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0"/>
  </p:notesMasterIdLst>
  <p:sldIdLst>
    <p:sldId id="389" r:id="rId7"/>
    <p:sldId id="370" r:id="rId8"/>
    <p:sldId id="375" r:id="rId9"/>
    <p:sldId id="391" r:id="rId10"/>
    <p:sldId id="377" r:id="rId11"/>
    <p:sldId id="368" r:id="rId12"/>
    <p:sldId id="379" r:id="rId13"/>
    <p:sldId id="358" r:id="rId14"/>
    <p:sldId id="386" r:id="rId15"/>
    <p:sldId id="387" r:id="rId16"/>
    <p:sldId id="384" r:id="rId17"/>
    <p:sldId id="388" r:id="rId18"/>
    <p:sldId id="390" r:id="rId19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571B"/>
    <a:srgbClr val="FEDEC6"/>
    <a:srgbClr val="E2834E"/>
    <a:srgbClr val="FFCC99"/>
    <a:srgbClr val="81BB59"/>
    <a:srgbClr val="3968BD"/>
    <a:srgbClr val="3C6ABE"/>
    <a:srgbClr val="335CA7"/>
    <a:srgbClr val="3D6DC3"/>
    <a:srgbClr val="D9E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2" autoAdjust="0"/>
    <p:restoredTop sz="89915" autoAdjust="0"/>
  </p:normalViewPr>
  <p:slideViewPr>
    <p:cSldViewPr snapToGrid="0">
      <p:cViewPr>
        <p:scale>
          <a:sx n="110" d="100"/>
          <a:sy n="110" d="100"/>
        </p:scale>
        <p:origin x="-270" y="-7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FD818-BDB4-44F2-B3A9-87B6E056FE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949B14-35ED-47E9-B75F-C3BFE0D373BB}">
      <dgm:prSet custT="1"/>
      <dgm:spPr>
        <a:noFill/>
        <a:ln>
          <a:noFill/>
        </a:ln>
        <a:effectLst/>
      </dgm:spPr>
      <dgm:t>
        <a:bodyPr/>
        <a:lstStyle/>
        <a:p>
          <a:pPr algn="ctr" rtl="0"/>
          <a:r>
            <a:rPr lang="ru-RU" sz="2400" b="1" i="1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rPr>
            <a:t>СПАСИБО ЗА ВНИМАНИЕ!</a:t>
          </a:r>
          <a:endParaRPr lang="ru-RU" sz="2400" dirty="0">
            <a:solidFill>
              <a:schemeClr val="accent1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E1B6DF33-8056-46D5-AE54-1A8BFA32B4F7}" type="sibTrans" cxnId="{01CFEBCE-CD7D-4800-BD93-22AFC4936BB3}">
      <dgm:prSet/>
      <dgm:spPr/>
      <dgm:t>
        <a:bodyPr/>
        <a:lstStyle/>
        <a:p>
          <a:endParaRPr lang="ru-RU"/>
        </a:p>
      </dgm:t>
    </dgm:pt>
    <dgm:pt modelId="{6DCD40F6-A85B-4874-B1D5-47A8C857722B}" type="parTrans" cxnId="{01CFEBCE-CD7D-4800-BD93-22AFC4936BB3}">
      <dgm:prSet/>
      <dgm:spPr/>
      <dgm:t>
        <a:bodyPr/>
        <a:lstStyle/>
        <a:p>
          <a:endParaRPr lang="ru-RU"/>
        </a:p>
      </dgm:t>
    </dgm:pt>
    <dgm:pt modelId="{FD72478B-7C9E-47A3-91E2-1652BE90C0C0}" type="pres">
      <dgm:prSet presAssocID="{1EEFD818-BDB4-44F2-B3A9-87B6E056FE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390992-FD23-4DA4-A8A5-6076BE51CFA4}" type="pres">
      <dgm:prSet presAssocID="{AA949B14-35ED-47E9-B75F-C3BFE0D373B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CFEBCE-CD7D-4800-BD93-22AFC4936BB3}" srcId="{1EEFD818-BDB4-44F2-B3A9-87B6E056FEE1}" destId="{AA949B14-35ED-47E9-B75F-C3BFE0D373BB}" srcOrd="0" destOrd="0" parTransId="{6DCD40F6-A85B-4874-B1D5-47A8C857722B}" sibTransId="{E1B6DF33-8056-46D5-AE54-1A8BFA32B4F7}"/>
    <dgm:cxn modelId="{0C6B4BAE-32A4-48B8-B357-FB03842E36DE}" type="presOf" srcId="{AA949B14-35ED-47E9-B75F-C3BFE0D373BB}" destId="{21390992-FD23-4DA4-A8A5-6076BE51CFA4}" srcOrd="0" destOrd="0" presId="urn:microsoft.com/office/officeart/2005/8/layout/vList2"/>
    <dgm:cxn modelId="{DE5D4472-E4A0-4BF2-BD04-F39C55C27631}" type="presOf" srcId="{1EEFD818-BDB4-44F2-B3A9-87B6E056FEE1}" destId="{FD72478B-7C9E-47A3-91E2-1652BE90C0C0}" srcOrd="0" destOrd="0" presId="urn:microsoft.com/office/officeart/2005/8/layout/vList2"/>
    <dgm:cxn modelId="{1850C378-BE30-4742-B66E-2A198D696264}" type="presParOf" srcId="{FD72478B-7C9E-47A3-91E2-1652BE90C0C0}" destId="{21390992-FD23-4DA4-A8A5-6076BE51CF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90992-FD23-4DA4-A8A5-6076BE51CFA4}">
      <dsp:nvSpPr>
        <dsp:cNvPr id="0" name=""/>
        <dsp:cNvSpPr/>
      </dsp:nvSpPr>
      <dsp:spPr>
        <a:xfrm>
          <a:off x="0" y="453637"/>
          <a:ext cx="9976207" cy="1216800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rPr>
            <a:t>СПАСИБО ЗА ВНИМАНИЕ!</a:t>
          </a:r>
          <a:endParaRPr lang="ru-RU" sz="2400" kern="1200" dirty="0">
            <a:solidFill>
              <a:schemeClr val="accent1">
                <a:lumMod val="50000"/>
              </a:schemeClr>
            </a:solidFill>
            <a:latin typeface="Bookman Old Style" panose="02050604050505020204" pitchFamily="18" charset="0"/>
          </a:endParaRPr>
        </a:p>
      </dsp:txBody>
      <dsp:txXfrm>
        <a:off x="59399" y="513036"/>
        <a:ext cx="9857409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33649-2060-4460-A5CD-17F1CCE9A9AE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DEA95-66EA-47A1-AFBD-284DB7673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9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96330FA-1AA9-4481-9073-704EC164D37E}" type="slidenum">
              <a:rPr lang="ru-RU" altLang="ru-RU" sz="1200">
                <a:solidFill>
                  <a:prstClr val="black"/>
                </a:solidFill>
              </a:rPr>
              <a:pPr/>
              <a:t>9</a:t>
            </a:fld>
            <a:endParaRPr lang="ru-RU" altLang="ru-RU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96330FA-1AA9-4481-9073-704EC164D37E}" type="slidenum">
              <a:rPr lang="ru-RU" altLang="ru-RU" sz="1200">
                <a:solidFill>
                  <a:prstClr val="black"/>
                </a:solidFill>
              </a:rPr>
              <a:pPr/>
              <a:t>10</a:t>
            </a:fld>
            <a:endParaRPr lang="ru-RU" altLang="ru-RU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39262-7F6D-4509-A789-9FFAB11CA201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8454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39262-7F6D-4509-A789-9FFAB11CA201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4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45B0-9A18-425C-9D5E-9CCAC17C2D5B}" type="datetime1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7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C2CFD-53A4-49DB-8A43-96A3698B054F}" type="datetime1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3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7D63-5518-48DA-B1AF-21C861CAB93D}" type="datetime1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2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FE5D-280A-43F7-9F7E-49A65570D5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49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B39E6-1E8A-4B53-BBC4-7C92376E83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51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64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89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462F-655E-4260-BB98-9123323E60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14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4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F879D-44AC-445F-A5BE-B2BEEA2743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8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4" y="1681163"/>
            <a:ext cx="51831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9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40C5D-0AF3-48C3-BC00-563D45C216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58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4BC5-413B-456B-8302-46FF1EFFA1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08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04ED-3048-4B12-A2FE-735E7A057E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1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80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9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80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B3411-1901-4C94-957C-029856E0CA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5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9A00A-5AAB-43F1-BA04-DCFCB8B85441}" type="datetime1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89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80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98745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80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37D44-A02C-471C-95E4-92247768FB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32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31BD-07E5-40EB-A642-6BDFDCD4BD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24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FDA21-9BC6-48E2-8547-0CCB73D0D2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4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09021-A754-4D37-B48F-DF1A4A07C5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23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6FD6-65CB-473D-A5AF-4F3BF5A214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01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52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77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336FE-31D5-41EF-BA19-042228248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25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CC07B-8C02-47DF-AD29-5179DBECBB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68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6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6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E8F4-9D06-4806-9A85-DEDC83343A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2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9B804-D0BE-4618-8A6F-F05D60ACBC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03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B559-301F-481E-AB33-8885688C7F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3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64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89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B94C-80EB-4150-AFB9-585D6497DB45}" type="datetime1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77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E8D5A-CB18-46C0-AE24-35F9FB24A4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2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9D592-AAEA-4A39-852B-18C9105AA1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38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11F75-580D-4214-AE09-A8DCE9C0BC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76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BBEB-C2E5-4742-9204-E9EEA0E9CE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41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1D7C3-FEFA-4FA6-A5B5-DD41371711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59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4B2D-834C-498F-AAC9-5DF088AEB6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79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64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89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CFD50-98B2-40AF-93D6-37632BAE66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38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4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B240-82AC-4669-B337-03C80EA1EA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34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4" y="1681163"/>
            <a:ext cx="51831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9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DC518-D709-48DC-B5E9-488FADC7B4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02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2537C-567E-4BB7-8DC4-CDB258FCD5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4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4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0416A-3E6A-4E7A-A965-BC6F82A818DA}" type="datetime1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32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2AB7C-5E2F-4513-AEF0-56F8712635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97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80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9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80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190BA-B2AF-42F0-B92B-3E5CE4F8EA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34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80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98745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80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017BA-AFF5-4FD3-9D71-89F0257A29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62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7CE6-F264-4596-A782-9DFF1E085A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86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EAE69-443B-495E-90B9-7E323EC695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84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4"/>
          </a:xfrm>
        </p:spPr>
        <p:txBody>
          <a:bodyPr/>
          <a:lstStyle>
            <a:lvl1pPr marL="0" indent="0" algn="ctr">
              <a:buNone/>
              <a:defRPr sz="2100"/>
            </a:lvl1pPr>
            <a:lvl2pPr marL="395422" indent="0" algn="ctr">
              <a:buNone/>
              <a:defRPr sz="1700"/>
            </a:lvl2pPr>
            <a:lvl3pPr marL="790849" indent="0" algn="ctr">
              <a:buNone/>
              <a:defRPr sz="1600"/>
            </a:lvl3pPr>
            <a:lvl4pPr marL="1186274" indent="0" algn="ctr">
              <a:buNone/>
              <a:defRPr sz="1400"/>
            </a:lvl4pPr>
            <a:lvl5pPr marL="1581698" indent="0" algn="ctr">
              <a:buNone/>
              <a:defRPr sz="1400"/>
            </a:lvl5pPr>
            <a:lvl6pPr marL="1977126" indent="0" algn="ctr">
              <a:buNone/>
              <a:defRPr sz="1400"/>
            </a:lvl6pPr>
            <a:lvl7pPr marL="2372546" indent="0" algn="ctr">
              <a:buNone/>
              <a:defRPr sz="1400"/>
            </a:lvl7pPr>
            <a:lvl8pPr marL="2767967" indent="0" algn="ctr">
              <a:buNone/>
              <a:defRPr sz="1400"/>
            </a:lvl8pPr>
            <a:lvl9pPr marL="316339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517D2-50A5-4DF6-A77A-071BD584DB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76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7EA9-24FC-4961-A584-B7F723DB9C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391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4" y="1709758"/>
            <a:ext cx="10515601" cy="2852737"/>
          </a:xfrm>
        </p:spPr>
        <p:txBody>
          <a:bodyPr anchor="b"/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4" y="4589467"/>
            <a:ext cx="10515601" cy="1500187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954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908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186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81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771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725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679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63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30586-EA55-4314-B45B-CA37EDF8AC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55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6471C-EC32-4007-B3E4-8EF8808FFC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371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422" indent="0">
              <a:buNone/>
              <a:defRPr sz="1700" b="1"/>
            </a:lvl2pPr>
            <a:lvl3pPr marL="790849" indent="0">
              <a:buNone/>
              <a:defRPr sz="1600" b="1"/>
            </a:lvl3pPr>
            <a:lvl4pPr marL="1186274" indent="0">
              <a:buNone/>
              <a:defRPr sz="1400" b="1"/>
            </a:lvl4pPr>
            <a:lvl5pPr marL="1581698" indent="0">
              <a:buNone/>
              <a:defRPr sz="1400" b="1"/>
            </a:lvl5pPr>
            <a:lvl6pPr marL="1977126" indent="0">
              <a:buNone/>
              <a:defRPr sz="1400" b="1"/>
            </a:lvl6pPr>
            <a:lvl7pPr marL="2372546" indent="0">
              <a:buNone/>
              <a:defRPr sz="1400" b="1"/>
            </a:lvl7pPr>
            <a:lvl8pPr marL="2767967" indent="0">
              <a:buNone/>
              <a:defRPr sz="1400" b="1"/>
            </a:lvl8pPr>
            <a:lvl9pPr marL="316339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0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422" indent="0">
              <a:buNone/>
              <a:defRPr sz="1700" b="1"/>
            </a:lvl2pPr>
            <a:lvl3pPr marL="790849" indent="0">
              <a:buNone/>
              <a:defRPr sz="1600" b="1"/>
            </a:lvl3pPr>
            <a:lvl4pPr marL="1186274" indent="0">
              <a:buNone/>
              <a:defRPr sz="1400" b="1"/>
            </a:lvl4pPr>
            <a:lvl5pPr marL="1581698" indent="0">
              <a:buNone/>
              <a:defRPr sz="1400" b="1"/>
            </a:lvl5pPr>
            <a:lvl6pPr marL="1977126" indent="0">
              <a:buNone/>
              <a:defRPr sz="1400" b="1"/>
            </a:lvl6pPr>
            <a:lvl7pPr marL="2372546" indent="0">
              <a:buNone/>
              <a:defRPr sz="1400" b="1"/>
            </a:lvl7pPr>
            <a:lvl8pPr marL="2767967" indent="0">
              <a:buNone/>
              <a:defRPr sz="1400" b="1"/>
            </a:lvl8pPr>
            <a:lvl9pPr marL="316339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7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0A81-E940-4C58-8D83-824FBA8196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4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4" y="1681163"/>
            <a:ext cx="51831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9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BAA49-0D8C-4475-BDDE-3B82B18B99EF}" type="datetime1">
              <a:rPr lang="ru-RU" smtClean="0"/>
              <a:t>20.06.2017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666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7B74D-FF9C-4221-990F-9CE5679066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560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51B6B-D49B-48CC-9987-2096F83E5C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878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7" y="457200"/>
            <a:ext cx="3932237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46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7" y="2057404"/>
            <a:ext cx="3932237" cy="3811588"/>
          </a:xfrm>
        </p:spPr>
        <p:txBody>
          <a:bodyPr/>
          <a:lstStyle>
            <a:lvl1pPr marL="0" indent="0">
              <a:buNone/>
              <a:defRPr sz="1400"/>
            </a:lvl1pPr>
            <a:lvl2pPr marL="395422" indent="0">
              <a:buNone/>
              <a:defRPr sz="1300"/>
            </a:lvl2pPr>
            <a:lvl3pPr marL="790849" indent="0">
              <a:buNone/>
              <a:defRPr sz="1000"/>
            </a:lvl3pPr>
            <a:lvl4pPr marL="1186274" indent="0">
              <a:buNone/>
              <a:defRPr sz="900"/>
            </a:lvl4pPr>
            <a:lvl5pPr marL="1581698" indent="0">
              <a:buNone/>
              <a:defRPr sz="900"/>
            </a:lvl5pPr>
            <a:lvl6pPr marL="1977126" indent="0">
              <a:buNone/>
              <a:defRPr sz="900"/>
            </a:lvl6pPr>
            <a:lvl7pPr marL="2372546" indent="0">
              <a:buNone/>
              <a:defRPr sz="900"/>
            </a:lvl7pPr>
            <a:lvl8pPr marL="2767967" indent="0">
              <a:buNone/>
              <a:defRPr sz="900"/>
            </a:lvl8pPr>
            <a:lvl9pPr marL="31633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3E30-7C33-4875-96AE-584B0CCE0E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75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7" y="457200"/>
            <a:ext cx="3932237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4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395422" indent="0">
              <a:buNone/>
              <a:defRPr sz="2400"/>
            </a:lvl2pPr>
            <a:lvl3pPr marL="790849" indent="0">
              <a:buNone/>
              <a:defRPr sz="2100"/>
            </a:lvl3pPr>
            <a:lvl4pPr marL="1186274" indent="0">
              <a:buNone/>
              <a:defRPr sz="1700"/>
            </a:lvl4pPr>
            <a:lvl5pPr marL="1581698" indent="0">
              <a:buNone/>
              <a:defRPr sz="1700"/>
            </a:lvl5pPr>
            <a:lvl6pPr marL="1977126" indent="0">
              <a:buNone/>
              <a:defRPr sz="1700"/>
            </a:lvl6pPr>
            <a:lvl7pPr marL="2372546" indent="0">
              <a:buNone/>
              <a:defRPr sz="1700"/>
            </a:lvl7pPr>
            <a:lvl8pPr marL="2767967" indent="0">
              <a:buNone/>
              <a:defRPr sz="1700"/>
            </a:lvl8pPr>
            <a:lvl9pPr marL="3163390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7" y="2057404"/>
            <a:ext cx="3932237" cy="3811588"/>
          </a:xfrm>
        </p:spPr>
        <p:txBody>
          <a:bodyPr/>
          <a:lstStyle>
            <a:lvl1pPr marL="0" indent="0">
              <a:buNone/>
              <a:defRPr sz="1400"/>
            </a:lvl1pPr>
            <a:lvl2pPr marL="395422" indent="0">
              <a:buNone/>
              <a:defRPr sz="1300"/>
            </a:lvl2pPr>
            <a:lvl3pPr marL="790849" indent="0">
              <a:buNone/>
              <a:defRPr sz="1000"/>
            </a:lvl3pPr>
            <a:lvl4pPr marL="1186274" indent="0">
              <a:buNone/>
              <a:defRPr sz="900"/>
            </a:lvl4pPr>
            <a:lvl5pPr marL="1581698" indent="0">
              <a:buNone/>
              <a:defRPr sz="900"/>
            </a:lvl5pPr>
            <a:lvl6pPr marL="1977126" indent="0">
              <a:buNone/>
              <a:defRPr sz="900"/>
            </a:lvl6pPr>
            <a:lvl7pPr marL="2372546" indent="0">
              <a:buNone/>
              <a:defRPr sz="900"/>
            </a:lvl7pPr>
            <a:lvl8pPr marL="2767967" indent="0">
              <a:buNone/>
              <a:defRPr sz="900"/>
            </a:lvl8pPr>
            <a:lvl9pPr marL="31633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E3C20-73CD-49A9-8F13-85A46D85FB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54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1C409-64E9-4FED-975D-E171FCD940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935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10" y="365144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11" y="365144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1308A-E866-4782-B469-56011B9E4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578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CD76-EA48-4D70-A81D-47E30AB65A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377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B544-CC6C-499E-8799-6C3489D944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287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15CD2-438E-4AF0-B324-838D3B1822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95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CFAE-BF0B-46FE-9A7D-56700E4A01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1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E42EA-7F48-4FB2-A985-880354778BFA}" type="datetime1">
              <a:rPr lang="ru-RU" smtClean="0"/>
              <a:t>20.06.2017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136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EBBF2-CAF6-49F1-B6B6-A9E015B4F0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317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F0B3-013C-4521-9CE9-A40A85C736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63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FF2B-8688-4202-89E6-E638EC5C90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679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E9F5-F2BD-4482-A3D8-AE35FA5507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74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6834-FA46-4FAC-A9F7-8A303CADDF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83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B93E0-D890-4F4C-8937-657C90CAB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675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28549-63E0-45DF-9019-83847FC672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F7460-B58D-488E-93AA-ED26FED5B36B}" type="datetime1">
              <a:rPr lang="ru-RU" smtClean="0"/>
              <a:t>20.06.2017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6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80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9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80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0305E-447E-4C16-AC7F-D04E9EEC215C}" type="datetime1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7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80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98745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80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016B3-E408-48B1-B405-0CA3210B4743}" type="datetime1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1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3" y="365129"/>
            <a:ext cx="1051560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3" y="1825625"/>
            <a:ext cx="1051560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0AE662-6417-4A2A-8293-1FBC76F60206}" type="datetime1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9" y="6356376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2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3" y="365129"/>
            <a:ext cx="1051560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3" y="1825625"/>
            <a:ext cx="1051560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1AB711-FC73-4877-BB36-005EC5D4B9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9" y="6356376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2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8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3" y="365129"/>
            <a:ext cx="1051560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3" y="1825625"/>
            <a:ext cx="1051560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3D254A-D8D0-49AE-A9A5-C1A863259A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7" y="6356364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2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8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3" y="365129"/>
            <a:ext cx="1051560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3" y="1825625"/>
            <a:ext cx="1051560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DB1604-05B8-4A2A-8F74-5E2F3F316A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9" y="6356376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2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1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3" y="365129"/>
            <a:ext cx="1051560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085" tIns="39549" rIns="79085" bIns="395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3" y="1825625"/>
            <a:ext cx="10515601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085" tIns="39549" rIns="79085" bIns="39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79085" tIns="39549" rIns="79085" bIns="3954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D080B0-7D98-4E1E-9C2F-A9E74981D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4" y="6356354"/>
            <a:ext cx="4114801" cy="365125"/>
          </a:xfrm>
          <a:prstGeom prst="rect">
            <a:avLst/>
          </a:prstGeom>
        </p:spPr>
        <p:txBody>
          <a:bodyPr vert="horz" lIns="79085" tIns="39549" rIns="79085" bIns="3954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79085" tIns="39549" rIns="79085" bIns="3954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5pPr>
      <a:lvl6pPr marL="395422" algn="l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6pPr>
      <a:lvl7pPr marL="790849" algn="l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7pPr>
      <a:lvl8pPr marL="1186274" algn="l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8pPr>
      <a:lvl9pPr marL="1581698" algn="l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9pPr>
    </p:titleStyle>
    <p:bodyStyle>
      <a:lvl1pPr marL="197714" indent="-197714" algn="l" rtl="0" eaLnBrk="0" fontAlgn="base" hangingPunct="0">
        <a:lnSpc>
          <a:spcPct val="90000"/>
        </a:lnSpc>
        <a:spcBef>
          <a:spcPts val="865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141" indent="-197714" algn="l" rtl="0" eaLnBrk="0" fontAlgn="base" hangingPunct="0">
        <a:lnSpc>
          <a:spcPct val="90000"/>
        </a:lnSpc>
        <a:spcBef>
          <a:spcPts val="433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8563" indent="-197714" algn="l" rtl="0" eaLnBrk="0" fontAlgn="base" hangingPunct="0">
        <a:lnSpc>
          <a:spcPct val="90000"/>
        </a:lnSpc>
        <a:spcBef>
          <a:spcPts val="433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83983" indent="-197714" algn="l" rtl="0" eaLnBrk="0" fontAlgn="base" hangingPunct="0">
        <a:lnSpc>
          <a:spcPct val="90000"/>
        </a:lnSpc>
        <a:spcBef>
          <a:spcPts val="433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04" indent="-197714" algn="l" rtl="0" eaLnBrk="0" fontAlgn="base" hangingPunct="0">
        <a:lnSpc>
          <a:spcPct val="90000"/>
        </a:lnSpc>
        <a:spcBef>
          <a:spcPts val="433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4832" indent="-197714" algn="l" defTabSz="790849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70256" indent="-197714" algn="l" defTabSz="790849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65680" indent="-197714" algn="l" defTabSz="790849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61112" indent="-197714" algn="l" defTabSz="790849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908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422" algn="l" defTabSz="7908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0849" algn="l" defTabSz="7908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6274" algn="l" defTabSz="7908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1698" algn="l" defTabSz="7908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7126" algn="l" defTabSz="7908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2546" algn="l" defTabSz="7908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7967" algn="l" defTabSz="7908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3390" algn="l" defTabSz="7908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954465-281D-491E-9668-C37FF47A43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5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ankrot.fedresurs.ru/" TargetMode="Externa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73994" y="4717211"/>
            <a:ext cx="424204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Начальник Управления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совершенствования функциональной деятельности 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Федерального казначейства</a:t>
            </a:r>
          </a:p>
          <a:p>
            <a:endParaRPr lang="ru-RU" sz="800" dirty="0" smtClean="0"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А.С. Васин</a:t>
            </a:r>
            <a:endParaRPr lang="ru-RU" sz="2000" b="1" dirty="0" smtClean="0"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9723" y="2173616"/>
            <a:ext cx="9934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spc="1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Осуществление </a:t>
            </a:r>
          </a:p>
          <a:p>
            <a:pPr algn="ctr"/>
            <a:r>
              <a:rPr lang="ru-RU" altLang="ru-RU" sz="2800" b="1" spc="1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межведомственного взаимодействия </a:t>
            </a:r>
          </a:p>
          <a:p>
            <a:pPr algn="ctr"/>
            <a:r>
              <a:rPr lang="ru-RU" altLang="ru-RU" sz="2800" b="1" spc="1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при организации бюджетного мониторинга  </a:t>
            </a:r>
          </a:p>
        </p:txBody>
      </p:sp>
    </p:spTree>
    <p:extLst>
      <p:ext uri="{BB962C8B-B14F-4D97-AF65-F5344CB8AC3E}">
        <p14:creationId xmlns:p14="http://schemas.microsoft.com/office/powerpoint/2010/main" val="41293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144"/>
          <p:cNvSpPr txBox="1">
            <a:spLocks noChangeArrowheads="1"/>
          </p:cNvSpPr>
          <p:nvPr/>
        </p:nvSpPr>
        <p:spPr bwMode="auto">
          <a:xfrm>
            <a:off x="9487204" y="1319893"/>
            <a:ext cx="311452" cy="27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39" tIns="43169" rIns="86339" bIns="43169">
            <a:spAutoFit/>
          </a:bodyPr>
          <a:lstStyle>
            <a:lvl1pPr>
              <a:defRPr sz="2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0444238" y="1528536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1" name="TextBox 136"/>
          <p:cNvSpPr txBox="1">
            <a:spLocks noChangeArrowheads="1"/>
          </p:cNvSpPr>
          <p:nvPr/>
        </p:nvSpPr>
        <p:spPr bwMode="auto">
          <a:xfrm>
            <a:off x="2898324" y="775607"/>
            <a:ext cx="174514" cy="27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381" tIns="43191" rIns="86381" bIns="43191">
            <a:spAutoFit/>
          </a:bodyPr>
          <a:lstStyle>
            <a:lvl1pPr>
              <a:defRPr sz="2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37330" y="259048"/>
            <a:ext cx="11654670" cy="516560"/>
          </a:xfrm>
          <a:prstGeom prst="round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515" tIns="50759" rIns="101515" bIns="50759" rtlCol="0" anchor="ctr"/>
          <a:lstStyle/>
          <a:p>
            <a:pPr algn="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ИЗ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ОБЩЕДОСТУПНЫХ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2292" y="1760269"/>
            <a:ext cx="2397600" cy="3369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казначейство, </a:t>
            </a:r>
            <a:b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  <a:endParaRPr lang="ru-RU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401151" y="1760270"/>
            <a:ext cx="2397600" cy="14311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www.fedsfm.ru </a:t>
            </a:r>
            <a:endParaRPr lang="ru-RU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400940" y="3625702"/>
            <a:ext cx="2397811" cy="1432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www.nalog.ru</a:t>
            </a:r>
            <a:endParaRPr lang="ru-RU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364304" y="1760270"/>
            <a:ext cx="6036636" cy="143112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033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наличии/отсутствии </a:t>
            </a:r>
            <a:r>
              <a:rPr lang="ru-RU" sz="14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Перечне </a:t>
            </a:r>
            <a:r>
              <a:rPr lang="ru-RU" sz="1400" b="1" dirty="0" err="1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Росфинмониторинга</a:t>
            </a:r>
            <a:r>
              <a:rPr lang="ru-RU" sz="14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14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РФ от 06.08.2015 № 804</a:t>
            </a:r>
            <a:r>
              <a:rPr lang="ru-RU" sz="14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342984" y="4246466"/>
            <a:ext cx="5057956" cy="750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64304" y="3625703"/>
            <a:ext cx="6036636" cy="1432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штатной численности;</a:t>
            </a:r>
          </a:p>
          <a:p>
            <a:pPr algn="just"/>
            <a:r>
              <a:rPr lang="ru-RU" sz="14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финансовой отчетности;</a:t>
            </a:r>
          </a:p>
          <a:p>
            <a:pPr algn="just"/>
            <a:r>
              <a:rPr lang="ru-RU" sz="14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задолженности по налогам и сборам перед ФНС России;</a:t>
            </a:r>
          </a:p>
          <a:p>
            <a:pPr algn="just"/>
            <a:r>
              <a:rPr lang="ru-RU" sz="14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 ограничениях на осуществление деятельности,  реорганизации, ликвидации, банкротстве  </a:t>
            </a:r>
            <a:endParaRPr lang="ru-RU" sz="14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0800000">
            <a:off x="2670926" y="2082554"/>
            <a:ext cx="629309" cy="66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0800000">
            <a:off x="2670925" y="4024800"/>
            <a:ext cx="629309" cy="66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23299" y="6373629"/>
            <a:ext cx="352938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6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57118" y="409575"/>
            <a:ext cx="11166337" cy="40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eaLnBrk="0" hangingPunct="0">
              <a:lnSpc>
                <a:spcPct val="9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КЛИЕНТА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664300"/>
              </p:ext>
            </p:extLst>
          </p:nvPr>
        </p:nvGraphicFramePr>
        <p:xfrm>
          <a:off x="1190627" y="1150711"/>
          <a:ext cx="10344150" cy="489572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59399"/>
                <a:gridCol w="1934915"/>
                <a:gridCol w="498109"/>
                <a:gridCol w="4020671"/>
                <a:gridCol w="1413740"/>
                <a:gridCol w="1917316"/>
              </a:tblGrid>
              <a:tr h="78306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ШКАЛА РИСКА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Процедура контроля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«Дела клиента» </a:t>
                      </a:r>
                      <a:endParaRPr kumimoji="0" 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поступлений и направления расходования  бюджетных  средств клиентом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522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Участники бюджетного процесса, бюджетные, автономные учреждения, получатели средств из бюджета, информация о которых включена в Сводный реестр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Упрощенная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Сведения из Сводного реестра, проверка на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аффилированность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риск сговора,</a:t>
                      </a:r>
                      <a:b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негативная история использования средств из бюджетов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источников поступлений денежных средств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Санкционирование расходов,   предоставление средств из бюджета «под факт», использование ID, контроль факта исполнения, обследование, в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выезд на место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(фото-, и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видеофиксация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 о цене ТРУ, сумме субсидии, взноса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0871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Госкорпорации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(компания),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ФГУП, АО с участием РФ, ФАУ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Стандартная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из ЕГРЮЛ, ЕГРИП,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Сводного реестра,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финансово-хозяйственной деятельности,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финансовом положении,  о деловой репутации;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информации о клиенте, в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от   органов власти, из информационных систем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130871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Получатели средств из бюджета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Усиленная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Стандартные процедуры контроля                             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проверка наличия:                                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регистрации на территории, включенной в перечень офшорных зон, в перечне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Росфинмониторинга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задолженности в бюджеты, процедуры реорганизации, ликвидации, банкротства, ограничения на осуществление хозяйственной деятельности, история участия в закупочной деятельности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757366" y="1207572"/>
            <a:ext cx="1932241" cy="702191"/>
          </a:xfrm>
          <a:prstGeom prst="line">
            <a:avLst/>
          </a:prstGeom>
          <a:ln w="12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894334" y="1602768"/>
            <a:ext cx="995172" cy="395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08734" y="1207572"/>
            <a:ext cx="813225" cy="395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</a:p>
        </p:txBody>
      </p:sp>
      <p:pic>
        <p:nvPicPr>
          <p:cNvPr id="2050" name="Picture 2" descr="C:\Users\2961\Pictures\риск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77825" y="6113500"/>
            <a:ext cx="857311" cy="72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6430" y="6415238"/>
            <a:ext cx="360620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3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423358" y="991616"/>
            <a:ext cx="10506974" cy="10758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рабочая группа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противодействию незаконным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операциям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(распоряжение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от 28.07.2012 №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344-рп)</a:t>
            </a:r>
          </a:p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ФНС России, Банк России, ФТС России, 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Генпрокуратура России, ФСБ России, МВД России, СК России и др.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3358" y="2538437"/>
            <a:ext cx="4553310" cy="739601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группа Межведомственной рабочей группы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противодействию незаконным финансовым операциям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82550" y="224286"/>
            <a:ext cx="7047782" cy="6844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РАБОЧАЯ ГРУППА ПО ПРОТИВОДЕЙСТВИЮ НЕЗАКОННЫМ ФИНАНСОВЫМ ОПЕРАЦИЯМ 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03588" y="6501039"/>
            <a:ext cx="27432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76332" y="2567495"/>
            <a:ext cx="4554000" cy="738000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МРГ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противодействию незаконным финансовым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операциям в федеральных округах*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76845" y="3643158"/>
            <a:ext cx="5253487" cy="17339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385" tIns="34194" rIns="68385" bIns="34194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Уполномоченные ТОФК**:</a:t>
            </a:r>
          </a:p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(УФК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Москве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УФК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Санкт-Петербургу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УФК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Ростовской области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УФК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Ставропольскому краю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УФК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Нижегородской области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УФК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Свердловской области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УФК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Новосибирской области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УФК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Хабаровскому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краю)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в региональных МРГ позиции ФК и ТОФК соответствующих федеральных округов по вопросам в сфере противодействия незаконным финансовым операциям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6676844" y="5854707"/>
            <a:ext cx="5253488" cy="727248"/>
          </a:xfrm>
          <a:prstGeom prst="roundRect">
            <a:avLst/>
          </a:prstGeom>
          <a:noFill/>
          <a:ln w="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5" tIns="34194" rIns="68385" bIns="34194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их компетенцией и запросом Уполномоченного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1423358" y="3697461"/>
            <a:ext cx="2605175" cy="16922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385" tIns="34194" rIns="68385" bIns="34194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совершенствования функциональной деятельности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1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2633682" y="1777024"/>
            <a:ext cx="405165" cy="105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9218447" y="1795551"/>
            <a:ext cx="405165" cy="105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>
            <a:off x="2687704" y="2781196"/>
            <a:ext cx="297123" cy="1380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>
            <a:off x="9272467" y="2776059"/>
            <a:ext cx="297123" cy="1380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>
            <a:off x="9203403" y="4946968"/>
            <a:ext cx="435250" cy="1380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0" name="TextBox 169"/>
          <p:cNvSpPr txBox="1"/>
          <p:nvPr/>
        </p:nvSpPr>
        <p:spPr>
          <a:xfrm>
            <a:off x="266815" y="5854708"/>
            <a:ext cx="542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Соглашение об информационном взаимодействии  Федерального казначейства и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заключается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центральных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аппаратов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 Письмо Федерального казначейства от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16.05.2017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07-04-05/05-420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028533" y="4057612"/>
            <a:ext cx="264831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295955" y="3697460"/>
            <a:ext cx="2122098" cy="72030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385" tIns="34194" rIns="68385" bIns="34194" rtlCol="0" anchor="ctr"/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обеспечение; координация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 контроль участия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028533" y="5078050"/>
            <a:ext cx="264831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4295955" y="4779034"/>
            <a:ext cx="2122098" cy="720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385" tIns="34194" rIns="68385" bIns="34194"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проделанной работе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527477" y="6476148"/>
            <a:ext cx="4579361" cy="2143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3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55323060"/>
              </p:ext>
            </p:extLst>
          </p:nvPr>
        </p:nvGraphicFramePr>
        <p:xfrm>
          <a:off x="1107896" y="2366962"/>
          <a:ext cx="9976207" cy="212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97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879895"/>
            <a:ext cx="7599872" cy="169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95829" y="6390881"/>
            <a:ext cx="208474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48" y="2790825"/>
            <a:ext cx="7886701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848225"/>
            <a:ext cx="773430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1752607" y="3976687"/>
            <a:ext cx="6638925" cy="4286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752601" y="3733800"/>
            <a:ext cx="7496175" cy="190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714628" y="3448050"/>
            <a:ext cx="6534150" cy="190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390782" y="5634037"/>
            <a:ext cx="2562225" cy="2143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172200" y="5320903"/>
            <a:ext cx="1133476" cy="1071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215062" y="5874544"/>
            <a:ext cx="11334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533775" y="6167437"/>
            <a:ext cx="2352676" cy="2143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/>
          <p:cNvSpPr txBox="1">
            <a:spLocks/>
          </p:cNvSpPr>
          <p:nvPr/>
        </p:nvSpPr>
        <p:spPr>
          <a:xfrm>
            <a:off x="875404" y="346494"/>
            <a:ext cx="11020425" cy="53340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ПРАВИТЕЛЬСТВА </a:t>
            </a:r>
            <a:b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76" y="343246"/>
            <a:ext cx="11520531" cy="570954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algn="r"/>
            <a:r>
              <a:rPr lang="ru-RU" sz="16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ОСУЩЕСТВЛЕНИЯ </a:t>
            </a:r>
            <a:b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МОНИТОРИНГА</a:t>
            </a:r>
            <a:endParaRPr lang="ru-RU" sz="1600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677694" y="6402008"/>
            <a:ext cx="352425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64" y="914200"/>
            <a:ext cx="7862286" cy="344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11683" y="4529445"/>
            <a:ext cx="48049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1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Соглашения об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информационном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взаимодействии устанавливают:</a:t>
            </a:r>
          </a:p>
          <a:p>
            <a:pPr algn="ctr">
              <a:lnSpc>
                <a:spcPts val="181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1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и порядок передачи информации;</a:t>
            </a:r>
          </a:p>
          <a:p>
            <a:pPr>
              <a:lnSpc>
                <a:spcPts val="181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 передаваемой информации;</a:t>
            </a:r>
          </a:p>
          <a:p>
            <a:pPr>
              <a:lnSpc>
                <a:spcPts val="181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роки предоставления информации;</a:t>
            </a:r>
          </a:p>
          <a:p>
            <a:pPr>
              <a:lnSpc>
                <a:spcPts val="181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 передачи информации;</a:t>
            </a:r>
          </a:p>
          <a:p>
            <a:pPr>
              <a:lnSpc>
                <a:spcPts val="181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участия территориальных органов участников межведомственного взаимодействия</a:t>
            </a:r>
          </a:p>
          <a:p>
            <a:pPr algn="ctr">
              <a:lnSpc>
                <a:spcPts val="181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Calibri"/>
                <a:ea typeface="Times New Roman"/>
                <a:cs typeface="Calibri"/>
              </a:rPr>
              <a:t> </a:t>
            </a:r>
            <a:endParaRPr lang="ru-RU" dirty="0">
              <a:effectLst/>
              <a:latin typeface="Calibri"/>
              <a:ea typeface="Times New Roman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7150" y="4666297"/>
            <a:ext cx="61412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/>
                <a:ea typeface="Calibri"/>
              </a:rPr>
              <a:t>3.5. Федеральное казначейство, Федеральная служба по финансовому мониторингу, Федеральная налоговая служба осуществляют межведомственное взаимодействие самостоятельно и(или) через свои территориальные органы в соответствии с порядком, установленном ими и Соглашениями об информационном </a:t>
            </a:r>
            <a:r>
              <a:rPr lang="ru-RU" sz="1600" dirty="0" smtClean="0">
                <a:latin typeface="Times New Roman"/>
                <a:ea typeface="Calibri"/>
              </a:rPr>
              <a:t>взаимодействии</a:t>
            </a:r>
            <a:r>
              <a:rPr lang="ru-RU" dirty="0" smtClean="0">
                <a:latin typeface="Times New Roman"/>
                <a:ea typeface="Calibri"/>
              </a:rPr>
              <a:t>.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18458" y="6181725"/>
            <a:ext cx="3029990" cy="190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86317" y="5416016"/>
            <a:ext cx="4430740" cy="190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49158" y="5672227"/>
            <a:ext cx="14811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538036" y="5910172"/>
            <a:ext cx="1880017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86317" y="4206280"/>
            <a:ext cx="60599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1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Calibri"/>
              </a:rPr>
              <a:t>III. </a:t>
            </a:r>
            <a:r>
              <a:rPr lang="ru-RU" dirty="0" smtClean="0">
                <a:latin typeface="Times New Roman"/>
                <a:ea typeface="Times New Roman"/>
                <a:cs typeface="Calibri"/>
              </a:rPr>
              <a:t>Межведомственное </a:t>
            </a:r>
            <a:r>
              <a:rPr lang="ru-RU" dirty="0">
                <a:latin typeface="Times New Roman"/>
                <a:ea typeface="Times New Roman"/>
                <a:cs typeface="Calibri"/>
              </a:rPr>
              <a:t>взаимодействие</a:t>
            </a:r>
            <a:endParaRPr lang="ru-RU" dirty="0">
              <a:effectLst/>
              <a:latin typeface="Calibri"/>
              <a:ea typeface="Times New Roman"/>
              <a:cs typeface="Calibri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824247" y="4831217"/>
            <a:ext cx="317502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12266" y="3674853"/>
            <a:ext cx="9742376" cy="18156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399" y="297445"/>
            <a:ext cx="11020425" cy="401296"/>
          </a:xfrm>
        </p:spPr>
        <p:txBody>
          <a:bodyPr/>
          <a:lstStyle/>
          <a:p>
            <a:pPr algn="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ПРАВОВОЕ ОСНОВАНИЕ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39527" y="6299226"/>
            <a:ext cx="571499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2322160" y="2902550"/>
            <a:ext cx="9732479" cy="4749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2266" y="3674852"/>
            <a:ext cx="1994227" cy="1815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Средства, получаемые юр. лицами по гос. контрактам на строительство транспортной развязки на км 27 автодороги </a:t>
            </a:r>
            <a:r>
              <a:rPr lang="ru-RU" sz="13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3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3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М-7 </a:t>
            </a:r>
            <a:r>
              <a:rPr lang="ru-RU" sz="13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«Волга»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4838" y="3674852"/>
            <a:ext cx="1905720" cy="1815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Субсидия бюджету Красноярского края в целях софинансирования  реконструкции КГБУЗ «Краевая клиническая больница», </a:t>
            </a:r>
            <a:endParaRPr lang="ru-RU" sz="1300" b="1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13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Красноярск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7276" y="3674852"/>
            <a:ext cx="1871169" cy="1815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Взнос в уставный капитал АО «Российская корпорация ракетно-космического приборостроения и информационных систем»</a:t>
            </a:r>
            <a:endParaRPr lang="ru-RU" sz="13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34416" y="3674853"/>
            <a:ext cx="1776281" cy="1802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Субсидия юр. лицу из федерального бюджета для реализации мероприятий на территории Республики Крым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236803" y="3674853"/>
            <a:ext cx="1817834" cy="1815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50" b="1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Субсидии </a:t>
            </a:r>
            <a:r>
              <a:rPr lang="ru-RU" sz="13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 содействие достижению целевых показателей региональных программ развития агропромышленного комплекса</a:t>
            </a:r>
          </a:p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8486" y="5641728"/>
            <a:ext cx="8753475" cy="1051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Организация </a:t>
            </a:r>
            <a:r>
              <a:rPr lang="ru-RU" sz="15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межведомственного взаимодействия </a:t>
            </a:r>
            <a:endParaRPr lang="ru-RU" sz="15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Федерального казначейства,   Росфинмониторинга, ФНС России</a:t>
            </a:r>
            <a:endParaRPr lang="ru-RU" sz="15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08922"/>
            <a:ext cx="1875163" cy="1692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Объекты бюджетного мониторинга</a:t>
            </a:r>
            <a:endParaRPr lang="ru-RU" sz="14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075" y="5490462"/>
            <a:ext cx="1784088" cy="1202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Межведомственное взаимодействие</a:t>
            </a:r>
            <a:endParaRPr lang="ru-RU" sz="14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75163" y="5641728"/>
            <a:ext cx="446998" cy="105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7119339" y="2955037"/>
            <a:ext cx="387031" cy="1052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75163" y="3914292"/>
            <a:ext cx="410118" cy="105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Прямоугольник 18"/>
          <p:cNvSpPr/>
          <p:nvPr/>
        </p:nvSpPr>
        <p:spPr>
          <a:xfrm flipH="1">
            <a:off x="2322159" y="1793280"/>
            <a:ext cx="9732478" cy="6906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(«Дорожная карта») по обеспечению поэтапного перехода к казначейскому сопровождению бюджетных средств, </a:t>
            </a:r>
            <a:r>
              <a:rPr lang="ru-RU" sz="15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Первым заместителем  Председателя Правительства Российской Федерации И</a:t>
            </a:r>
            <a:r>
              <a:rPr lang="ru-RU" sz="15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Шуваловым </a:t>
            </a:r>
            <a:r>
              <a:rPr lang="ru-RU" sz="15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25.05.2017 № 3541п-П13</a:t>
            </a: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2322159" y="900863"/>
            <a:ext cx="9732479" cy="52637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</a:rPr>
              <a:t>Перечень поручений Президента Российской Федерации В.В. Путина от 21.02.2017 №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Пр-317 </a:t>
            </a:r>
            <a:b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 итогам совещания Президента Российской Федерации с членами Правительства Российской Федерации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7119341" y="1073463"/>
            <a:ext cx="387031" cy="1052602"/>
          </a:xfrm>
          <a:prstGeom prst="roundRect">
            <a:avLst>
              <a:gd name="adj" fmla="val 8594"/>
            </a:avLst>
          </a:prstGeom>
          <a:solidFill>
            <a:srgbClr val="D9E2F7"/>
          </a:solidFill>
          <a:ln>
            <a:noFill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7119338" y="2172473"/>
            <a:ext cx="387031" cy="1052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118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76" y="343246"/>
            <a:ext cx="11520531" cy="570954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algn="r"/>
            <a:r>
              <a:rPr lang="ru-RU" sz="16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ВРЕМЕННЫЙ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РАБОТЫ </a:t>
            </a:r>
            <a:b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 БЮДЖЕТНОГО МОНИТОРИНГА</a:t>
            </a:r>
            <a:endParaRPr lang="ru-RU" sz="1600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53856" y="6212227"/>
            <a:ext cx="352425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z="1200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15" y="836561"/>
            <a:ext cx="3019245" cy="162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22" y="2286000"/>
            <a:ext cx="8497020" cy="127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579298" y="3519578"/>
            <a:ext cx="7066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Calibri"/>
              </a:rPr>
              <a:t>VII</a:t>
            </a:r>
            <a:r>
              <a:rPr lang="en-US" dirty="0">
                <a:latin typeface="Times New Roman"/>
                <a:ea typeface="Calibri"/>
              </a:rPr>
              <a:t>I</a:t>
            </a:r>
            <a:r>
              <a:rPr lang="ru-RU" dirty="0">
                <a:latin typeface="Times New Roman"/>
                <a:ea typeface="Calibri"/>
              </a:rPr>
              <a:t>. Порядок информационного взаимодействия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610622" y="4023421"/>
            <a:ext cx="849701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8.1. В целях бюджетного мониторинга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осуществляется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межведомственное взаимодействие в соответствии с Регламентом 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Соглашениями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об информационном взаимодействии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8.2. Результаты межведомственного взаимодействия используются при осуществлении бюджетного мониторинга и оценке его результатов.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733909" y="4625376"/>
            <a:ext cx="6202393" cy="952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453009" y="4317715"/>
            <a:ext cx="354500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6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" y="1419248"/>
            <a:ext cx="12020550" cy="5286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020018" y="258254"/>
            <a:ext cx="8810641" cy="638176"/>
          </a:xfrm>
          <a:prstGeom prst="round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СРЕДА </a:t>
            </a:r>
            <a:b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 ВЗАИМОДЕЙСТВИЯ 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52426" y="1419249"/>
            <a:ext cx="3600450" cy="83819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r>
              <a:rPr lang="ru-RU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</a:t>
            </a: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4193571" y="1422194"/>
            <a:ext cx="3743324" cy="870394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r>
              <a:rPr lang="ru-RU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8162940" y="1422194"/>
            <a:ext cx="3601175" cy="870394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r>
              <a:rPr lang="ru-RU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</a:t>
            </a:r>
            <a:endParaRPr lang="ru-RU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Круглая лента лицом вниз 5"/>
          <p:cNvSpPr/>
          <p:nvPr/>
        </p:nvSpPr>
        <p:spPr>
          <a:xfrm>
            <a:off x="1455133" y="6058125"/>
            <a:ext cx="9220200" cy="647490"/>
          </a:xfrm>
          <a:prstGeom prst="ellipseRibbon">
            <a:avLst/>
          </a:prstGeom>
          <a:solidFill>
            <a:schemeClr val="tx2">
              <a:lumMod val="75000"/>
              <a:alpha val="26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r>
              <a:rPr lang="en-US" sz="25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2500" b="1" dirty="0" smtClean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контракта, соглашения</a:t>
            </a:r>
            <a:endParaRPr lang="ru-RU" sz="25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9622" y="3494213"/>
            <a:ext cx="3402623" cy="256391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buFont typeface="Wingdings"/>
              <a:buChar char=""/>
              <a:tabLst>
                <a:tab pos="630082" algn="l"/>
              </a:tabLst>
            </a:pPr>
            <a:endParaRPr lang="ru-RU" sz="7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30082" algn="l"/>
              </a:tabLs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Информация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счетах-фактурах;</a:t>
            </a:r>
            <a:endParaRPr lang="en-US" sz="11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30082" algn="l"/>
              </a:tabLst>
            </a:pP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30082" algn="l"/>
              </a:tabLst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информация об организациях и физических лицах, относящихся к «группе риска», в отношении которых имеются сведения:</a:t>
            </a:r>
          </a:p>
          <a:p>
            <a:pPr algn="just">
              <a:spcAft>
                <a:spcPts val="0"/>
              </a:spcAft>
              <a:tabLst>
                <a:tab pos="630082" algn="l"/>
              </a:tabLst>
            </a:pP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 об 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уклонении от уплаты налогов;</a:t>
            </a:r>
          </a:p>
          <a:p>
            <a:pPr algn="just">
              <a:spcAft>
                <a:spcPts val="0"/>
              </a:spcAft>
              <a:tabLst>
                <a:tab pos="630082" algn="l"/>
              </a:tabLst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об имеющейся дебиторской задолженности;</a:t>
            </a:r>
          </a:p>
          <a:p>
            <a:pPr algn="just">
              <a:spcAft>
                <a:spcPts val="0"/>
              </a:spcAft>
              <a:tabLst>
                <a:tab pos="630082" algn="l"/>
              </a:tabLst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 нахождении в реестре недобросовестных поставщиков;</a:t>
            </a:r>
          </a:p>
          <a:p>
            <a:pPr algn="just">
              <a:spcAft>
                <a:spcPts val="0"/>
              </a:spcAft>
              <a:tabLst>
                <a:tab pos="630082" algn="l"/>
              </a:tabLst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 иная информация (реестр жалоб, результаты контроля);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30082" algn="l"/>
              </a:tabLst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информация, поступающая из территориальных органов;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30082" algn="l"/>
              </a:tabLst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ЕГРЮЛ, ЕГРИП, единый государственный реестр налогоплательщиков.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2426" y="2342201"/>
            <a:ext cx="3489819" cy="73742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АСК «НДС-2» , 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www.nalog.ru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50323" y="2342201"/>
            <a:ext cx="4005627" cy="4466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700" b="1" dirty="0" smtClean="0">
              <a:solidFill>
                <a:srgbClr val="76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Официальный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сайт ЕИС www.zakupki.gov.ru</a:t>
            </a:r>
          </a:p>
          <a:p>
            <a:pPr marL="171321" indent="-171321" algn="ctr">
              <a:buFont typeface="Arial" panose="020B0604020202020204" pitchFamily="34" charset="0"/>
              <a:buChar char="•"/>
            </a:pPr>
            <a:endParaRPr lang="ru-RU" sz="1050" i="1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50323" y="2941213"/>
            <a:ext cx="4005627" cy="4466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400" b="1" dirty="0" smtClean="0">
              <a:solidFill>
                <a:srgbClr val="76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ГИИС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«Электронный бюджет»</a:t>
            </a:r>
            <a:endParaRPr lang="ru-RU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50323" y="3541263"/>
            <a:ext cx="4005627" cy="4466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ППО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«АСФК»</a:t>
            </a:r>
            <a:endParaRPr lang="ru-RU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285837" y="2387067"/>
            <a:ext cx="3478279" cy="6925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www.fedsfm.ru 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11167" y="4048024"/>
            <a:ext cx="3508132" cy="201010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buFont typeface="Wingdings"/>
              <a:buChar char=""/>
              <a:tabLst>
                <a:tab pos="630082" algn="l"/>
              </a:tabLs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Информация об операциях на лицевых счетах;</a:t>
            </a:r>
            <a:endParaRPr lang="en-US" sz="11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30082" algn="l"/>
              </a:tabLst>
            </a:pPr>
            <a:endParaRPr lang="ru-RU" sz="1100" b="1" i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30082" algn="l"/>
              </a:tabLst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реестр контрактов (Федеральный закон № 44-ФЗ);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30082" algn="l"/>
              </a:tabLst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реестр договоров (Федеральный закон № 223-ФЗ);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30082" algn="l"/>
              </a:tabLst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реестр соглашений (договоров); 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30082" algn="l"/>
              </a:tabLst>
            </a:pP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информация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поступающая из территориальных органов.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85837" y="4062440"/>
            <a:ext cx="3392749" cy="199568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buFont typeface="Wingdings"/>
              <a:buChar char=""/>
              <a:tabLst>
                <a:tab pos="630082" algn="l"/>
              </a:tabLs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Информация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 операциях на расчетных счетах</a:t>
            </a:r>
            <a:r>
              <a:rPr lang="ru-RU" sz="11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en-US" sz="1100" b="1" i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30082" algn="l"/>
              </a:tabLst>
            </a:pP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30082" algn="l"/>
              </a:tabLst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информация об организациях и физических лицах, относящихся к «группе риска», в отношении которых имеются сведения об их причастности к экстремистской деятельности или терроризму;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30082" algn="l"/>
              </a:tabLst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иная информация (межведомственное взаимодействие, результаты контроля);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30082" algn="l"/>
              </a:tabLst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информация, поступающая из территориальных органов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8568485" y="3426032"/>
            <a:ext cx="2958624" cy="630390"/>
          </a:xfrm>
          <a:prstGeom prst="wave">
            <a:avLst/>
          </a:prstGeom>
          <a:solidFill>
            <a:srgbClr val="931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Кредитные </a:t>
            </a:r>
            <a:r>
              <a:rPr lang="ru-RU" b="1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pPr algn="ctr"/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830659" y="6346839"/>
            <a:ext cx="199416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rgbClr val="E7E6E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ru-RU" dirty="0">
              <a:solidFill>
                <a:srgbClr val="E7E6E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76" y="343246"/>
            <a:ext cx="11520531" cy="570954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algn="r"/>
            <a:r>
              <a:rPr lang="ru-RU" sz="16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 </a:t>
            </a:r>
          </a:p>
          <a:p>
            <a:pPr algn="r"/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БЮДЖЕТНОГО МОНИТОРИНГА</a:t>
            </a:r>
            <a:endParaRPr lang="ru-RU" sz="1600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497" y="1562100"/>
            <a:ext cx="4389591" cy="9298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</a:t>
            </a:r>
            <a:endParaRPr lang="ru-RU" sz="1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5497" y="2804543"/>
            <a:ext cx="4389591" cy="36511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t"/>
          <a:lstStyle/>
          <a:p>
            <a:pPr algn="ctr"/>
            <a:endParaRPr lang="ru-RU" b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42973" indent="-242973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42973" indent="-242973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</a:rPr>
              <a:t>Паспорт объекта, </a:t>
            </a:r>
          </a:p>
          <a:p>
            <a:pPr marL="242973" indent="-242973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</a:rPr>
              <a:t>«Дело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Клиента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</a:rPr>
              <a:t>» (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Клиенту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риска), </a:t>
            </a:r>
          </a:p>
          <a:p>
            <a:pPr marL="242973" indent="-242973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2973" indent="-242973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Левая фигурная скобка 28"/>
          <p:cNvSpPr/>
          <p:nvPr/>
        </p:nvSpPr>
        <p:spPr>
          <a:xfrm>
            <a:off x="5046836" y="1588542"/>
            <a:ext cx="1468267" cy="4755108"/>
          </a:xfrm>
          <a:prstGeom prst="leftBrace">
            <a:avLst>
              <a:gd name="adj1" fmla="val 10878"/>
              <a:gd name="adj2" fmla="val 4768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lIns="77751" tIns="38876" rIns="77751" bIns="38876"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(Сведения)</a:t>
            </a:r>
            <a:endParaRPr lang="ru-RU" b="1" dirty="0">
              <a:solidFill>
                <a:srgbClr val="E283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2830286" y="2491958"/>
            <a:ext cx="0" cy="316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981432"/>
              </p:ext>
            </p:extLst>
          </p:nvPr>
        </p:nvGraphicFramePr>
        <p:xfrm>
          <a:off x="6800850" y="1682423"/>
          <a:ext cx="4705350" cy="445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05350"/>
              </a:tblGrid>
              <a:tr h="345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ГИИС Электронный бюджет </a:t>
                      </a:r>
                      <a:r>
                        <a:rPr lang="en-US" sz="11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www.budget.gov.ru </a:t>
                      </a:r>
                      <a:endParaRPr lang="ru-RU" sz="1100" b="1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ЕИС </a:t>
                      </a:r>
                      <a:r>
                        <a:rPr lang="en-US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www.zakupki.gov.ru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ППО АСФК;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ЕГРЮЛ;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ЕГРИП;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ЕГРН;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www.nalog.ru;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Реестр лицензий органа власти;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Реестр дисквалифицированных лиц;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Реестр гарантирующих поставщиков www.fstrf.ru;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Единый федеральный реестр сведений о банкротстве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 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www.bankrot.fedresurs.ru;</a:t>
                      </a:r>
                    </a:p>
                    <a:p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Единый федеральный реестр юридически значимых сведений о фактах деятельности юридических лиц, </a:t>
                      </a:r>
                      <a:r>
                        <a:rPr lang="ru-RU" sz="1100" b="1" u="none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ип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и иных субъектов экономической деятельности www.fedresurs.ru;</a:t>
                      </a:r>
                    </a:p>
                    <a:p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Реестр субъектов естественных монополий www.fstrf.ru; </a:t>
                      </a:r>
                    </a:p>
                    <a:p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сайт ВАС РФ www.arbitr.ru;</a:t>
                      </a:r>
                    </a:p>
                    <a:p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Банк данных исполненных производств www.fssprus.ru;</a:t>
                      </a:r>
                    </a:p>
                    <a:p>
                      <a:r>
                        <a:rPr lang="en-US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www.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судебные </a:t>
                      </a:r>
                      <a:r>
                        <a:rPr lang="ru-RU" sz="1100" b="1" u="none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решения.рф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Сайт РФМ www.fedsfm.ru</a:t>
                      </a:r>
                      <a:r>
                        <a:rPr lang="ru-RU" sz="1100" b="1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(личный кабинет);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https://service.nalog.ru/bi.do;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электронные площадки;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Справочно-информационный ресурс «</a:t>
                      </a:r>
                      <a:r>
                        <a:rPr lang="ru-RU" sz="1100" b="1" u="none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Спарк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общедоступные информационные ресурсы;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списки, размещенные на сайтах международных организаций в сети «Интернет»</a:t>
                      </a:r>
                      <a:endParaRPr lang="ru-RU" sz="1100" u="none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53856" y="6212227"/>
            <a:ext cx="352425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Прямая со стрелкой 40"/>
          <p:cNvCxnSpPr/>
          <p:nvPr/>
        </p:nvCxnSpPr>
        <p:spPr>
          <a:xfrm>
            <a:off x="5134609" y="4845399"/>
            <a:ext cx="0" cy="9592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10384756" y="4845401"/>
            <a:ext cx="1" cy="13208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5914387" y="4845401"/>
            <a:ext cx="25333" cy="13062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828557" y="4845401"/>
            <a:ext cx="0" cy="9592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2295253" y="4845401"/>
            <a:ext cx="0" cy="9592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5160073" y="1799160"/>
            <a:ext cx="0" cy="14362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8511849" y="1799161"/>
            <a:ext cx="0" cy="14362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1950357" y="1799163"/>
            <a:ext cx="0" cy="122870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0419616" y="1799150"/>
            <a:ext cx="3158" cy="122795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102577" y="1799150"/>
            <a:ext cx="0" cy="122872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848436" y="1799150"/>
            <a:ext cx="2" cy="122872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44"/>
          <p:cNvSpPr txBox="1">
            <a:spLocks noChangeArrowheads="1"/>
          </p:cNvSpPr>
          <p:nvPr/>
        </p:nvSpPr>
        <p:spPr bwMode="auto">
          <a:xfrm>
            <a:off x="9557776" y="2666141"/>
            <a:ext cx="311452" cy="23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939" tIns="37967" rIns="75939" bIns="37967">
            <a:spAutoFit/>
          </a:bodyPr>
          <a:lstStyle>
            <a:lvl1pPr>
              <a:defRPr sz="2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36"/>
          <p:cNvSpPr txBox="1">
            <a:spLocks noChangeArrowheads="1"/>
          </p:cNvSpPr>
          <p:nvPr/>
        </p:nvSpPr>
        <p:spPr bwMode="auto">
          <a:xfrm>
            <a:off x="2968895" y="2121855"/>
            <a:ext cx="153499" cy="2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975" tIns="37988" rIns="75975" bIns="37988">
            <a:spAutoFit/>
          </a:bodyPr>
          <a:lstStyle>
            <a:lvl1pPr>
              <a:defRPr sz="2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98184" y="4344437"/>
            <a:ext cx="9757113" cy="500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5" tIns="34194" rIns="68385" bIns="34194" rtlCol="0" anchor="ctr"/>
          <a:lstStyle/>
          <a:p>
            <a:pPr algn="ctr"/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реагирования 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852009" y="4136157"/>
            <a:ext cx="0" cy="202848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444996" y="5559104"/>
            <a:ext cx="3343687" cy="2314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5" tIns="34194" rIns="68385" bIns="34194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 России/территориальные органы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56847" y="5812661"/>
            <a:ext cx="1143420" cy="4895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5" tIns="34194" rIns="68385" bIns="34194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 России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14917" y="5812661"/>
            <a:ext cx="1557655" cy="4895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5" tIns="34194" rIns="68385" bIns="34194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Счетная палата Российской Федерации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45210" y="6030250"/>
            <a:ext cx="2510735" cy="271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5" tIns="34194" rIns="68385" bIns="34194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Правоохранительные органы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14917" y="5003010"/>
            <a:ext cx="9757113" cy="438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8385" tIns="34194" rIns="68385" bIns="34194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 выявленных нарушениях (признаках нарушений)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их компетенцией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708259" y="5839560"/>
            <a:ext cx="852713" cy="462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5" tIns="34194" rIns="68385" bIns="34194"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ГРБС, Заказчик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14917" y="2447138"/>
            <a:ext cx="9756186" cy="3342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5" tIns="34194" rIns="68385" bIns="34194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объектах, о субъектах бюджетного мониторинга, о выявленных нарушениях (признаках нарушений)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89343" y="1955167"/>
            <a:ext cx="9756186" cy="3333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5" tIns="34194" rIns="68385" bIns="34194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Риск-ориентиры в отношении Клиента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817282" y="1316096"/>
            <a:ext cx="3328244" cy="4830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5" tIns="34194" rIns="68385" bIns="34194" rtlCol="0" anchor="ctr"/>
          <a:lstStyle/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 по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  <a:p>
            <a:pPr algn="ctr"/>
            <a:endParaRPr lang="ru-RU" sz="12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89345" y="1363727"/>
            <a:ext cx="1885673" cy="4354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5" tIns="34194" rIns="68385" bIns="34194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89241" y="1316091"/>
            <a:ext cx="1885673" cy="4830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5" tIns="34194" rIns="68385" bIns="34194" rtlCol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4824" y="280357"/>
            <a:ext cx="11515505" cy="388189"/>
          </a:xfrm>
          <a:prstGeom prst="round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9286" tIns="44647" rIns="89286" bIns="44647" rtlCol="0" anchor="ctr"/>
          <a:lstStyle/>
          <a:p>
            <a:pPr algn="r"/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СХЕМА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МЕЖВЕДОМСТВЕННОГО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ВЗАИМОДЕЙСТВИЯ 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9557776" y="4141589"/>
            <a:ext cx="0" cy="202848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5939720" y="6151646"/>
            <a:ext cx="905490" cy="1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5927053" y="5674818"/>
            <a:ext cx="51794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endCxn id="23" idx="3"/>
          </p:cNvCxnSpPr>
          <p:nvPr/>
        </p:nvCxnSpPr>
        <p:spPr>
          <a:xfrm flipH="1">
            <a:off x="9355945" y="6166224"/>
            <a:ext cx="102881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endCxn id="20" idx="3"/>
          </p:cNvCxnSpPr>
          <p:nvPr/>
        </p:nvCxnSpPr>
        <p:spPr>
          <a:xfrm flipH="1">
            <a:off x="9788683" y="5674813"/>
            <a:ext cx="596073" cy="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1282751" y="3027105"/>
            <a:ext cx="9757113" cy="1109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5" tIns="34194" rIns="68385" bIns="34194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66732" y="3176818"/>
            <a:ext cx="1331345" cy="809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5" tIns="34194" rIns="68385" bIns="34194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99663" y="3027872"/>
            <a:ext cx="3240201" cy="110905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385" tIns="34194" rIns="68385" bIns="34194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81166" y="3027872"/>
            <a:ext cx="5185567" cy="11082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5" tIns="34194" rIns="68385" bIns="34194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ЦАФК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860329" y="6381872"/>
            <a:ext cx="247178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04343" y="6381872"/>
            <a:ext cx="4930266" cy="372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5" tIns="34194" rIns="68385" bIns="34194"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Взаимодействие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на уровне центральных аппаратов</a:t>
            </a:r>
          </a:p>
        </p:txBody>
      </p:sp>
    </p:spTree>
    <p:extLst>
      <p:ext uri="{BB962C8B-B14F-4D97-AF65-F5344CB8AC3E}">
        <p14:creationId xmlns:p14="http://schemas.microsoft.com/office/powerpoint/2010/main" val="6572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 rot="5400000">
            <a:off x="5843227" y="116793"/>
            <a:ext cx="507354" cy="11311677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7751" tIns="38876" rIns="77751" bIns="38876" rtlCol="0" anchor="ctr"/>
          <a:lstStyle/>
          <a:p>
            <a:pPr algn="ctr"/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УРОВНЯ РИСКА</a:t>
            </a:r>
          </a:p>
          <a:p>
            <a:pPr algn="ctr"/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076" name="TextBox 144"/>
          <p:cNvSpPr txBox="1">
            <a:spLocks noChangeArrowheads="1"/>
          </p:cNvSpPr>
          <p:nvPr/>
        </p:nvSpPr>
        <p:spPr bwMode="auto">
          <a:xfrm>
            <a:off x="9487204" y="1319893"/>
            <a:ext cx="311452" cy="27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39" tIns="43169" rIns="86339" bIns="43169">
            <a:spAutoFit/>
          </a:bodyPr>
          <a:lstStyle>
            <a:lvl1pPr>
              <a:defRPr sz="2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0444238" y="1528536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1" name="TextBox 136"/>
          <p:cNvSpPr txBox="1">
            <a:spLocks noChangeArrowheads="1"/>
          </p:cNvSpPr>
          <p:nvPr/>
        </p:nvSpPr>
        <p:spPr bwMode="auto">
          <a:xfrm>
            <a:off x="2898324" y="775607"/>
            <a:ext cx="174514" cy="27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381" tIns="43191" rIns="86381" bIns="43191">
            <a:spAutoFit/>
          </a:bodyPr>
          <a:lstStyle>
            <a:lvl1pPr>
              <a:defRPr sz="2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37545" y="219076"/>
            <a:ext cx="11654670" cy="556532"/>
          </a:xfrm>
          <a:prstGeom prst="round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515" tIns="50759" rIns="101515" bIns="50759" rtlCol="0" anchor="ctr"/>
          <a:lstStyle/>
          <a:p>
            <a:pPr algn="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ОБМЕН</a:t>
            </a:r>
          </a:p>
          <a:p>
            <a:pPr algn="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СОГЛАШЕНИЙ 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2788" y="1528536"/>
            <a:ext cx="2397600" cy="166285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</a:t>
            </a:r>
            <a:endParaRPr lang="ru-RU" sz="16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400940" y="1528536"/>
            <a:ext cx="2397600" cy="166285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</a:t>
            </a:r>
            <a:endParaRPr lang="ru-RU" sz="16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400940" y="3429224"/>
            <a:ext cx="2397811" cy="1663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России, управления </a:t>
            </a:r>
            <a:b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 по субъектам РФ</a:t>
            </a:r>
            <a:endParaRPr lang="ru-RU" sz="16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642200" y="1546066"/>
            <a:ext cx="5956333" cy="84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получателях средств бюджета (ГРБС, гос.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аказчик, исполнители (соисполнители));</a:t>
            </a:r>
          </a:p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  (контракте,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договоре (соглашении));</a:t>
            </a:r>
          </a:p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идентификаторе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контракта, договора (соглашения));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33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 цене, сумме субсидий;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33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выявленных фактах, относящихся к риск-ориентирам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РФМ</a:t>
            </a:r>
            <a:endParaRPr lang="ru-RU" sz="11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379552" y="2392569"/>
            <a:ext cx="5990629" cy="8510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/отсутствии факторов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 в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исполнения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 (контракта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договора, соглашения) с отнесением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к уровням риска: </a:t>
            </a:r>
            <a:b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высокий, средний,  низкий, риски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</a:t>
            </a:r>
            <a:r>
              <a:rPr lang="ru-RU" sz="11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сведения о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операциях/сделках,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правоохранительных и иных органов исполнительной власти, иных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647526" y="3411970"/>
            <a:ext cx="5964269" cy="867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 ГК  контракта, договора (соглашения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));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идентификаторе ГК (контракта, договора (соглашения)); </a:t>
            </a: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цены, суммы субсидии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ожидаемой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прибыли;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 уплаченных платежах в бюджет при исполнении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 (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контракта,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(соглашения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342984" y="4246466"/>
            <a:ext cx="5057956" cy="750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64304" y="4279569"/>
            <a:ext cx="5990628" cy="834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 участнике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закупки,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исполнителе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соисполнителе)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о наличии признаков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налогоплательщиков с высоким уровнем риска</a:t>
            </a:r>
            <a:r>
              <a:rPr lang="ru-RU" sz="11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информация об исполнителе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соисполнителе)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плательщике НДС,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содержащуюся в программном комплексе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АСК «НДС-2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иных информационных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источниках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0800000">
            <a:off x="2734994" y="2392570"/>
            <a:ext cx="629309" cy="66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2" name="Прямоугольник 61"/>
          <p:cNvSpPr/>
          <p:nvPr/>
        </p:nvSpPr>
        <p:spPr>
          <a:xfrm>
            <a:off x="220512" y="3411970"/>
            <a:ext cx="2397811" cy="16632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казначейство, </a:t>
            </a:r>
            <a:b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  <a:endParaRPr lang="ru-RU" sz="16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662154" y="1546066"/>
            <a:ext cx="651600" cy="668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662154" y="3511620"/>
            <a:ext cx="651600" cy="668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0800000">
            <a:off x="2734993" y="4359600"/>
            <a:ext cx="629309" cy="66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9" name="Прямоугольник 68"/>
          <p:cNvSpPr/>
          <p:nvPr/>
        </p:nvSpPr>
        <p:spPr>
          <a:xfrm>
            <a:off x="4897998" y="6071160"/>
            <a:ext cx="2397811" cy="56255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</a:t>
            </a:r>
            <a:endParaRPr lang="ru-RU" sz="16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261294" y="6071159"/>
            <a:ext cx="2397811" cy="56255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ритичный</a:t>
            </a:r>
            <a:endParaRPr lang="ru-RU" sz="16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494517" y="6071160"/>
            <a:ext cx="2397811" cy="56255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</a:t>
            </a:r>
            <a:endParaRPr lang="ru-RU" sz="16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921705" y="6352436"/>
            <a:ext cx="222433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22138</TotalTime>
  <Words>1207</Words>
  <Application>Microsoft Office PowerPoint</Application>
  <PresentationFormat>Произвольный</PresentationFormat>
  <Paragraphs>235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Тема Office</vt:lpstr>
      <vt:lpstr>1_Тема Office</vt:lpstr>
      <vt:lpstr>3_Тема Office</vt:lpstr>
      <vt:lpstr>4_Тема Office</vt:lpstr>
      <vt:lpstr>5_Тема Office</vt:lpstr>
      <vt:lpstr>6_Тема Office</vt:lpstr>
      <vt:lpstr>Презентация PowerPoint</vt:lpstr>
      <vt:lpstr>Презентация PowerPoint</vt:lpstr>
      <vt:lpstr>Презентация PowerPoint</vt:lpstr>
      <vt:lpstr>ПРАВОВОЕ ОСНОВАНИЕ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Хаджимурадова Малика Мансуровна</dc:creator>
  <cp:lastModifiedBy>Хаджимурадова Малика Мансуровна</cp:lastModifiedBy>
  <cp:revision>108</cp:revision>
  <cp:lastPrinted>2017-06-19T14:25:37Z</cp:lastPrinted>
  <dcterms:modified xsi:type="dcterms:W3CDTF">2017-06-20T12:13:53Z</dcterms:modified>
</cp:coreProperties>
</file>