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4" r:id="rId3"/>
    <p:sldMasterId id="2147483687" r:id="rId4"/>
  </p:sldMasterIdLst>
  <p:notesMasterIdLst>
    <p:notesMasterId r:id="rId26"/>
  </p:notesMasterIdLst>
  <p:sldIdLst>
    <p:sldId id="459" r:id="rId5"/>
    <p:sldId id="476" r:id="rId6"/>
    <p:sldId id="486" r:id="rId7"/>
    <p:sldId id="493" r:id="rId8"/>
    <p:sldId id="494" r:id="rId9"/>
    <p:sldId id="489" r:id="rId10"/>
    <p:sldId id="490" r:id="rId11"/>
    <p:sldId id="487" r:id="rId12"/>
    <p:sldId id="496" r:id="rId13"/>
    <p:sldId id="495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73" r:id="rId24"/>
    <p:sldId id="433" r:id="rId25"/>
  </p:sldIdLst>
  <p:sldSz cx="10693400" cy="7561263"/>
  <p:notesSz cx="6799263" cy="9875838"/>
  <p:defaultTextStyle>
    <a:defPPr>
      <a:defRPr lang="ru-RU"/>
    </a:defPPr>
    <a:lvl1pPr marL="0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B5C33F-EDA5-4A06-B01F-B0DA8985F56C}">
          <p14:sldIdLst>
            <p14:sldId id="459"/>
            <p14:sldId id="476"/>
            <p14:sldId id="486"/>
            <p14:sldId id="493"/>
            <p14:sldId id="494"/>
            <p14:sldId id="489"/>
            <p14:sldId id="490"/>
            <p14:sldId id="487"/>
            <p14:sldId id="496"/>
            <p14:sldId id="495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73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менов Максим Николаевич" initials="СМН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FFCCFF"/>
    <a:srgbClr val="153943"/>
    <a:srgbClr val="B0DAE6"/>
    <a:srgbClr val="0E262C"/>
    <a:srgbClr val="112D35"/>
    <a:srgbClr val="3B4A1E"/>
    <a:srgbClr val="2A4A70"/>
    <a:srgbClr val="2B4C73"/>
    <a:srgbClr val="315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7802" autoAdjust="0"/>
  </p:normalViewPr>
  <p:slideViewPr>
    <p:cSldViewPr showGuides="1">
      <p:cViewPr varScale="1">
        <p:scale>
          <a:sx n="93" d="100"/>
          <a:sy n="93" d="100"/>
        </p:scale>
        <p:origin x="1674" y="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025E1-3064-4670-968F-4344B52F5E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2ADB73-A820-4A05-A5EB-4F480E468F67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/>
          <a:bevelB w="152400"/>
        </a:sp3d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определять зоны возможных налоговых рисков в разрезе налогоплательщиков, посредством сопоставления относительных аналитических показателей (коэффициентов), рассчитываемых на основе бухгалтерской и налоговой отчетности, со среднеотраслевыми значениями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FDF93A5-9BBD-45B7-9D8A-E155D882DCE4}" type="parTrans" cxnId="{ECE78095-11C6-49F0-964B-FA938C32EE4E}">
      <dgm:prSet/>
      <dgm:spPr/>
      <dgm:t>
        <a:bodyPr/>
        <a:lstStyle/>
        <a:p>
          <a:endParaRPr lang="ru-RU"/>
        </a:p>
      </dgm:t>
    </dgm:pt>
    <dgm:pt modelId="{FEA7EF4F-FE28-4F22-A3C4-08687F706CE0}" type="sibTrans" cxnId="{ECE78095-11C6-49F0-964B-FA938C32EE4E}">
      <dgm:prSet/>
      <dgm:spPr/>
      <dgm:t>
        <a:bodyPr/>
        <a:lstStyle/>
        <a:p>
          <a:endParaRPr lang="ru-RU"/>
        </a:p>
      </dgm:t>
    </dgm:pt>
    <dgm:pt modelId="{70F320B5-AF2A-452A-B84C-B793874BC741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22951A39-E185-432F-B3FD-CA564E30D017}" type="parTrans" cxnId="{105C3989-1078-4036-BFBB-6555F0124765}">
      <dgm:prSet/>
      <dgm:spPr/>
      <dgm:t>
        <a:bodyPr/>
        <a:lstStyle/>
        <a:p>
          <a:endParaRPr lang="ru-RU"/>
        </a:p>
      </dgm:t>
    </dgm:pt>
    <dgm:pt modelId="{CE0DBA07-AB21-4D97-BBD3-457B65EA3BB2}" type="sibTrans" cxnId="{105C3989-1078-4036-BFBB-6555F0124765}">
      <dgm:prSet/>
      <dgm:spPr/>
      <dgm:t>
        <a:bodyPr/>
        <a:lstStyle/>
        <a:p>
          <a:endParaRPr lang="ru-RU"/>
        </a:p>
      </dgm:t>
    </dgm:pt>
    <dgm:pt modelId="{2F549F39-AD87-403E-A22C-3822A271AE04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/>
          <a:bevelB w="152400"/>
        </a:sp3d>
      </dgm:spPr>
      <dgm:t>
        <a:bodyPr/>
        <a:lstStyle/>
        <a:p>
          <a:pPr algn="just"/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выявлять</a:t>
          </a: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отраслевые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зоны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рисков и проводить оценку «налогового разрыва»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уровне субъектов Российской Федерации –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объектов аудита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сравнении с общероссийскими показателями</a:t>
          </a:r>
        </a:p>
      </dgm:t>
    </dgm:pt>
    <dgm:pt modelId="{1BFA5E23-99A3-4DC2-9C3B-D4731D5F84CA}" type="parTrans" cxnId="{2C005ED2-59E6-45DB-BB53-92DC53CBAC82}">
      <dgm:prSet/>
      <dgm:spPr/>
      <dgm:t>
        <a:bodyPr/>
        <a:lstStyle/>
        <a:p>
          <a:endParaRPr lang="ru-RU"/>
        </a:p>
      </dgm:t>
    </dgm:pt>
    <dgm:pt modelId="{A6C60D00-3E43-4BC9-BD24-8ED3DC7D4002}" type="sibTrans" cxnId="{2C005ED2-59E6-45DB-BB53-92DC53CBAC82}">
      <dgm:prSet/>
      <dgm:spPr/>
      <dgm:t>
        <a:bodyPr/>
        <a:lstStyle/>
        <a:p>
          <a:endParaRPr lang="ru-RU"/>
        </a:p>
      </dgm:t>
    </dgm:pt>
    <dgm:pt modelId="{4A4BFCBB-5C35-47C7-9E32-5BBC41034DC4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614B1A4C-021F-4C91-8A66-03A385137E4D}" type="parTrans" cxnId="{F729461A-5F16-43B1-9452-FB1393EA8450}">
      <dgm:prSet/>
      <dgm:spPr/>
      <dgm:t>
        <a:bodyPr/>
        <a:lstStyle/>
        <a:p>
          <a:endParaRPr lang="ru-RU"/>
        </a:p>
      </dgm:t>
    </dgm:pt>
    <dgm:pt modelId="{6D862523-8E3A-4F2A-8023-DCB1194294E9}" type="sibTrans" cxnId="{F729461A-5F16-43B1-9452-FB1393EA8450}">
      <dgm:prSet/>
      <dgm:spPr/>
      <dgm:t>
        <a:bodyPr/>
        <a:lstStyle/>
        <a:p>
          <a:endParaRPr lang="ru-RU"/>
        </a:p>
      </dgm:t>
    </dgm:pt>
    <dgm:pt modelId="{D6908A21-47D4-4393-AFD3-0830EF080CC3}" type="pres">
      <dgm:prSet presAssocID="{81F025E1-3064-4670-968F-4344B52F5E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997FA-13A6-41E4-9FDC-E278706D0B16}" type="pres">
      <dgm:prSet presAssocID="{792ADB73-A820-4A05-A5EB-4F480E468F67}" presName="parentText" presStyleLbl="node1" presStyleIdx="0" presStyleCnt="2" custScaleY="189455" custLinFactY="-39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AF0D3-1236-4598-A138-6FD057F3F001}" type="pres">
      <dgm:prSet presAssocID="{792ADB73-A820-4A05-A5EB-4F480E468F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3C569-37B7-440B-AED8-11984AC817E6}" type="pres">
      <dgm:prSet presAssocID="{2F549F39-AD87-403E-A22C-3822A271AE04}" presName="parentText" presStyleLbl="node1" presStyleIdx="1" presStyleCnt="2" custScaleY="154296" custLinFactNeighborX="1881" custLinFactNeighborY="83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63A89-08C0-46C6-B429-222B07F2ACA6}" type="pres">
      <dgm:prSet presAssocID="{2F549F39-AD87-403E-A22C-3822A271AE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0811C-47D6-4202-8EDA-5075981E889A}" type="presOf" srcId="{2F549F39-AD87-403E-A22C-3822A271AE04}" destId="{3B13C569-37B7-440B-AED8-11984AC817E6}" srcOrd="0" destOrd="0" presId="urn:microsoft.com/office/officeart/2005/8/layout/vList2"/>
    <dgm:cxn modelId="{4FECEF48-D324-49EE-9953-7C0F2B98C847}" type="presOf" srcId="{70F320B5-AF2A-452A-B84C-B793874BC741}" destId="{387AF0D3-1236-4598-A138-6FD057F3F001}" srcOrd="0" destOrd="0" presId="urn:microsoft.com/office/officeart/2005/8/layout/vList2"/>
    <dgm:cxn modelId="{105C3989-1078-4036-BFBB-6555F0124765}" srcId="{792ADB73-A820-4A05-A5EB-4F480E468F67}" destId="{70F320B5-AF2A-452A-B84C-B793874BC741}" srcOrd="0" destOrd="0" parTransId="{22951A39-E185-432F-B3FD-CA564E30D017}" sibTransId="{CE0DBA07-AB21-4D97-BBD3-457B65EA3BB2}"/>
    <dgm:cxn modelId="{2C005ED2-59E6-45DB-BB53-92DC53CBAC82}" srcId="{81F025E1-3064-4670-968F-4344B52F5EBE}" destId="{2F549F39-AD87-403E-A22C-3822A271AE04}" srcOrd="1" destOrd="0" parTransId="{1BFA5E23-99A3-4DC2-9C3B-D4731D5F84CA}" sibTransId="{A6C60D00-3E43-4BC9-BD24-8ED3DC7D4002}"/>
    <dgm:cxn modelId="{9221E3D9-6745-42F8-BC22-CF7DBC2B3BCB}" type="presOf" srcId="{792ADB73-A820-4A05-A5EB-4F480E468F67}" destId="{2B0997FA-13A6-41E4-9FDC-E278706D0B16}" srcOrd="0" destOrd="0" presId="urn:microsoft.com/office/officeart/2005/8/layout/vList2"/>
    <dgm:cxn modelId="{F7EB646E-5B48-4DD9-8E76-F002EE437D56}" type="presOf" srcId="{81F025E1-3064-4670-968F-4344B52F5EBE}" destId="{D6908A21-47D4-4393-AFD3-0830EF080CC3}" srcOrd="0" destOrd="0" presId="urn:microsoft.com/office/officeart/2005/8/layout/vList2"/>
    <dgm:cxn modelId="{D63BB6F5-296C-4014-9AA8-E6D052C5A89E}" type="presOf" srcId="{4A4BFCBB-5C35-47C7-9E32-5BBC41034DC4}" destId="{16063A89-08C0-46C6-B429-222B07F2ACA6}" srcOrd="0" destOrd="0" presId="urn:microsoft.com/office/officeart/2005/8/layout/vList2"/>
    <dgm:cxn modelId="{F729461A-5F16-43B1-9452-FB1393EA8450}" srcId="{2F549F39-AD87-403E-A22C-3822A271AE04}" destId="{4A4BFCBB-5C35-47C7-9E32-5BBC41034DC4}" srcOrd="0" destOrd="0" parTransId="{614B1A4C-021F-4C91-8A66-03A385137E4D}" sibTransId="{6D862523-8E3A-4F2A-8023-DCB1194294E9}"/>
    <dgm:cxn modelId="{ECE78095-11C6-49F0-964B-FA938C32EE4E}" srcId="{81F025E1-3064-4670-968F-4344B52F5EBE}" destId="{792ADB73-A820-4A05-A5EB-4F480E468F67}" srcOrd="0" destOrd="0" parTransId="{DFDF93A5-9BBD-45B7-9D8A-E155D882DCE4}" sibTransId="{FEA7EF4F-FE28-4F22-A3C4-08687F706CE0}"/>
    <dgm:cxn modelId="{5BA619D7-D1EA-43E0-B482-709B6AA4C1EE}" type="presParOf" srcId="{D6908A21-47D4-4393-AFD3-0830EF080CC3}" destId="{2B0997FA-13A6-41E4-9FDC-E278706D0B16}" srcOrd="0" destOrd="0" presId="urn:microsoft.com/office/officeart/2005/8/layout/vList2"/>
    <dgm:cxn modelId="{9EBA7531-4199-48F6-8564-EC24A8D7E95D}" type="presParOf" srcId="{D6908A21-47D4-4393-AFD3-0830EF080CC3}" destId="{387AF0D3-1236-4598-A138-6FD057F3F001}" srcOrd="1" destOrd="0" presId="urn:microsoft.com/office/officeart/2005/8/layout/vList2"/>
    <dgm:cxn modelId="{B64CEEAB-87EC-49E7-9F3B-3C1438415110}" type="presParOf" srcId="{D6908A21-47D4-4393-AFD3-0830EF080CC3}" destId="{3B13C569-37B7-440B-AED8-11984AC817E6}" srcOrd="2" destOrd="0" presId="urn:microsoft.com/office/officeart/2005/8/layout/vList2"/>
    <dgm:cxn modelId="{D8BC4519-3FEE-4D7D-A69F-228F4E1B83A7}" type="presParOf" srcId="{D6908A21-47D4-4393-AFD3-0830EF080CC3}" destId="{16063A89-08C0-46C6-B429-222B07F2AC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FF836-FF7D-4BF4-ABD2-738201E61674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2E3FB3A-9F93-4606-AE53-4DBED746EE44}">
      <dgm:prSet phldrT="[Текст]" custT="1"/>
      <dgm:spPr/>
      <dgm:t>
        <a:bodyPr/>
        <a:lstStyle/>
        <a:p>
          <a:r>
            <a:rPr lang="ru-RU" sz="1400" b="1" dirty="0" smtClean="0"/>
            <a:t>СВК (самоконтроль + контроль по подчиненности)</a:t>
          </a:r>
        </a:p>
      </dgm:t>
    </dgm:pt>
    <dgm:pt modelId="{81B2EA6D-8228-4989-B7CE-02FCB088E3EA}" type="parTrans" cxnId="{E918C4DF-20F5-49F4-9029-85E393E6672B}">
      <dgm:prSet/>
      <dgm:spPr/>
      <dgm:t>
        <a:bodyPr/>
        <a:lstStyle/>
        <a:p>
          <a:endParaRPr lang="ru-RU"/>
        </a:p>
      </dgm:t>
    </dgm:pt>
    <dgm:pt modelId="{E8D27A7E-3B17-484C-9740-DA561B419A2E}" type="sibTrans" cxnId="{E918C4DF-20F5-49F4-9029-85E393E6672B}">
      <dgm:prSet/>
      <dgm:spPr/>
      <dgm:t>
        <a:bodyPr/>
        <a:lstStyle/>
        <a:p>
          <a:endParaRPr lang="ru-RU"/>
        </a:p>
      </dgm:t>
    </dgm:pt>
    <dgm:pt modelId="{BB8A8713-0756-45EE-99B0-83F7CD14E641}">
      <dgm:prSet phldrT="[Текст]" custT="1"/>
      <dgm:spPr/>
      <dgm:t>
        <a:bodyPr/>
        <a:lstStyle/>
        <a:p>
          <a:r>
            <a:rPr lang="ru-RU" sz="1400" b="1" dirty="0" smtClean="0"/>
            <a:t>Поручения  по конкретным операциям ТП</a:t>
          </a:r>
          <a:endParaRPr lang="ru-RU" sz="1400" b="1" dirty="0"/>
        </a:p>
      </dgm:t>
    </dgm:pt>
    <dgm:pt modelId="{CE73D316-C415-48AD-9463-DED7BC93FCA9}" type="parTrans" cxnId="{30A20187-EE5D-47F4-B35A-B147B135D16D}">
      <dgm:prSet/>
      <dgm:spPr/>
      <dgm:t>
        <a:bodyPr/>
        <a:lstStyle/>
        <a:p>
          <a:endParaRPr lang="ru-RU"/>
        </a:p>
      </dgm:t>
    </dgm:pt>
    <dgm:pt modelId="{FDD2A3B2-B842-4CC2-B5BB-3CD510298E8E}" type="sibTrans" cxnId="{30A20187-EE5D-47F4-B35A-B147B135D16D}">
      <dgm:prSet/>
      <dgm:spPr/>
      <dgm:t>
        <a:bodyPr/>
        <a:lstStyle/>
        <a:p>
          <a:endParaRPr lang="ru-RU"/>
        </a:p>
      </dgm:t>
    </dgm:pt>
    <dgm:pt modelId="{78842D34-99F3-4844-B65A-5A2BA6F47C80}" type="pres">
      <dgm:prSet presAssocID="{643FF836-FF7D-4BF4-ABD2-738201E616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B83D3-D037-4AA4-BD18-142DEC002B82}" type="pres">
      <dgm:prSet presAssocID="{E2E3FB3A-9F93-4606-AE53-4DBED746EE44}" presName="parentText" presStyleLbl="node1" presStyleIdx="0" presStyleCnt="2" custLinFactY="-13508" custLinFactNeighborX="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A6B45-FDDD-43C8-AE44-6B59D2B14093}" type="pres">
      <dgm:prSet presAssocID="{E8D27A7E-3B17-484C-9740-DA561B419A2E}" presName="spacer" presStyleCnt="0"/>
      <dgm:spPr/>
    </dgm:pt>
    <dgm:pt modelId="{8E22812D-8A00-46F3-B309-6FA8FBD5499A}" type="pres">
      <dgm:prSet presAssocID="{BB8A8713-0756-45EE-99B0-83F7CD14E641}" presName="parentText" presStyleLbl="node1" presStyleIdx="1" presStyleCnt="2" custLinFactY="5689" custLinFactNeighborX="4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20187-EE5D-47F4-B35A-B147B135D16D}" srcId="{643FF836-FF7D-4BF4-ABD2-738201E61674}" destId="{BB8A8713-0756-45EE-99B0-83F7CD14E641}" srcOrd="1" destOrd="0" parTransId="{CE73D316-C415-48AD-9463-DED7BC93FCA9}" sibTransId="{FDD2A3B2-B842-4CC2-B5BB-3CD510298E8E}"/>
    <dgm:cxn modelId="{E918C4DF-20F5-49F4-9029-85E393E6672B}" srcId="{643FF836-FF7D-4BF4-ABD2-738201E61674}" destId="{E2E3FB3A-9F93-4606-AE53-4DBED746EE44}" srcOrd="0" destOrd="0" parTransId="{81B2EA6D-8228-4989-B7CE-02FCB088E3EA}" sibTransId="{E8D27A7E-3B17-484C-9740-DA561B419A2E}"/>
    <dgm:cxn modelId="{B1C8BC11-BCD7-4149-A069-2DD3D839C281}" type="presOf" srcId="{BB8A8713-0756-45EE-99B0-83F7CD14E641}" destId="{8E22812D-8A00-46F3-B309-6FA8FBD5499A}" srcOrd="0" destOrd="0" presId="urn:microsoft.com/office/officeart/2005/8/layout/vList2"/>
    <dgm:cxn modelId="{B5A408B7-DD37-4A14-817B-4FDAB273F390}" type="presOf" srcId="{E2E3FB3A-9F93-4606-AE53-4DBED746EE44}" destId="{5F4B83D3-D037-4AA4-BD18-142DEC002B82}" srcOrd="0" destOrd="0" presId="urn:microsoft.com/office/officeart/2005/8/layout/vList2"/>
    <dgm:cxn modelId="{7312F19D-A9D7-47FF-8106-E60E266561F6}" type="presOf" srcId="{643FF836-FF7D-4BF4-ABD2-738201E61674}" destId="{78842D34-99F3-4844-B65A-5A2BA6F47C80}" srcOrd="0" destOrd="0" presId="urn:microsoft.com/office/officeart/2005/8/layout/vList2"/>
    <dgm:cxn modelId="{D6EA4CEB-78A2-420B-B27B-F72823AE9A75}" type="presParOf" srcId="{78842D34-99F3-4844-B65A-5A2BA6F47C80}" destId="{5F4B83D3-D037-4AA4-BD18-142DEC002B82}" srcOrd="0" destOrd="0" presId="urn:microsoft.com/office/officeart/2005/8/layout/vList2"/>
    <dgm:cxn modelId="{A2C7FDC1-8A82-44A0-AA17-D8492437AEA7}" type="presParOf" srcId="{78842D34-99F3-4844-B65A-5A2BA6F47C80}" destId="{6D2A6B45-FDDD-43C8-AE44-6B59D2B14093}" srcOrd="1" destOrd="0" presId="urn:microsoft.com/office/officeart/2005/8/layout/vList2"/>
    <dgm:cxn modelId="{5E99AF32-6B5A-4120-B999-9AEA4304CC2E}" type="presParOf" srcId="{78842D34-99F3-4844-B65A-5A2BA6F47C80}" destId="{8E22812D-8A00-46F3-B309-6FA8FBD549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A560A-C419-4BF6-9361-7411AC5AA51A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B6994C2-A3B6-49AF-B786-E69F92493254}">
      <dgm:prSet phldrT="[Текст]" custT="1"/>
      <dgm:spPr/>
      <dgm:t>
        <a:bodyPr/>
        <a:lstStyle/>
        <a:p>
          <a:r>
            <a:rPr lang="ru-RU" sz="1400" b="1" dirty="0" smtClean="0"/>
            <a:t>Предложения по автоматизации технологических процессов</a:t>
          </a:r>
          <a:endParaRPr lang="ru-RU" sz="1400" b="1" dirty="0"/>
        </a:p>
      </dgm:t>
    </dgm:pt>
    <dgm:pt modelId="{F2880D28-0506-434B-B5FF-0FEF091C63D4}" type="parTrans" cxnId="{85241B25-2755-48AA-A280-19CC64168C92}">
      <dgm:prSet/>
      <dgm:spPr/>
      <dgm:t>
        <a:bodyPr/>
        <a:lstStyle/>
        <a:p>
          <a:endParaRPr lang="ru-RU"/>
        </a:p>
      </dgm:t>
    </dgm:pt>
    <dgm:pt modelId="{EF5C45C4-D24A-459F-85E0-5E92D3A1D49B}" type="sibTrans" cxnId="{85241B25-2755-48AA-A280-19CC64168C92}">
      <dgm:prSet/>
      <dgm:spPr/>
      <dgm:t>
        <a:bodyPr/>
        <a:lstStyle/>
        <a:p>
          <a:endParaRPr lang="ru-RU"/>
        </a:p>
      </dgm:t>
    </dgm:pt>
    <dgm:pt modelId="{BFB2AEFE-BD0B-411D-A50F-A912424ACBAC}">
      <dgm:prSet phldrT="[Текст]" custT="1"/>
      <dgm:spPr/>
      <dgm:t>
        <a:bodyPr/>
        <a:lstStyle/>
        <a:p>
          <a:r>
            <a:rPr lang="ru-RU" sz="1400" b="1" dirty="0" smtClean="0"/>
            <a:t>Предложения законодательного и методологического характера</a:t>
          </a:r>
          <a:endParaRPr lang="ru-RU" sz="1400" b="1" dirty="0"/>
        </a:p>
      </dgm:t>
    </dgm:pt>
    <dgm:pt modelId="{1A25E156-E3F8-4B20-97D5-CDA0A265652C}" type="parTrans" cxnId="{BB63E0E7-D357-41DB-99DB-F49D0BD376FD}">
      <dgm:prSet/>
      <dgm:spPr/>
      <dgm:t>
        <a:bodyPr/>
        <a:lstStyle/>
        <a:p>
          <a:endParaRPr lang="ru-RU"/>
        </a:p>
      </dgm:t>
    </dgm:pt>
    <dgm:pt modelId="{C5760CD9-4795-49A2-8279-D47555932F79}" type="sibTrans" cxnId="{BB63E0E7-D357-41DB-99DB-F49D0BD376FD}">
      <dgm:prSet/>
      <dgm:spPr/>
      <dgm:t>
        <a:bodyPr/>
        <a:lstStyle/>
        <a:p>
          <a:endParaRPr lang="ru-RU"/>
        </a:p>
      </dgm:t>
    </dgm:pt>
    <dgm:pt modelId="{FB8E9A8A-D213-4E8B-973C-D74C21223444}">
      <dgm:prSet phldrT="[Текст]" custT="1"/>
      <dgm:spPr/>
      <dgm:t>
        <a:bodyPr/>
        <a:lstStyle/>
        <a:p>
          <a:r>
            <a:rPr lang="ru-RU" sz="1400" b="1" dirty="0" smtClean="0"/>
            <a:t>Предложения по совершенствованию СВК и параметров ее надежности</a:t>
          </a:r>
          <a:endParaRPr lang="ru-RU" sz="1400" b="1" dirty="0"/>
        </a:p>
      </dgm:t>
    </dgm:pt>
    <dgm:pt modelId="{4F27EAD5-8419-425A-A1B4-0817F8805453}" type="parTrans" cxnId="{46D959E6-875A-4E71-9AD5-4543CA2B1A5C}">
      <dgm:prSet/>
      <dgm:spPr/>
      <dgm:t>
        <a:bodyPr/>
        <a:lstStyle/>
        <a:p>
          <a:endParaRPr lang="ru-RU"/>
        </a:p>
      </dgm:t>
    </dgm:pt>
    <dgm:pt modelId="{39576AD1-6F41-47D3-A1B3-A76C3306F780}" type="sibTrans" cxnId="{46D959E6-875A-4E71-9AD5-4543CA2B1A5C}">
      <dgm:prSet/>
      <dgm:spPr/>
      <dgm:t>
        <a:bodyPr/>
        <a:lstStyle/>
        <a:p>
          <a:endParaRPr lang="ru-RU"/>
        </a:p>
      </dgm:t>
    </dgm:pt>
    <dgm:pt modelId="{711C5464-234E-4AE8-8F23-9ED974408713}" type="pres">
      <dgm:prSet presAssocID="{23EA560A-C419-4BF6-9361-7411AC5AA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D92D-60B5-4D50-A150-21F1983C90A8}" type="pres">
      <dgm:prSet presAssocID="{2B6994C2-A3B6-49AF-B786-E69F924932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66534-FEB9-4AE4-B15C-80FDAAF2C338}" type="pres">
      <dgm:prSet presAssocID="{EF5C45C4-D24A-459F-85E0-5E92D3A1D49B}" presName="spacer" presStyleCnt="0"/>
      <dgm:spPr/>
    </dgm:pt>
    <dgm:pt modelId="{59212574-F9E0-42A7-A5FD-3937A3BEDF30}" type="pres">
      <dgm:prSet presAssocID="{BFB2AEFE-BD0B-411D-A50F-A912424ACBAC}" presName="parentText" presStyleLbl="node1" presStyleIdx="1" presStyleCnt="3" custLinFactY="-72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02F0C-58CF-43F3-B6CA-8C6B8ABB3687}" type="pres">
      <dgm:prSet presAssocID="{C5760CD9-4795-49A2-8279-D47555932F79}" presName="spacer" presStyleCnt="0"/>
      <dgm:spPr/>
    </dgm:pt>
    <dgm:pt modelId="{18AF5531-FD04-4E74-B396-7E935955777E}" type="pres">
      <dgm:prSet presAssocID="{FB8E9A8A-D213-4E8B-973C-D74C21223444}" presName="parentText" presStyleLbl="node1" presStyleIdx="2" presStyleCnt="3" custScaleY="123042" custLinFactY="-10793" custLinFactNeighborX="8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41B25-2755-48AA-A280-19CC64168C92}" srcId="{23EA560A-C419-4BF6-9361-7411AC5AA51A}" destId="{2B6994C2-A3B6-49AF-B786-E69F92493254}" srcOrd="0" destOrd="0" parTransId="{F2880D28-0506-434B-B5FF-0FEF091C63D4}" sibTransId="{EF5C45C4-D24A-459F-85E0-5E92D3A1D49B}"/>
    <dgm:cxn modelId="{BB63E0E7-D357-41DB-99DB-F49D0BD376FD}" srcId="{23EA560A-C419-4BF6-9361-7411AC5AA51A}" destId="{BFB2AEFE-BD0B-411D-A50F-A912424ACBAC}" srcOrd="1" destOrd="0" parTransId="{1A25E156-E3F8-4B20-97D5-CDA0A265652C}" sibTransId="{C5760CD9-4795-49A2-8279-D47555932F79}"/>
    <dgm:cxn modelId="{D8C51076-DC15-40A0-AB88-508B190E1E84}" type="presOf" srcId="{2B6994C2-A3B6-49AF-B786-E69F92493254}" destId="{BE34D92D-60B5-4D50-A150-21F1983C90A8}" srcOrd="0" destOrd="0" presId="urn:microsoft.com/office/officeart/2005/8/layout/vList2"/>
    <dgm:cxn modelId="{1D205AE3-8E7C-42D0-B8A6-E220A6182532}" type="presOf" srcId="{FB8E9A8A-D213-4E8B-973C-D74C21223444}" destId="{18AF5531-FD04-4E74-B396-7E935955777E}" srcOrd="0" destOrd="0" presId="urn:microsoft.com/office/officeart/2005/8/layout/vList2"/>
    <dgm:cxn modelId="{ACAFDDB9-7C43-4421-87F8-ABC38256C5AD}" type="presOf" srcId="{23EA560A-C419-4BF6-9361-7411AC5AA51A}" destId="{711C5464-234E-4AE8-8F23-9ED974408713}" srcOrd="0" destOrd="0" presId="urn:microsoft.com/office/officeart/2005/8/layout/vList2"/>
    <dgm:cxn modelId="{46D959E6-875A-4E71-9AD5-4543CA2B1A5C}" srcId="{23EA560A-C419-4BF6-9361-7411AC5AA51A}" destId="{FB8E9A8A-D213-4E8B-973C-D74C21223444}" srcOrd="2" destOrd="0" parTransId="{4F27EAD5-8419-425A-A1B4-0817F8805453}" sibTransId="{39576AD1-6F41-47D3-A1B3-A76C3306F780}"/>
    <dgm:cxn modelId="{1DBF0621-9C22-4D58-9632-EC4B8EE80ADB}" type="presOf" srcId="{BFB2AEFE-BD0B-411D-A50F-A912424ACBAC}" destId="{59212574-F9E0-42A7-A5FD-3937A3BEDF30}" srcOrd="0" destOrd="0" presId="urn:microsoft.com/office/officeart/2005/8/layout/vList2"/>
    <dgm:cxn modelId="{697A0211-AE66-4295-AD78-BF13B65A1338}" type="presParOf" srcId="{711C5464-234E-4AE8-8F23-9ED974408713}" destId="{BE34D92D-60B5-4D50-A150-21F1983C90A8}" srcOrd="0" destOrd="0" presId="urn:microsoft.com/office/officeart/2005/8/layout/vList2"/>
    <dgm:cxn modelId="{17CA9098-17CD-433C-9341-8162E5A15C61}" type="presParOf" srcId="{711C5464-234E-4AE8-8F23-9ED974408713}" destId="{CCB66534-FEB9-4AE4-B15C-80FDAAF2C338}" srcOrd="1" destOrd="0" presId="urn:microsoft.com/office/officeart/2005/8/layout/vList2"/>
    <dgm:cxn modelId="{5E363692-C805-4B44-AB84-38DBBB7FBDE7}" type="presParOf" srcId="{711C5464-234E-4AE8-8F23-9ED974408713}" destId="{59212574-F9E0-42A7-A5FD-3937A3BEDF30}" srcOrd="2" destOrd="0" presId="urn:microsoft.com/office/officeart/2005/8/layout/vList2"/>
    <dgm:cxn modelId="{A6E29BB1-C637-4110-BF33-701364E8D6F3}" type="presParOf" srcId="{711C5464-234E-4AE8-8F23-9ED974408713}" destId="{53602F0C-58CF-43F3-B6CA-8C6B8ABB3687}" srcOrd="3" destOrd="0" presId="urn:microsoft.com/office/officeart/2005/8/layout/vList2"/>
    <dgm:cxn modelId="{5FEE4A6D-5FDB-448B-A4AD-7D7AA123126C}" type="presParOf" srcId="{711C5464-234E-4AE8-8F23-9ED974408713}" destId="{18AF5531-FD04-4E74-B396-7E93595577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BD351B-A793-4B32-94D7-C07F3145406F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B8DDF3A-FA71-49E5-B76E-4BC1A2770051}">
      <dgm:prSet phldrT="[Текст]" custT="1"/>
      <dgm:spPr/>
      <dgm:t>
        <a:bodyPr/>
        <a:lstStyle/>
        <a:p>
          <a:r>
            <a:rPr lang="ru-RU" sz="1400" b="1" dirty="0" smtClean="0"/>
            <a:t>СВК по подведомственности</a:t>
          </a:r>
          <a:endParaRPr lang="ru-RU" sz="1400" b="1" dirty="0"/>
        </a:p>
      </dgm:t>
    </dgm:pt>
    <dgm:pt modelId="{F1528039-32BD-4C0C-8300-B6E0B8FE4C3E}" type="parTrans" cxnId="{9956D09E-04C1-42E5-A075-3C623576DFF8}">
      <dgm:prSet/>
      <dgm:spPr/>
      <dgm:t>
        <a:bodyPr/>
        <a:lstStyle/>
        <a:p>
          <a:endParaRPr lang="ru-RU"/>
        </a:p>
      </dgm:t>
    </dgm:pt>
    <dgm:pt modelId="{D0C63852-1731-437F-981A-369E04F2F3F0}" type="sibTrans" cxnId="{9956D09E-04C1-42E5-A075-3C623576DFF8}">
      <dgm:prSet/>
      <dgm:spPr/>
      <dgm:t>
        <a:bodyPr/>
        <a:lstStyle/>
        <a:p>
          <a:endParaRPr lang="ru-RU"/>
        </a:p>
      </dgm:t>
    </dgm:pt>
    <dgm:pt modelId="{CC8A48E7-2B13-4052-87AA-B20A407AF49F}">
      <dgm:prSet phldrT="[Текст]" custT="1"/>
      <dgm:spPr/>
      <dgm:t>
        <a:bodyPr/>
        <a:lstStyle/>
        <a:p>
          <a:r>
            <a:rPr lang="ru-RU" sz="1400" b="1" dirty="0" smtClean="0"/>
            <a:t>Горизонтальное </a:t>
          </a:r>
        </a:p>
        <a:p>
          <a:r>
            <a:rPr lang="ru-RU" sz="1400" b="1" dirty="0" smtClean="0"/>
            <a:t>взаимодействие СП</a:t>
          </a:r>
          <a:endParaRPr lang="ru-RU" sz="1400" b="1" dirty="0"/>
        </a:p>
      </dgm:t>
    </dgm:pt>
    <dgm:pt modelId="{E27220B4-5BC7-412B-A54B-53F2C011FC23}" type="parTrans" cxnId="{3D123F3C-80AB-4DA1-B4EA-A6AB56540AD6}">
      <dgm:prSet/>
      <dgm:spPr/>
      <dgm:t>
        <a:bodyPr/>
        <a:lstStyle/>
        <a:p>
          <a:endParaRPr lang="ru-RU"/>
        </a:p>
      </dgm:t>
    </dgm:pt>
    <dgm:pt modelId="{62E4B9A0-E807-4914-8359-BB9DFD2B047F}" type="sibTrans" cxnId="{3D123F3C-80AB-4DA1-B4EA-A6AB56540AD6}">
      <dgm:prSet/>
      <dgm:spPr/>
      <dgm:t>
        <a:bodyPr/>
        <a:lstStyle/>
        <a:p>
          <a:endParaRPr lang="ru-RU"/>
        </a:p>
      </dgm:t>
    </dgm:pt>
    <dgm:pt modelId="{B14196CB-AE9A-407D-92DA-B84A2796F324}">
      <dgm:prSet phldrT="[Текст]" custT="1"/>
      <dgm:spPr/>
      <dgm:t>
        <a:bodyPr/>
        <a:lstStyle/>
        <a:p>
          <a:r>
            <a:rPr lang="ru-RU" sz="1400" b="1" dirty="0" smtClean="0"/>
            <a:t>Качество аудита</a:t>
          </a:r>
          <a:endParaRPr lang="ru-RU" sz="1400" b="1" dirty="0"/>
        </a:p>
      </dgm:t>
    </dgm:pt>
    <dgm:pt modelId="{6CB6A0FC-33DC-4386-8672-A44ECE701495}" type="parTrans" cxnId="{57DA4B1A-6A7C-46C8-B2BE-CC3FBD5B31C1}">
      <dgm:prSet/>
      <dgm:spPr/>
      <dgm:t>
        <a:bodyPr/>
        <a:lstStyle/>
        <a:p>
          <a:endParaRPr lang="ru-RU"/>
        </a:p>
      </dgm:t>
    </dgm:pt>
    <dgm:pt modelId="{56A8E0ED-408E-40CD-A6FB-933B20558ABE}" type="sibTrans" cxnId="{57DA4B1A-6A7C-46C8-B2BE-CC3FBD5B31C1}">
      <dgm:prSet/>
      <dgm:spPr/>
      <dgm:t>
        <a:bodyPr/>
        <a:lstStyle/>
        <a:p>
          <a:endParaRPr lang="ru-RU"/>
        </a:p>
      </dgm:t>
    </dgm:pt>
    <dgm:pt modelId="{B14F8BAA-A722-4DB5-A62B-36C1E75D32F1}" type="pres">
      <dgm:prSet presAssocID="{85BD351B-A793-4B32-94D7-C07F314540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AE8BF-EC7F-447E-831E-06A36AC15B14}" type="pres">
      <dgm:prSet presAssocID="{1B8DDF3A-FA71-49E5-B76E-4BC1A2770051}" presName="parentText" presStyleLbl="node1" presStyleIdx="0" presStyleCnt="3" custLinFactNeighborX="-28" custLinFactNeighborY="-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0B70C-C7F7-49B5-BF9C-3EA9F413E1A4}" type="pres">
      <dgm:prSet presAssocID="{D0C63852-1731-437F-981A-369E04F2F3F0}" presName="spacer" presStyleCnt="0"/>
      <dgm:spPr/>
    </dgm:pt>
    <dgm:pt modelId="{E6B4F5AE-C9BD-4539-8C3E-442CCA5643BF}" type="pres">
      <dgm:prSet presAssocID="{CC8A48E7-2B13-4052-87AA-B20A407AF49F}" presName="parentText" presStyleLbl="node1" presStyleIdx="1" presStyleCnt="3" custLinFactNeighborY="-70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075D7-368F-4B84-9224-40B231358346}" type="pres">
      <dgm:prSet presAssocID="{62E4B9A0-E807-4914-8359-BB9DFD2B047F}" presName="spacer" presStyleCnt="0"/>
      <dgm:spPr/>
    </dgm:pt>
    <dgm:pt modelId="{1F6429C2-3BF7-4C0E-B177-3FDE3C53D440}" type="pres">
      <dgm:prSet presAssocID="{B14196CB-AE9A-407D-92DA-B84A2796F324}" presName="parentText" presStyleLbl="node1" presStyleIdx="2" presStyleCnt="3" custLinFactY="-65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C5967-2343-4C66-94F2-B21688483501}" type="presOf" srcId="{85BD351B-A793-4B32-94D7-C07F3145406F}" destId="{B14F8BAA-A722-4DB5-A62B-36C1E75D32F1}" srcOrd="0" destOrd="0" presId="urn:microsoft.com/office/officeart/2005/8/layout/vList2"/>
    <dgm:cxn modelId="{8AB4F868-6519-4BFD-8D27-3D1804200AE1}" type="presOf" srcId="{1B8DDF3A-FA71-49E5-B76E-4BC1A2770051}" destId="{681AE8BF-EC7F-447E-831E-06A36AC15B14}" srcOrd="0" destOrd="0" presId="urn:microsoft.com/office/officeart/2005/8/layout/vList2"/>
    <dgm:cxn modelId="{9956D09E-04C1-42E5-A075-3C623576DFF8}" srcId="{85BD351B-A793-4B32-94D7-C07F3145406F}" destId="{1B8DDF3A-FA71-49E5-B76E-4BC1A2770051}" srcOrd="0" destOrd="0" parTransId="{F1528039-32BD-4C0C-8300-B6E0B8FE4C3E}" sibTransId="{D0C63852-1731-437F-981A-369E04F2F3F0}"/>
    <dgm:cxn modelId="{B5209E77-37DF-4C7D-94C1-650263C54177}" type="presOf" srcId="{CC8A48E7-2B13-4052-87AA-B20A407AF49F}" destId="{E6B4F5AE-C9BD-4539-8C3E-442CCA5643BF}" srcOrd="0" destOrd="0" presId="urn:microsoft.com/office/officeart/2005/8/layout/vList2"/>
    <dgm:cxn modelId="{4F7B3096-E486-48B5-BE68-05C40C3ADE07}" type="presOf" srcId="{B14196CB-AE9A-407D-92DA-B84A2796F324}" destId="{1F6429C2-3BF7-4C0E-B177-3FDE3C53D440}" srcOrd="0" destOrd="0" presId="urn:microsoft.com/office/officeart/2005/8/layout/vList2"/>
    <dgm:cxn modelId="{3D123F3C-80AB-4DA1-B4EA-A6AB56540AD6}" srcId="{85BD351B-A793-4B32-94D7-C07F3145406F}" destId="{CC8A48E7-2B13-4052-87AA-B20A407AF49F}" srcOrd="1" destOrd="0" parTransId="{E27220B4-5BC7-412B-A54B-53F2C011FC23}" sibTransId="{62E4B9A0-E807-4914-8359-BB9DFD2B047F}"/>
    <dgm:cxn modelId="{57DA4B1A-6A7C-46C8-B2BE-CC3FBD5B31C1}" srcId="{85BD351B-A793-4B32-94D7-C07F3145406F}" destId="{B14196CB-AE9A-407D-92DA-B84A2796F324}" srcOrd="2" destOrd="0" parTransId="{6CB6A0FC-33DC-4386-8672-A44ECE701495}" sibTransId="{56A8E0ED-408E-40CD-A6FB-933B20558ABE}"/>
    <dgm:cxn modelId="{9652A217-0533-4416-9CDD-147D1419B94A}" type="presParOf" srcId="{B14F8BAA-A722-4DB5-A62B-36C1E75D32F1}" destId="{681AE8BF-EC7F-447E-831E-06A36AC15B14}" srcOrd="0" destOrd="0" presId="urn:microsoft.com/office/officeart/2005/8/layout/vList2"/>
    <dgm:cxn modelId="{5813EDAE-F6F5-4B3F-A78A-8B7CBF070670}" type="presParOf" srcId="{B14F8BAA-A722-4DB5-A62B-36C1E75D32F1}" destId="{2310B70C-C7F7-49B5-BF9C-3EA9F413E1A4}" srcOrd="1" destOrd="0" presId="urn:microsoft.com/office/officeart/2005/8/layout/vList2"/>
    <dgm:cxn modelId="{8F547427-D328-4C01-8CD6-3EADE2A8B8C3}" type="presParOf" srcId="{B14F8BAA-A722-4DB5-A62B-36C1E75D32F1}" destId="{E6B4F5AE-C9BD-4539-8C3E-442CCA5643BF}" srcOrd="2" destOrd="0" presId="urn:microsoft.com/office/officeart/2005/8/layout/vList2"/>
    <dgm:cxn modelId="{EF5D44F0-C301-4348-A728-17A3A113DC7F}" type="presParOf" srcId="{B14F8BAA-A722-4DB5-A62B-36C1E75D32F1}" destId="{9FF075D7-368F-4B84-9224-40B231358346}" srcOrd="3" destOrd="0" presId="urn:microsoft.com/office/officeart/2005/8/layout/vList2"/>
    <dgm:cxn modelId="{36AA70C9-2C70-47D7-A1BA-22D2BC76895E}" type="presParOf" srcId="{B14F8BAA-A722-4DB5-A62B-36C1E75D32F1}" destId="{1F6429C2-3BF7-4C0E-B177-3FDE3C53D4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AEFDC0-874C-459D-A341-084D120888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17793-A0AE-43AD-AA37-268F3BDF0233}">
      <dgm:prSet phldrT="[Текст]"/>
      <dgm:spPr/>
      <dgm:t>
        <a:bodyPr/>
        <a:lstStyle/>
        <a:p>
          <a:r>
            <a:rPr lang="ru-RU" dirty="0" smtClean="0"/>
            <a:t>Перечень операций технологического процесса ФНС России</a:t>
          </a:r>
          <a:endParaRPr lang="ru-RU" dirty="0"/>
        </a:p>
      </dgm:t>
    </dgm:pt>
    <dgm:pt modelId="{E5DDC98B-8497-4B31-82D1-0D3FCB221E6E}" type="parTrans" cxnId="{E7AABD83-002C-4A74-AF31-F5835373DA8E}">
      <dgm:prSet/>
      <dgm:spPr/>
      <dgm:t>
        <a:bodyPr/>
        <a:lstStyle/>
        <a:p>
          <a:endParaRPr lang="ru-RU"/>
        </a:p>
      </dgm:t>
    </dgm:pt>
    <dgm:pt modelId="{87801ECA-285F-49E1-BC92-513C76B4D0C6}" type="sibTrans" cxnId="{E7AABD83-002C-4A74-AF31-F5835373DA8E}">
      <dgm:prSet/>
      <dgm:spPr/>
      <dgm:t>
        <a:bodyPr/>
        <a:lstStyle/>
        <a:p>
          <a:endParaRPr lang="ru-RU"/>
        </a:p>
      </dgm:t>
    </dgm:pt>
    <dgm:pt modelId="{1F65770C-A684-483C-AA56-AFFEFF008868}">
      <dgm:prSet phldrT="[Текст]"/>
      <dgm:spPr/>
      <dgm:t>
        <a:bodyPr/>
        <a:lstStyle/>
        <a:p>
          <a:r>
            <a:rPr lang="ru-RU" dirty="0" smtClean="0"/>
            <a:t>Карта внутреннего контроля деятельности по технологическим процессам ФНС России</a:t>
          </a:r>
          <a:endParaRPr lang="ru-RU" dirty="0"/>
        </a:p>
      </dgm:t>
    </dgm:pt>
    <dgm:pt modelId="{84E41307-A9FD-4ADA-877D-D98890C39801}" type="parTrans" cxnId="{846A4C26-D5E5-41DC-807D-C509630B2409}">
      <dgm:prSet/>
      <dgm:spPr/>
      <dgm:t>
        <a:bodyPr/>
        <a:lstStyle/>
        <a:p>
          <a:endParaRPr lang="ru-RU"/>
        </a:p>
      </dgm:t>
    </dgm:pt>
    <dgm:pt modelId="{EB560136-B014-4FAD-9AB1-340F7262D337}" type="sibTrans" cxnId="{846A4C26-D5E5-41DC-807D-C509630B2409}">
      <dgm:prSet/>
      <dgm:spPr/>
      <dgm:t>
        <a:bodyPr/>
        <a:lstStyle/>
        <a:p>
          <a:endParaRPr lang="ru-RU"/>
        </a:p>
      </dgm:t>
    </dgm:pt>
    <dgm:pt modelId="{9ED0DE13-1612-4713-8AE2-98E511B02EEF}">
      <dgm:prSet phldrT="[Текст]"/>
      <dgm:spPr/>
      <dgm:t>
        <a:bodyPr/>
        <a:lstStyle/>
        <a:p>
          <a:r>
            <a:rPr lang="ru-RU" dirty="0" smtClean="0"/>
            <a:t>Журнал учета результатов внутреннего контроля деятельности по технологическим процессам ФНС России</a:t>
          </a:r>
          <a:endParaRPr lang="ru-RU" dirty="0"/>
        </a:p>
      </dgm:t>
    </dgm:pt>
    <dgm:pt modelId="{8F4B1A69-8F28-4493-ADCA-FEA97A66DE69}" type="parTrans" cxnId="{409B572E-37F5-4663-B98D-20F7D0B4E3C2}">
      <dgm:prSet/>
      <dgm:spPr/>
      <dgm:t>
        <a:bodyPr/>
        <a:lstStyle/>
        <a:p>
          <a:endParaRPr lang="ru-RU"/>
        </a:p>
      </dgm:t>
    </dgm:pt>
    <dgm:pt modelId="{CF370D30-F70F-4DA0-B5AA-F487888A8DF0}" type="sibTrans" cxnId="{409B572E-37F5-4663-B98D-20F7D0B4E3C2}">
      <dgm:prSet/>
      <dgm:spPr/>
      <dgm:t>
        <a:bodyPr/>
        <a:lstStyle/>
        <a:p>
          <a:endParaRPr lang="ru-RU"/>
        </a:p>
      </dgm:t>
    </dgm:pt>
    <dgm:pt modelId="{846D08FF-FFBD-4F85-B853-97FF68DB4F41}" type="pres">
      <dgm:prSet presAssocID="{7FAEFDC0-874C-459D-A341-084D120888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60AF08-BC1F-4029-AEEB-45490A7A694E}" type="pres">
      <dgm:prSet presAssocID="{7FAEFDC0-874C-459D-A341-084D1208887F}" presName="Name1" presStyleCnt="0"/>
      <dgm:spPr/>
    </dgm:pt>
    <dgm:pt modelId="{3F6FD5C8-E2F9-4A55-B803-893DC759CA2F}" type="pres">
      <dgm:prSet presAssocID="{7FAEFDC0-874C-459D-A341-084D1208887F}" presName="cycle" presStyleCnt="0"/>
      <dgm:spPr/>
    </dgm:pt>
    <dgm:pt modelId="{FC313F36-C880-4831-8C94-D71D7738BFB0}" type="pres">
      <dgm:prSet presAssocID="{7FAEFDC0-874C-459D-A341-084D1208887F}" presName="srcNode" presStyleLbl="node1" presStyleIdx="0" presStyleCnt="3"/>
      <dgm:spPr/>
    </dgm:pt>
    <dgm:pt modelId="{476807ED-343B-4053-8183-E06499CF2E09}" type="pres">
      <dgm:prSet presAssocID="{7FAEFDC0-874C-459D-A341-084D1208887F}" presName="conn" presStyleLbl="parChTrans1D2" presStyleIdx="0" presStyleCnt="1"/>
      <dgm:spPr/>
      <dgm:t>
        <a:bodyPr/>
        <a:lstStyle/>
        <a:p>
          <a:endParaRPr lang="ru-RU"/>
        </a:p>
      </dgm:t>
    </dgm:pt>
    <dgm:pt modelId="{1AA756CE-8ECE-41FC-B0ED-70DFBF0C2ABB}" type="pres">
      <dgm:prSet presAssocID="{7FAEFDC0-874C-459D-A341-084D1208887F}" presName="extraNode" presStyleLbl="node1" presStyleIdx="0" presStyleCnt="3"/>
      <dgm:spPr/>
    </dgm:pt>
    <dgm:pt modelId="{1E7C5E42-864A-4095-8085-04525468FDD4}" type="pres">
      <dgm:prSet presAssocID="{7FAEFDC0-874C-459D-A341-084D1208887F}" presName="dstNode" presStyleLbl="node1" presStyleIdx="0" presStyleCnt="3"/>
      <dgm:spPr/>
    </dgm:pt>
    <dgm:pt modelId="{EB57575C-4AE9-46AD-8549-A77819E4D796}" type="pres">
      <dgm:prSet presAssocID="{42917793-A0AE-43AD-AA37-268F3BDF023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BCB25-7570-48AA-A2C2-1EE84DD15047}" type="pres">
      <dgm:prSet presAssocID="{42917793-A0AE-43AD-AA37-268F3BDF0233}" presName="accent_1" presStyleCnt="0"/>
      <dgm:spPr/>
    </dgm:pt>
    <dgm:pt modelId="{64BDD09F-9626-4DAB-9D0D-0B6F4614A76A}" type="pres">
      <dgm:prSet presAssocID="{42917793-A0AE-43AD-AA37-268F3BDF0233}" presName="accentRepeatNode" presStyleLbl="solidFgAcc1" presStyleIdx="0" presStyleCnt="3"/>
      <dgm:spPr/>
    </dgm:pt>
    <dgm:pt modelId="{EBD6B83A-AA7D-43ED-B8A2-241DDD2251DE}" type="pres">
      <dgm:prSet presAssocID="{1F65770C-A684-483C-AA56-AFFEFF00886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436CD-9BEA-4BEA-9231-3AD5AE75A1CE}" type="pres">
      <dgm:prSet presAssocID="{1F65770C-A684-483C-AA56-AFFEFF008868}" presName="accent_2" presStyleCnt="0"/>
      <dgm:spPr/>
    </dgm:pt>
    <dgm:pt modelId="{0BFC7FBA-72FC-47C5-94E4-745DB58C0121}" type="pres">
      <dgm:prSet presAssocID="{1F65770C-A684-483C-AA56-AFFEFF008868}" presName="accentRepeatNode" presStyleLbl="solidFgAcc1" presStyleIdx="1" presStyleCnt="3"/>
      <dgm:spPr/>
    </dgm:pt>
    <dgm:pt modelId="{5FF6ECAB-BA34-4C50-B69F-CF1599F039C8}" type="pres">
      <dgm:prSet presAssocID="{9ED0DE13-1612-4713-8AE2-98E511B02E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B8582-E1F9-4ACF-A7BD-B8DDD1304F28}" type="pres">
      <dgm:prSet presAssocID="{9ED0DE13-1612-4713-8AE2-98E511B02EEF}" presName="accent_3" presStyleCnt="0"/>
      <dgm:spPr/>
    </dgm:pt>
    <dgm:pt modelId="{5353E513-FA0A-4E6A-9967-BF862C01357E}" type="pres">
      <dgm:prSet presAssocID="{9ED0DE13-1612-4713-8AE2-98E511B02EEF}" presName="accentRepeatNode" presStyleLbl="solidFgAcc1" presStyleIdx="2" presStyleCnt="3"/>
      <dgm:spPr/>
    </dgm:pt>
  </dgm:ptLst>
  <dgm:cxnLst>
    <dgm:cxn modelId="{E7AABD83-002C-4A74-AF31-F5835373DA8E}" srcId="{7FAEFDC0-874C-459D-A341-084D1208887F}" destId="{42917793-A0AE-43AD-AA37-268F3BDF0233}" srcOrd="0" destOrd="0" parTransId="{E5DDC98B-8497-4B31-82D1-0D3FCB221E6E}" sibTransId="{87801ECA-285F-49E1-BC92-513C76B4D0C6}"/>
    <dgm:cxn modelId="{DF53AFAF-0F88-4B49-BF65-F4B20BDACF37}" type="presOf" srcId="{1F65770C-A684-483C-AA56-AFFEFF008868}" destId="{EBD6B83A-AA7D-43ED-B8A2-241DDD2251DE}" srcOrd="0" destOrd="0" presId="urn:microsoft.com/office/officeart/2008/layout/VerticalCurvedList"/>
    <dgm:cxn modelId="{CD63D963-DEF3-4A68-B024-44393F7C3620}" type="presOf" srcId="{7FAEFDC0-874C-459D-A341-084D1208887F}" destId="{846D08FF-FFBD-4F85-B853-97FF68DB4F41}" srcOrd="0" destOrd="0" presId="urn:microsoft.com/office/officeart/2008/layout/VerticalCurvedList"/>
    <dgm:cxn modelId="{F49004C4-3377-4D77-A0CA-AE5F5B004CE6}" type="presOf" srcId="{42917793-A0AE-43AD-AA37-268F3BDF0233}" destId="{EB57575C-4AE9-46AD-8549-A77819E4D796}" srcOrd="0" destOrd="0" presId="urn:microsoft.com/office/officeart/2008/layout/VerticalCurvedList"/>
    <dgm:cxn modelId="{F008A1A7-1BC4-47C6-8485-2EA4B771A23E}" type="presOf" srcId="{9ED0DE13-1612-4713-8AE2-98E511B02EEF}" destId="{5FF6ECAB-BA34-4C50-B69F-CF1599F039C8}" srcOrd="0" destOrd="0" presId="urn:microsoft.com/office/officeart/2008/layout/VerticalCurvedList"/>
    <dgm:cxn modelId="{409B572E-37F5-4663-B98D-20F7D0B4E3C2}" srcId="{7FAEFDC0-874C-459D-A341-084D1208887F}" destId="{9ED0DE13-1612-4713-8AE2-98E511B02EEF}" srcOrd="2" destOrd="0" parTransId="{8F4B1A69-8F28-4493-ADCA-FEA97A66DE69}" sibTransId="{CF370D30-F70F-4DA0-B5AA-F487888A8DF0}"/>
    <dgm:cxn modelId="{D4A873CC-0B15-4202-932C-C92C328ECAD5}" type="presOf" srcId="{87801ECA-285F-49E1-BC92-513C76B4D0C6}" destId="{476807ED-343B-4053-8183-E06499CF2E09}" srcOrd="0" destOrd="0" presId="urn:microsoft.com/office/officeart/2008/layout/VerticalCurvedList"/>
    <dgm:cxn modelId="{846A4C26-D5E5-41DC-807D-C509630B2409}" srcId="{7FAEFDC0-874C-459D-A341-084D1208887F}" destId="{1F65770C-A684-483C-AA56-AFFEFF008868}" srcOrd="1" destOrd="0" parTransId="{84E41307-A9FD-4ADA-877D-D98890C39801}" sibTransId="{EB560136-B014-4FAD-9AB1-340F7262D337}"/>
    <dgm:cxn modelId="{07D36DC7-A1A6-4540-8115-D27144AB4A97}" type="presParOf" srcId="{846D08FF-FFBD-4F85-B853-97FF68DB4F41}" destId="{D260AF08-BC1F-4029-AEEB-45490A7A694E}" srcOrd="0" destOrd="0" presId="urn:microsoft.com/office/officeart/2008/layout/VerticalCurvedList"/>
    <dgm:cxn modelId="{852D826B-77B6-4956-A6CC-9E9E8393826E}" type="presParOf" srcId="{D260AF08-BC1F-4029-AEEB-45490A7A694E}" destId="{3F6FD5C8-E2F9-4A55-B803-893DC759CA2F}" srcOrd="0" destOrd="0" presId="urn:microsoft.com/office/officeart/2008/layout/VerticalCurvedList"/>
    <dgm:cxn modelId="{3D7FB8F6-5729-4260-B87C-BA1E70426C40}" type="presParOf" srcId="{3F6FD5C8-E2F9-4A55-B803-893DC759CA2F}" destId="{FC313F36-C880-4831-8C94-D71D7738BFB0}" srcOrd="0" destOrd="0" presId="urn:microsoft.com/office/officeart/2008/layout/VerticalCurvedList"/>
    <dgm:cxn modelId="{D3C7CD9B-F32C-4611-A174-FB6751E18569}" type="presParOf" srcId="{3F6FD5C8-E2F9-4A55-B803-893DC759CA2F}" destId="{476807ED-343B-4053-8183-E06499CF2E09}" srcOrd="1" destOrd="0" presId="urn:microsoft.com/office/officeart/2008/layout/VerticalCurvedList"/>
    <dgm:cxn modelId="{DCCC9A1C-B919-47A5-9906-ED1736DAD19D}" type="presParOf" srcId="{3F6FD5C8-E2F9-4A55-B803-893DC759CA2F}" destId="{1AA756CE-8ECE-41FC-B0ED-70DFBF0C2ABB}" srcOrd="2" destOrd="0" presId="urn:microsoft.com/office/officeart/2008/layout/VerticalCurvedList"/>
    <dgm:cxn modelId="{3F38078B-043E-4386-9FA9-C20AD4C7FC4A}" type="presParOf" srcId="{3F6FD5C8-E2F9-4A55-B803-893DC759CA2F}" destId="{1E7C5E42-864A-4095-8085-04525468FDD4}" srcOrd="3" destOrd="0" presId="urn:microsoft.com/office/officeart/2008/layout/VerticalCurvedList"/>
    <dgm:cxn modelId="{C1D0FF6B-FD57-4C53-AFA9-6FE8606F8118}" type="presParOf" srcId="{D260AF08-BC1F-4029-AEEB-45490A7A694E}" destId="{EB57575C-4AE9-46AD-8549-A77819E4D796}" srcOrd="1" destOrd="0" presId="urn:microsoft.com/office/officeart/2008/layout/VerticalCurvedList"/>
    <dgm:cxn modelId="{746DBE90-ECFB-41CC-9348-D45D779D59D2}" type="presParOf" srcId="{D260AF08-BC1F-4029-AEEB-45490A7A694E}" destId="{4B6BCB25-7570-48AA-A2C2-1EE84DD15047}" srcOrd="2" destOrd="0" presId="urn:microsoft.com/office/officeart/2008/layout/VerticalCurvedList"/>
    <dgm:cxn modelId="{1AA42B42-5BFC-4B0A-9989-40FDA951FD9C}" type="presParOf" srcId="{4B6BCB25-7570-48AA-A2C2-1EE84DD15047}" destId="{64BDD09F-9626-4DAB-9D0D-0B6F4614A76A}" srcOrd="0" destOrd="0" presId="urn:microsoft.com/office/officeart/2008/layout/VerticalCurvedList"/>
    <dgm:cxn modelId="{271F56E9-B054-471A-9439-548888B6434A}" type="presParOf" srcId="{D260AF08-BC1F-4029-AEEB-45490A7A694E}" destId="{EBD6B83A-AA7D-43ED-B8A2-241DDD2251DE}" srcOrd="3" destOrd="0" presId="urn:microsoft.com/office/officeart/2008/layout/VerticalCurvedList"/>
    <dgm:cxn modelId="{1CB32564-32DC-43F0-8E0A-9A5F09EC2316}" type="presParOf" srcId="{D260AF08-BC1F-4029-AEEB-45490A7A694E}" destId="{D3F436CD-9BEA-4BEA-9231-3AD5AE75A1CE}" srcOrd="4" destOrd="0" presId="urn:microsoft.com/office/officeart/2008/layout/VerticalCurvedList"/>
    <dgm:cxn modelId="{3CDA85F7-E5C4-4E57-AA0F-3D27254A5395}" type="presParOf" srcId="{D3F436CD-9BEA-4BEA-9231-3AD5AE75A1CE}" destId="{0BFC7FBA-72FC-47C5-94E4-745DB58C0121}" srcOrd="0" destOrd="0" presId="urn:microsoft.com/office/officeart/2008/layout/VerticalCurvedList"/>
    <dgm:cxn modelId="{2B299141-55B8-490D-A8B3-24E9AE2BE5D3}" type="presParOf" srcId="{D260AF08-BC1F-4029-AEEB-45490A7A694E}" destId="{5FF6ECAB-BA34-4C50-B69F-CF1599F039C8}" srcOrd="5" destOrd="0" presId="urn:microsoft.com/office/officeart/2008/layout/VerticalCurvedList"/>
    <dgm:cxn modelId="{DC7138EE-B09C-4EBF-AE2F-F2BEA4108C82}" type="presParOf" srcId="{D260AF08-BC1F-4029-AEEB-45490A7A694E}" destId="{C22B8582-E1F9-4ACF-A7BD-B8DDD1304F28}" srcOrd="6" destOrd="0" presId="urn:microsoft.com/office/officeart/2008/layout/VerticalCurvedList"/>
    <dgm:cxn modelId="{06CE415B-4E89-4C0B-A3C7-E7040E97E769}" type="presParOf" srcId="{C22B8582-E1F9-4ACF-A7BD-B8DDD1304F28}" destId="{5353E513-FA0A-4E6A-9967-BF862C0135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BB12E-5201-4DD1-ABD5-73A2D431004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76318-70D5-4562-9F25-B14F1D0E4BD5}">
      <dgm:prSet phldrT="[Текст]" custT="1"/>
      <dgm:spPr>
        <a:gradFill rotWithShape="0">
          <a:gsLst>
            <a:gs pos="0">
              <a:srgbClr val="0070C0"/>
            </a:gs>
            <a:gs pos="44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Самоконтроль</a:t>
          </a:r>
          <a:endParaRPr lang="ru-RU" sz="2000" b="1" dirty="0">
            <a:solidFill>
              <a:schemeClr val="bg1"/>
            </a:solidFill>
          </a:endParaRPr>
        </a:p>
      </dgm:t>
    </dgm:pt>
    <dgm:pt modelId="{CE3ECB60-79B1-4047-8542-0CF51F7F9722}" type="parTrans" cxnId="{1A07AF06-45EF-48D7-88EF-299CD3A28B1E}">
      <dgm:prSet/>
      <dgm:spPr/>
      <dgm:t>
        <a:bodyPr/>
        <a:lstStyle/>
        <a:p>
          <a:endParaRPr lang="ru-RU"/>
        </a:p>
      </dgm:t>
    </dgm:pt>
    <dgm:pt modelId="{4CB14258-AD46-4508-8819-7578A9B77B3B}" type="sibTrans" cxnId="{1A07AF06-45EF-48D7-88EF-299CD3A28B1E}">
      <dgm:prSet/>
      <dgm:spPr/>
      <dgm:t>
        <a:bodyPr/>
        <a:lstStyle/>
        <a:p>
          <a:endParaRPr lang="ru-RU"/>
        </a:p>
      </dgm:t>
    </dgm:pt>
    <dgm:pt modelId="{E05864D8-7AC5-4B95-84EB-D9AB2436BA4F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Контроль по уровню подчиненности</a:t>
          </a:r>
          <a:endParaRPr lang="ru-RU" sz="1600" b="1" dirty="0">
            <a:solidFill>
              <a:schemeClr val="bg1"/>
            </a:solidFill>
          </a:endParaRPr>
        </a:p>
      </dgm:t>
    </dgm:pt>
    <dgm:pt modelId="{11157777-3DA1-4AED-8786-9F3023DAE083}" type="parTrans" cxnId="{140752C4-16A9-4224-B7D3-41DDC270EFDA}">
      <dgm:prSet/>
      <dgm:spPr/>
      <dgm:t>
        <a:bodyPr/>
        <a:lstStyle/>
        <a:p>
          <a:endParaRPr lang="ru-RU"/>
        </a:p>
      </dgm:t>
    </dgm:pt>
    <dgm:pt modelId="{3254D93D-A5E1-4710-AA8C-C25CCEC01587}" type="sibTrans" cxnId="{140752C4-16A9-4224-B7D3-41DDC270EFDA}">
      <dgm:prSet/>
      <dgm:spPr/>
      <dgm:t>
        <a:bodyPr/>
        <a:lstStyle/>
        <a:p>
          <a:endParaRPr lang="ru-RU"/>
        </a:p>
      </dgm:t>
    </dgm:pt>
    <dgm:pt modelId="{452146EB-10BB-4C0F-933B-F62B904C9239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Контроль по уровню подведомственности</a:t>
          </a:r>
          <a:endParaRPr lang="ru-RU" sz="1600" b="1" dirty="0">
            <a:solidFill>
              <a:schemeClr val="bg1"/>
            </a:solidFill>
          </a:endParaRPr>
        </a:p>
      </dgm:t>
    </dgm:pt>
    <dgm:pt modelId="{1E38AC3A-CB65-4357-BA69-C8AE1E05AC1A}" type="parTrans" cxnId="{134CA6E5-C737-4E9B-B8FF-158E3612619B}">
      <dgm:prSet/>
      <dgm:spPr/>
      <dgm:t>
        <a:bodyPr/>
        <a:lstStyle/>
        <a:p>
          <a:endParaRPr lang="ru-RU"/>
        </a:p>
      </dgm:t>
    </dgm:pt>
    <dgm:pt modelId="{7ED320EA-4D53-4625-A6BA-9F9C291B0FDE}" type="sibTrans" cxnId="{134CA6E5-C737-4E9B-B8FF-158E3612619B}">
      <dgm:prSet/>
      <dgm:spPr/>
      <dgm:t>
        <a:bodyPr/>
        <a:lstStyle/>
        <a:p>
          <a:endParaRPr lang="ru-RU"/>
        </a:p>
      </dgm:t>
    </dgm:pt>
    <dgm:pt modelId="{44BD5597-3013-4354-BB1D-8FE169C3BDDB}">
      <dgm:prSet custT="1"/>
      <dgm:spPr/>
      <dgm:t>
        <a:bodyPr/>
        <a:lstStyle/>
        <a:p>
          <a:r>
            <a:rPr lang="ru-RU" sz="1300" b="1" baseline="0" dirty="0" smtClean="0"/>
            <a:t>Осуществляется должностным лицом (непосредственным исполнителем) путем проведения проверки выполненной и (или) необходимой к выполнению им операции (совокупности операций)</a:t>
          </a:r>
          <a:endParaRPr lang="ru-RU" sz="1000" dirty="0"/>
        </a:p>
      </dgm:t>
    </dgm:pt>
    <dgm:pt modelId="{7E9D019E-4CED-40D1-9FF0-DD06BFBD3962}" type="parTrans" cxnId="{D4AE0420-73FB-4B99-AA8A-508285D6E83F}">
      <dgm:prSet/>
      <dgm:spPr/>
      <dgm:t>
        <a:bodyPr/>
        <a:lstStyle/>
        <a:p>
          <a:endParaRPr lang="ru-RU"/>
        </a:p>
      </dgm:t>
    </dgm:pt>
    <dgm:pt modelId="{937FAA1A-D586-485C-8823-41EDE0C07C21}" type="sibTrans" cxnId="{D4AE0420-73FB-4B99-AA8A-508285D6E83F}">
      <dgm:prSet/>
      <dgm:spPr/>
      <dgm:t>
        <a:bodyPr/>
        <a:lstStyle/>
        <a:p>
          <a:endParaRPr lang="ru-RU"/>
        </a:p>
      </dgm:t>
    </dgm:pt>
    <dgm:pt modelId="{8B70F0A7-B2B9-49BF-ADD5-F23A503486B4}">
      <dgm:prSet custT="1"/>
      <dgm:spPr/>
      <dgm:t>
        <a:bodyPr/>
        <a:lstStyle/>
        <a:p>
          <a:r>
            <a:rPr lang="ru-RU" sz="1300" b="1" dirty="0" smtClean="0"/>
            <a:t>Осуществляется УФНС России по субъектам Российской Федерации в отношении процедур и операций, совершенных нижестоящими налоговыми органами</a:t>
          </a:r>
          <a:endParaRPr lang="ru-RU" sz="600" dirty="0"/>
        </a:p>
      </dgm:t>
    </dgm:pt>
    <dgm:pt modelId="{8C639CDA-F9AF-4714-8F8D-E1CA7DE1FD63}" type="parTrans" cxnId="{7DDE1F89-2616-4AE9-8FD7-85642241F927}">
      <dgm:prSet/>
      <dgm:spPr/>
      <dgm:t>
        <a:bodyPr/>
        <a:lstStyle/>
        <a:p>
          <a:endParaRPr lang="ru-RU"/>
        </a:p>
      </dgm:t>
    </dgm:pt>
    <dgm:pt modelId="{BC7A4DBF-6DDF-4445-B83C-EA22B84F14D2}" type="sibTrans" cxnId="{7DDE1F89-2616-4AE9-8FD7-85642241F927}">
      <dgm:prSet/>
      <dgm:spPr/>
      <dgm:t>
        <a:bodyPr/>
        <a:lstStyle/>
        <a:p>
          <a:endParaRPr lang="ru-RU"/>
        </a:p>
      </dgm:t>
    </dgm:pt>
    <dgm:pt modelId="{5E60C62A-876A-4516-BB1D-FD8FC4CE3B00}">
      <dgm:prSet custT="1"/>
      <dgm:spPr/>
      <dgm:t>
        <a:bodyPr/>
        <a:lstStyle/>
        <a:p>
          <a:r>
            <a:rPr lang="ru-RU" sz="1300" b="1" dirty="0" smtClean="0"/>
            <a:t>Осуществляется внутри одного налогового органа руководителем структурного подразделения, куратором структурного подразделения, начальником налогового органа (вышестоящим должностным лицом) в отношении выполняемых структурными подразделениями (подчиненными должностными лицами) технологических процессов ФНС России (либо операций технологических процессов ФНС России)</a:t>
          </a:r>
          <a:endParaRPr lang="ru-RU" sz="700" dirty="0"/>
        </a:p>
      </dgm:t>
    </dgm:pt>
    <dgm:pt modelId="{081EEE5B-D0AD-472F-951E-633F0A1C43FD}" type="parTrans" cxnId="{7A56A532-A2B8-481C-BC5D-6088BA040B72}">
      <dgm:prSet/>
      <dgm:spPr/>
      <dgm:t>
        <a:bodyPr/>
        <a:lstStyle/>
        <a:p>
          <a:endParaRPr lang="ru-RU"/>
        </a:p>
      </dgm:t>
    </dgm:pt>
    <dgm:pt modelId="{08829ACA-64D2-424B-AC86-C5C4E994C381}" type="sibTrans" cxnId="{7A56A532-A2B8-481C-BC5D-6088BA040B72}">
      <dgm:prSet/>
      <dgm:spPr/>
      <dgm:t>
        <a:bodyPr/>
        <a:lstStyle/>
        <a:p>
          <a:endParaRPr lang="ru-RU"/>
        </a:p>
      </dgm:t>
    </dgm:pt>
    <dgm:pt modelId="{714A63C3-7CFA-4AAA-8A7D-A33E1B2F5001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Контроль с применением автоматизированных контрольных процедур</a:t>
          </a:r>
          <a:endParaRPr lang="ru-RU" sz="1400" b="1" dirty="0">
            <a:solidFill>
              <a:schemeClr val="bg1"/>
            </a:solidFill>
          </a:endParaRPr>
        </a:p>
      </dgm:t>
    </dgm:pt>
    <dgm:pt modelId="{4E594DDB-D59B-4DE8-B681-8C0349CBB42E}" type="parTrans" cxnId="{D3AF1B1A-3D98-4E48-8116-5549941FCF57}">
      <dgm:prSet/>
      <dgm:spPr/>
      <dgm:t>
        <a:bodyPr/>
        <a:lstStyle/>
        <a:p>
          <a:endParaRPr lang="ru-RU"/>
        </a:p>
      </dgm:t>
    </dgm:pt>
    <dgm:pt modelId="{F6E5A392-78EA-4351-B972-051A9ADE43BF}" type="sibTrans" cxnId="{D3AF1B1A-3D98-4E48-8116-5549941FCF57}">
      <dgm:prSet/>
      <dgm:spPr/>
      <dgm:t>
        <a:bodyPr/>
        <a:lstStyle/>
        <a:p>
          <a:endParaRPr lang="ru-RU"/>
        </a:p>
      </dgm:t>
    </dgm:pt>
    <dgm:pt modelId="{71E790CA-85F6-4190-9409-3B145FD008A3}">
      <dgm:prSet custT="1"/>
      <dgm:spPr/>
      <dgm:t>
        <a:bodyPr/>
        <a:lstStyle/>
        <a:p>
          <a:r>
            <a:rPr lang="ru-RU" sz="1300" b="1" dirty="0" smtClean="0"/>
            <a:t>Осуществляется ответственным технологом  в случае полной или частичной автоматизации выполнения технологического процесса ФНС России</a:t>
          </a:r>
          <a:endParaRPr lang="ru-RU" sz="1300" b="1" dirty="0"/>
        </a:p>
      </dgm:t>
    </dgm:pt>
    <dgm:pt modelId="{5C508A22-2D61-49B0-9452-36119B85F113}" type="parTrans" cxnId="{34F1B0C0-CBFC-4845-8415-0DD7921C1113}">
      <dgm:prSet/>
      <dgm:spPr/>
      <dgm:t>
        <a:bodyPr/>
        <a:lstStyle/>
        <a:p>
          <a:endParaRPr lang="ru-RU"/>
        </a:p>
      </dgm:t>
    </dgm:pt>
    <dgm:pt modelId="{FB0AD550-44E0-49F4-BA64-7CDABE37B591}" type="sibTrans" cxnId="{34F1B0C0-CBFC-4845-8415-0DD7921C1113}">
      <dgm:prSet/>
      <dgm:spPr/>
      <dgm:t>
        <a:bodyPr/>
        <a:lstStyle/>
        <a:p>
          <a:endParaRPr lang="ru-RU"/>
        </a:p>
      </dgm:t>
    </dgm:pt>
    <dgm:pt modelId="{76F11382-7E1E-46F4-B355-0A15CCA909D0}" type="pres">
      <dgm:prSet presAssocID="{15FBB12E-5201-4DD1-ABD5-73A2D43100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63529-EC12-47BF-B24B-453E8052B827}" type="pres">
      <dgm:prSet presAssocID="{00476318-70D5-4562-9F25-B14F1D0E4BD5}" presName="parentLin" presStyleCnt="0"/>
      <dgm:spPr/>
    </dgm:pt>
    <dgm:pt modelId="{2BC2E093-6386-413F-B89B-9ABD217AD89C}" type="pres">
      <dgm:prSet presAssocID="{00476318-70D5-4562-9F25-B14F1D0E4BD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CDAC809-ABEC-49FC-BE57-5B4346E46AD5}" type="pres">
      <dgm:prSet presAssocID="{00476318-70D5-4562-9F25-B14F1D0E4BD5}" presName="parentText" presStyleLbl="node1" presStyleIdx="0" presStyleCnt="4" custScaleX="90470" custScaleY="18428" custLinFactNeighborX="-25765" custLinFactNeighborY="-64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80E97-4A28-4A75-94C7-BE2CF0C61BCC}" type="pres">
      <dgm:prSet presAssocID="{00476318-70D5-4562-9F25-B14F1D0E4BD5}" presName="negativeSpace" presStyleCnt="0"/>
      <dgm:spPr/>
    </dgm:pt>
    <dgm:pt modelId="{5DD98F3C-71F5-48CD-A4D0-5D17E95814EF}" type="pres">
      <dgm:prSet presAssocID="{00476318-70D5-4562-9F25-B14F1D0E4BD5}" presName="childText" presStyleLbl="conFgAcc1" presStyleIdx="0" presStyleCnt="4" custScaleY="43368" custLinFactY="-51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8AD01-611C-40E4-A88F-B3BFB63C03D3}" type="pres">
      <dgm:prSet presAssocID="{4CB14258-AD46-4508-8819-7578A9B77B3B}" presName="spaceBetweenRectangles" presStyleCnt="0"/>
      <dgm:spPr/>
    </dgm:pt>
    <dgm:pt modelId="{5DF4C8F4-837B-4F03-969E-FA077245905F}" type="pres">
      <dgm:prSet presAssocID="{E05864D8-7AC5-4B95-84EB-D9AB2436BA4F}" presName="parentLin" presStyleCnt="0"/>
      <dgm:spPr/>
    </dgm:pt>
    <dgm:pt modelId="{4088BBC7-9FEB-478C-9DE5-2A93F5D27476}" type="pres">
      <dgm:prSet presAssocID="{E05864D8-7AC5-4B95-84EB-D9AB2436BA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D4561D-4917-4492-95B8-FACCCF1FAD34}" type="pres">
      <dgm:prSet presAssocID="{E05864D8-7AC5-4B95-84EB-D9AB2436BA4F}" presName="parentText" presStyleLbl="node1" presStyleIdx="1" presStyleCnt="4" custScaleX="90190" custScaleY="24290" custLinFactNeighborX="-25765" custLinFactNeighborY="-34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CBAC8-17D9-4769-9C54-DFDBD5D942D8}" type="pres">
      <dgm:prSet presAssocID="{E05864D8-7AC5-4B95-84EB-D9AB2436BA4F}" presName="negativeSpace" presStyleCnt="0"/>
      <dgm:spPr/>
    </dgm:pt>
    <dgm:pt modelId="{9DD78334-1D11-44B5-AC40-ABAA8BB0B2E5}" type="pres">
      <dgm:prSet presAssocID="{E05864D8-7AC5-4B95-84EB-D9AB2436BA4F}" presName="childText" presStyleLbl="conFgAcc1" presStyleIdx="1" presStyleCnt="4" custScaleY="54723" custLinFactNeighborY="11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ACE15-D868-49DD-ADE9-3F968A2337BC}" type="pres">
      <dgm:prSet presAssocID="{3254D93D-A5E1-4710-AA8C-C25CCEC01587}" presName="spaceBetweenRectangles" presStyleCnt="0"/>
      <dgm:spPr/>
    </dgm:pt>
    <dgm:pt modelId="{A80A1ADD-54EA-45C5-BB46-3821B92CE465}" type="pres">
      <dgm:prSet presAssocID="{452146EB-10BB-4C0F-933B-F62B904C9239}" presName="parentLin" presStyleCnt="0"/>
      <dgm:spPr/>
    </dgm:pt>
    <dgm:pt modelId="{C58A4F8E-78B0-4B1B-BCDB-B399448E0298}" type="pres">
      <dgm:prSet presAssocID="{452146EB-10BB-4C0F-933B-F62B904C923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AFBEADD-7328-4E18-8E68-88B38FB672E8}" type="pres">
      <dgm:prSet presAssocID="{452146EB-10BB-4C0F-933B-F62B904C9239}" presName="parentText" presStyleLbl="node1" presStyleIdx="2" presStyleCnt="4" custScaleX="89900" custScaleY="21389" custLinFactNeighborX="-5357" custLinFactNeighborY="-16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29154-6ED9-4935-9683-EF30B42335F2}" type="pres">
      <dgm:prSet presAssocID="{452146EB-10BB-4C0F-933B-F62B904C9239}" presName="negativeSpace" presStyleCnt="0"/>
      <dgm:spPr/>
    </dgm:pt>
    <dgm:pt modelId="{BA7C1E39-899C-4305-8C16-CD664960E565}" type="pres">
      <dgm:prSet presAssocID="{452146EB-10BB-4C0F-933B-F62B904C9239}" presName="childText" presStyleLbl="conFgAcc1" presStyleIdx="2" presStyleCnt="4" custFlipVert="0" custScaleY="46387" custLinFactY="58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C3643-1CCB-4299-AA88-2C282B38007A}" type="pres">
      <dgm:prSet presAssocID="{7ED320EA-4D53-4625-A6BA-9F9C291B0FDE}" presName="spaceBetweenRectangles" presStyleCnt="0"/>
      <dgm:spPr/>
    </dgm:pt>
    <dgm:pt modelId="{1B78BE4E-795E-43D6-AFD4-0E51AE9F359E}" type="pres">
      <dgm:prSet presAssocID="{714A63C3-7CFA-4AAA-8A7D-A33E1B2F5001}" presName="parentLin" presStyleCnt="0"/>
      <dgm:spPr/>
    </dgm:pt>
    <dgm:pt modelId="{8F882CDE-E5F2-41FC-9EA9-3BB20902B739}" type="pres">
      <dgm:prSet presAssocID="{714A63C3-7CFA-4AAA-8A7D-A33E1B2F5001}" presName="parentLeftMargin" presStyleLbl="node1" presStyleIdx="2" presStyleCnt="4" custScaleX="57830" custScaleY="87817" custLinFactNeighborX="2041" custLinFactNeighborY="-20004"/>
      <dgm:spPr/>
      <dgm:t>
        <a:bodyPr/>
        <a:lstStyle/>
        <a:p>
          <a:endParaRPr lang="ru-RU"/>
        </a:p>
      </dgm:t>
    </dgm:pt>
    <dgm:pt modelId="{BE391F0A-1488-4489-B993-8EDFC469D579}" type="pres">
      <dgm:prSet presAssocID="{714A63C3-7CFA-4AAA-8A7D-A33E1B2F5001}" presName="parentText" presStyleLbl="node1" presStyleIdx="3" presStyleCnt="4" custScaleX="90769" custScaleY="32550" custLinFactNeighborX="36813" custLinFactNeighborY="-2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A54AC-8B92-46F7-A8EA-AA30B2E410CB}" type="pres">
      <dgm:prSet presAssocID="{714A63C3-7CFA-4AAA-8A7D-A33E1B2F5001}" presName="negativeSpace" presStyleCnt="0"/>
      <dgm:spPr/>
    </dgm:pt>
    <dgm:pt modelId="{EA97AE81-DB24-4D9D-9C7B-AB391BCADC5F}" type="pres">
      <dgm:prSet presAssocID="{714A63C3-7CFA-4AAA-8A7D-A33E1B2F5001}" presName="childText" presStyleLbl="conFgAcc1" presStyleIdx="3" presStyleCnt="4" custScaleY="38835" custLinFactNeighborY="8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752C4-16A9-4224-B7D3-41DDC270EFDA}" srcId="{15FBB12E-5201-4DD1-ABD5-73A2D431004C}" destId="{E05864D8-7AC5-4B95-84EB-D9AB2436BA4F}" srcOrd="1" destOrd="0" parTransId="{11157777-3DA1-4AED-8786-9F3023DAE083}" sibTransId="{3254D93D-A5E1-4710-AA8C-C25CCEC01587}"/>
    <dgm:cxn modelId="{38C315A9-F42B-4908-B89C-CA5CB75FB256}" type="presOf" srcId="{452146EB-10BB-4C0F-933B-F62B904C9239}" destId="{BAFBEADD-7328-4E18-8E68-88B38FB672E8}" srcOrd="1" destOrd="0" presId="urn:microsoft.com/office/officeart/2005/8/layout/list1"/>
    <dgm:cxn modelId="{FAF3E77A-05C6-476A-9390-675F9B06DE09}" type="presOf" srcId="{714A63C3-7CFA-4AAA-8A7D-A33E1B2F5001}" destId="{BE391F0A-1488-4489-B993-8EDFC469D579}" srcOrd="1" destOrd="0" presId="urn:microsoft.com/office/officeart/2005/8/layout/list1"/>
    <dgm:cxn modelId="{7DDE1F89-2616-4AE9-8FD7-85642241F927}" srcId="{452146EB-10BB-4C0F-933B-F62B904C9239}" destId="{8B70F0A7-B2B9-49BF-ADD5-F23A503486B4}" srcOrd="0" destOrd="0" parTransId="{8C639CDA-F9AF-4714-8F8D-E1CA7DE1FD63}" sibTransId="{BC7A4DBF-6DDF-4445-B83C-EA22B84F14D2}"/>
    <dgm:cxn modelId="{248AB9D7-09CE-4EE5-A942-3DA9E47D1821}" type="presOf" srcId="{71E790CA-85F6-4190-9409-3B145FD008A3}" destId="{EA97AE81-DB24-4D9D-9C7B-AB391BCADC5F}" srcOrd="0" destOrd="0" presId="urn:microsoft.com/office/officeart/2005/8/layout/list1"/>
    <dgm:cxn modelId="{E8537949-E524-4CB8-9151-153CD023173F}" type="presOf" srcId="{5E60C62A-876A-4516-BB1D-FD8FC4CE3B00}" destId="{9DD78334-1D11-44B5-AC40-ABAA8BB0B2E5}" srcOrd="0" destOrd="0" presId="urn:microsoft.com/office/officeart/2005/8/layout/list1"/>
    <dgm:cxn modelId="{D4AE0420-73FB-4B99-AA8A-508285D6E83F}" srcId="{00476318-70D5-4562-9F25-B14F1D0E4BD5}" destId="{44BD5597-3013-4354-BB1D-8FE169C3BDDB}" srcOrd="0" destOrd="0" parTransId="{7E9D019E-4CED-40D1-9FF0-DD06BFBD3962}" sibTransId="{937FAA1A-D586-485C-8823-41EDE0C07C21}"/>
    <dgm:cxn modelId="{9A023FAA-8209-4D32-B29C-37BE13AFB211}" type="presOf" srcId="{E05864D8-7AC5-4B95-84EB-D9AB2436BA4F}" destId="{4088BBC7-9FEB-478C-9DE5-2A93F5D27476}" srcOrd="0" destOrd="0" presId="urn:microsoft.com/office/officeart/2005/8/layout/list1"/>
    <dgm:cxn modelId="{E5A8168C-AB55-48C1-9611-F22DC8E11F67}" type="presOf" srcId="{714A63C3-7CFA-4AAA-8A7D-A33E1B2F5001}" destId="{8F882CDE-E5F2-41FC-9EA9-3BB20902B739}" srcOrd="0" destOrd="0" presId="urn:microsoft.com/office/officeart/2005/8/layout/list1"/>
    <dgm:cxn modelId="{D3AF1B1A-3D98-4E48-8116-5549941FCF57}" srcId="{15FBB12E-5201-4DD1-ABD5-73A2D431004C}" destId="{714A63C3-7CFA-4AAA-8A7D-A33E1B2F5001}" srcOrd="3" destOrd="0" parTransId="{4E594DDB-D59B-4DE8-B681-8C0349CBB42E}" sibTransId="{F6E5A392-78EA-4351-B972-051A9ADE43BF}"/>
    <dgm:cxn modelId="{134CA6E5-C737-4E9B-B8FF-158E3612619B}" srcId="{15FBB12E-5201-4DD1-ABD5-73A2D431004C}" destId="{452146EB-10BB-4C0F-933B-F62B904C9239}" srcOrd="2" destOrd="0" parTransId="{1E38AC3A-CB65-4357-BA69-C8AE1E05AC1A}" sibTransId="{7ED320EA-4D53-4625-A6BA-9F9C291B0FDE}"/>
    <dgm:cxn modelId="{1A07AF06-45EF-48D7-88EF-299CD3A28B1E}" srcId="{15FBB12E-5201-4DD1-ABD5-73A2D431004C}" destId="{00476318-70D5-4562-9F25-B14F1D0E4BD5}" srcOrd="0" destOrd="0" parTransId="{CE3ECB60-79B1-4047-8542-0CF51F7F9722}" sibTransId="{4CB14258-AD46-4508-8819-7578A9B77B3B}"/>
    <dgm:cxn modelId="{C8A2AAB2-367B-4F30-9C48-5C7C1F0A0667}" type="presOf" srcId="{E05864D8-7AC5-4B95-84EB-D9AB2436BA4F}" destId="{88D4561D-4917-4492-95B8-FACCCF1FAD34}" srcOrd="1" destOrd="0" presId="urn:microsoft.com/office/officeart/2005/8/layout/list1"/>
    <dgm:cxn modelId="{0351C144-D374-4C32-B437-4010C3145C60}" type="presOf" srcId="{00476318-70D5-4562-9F25-B14F1D0E4BD5}" destId="{9CDAC809-ABEC-49FC-BE57-5B4346E46AD5}" srcOrd="1" destOrd="0" presId="urn:microsoft.com/office/officeart/2005/8/layout/list1"/>
    <dgm:cxn modelId="{F9E5FC4A-741A-4F9B-9B08-759DF046321F}" type="presOf" srcId="{15FBB12E-5201-4DD1-ABD5-73A2D431004C}" destId="{76F11382-7E1E-46F4-B355-0A15CCA909D0}" srcOrd="0" destOrd="0" presId="urn:microsoft.com/office/officeart/2005/8/layout/list1"/>
    <dgm:cxn modelId="{11D5034D-DF72-4098-8AAC-D07F5A7357DA}" type="presOf" srcId="{452146EB-10BB-4C0F-933B-F62B904C9239}" destId="{C58A4F8E-78B0-4B1B-BCDB-B399448E0298}" srcOrd="0" destOrd="0" presId="urn:microsoft.com/office/officeart/2005/8/layout/list1"/>
    <dgm:cxn modelId="{D7DD8709-C67C-4880-B5E4-9871CB642B66}" type="presOf" srcId="{00476318-70D5-4562-9F25-B14F1D0E4BD5}" destId="{2BC2E093-6386-413F-B89B-9ABD217AD89C}" srcOrd="0" destOrd="0" presId="urn:microsoft.com/office/officeart/2005/8/layout/list1"/>
    <dgm:cxn modelId="{7A56A532-A2B8-481C-BC5D-6088BA040B72}" srcId="{E05864D8-7AC5-4B95-84EB-D9AB2436BA4F}" destId="{5E60C62A-876A-4516-BB1D-FD8FC4CE3B00}" srcOrd="0" destOrd="0" parTransId="{081EEE5B-D0AD-472F-951E-633F0A1C43FD}" sibTransId="{08829ACA-64D2-424B-AC86-C5C4E994C381}"/>
    <dgm:cxn modelId="{34F1B0C0-CBFC-4845-8415-0DD7921C1113}" srcId="{714A63C3-7CFA-4AAA-8A7D-A33E1B2F5001}" destId="{71E790CA-85F6-4190-9409-3B145FD008A3}" srcOrd="0" destOrd="0" parTransId="{5C508A22-2D61-49B0-9452-36119B85F113}" sibTransId="{FB0AD550-44E0-49F4-BA64-7CDABE37B591}"/>
    <dgm:cxn modelId="{026C16F5-C8E1-4958-8D34-F439057B8F11}" type="presOf" srcId="{8B70F0A7-B2B9-49BF-ADD5-F23A503486B4}" destId="{BA7C1E39-899C-4305-8C16-CD664960E565}" srcOrd="0" destOrd="0" presId="urn:microsoft.com/office/officeart/2005/8/layout/list1"/>
    <dgm:cxn modelId="{CA1087B4-239F-40DE-AB37-3BD24FD9E8F1}" type="presOf" srcId="{44BD5597-3013-4354-BB1D-8FE169C3BDDB}" destId="{5DD98F3C-71F5-48CD-A4D0-5D17E95814EF}" srcOrd="0" destOrd="0" presId="urn:microsoft.com/office/officeart/2005/8/layout/list1"/>
    <dgm:cxn modelId="{076CB4A5-EDA1-447F-BB9B-EE0A57E901BA}" type="presParOf" srcId="{76F11382-7E1E-46F4-B355-0A15CCA909D0}" destId="{9CC63529-EC12-47BF-B24B-453E8052B827}" srcOrd="0" destOrd="0" presId="urn:microsoft.com/office/officeart/2005/8/layout/list1"/>
    <dgm:cxn modelId="{4E60161A-0E6F-4388-ACB3-C5A57C2164C0}" type="presParOf" srcId="{9CC63529-EC12-47BF-B24B-453E8052B827}" destId="{2BC2E093-6386-413F-B89B-9ABD217AD89C}" srcOrd="0" destOrd="0" presId="urn:microsoft.com/office/officeart/2005/8/layout/list1"/>
    <dgm:cxn modelId="{7611B889-612A-4FEF-8F0B-3688B19FFFC7}" type="presParOf" srcId="{9CC63529-EC12-47BF-B24B-453E8052B827}" destId="{9CDAC809-ABEC-49FC-BE57-5B4346E46AD5}" srcOrd="1" destOrd="0" presId="urn:microsoft.com/office/officeart/2005/8/layout/list1"/>
    <dgm:cxn modelId="{1BD6D810-EB0A-4753-ABBB-9C7C5155494E}" type="presParOf" srcId="{76F11382-7E1E-46F4-B355-0A15CCA909D0}" destId="{85180E97-4A28-4A75-94C7-BE2CF0C61BCC}" srcOrd="1" destOrd="0" presId="urn:microsoft.com/office/officeart/2005/8/layout/list1"/>
    <dgm:cxn modelId="{39108BB9-2F0F-4F07-861E-11CC01AD0A72}" type="presParOf" srcId="{76F11382-7E1E-46F4-B355-0A15CCA909D0}" destId="{5DD98F3C-71F5-48CD-A4D0-5D17E95814EF}" srcOrd="2" destOrd="0" presId="urn:microsoft.com/office/officeart/2005/8/layout/list1"/>
    <dgm:cxn modelId="{A92A7C90-B4EA-4614-8D18-471EB3088BED}" type="presParOf" srcId="{76F11382-7E1E-46F4-B355-0A15CCA909D0}" destId="{1528AD01-611C-40E4-A88F-B3BFB63C03D3}" srcOrd="3" destOrd="0" presId="urn:microsoft.com/office/officeart/2005/8/layout/list1"/>
    <dgm:cxn modelId="{7AA78661-474F-49C6-9D01-D469E0539483}" type="presParOf" srcId="{76F11382-7E1E-46F4-B355-0A15CCA909D0}" destId="{5DF4C8F4-837B-4F03-969E-FA077245905F}" srcOrd="4" destOrd="0" presId="urn:microsoft.com/office/officeart/2005/8/layout/list1"/>
    <dgm:cxn modelId="{1854377E-D12A-4322-93DF-6C6F0393D626}" type="presParOf" srcId="{5DF4C8F4-837B-4F03-969E-FA077245905F}" destId="{4088BBC7-9FEB-478C-9DE5-2A93F5D27476}" srcOrd="0" destOrd="0" presId="urn:microsoft.com/office/officeart/2005/8/layout/list1"/>
    <dgm:cxn modelId="{A96A3F18-1D95-4B1B-985B-633CAC0C088B}" type="presParOf" srcId="{5DF4C8F4-837B-4F03-969E-FA077245905F}" destId="{88D4561D-4917-4492-95B8-FACCCF1FAD34}" srcOrd="1" destOrd="0" presId="urn:microsoft.com/office/officeart/2005/8/layout/list1"/>
    <dgm:cxn modelId="{3DF28EEF-DD98-4C1D-874C-0AE9FF76A133}" type="presParOf" srcId="{76F11382-7E1E-46F4-B355-0A15CCA909D0}" destId="{60FCBAC8-17D9-4769-9C54-DFDBD5D942D8}" srcOrd="5" destOrd="0" presId="urn:microsoft.com/office/officeart/2005/8/layout/list1"/>
    <dgm:cxn modelId="{57172570-EDD3-46BC-8B6B-48DE79A41DEA}" type="presParOf" srcId="{76F11382-7E1E-46F4-B355-0A15CCA909D0}" destId="{9DD78334-1D11-44B5-AC40-ABAA8BB0B2E5}" srcOrd="6" destOrd="0" presId="urn:microsoft.com/office/officeart/2005/8/layout/list1"/>
    <dgm:cxn modelId="{D3E7B826-3AAE-4009-B1E1-CA58B1F33B4A}" type="presParOf" srcId="{76F11382-7E1E-46F4-B355-0A15CCA909D0}" destId="{017ACE15-D868-49DD-ADE9-3F968A2337BC}" srcOrd="7" destOrd="0" presId="urn:microsoft.com/office/officeart/2005/8/layout/list1"/>
    <dgm:cxn modelId="{2A96017A-94DC-4B92-8B4A-C068B7503FD1}" type="presParOf" srcId="{76F11382-7E1E-46F4-B355-0A15CCA909D0}" destId="{A80A1ADD-54EA-45C5-BB46-3821B92CE465}" srcOrd="8" destOrd="0" presId="urn:microsoft.com/office/officeart/2005/8/layout/list1"/>
    <dgm:cxn modelId="{A4D14F20-68AF-4123-AC91-6BB6797B93BA}" type="presParOf" srcId="{A80A1ADD-54EA-45C5-BB46-3821B92CE465}" destId="{C58A4F8E-78B0-4B1B-BCDB-B399448E0298}" srcOrd="0" destOrd="0" presId="urn:microsoft.com/office/officeart/2005/8/layout/list1"/>
    <dgm:cxn modelId="{9A2DD5D5-C003-4079-B721-02AE6F89EEB4}" type="presParOf" srcId="{A80A1ADD-54EA-45C5-BB46-3821B92CE465}" destId="{BAFBEADD-7328-4E18-8E68-88B38FB672E8}" srcOrd="1" destOrd="0" presId="urn:microsoft.com/office/officeart/2005/8/layout/list1"/>
    <dgm:cxn modelId="{5F39DD81-E7FC-477B-BEC0-6D7CA2ED5758}" type="presParOf" srcId="{76F11382-7E1E-46F4-B355-0A15CCA909D0}" destId="{C5E29154-6ED9-4935-9683-EF30B42335F2}" srcOrd="9" destOrd="0" presId="urn:microsoft.com/office/officeart/2005/8/layout/list1"/>
    <dgm:cxn modelId="{B39624A4-1DA6-428F-9D80-46E3D1B10492}" type="presParOf" srcId="{76F11382-7E1E-46F4-B355-0A15CCA909D0}" destId="{BA7C1E39-899C-4305-8C16-CD664960E565}" srcOrd="10" destOrd="0" presId="urn:microsoft.com/office/officeart/2005/8/layout/list1"/>
    <dgm:cxn modelId="{7E6D240E-55EA-45E7-95BB-12FACF532E19}" type="presParOf" srcId="{76F11382-7E1E-46F4-B355-0A15CCA909D0}" destId="{992C3643-1CCB-4299-AA88-2C282B38007A}" srcOrd="11" destOrd="0" presId="urn:microsoft.com/office/officeart/2005/8/layout/list1"/>
    <dgm:cxn modelId="{ED27668A-0AE9-404E-9AB6-FE227AC3594F}" type="presParOf" srcId="{76F11382-7E1E-46F4-B355-0A15CCA909D0}" destId="{1B78BE4E-795E-43D6-AFD4-0E51AE9F359E}" srcOrd="12" destOrd="0" presId="urn:microsoft.com/office/officeart/2005/8/layout/list1"/>
    <dgm:cxn modelId="{6E7B02FF-0EEB-448B-9D98-917DF882E4E1}" type="presParOf" srcId="{1B78BE4E-795E-43D6-AFD4-0E51AE9F359E}" destId="{8F882CDE-E5F2-41FC-9EA9-3BB20902B739}" srcOrd="0" destOrd="0" presId="urn:microsoft.com/office/officeart/2005/8/layout/list1"/>
    <dgm:cxn modelId="{E272C400-B6D5-4BCD-9532-892DCEAC8056}" type="presParOf" srcId="{1B78BE4E-795E-43D6-AFD4-0E51AE9F359E}" destId="{BE391F0A-1488-4489-B993-8EDFC469D579}" srcOrd="1" destOrd="0" presId="urn:microsoft.com/office/officeart/2005/8/layout/list1"/>
    <dgm:cxn modelId="{B4FBFDFB-56F7-411E-882C-9A06897A0330}" type="presParOf" srcId="{76F11382-7E1E-46F4-B355-0A15CCA909D0}" destId="{D50A54AC-8B92-46F7-A8EA-AA30B2E410CB}" srcOrd="13" destOrd="0" presId="urn:microsoft.com/office/officeart/2005/8/layout/list1"/>
    <dgm:cxn modelId="{49D0D9F6-73E8-454D-96B8-80DFEF7AA457}" type="presParOf" srcId="{76F11382-7E1E-46F4-B355-0A15CCA909D0}" destId="{EA97AE81-DB24-4D9D-9C7B-AB391BCADC5F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B83D3-D037-4AA4-BD18-142DEC002B82}">
      <dsp:nvSpPr>
        <dsp:cNvPr id="0" name=""/>
        <dsp:cNvSpPr/>
      </dsp:nvSpPr>
      <dsp:spPr>
        <a:xfrm>
          <a:off x="0" y="0"/>
          <a:ext cx="2778909" cy="71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СВК (самоконтроль + контроль по подчиненности)</a:t>
          </a:r>
        </a:p>
      </dsp:txBody>
      <dsp:txXfrm>
        <a:off x="34726" y="34726"/>
        <a:ext cx="2709457" cy="641908"/>
      </dsp:txXfrm>
    </dsp:sp>
    <dsp:sp modelId="{8E22812D-8A00-46F3-B309-6FA8FBD5499A}">
      <dsp:nvSpPr>
        <dsp:cNvPr id="0" name=""/>
        <dsp:cNvSpPr/>
      </dsp:nvSpPr>
      <dsp:spPr>
        <a:xfrm>
          <a:off x="0" y="848751"/>
          <a:ext cx="2778909" cy="71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Поручения  по конкретным операциям ТП</a:t>
          </a:r>
          <a:endParaRPr lang="ru-RU" sz="1400" b="1" kern="1200" dirty="0"/>
        </a:p>
      </dsp:txBody>
      <dsp:txXfrm>
        <a:off x="34726" y="883477"/>
        <a:ext cx="2709457" cy="64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4D92D-60B5-4D50-A150-21F1983C90A8}">
      <dsp:nvSpPr>
        <dsp:cNvPr id="0" name=""/>
        <dsp:cNvSpPr/>
      </dsp:nvSpPr>
      <dsp:spPr>
        <a:xfrm>
          <a:off x="0" y="9030"/>
          <a:ext cx="3227629" cy="55575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Предложения по автоматизации технологических процессов</a:t>
          </a:r>
          <a:endParaRPr lang="ru-RU" sz="1400" b="1" kern="1200" dirty="0"/>
        </a:p>
      </dsp:txBody>
      <dsp:txXfrm>
        <a:off x="27129" y="36159"/>
        <a:ext cx="3173371" cy="501492"/>
      </dsp:txXfrm>
    </dsp:sp>
    <dsp:sp modelId="{59212574-F9E0-42A7-A5FD-3937A3BEDF30}">
      <dsp:nvSpPr>
        <dsp:cNvPr id="0" name=""/>
        <dsp:cNvSpPr/>
      </dsp:nvSpPr>
      <dsp:spPr>
        <a:xfrm>
          <a:off x="0" y="524254"/>
          <a:ext cx="3227629" cy="55575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190846"/>
                <a:satOff val="8505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Предложения законодательного и методологического характера</a:t>
          </a:r>
          <a:endParaRPr lang="ru-RU" sz="1400" b="1" kern="1200" dirty="0"/>
        </a:p>
      </dsp:txBody>
      <dsp:txXfrm>
        <a:off x="27129" y="551383"/>
        <a:ext cx="3173371" cy="501492"/>
      </dsp:txXfrm>
    </dsp:sp>
    <dsp:sp modelId="{18AF5531-FD04-4E74-B396-7E935955777E}">
      <dsp:nvSpPr>
        <dsp:cNvPr id="0" name=""/>
        <dsp:cNvSpPr/>
      </dsp:nvSpPr>
      <dsp:spPr>
        <a:xfrm>
          <a:off x="0" y="1115267"/>
          <a:ext cx="3227629" cy="68380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381692"/>
                <a:satOff val="17009"/>
                <a:lumOff val="2377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Предложения по совершенствованию СВК и параметров ее надежности</a:t>
          </a:r>
          <a:endParaRPr lang="ru-RU" sz="1400" b="1" kern="1200" dirty="0"/>
        </a:p>
      </dsp:txBody>
      <dsp:txXfrm>
        <a:off x="33381" y="1148648"/>
        <a:ext cx="3160867" cy="617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E8BF-EC7F-447E-831E-06A36AC15B14}">
      <dsp:nvSpPr>
        <dsp:cNvPr id="0" name=""/>
        <dsp:cNvSpPr/>
      </dsp:nvSpPr>
      <dsp:spPr>
        <a:xfrm>
          <a:off x="0" y="17367"/>
          <a:ext cx="2702428" cy="636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СВК по подведомственности</a:t>
          </a:r>
          <a:endParaRPr lang="ru-RU" sz="1400" b="1" kern="1200" dirty="0"/>
        </a:p>
      </dsp:txBody>
      <dsp:txXfrm>
        <a:off x="31070" y="48437"/>
        <a:ext cx="2640288" cy="574340"/>
      </dsp:txXfrm>
    </dsp:sp>
    <dsp:sp modelId="{E6B4F5AE-C9BD-4539-8C3E-442CCA5643BF}">
      <dsp:nvSpPr>
        <dsp:cNvPr id="0" name=""/>
        <dsp:cNvSpPr/>
      </dsp:nvSpPr>
      <dsp:spPr>
        <a:xfrm>
          <a:off x="0" y="682679"/>
          <a:ext cx="2702428" cy="636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Горизонтальное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взаимодействие СП</a:t>
          </a:r>
          <a:endParaRPr lang="ru-RU" sz="1400" b="1" kern="1200" dirty="0"/>
        </a:p>
      </dsp:txBody>
      <dsp:txXfrm>
        <a:off x="31070" y="713749"/>
        <a:ext cx="2640288" cy="574340"/>
      </dsp:txXfrm>
    </dsp:sp>
    <dsp:sp modelId="{1F6429C2-3BF7-4C0E-B177-3FDE3C53D440}">
      <dsp:nvSpPr>
        <dsp:cNvPr id="0" name=""/>
        <dsp:cNvSpPr/>
      </dsp:nvSpPr>
      <dsp:spPr>
        <a:xfrm>
          <a:off x="0" y="1346887"/>
          <a:ext cx="2702428" cy="636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аудита</a:t>
          </a:r>
          <a:endParaRPr lang="ru-RU" sz="1400" b="1" kern="1200" dirty="0"/>
        </a:p>
      </dsp:txBody>
      <dsp:txXfrm>
        <a:off x="31070" y="1377957"/>
        <a:ext cx="2640288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6348" cy="493792"/>
          </a:xfrm>
          <a:prstGeom prst="rect">
            <a:avLst/>
          </a:prstGeom>
        </p:spPr>
        <p:txBody>
          <a:bodyPr vert="horz" lIns="91620" tIns="45811" rIns="91620" bIns="458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6" y="6"/>
            <a:ext cx="2946348" cy="493792"/>
          </a:xfrm>
          <a:prstGeom prst="rect">
            <a:avLst/>
          </a:prstGeom>
        </p:spPr>
        <p:txBody>
          <a:bodyPr vert="horz" lIns="91620" tIns="45811" rIns="91620" bIns="45811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20.06.2017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2950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0" tIns="45811" rIns="91620" bIns="458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691029"/>
            <a:ext cx="5439410" cy="4444127"/>
          </a:xfrm>
          <a:prstGeom prst="rect">
            <a:avLst/>
          </a:prstGeom>
        </p:spPr>
        <p:txBody>
          <a:bodyPr vert="horz" lIns="91620" tIns="45811" rIns="91620" bIns="458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0339"/>
            <a:ext cx="2946348" cy="493792"/>
          </a:xfrm>
          <a:prstGeom prst="rect">
            <a:avLst/>
          </a:prstGeom>
        </p:spPr>
        <p:txBody>
          <a:bodyPr vert="horz" lIns="91620" tIns="45811" rIns="91620" bIns="458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6" y="9380339"/>
            <a:ext cx="2946348" cy="493792"/>
          </a:xfrm>
          <a:prstGeom prst="rect">
            <a:avLst/>
          </a:prstGeom>
        </p:spPr>
        <p:txBody>
          <a:bodyPr vert="horz" lIns="91620" tIns="45811" rIns="91620" bIns="45811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6513" y="247650"/>
            <a:ext cx="4186237" cy="2962275"/>
          </a:xfrm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xfrm>
            <a:off x="398198" y="3374245"/>
            <a:ext cx="6073693" cy="3838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indent="434975" algn="just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51342" y="9380332"/>
            <a:ext cx="2946347" cy="4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6147A2AE-6CEB-44BF-AC11-5049CE3A1203}" type="slidenum">
              <a:rPr lang="ru-RU" sz="1200">
                <a:solidFill>
                  <a:prstClr val="black"/>
                </a:solidFill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6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altLang="ru-RU" sz="40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altLang="ru-RU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ru-RU" altLang="ru-RU" smtClean="0"/>
          </a:p>
          <a:p>
            <a:pPr algn="just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420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6125"/>
            <a:ext cx="52641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1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23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7383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1291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885461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8" y="1764295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19" y="1764295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21410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65506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96447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1903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3"/>
            <a:ext cx="8561139" cy="5324475"/>
          </a:xfrm>
        </p:spPr>
        <p:txBody>
          <a:bodyPr/>
          <a:lstStyle>
            <a:lvl1pPr marL="363346" indent="0">
              <a:buFontTx/>
              <a:buNone/>
              <a:defRPr b="1">
                <a:latin typeface="+mj-lt"/>
              </a:defRPr>
            </a:lvl1pPr>
            <a:lvl2pPr marL="360171" indent="3175">
              <a:defRPr>
                <a:latin typeface="+mj-lt"/>
              </a:defRPr>
            </a:lvl2pPr>
            <a:lvl3pPr marL="628317" indent="-260212">
              <a:tabLst/>
              <a:defRPr>
                <a:latin typeface="+mj-lt"/>
              </a:defRPr>
            </a:lvl3pPr>
            <a:lvl4pPr marL="0" indent="36017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2"/>
            <a:ext cx="1080120" cy="415498"/>
          </a:xfrm>
          <a:prstGeom prst="rect">
            <a:avLst/>
          </a:prstGeom>
          <a:noFill/>
        </p:spPr>
        <p:txBody>
          <a:bodyPr wrap="square" lIns="91392" tIns="45696" rIns="91392" bIns="45696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5"/>
            <a:ext cx="8580438" cy="1219199"/>
          </a:xfrm>
        </p:spPr>
        <p:txBody>
          <a:bodyPr/>
          <a:lstStyle>
            <a:lvl1pPr marL="0" marR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0869787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892788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59276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40842"/>
            <a:ext cx="2146106" cy="6554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8" y="540842"/>
            <a:ext cx="6263808" cy="6554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9835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8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49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64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9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3"/>
            <a:ext cx="8561139" cy="5324475"/>
          </a:xfrm>
        </p:spPr>
        <p:txBody>
          <a:bodyPr/>
          <a:lstStyle>
            <a:lvl1pPr marL="363346" indent="0">
              <a:buFontTx/>
              <a:buNone/>
              <a:defRPr b="1">
                <a:latin typeface="+mj-lt"/>
              </a:defRPr>
            </a:lvl1pPr>
            <a:lvl2pPr marL="363346" indent="0">
              <a:defRPr>
                <a:latin typeface="+mj-lt"/>
              </a:defRPr>
            </a:lvl2pPr>
            <a:lvl3pPr marL="628317" indent="-260212">
              <a:defRPr>
                <a:latin typeface="+mj-lt"/>
              </a:defRPr>
            </a:lvl3pPr>
            <a:lvl4pPr marL="0" indent="360171">
              <a:defRPr>
                <a:latin typeface="+mj-lt"/>
              </a:defRPr>
            </a:lvl4pPr>
            <a:lvl5pPr marL="14343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5"/>
            <a:ext cx="8581268" cy="1219199"/>
          </a:xfrm>
        </p:spPr>
        <p:txBody>
          <a:bodyPr/>
          <a:lstStyle>
            <a:lvl1pPr marL="0" marR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74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0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4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30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1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54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63" indent="0" algn="ctr">
              <a:buNone/>
              <a:defRPr/>
            </a:lvl2pPr>
            <a:lvl3pPr marL="1008126" indent="0" algn="ctr">
              <a:buNone/>
              <a:defRPr/>
            </a:lvl3pPr>
            <a:lvl4pPr marL="1512189" indent="0" algn="ctr">
              <a:buNone/>
              <a:defRPr/>
            </a:lvl4pPr>
            <a:lvl5pPr marL="2016252" indent="0" algn="ctr">
              <a:buNone/>
              <a:defRPr/>
            </a:lvl5pPr>
            <a:lvl6pPr marL="2520315" indent="0" algn="ctr">
              <a:buNone/>
              <a:defRPr/>
            </a:lvl6pPr>
            <a:lvl7pPr marL="3024378" indent="0" algn="ctr">
              <a:buNone/>
              <a:defRPr/>
            </a:lvl7pPr>
            <a:lvl8pPr marL="3528441" indent="0" algn="ctr">
              <a:buNone/>
              <a:defRPr/>
            </a:lvl8pPr>
            <a:lvl9pPr marL="40325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68682F-FBEC-467A-8E9A-ABBDDDA6A7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707261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90815F-A63C-4D58-A4D3-7741D46A1A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87198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BF24DA-513C-4D0A-B135-7D539AE31A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958034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4238" y="1764295"/>
            <a:ext cx="4204957" cy="5331391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7419" y="1764295"/>
            <a:ext cx="4204956" cy="5331391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757279-1AD7-4786-875E-8C26A63BF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4969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B869C-1453-4D60-871E-29288C50C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624730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60FFA4-316F-4C49-B02E-938F7ABAF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712804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F2895-7508-4100-ABE5-55591F6B0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610042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3E7F1-4C95-4D20-9D5E-380F865D4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845840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62FF97-3476-44B8-9929-124D77238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3375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1A288F-4514-433E-B40C-8F7EA456E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78166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40842"/>
            <a:ext cx="2146106" cy="6554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8" y="540842"/>
            <a:ext cx="6263808" cy="6554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7C8BC-0691-4947-A684-007786C38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71900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5" y="540274"/>
            <a:ext cx="8588251" cy="122413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5" y="1764295"/>
            <a:ext cx="8588251" cy="5331830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3" y="6660951"/>
            <a:ext cx="724718" cy="69662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2504" rtl="0" eaLnBrk="1" latinLnBrk="0" hangingPunct="1">
        <a:lnSpc>
          <a:spcPts val="5197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346" indent="0" algn="l" defTabSz="1042504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346" indent="0" algn="l" defTabSz="1042504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412" indent="-260212" algn="l" defTabSz="1042504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171" algn="just" defTabSz="104250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340" indent="0" algn="l" defTabSz="104250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2"/>
            <a:ext cx="10691543" cy="75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38" y="540841"/>
            <a:ext cx="8588137" cy="12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 bwMode="auto">
          <a:xfrm>
            <a:off x="954238" y="1764295"/>
            <a:ext cx="8588137" cy="5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679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246" rtl="0" eaLnBrk="0" fontAlgn="base" hangingPunct="0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528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3056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584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6112" algn="l" defTabSz="1041246" rtl="0" fontAlgn="base">
        <a:lnSpc>
          <a:spcPts val="519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2172" indent="-362172" algn="l" defTabSz="1041246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2172" indent="159356" algn="l" defTabSz="10412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669" indent="-258954" algn="l" defTabSz="10412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5348" indent="-1466798" algn="just" defTabSz="1041246" rtl="0" eaLnBrk="0" fontAlgn="base" hangingPunct="0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4202" indent="651910" algn="l" defTabSz="1041246" rtl="0" eaLnBrk="0" fontAlgn="base" hangingPunct="0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5730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6pPr>
      <a:lvl7pPr marL="2477258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7pPr>
      <a:lvl8pPr marL="2998786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8pPr>
      <a:lvl9pPr marL="3520314" indent="651910" algn="l" defTabSz="1041246" rtl="0" fontAlgn="base">
        <a:lnSpc>
          <a:spcPts val="1797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2688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104268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2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1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6930290" y="5653444"/>
            <a:ext cx="1080479" cy="414820"/>
          </a:xfrm>
          <a:prstGeom prst="rect">
            <a:avLst/>
          </a:prstGeom>
          <a:noFill/>
        </p:spPr>
        <p:txBody>
          <a:bodyPr lIns="88335" tIns="44168" rIns="88335" bIns="44168"/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8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38" y="540841"/>
            <a:ext cx="8588137" cy="12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7" name="Текст 2"/>
          <p:cNvSpPr>
            <a:spLocks noGrp="1"/>
          </p:cNvSpPr>
          <p:nvPr>
            <p:ph type="body" idx="1"/>
          </p:nvPr>
        </p:nvSpPr>
        <p:spPr bwMode="auto">
          <a:xfrm>
            <a:off x="954238" y="1764295"/>
            <a:ext cx="8588137" cy="5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9735450" y="6661613"/>
            <a:ext cx="724032" cy="696616"/>
          </a:xfrm>
          <a:prstGeom prst="rect">
            <a:avLst/>
          </a:prstGeom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315"/>
              </a:lnSpc>
              <a:defRPr sz="2646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1008126" fontAlgn="base">
              <a:spcBef>
                <a:spcPct val="0"/>
              </a:spcBef>
              <a:spcAft>
                <a:spcPct val="0"/>
              </a:spcAft>
            </a:pPr>
            <a:fld id="{2C9F6553-1A2E-4742-969E-BD61D50D74C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defTabSz="1008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split orient="vert"/>
  </p:transition>
  <p:txStyles>
    <p:titleStyle>
      <a:lvl1pPr algn="l" defTabSz="1006376" rtl="0" eaLnBrk="0" fontAlgn="base" hangingPunct="0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+mj-lt"/>
          <a:ea typeface="Arial" charset="0"/>
          <a:cs typeface="Arial" pitchFamily="34" charset="0"/>
        </a:defRPr>
      </a:lvl1pPr>
      <a:lvl2pPr algn="l" defTabSz="1006376" rtl="0" eaLnBrk="0" fontAlgn="base" hangingPunct="0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  <a:ea typeface="Arial" charset="0"/>
          <a:cs typeface="Arial" pitchFamily="34" charset="0"/>
        </a:defRPr>
      </a:lvl2pPr>
      <a:lvl3pPr algn="l" defTabSz="1006376" rtl="0" eaLnBrk="0" fontAlgn="base" hangingPunct="0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  <a:ea typeface="Arial" charset="0"/>
          <a:cs typeface="Arial" pitchFamily="34" charset="0"/>
        </a:defRPr>
      </a:lvl3pPr>
      <a:lvl4pPr algn="l" defTabSz="1006376" rtl="0" eaLnBrk="0" fontAlgn="base" hangingPunct="0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  <a:ea typeface="Arial" charset="0"/>
          <a:cs typeface="Arial" pitchFamily="34" charset="0"/>
        </a:defRPr>
      </a:lvl4pPr>
      <a:lvl5pPr algn="l" defTabSz="1006376" rtl="0" eaLnBrk="0" fontAlgn="base" hangingPunct="0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  <a:ea typeface="Arial" charset="0"/>
          <a:cs typeface="Arial" pitchFamily="34" charset="0"/>
        </a:defRPr>
      </a:lvl5pPr>
      <a:lvl6pPr marL="504063" algn="l" defTabSz="1006376" rtl="0" fontAlgn="base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</a:defRPr>
      </a:lvl6pPr>
      <a:lvl7pPr marL="1008126" algn="l" defTabSz="1006376" rtl="0" fontAlgn="base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</a:defRPr>
      </a:lvl7pPr>
      <a:lvl8pPr marL="1512189" algn="l" defTabSz="1006376" rtl="0" fontAlgn="base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</a:defRPr>
      </a:lvl8pPr>
      <a:lvl9pPr marL="2016252" algn="l" defTabSz="1006376" rtl="0" fontAlgn="base">
        <a:lnSpc>
          <a:spcPts val="5016"/>
        </a:lnSpc>
        <a:spcBef>
          <a:spcPct val="0"/>
        </a:spcBef>
        <a:spcAft>
          <a:spcPct val="0"/>
        </a:spcAft>
        <a:defRPr sz="4079" b="1">
          <a:solidFill>
            <a:srgbClr val="005AA9"/>
          </a:solidFill>
          <a:latin typeface="Calibri" pitchFamily="34" charset="0"/>
        </a:defRPr>
      </a:lvl9pPr>
    </p:titleStyle>
    <p:bodyStyle>
      <a:lvl1pPr marL="350044" indent="-350044" algn="l" defTabSz="1006376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kumimoji="1" sz="3528">
          <a:solidFill>
            <a:srgbClr val="005AA9"/>
          </a:solidFill>
          <a:latin typeface="+mn-lt"/>
          <a:ea typeface="Arial" charset="0"/>
          <a:cs typeface="Arial" pitchFamily="34" charset="0"/>
        </a:defRPr>
      </a:lvl1pPr>
      <a:lvl2pPr marL="350044" indent="154019" algn="l" defTabSz="100637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315">
          <a:solidFill>
            <a:srgbClr val="504F53"/>
          </a:solidFill>
          <a:latin typeface="+mn-lt"/>
          <a:ea typeface="Arial" charset="0"/>
          <a:cs typeface="Arial" pitchFamily="34" charset="0"/>
        </a:defRPr>
      </a:lvl2pPr>
      <a:lvl3pPr marL="687837" indent="-250282" algn="l" defTabSz="100637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315">
          <a:solidFill>
            <a:srgbClr val="504F53"/>
          </a:solidFill>
          <a:latin typeface="+mn-lt"/>
          <a:ea typeface="Arial" charset="0"/>
          <a:cs typeface="Arial" pitchFamily="34" charset="0"/>
        </a:defRPr>
      </a:lvl3pPr>
      <a:lvl4pPr marL="1764221" indent="-1417677" algn="just" defTabSz="1006376" rtl="0" eaLnBrk="0" fontAlgn="base" hangingPunct="0">
        <a:lnSpc>
          <a:spcPts val="1736"/>
        </a:lnSpc>
        <a:spcBef>
          <a:spcPts val="386"/>
        </a:spcBef>
        <a:spcAft>
          <a:spcPct val="0"/>
        </a:spcAft>
        <a:buFont typeface="Arial" panose="020B0604020202020204" pitchFamily="34" charset="0"/>
        <a:buChar char="–"/>
        <a:defRPr kumimoji="1" sz="1544">
          <a:solidFill>
            <a:srgbClr val="504F53"/>
          </a:solidFill>
          <a:latin typeface="+mn-lt"/>
          <a:ea typeface="Arial" charset="0"/>
          <a:cs typeface="Arial" pitchFamily="34" charset="0"/>
        </a:defRPr>
      </a:lvl4pPr>
      <a:lvl5pPr marL="1386173" indent="630079" algn="l" defTabSz="1006376" rtl="0" eaLnBrk="0" fontAlgn="base" hangingPunct="0">
        <a:lnSpc>
          <a:spcPts val="1736"/>
        </a:lnSpc>
        <a:spcBef>
          <a:spcPts val="386"/>
        </a:spcBef>
        <a:spcAft>
          <a:spcPct val="0"/>
        </a:spcAft>
        <a:buFont typeface="Arial" panose="020B0604020202020204" pitchFamily="34" charset="0"/>
        <a:buChar char="»"/>
        <a:defRPr kumimoji="1" sz="1323">
          <a:solidFill>
            <a:srgbClr val="8D8C90"/>
          </a:solidFill>
          <a:latin typeface="+mn-lt"/>
          <a:ea typeface="Arial" charset="0"/>
          <a:cs typeface="Arial" pitchFamily="34" charset="0"/>
        </a:defRPr>
      </a:lvl5pPr>
      <a:lvl6pPr marL="1890236" indent="630079" algn="l" defTabSz="1006376" rtl="0" fontAlgn="base">
        <a:lnSpc>
          <a:spcPts val="1736"/>
        </a:lnSpc>
        <a:spcBef>
          <a:spcPts val="386"/>
        </a:spcBef>
        <a:spcAft>
          <a:spcPct val="0"/>
        </a:spcAft>
        <a:buFont typeface="Arial" pitchFamily="34" charset="0"/>
        <a:buChar char="»"/>
        <a:defRPr sz="1323">
          <a:solidFill>
            <a:srgbClr val="8D8C90"/>
          </a:solidFill>
          <a:latin typeface="+mn-lt"/>
        </a:defRPr>
      </a:lvl6pPr>
      <a:lvl7pPr marL="2394299" indent="630079" algn="l" defTabSz="1006376" rtl="0" fontAlgn="base">
        <a:lnSpc>
          <a:spcPts val="1736"/>
        </a:lnSpc>
        <a:spcBef>
          <a:spcPts val="386"/>
        </a:spcBef>
        <a:spcAft>
          <a:spcPct val="0"/>
        </a:spcAft>
        <a:buFont typeface="Arial" pitchFamily="34" charset="0"/>
        <a:buChar char="»"/>
        <a:defRPr sz="1323">
          <a:solidFill>
            <a:srgbClr val="8D8C90"/>
          </a:solidFill>
          <a:latin typeface="+mn-lt"/>
        </a:defRPr>
      </a:lvl7pPr>
      <a:lvl8pPr marL="2898362" indent="630079" algn="l" defTabSz="1006376" rtl="0" fontAlgn="base">
        <a:lnSpc>
          <a:spcPts val="1736"/>
        </a:lnSpc>
        <a:spcBef>
          <a:spcPts val="386"/>
        </a:spcBef>
        <a:spcAft>
          <a:spcPct val="0"/>
        </a:spcAft>
        <a:buFont typeface="Arial" pitchFamily="34" charset="0"/>
        <a:buChar char="»"/>
        <a:defRPr sz="1323">
          <a:solidFill>
            <a:srgbClr val="8D8C90"/>
          </a:solidFill>
          <a:latin typeface="+mn-lt"/>
        </a:defRPr>
      </a:lvl8pPr>
      <a:lvl9pPr marL="3402425" indent="630079" algn="l" defTabSz="1006376" rtl="0" fontAlgn="base">
        <a:lnSpc>
          <a:spcPts val="1736"/>
        </a:lnSpc>
        <a:spcBef>
          <a:spcPts val="386"/>
        </a:spcBef>
        <a:spcAft>
          <a:spcPct val="0"/>
        </a:spcAft>
        <a:buFont typeface="Arial" pitchFamily="34" charset="0"/>
        <a:buChar char="»"/>
        <a:defRPr sz="1323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_________Microsoft_Word3.docx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_________Microsoft_Word_97_20031.doc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7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080561" y="3609952"/>
            <a:ext cx="8771929" cy="166709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Актуальные вопросы развития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внутреннего </a:t>
            </a:r>
            <a:r>
              <a:rPr lang="ru-RU" sz="2800" dirty="0">
                <a:solidFill>
                  <a:schemeClr val="bg1"/>
                </a:solidFill>
              </a:rPr>
              <a:t>контроля и аудита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Федеральной налоговой службе</a:t>
            </a:r>
            <a:r>
              <a:rPr 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23835" y="6718141"/>
            <a:ext cx="7485380" cy="54784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300" b="1" kern="1200" dirty="0" smtClean="0">
                <a:solidFill>
                  <a:schemeClr val="bg1"/>
                </a:solidFill>
                <a:latin typeface="+mj-lt"/>
              </a:rPr>
              <a:t>22</a:t>
            </a:r>
            <a:r>
              <a:rPr lang="en-US" sz="2300" b="1" kern="12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ru-RU" sz="2300" b="1" kern="1200" dirty="0" smtClean="0">
                <a:solidFill>
                  <a:schemeClr val="bg1"/>
                </a:solidFill>
                <a:latin typeface="+mj-lt"/>
              </a:rPr>
              <a:t>06</a:t>
            </a:r>
            <a:r>
              <a:rPr lang="en-US" sz="2300" b="1" kern="1200" dirty="0" smtClean="0">
                <a:solidFill>
                  <a:schemeClr val="bg1"/>
                </a:solidFill>
                <a:latin typeface="+mj-lt"/>
              </a:rPr>
              <a:t>.201</a:t>
            </a:r>
            <a:r>
              <a:rPr lang="ru-RU" sz="2300" b="1" kern="12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1468" y="2430965"/>
            <a:ext cx="4177109" cy="1008168"/>
          </a:xfrm>
          <a:prstGeom prst="rect">
            <a:avLst/>
          </a:prstGeom>
        </p:spPr>
        <p:txBody>
          <a:bodyPr lIns="104233" tIns="52116" rIns="104233" bIns="52116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ФЕДЕРАЛЬНАЯ НАЛОГОВАЯ СЛУЖБА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2894" y="5447868"/>
            <a:ext cx="7747261" cy="1270275"/>
          </a:xfrm>
          <a:prstGeom prst="rect">
            <a:avLst/>
          </a:prstGeom>
        </p:spPr>
        <p:txBody>
          <a:bodyPr lIns="104233" tIns="52116" rIns="104233" bIns="52116" anchor="ctr"/>
          <a:lstStyle/>
          <a:p>
            <a:pPr algn="ctr" defTabSz="10430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dirty="0">
                <a:solidFill>
                  <a:srgbClr val="FFFFFF"/>
                </a:solidFill>
                <a:cs typeface="Arial" charset="0"/>
              </a:rPr>
              <a:t>Заместитель начальника </a:t>
            </a:r>
          </a:p>
          <a:p>
            <a:pPr algn="ctr" defTabSz="10430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dirty="0">
                <a:solidFill>
                  <a:srgbClr val="FFFFFF"/>
                </a:solidFill>
                <a:cs typeface="Arial" charset="0"/>
              </a:rPr>
              <a:t> Управления  контроля налоговых органов </a:t>
            </a:r>
            <a:endParaRPr lang="en-US" sz="2300" b="1" i="1" dirty="0">
              <a:solidFill>
                <a:srgbClr val="FFFFFF"/>
              </a:solidFill>
              <a:cs typeface="Arial" charset="0"/>
            </a:endParaRPr>
          </a:p>
          <a:p>
            <a:pPr algn="ctr" defTabSz="10430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dirty="0">
                <a:solidFill>
                  <a:srgbClr val="FFFFFF"/>
                </a:solidFill>
                <a:cs typeface="Arial" charset="0"/>
              </a:rPr>
              <a:t>Семенов Максим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13607695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/>
              <a:t> </a:t>
            </a:r>
            <a:r>
              <a:rPr lang="ru-RU" i="1" dirty="0" smtClean="0"/>
              <a:t>     </a:t>
            </a:r>
            <a:r>
              <a:rPr lang="ru-RU" sz="2400" i="1" dirty="0"/>
              <a:t>         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8268" y="324247"/>
            <a:ext cx="8580438" cy="4923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Схема работы Аудиторского совета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8268" y="1044778"/>
            <a:ext cx="3556343" cy="784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Материалы Аудиторских проверок УФНС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7035" y="1008255"/>
            <a:ext cx="3705212" cy="857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Материалы Аудиторских проверок ФНС (МРИ по ФО)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4612" y="2192789"/>
            <a:ext cx="4641290" cy="543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Параметры оценки надежности </a:t>
            </a:r>
            <a:r>
              <a:rPr lang="ru-RU" sz="1800" b="1" dirty="0" smtClean="0">
                <a:solidFill>
                  <a:schemeClr val="tx1"/>
                </a:solidFill>
              </a:rPr>
              <a:t>ВК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«красная зона»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8264" y="2997821"/>
            <a:ext cx="9033984" cy="550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Аудиторский совет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5629" y="3780632"/>
            <a:ext cx="3536793" cy="1032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1800" b="1" dirty="0"/>
              <a:t>Информация на федеральный уровень в ФНС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46722" y="3780632"/>
            <a:ext cx="2789553" cy="1032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1800" b="1" dirty="0"/>
              <a:t>Конкретные поручения и рекомендации нижестоящим ИФНС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1957" y="3780636"/>
            <a:ext cx="2702428" cy="1032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1800" b="1" dirty="0"/>
              <a:t>Конкретные поручения и рекомендации </a:t>
            </a:r>
            <a:r>
              <a:rPr lang="ru-RU" sz="1800" b="1" dirty="0" smtClean="0"/>
              <a:t>СП УФНС</a:t>
            </a:r>
            <a:endParaRPr lang="ru-RU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5631" y="3939416"/>
            <a:ext cx="1069340" cy="1008168"/>
          </a:xfrm>
          <a:prstGeom prst="rect">
            <a:avLst/>
          </a:prstGeom>
        </p:spPr>
        <p:txBody>
          <a:bodyPr vert="horz" wrap="none" lIns="118899" tIns="59449" rIns="118899" bIns="59449" rtlCol="0" anchor="ctr">
            <a:normAutofit/>
          </a:bodyPr>
          <a:lstStyle/>
          <a:p>
            <a:pPr defTabSz="118897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0442" y="5765436"/>
            <a:ext cx="1069340" cy="1008168"/>
          </a:xfrm>
          <a:prstGeom prst="rect">
            <a:avLst/>
          </a:prstGeom>
        </p:spPr>
        <p:txBody>
          <a:bodyPr vert="horz" wrap="none" lIns="118899" tIns="59449" rIns="118899" bIns="59449" rtlCol="0" anchor="ctr">
            <a:normAutofit/>
          </a:bodyPr>
          <a:lstStyle/>
          <a:p>
            <a:pPr defTabSz="118897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963" y="5924223"/>
            <a:ext cx="2227327" cy="1166953"/>
          </a:xfrm>
          <a:prstGeom prst="rect">
            <a:avLst/>
          </a:prstGeom>
        </p:spPr>
        <p:txBody>
          <a:bodyPr vert="horz" wrap="none" lIns="118899" tIns="59449" rIns="118899" bIns="59449" rtlCol="0" anchor="ctr">
            <a:normAutofit/>
          </a:bodyPr>
          <a:lstStyle/>
          <a:p>
            <a:pPr defTabSz="1188974">
              <a:spcBef>
                <a:spcPct val="0"/>
              </a:spcBef>
            </a:pPr>
            <a:endParaRPr lang="ru-RU" sz="1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188974">
              <a:spcBef>
                <a:spcPct val="0"/>
              </a:spcBef>
            </a:pPr>
            <a:endParaRPr lang="ru-RU" sz="1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Схема 23"/>
          <p:cNvGraphicFramePr/>
          <p:nvPr>
            <p:extLst/>
          </p:nvPr>
        </p:nvGraphicFramePr>
        <p:xfrm>
          <a:off x="3746721" y="4947584"/>
          <a:ext cx="2778909" cy="156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594971" y="5289083"/>
            <a:ext cx="1069340" cy="1008168"/>
          </a:xfrm>
          <a:prstGeom prst="rect">
            <a:avLst/>
          </a:prstGeom>
        </p:spPr>
        <p:txBody>
          <a:bodyPr vert="horz" wrap="none" lIns="118899" tIns="59449" rIns="118899" bIns="59449" rtlCol="0" anchor="ctr">
            <a:normAutofit/>
          </a:bodyPr>
          <a:lstStyle/>
          <a:p>
            <a:pPr defTabSz="118897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" name="Схема 30"/>
          <p:cNvGraphicFramePr/>
          <p:nvPr>
            <p:extLst/>
          </p:nvPr>
        </p:nvGraphicFramePr>
        <p:xfrm>
          <a:off x="6688262" y="4962817"/>
          <a:ext cx="3227629" cy="192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3" name="Прямая со стрелкой 32"/>
          <p:cNvCxnSpPr/>
          <p:nvPr/>
        </p:nvCxnSpPr>
        <p:spPr>
          <a:xfrm>
            <a:off x="3970626" y="1865948"/>
            <a:ext cx="1" cy="3268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715635" y="1865948"/>
            <a:ext cx="1" cy="3268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141499" y="2736054"/>
            <a:ext cx="0" cy="2554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0"/>
          </p:cNvCxnSpPr>
          <p:nvPr/>
        </p:nvCxnSpPr>
        <p:spPr>
          <a:xfrm>
            <a:off x="5141499" y="3548799"/>
            <a:ext cx="0" cy="2318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Выноска со стрелкой вниз 66"/>
          <p:cNvSpPr/>
          <p:nvPr/>
        </p:nvSpPr>
        <p:spPr>
          <a:xfrm>
            <a:off x="8378237" y="1983367"/>
            <a:ext cx="1604010" cy="9621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П</a:t>
            </a:r>
            <a:r>
              <a:rPr lang="ru-RU" sz="1600" b="1" dirty="0" smtClean="0"/>
              <a:t>оручения </a:t>
            </a:r>
            <a:r>
              <a:rPr lang="ru-RU" sz="1600" b="1" dirty="0"/>
              <a:t>ФНС</a:t>
            </a:r>
          </a:p>
        </p:txBody>
      </p:sp>
      <p:sp>
        <p:nvSpPr>
          <p:cNvPr id="68" name="Выноска со стрелкой вниз 67"/>
          <p:cNvSpPr/>
          <p:nvPr/>
        </p:nvSpPr>
        <p:spPr>
          <a:xfrm>
            <a:off x="948264" y="1983367"/>
            <a:ext cx="1618248" cy="98023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ru-RU" sz="1600" b="1" dirty="0"/>
              <a:t>Существенные нарушения</a:t>
            </a: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741963" y="4950362"/>
          <a:ext cx="2702428" cy="214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8378237" y="3548800"/>
            <a:ext cx="45719" cy="231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566512" y="3548800"/>
            <a:ext cx="45719" cy="231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366768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ДОКУМЕНТЫ ВНУТРЕННЕГО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11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77092" y="1240082"/>
          <a:ext cx="8018608" cy="500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4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128592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ФОРМИРОВАНИЕ ПЕРЕЧНЯ ОПЕРАЦИЙ (1 ЭТАП)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12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06151" y="3451231"/>
            <a:ext cx="1875859" cy="8733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9" name="Овал 18"/>
          <p:cNvSpPr/>
          <p:nvPr/>
        </p:nvSpPr>
        <p:spPr>
          <a:xfrm>
            <a:off x="3997034" y="1946316"/>
            <a:ext cx="1170592" cy="6351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7" name="Стрелка вправо 16"/>
          <p:cNvSpPr/>
          <p:nvPr/>
        </p:nvSpPr>
        <p:spPr>
          <a:xfrm>
            <a:off x="1249530" y="2947013"/>
            <a:ext cx="1349667" cy="793922"/>
          </a:xfrm>
          <a:prstGeom prst="rightArrow">
            <a:avLst/>
          </a:pr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22" name="Стрелка вправо 21"/>
          <p:cNvSpPr/>
          <p:nvPr/>
        </p:nvSpPr>
        <p:spPr>
          <a:xfrm>
            <a:off x="1220419" y="5226392"/>
            <a:ext cx="1349667" cy="793922"/>
          </a:xfrm>
          <a:prstGeom prst="rightArrow">
            <a:avLst/>
          </a:pr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806151" y="843122"/>
          <a:ext cx="5795627" cy="643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Документ" r:id="rId3" imgW="7140348" imgH="8424007" progId="Word.Document.12">
                  <p:embed/>
                </p:oleObj>
              </mc:Choice>
              <mc:Fallback>
                <p:oleObj name="Документ" r:id="rId3" imgW="7140348" imgH="8424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151" y="843122"/>
                        <a:ext cx="5795627" cy="643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128592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ФОРМИРОВАНИЕ ПЕРЕЧНЯ ОПЕРАЦИЙ (2 ЭТАП)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846305" y="6518516"/>
            <a:ext cx="66357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13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5195" y="3224886"/>
            <a:ext cx="2867754" cy="379015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9" name="Овал 18"/>
          <p:cNvSpPr/>
          <p:nvPr/>
        </p:nvSpPr>
        <p:spPr>
          <a:xfrm>
            <a:off x="6299406" y="1637043"/>
            <a:ext cx="2699333" cy="158784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44777"/>
              </p:ext>
            </p:extLst>
          </p:nvPr>
        </p:nvGraphicFramePr>
        <p:xfrm>
          <a:off x="5500821" y="685968"/>
          <a:ext cx="4493510" cy="6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Документ" r:id="rId3" imgW="6803759" imgH="10228356" progId="Word.Document.12">
                  <p:embed/>
                </p:oleObj>
              </mc:Choice>
              <mc:Fallback>
                <p:oleObj name="Документ" r:id="rId3" imgW="6803759" imgH="10228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0821" y="685968"/>
                        <a:ext cx="4493510" cy="61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19577"/>
              </p:ext>
            </p:extLst>
          </p:nvPr>
        </p:nvGraphicFramePr>
        <p:xfrm>
          <a:off x="640732" y="1030227"/>
          <a:ext cx="4902975" cy="337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Документ" r:id="rId5" imgW="10640901" imgH="6320058" progId="Word.Document.12">
                  <p:embed/>
                </p:oleObj>
              </mc:Choice>
              <mc:Fallback>
                <p:oleObj name="Документ" r:id="rId5" imgW="10640901" imgH="6320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732" y="1030227"/>
                        <a:ext cx="4902975" cy="3371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2307968" y="2503343"/>
            <a:ext cx="1450889" cy="20641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2" name="Овал 11"/>
          <p:cNvSpPr/>
          <p:nvPr/>
        </p:nvSpPr>
        <p:spPr>
          <a:xfrm>
            <a:off x="640733" y="2503343"/>
            <a:ext cx="1923603" cy="20641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0" name="Овал 9"/>
          <p:cNvSpPr/>
          <p:nvPr/>
        </p:nvSpPr>
        <p:spPr>
          <a:xfrm>
            <a:off x="640733" y="4913642"/>
            <a:ext cx="1667235" cy="17466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15" dirty="0">
                <a:solidFill>
                  <a:schemeClr val="accent6">
                    <a:lumMod val="50000"/>
                  </a:schemeClr>
                </a:solidFill>
              </a:rPr>
              <a:t>РИСК </a:t>
            </a:r>
          </a:p>
          <a:p>
            <a:pPr algn="ctr"/>
            <a:r>
              <a:rPr lang="ru-RU" sz="2315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ru-RU" sz="1323" dirty="0">
                <a:solidFill>
                  <a:schemeClr val="accent6">
                    <a:lumMod val="50000"/>
                  </a:schemeClr>
                </a:solidFill>
              </a:rPr>
              <a:t>КОД НАРУШЕНИЯ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2012229" y="4913642"/>
            <a:ext cx="2461157" cy="17466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3" b="1" dirty="0">
                <a:solidFill>
                  <a:schemeClr val="accent6">
                    <a:lumMod val="50000"/>
                  </a:schemeClr>
                </a:solidFill>
              </a:rPr>
              <a:t>ТЕХНОЛОГИЧЕСКИЙ</a:t>
            </a:r>
          </a:p>
          <a:p>
            <a:pPr algn="ctr"/>
            <a:r>
              <a:rPr lang="ru-RU" sz="1323" b="1" dirty="0">
                <a:solidFill>
                  <a:schemeClr val="accent6">
                    <a:lumMod val="50000"/>
                  </a:schemeClr>
                </a:solidFill>
              </a:rPr>
              <a:t>ПРОЦЕСС</a:t>
            </a:r>
          </a:p>
          <a:p>
            <a:pPr algn="ctr"/>
            <a:r>
              <a:rPr lang="ru-RU" sz="1323" b="1" dirty="0">
                <a:solidFill>
                  <a:schemeClr val="accent6">
                    <a:lumMod val="50000"/>
                  </a:schemeClr>
                </a:solidFill>
              </a:rPr>
              <a:t>ФНС РОССИИ</a:t>
            </a:r>
          </a:p>
        </p:txBody>
      </p:sp>
      <p:cxnSp>
        <p:nvCxnSpPr>
          <p:cNvPr id="13" name="Прямая со стрелкой 12"/>
          <p:cNvCxnSpPr>
            <a:stCxn id="9" idx="4"/>
            <a:endCxn id="14" idx="0"/>
          </p:cNvCxnSpPr>
          <p:nvPr/>
        </p:nvCxnSpPr>
        <p:spPr>
          <a:xfrm>
            <a:off x="3033412" y="4567539"/>
            <a:ext cx="209396" cy="34610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4"/>
            <a:endCxn id="10" idx="0"/>
          </p:cNvCxnSpPr>
          <p:nvPr/>
        </p:nvCxnSpPr>
        <p:spPr>
          <a:xfrm flipH="1">
            <a:off x="1474350" y="4567539"/>
            <a:ext cx="128184" cy="34610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7"/>
          </p:cNvCxnSpPr>
          <p:nvPr/>
        </p:nvCxnSpPr>
        <p:spPr>
          <a:xfrm flipV="1">
            <a:off x="4112959" y="2748533"/>
            <a:ext cx="1948271" cy="242089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7"/>
          </p:cNvCxnSpPr>
          <p:nvPr/>
        </p:nvCxnSpPr>
        <p:spPr>
          <a:xfrm flipV="1">
            <a:off x="2063807" y="2827925"/>
            <a:ext cx="4791344" cy="234150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128592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ФОРМИРОВАНИЕ ПЕРЕЧНЯ ОПЕРАЦИЙ (3 ЭТАП)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797423" y="6516885"/>
            <a:ext cx="62561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14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0733" y="3860023"/>
            <a:ext cx="4586879" cy="301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15" b="1" dirty="0"/>
              <a:t>УРОВЕНЬ ПОСЛЕДСТВИЙ </a:t>
            </a:r>
          </a:p>
          <a:p>
            <a:pPr algn="ctr"/>
            <a:r>
              <a:rPr lang="ru-RU" sz="2315" b="1" dirty="0"/>
              <a:t>устанавливается не ниже уровня негативных последствий нарушений, установленного владельцем соответствующего технологического процесса ФНС России, и отраженного в Классификаторе нарушений 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96856"/>
              </p:ext>
            </p:extLst>
          </p:nvPr>
        </p:nvGraphicFramePr>
        <p:xfrm>
          <a:off x="5743661" y="906319"/>
          <a:ext cx="4041996" cy="582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Документ" r:id="rId3" imgW="7254104" imgH="10228356" progId="Word.Document.12">
                  <p:embed/>
                </p:oleObj>
              </mc:Choice>
              <mc:Fallback>
                <p:oleObj name="Документ" r:id="rId3" imgW="7254104" imgH="10228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3661" y="906319"/>
                        <a:ext cx="4041996" cy="582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640733" y="883112"/>
          <a:ext cx="4519255" cy="293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Document" r:id="rId5" imgW="6941953" imgH="4583866" progId="Word.Document.8">
                  <p:embed/>
                </p:oleObj>
              </mc:Choice>
              <mc:Fallback>
                <p:oleObj name="Document" r:id="rId5" imgW="6941953" imgH="458386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733" y="883112"/>
                        <a:ext cx="4519255" cy="293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Овал 25"/>
          <p:cNvSpPr/>
          <p:nvPr/>
        </p:nvSpPr>
        <p:spPr>
          <a:xfrm>
            <a:off x="1615269" y="1557650"/>
            <a:ext cx="793922" cy="793922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09191" y="2034004"/>
            <a:ext cx="587501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571111" y="2350179"/>
            <a:ext cx="793922" cy="79392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65033" y="2907318"/>
            <a:ext cx="3919177" cy="129581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128592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ФОРМИРОВАНИЕ ПЕРЕЧНЯ ОПЕРАЦИЙ (4 ЭТАП)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519036" y="6496219"/>
            <a:ext cx="62561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15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1242" y="3224886"/>
            <a:ext cx="2937510" cy="2619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46" b="1" u="sng" dirty="0">
                <a:solidFill>
                  <a:schemeClr val="tx2">
                    <a:lumMod val="75000"/>
                  </a:schemeClr>
                </a:solidFill>
              </a:rPr>
              <a:t>1 операция </a:t>
            </a:r>
            <a:r>
              <a:rPr lang="ru-RU" sz="2646" b="1" dirty="0">
                <a:solidFill>
                  <a:schemeClr val="tx2">
                    <a:lumMod val="75000"/>
                  </a:schemeClr>
                </a:solidFill>
              </a:rPr>
              <a:t>включается в КАРТУ ВНУТРЕННЕГО КОНТРОЛЯ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902445" y="4098199"/>
            <a:ext cx="1190882" cy="8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640733" y="763729"/>
          <a:ext cx="5182320" cy="643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Документ" r:id="rId3" imgW="6757321" imgH="10242733" progId="Word.Document.12">
                  <p:embed/>
                </p:oleObj>
              </mc:Choice>
              <mc:Fallback>
                <p:oleObj name="Документ" r:id="rId3" imgW="6757321" imgH="10242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733" y="763729"/>
                        <a:ext cx="5182320" cy="643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6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366768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КАРТА ВНУТРЕННЕГО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883204" y="6718141"/>
            <a:ext cx="66357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16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741955" y="1240082"/>
          <a:ext cx="9229482" cy="547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Лист" r:id="rId3" imgW="12039570" imgH="6524535" progId="Excel.Sheet.12">
                  <p:embed/>
                </p:oleObj>
              </mc:Choice>
              <mc:Fallback>
                <p:oleObj name="Лист" r:id="rId3" imgW="12039570" imgH="65245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955" y="1240082"/>
                        <a:ext cx="9229482" cy="547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6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366768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/>
                </a:solidFill>
                <a:latin typeface="+mj-lt"/>
                <a:ea typeface="+mj-ea"/>
                <a:cs typeface="Times New Roman" panose="02020603050405020304" pitchFamily="18" charset="0"/>
              </a:rPr>
              <a:t>МЕТОДЫ ВНУТРЕННЕГО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17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5859" y="23015"/>
            <a:ext cx="203668" cy="4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315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5859" y="23015"/>
            <a:ext cx="203668" cy="4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315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5859" y="1322620"/>
            <a:ext cx="203668" cy="4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  <a:tabLst>
                <a:tab pos="694837" algn="l"/>
              </a:tabLst>
            </a:pPr>
            <a:endParaRPr lang="ru-RU" sz="1985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05859" y="23015"/>
            <a:ext cx="203668" cy="4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315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20879" y="1544891"/>
            <a:ext cx="203668" cy="4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pPr defTabSz="1008126" fontAlgn="base">
              <a:spcBef>
                <a:spcPct val="0"/>
              </a:spcBef>
              <a:spcAft>
                <a:spcPct val="0"/>
              </a:spcAft>
              <a:tabLst>
                <a:tab pos="694837" algn="l"/>
              </a:tabLst>
            </a:pPr>
            <a:endParaRPr lang="ru-RU" sz="1985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05859" y="-229027"/>
            <a:ext cx="203668" cy="4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315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05859" y="-229027"/>
            <a:ext cx="203668" cy="4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817" tIns="50408" rIns="100817" bIns="504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315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68069602"/>
              </p:ext>
            </p:extLst>
          </p:nvPr>
        </p:nvGraphicFramePr>
        <p:xfrm>
          <a:off x="1485265" y="922513"/>
          <a:ext cx="7780431" cy="595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2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366768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ОЦЕНКА НАДЕЖНОСТИ СИСТЕМЫ ВНУТРЕННЕГО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18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30883"/>
              </p:ext>
            </p:extLst>
          </p:nvPr>
        </p:nvGraphicFramePr>
        <p:xfrm>
          <a:off x="1170236" y="1159043"/>
          <a:ext cx="4553056" cy="603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Документ" r:id="rId3" imgW="6923275" imgH="9584254" progId="Word.Document.12">
                  <p:embed/>
                </p:oleObj>
              </mc:Choice>
              <mc:Fallback>
                <p:oleObj name="Документ" r:id="rId3" imgW="6923275" imgH="95842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236" y="1159043"/>
                        <a:ext cx="4553056" cy="6033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790053" y="2468080"/>
            <a:ext cx="3175686" cy="27787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5" b="1" dirty="0"/>
              <a:t>Таблица</a:t>
            </a:r>
          </a:p>
          <a:p>
            <a:pPr algn="ctr"/>
            <a:r>
              <a:rPr lang="ru-RU" sz="2205" b="1" dirty="0"/>
              <a:t> </a:t>
            </a:r>
            <a:r>
              <a:rPr lang="ru-RU" sz="2205" dirty="0"/>
              <a:t>«Оценка надежности системы внутреннего контроля» </a:t>
            </a:r>
            <a:endParaRPr lang="ru-RU" sz="2205" dirty="0" smtClean="0"/>
          </a:p>
          <a:p>
            <a:pPr algn="ctr"/>
            <a:endParaRPr lang="ru-RU" sz="2205" dirty="0"/>
          </a:p>
          <a:p>
            <a:pPr algn="ctr"/>
            <a:r>
              <a:rPr lang="ru-RU" sz="2205" b="1" dirty="0" smtClean="0">
                <a:solidFill>
                  <a:schemeClr val="accent6"/>
                </a:solidFill>
              </a:rPr>
              <a:t>С 01.04.2017 года</a:t>
            </a:r>
            <a:endParaRPr lang="ru-RU" sz="2205" b="1" dirty="0">
              <a:solidFill>
                <a:schemeClr val="accent6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23292" y="3642806"/>
            <a:ext cx="1049682" cy="49509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40371" y="5076775"/>
            <a:ext cx="1118497" cy="11546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396255"/>
            <a:ext cx="9469498" cy="67219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algn="ctr" defTabSz="1149969">
              <a:spcBef>
                <a:spcPct val="0"/>
              </a:spcBef>
            </a:pPr>
            <a:r>
              <a:rPr lang="ru-RU" sz="2646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Оценка надежности СВК по результатам аудита</a:t>
            </a:r>
            <a:endParaRPr lang="ru-RU" sz="2646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0089235" y="6691870"/>
            <a:ext cx="663576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19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14501"/>
              </p:ext>
            </p:extLst>
          </p:nvPr>
        </p:nvGraphicFramePr>
        <p:xfrm>
          <a:off x="522162" y="1068445"/>
          <a:ext cx="9721084" cy="598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044"/>
                <a:gridCol w="1387132"/>
                <a:gridCol w="1314125"/>
                <a:gridCol w="730070"/>
                <a:gridCol w="667135"/>
                <a:gridCol w="939019"/>
                <a:gridCol w="730070"/>
                <a:gridCol w="1095104"/>
                <a:gridCol w="803077"/>
                <a:gridCol w="825218"/>
                <a:gridCol w="792090"/>
              </a:tblGrid>
              <a:tr h="448229">
                <a:tc gridSpan="11">
                  <a:txBody>
                    <a:bodyPr/>
                    <a:lstStyle/>
                    <a:p>
                      <a:pPr lvl="1" algn="ctr" fontAlgn="b"/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Таблица оценки </a:t>
                      </a:r>
                      <a:r>
                        <a:rPr lang="ru-RU" sz="20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надежности системы внутреннего </a:t>
                      </a:r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контроля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7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Т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ехнологический процесс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нарушения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операций </a:t>
                      </a:r>
                      <a:endParaRPr lang="ru-RU" sz="12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ТП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с нарушениями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Оценка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негативных последствий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(тыс.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руб.)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Оценка надежности СВК</a:t>
                      </a:r>
                      <a:b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Контрольные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процедуры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Причины реализации Риска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9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од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КП не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оказывает влияния на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Риск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КП не выполнена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КП для </a:t>
                      </a:r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воздействия на Риск не </a:t>
                      </a:r>
                      <a:r>
                        <a:rPr lang="ru-RU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предусмотрена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06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3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103.06.09.00.0050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Оформление результатов выездной налоговой проверки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Невнесение и/или несвоевременное внесение </a:t>
                      </a:r>
                      <a:r>
                        <a:rPr lang="ru-RU" sz="1200" u="none" strike="noStrike" dirty="0" smtClean="0">
                          <a:effectLst/>
                        </a:rPr>
                        <a:t>в </a:t>
                      </a:r>
                      <a:r>
                        <a:rPr lang="ru-RU" sz="1200" u="none" strike="noStrike" dirty="0">
                          <a:effectLst/>
                        </a:rPr>
                        <a:t>БД даты начала исчисления </a:t>
                      </a:r>
                      <a:r>
                        <a:rPr lang="ru-RU" sz="1200" u="none" strike="noStrike" dirty="0" smtClean="0">
                          <a:effectLst/>
                        </a:rPr>
                        <a:t>пени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15.2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11116.6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низкая</a:t>
                      </a:r>
                      <a:endParaRPr lang="ru-RU" sz="12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отсутствует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9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103.06.16.09.0010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Формирование требований об уплате </a:t>
                      </a:r>
                      <a:r>
                        <a:rPr lang="ru-RU" sz="1200" u="none" strike="noStrike" dirty="0" smtClean="0">
                          <a:effectLst/>
                        </a:rPr>
                        <a:t>налога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направлено требование об уплате </a:t>
                      </a:r>
                      <a:r>
                        <a:rPr lang="ru-RU" sz="1200" u="none" strike="noStrike" dirty="0" smtClean="0">
                          <a:effectLst/>
                        </a:rPr>
                        <a:t>налога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2957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5.38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14283.8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низкая</a:t>
                      </a:r>
                      <a:endParaRPr lang="ru-RU" sz="12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Ежемесячный выборочный контроль по уровню подчиненности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91" marR="5691" marT="56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2242" y="345423"/>
            <a:ext cx="9425234" cy="85191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Организация внутреннего контроля и аудита в системе налоговых органов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2614" y="2087112"/>
            <a:ext cx="4343079" cy="28456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42688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внутреннего контроля</a:t>
            </a:r>
          </a:p>
          <a:p>
            <a:pPr algn="ctr" defTabSz="1042688"/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«Основные положения об осуществлении внутреннего контроля деятельности по технологическим процессам ФНС России»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в силу с 01.01.2017 года</a:t>
            </a:r>
            <a:endParaRPr lang="ru-RU" sz="1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42688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04422" y="2087111"/>
            <a:ext cx="4340131" cy="28456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внутреннего аудита</a:t>
            </a:r>
          </a:p>
          <a:p>
            <a:pPr algn="ctr" defTabSz="1042688"/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организации внутреннего аудита в Федеральной налоговой службе»</a:t>
            </a:r>
          </a:p>
          <a:p>
            <a:pPr algn="ctr" defTabSz="1042688"/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 в 2016-2017 гг.</a:t>
            </a:r>
            <a:r>
              <a:rPr lang="en-US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 defTabSz="1042688">
              <a:buFontTx/>
              <a:buChar char="-"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 отбор</a:t>
            </a:r>
          </a:p>
          <a:p>
            <a:pPr marL="285750" indent="-285750" algn="ctr" defTabSz="1042688">
              <a:buFontTx/>
              <a:buChar char="-"/>
            </a:pPr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 советы УФНС</a:t>
            </a:r>
            <a:endParaRPr lang="en-US" sz="18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endParaRPr lang="en-US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26420" y="5364807"/>
            <a:ext cx="5832648" cy="1728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информационный ресурс </a:t>
            </a:r>
          </a:p>
          <a:p>
            <a:pPr algn="ctr" defTabSz="1042688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«Результаты внутреннего аудита»</a:t>
            </a:r>
          </a:p>
          <a:p>
            <a:pPr algn="ctr" defTabSz="1042688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«Классификатор нарушений» с параметрами оценки надежности системы внутреннего контроля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12614" y="1269344"/>
            <a:ext cx="8060260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Система внутреннего контроля и аудита  ФНС России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546500" y="1773400"/>
            <a:ext cx="0" cy="315127"/>
          </a:xfrm>
          <a:prstGeom prst="straightConnector1">
            <a:avLst/>
          </a:prstGeom>
          <a:ln w="41275">
            <a:solidFill>
              <a:schemeClr val="accent4">
                <a:lumMod val="75000"/>
              </a:schemeClr>
            </a:solidFill>
            <a:prstDash val="sysDot"/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434706" y="1773400"/>
            <a:ext cx="2494" cy="315127"/>
          </a:xfrm>
          <a:prstGeom prst="straightConnector1">
            <a:avLst/>
          </a:prstGeom>
          <a:ln w="41275">
            <a:solidFill>
              <a:schemeClr val="accent4">
                <a:lumMod val="75000"/>
              </a:schemeClr>
            </a:solidFill>
            <a:prstDash val="sysDot"/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7434706" y="4932758"/>
            <a:ext cx="360266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762524" y="4932758"/>
            <a:ext cx="360040" cy="4320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5346700" y="6120891"/>
            <a:ext cx="484632" cy="216024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8519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ПУТИ РАЗВИТИЯ И СОВЕРШЕНСТВОВАНИЯ ВНУТРЕННЕГО АУДИТА И КОНТРОЛЯ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20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2029" y="1404369"/>
            <a:ext cx="8921175" cy="583264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2400" i="1" dirty="0" smtClean="0"/>
          </a:p>
          <a:p>
            <a:pPr algn="just"/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усиление роли </a:t>
            </a:r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Аудиторских советов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внутреннего контроля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принятия </a:t>
            </a:r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риск-ориентированных решений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проведении  аудиторских проверок и определения объема проверяемых вопросов</a:t>
            </a:r>
          </a:p>
          <a:p>
            <a:pPr algn="just"/>
            <a:r>
              <a:rPr lang="ru-R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5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унифицированной формы протокола в целях интеграции в ФИР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аудита» с последующей возможностью анализа и использования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положительного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в системе ФНС России </a:t>
            </a:r>
            <a:r>
              <a:rPr lang="ru-RU" sz="8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(«информационный ресурс  - база управленческих решений»)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 «Об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Основных положений об управлении рисками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ФНС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</a:p>
          <a:p>
            <a:endParaRPr lang="ru-RU" sz="5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проводится пилотный </a:t>
            </a:r>
            <a:r>
              <a:rPr lang="ru-RU" sz="8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sz="8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</a:t>
            </a:r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</a:t>
            </a:r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технологическим процессам ФНС России, в рамках которых осуществляются внутренние бюджетные процедуры</a:t>
            </a:r>
            <a:endParaRPr lang="ru-RU" sz="8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5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651811" y="5220791"/>
            <a:ext cx="1200867" cy="7920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981467" y="1548383"/>
            <a:ext cx="301606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69666" y="4376119"/>
            <a:ext cx="424234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</a:pPr>
            <a:endParaRPr lang="ru-RU" altLang="ru-RU" dirty="0" smtClean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dirty="0" smtClean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Спасибо за внимание!</a:t>
            </a:r>
          </a:p>
          <a:p>
            <a:pPr algn="ctr">
              <a:spcBef>
                <a:spcPct val="0"/>
              </a:spcBef>
            </a:pPr>
            <a:endParaRPr lang="ru-RU" altLang="ru-RU" dirty="0" smtClean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dirty="0" smtClean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sz="2400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endParaRPr lang="ru-RU" altLang="ru-RU" sz="2400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2017</a:t>
            </a:r>
            <a:endParaRPr lang="ru-RU" altLang="ru-RU" sz="2400" dirty="0">
              <a:solidFill>
                <a:srgbClr val="104E72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639763"/>
            <a:ext cx="10969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52242" y="345423"/>
            <a:ext cx="9425234" cy="85191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Организация внутреннего аудита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1819" y="4811753"/>
            <a:ext cx="2166356" cy="2285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defTabSz="1042688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программа аудита</a:t>
            </a:r>
          </a:p>
          <a:p>
            <a:pPr algn="ctr" defTabSz="1042688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разделов</a:t>
            </a:r>
          </a:p>
          <a:p>
            <a:pPr algn="ctr" defTabSz="1042688"/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Риск-ориентированное формирование программы аудита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82217" y="4807718"/>
            <a:ext cx="2703979" cy="22893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 «Результаты внутреннего аудита» («Классификатор нарушений с параметрами оценки надежности СВК»)</a:t>
            </a:r>
          </a:p>
          <a:p>
            <a:pPr algn="ctr" defTabSz="1042688"/>
            <a:endParaRPr lang="ru-RU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2688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2700 кодированных нарушений (рисков)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12614" y="1269344"/>
            <a:ext cx="8060260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Двухуровневая система внутреннего аудита  ФНС России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3106982" y="1773400"/>
            <a:ext cx="7470" cy="250133"/>
          </a:xfrm>
          <a:prstGeom prst="straightConnector1">
            <a:avLst/>
          </a:prstGeom>
          <a:ln w="41275">
            <a:solidFill>
              <a:schemeClr val="accent4">
                <a:lumMod val="75000"/>
              </a:schemeClr>
            </a:solidFill>
            <a:prstDash val="sysDot"/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722964" y="1835113"/>
            <a:ext cx="0" cy="230205"/>
          </a:xfrm>
          <a:prstGeom prst="straightConnector1">
            <a:avLst/>
          </a:prstGeom>
          <a:ln w="41275">
            <a:solidFill>
              <a:schemeClr val="accent4">
                <a:lumMod val="75000"/>
              </a:schemeClr>
            </a:solidFill>
            <a:prstDash val="sysDot"/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94173" y="4807718"/>
            <a:ext cx="2072807" cy="22893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риск-ориентированного отбора объектов аудита</a:t>
            </a:r>
          </a:p>
          <a:p>
            <a:pPr algn="ctr" defTabSz="1042688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«Свод-2000» подсистема «Риск-анализ», ПАК «Аналитика»</a:t>
            </a:r>
          </a:p>
          <a:p>
            <a:pPr algn="ctr" defTabSz="1042688"/>
            <a:endParaRPr lang="en-US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2204" y="2040187"/>
            <a:ext cx="4608512" cy="19564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  <a:p>
            <a:pPr defTabSz="1042688"/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аудита               объекты аудита</a:t>
            </a:r>
          </a:p>
          <a:p>
            <a:pPr algn="ctr" defTabSz="1042688"/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688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defTabSz="1042688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УФНС                      нижестоящие ИФНС</a:t>
            </a:r>
          </a:p>
          <a:p>
            <a:pPr defTabSz="1042688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отделы контроля           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900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                       </a:t>
            </a:r>
          </a:p>
          <a:p>
            <a:pPr defTabSz="1042688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налоговых органов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2980" y="2073183"/>
            <a:ext cx="4464496" cy="18586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688"/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аудита              объекты аудита</a:t>
            </a:r>
          </a:p>
          <a:p>
            <a:pPr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688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defTabSz="1042688"/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ЦА ФНС                       УФНС, МРИ, ФКУ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688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УКНО и 8 МРИ по ФО      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120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61491" y="4821386"/>
            <a:ext cx="1401837" cy="2289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 советы УФНС</a:t>
            </a:r>
            <a:endParaRPr lang="en-US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18308" y="4140751"/>
            <a:ext cx="7416824" cy="4717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42688"/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инструментарий с плановой актуализацией 2 раза в год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701942" y="5738341"/>
            <a:ext cx="175960" cy="31089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5120775" y="5852887"/>
            <a:ext cx="238048" cy="30400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8109592" y="5852888"/>
            <a:ext cx="238048" cy="30400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782282" y="5691287"/>
            <a:ext cx="484632" cy="357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606728" y="2772520"/>
            <a:ext cx="499612" cy="413788"/>
          </a:xfrm>
          <a:prstGeom prst="downArrow">
            <a:avLst>
              <a:gd name="adj1" fmla="val 50000"/>
              <a:gd name="adj2" fmla="val 52565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38976" y="2772520"/>
            <a:ext cx="576064" cy="4137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282804" y="2772520"/>
            <a:ext cx="576064" cy="4137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731076" y="2772520"/>
            <a:ext cx="648072" cy="4137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42688"/>
            <a:endParaRPr lang="ru-RU" sz="1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2" y="366768"/>
            <a:ext cx="9746527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 smtClean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ПК СВОД-2000 «Подсистема Риск-анализ» – внедрена в 2016 году</a:t>
            </a:r>
            <a:endParaRPr lang="ru-RU" sz="2646" b="1" dirty="0">
              <a:solidFill>
                <a:srgbClr val="005AA9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599940" y="6458597"/>
            <a:ext cx="625616" cy="720080"/>
          </a:xfrm>
        </p:spPr>
        <p:txBody>
          <a:bodyPr/>
          <a:lstStyle/>
          <a:p>
            <a:fld id="{6D362541-A2AF-40D3-8036-149BFA0E4B8E}" type="slidenum">
              <a:rPr lang="ru-RU" b="1" smtClean="0">
                <a:solidFill>
                  <a:schemeClr val="accent1"/>
                </a:solidFill>
              </a:rPr>
              <a:pPr/>
              <a:t>4</a:t>
            </a:fld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865644" y="1202096"/>
            <a:ext cx="4725822" cy="220538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42114" y="3465576"/>
            <a:ext cx="4725822" cy="330807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25464" y="3465576"/>
            <a:ext cx="4332004" cy="3308075"/>
          </a:xfrm>
          <a:prstGeom prst="rect">
            <a:avLst/>
          </a:prstGeom>
        </p:spPr>
      </p:pic>
      <p:sp>
        <p:nvSpPr>
          <p:cNvPr id="16" name="Стрелка влево 15"/>
          <p:cNvSpPr/>
          <p:nvPr/>
        </p:nvSpPr>
        <p:spPr>
          <a:xfrm>
            <a:off x="7158265" y="2362885"/>
            <a:ext cx="2126620" cy="945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7" name="Стрелка влево 16"/>
          <p:cNvSpPr/>
          <p:nvPr/>
        </p:nvSpPr>
        <p:spPr>
          <a:xfrm>
            <a:off x="2038624" y="3780631"/>
            <a:ext cx="2126620" cy="945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8" name="Стрелка влево 17"/>
          <p:cNvSpPr/>
          <p:nvPr/>
        </p:nvSpPr>
        <p:spPr>
          <a:xfrm>
            <a:off x="7473320" y="3859395"/>
            <a:ext cx="2126620" cy="945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</p:spTree>
    <p:extLst>
      <p:ext uri="{BB962C8B-B14F-4D97-AF65-F5344CB8AC3E}">
        <p14:creationId xmlns:p14="http://schemas.microsoft.com/office/powerpoint/2010/main" val="26813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33" y="366768"/>
            <a:ext cx="9469498" cy="8733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115002" tIns="57501" rIns="115002" bIns="57501" rtlCol="0" anchor="ctr">
            <a:noAutofit/>
          </a:bodyPr>
          <a:lstStyle/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РЕЙТИНГ НАЛОГОВЫХ ОРГАНОВ РЕГИОНА С УЧЕТОМ </a:t>
            </a:r>
          </a:p>
          <a:p>
            <a:pPr defTabSz="1149969">
              <a:spcBef>
                <a:spcPct val="0"/>
              </a:spcBef>
            </a:pPr>
            <a:r>
              <a:rPr lang="ru-RU" sz="2646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СУЩЕСТВЕННОСТИ РИСКА НЕЭФФЕКТИВНОЙ ДЕЯТЕЛЬНОСТИ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362541-A2AF-40D3-8036-149BFA0E4B8E}" type="slidenum">
              <a:rPr lang="ru-RU" b="1" smtClean="0">
                <a:solidFill>
                  <a:schemeClr val="accent1"/>
                </a:solidFill>
              </a:rPr>
              <a:pPr/>
              <a:t>5</a:t>
            </a:fld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515" y="1654011"/>
            <a:ext cx="7797607" cy="480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6449392" y="3071758"/>
            <a:ext cx="787637" cy="157527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sp>
        <p:nvSpPr>
          <p:cNvPr id="19" name="Овал 18"/>
          <p:cNvSpPr/>
          <p:nvPr/>
        </p:nvSpPr>
        <p:spPr>
          <a:xfrm>
            <a:off x="7867139" y="3465576"/>
            <a:ext cx="708873" cy="63011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</p:spTree>
    <p:extLst>
      <p:ext uri="{BB962C8B-B14F-4D97-AF65-F5344CB8AC3E}">
        <p14:creationId xmlns:p14="http://schemas.microsoft.com/office/powerpoint/2010/main" val="35710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12510" y="553093"/>
            <a:ext cx="8341893" cy="129661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205" dirty="0">
                <a:latin typeface="Arial" panose="020B0604020202020204" pitchFamily="34" charset="0"/>
              </a:rPr>
              <a:t/>
            </a:r>
            <a:br>
              <a:rPr lang="ru-RU" altLang="ru-RU" sz="2205" dirty="0">
                <a:latin typeface="Arial" panose="020B0604020202020204" pitchFamily="34" charset="0"/>
              </a:rPr>
            </a:br>
            <a:r>
              <a:rPr lang="ru-RU" altLang="ru-RU" sz="2205" dirty="0" smtClean="0"/>
              <a:t>Программное обеспечение </a:t>
            </a:r>
            <a:r>
              <a:rPr lang="ru-RU" altLang="ru-RU" sz="2205" dirty="0"/>
              <a:t>ИАП АИС «Налог-3»: «Среднеотраслевые индикаторы» и «Налоговый разрыв» в автоматизированном режиме </a:t>
            </a:r>
            <a:r>
              <a:rPr lang="ru-RU" altLang="ru-RU" sz="2205" dirty="0" smtClean="0"/>
              <a:t>позволяет </a:t>
            </a:r>
            <a:r>
              <a:rPr lang="ru-RU" altLang="ru-RU" sz="2205" dirty="0"/>
              <a:t>:</a:t>
            </a:r>
            <a:endParaRPr lang="ru-RU" altLang="ru-RU" sz="2205" dirty="0">
              <a:solidFill>
                <a:schemeClr val="tx2"/>
              </a:solidFill>
              <a:latin typeface="Arno Pro"/>
            </a:endParaRPr>
          </a:p>
        </p:txBody>
      </p:sp>
      <p:sp>
        <p:nvSpPr>
          <p:cNvPr id="6147" name="Номер слайда 5"/>
          <p:cNvSpPr txBox="1">
            <a:spLocks noGrp="1"/>
          </p:cNvSpPr>
          <p:nvPr/>
        </p:nvSpPr>
        <p:spPr bwMode="auto">
          <a:xfrm>
            <a:off x="9641233" y="6653056"/>
            <a:ext cx="682614" cy="69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64" tIns="50382" rIns="100764" bIns="503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8126" eaLnBrk="1" fontAlgn="base" hangingPunct="1">
              <a:lnSpc>
                <a:spcPts val="2315"/>
              </a:lnSpc>
              <a:spcBef>
                <a:spcPct val="0"/>
              </a:spcBef>
              <a:spcAft>
                <a:spcPct val="0"/>
              </a:spcAft>
            </a:pPr>
            <a:fld id="{8F2F0220-A221-4551-A898-98184D7A1198}" type="slidenum">
              <a:rPr lang="ru-RU" altLang="ru-RU" sz="2646">
                <a:solidFill>
                  <a:srgbClr val="FFFFFF"/>
                </a:solidFill>
              </a:rPr>
              <a:pPr algn="ctr" defTabSz="1008126" eaLnBrk="1" fontAlgn="base" hangingPunct="1">
                <a:lnSpc>
                  <a:spcPts val="2315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2646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1352534" y="1697783"/>
            <a:ext cx="3939908" cy="5091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4014" tIns="84014" rIns="84014" bIns="84014" spcCol="1270" anchor="ctr"/>
          <a:lstStyle/>
          <a:p>
            <a:pPr algn="ctr" defTabSz="98012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2205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anose="02020502040506020403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82142469"/>
              </p:ext>
            </p:extLst>
          </p:nvPr>
        </p:nvGraphicFramePr>
        <p:xfrm>
          <a:off x="638064" y="1968919"/>
          <a:ext cx="8971313" cy="468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7506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43" y="302801"/>
            <a:ext cx="9073515" cy="857889"/>
          </a:xfrm>
        </p:spPr>
        <p:txBody>
          <a:bodyPr>
            <a:normAutofit/>
          </a:bodyPr>
          <a:lstStyle/>
          <a:p>
            <a:pPr algn="l"/>
            <a:r>
              <a:rPr lang="ru-RU" sz="2646" dirty="0">
                <a:solidFill>
                  <a:schemeClr val="accent1"/>
                </a:solidFill>
              </a:rPr>
              <a:t>Анализ предприятий СОИ</a:t>
            </a:r>
            <a:endParaRPr lang="ru-RU" sz="2646" dirty="0"/>
          </a:p>
        </p:txBody>
      </p:sp>
      <p:pic>
        <p:nvPicPr>
          <p:cNvPr id="4" name="Рисунок 3" descr="АИС Налог 3 - IBM Lotus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32" y="1160690"/>
            <a:ext cx="7992889" cy="594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111" y="4562370"/>
            <a:ext cx="1826020" cy="111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5" dirty="0">
                <a:solidFill>
                  <a:schemeClr val="accent6">
                    <a:lumMod val="75000"/>
                  </a:schemeClr>
                </a:solidFill>
              </a:rPr>
              <a:t>Индикаторы отклонения от СОИ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3053" y="4733337"/>
            <a:ext cx="3890216" cy="222298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5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32837" y="5447866"/>
            <a:ext cx="3890216" cy="23432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27221" y="6732025"/>
            <a:ext cx="396961" cy="4485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315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46568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8" y="612279"/>
            <a:ext cx="9649072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Классификатор нарушений с параметрами оценки надежности системы внутреннего контроля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361382"/>
              </p:ext>
            </p:extLst>
          </p:nvPr>
        </p:nvGraphicFramePr>
        <p:xfrm>
          <a:off x="738188" y="2196455"/>
          <a:ext cx="8996363" cy="5211351"/>
        </p:xfrm>
        <a:graphic>
          <a:graphicData uri="http://schemas.openxmlformats.org/drawingml/2006/table">
            <a:tbl>
              <a:tblPr/>
              <a:tblGrid>
                <a:gridCol w="2808312"/>
                <a:gridCol w="1224136"/>
                <a:gridCol w="984867"/>
                <a:gridCol w="933859"/>
                <a:gridCol w="601554"/>
                <a:gridCol w="432048"/>
                <a:gridCol w="360040"/>
                <a:gridCol w="432048"/>
                <a:gridCol w="436452"/>
                <a:gridCol w="571660"/>
                <a:gridCol w="211387"/>
              </a:tblGrid>
              <a:tr h="1349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заседаниях Аудиторского совета не рассматривались существенные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нарушения,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установленные аудиторскими проверками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 6.1.4 Регламента  от 20.04.2015 № ММВ-7-16/163@. 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202.02.00.00.0040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и оформление результатов внутреннего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УКНО</a:t>
                      </a:r>
                    </a:p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31" marR="3731" marT="3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1E9"/>
                    </a:solidFill>
                  </a:tcPr>
                </a:tc>
              </a:tr>
              <a:tr h="1315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заседаниях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Аудиторских советов не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проводился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выявленных нарушений на предмет влияния на смежные направления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деятельности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 6.1.2 Регламента  от 20.04.2015 № ММВ-7-16/163@. 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202.02.00.00.0040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и оформление результатов внутреннего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УКНО</a:t>
                      </a:r>
                    </a:p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низкий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31" marR="3731" marT="3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Аудиторским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советом не сформированы поручения и рекомендации по повышению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надежности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внутреннего контроля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 6.1.2 Регламента  от 20.04.2015 № ММВ-7-16/163@. 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202.02.00.00.0040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и оформление результатов внутреннего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УКНО</a:t>
                      </a:r>
                    </a:p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31" marR="3731" marT="3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1E9"/>
                    </a:solidFill>
                  </a:tcPr>
                </a:tc>
              </a:tr>
              <a:tr h="1149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Управлением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обеспечен контроль выполнения поручений Аудиторского совета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 6.1.2 Регламента  от 20.04.2015 № ММВ-7-16/163@. 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202.02.00.00.0040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и оформление результатов внутреннего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УКНО</a:t>
                      </a:r>
                    </a:p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очень высокий</a:t>
                      </a:r>
                    </a:p>
                  </a:txBody>
                  <a:tcPr marL="3731" marR="3731" marT="3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31" marR="3731" marT="3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1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0101"/>
              </p:ext>
            </p:extLst>
          </p:nvPr>
        </p:nvGraphicFramePr>
        <p:xfrm>
          <a:off x="738187" y="1404367"/>
          <a:ext cx="9073009" cy="73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234"/>
                <a:gridCol w="1200215"/>
                <a:gridCol w="1008112"/>
                <a:gridCol w="936104"/>
                <a:gridCol w="559266"/>
                <a:gridCol w="2249046"/>
                <a:gridCol w="288032"/>
              </a:tblGrid>
              <a:tr h="7342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Описание нарушения (риска)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Ссылка на нарушенную норму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Код ТП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ТП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Владелец ТП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Уровень потенциальных</a:t>
                      </a:r>
                      <a:r>
                        <a:rPr lang="ru-RU" sz="1400" b="1" baseline="0" dirty="0" smtClean="0"/>
                        <a:t> последствий (5 диапазонов от 0 до 100 %)</a:t>
                      </a:r>
                      <a:endParaRPr lang="ru-RU" sz="14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9"/>
            <a:ext cx="8580438" cy="851912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ПРИОРИТЕТНЫЕ ЗАДАЧИ  АУДИТОРСКИХ СОВЕТОВ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2032" y="1404370"/>
            <a:ext cx="8849167" cy="5691760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/>
              <a:t>    </a:t>
            </a:r>
            <a:r>
              <a:rPr lang="ru-RU" sz="2200" i="1" dirty="0">
                <a:solidFill>
                  <a:srgbClr val="002060"/>
                </a:solidFill>
              </a:rPr>
              <a:t>установление причин недостаточной надежности системы внутреннего контроля УФНС с  выработкой поручений и рекомендаций по повышению ее эффективности и надежности</a:t>
            </a:r>
          </a:p>
          <a:p>
            <a:pPr algn="just"/>
            <a:endParaRPr lang="ru-RU" sz="2200" i="1" dirty="0">
              <a:solidFill>
                <a:srgbClr val="002060"/>
              </a:solidFill>
            </a:endParaRPr>
          </a:p>
          <a:p>
            <a:pPr algn="just"/>
            <a:r>
              <a:rPr lang="ru-RU" sz="2200" i="1" dirty="0">
                <a:solidFill>
                  <a:srgbClr val="002060"/>
                </a:solidFill>
              </a:rPr>
              <a:t>     </a:t>
            </a:r>
            <a:r>
              <a:rPr lang="ru-RU" sz="2200" i="1" dirty="0" smtClean="0">
                <a:solidFill>
                  <a:srgbClr val="002060"/>
                </a:solidFill>
              </a:rPr>
              <a:t>выработка </a:t>
            </a:r>
            <a:r>
              <a:rPr lang="ru-RU" sz="2200" i="1" dirty="0">
                <a:solidFill>
                  <a:srgbClr val="002060"/>
                </a:solidFill>
              </a:rPr>
              <a:t>рекомендаций и поручений по повышению качества горизонтального взаимодействия структурных подразделений УФНС и нижестоящих налоговых органов</a:t>
            </a:r>
          </a:p>
          <a:p>
            <a:pPr algn="just"/>
            <a:endParaRPr lang="ru-RU" sz="2200" i="1" dirty="0">
              <a:solidFill>
                <a:srgbClr val="002060"/>
              </a:solidFill>
            </a:endParaRPr>
          </a:p>
          <a:p>
            <a:pPr algn="just"/>
            <a:r>
              <a:rPr lang="ru-RU" sz="2200" i="1" dirty="0">
                <a:solidFill>
                  <a:srgbClr val="002060"/>
                </a:solidFill>
              </a:rPr>
              <a:t>      выработка рекомендаций и поручений по повышению эффективности внутреннего аудита в УФНС</a:t>
            </a:r>
          </a:p>
          <a:p>
            <a:pPr algn="just"/>
            <a:endParaRPr lang="ru-RU" sz="2200" i="1" dirty="0">
              <a:solidFill>
                <a:srgbClr val="002060"/>
              </a:solidFill>
            </a:endParaRPr>
          </a:p>
          <a:p>
            <a:pPr algn="just"/>
            <a:r>
              <a:rPr lang="ru-RU" sz="2200" dirty="0"/>
              <a:t> </a:t>
            </a:r>
            <a:r>
              <a:rPr lang="ru-RU" sz="2200" dirty="0">
                <a:solidFill>
                  <a:srgbClr val="002060"/>
                </a:solidFill>
              </a:rPr>
              <a:t>      </a:t>
            </a:r>
            <a:r>
              <a:rPr lang="ru-RU" sz="2200" i="1" dirty="0">
                <a:solidFill>
                  <a:srgbClr val="002060"/>
                </a:solidFill>
              </a:rPr>
              <a:t>выработка предложений по устранению (минимизации) рисков нарушений, реализация которых возможна только на федеральном уровне, для их последующего направления в ФНС России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a:spPr>
      <a:bodyPr rtlCol="0" anchor="t"/>
      <a:lstStyle>
        <a:defPPr algn="ctr" defTabSz="1042688">
          <a:defRPr sz="1800" b="1" dirty="0" smtClean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Present_FNS2012_A4">
  <a:themeElements>
    <a:clrScheme name="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14543</TotalTime>
  <Words>1145</Words>
  <Application>Microsoft Office PowerPoint</Application>
  <PresentationFormat>Произвольный</PresentationFormat>
  <Paragraphs>283</Paragraphs>
  <Slides>21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Aharoni</vt:lpstr>
      <vt:lpstr>Arial</vt:lpstr>
      <vt:lpstr>Arial Narrow</vt:lpstr>
      <vt:lpstr>Arno Pro</vt:lpstr>
      <vt:lpstr>Calibri</vt:lpstr>
      <vt:lpstr>Times New Roman</vt:lpstr>
      <vt:lpstr>Present_FNS2012_A4</vt:lpstr>
      <vt:lpstr>1_Present_FNS2012_A4</vt:lpstr>
      <vt:lpstr>2_Present_FNS2012_A4</vt:lpstr>
      <vt:lpstr>3_Present_FNS2012_A4</vt:lpstr>
      <vt:lpstr>Документ</vt:lpstr>
      <vt:lpstr>Document</vt:lpstr>
      <vt:lpstr>Лист</vt:lpstr>
      <vt:lpstr>Актуальные вопросы развития  внутреннего контроля и аудита  в Федеральной налоговой службе </vt:lpstr>
      <vt:lpstr>Организация внутреннего контроля и аудита в системе налоговых органов</vt:lpstr>
      <vt:lpstr>Организация внутреннего аудита</vt:lpstr>
      <vt:lpstr>Презентация PowerPoint</vt:lpstr>
      <vt:lpstr>Презентация PowerPoint</vt:lpstr>
      <vt:lpstr> Программное обеспечение ИАП АИС «Налог-3»: «Среднеотраслевые индикаторы» и «Налоговый разрыв» в автоматизированном режиме позволяет :</vt:lpstr>
      <vt:lpstr>Анализ предприятий СОИ</vt:lpstr>
      <vt:lpstr>Классификатор нарушений с параметрами оценки надежности системы внутреннего контроля</vt:lpstr>
      <vt:lpstr>ПРИОРИТЕТНЫЕ ЗАДАЧИ  АУДИТОРСКИХ СОВЕТОВ</vt:lpstr>
      <vt:lpstr>Схема работы Аудиторского 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РАЗВИТИЯ И СОВЕРШЕНСТВОВАНИЯ ВНУТРЕННЕГО АУДИТА И КОНТРОЛЯ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Семенов Максим Николаевич</cp:lastModifiedBy>
  <cp:revision>1126</cp:revision>
  <cp:lastPrinted>2015-02-10T14:37:47Z</cp:lastPrinted>
  <dcterms:created xsi:type="dcterms:W3CDTF">2013-04-18T07:19:29Z</dcterms:created>
  <dcterms:modified xsi:type="dcterms:W3CDTF">2017-06-20T10:34:28Z</dcterms:modified>
</cp:coreProperties>
</file>