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8" r:id="rId2"/>
    <p:sldId id="400" r:id="rId3"/>
    <p:sldId id="399" r:id="rId4"/>
    <p:sldId id="393" r:id="rId5"/>
    <p:sldId id="394" r:id="rId6"/>
    <p:sldId id="395" r:id="rId7"/>
    <p:sldId id="401" r:id="rId8"/>
  </p:sldIdLst>
  <p:sldSz cx="12192000" cy="6858000"/>
  <p:notesSz cx="6645275" cy="97758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2FA"/>
    <a:srgbClr val="F2F7FC"/>
    <a:srgbClr val="932507"/>
    <a:srgbClr val="F9F9F9"/>
    <a:srgbClr val="3968BD"/>
    <a:srgbClr val="E2834E"/>
    <a:srgbClr val="C3571B"/>
    <a:srgbClr val="81BB59"/>
    <a:srgbClr val="3C6ABE"/>
    <a:srgbClr val="335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206" autoAdjust="0"/>
    <p:restoredTop sz="97702" autoAdjust="0"/>
  </p:normalViewPr>
  <p:slideViewPr>
    <p:cSldViewPr snapToGrid="0">
      <p:cViewPr>
        <p:scale>
          <a:sx n="100" d="100"/>
          <a:sy n="100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43" cy="489339"/>
          </a:xfrm>
          <a:prstGeom prst="rect">
            <a:avLst/>
          </a:prstGeom>
        </p:spPr>
        <p:txBody>
          <a:bodyPr vert="horz" lIns="89776" tIns="44888" rIns="89776" bIns="4488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3380" y="0"/>
            <a:ext cx="2880343" cy="489339"/>
          </a:xfrm>
          <a:prstGeom prst="rect">
            <a:avLst/>
          </a:prstGeom>
        </p:spPr>
        <p:txBody>
          <a:bodyPr vert="horz" lIns="89776" tIns="44888" rIns="89776" bIns="44888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pPr/>
              <a:t>04.08.2017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5088" y="733425"/>
            <a:ext cx="6515100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76" tIns="44888" rIns="89776" bIns="4488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217" y="4643244"/>
            <a:ext cx="5316841" cy="4399356"/>
          </a:xfrm>
          <a:prstGeom prst="rect">
            <a:avLst/>
          </a:prstGeom>
        </p:spPr>
        <p:txBody>
          <a:bodyPr vert="horz" lIns="89776" tIns="44888" rIns="89776" bIns="4488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4925"/>
            <a:ext cx="2880343" cy="489338"/>
          </a:xfrm>
          <a:prstGeom prst="rect">
            <a:avLst/>
          </a:prstGeom>
        </p:spPr>
        <p:txBody>
          <a:bodyPr vert="horz" lIns="89776" tIns="44888" rIns="89776" bIns="4488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3380" y="9284925"/>
            <a:ext cx="2880343" cy="489338"/>
          </a:xfrm>
          <a:prstGeom prst="rect">
            <a:avLst/>
          </a:prstGeom>
        </p:spPr>
        <p:txBody>
          <a:bodyPr vert="horz" lIns="89776" tIns="44888" rIns="89776" bIns="44888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D6FDD-A7FE-4CFB-9264-E177650AA9BE}" type="datetime1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AFF88-43F2-41AE-9850-96C762236490}" type="datetime1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7DE7B-457E-415D-B032-C65D70775F42}" type="datetime1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CB86-1CA1-47D4-A124-6EED90C7BDE0}" type="datetime1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2516E-4763-4281-8421-CAD664DBA23F}" type="datetime1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CA7A4-3CA2-4F17-AE5D-71CE6943BDAE}" type="datetime1">
              <a:rPr lang="ru-RU" smtClean="0"/>
              <a:t>04.08.2017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578C8-667B-4D09-8A22-81904E47424C}" type="datetime1">
              <a:rPr lang="ru-RU" smtClean="0"/>
              <a:t>04.08.2017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2DFC3-DBB1-4614-9960-7B89BF40C9C1}" type="datetime1">
              <a:rPr lang="ru-RU" smtClean="0"/>
              <a:t>04.08.2017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4654B-78EF-458F-B751-08C47661EAF1}" type="datetime1">
              <a:rPr lang="ru-RU" smtClean="0"/>
              <a:t>04.08.2017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AA937-D0C9-47A8-8E9D-94EA5733D75D}" type="datetime1">
              <a:rPr lang="ru-RU" smtClean="0"/>
              <a:t>04.08.2017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5DCFA-79E8-45DC-9633-4BB99743AF7F}" type="datetime1">
              <a:rPr lang="ru-RU" smtClean="0"/>
              <a:t>04.08.2017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A22A3C-4F05-4D8B-8078-5E706210D88B}" type="datetime1">
              <a:rPr lang="ru-RU" smtClean="0"/>
              <a:t>04.08.2017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86455" y="2133600"/>
            <a:ext cx="7724420" cy="1915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 НА КАЗНАЧЕЙСКОЕ СОПРОВОЖДЕНИЕ КОНЦЕССИОННЫХ СОГЛАШЕНИЙ НА ВЫПОЛНЕНИЕ РАБОТ ПО МОДЕРНИЗАЦИИ СИСТЕМ КОММУНАЛЬНОЙ ИНФРАСТРУКТУРЫ, НАХОДЯЩЕЙСЯ В ГОСУДАРСТВЕННОЙ СОБСТВЕННОСТИ СУБЪЕКТА РОССИЙСКОЙ ФЕДЕРАЦИИ ИЛИ В МУНИЦИПАЛЬНОЙ СОБСТВЕННОСТИ</a:t>
            </a:r>
            <a:endParaRPr lang="ru-RU" sz="2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25677" y="5440486"/>
            <a:ext cx="4572000" cy="284693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marL="135000" algn="r">
              <a:spcBef>
                <a:spcPts val="0"/>
              </a:spcBef>
            </a:pPr>
            <a:endParaRPr lang="ru-RU" sz="1400" kern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3849" y="323850"/>
            <a:ext cx="7581901" cy="762000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КОНЦЕССИОННЫХ СОГЛАШЕНИЙ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22171C-80CF-4EB9-A959-3CDAA13E4B7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  <a:p>
            <a:r>
              <a:rPr lang="ru-RU" dirty="0"/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6726" y="1400175"/>
            <a:ext cx="1121092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С П О Р Я Ж Е Н И Е 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31 июля 2017 г. № 1644-р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Федеральному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пунктом 5 части 2 статьи 5 Федерального закона "О федеральном бюджете на 2017 год и на плановый период 2018 и 2019 годов"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казначейское сопровождение средств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получаемых юридическими лицами по концессионным соглашениям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рамках которых реализуются проекты модернизации систем коммунальной инфраструктуры, на реализацию которых государственной корпорацией - Фондом содействия реформированию жилищно-коммунального хозяйства в 2017 году предоставляется финансовая поддержка за счет средств, полученных указанным Фондом в виде имущественного взноса Российской Федерации (далее - концессионное соглашение),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средств, получаемых юридическими лицами по договорам, заключенным в рамках исполнения концессионных соглашений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условиями таких договоров предусмотрены авансовые платежи,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осуществлением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за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непревышением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предусмотренных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концессионными соглашениями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размеров долевого финансирования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 средств, получаемых юридическими лицами по концессионным соглашениям,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соответствием содержащейся в документах, подтверждающих возникновение денежных обязательств, информации о сроках и количестве поставки товаров (выполнения работ, оказания услуг) условиям концессионных соглашений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указанных договоров,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в части проверки фактов поставки товаров (выполнения работ, оказания услуг) с использованием фото- и видеотехники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9635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FCD68-0AFD-4048-852E-53B764BC6EE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805176" y="228118"/>
            <a:ext cx="79920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ОРГАНИЗАЦИОННЫЕ МЕРОПРИЯТИЯ ПО ПЕРЕВОДУ НА КАЗНАЧЕЙСКОЕ СОПРОВОЖДЕНИЕ</a:t>
            </a:r>
            <a:endParaRPr lang="ru-RU" alt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58777" y="4867275"/>
            <a:ext cx="10115936" cy="1081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Концессионерам внести изменения в концессионные соглашения в части дополнения их условиями, необходимыми для обеспечения казначейского сопровождения средств,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получаемых юридическими лицами по концессионным соглашениям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058778" y="1504950"/>
            <a:ext cx="10115935" cy="31051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Территориальным органам Федерального казначейства разработать и утвердить: 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Дорожную карту по осуществлению расширенного казначейского сопровождения средств, получаемых по концессионным соглашениям на выполнение работ по модернизации систем коммунальной инфраструктуры, находящейся в государственной собственности субъекта Российской Федерации или в муниципальной собственности;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Регламент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отделов территориального органа Федерального казначейства с участниками расширенного казначейского сопровождения средств, получаемых по концессионным соглашениям, в том числе с проведением поэтапной проверки фактически выполненных работ в соответствии с условиями концессионного соглашения</a:t>
            </a:r>
          </a:p>
          <a:p>
            <a:pPr algn="ctr"/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19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00425" y="183416"/>
            <a:ext cx="819149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МЕРОПРИЯТИЯ ПО ОТКРЫТИЮ ЛИЦЕВЫХ СЧЕТОВ ДЛЯ УЧЕТА </a:t>
            </a:r>
          </a:p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ОПЕРАЦИЙ НЕУЧАСТНИКА БЮДЖЕТНОГО ПРОЦЕССА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52525" y="1274763"/>
            <a:ext cx="10317955" cy="8397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в территориальный орган Федерального казначейства уполномоченными органами муниципальных образований перечня юридических лиц, являющихся исполнителями (соисполнителями) муниципальных контрактов (договоров)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54" name="Группа 5"/>
          <p:cNvGrpSpPr>
            <a:grpSpLocks/>
          </p:cNvGrpSpPr>
          <p:nvPr/>
        </p:nvGrpSpPr>
        <p:grpSpPr bwMode="auto">
          <a:xfrm>
            <a:off x="1152526" y="2305050"/>
            <a:ext cx="10317958" cy="3867149"/>
            <a:chOff x="1093300" y="2534054"/>
            <a:chExt cx="10317237" cy="3866821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093300" y="2534054"/>
              <a:ext cx="10317236" cy="76193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>
              <a:lvl1pPr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ts val="1500"/>
                </a:lnSpc>
              </a:pP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Открытие территориальным органом Федерального казначейства счетов в учреждениях Банка России (кредитных организациях) на балансовом счете № 40701 «Счета негосударственных организаций» с отличительным признаком «2» в 14 разряде для бюджета муниципальных образований</a:t>
              </a:r>
              <a:endPara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093300" y="3488059"/>
              <a:ext cx="10317237" cy="153128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/>
            <a:p>
              <a:pPr algn="ctr" defTabSz="1087438">
                <a:lnSpc>
                  <a:spcPts val="1500"/>
                </a:lnSpc>
                <a:defRPr/>
              </a:pPr>
              <a:endPara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093300" y="5238129"/>
              <a:ext cx="10312074" cy="116274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>
              <a:lvl1pPr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ts val="1500"/>
                </a:lnSpc>
              </a:pP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Открытие лицевых счетов для учета операций </a:t>
              </a:r>
              <a:r>
                <a:rPr lang="ru-RU" altLang="ru-RU" sz="16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неучастника</a:t>
              </a: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бюджетного процесса</a:t>
              </a:r>
              <a:r>
                <a:rPr lang="ru-RU" alt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 eaLnBrk="1" hangingPunct="1">
                <a:lnSpc>
                  <a:spcPts val="1500"/>
                </a:lnSpc>
              </a:pPr>
              <a:r>
                <a:rPr lang="ru-RU" altLang="ru-RU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</a:t>
              </a: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аключение договора (соглашения) об обмене электронными документами между территориальным органом Федерального казначейства и Концессионером; </a:t>
              </a:r>
            </a:p>
            <a:p>
              <a:pPr algn="ctr" eaLnBrk="1" hangingPunct="1">
                <a:lnSpc>
                  <a:spcPts val="1500"/>
                </a:lnSpc>
              </a:pP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Выдача сертификатов ключей проверки электронных подписей сотрудникам Концессионера;</a:t>
              </a:r>
            </a:p>
            <a:p>
              <a:pPr algn="ctr" eaLnBrk="1" hangingPunct="1">
                <a:lnSpc>
                  <a:spcPts val="1500"/>
                </a:lnSpc>
              </a:pPr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Настройка ППО «СУФД».</a:t>
              </a:r>
              <a:endPara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55" name="TextBox 19"/>
          <p:cNvSpPr txBox="1">
            <a:spLocks noChangeArrowheads="1"/>
          </p:cNvSpPr>
          <p:nvPr/>
        </p:nvSpPr>
        <p:spPr bwMode="auto">
          <a:xfrm>
            <a:off x="2133601" y="3311380"/>
            <a:ext cx="934124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Предоставление Концессионером в территориальный орган Федерального казначейства документов для открытия лицевых счетов:</a:t>
            </a:r>
          </a:p>
          <a:p>
            <a:pPr marL="342900" indent="-342900" algn="ctr" eaLnBrk="1" hangingPunct="1">
              <a:lnSpc>
                <a:spcPct val="100000"/>
              </a:lnSpc>
              <a:spcBef>
                <a:spcPct val="0"/>
              </a:spcBef>
              <a:buFontTx/>
              <a:buAutoNum type="arabicParenR"/>
            </a:pPr>
            <a:r>
              <a:rPr lang="ru-RU" altLang="ru-RU" sz="1600" b="1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Заявления на открытие лицевого счета  (код формы по КФД 0531752);</a:t>
            </a:r>
          </a:p>
          <a:p>
            <a:pPr marL="342900" indent="-342900" algn="ctr" eaLnBrk="1" hangingPunct="1">
              <a:lnSpc>
                <a:spcPct val="100000"/>
              </a:lnSpc>
              <a:spcBef>
                <a:spcPct val="0"/>
              </a:spcBef>
              <a:buFontTx/>
              <a:buAutoNum type="arabicParenR"/>
            </a:pPr>
            <a:r>
              <a:rPr lang="ru-RU" altLang="ru-RU" sz="1600" b="1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Карточки образцов подписей к лицевым счетам (код формы по КФД 0531753);</a:t>
            </a:r>
          </a:p>
          <a:p>
            <a:pPr marL="342900" indent="-342900" algn="ctr" eaLnBrk="1" hangingPunct="1">
              <a:lnSpc>
                <a:spcPct val="100000"/>
              </a:lnSpc>
              <a:spcBef>
                <a:spcPct val="0"/>
              </a:spcBef>
              <a:buFontTx/>
              <a:buAutoNum type="arabicParenR"/>
            </a:pPr>
            <a:r>
              <a:rPr lang="ru-RU" altLang="ru-RU" sz="1600" b="1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Копии концессионного соглашения, заверенной </a:t>
            </a:r>
            <a:r>
              <a:rPr lang="ru-RU" altLang="ru-RU" sz="1600" b="1" dirty="0" err="1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Концедентом</a:t>
            </a:r>
            <a:r>
              <a:rPr lang="ru-RU" altLang="ru-RU" sz="1600" b="1" dirty="0" smtClean="0"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, либо нотариально.</a:t>
            </a:r>
          </a:p>
          <a:p>
            <a:pPr marL="342900" indent="-342900" algn="ctr" eaLnBrk="1" hangingPunct="1">
              <a:lnSpc>
                <a:spcPct val="100000"/>
              </a:lnSpc>
              <a:spcBef>
                <a:spcPct val="0"/>
              </a:spcBef>
              <a:buFontTx/>
              <a:buAutoNum type="arabicParenR"/>
            </a:pPr>
            <a:endParaRPr lang="ru-RU" altLang="ru-RU" sz="1600" b="1" dirty="0">
              <a:latin typeface="Times New Roman" panose="02020603050405020304" pitchFamily="18" charset="0"/>
              <a:ea typeface="Open Sans Condensed Light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44025" y="6365877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439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076326" y="1724025"/>
            <a:ext cx="10696574" cy="146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Концессионером в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территориальный орган Федерального казначейства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о суммах произведенных кассовых выплат (в том числе и о суммах авансовых платежей) по направлениям расходования средств по концессионному соглашению с даты заключения концессионного соглашения до даты открытия лицевого счета Концессионером в территориальном органе Федерального казначейства и о суммах неисполненных обязательств по концессионному соглашению перед Концессионером (исполнителем) для формирования истории концессионного соглашения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78" name="Группа 7"/>
          <p:cNvGrpSpPr>
            <a:grpSpLocks/>
          </p:cNvGrpSpPr>
          <p:nvPr/>
        </p:nvGrpSpPr>
        <p:grpSpPr bwMode="auto">
          <a:xfrm>
            <a:off x="1064613" y="3584668"/>
            <a:ext cx="10700772" cy="1977314"/>
            <a:chOff x="2698572" y="2941518"/>
            <a:chExt cx="8268723" cy="2065892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2698572" y="2941518"/>
              <a:ext cx="8255556" cy="92309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/>
            <a:p>
              <a:pPr algn="ctr" defTabSz="1087438">
                <a:defRPr/>
              </a:pPr>
              <a:r>
                <a:rPr lang="ru-RU" sz="16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Open Sans Condensed Light" pitchFamily="34" charset="0"/>
                  <a:cs typeface="Times New Roman" panose="02020603050405020304" pitchFamily="18" charset="0"/>
                </a:rPr>
                <a:t>Представление Концессионером информации об остатках средств на счетах, открытых в кредитных организациях, полученных по концессионному соглашению</a:t>
              </a:r>
              <a:endPara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698572" y="4043032"/>
              <a:ext cx="8268723" cy="96437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7751" tIns="38876" rIns="77751" bIns="38876" anchor="ctr"/>
            <a:lstStyle>
              <a:lvl1pPr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defTabSz="1087438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defTabSz="10874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endPara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/>
              <a:r>
                <a:rPr lang="ru-RU" altLang="ru-RU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Перечисление остатков средств по концессионному соглашению со счетов Концессионера, открытых в кредитной организации на лицевой счет, открытый в территориальном органе Федерального казначейства</a:t>
              </a:r>
              <a:endPara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>
                <a:lnSpc>
                  <a:spcPts val="1500"/>
                </a:lnSpc>
              </a:pPr>
              <a:r>
                <a:rPr lang="ru-RU" alt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</a:t>
              </a:r>
              <a:endParaRPr lang="ru-RU" alt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190875" y="409576"/>
            <a:ext cx="80676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ПЕРЕВОД НА КАЗНАЧЕЙСКОЕ СОПРОВОЖДЕНИЕ СРЕДСТВ ПО ДЕЙСТВУЮЩИМ КОНЦЕССИОННЫМ СОГЛАШЕНИЯМ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72600" y="6356352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634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62050" y="1193800"/>
            <a:ext cx="10348913" cy="1244600"/>
          </a:xfrm>
          <a:prstGeom prst="rect">
            <a:avLst/>
          </a:prstGeom>
          <a:solidFill>
            <a:srgbClr val="EAF2FA"/>
          </a:solidFill>
          <a:ln w="19050">
            <a:solidFill>
              <a:schemeClr val="accent5">
                <a:lumMod val="75000"/>
              </a:schemeClr>
            </a:solidFill>
          </a:ln>
          <a:effectLst>
            <a:outerShdw blurRad="50800" dist="50800" dir="5400000" algn="ctr" rotWithShape="0">
              <a:schemeClr val="bg1">
                <a:lumMod val="75000"/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Концессионер представляет в территориальный орган Федерального казначейства:</a:t>
            </a:r>
          </a:p>
          <a:p>
            <a:pPr marL="285750" indent="-285750" algn="ctr">
              <a:buFontTx/>
              <a:buChar char="-"/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Сведения о направлениях расходования целевых средств (код формы по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ОКУД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0501117);</a:t>
            </a:r>
          </a:p>
          <a:p>
            <a:pPr marL="285750" indent="-285750" algn="ctr">
              <a:buFontTx/>
              <a:buChar char="-"/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Сведения об исполнителях (соисполнителях) государственных контрактов, договоров (соглашений) о предоставлении целевой субсидии (контрактов, договоров, соглашений) (код формы по ОКУД 0501127);</a:t>
            </a:r>
          </a:p>
          <a:p>
            <a:pPr algn="ctr">
              <a:defRPr/>
            </a:pP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Open Sans Condensed Light" charset="0"/>
              <a:cs typeface="Times New Roman" panose="02020603050405020304" pitchFamily="18" charset="0"/>
            </a:endParaRPr>
          </a:p>
        </p:txBody>
      </p:sp>
      <p:sp>
        <p:nvSpPr>
          <p:cNvPr id="2054" name="Прямоугольник 18"/>
          <p:cNvSpPr>
            <a:spLocks noChangeArrowheads="1"/>
          </p:cNvSpPr>
          <p:nvPr/>
        </p:nvSpPr>
        <p:spPr bwMode="auto">
          <a:xfrm>
            <a:off x="7180263" y="2776538"/>
            <a:ext cx="37607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>
                <a:latin typeface="Open Sans Condensed Light" charset="0"/>
                <a:ea typeface="Open Sans Condensed Light" charset="0"/>
                <a:cs typeface="Open Sans Condensed Light" charset="0"/>
              </a:rPr>
              <a:t>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162050" y="4404518"/>
            <a:ext cx="10348913" cy="2072482"/>
          </a:xfrm>
          <a:prstGeom prst="rect">
            <a:avLst/>
          </a:prstGeom>
          <a:solidFill>
            <a:srgbClr val="F2F7FC"/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Территориальный орган Федерального казначейства осуществляет мероприятия в рамках расширенного казначейского сопровождения в части контроля:</a:t>
            </a:r>
          </a:p>
          <a:p>
            <a:pPr marL="285750" indent="-285750" algn="ctr">
              <a:buFontTx/>
              <a:buChar char="-"/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непревышением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размеров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долевого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финансирования;</a:t>
            </a:r>
          </a:p>
          <a:p>
            <a:pPr marL="285750" indent="-285750" algn="ctr">
              <a:buFontTx/>
              <a:buChar char="-"/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соответствием содержащейся в документах, подтверждающих возникновение денежных обязательств, информации о сроках и количестве поставки товаров (выполнения работ, оказания услуг) условиям </a:t>
            </a:r>
            <a:r>
              <a:rPr lang="ru-RU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концессионных </a:t>
            </a:r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соглашений;</a:t>
            </a:r>
          </a:p>
          <a:p>
            <a:pPr marL="285750" indent="-285750" algn="ctr">
              <a:buFontTx/>
              <a:buChar char="-"/>
              <a:defRPr/>
            </a:pPr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проверку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фактов поставки товаров (выполнения работ, оказания услуг) с использованием фото- и видеотехники</a:t>
            </a:r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 операций (либо отказывает в санкционировании операций)</a:t>
            </a: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162050" y="2547938"/>
            <a:ext cx="10334626" cy="1327149"/>
          </a:xfrm>
          <a:prstGeom prst="rect">
            <a:avLst/>
          </a:prstGeom>
          <a:solidFill>
            <a:srgbClr val="EAF2FA"/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Для оплаты обязательств по концессионным соглашениям концессионер представляет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территориальный орган Федерального казначейства: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- платежные поручения на оплату обязательств по концессионным соглашениям;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- документы, подтверждающие возникновение указанных обязательств (счет, счет-фактура, накладная, акт выполненных работ (оказанных услуг) и т.д.)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Open Sans Condensed Light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95624" y="441960"/>
            <a:ext cx="85724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САНКЦИОНИРОВАНИЕ ОПЕРАЦИЙ ПРИ КАЗНАЧЕЙСКОМ СОПРОВОЖДЕНИИ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  <a:p>
            <a:pPr algn="ctr" eaLnBrk="0" hangingPunct="0"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КОНЦЕССИОННЫХ СОГЛАШЕНИЙ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44025" y="6375402"/>
            <a:ext cx="274320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6094190" y="3898105"/>
            <a:ext cx="484632" cy="5064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714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21686" y="317933"/>
            <a:ext cx="7992093" cy="840226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algn="ctr" defTabSz="725465">
              <a:lnSpc>
                <a:spcPct val="90000"/>
              </a:lnSpc>
              <a:spcAft>
                <a:spcPts val="0"/>
              </a:spcAft>
            </a:pPr>
            <a: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ИНФОРМАЦИОННАЯ ПОДДЕРЖКА </a:t>
            </a:r>
          </a:p>
          <a:p>
            <a:pPr algn="ctr" defTabSz="725465">
              <a:lnSpc>
                <a:spcPct val="90000"/>
              </a:lnSpc>
              <a:spcAft>
                <a:spcPts val="0"/>
              </a:spcAft>
            </a:pPr>
            <a:r>
              <a:rPr lang="ru-RU" alt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Open Sans Condensed Light" pitchFamily="34" charset="0"/>
                <a:cs typeface="Times New Roman" panose="02020603050405020304" pitchFamily="18" charset="0"/>
              </a:rPr>
              <a:t>КАЗНАЧЕЙСКОГО СОПРОВОЖДЕНИЯ КОНЦЕССИОННЫХ СОГЛАШЕНИЙ </a:t>
            </a:r>
            <a:endParaRPr lang="ru-RU" alt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Open Sans Condensed Light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63227" y="6337528"/>
            <a:ext cx="2742595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16839" y="1461797"/>
            <a:ext cx="11253155" cy="539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7751" tIns="38876" rIns="77751" bIns="38876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 sz="1800"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510"/>
              </a:spcBef>
            </a:pPr>
            <a:r>
              <a:rPr lang="ru-RU" altLang="ru-RU" sz="2000" b="1" i="1" dirty="0">
                <a:solidFill>
                  <a:schemeClr val="tx1"/>
                </a:solidFill>
              </a:rPr>
              <a:t>Трехуровневая система информационной поддержки по вопросам казначейского сопровождения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24747" y="1980195"/>
            <a:ext cx="10837333" cy="1124952"/>
          </a:xfrm>
          <a:prstGeom prst="rect">
            <a:avLst/>
          </a:prstGeom>
        </p:spPr>
        <p:txBody>
          <a:bodyPr wrap="square" lIns="77751" tIns="38876" rIns="77751" bIns="38876">
            <a:spAutoFit/>
          </a:bodyPr>
          <a:lstStyle/>
          <a:p>
            <a:pPr algn="ctr"/>
            <a:r>
              <a:rPr lang="en-US" sz="1700" b="1" dirty="0"/>
              <a:t>I</a:t>
            </a:r>
            <a:r>
              <a:rPr lang="ru-RU" sz="1700" b="1" dirty="0"/>
              <a:t> уровень</a:t>
            </a:r>
          </a:p>
          <a:p>
            <a:pPr algn="ctr"/>
            <a:r>
              <a:rPr lang="ru-RU" sz="1700" dirty="0"/>
              <a:t>сотрудники территориальных органов Федерального казначейства , </a:t>
            </a:r>
          </a:p>
          <a:p>
            <a:pPr algn="ctr"/>
            <a:r>
              <a:rPr lang="ru-RU" sz="1700" dirty="0"/>
              <a:t>заместитель руководителя ТОФК, курирующий вопросы казначейского сопровождения </a:t>
            </a:r>
          </a:p>
          <a:p>
            <a:pPr algn="ctr"/>
            <a:r>
              <a:rPr lang="ru-RU" sz="1700" dirty="0"/>
              <a:t>(полный перечень ответственных сотрудников размещен на сайте ТОФК)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055" y="3105147"/>
            <a:ext cx="1290301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79111" y="3369822"/>
            <a:ext cx="10837333" cy="1648172"/>
          </a:xfrm>
          <a:prstGeom prst="rect">
            <a:avLst/>
          </a:prstGeom>
        </p:spPr>
        <p:txBody>
          <a:bodyPr wrap="square" lIns="77751" tIns="38876" rIns="77751" bIns="38876">
            <a:spAutoFit/>
          </a:bodyPr>
          <a:lstStyle/>
          <a:p>
            <a:pPr algn="ctr"/>
            <a:r>
              <a:rPr lang="en-US" sz="1700" b="1" dirty="0"/>
              <a:t>II</a:t>
            </a:r>
            <a:r>
              <a:rPr lang="ru-RU" sz="1700" b="1" dirty="0"/>
              <a:t> уровень</a:t>
            </a:r>
          </a:p>
          <a:p>
            <a:pPr algn="ctr"/>
            <a:r>
              <a:rPr lang="ru-RU" sz="1700" dirty="0"/>
              <a:t>в случае неполучения консультации по существу заданного вопроса на предыдущем уровне, обращаться к  ответственным сотрудникам </a:t>
            </a:r>
          </a:p>
          <a:p>
            <a:pPr algn="ctr"/>
            <a:r>
              <a:rPr lang="ru-RU" sz="1700" dirty="0"/>
              <a:t>Управления </a:t>
            </a:r>
            <a:r>
              <a:rPr lang="ru-RU" sz="1700" dirty="0" smtClean="0"/>
              <a:t>Федерального </a:t>
            </a:r>
            <a:r>
              <a:rPr lang="ru-RU" sz="1700" dirty="0"/>
              <a:t>казначейства  </a:t>
            </a:r>
            <a:r>
              <a:rPr lang="ru-RU" sz="1700" dirty="0" smtClean="0"/>
              <a:t>по Самарской области</a:t>
            </a:r>
            <a:endParaRPr lang="ru-RU" sz="1700" dirty="0"/>
          </a:p>
          <a:p>
            <a:pPr algn="ctr"/>
            <a:r>
              <a:rPr lang="ru-RU" sz="1700" dirty="0"/>
              <a:t>(полный </a:t>
            </a:r>
            <a:r>
              <a:rPr lang="ru-RU" sz="1700" dirty="0" smtClean="0"/>
              <a:t>перечень ответственных сотрудников </a:t>
            </a:r>
            <a:r>
              <a:rPr lang="ru-RU" sz="1700" dirty="0"/>
              <a:t>размещен на сайте Управления Федерального казначейства  по Самарской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8223" y="5236280"/>
            <a:ext cx="10837332" cy="1386562"/>
          </a:xfrm>
          <a:prstGeom prst="rect">
            <a:avLst/>
          </a:prstGeom>
        </p:spPr>
        <p:txBody>
          <a:bodyPr wrap="square" lIns="77751" tIns="38876" rIns="77751" bIns="38876">
            <a:spAutoFit/>
          </a:bodyPr>
          <a:lstStyle/>
          <a:p>
            <a:pPr algn="ctr"/>
            <a:r>
              <a:rPr lang="en-US" sz="1700" b="1" dirty="0"/>
              <a:t>III</a:t>
            </a:r>
            <a:r>
              <a:rPr lang="ru-RU" sz="1700" b="1" dirty="0"/>
              <a:t> уровень</a:t>
            </a:r>
          </a:p>
          <a:p>
            <a:pPr algn="ctr"/>
            <a:r>
              <a:rPr lang="ru-RU" sz="1700" dirty="0"/>
              <a:t>в случае неполучения консультации по существу заданного вопроса на предыдущем уровне, обращаться к  ответственным сотрудникам </a:t>
            </a:r>
          </a:p>
          <a:p>
            <a:pPr algn="ctr"/>
            <a:r>
              <a:rPr lang="ru-RU" sz="1700" dirty="0"/>
              <a:t>Управления казначейского сопровождения Федерального казначейства  </a:t>
            </a:r>
          </a:p>
          <a:p>
            <a:pPr algn="ctr"/>
            <a:r>
              <a:rPr lang="ru-RU" sz="1700" dirty="0"/>
              <a:t>(полный перечень размещен на сайте Федерального казначейства в разделе «Казначейское сопровождение»)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042" y="4987738"/>
            <a:ext cx="1290301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679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21866</TotalTime>
  <Words>937</Words>
  <Application>Microsoft Office PowerPoint</Application>
  <PresentationFormat>Произвольный</PresentationFormat>
  <Paragraphs>74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КАЗНАЧЕЙСКОЕ СОПРОВОЖДЕНИЕ КОНЦЕССИОННЫХ СОГЛАШЕНИЙ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Манюкова Тамара Павловна</cp:lastModifiedBy>
  <cp:revision>914</cp:revision>
  <cp:lastPrinted>2017-08-03T14:29:44Z</cp:lastPrinted>
  <dcterms:created xsi:type="dcterms:W3CDTF">2015-03-03T16:27:21Z</dcterms:created>
  <dcterms:modified xsi:type="dcterms:W3CDTF">2017-08-04T07:28:56Z</dcterms:modified>
</cp:coreProperties>
</file>