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19"/>
  </p:notesMasterIdLst>
  <p:sldIdLst>
    <p:sldId id="256" r:id="rId2"/>
    <p:sldId id="297" r:id="rId3"/>
    <p:sldId id="305" r:id="rId4"/>
    <p:sldId id="304" r:id="rId5"/>
    <p:sldId id="298" r:id="rId6"/>
    <p:sldId id="306" r:id="rId7"/>
    <p:sldId id="299" r:id="rId8"/>
    <p:sldId id="300" r:id="rId9"/>
    <p:sldId id="314" r:id="rId10"/>
    <p:sldId id="311" r:id="rId11"/>
    <p:sldId id="315" r:id="rId12"/>
    <p:sldId id="308" r:id="rId13"/>
    <p:sldId id="309" r:id="rId14"/>
    <p:sldId id="302" r:id="rId15"/>
    <p:sldId id="303" r:id="rId16"/>
    <p:sldId id="279" r:id="rId17"/>
    <p:sldId id="264" r:id="rId18"/>
  </p:sldIdLst>
  <p:sldSz cx="12192000" cy="6858000"/>
  <p:notesSz cx="6808788" cy="9940925"/>
  <p:embeddedFontLst>
    <p:embeddedFont>
      <p:font typeface="Calibri" panose="020F0502020204030204" pitchFamily="34" charset="0"/>
      <p:regular r:id="rId20"/>
      <p:bold r:id="rId21"/>
      <p:italic r:id="rId22"/>
      <p:boldItalic r:id="rId23"/>
    </p:embeddedFont>
    <p:embeddedFont>
      <p:font typeface="KPMG Cyrillic Light" panose="020B0604020202020204" charset="-52"/>
      <p:regular r:id="rId24"/>
      <p:italic r:id="rId25"/>
    </p:embeddedFont>
    <p:embeddedFont>
      <p:font typeface="KPMG Cyrillic Extralight" panose="020B0604020202020204" charset="-52"/>
      <p:regular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45" userDrawn="1">
          <p15:clr>
            <a:srgbClr val="A4A3A4"/>
          </p15:clr>
        </p15:guide>
        <p15:guide id="2" orient="horz" pos="754" userDrawn="1">
          <p15:clr>
            <a:srgbClr val="A4A3A4"/>
          </p15:clr>
        </p15:guide>
        <p15:guide id="3"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204B"/>
    <a:srgbClr val="F68D2E"/>
    <a:srgbClr val="EAAA00"/>
    <a:srgbClr val="43B02A"/>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74947" autoAdjust="0"/>
  </p:normalViewPr>
  <p:slideViewPr>
    <p:cSldViewPr snapToGrid="0" showGuides="1">
      <p:cViewPr varScale="1">
        <p:scale>
          <a:sx n="77" d="100"/>
          <a:sy n="77" d="100"/>
        </p:scale>
        <p:origin x="-192" y="-96"/>
      </p:cViewPr>
      <p:guideLst>
        <p:guide orient="horz" pos="3045"/>
        <p:guide orient="horz" pos="754"/>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3C60E115-6493-4BF7-A0B5-E273CD0B8A83}" type="datetimeFigureOut">
              <a:rPr lang="en-US" smtClean="0"/>
              <a:t>8/6/2019</a:t>
            </a:fld>
            <a:endParaRPr lang="en-US"/>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83903D5C-3E17-4360-8D5B-2F3C95BDE7DD}" type="slidenum">
              <a:rPr lang="en-US" smtClean="0"/>
              <a:t>‹#›</a:t>
            </a:fld>
            <a:endParaRPr lang="en-US"/>
          </a:p>
        </p:txBody>
      </p:sp>
    </p:spTree>
    <p:extLst>
      <p:ext uri="{BB962C8B-B14F-4D97-AF65-F5344CB8AC3E}">
        <p14:creationId xmlns:p14="http://schemas.microsoft.com/office/powerpoint/2010/main" val="258678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03D5C-3E17-4360-8D5B-2F3C95BDE7DD}" type="slidenum">
              <a:rPr lang="en-US" smtClean="0"/>
              <a:t>1</a:t>
            </a:fld>
            <a:endParaRPr lang="en-US"/>
          </a:p>
        </p:txBody>
      </p:sp>
    </p:spTree>
    <p:extLst>
      <p:ext uri="{BB962C8B-B14F-4D97-AF65-F5344CB8AC3E}">
        <p14:creationId xmlns:p14="http://schemas.microsoft.com/office/powerpoint/2010/main" val="2228135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03D5C-3E17-4360-8D5B-2F3C95BDE7DD}" type="slidenum">
              <a:rPr lang="en-US" smtClean="0"/>
              <a:t>10</a:t>
            </a:fld>
            <a:endParaRPr lang="en-US"/>
          </a:p>
        </p:txBody>
      </p:sp>
    </p:spTree>
    <p:extLst>
      <p:ext uri="{BB962C8B-B14F-4D97-AF65-F5344CB8AC3E}">
        <p14:creationId xmlns:p14="http://schemas.microsoft.com/office/powerpoint/2010/main" val="613719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903D5C-3E17-4360-8D5B-2F3C95BDE7DD}" type="slidenum">
              <a:rPr lang="en-US" smtClean="0"/>
              <a:t>11</a:t>
            </a:fld>
            <a:endParaRPr lang="en-US"/>
          </a:p>
        </p:txBody>
      </p:sp>
    </p:spTree>
    <p:extLst>
      <p:ext uri="{BB962C8B-B14F-4D97-AF65-F5344CB8AC3E}">
        <p14:creationId xmlns:p14="http://schemas.microsoft.com/office/powerpoint/2010/main" val="1258501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03D5C-3E17-4360-8D5B-2F3C95BDE7DD}" type="slidenum">
              <a:rPr lang="en-US" smtClean="0"/>
              <a:t>12</a:t>
            </a:fld>
            <a:endParaRPr lang="en-US"/>
          </a:p>
        </p:txBody>
      </p:sp>
    </p:spTree>
    <p:extLst>
      <p:ext uri="{BB962C8B-B14F-4D97-AF65-F5344CB8AC3E}">
        <p14:creationId xmlns:p14="http://schemas.microsoft.com/office/powerpoint/2010/main" val="2894888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03D5C-3E17-4360-8D5B-2F3C95BDE7DD}" type="slidenum">
              <a:rPr lang="en-US" smtClean="0"/>
              <a:t>13</a:t>
            </a:fld>
            <a:endParaRPr lang="en-US"/>
          </a:p>
        </p:txBody>
      </p:sp>
    </p:spTree>
    <p:extLst>
      <p:ext uri="{BB962C8B-B14F-4D97-AF65-F5344CB8AC3E}">
        <p14:creationId xmlns:p14="http://schemas.microsoft.com/office/powerpoint/2010/main" val="2999934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03D5C-3E17-4360-8D5B-2F3C95BDE7DD}" type="slidenum">
              <a:rPr lang="en-US" smtClean="0"/>
              <a:t>14</a:t>
            </a:fld>
            <a:endParaRPr lang="en-US"/>
          </a:p>
        </p:txBody>
      </p:sp>
    </p:spTree>
    <p:extLst>
      <p:ext uri="{BB962C8B-B14F-4D97-AF65-F5344CB8AC3E}">
        <p14:creationId xmlns:p14="http://schemas.microsoft.com/office/powerpoint/2010/main" val="967788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03D5C-3E17-4360-8D5B-2F3C95BDE7DD}" type="slidenum">
              <a:rPr lang="en-US" smtClean="0"/>
              <a:t>15</a:t>
            </a:fld>
            <a:endParaRPr lang="en-US"/>
          </a:p>
        </p:txBody>
      </p:sp>
    </p:spTree>
    <p:extLst>
      <p:ext uri="{BB962C8B-B14F-4D97-AF65-F5344CB8AC3E}">
        <p14:creationId xmlns:p14="http://schemas.microsoft.com/office/powerpoint/2010/main" val="1381959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903D5C-3E17-4360-8D5B-2F3C95BDE7DD}" type="slidenum">
              <a:rPr lang="en-US" smtClean="0"/>
              <a:t>16</a:t>
            </a:fld>
            <a:endParaRPr lang="en-US"/>
          </a:p>
        </p:txBody>
      </p:sp>
    </p:spTree>
    <p:extLst>
      <p:ext uri="{BB962C8B-B14F-4D97-AF65-F5344CB8AC3E}">
        <p14:creationId xmlns:p14="http://schemas.microsoft.com/office/powerpoint/2010/main" val="527050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903D5C-3E17-4360-8D5B-2F3C95BDE7DD}" type="slidenum">
              <a:rPr lang="en-US" smtClean="0"/>
              <a:t>17</a:t>
            </a:fld>
            <a:endParaRPr lang="en-US"/>
          </a:p>
        </p:txBody>
      </p:sp>
    </p:spTree>
    <p:extLst>
      <p:ext uri="{BB962C8B-B14F-4D97-AF65-F5344CB8AC3E}">
        <p14:creationId xmlns:p14="http://schemas.microsoft.com/office/powerpoint/2010/main" val="1092423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03D5C-3E17-4360-8D5B-2F3C95BDE7DD}" type="slidenum">
              <a:rPr lang="en-US" smtClean="0"/>
              <a:t>2</a:t>
            </a:fld>
            <a:endParaRPr lang="en-US"/>
          </a:p>
        </p:txBody>
      </p:sp>
    </p:spTree>
    <p:extLst>
      <p:ext uri="{BB962C8B-B14F-4D97-AF65-F5344CB8AC3E}">
        <p14:creationId xmlns:p14="http://schemas.microsoft.com/office/powerpoint/2010/main" val="1949343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ru-RU" baseline="0" dirty="0" smtClean="0"/>
          </a:p>
          <a:p>
            <a:pPr marL="0" indent="0">
              <a:buFontTx/>
              <a:buNone/>
            </a:pPr>
            <a:endParaRPr lang="ru-RU" baseline="0" dirty="0" smtClean="0"/>
          </a:p>
        </p:txBody>
      </p:sp>
      <p:sp>
        <p:nvSpPr>
          <p:cNvPr id="4" name="Slide Number Placeholder 3"/>
          <p:cNvSpPr>
            <a:spLocks noGrp="1"/>
          </p:cNvSpPr>
          <p:nvPr>
            <p:ph type="sldNum" sz="quarter" idx="10"/>
          </p:nvPr>
        </p:nvSpPr>
        <p:spPr/>
        <p:txBody>
          <a:bodyPr/>
          <a:lstStyle/>
          <a:p>
            <a:fld id="{83903D5C-3E17-4360-8D5B-2F3C95BDE7DD}" type="slidenum">
              <a:rPr lang="en-US" smtClean="0"/>
              <a:t>3</a:t>
            </a:fld>
            <a:endParaRPr lang="en-US"/>
          </a:p>
        </p:txBody>
      </p:sp>
    </p:spTree>
    <p:extLst>
      <p:ext uri="{BB962C8B-B14F-4D97-AF65-F5344CB8AC3E}">
        <p14:creationId xmlns:p14="http://schemas.microsoft.com/office/powerpoint/2010/main" val="6477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03D5C-3E17-4360-8D5B-2F3C95BDE7DD}" type="slidenum">
              <a:rPr lang="en-US" smtClean="0"/>
              <a:t>4</a:t>
            </a:fld>
            <a:endParaRPr lang="en-US"/>
          </a:p>
        </p:txBody>
      </p:sp>
    </p:spTree>
    <p:extLst>
      <p:ext uri="{BB962C8B-B14F-4D97-AF65-F5344CB8AC3E}">
        <p14:creationId xmlns:p14="http://schemas.microsoft.com/office/powerpoint/2010/main" val="2310690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03D5C-3E17-4360-8D5B-2F3C95BDE7DD}" type="slidenum">
              <a:rPr lang="en-US" smtClean="0"/>
              <a:t>5</a:t>
            </a:fld>
            <a:endParaRPr lang="en-US"/>
          </a:p>
        </p:txBody>
      </p:sp>
    </p:spTree>
    <p:extLst>
      <p:ext uri="{BB962C8B-B14F-4D97-AF65-F5344CB8AC3E}">
        <p14:creationId xmlns:p14="http://schemas.microsoft.com/office/powerpoint/2010/main" val="334810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03D5C-3E17-4360-8D5B-2F3C95BDE7DD}" type="slidenum">
              <a:rPr lang="en-US" smtClean="0"/>
              <a:t>6</a:t>
            </a:fld>
            <a:endParaRPr lang="en-US"/>
          </a:p>
        </p:txBody>
      </p:sp>
    </p:spTree>
    <p:extLst>
      <p:ext uri="{BB962C8B-B14F-4D97-AF65-F5344CB8AC3E}">
        <p14:creationId xmlns:p14="http://schemas.microsoft.com/office/powerpoint/2010/main" val="186682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03D5C-3E17-4360-8D5B-2F3C95BDE7DD}" type="slidenum">
              <a:rPr lang="en-US" smtClean="0"/>
              <a:t>7</a:t>
            </a:fld>
            <a:endParaRPr lang="en-US"/>
          </a:p>
        </p:txBody>
      </p:sp>
    </p:spTree>
    <p:extLst>
      <p:ext uri="{BB962C8B-B14F-4D97-AF65-F5344CB8AC3E}">
        <p14:creationId xmlns:p14="http://schemas.microsoft.com/office/powerpoint/2010/main" val="2917471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903D5C-3E17-4360-8D5B-2F3C95BDE7DD}" type="slidenum">
              <a:rPr lang="en-US" smtClean="0"/>
              <a:t>8</a:t>
            </a:fld>
            <a:endParaRPr lang="en-US"/>
          </a:p>
        </p:txBody>
      </p:sp>
    </p:spTree>
    <p:extLst>
      <p:ext uri="{BB962C8B-B14F-4D97-AF65-F5344CB8AC3E}">
        <p14:creationId xmlns:p14="http://schemas.microsoft.com/office/powerpoint/2010/main" val="270897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3903D5C-3E17-4360-8D5B-2F3C95BDE7DD}" type="slidenum">
              <a:rPr lang="en-US" smtClean="0"/>
              <a:t>9</a:t>
            </a:fld>
            <a:endParaRPr lang="en-US"/>
          </a:p>
        </p:txBody>
      </p:sp>
    </p:spTree>
    <p:extLst>
      <p:ext uri="{BB962C8B-B14F-4D97-AF65-F5344CB8AC3E}">
        <p14:creationId xmlns:p14="http://schemas.microsoft.com/office/powerpoint/2010/main" val="2745227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hyperlink" Target="http://kpmg.ru/" TargetMode="Externa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TLE SLIDE 1 - Right light vertical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6" y="1"/>
            <a:ext cx="12192000" cy="6858000"/>
          </a:xfrm>
          <a:prstGeom prst="rect">
            <a:avLst/>
          </a:prstGeom>
        </p:spPr>
      </p:pic>
      <p:sp>
        <p:nvSpPr>
          <p:cNvPr id="8" name="Title 1"/>
          <p:cNvSpPr>
            <a:spLocks noGrp="1"/>
          </p:cNvSpPr>
          <p:nvPr>
            <p:ph type="ctrTitle" hasCustomPrompt="1"/>
          </p:nvPr>
        </p:nvSpPr>
        <p:spPr>
          <a:xfrm>
            <a:off x="980826" y="1435300"/>
            <a:ext cx="6581117" cy="3510000"/>
          </a:xfrm>
        </p:spPr>
        <p:txBody>
          <a:bodyPr anchor="t" anchorCtr="0"/>
          <a:lstStyle>
            <a:lvl1pPr algn="l">
              <a:defRPr sz="11000" baseline="0">
                <a:solidFill>
                  <a:schemeClr val="bg1"/>
                </a:solidFill>
              </a:defRPr>
            </a:lvl1pPr>
          </a:lstStyle>
          <a:p>
            <a:r>
              <a:rPr lang="en-GB" dirty="0" smtClean="0"/>
              <a:t>Title slide 1</a:t>
            </a:r>
            <a:br>
              <a:rPr lang="en-GB" dirty="0" smtClean="0"/>
            </a:br>
            <a:r>
              <a:rPr lang="en-GB" dirty="0" smtClean="0"/>
              <a:t>light right vertical image</a:t>
            </a:r>
            <a:endParaRPr lang="en-US" dirty="0"/>
          </a:p>
        </p:txBody>
      </p:sp>
      <p:sp>
        <p:nvSpPr>
          <p:cNvPr id="16" name="Freeform 19"/>
          <p:cNvSpPr>
            <a:spLocks noChangeAspect="1" noEditPoints="1"/>
          </p:cNvSpPr>
          <p:nvPr userDrawn="1"/>
        </p:nvSpPr>
        <p:spPr bwMode="auto">
          <a:xfrm>
            <a:off x="1000126"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p:nvPr>
        </p:nvSpPr>
        <p:spPr>
          <a:xfrm>
            <a:off x="1020425" y="5390900"/>
            <a:ext cx="654151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4614457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1003200" y="1330126"/>
            <a:ext cx="4968000" cy="454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hart Placeholder 4"/>
          <p:cNvSpPr>
            <a:spLocks noGrp="1"/>
          </p:cNvSpPr>
          <p:nvPr>
            <p:ph type="chart" sz="quarter" idx="13"/>
          </p:nvPr>
        </p:nvSpPr>
        <p:spPr>
          <a:xfrm>
            <a:off x="6220800" y="1330126"/>
            <a:ext cx="4968000" cy="4546800"/>
          </a:xfrm>
        </p:spPr>
        <p:txBody>
          <a:bodyPr anchor="ctr"/>
          <a:lstStyle>
            <a:lvl1pPr algn="ctr">
              <a:defRPr/>
            </a:lvl1pPr>
          </a:lstStyle>
          <a:p>
            <a:r>
              <a:rPr lang="en-US" smtClean="0"/>
              <a:t>Click icon to add chart</a:t>
            </a:r>
            <a:endParaRPr lang="en-GB" dirty="0" smtClean="0"/>
          </a:p>
        </p:txBody>
      </p:sp>
    </p:spTree>
    <p:extLst>
      <p:ext uri="{BB962C8B-B14F-4D97-AF65-F5344CB8AC3E}">
        <p14:creationId xmlns:p14="http://schemas.microsoft.com/office/powerpoint/2010/main" val="146885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5" name="Chart Placeholder 4"/>
          <p:cNvSpPr>
            <a:spLocks noGrp="1"/>
          </p:cNvSpPr>
          <p:nvPr>
            <p:ph type="chart" sz="quarter" idx="11"/>
          </p:nvPr>
        </p:nvSpPr>
        <p:spPr>
          <a:xfrm>
            <a:off x="6220800" y="1330126"/>
            <a:ext cx="4968000" cy="4546800"/>
          </a:xfrm>
        </p:spPr>
        <p:txBody>
          <a:bodyPr anchor="ctr"/>
          <a:lstStyle>
            <a:lvl1pPr algn="ctr">
              <a:defRPr/>
            </a:lvl1pPr>
          </a:lstStyle>
          <a:p>
            <a:r>
              <a:rPr lang="en-US" smtClean="0"/>
              <a:t>Click icon to add chart</a:t>
            </a:r>
            <a:endParaRPr lang="en-GB" dirty="0" smtClean="0"/>
          </a:p>
        </p:txBody>
      </p:sp>
      <p:sp>
        <p:nvSpPr>
          <p:cNvPr id="6" name="Chart Placeholder 4"/>
          <p:cNvSpPr>
            <a:spLocks noGrp="1"/>
          </p:cNvSpPr>
          <p:nvPr>
            <p:ph type="chart" sz="quarter" idx="12"/>
          </p:nvPr>
        </p:nvSpPr>
        <p:spPr>
          <a:xfrm>
            <a:off x="1003200" y="1330126"/>
            <a:ext cx="4968000" cy="4546800"/>
          </a:xfrm>
        </p:spPr>
        <p:txBody>
          <a:bodyPr anchor="ctr"/>
          <a:lstStyle>
            <a:lvl1pPr algn="ctr">
              <a:defRPr/>
            </a:lvl1pPr>
          </a:lstStyle>
          <a:p>
            <a:r>
              <a:rPr lang="en-US" smtClean="0"/>
              <a:t>Click icon to add chart</a:t>
            </a:r>
            <a:endParaRPr lang="en-GB" dirty="0" smtClean="0"/>
          </a:p>
        </p:txBody>
      </p:sp>
    </p:spTree>
    <p:extLst>
      <p:ext uri="{BB962C8B-B14F-4D97-AF65-F5344CB8AC3E}">
        <p14:creationId xmlns:p14="http://schemas.microsoft.com/office/powerpoint/2010/main" val="2290827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1003200" y="3742126"/>
            <a:ext cx="10195200" cy="213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hart Placeholder 4"/>
          <p:cNvSpPr>
            <a:spLocks noGrp="1"/>
          </p:cNvSpPr>
          <p:nvPr>
            <p:ph type="chart" sz="quarter" idx="11"/>
          </p:nvPr>
        </p:nvSpPr>
        <p:spPr>
          <a:xfrm>
            <a:off x="1003200" y="1331360"/>
            <a:ext cx="10195200" cy="2135740"/>
          </a:xfrm>
        </p:spPr>
        <p:txBody>
          <a:bodyPr anchor="ctr"/>
          <a:lstStyle>
            <a:lvl1pPr algn="ctr">
              <a:defRPr/>
            </a:lvl1pPr>
          </a:lstStyle>
          <a:p>
            <a:r>
              <a:rPr lang="en-US" smtClean="0"/>
              <a:t>Click icon to add chart</a:t>
            </a:r>
            <a:endParaRPr lang="en-GB" dirty="0" smtClean="0"/>
          </a:p>
        </p:txBody>
      </p:sp>
    </p:spTree>
    <p:extLst>
      <p:ext uri="{BB962C8B-B14F-4D97-AF65-F5344CB8AC3E}">
        <p14:creationId xmlns:p14="http://schemas.microsoft.com/office/powerpoint/2010/main" val="778661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5" name="Chart Placeholder 4"/>
          <p:cNvSpPr>
            <a:spLocks noGrp="1"/>
          </p:cNvSpPr>
          <p:nvPr>
            <p:ph type="chart" sz="quarter" idx="11"/>
          </p:nvPr>
        </p:nvSpPr>
        <p:spPr>
          <a:xfrm>
            <a:off x="4550400" y="1331360"/>
            <a:ext cx="3139200" cy="2134800"/>
          </a:xfrm>
        </p:spPr>
        <p:txBody>
          <a:bodyPr anchor="ctr"/>
          <a:lstStyle>
            <a:lvl1pPr algn="ctr">
              <a:defRPr/>
            </a:lvl1pPr>
          </a:lstStyle>
          <a:p>
            <a:r>
              <a:rPr lang="en-US" smtClean="0"/>
              <a:t>Click icon to add chart</a:t>
            </a:r>
            <a:endParaRPr lang="en-GB" dirty="0" smtClean="0"/>
          </a:p>
        </p:txBody>
      </p:sp>
      <p:sp>
        <p:nvSpPr>
          <p:cNvPr id="6" name="Chart Placeholder 4"/>
          <p:cNvSpPr>
            <a:spLocks noGrp="1"/>
          </p:cNvSpPr>
          <p:nvPr>
            <p:ph type="chart" sz="quarter" idx="12"/>
          </p:nvPr>
        </p:nvSpPr>
        <p:spPr>
          <a:xfrm>
            <a:off x="1003200" y="1331360"/>
            <a:ext cx="3187200" cy="2134800"/>
          </a:xfrm>
        </p:spPr>
        <p:txBody>
          <a:bodyPr anchor="ctr"/>
          <a:lstStyle>
            <a:lvl1pPr algn="ctr">
              <a:defRPr/>
            </a:lvl1pPr>
          </a:lstStyle>
          <a:p>
            <a:r>
              <a:rPr lang="en-US" smtClean="0"/>
              <a:t>Click icon to add chart</a:t>
            </a:r>
            <a:endParaRPr lang="en-GB" dirty="0" smtClean="0"/>
          </a:p>
        </p:txBody>
      </p:sp>
      <p:sp>
        <p:nvSpPr>
          <p:cNvPr id="7" name="Text Placeholder 8"/>
          <p:cNvSpPr>
            <a:spLocks noGrp="1"/>
          </p:cNvSpPr>
          <p:nvPr>
            <p:ph type="body" sz="quarter" idx="10"/>
          </p:nvPr>
        </p:nvSpPr>
        <p:spPr>
          <a:xfrm>
            <a:off x="1003200" y="3742126"/>
            <a:ext cx="3187200" cy="213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hart Placeholder 4"/>
          <p:cNvSpPr>
            <a:spLocks noGrp="1"/>
          </p:cNvSpPr>
          <p:nvPr>
            <p:ph type="chart" sz="quarter" idx="13"/>
          </p:nvPr>
        </p:nvSpPr>
        <p:spPr>
          <a:xfrm>
            <a:off x="8049600" y="1331360"/>
            <a:ext cx="3139200" cy="2134800"/>
          </a:xfrm>
        </p:spPr>
        <p:txBody>
          <a:bodyPr anchor="ctr"/>
          <a:lstStyle>
            <a:lvl1pPr algn="ctr">
              <a:defRPr/>
            </a:lvl1pPr>
          </a:lstStyle>
          <a:p>
            <a:r>
              <a:rPr lang="en-US" smtClean="0"/>
              <a:t>Click icon to add chart</a:t>
            </a:r>
            <a:endParaRPr lang="en-GB" dirty="0" smtClean="0"/>
          </a:p>
        </p:txBody>
      </p:sp>
      <p:sp>
        <p:nvSpPr>
          <p:cNvPr id="9" name="Text Placeholder 8"/>
          <p:cNvSpPr>
            <a:spLocks noGrp="1"/>
          </p:cNvSpPr>
          <p:nvPr>
            <p:ph type="body" sz="quarter" idx="14"/>
          </p:nvPr>
        </p:nvSpPr>
        <p:spPr>
          <a:xfrm>
            <a:off x="4502400" y="3742126"/>
            <a:ext cx="3187200" cy="213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8"/>
          <p:cNvSpPr>
            <a:spLocks noGrp="1"/>
          </p:cNvSpPr>
          <p:nvPr>
            <p:ph type="body" sz="quarter" idx="15"/>
          </p:nvPr>
        </p:nvSpPr>
        <p:spPr>
          <a:xfrm>
            <a:off x="8001600" y="3742126"/>
            <a:ext cx="3187200" cy="213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441336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4" name="Picture Placeholder 3"/>
          <p:cNvSpPr>
            <a:spLocks noGrp="1"/>
          </p:cNvSpPr>
          <p:nvPr>
            <p:ph type="pic" sz="quarter" idx="10"/>
          </p:nvPr>
        </p:nvSpPr>
        <p:spPr>
          <a:xfrm>
            <a:off x="1003200" y="1330126"/>
            <a:ext cx="10195200" cy="4546800"/>
          </a:xfrm>
        </p:spPr>
        <p:txBody>
          <a:bodyPr anchor="ctr"/>
          <a:lstStyle>
            <a:lvl1pPr algn="ctr">
              <a:defRPr/>
            </a:lvl1pPr>
          </a:lstStyle>
          <a:p>
            <a:r>
              <a:rPr lang="en-US" smtClean="0"/>
              <a:t>Click icon to add picture</a:t>
            </a:r>
            <a:endParaRPr lang="en-GB" dirty="0"/>
          </a:p>
        </p:txBody>
      </p:sp>
    </p:spTree>
    <p:extLst>
      <p:ext uri="{BB962C8B-B14F-4D97-AF65-F5344CB8AC3E}">
        <p14:creationId xmlns:p14="http://schemas.microsoft.com/office/powerpoint/2010/main" val="1546685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2192000" cy="5876925"/>
          </a:xfrm>
        </p:spPr>
        <p:txBody>
          <a:bodyPr anchor="ctr"/>
          <a:lstStyle>
            <a:lvl1pPr algn="ctr">
              <a:defRPr/>
            </a:lvl1pPr>
          </a:lstStyle>
          <a:p>
            <a:r>
              <a:rPr lang="en-US" smtClean="0"/>
              <a:t>Click icon to add picture</a:t>
            </a:r>
            <a:endParaRPr lang="en-GB" dirty="0"/>
          </a:p>
        </p:txBody>
      </p:sp>
      <p:sp>
        <p:nvSpPr>
          <p:cNvPr id="6" name="Shape 8"/>
          <p:cNvSpPr txBox="1">
            <a:spLocks/>
          </p:cNvSpPr>
          <p:nvPr userDrawn="1"/>
        </p:nvSpPr>
        <p:spPr>
          <a:xfrm>
            <a:off x="10739438" y="6266997"/>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7" name="TextBox 6"/>
          <p:cNvSpPr txBox="1"/>
          <p:nvPr userDrawn="1"/>
        </p:nvSpPr>
        <p:spPr>
          <a:xfrm>
            <a:off x="2234934" y="6266997"/>
            <a:ext cx="7756800"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©KPMG 2016. Insert copyright information here. Imagnimus inciis sed maximus, acepedi psandi occum qui coribus et volumquia volo con pe quis ipsae con experfe raerovition pariorem fuga. Ita cores doluptae pro consed mi, ut et adi bea cus sum il magnita tiunteseque sae vel modi rem con errorpor sendiciendes et, optate est, sin non pro dolenda nimint ea doluptur sapernatius eum facernam adipit ex es inverferum eventio rempos inus exererum solutet la quia suntotatem explique mi, comnis es molut eic tem excestis et ellautes.</a:t>
            </a:r>
            <a:endParaRPr lang="en-GB" sz="600" kern="1200" noProof="0" dirty="0">
              <a:solidFill>
                <a:schemeClr val="bg1">
                  <a:lumMod val="65000"/>
                </a:schemeClr>
              </a:solidFill>
              <a:latin typeface="+mn-lt"/>
              <a:ea typeface="+mn-ea"/>
              <a:cs typeface="+mn-cs"/>
            </a:endParaRPr>
          </a:p>
        </p:txBody>
      </p:sp>
      <p:sp>
        <p:nvSpPr>
          <p:cNvPr id="8" name="TextBox 7"/>
          <p:cNvSpPr txBox="1"/>
          <p:nvPr userDrawn="1"/>
        </p:nvSpPr>
        <p:spPr>
          <a:xfrm>
            <a:off x="5059200" y="6637578"/>
            <a:ext cx="2256000" cy="10955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noProof="0" dirty="0" smtClean="0">
                <a:solidFill>
                  <a:schemeClr val="tx1"/>
                </a:solidFill>
                <a:latin typeface="+mn-lt"/>
                <a:ea typeface="+mn-ea"/>
                <a:cs typeface="+mn-cs"/>
              </a:rPr>
              <a:t>Document Classification: KPMG Confidential</a:t>
            </a:r>
          </a:p>
        </p:txBody>
      </p:sp>
      <p:sp>
        <p:nvSpPr>
          <p:cNvPr id="9" name="Freeform 19"/>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00613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10032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30804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2"/>
          </p:nvPr>
        </p:nvSpPr>
        <p:spPr>
          <a:xfrm>
            <a:off x="51576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72348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hasCustomPrompt="1"/>
          </p:nvPr>
        </p:nvSpPr>
        <p:spPr>
          <a:xfrm>
            <a:off x="1003200" y="1322388"/>
            <a:ext cx="18768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5" name="Text Placeholder 12"/>
          <p:cNvSpPr>
            <a:spLocks noGrp="1"/>
          </p:cNvSpPr>
          <p:nvPr>
            <p:ph type="body" sz="quarter" idx="15" hasCustomPrompt="1"/>
          </p:nvPr>
        </p:nvSpPr>
        <p:spPr>
          <a:xfrm>
            <a:off x="30804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6" name="Text Placeholder 12"/>
          <p:cNvSpPr>
            <a:spLocks noGrp="1"/>
          </p:cNvSpPr>
          <p:nvPr>
            <p:ph type="body" sz="quarter" idx="16" hasCustomPrompt="1"/>
          </p:nvPr>
        </p:nvSpPr>
        <p:spPr>
          <a:xfrm>
            <a:off x="51576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7" name="Text Placeholder 12"/>
          <p:cNvSpPr>
            <a:spLocks noGrp="1"/>
          </p:cNvSpPr>
          <p:nvPr>
            <p:ph type="body" sz="quarter" idx="17" hasCustomPrompt="1"/>
          </p:nvPr>
        </p:nvSpPr>
        <p:spPr>
          <a:xfrm>
            <a:off x="72348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1" name="Text Placeholder 12"/>
          <p:cNvSpPr>
            <a:spLocks noGrp="1"/>
          </p:cNvSpPr>
          <p:nvPr>
            <p:ph type="body" sz="quarter" idx="18" hasCustomPrompt="1"/>
          </p:nvPr>
        </p:nvSpPr>
        <p:spPr>
          <a:xfrm>
            <a:off x="93120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2" name="Text Placeholder 8"/>
          <p:cNvSpPr>
            <a:spLocks noGrp="1"/>
          </p:cNvSpPr>
          <p:nvPr>
            <p:ph type="body" sz="quarter" idx="19"/>
          </p:nvPr>
        </p:nvSpPr>
        <p:spPr>
          <a:xfrm>
            <a:off x="93120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877598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10032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36160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2"/>
          </p:nvPr>
        </p:nvSpPr>
        <p:spPr>
          <a:xfrm>
            <a:off x="62288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88416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hasCustomPrompt="1"/>
          </p:nvPr>
        </p:nvSpPr>
        <p:spPr>
          <a:xfrm>
            <a:off x="994833" y="1322388"/>
            <a:ext cx="23472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5" name="Text Placeholder 12"/>
          <p:cNvSpPr>
            <a:spLocks noGrp="1"/>
          </p:cNvSpPr>
          <p:nvPr>
            <p:ph type="body" sz="quarter" idx="15" hasCustomPrompt="1"/>
          </p:nvPr>
        </p:nvSpPr>
        <p:spPr>
          <a:xfrm>
            <a:off x="3610422"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6" name="Text Placeholder 12"/>
          <p:cNvSpPr>
            <a:spLocks noGrp="1"/>
          </p:cNvSpPr>
          <p:nvPr>
            <p:ph type="body" sz="quarter" idx="16" hasCustomPrompt="1"/>
          </p:nvPr>
        </p:nvSpPr>
        <p:spPr>
          <a:xfrm>
            <a:off x="6226011"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7" name="Text Placeholder 12"/>
          <p:cNvSpPr>
            <a:spLocks noGrp="1"/>
          </p:cNvSpPr>
          <p:nvPr>
            <p:ph type="body" sz="quarter" idx="17" hasCustomPrompt="1"/>
          </p:nvPr>
        </p:nvSpPr>
        <p:spPr>
          <a:xfrm>
            <a:off x="8841600"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Tree>
    <p:extLst>
      <p:ext uri="{BB962C8B-B14F-4D97-AF65-F5344CB8AC3E}">
        <p14:creationId xmlns:p14="http://schemas.microsoft.com/office/powerpoint/2010/main" val="2683865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16" name="Text Placeholder 10"/>
          <p:cNvSpPr>
            <a:spLocks noGrp="1" noChangeAspect="1"/>
          </p:cNvSpPr>
          <p:nvPr>
            <p:ph type="body" sz="quarter" idx="21"/>
          </p:nvPr>
        </p:nvSpPr>
        <p:spPr bwMode="gray">
          <a:xfrm>
            <a:off x="5306559" y="2757950"/>
            <a:ext cx="1660995" cy="1659600"/>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smtClean="0"/>
              <a:t>Click to edit Master text styles</a:t>
            </a:r>
          </a:p>
        </p:txBody>
      </p:sp>
      <p:sp>
        <p:nvSpPr>
          <p:cNvPr id="17" name="Text Placeholder 20"/>
          <p:cNvSpPr>
            <a:spLocks noGrp="1"/>
          </p:cNvSpPr>
          <p:nvPr>
            <p:ph type="body" sz="quarter" idx="26"/>
          </p:nvPr>
        </p:nvSpPr>
        <p:spPr bwMode="gray">
          <a:xfrm>
            <a:off x="1003347"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6" name="Text Placeholder 20"/>
          <p:cNvSpPr>
            <a:spLocks noGrp="1"/>
          </p:cNvSpPr>
          <p:nvPr>
            <p:ph type="body" sz="quarter" idx="48"/>
          </p:nvPr>
        </p:nvSpPr>
        <p:spPr bwMode="gray">
          <a:xfrm>
            <a:off x="1003347" y="4015250"/>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2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7" name="Text Placeholder 20"/>
          <p:cNvSpPr>
            <a:spLocks noGrp="1"/>
          </p:cNvSpPr>
          <p:nvPr>
            <p:ph type="body" sz="quarter" idx="50"/>
          </p:nvPr>
        </p:nvSpPr>
        <p:spPr bwMode="gray">
          <a:xfrm>
            <a:off x="7344001"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8" name="Text Placeholder 20"/>
          <p:cNvSpPr>
            <a:spLocks noGrp="1"/>
          </p:cNvSpPr>
          <p:nvPr>
            <p:ph type="body" sz="quarter" idx="52"/>
          </p:nvPr>
        </p:nvSpPr>
        <p:spPr bwMode="gray">
          <a:xfrm>
            <a:off x="7344001" y="4015250"/>
            <a:ext cx="3847695"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9" name="AutoShape 20"/>
          <p:cNvSpPr>
            <a:spLocks noChangeArrowheads="1"/>
          </p:cNvSpPr>
          <p:nvPr userDrawn="1"/>
        </p:nvSpPr>
        <p:spPr bwMode="gray">
          <a:xfrm rot="2700000">
            <a:off x="5088625"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latin typeface="+mn-lt"/>
            </a:endParaRPr>
          </a:p>
        </p:txBody>
      </p:sp>
      <p:sp>
        <p:nvSpPr>
          <p:cNvPr id="31" name="Text Placeholder 3"/>
          <p:cNvSpPr>
            <a:spLocks noGrp="1"/>
          </p:cNvSpPr>
          <p:nvPr>
            <p:ph type="body" sz="quarter" idx="53"/>
          </p:nvPr>
        </p:nvSpPr>
        <p:spPr>
          <a:xfrm>
            <a:off x="1003347" y="1718873"/>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3"/>
          <p:cNvSpPr>
            <a:spLocks noGrp="1"/>
          </p:cNvSpPr>
          <p:nvPr>
            <p:ph type="body" sz="quarter" idx="54"/>
          </p:nvPr>
        </p:nvSpPr>
        <p:spPr>
          <a:xfrm>
            <a:off x="1003347" y="4404050"/>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3" name="Text Placeholder 3"/>
          <p:cNvSpPr>
            <a:spLocks noGrp="1"/>
          </p:cNvSpPr>
          <p:nvPr>
            <p:ph type="body" sz="quarter" idx="55"/>
          </p:nvPr>
        </p:nvSpPr>
        <p:spPr>
          <a:xfrm>
            <a:off x="7342095" y="1718873"/>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4" name="Text Placeholder 3"/>
          <p:cNvSpPr>
            <a:spLocks noGrp="1"/>
          </p:cNvSpPr>
          <p:nvPr>
            <p:ph type="body" sz="quarter" idx="56"/>
          </p:nvPr>
        </p:nvSpPr>
        <p:spPr>
          <a:xfrm>
            <a:off x="7342095" y="4404050"/>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AutoShape 20"/>
          <p:cNvSpPr>
            <a:spLocks noChangeArrowheads="1"/>
          </p:cNvSpPr>
          <p:nvPr userDrawn="1"/>
        </p:nvSpPr>
        <p:spPr bwMode="gray">
          <a:xfrm rot="18900000" flipH="1">
            <a:off x="6742978"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latin typeface="+mn-lt"/>
            </a:endParaRPr>
          </a:p>
        </p:txBody>
      </p:sp>
      <p:sp>
        <p:nvSpPr>
          <p:cNvPr id="21" name="AutoShape 20"/>
          <p:cNvSpPr>
            <a:spLocks noChangeArrowheads="1"/>
          </p:cNvSpPr>
          <p:nvPr userDrawn="1"/>
        </p:nvSpPr>
        <p:spPr bwMode="gray">
          <a:xfrm rot="18900000" flipV="1">
            <a:off x="5088624"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latin typeface="+mn-lt"/>
            </a:endParaRPr>
          </a:p>
        </p:txBody>
      </p:sp>
      <p:sp>
        <p:nvSpPr>
          <p:cNvPr id="22" name="AutoShape 20"/>
          <p:cNvSpPr>
            <a:spLocks noChangeArrowheads="1"/>
          </p:cNvSpPr>
          <p:nvPr userDrawn="1"/>
        </p:nvSpPr>
        <p:spPr bwMode="gray">
          <a:xfrm rot="2700000" flipH="1" flipV="1">
            <a:off x="6742977"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latin typeface="+mn-lt"/>
            </a:endParaRPr>
          </a:p>
        </p:txBody>
      </p:sp>
    </p:spTree>
    <p:extLst>
      <p:ext uri="{BB962C8B-B14F-4D97-AF65-F5344CB8AC3E}">
        <p14:creationId xmlns:p14="http://schemas.microsoft.com/office/powerpoint/2010/main" val="1695715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19" name="Text Placeholder 8"/>
          <p:cNvSpPr>
            <a:spLocks noGrp="1"/>
          </p:cNvSpPr>
          <p:nvPr>
            <p:ph type="body" sz="quarter" idx="19"/>
          </p:nvPr>
        </p:nvSpPr>
        <p:spPr>
          <a:xfrm>
            <a:off x="1003200" y="1708149"/>
            <a:ext cx="4968000" cy="4168775"/>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10032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6" name="Text Placeholder 8"/>
          <p:cNvSpPr>
            <a:spLocks noGrp="1"/>
          </p:cNvSpPr>
          <p:nvPr>
            <p:ph type="body" sz="quarter" idx="21"/>
          </p:nvPr>
        </p:nvSpPr>
        <p:spPr>
          <a:xfrm>
            <a:off x="6220800" y="1708149"/>
            <a:ext cx="4968000" cy="4168775"/>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8"/>
          <p:cNvSpPr>
            <a:spLocks noGrp="1"/>
          </p:cNvSpPr>
          <p:nvPr>
            <p:ph type="body" sz="quarter" idx="22"/>
          </p:nvPr>
        </p:nvSpPr>
        <p:spPr>
          <a:xfrm>
            <a:off x="62208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Tree>
    <p:extLst>
      <p:ext uri="{BB962C8B-B14F-4D97-AF65-F5344CB8AC3E}">
        <p14:creationId xmlns:p14="http://schemas.microsoft.com/office/powerpoint/2010/main" val="38553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 Right dark vertical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4771" cy="6858000"/>
          </a:xfrm>
          <a:prstGeom prst="rect">
            <a:avLst/>
          </a:prstGeom>
        </p:spPr>
      </p:pic>
      <p:sp>
        <p:nvSpPr>
          <p:cNvPr id="8" name="Title 1"/>
          <p:cNvSpPr>
            <a:spLocks noGrp="1"/>
          </p:cNvSpPr>
          <p:nvPr>
            <p:ph type="ctrTitle" hasCustomPrompt="1"/>
          </p:nvPr>
        </p:nvSpPr>
        <p:spPr>
          <a:xfrm>
            <a:off x="980826" y="1435300"/>
            <a:ext cx="6581117" cy="3510000"/>
          </a:xfrm>
        </p:spPr>
        <p:txBody>
          <a:bodyPr anchor="t" anchorCtr="0"/>
          <a:lstStyle>
            <a:lvl1pPr algn="l">
              <a:defRPr sz="11000" baseline="0">
                <a:solidFill>
                  <a:schemeClr val="bg1"/>
                </a:solidFill>
              </a:defRPr>
            </a:lvl1pPr>
          </a:lstStyle>
          <a:p>
            <a:r>
              <a:rPr lang="en-GB" dirty="0" smtClean="0"/>
              <a:t>Title slide 2</a:t>
            </a:r>
            <a:br>
              <a:rPr lang="en-GB" dirty="0" smtClean="0"/>
            </a:br>
            <a:r>
              <a:rPr lang="en-GB" dirty="0" smtClean="0"/>
              <a:t>right dark vertical image</a:t>
            </a:r>
            <a:endParaRPr lang="en-US" dirty="0"/>
          </a:p>
        </p:txBody>
      </p:sp>
      <p:sp>
        <p:nvSpPr>
          <p:cNvPr id="16" name="Freeform 19"/>
          <p:cNvSpPr>
            <a:spLocks noChangeAspect="1" noEditPoints="1"/>
          </p:cNvSpPr>
          <p:nvPr userDrawn="1"/>
        </p:nvSpPr>
        <p:spPr bwMode="auto">
          <a:xfrm>
            <a:off x="1000126"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p:nvPr>
        </p:nvSpPr>
        <p:spPr>
          <a:xfrm>
            <a:off x="1020425" y="5390900"/>
            <a:ext cx="654151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2199118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13" name="Text Placeholder 8"/>
          <p:cNvSpPr>
            <a:spLocks noGrp="1"/>
          </p:cNvSpPr>
          <p:nvPr>
            <p:ph type="body" sz="quarter" idx="19"/>
          </p:nvPr>
        </p:nvSpPr>
        <p:spPr>
          <a:xfrm>
            <a:off x="1003200" y="1708150"/>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8"/>
          <p:cNvSpPr>
            <a:spLocks noGrp="1"/>
          </p:cNvSpPr>
          <p:nvPr>
            <p:ph type="body" sz="quarter" idx="20"/>
          </p:nvPr>
        </p:nvSpPr>
        <p:spPr>
          <a:xfrm>
            <a:off x="10032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5" name="Text Placeholder 8"/>
          <p:cNvSpPr>
            <a:spLocks noGrp="1"/>
          </p:cNvSpPr>
          <p:nvPr>
            <p:ph type="body" sz="quarter" idx="21"/>
          </p:nvPr>
        </p:nvSpPr>
        <p:spPr>
          <a:xfrm>
            <a:off x="6220800" y="1708150"/>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8"/>
          <p:cNvSpPr>
            <a:spLocks noGrp="1"/>
          </p:cNvSpPr>
          <p:nvPr>
            <p:ph type="body" sz="quarter" idx="22"/>
          </p:nvPr>
        </p:nvSpPr>
        <p:spPr>
          <a:xfrm>
            <a:off x="62208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21" name="Text Placeholder 8"/>
          <p:cNvSpPr>
            <a:spLocks noGrp="1"/>
          </p:cNvSpPr>
          <p:nvPr>
            <p:ph type="body" sz="quarter" idx="23"/>
          </p:nvPr>
        </p:nvSpPr>
        <p:spPr>
          <a:xfrm>
            <a:off x="1003200" y="4117976"/>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Text Placeholder 8"/>
          <p:cNvSpPr>
            <a:spLocks noGrp="1"/>
          </p:cNvSpPr>
          <p:nvPr>
            <p:ph type="body" sz="quarter" idx="24"/>
          </p:nvPr>
        </p:nvSpPr>
        <p:spPr>
          <a:xfrm>
            <a:off x="1003200" y="374192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23" name="Text Placeholder 8"/>
          <p:cNvSpPr>
            <a:spLocks noGrp="1"/>
          </p:cNvSpPr>
          <p:nvPr>
            <p:ph type="body" sz="quarter" idx="25"/>
          </p:nvPr>
        </p:nvSpPr>
        <p:spPr>
          <a:xfrm>
            <a:off x="6220800" y="4117976"/>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Text Placeholder 8"/>
          <p:cNvSpPr>
            <a:spLocks noGrp="1"/>
          </p:cNvSpPr>
          <p:nvPr>
            <p:ph type="body" sz="quarter" idx="26"/>
          </p:nvPr>
        </p:nvSpPr>
        <p:spPr>
          <a:xfrm>
            <a:off x="6220800" y="374192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Tree>
    <p:extLst>
      <p:ext uri="{BB962C8B-B14F-4D97-AF65-F5344CB8AC3E}">
        <p14:creationId xmlns:p14="http://schemas.microsoft.com/office/powerpoint/2010/main" val="955695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8624" t="16167" r="19535" b="11976"/>
          <a:stretch/>
        </p:blipFill>
        <p:spPr>
          <a:xfrm>
            <a:off x="0" y="0"/>
            <a:ext cx="12192000" cy="6858000"/>
          </a:xfrm>
          <a:prstGeom prst="rect">
            <a:avLst/>
          </a:prstGeom>
        </p:spPr>
      </p:pic>
      <p:sp>
        <p:nvSpPr>
          <p:cNvPr id="5" name="Freeform 19"/>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039826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smtClean="0"/>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386961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smtClean="0"/>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800" dirty="0">
              <a:latin typeface="Arial" panose="020B0604020202020204" pitchFamily="34" charset="0"/>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9627710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smtClean="0"/>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8981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smtClean="0"/>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sz="1800" dirty="0">
              <a:latin typeface="Arial" panose="020B0604020202020204" pitchFamily="34" charset="0"/>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98115323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3200" y="432000"/>
            <a:ext cx="10185600" cy="518400"/>
          </a:xfrm>
        </p:spPr>
        <p:txBody>
          <a:bodyPr/>
          <a:lstStyle>
            <a:lvl1pPr>
              <a:defRPr/>
            </a:lvl1pPr>
          </a:lstStyle>
          <a:p>
            <a:r>
              <a:rPr lang="en-US" dirty="0" smtClean="0"/>
              <a:t>Colors</a:t>
            </a:r>
            <a:endParaRPr lang="en-US" dirty="0"/>
          </a:p>
        </p:txBody>
      </p:sp>
      <p:grpSp>
        <p:nvGrpSpPr>
          <p:cNvPr id="20" name="Group 19"/>
          <p:cNvGrpSpPr/>
          <p:nvPr userDrawn="1"/>
        </p:nvGrpSpPr>
        <p:grpSpPr>
          <a:xfrm>
            <a:off x="1215696" y="1430719"/>
            <a:ext cx="9220656" cy="4323905"/>
            <a:chOff x="752400" y="1211263"/>
            <a:chExt cx="7647063" cy="4594225"/>
          </a:xfrm>
        </p:grpSpPr>
        <p:sp>
          <p:nvSpPr>
            <p:cNvPr id="37" name="TextBox 36"/>
            <p:cNvSpPr txBox="1"/>
            <p:nvPr userDrawn="1"/>
          </p:nvSpPr>
          <p:spPr>
            <a:xfrm>
              <a:off x="752400" y="1211263"/>
              <a:ext cx="828675" cy="504825"/>
            </a:xfrm>
            <a:prstGeom prst="rect">
              <a:avLst/>
            </a:prstGeom>
            <a:noFill/>
          </p:spPr>
          <p:txBody>
            <a:bodyPr wrap="square" lIns="0" tIns="0" rIns="54007" bIns="0" rtlCol="0">
              <a:noAutofit/>
            </a:bodyPr>
            <a:lstStyle/>
            <a:p>
              <a:r>
                <a:rPr lang="en-GB" sz="1000" b="1" dirty="0" smtClean="0">
                  <a:solidFill>
                    <a:schemeClr val="tx2"/>
                  </a:solidFill>
                </a:rPr>
                <a:t>Primary</a:t>
              </a:r>
              <a:endParaRPr lang="en-GB" sz="1000" b="1" dirty="0">
                <a:solidFill>
                  <a:schemeClr val="tx2"/>
                </a:solidFill>
              </a:endParaRPr>
            </a:p>
          </p:txBody>
        </p:sp>
        <p:sp>
          <p:nvSpPr>
            <p:cNvPr id="38" name="TextBox 37"/>
            <p:cNvSpPr txBox="1"/>
            <p:nvPr userDrawn="1"/>
          </p:nvSpPr>
          <p:spPr>
            <a:xfrm>
              <a:off x="752400" y="2257893"/>
              <a:ext cx="898425" cy="504825"/>
            </a:xfrm>
            <a:prstGeom prst="rect">
              <a:avLst/>
            </a:prstGeom>
            <a:noFill/>
          </p:spPr>
          <p:txBody>
            <a:bodyPr wrap="square" lIns="0" tIns="0" rIns="54007" bIns="0" rtlCol="0">
              <a:noAutofit/>
            </a:bodyPr>
            <a:lstStyle/>
            <a:p>
              <a:r>
                <a:rPr lang="en-GB" sz="1000" b="1" dirty="0" smtClean="0">
                  <a:solidFill>
                    <a:schemeClr val="tx2"/>
                  </a:solidFill>
                </a:rPr>
                <a:t>Secondary</a:t>
              </a:r>
              <a:endParaRPr lang="en-GB" sz="1000" b="1" dirty="0">
                <a:solidFill>
                  <a:schemeClr val="tx2"/>
                </a:solidFill>
              </a:endParaRPr>
            </a:p>
          </p:txBody>
        </p:sp>
        <p:sp>
          <p:nvSpPr>
            <p:cNvPr id="39" name="TextBox 38"/>
            <p:cNvSpPr txBox="1"/>
            <p:nvPr userDrawn="1"/>
          </p:nvSpPr>
          <p:spPr>
            <a:xfrm>
              <a:off x="752400" y="3304523"/>
              <a:ext cx="898425" cy="504825"/>
            </a:xfrm>
            <a:prstGeom prst="rect">
              <a:avLst/>
            </a:prstGeom>
            <a:noFill/>
          </p:spPr>
          <p:txBody>
            <a:bodyPr wrap="square" lIns="0" tIns="0" rIns="54007" bIns="0" rtlCol="0">
              <a:noAutofit/>
            </a:bodyPr>
            <a:lstStyle/>
            <a:p>
              <a:r>
                <a:rPr lang="en-GB" sz="1000" b="1" dirty="0" smtClean="0">
                  <a:solidFill>
                    <a:schemeClr val="tx2"/>
                  </a:solidFill>
                </a:rPr>
                <a:t>Tertiary</a:t>
              </a:r>
              <a:endParaRPr lang="en-GB" sz="1000" b="1" dirty="0">
                <a:solidFill>
                  <a:schemeClr val="tx2"/>
                </a:solidFill>
              </a:endParaRPr>
            </a:p>
          </p:txBody>
        </p:sp>
        <p:sp>
          <p:nvSpPr>
            <p:cNvPr id="40" name="Rectangle 39"/>
            <p:cNvSpPr/>
            <p:nvPr userDrawn="1"/>
          </p:nvSpPr>
          <p:spPr>
            <a:xfrm>
              <a:off x="1566545" y="1211263"/>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KPMG Blue</a:t>
              </a:r>
            </a:p>
            <a:p>
              <a:pPr algn="ctr"/>
              <a:r>
                <a:rPr lang="en-GB" sz="900" smtClean="0">
                  <a:solidFill>
                    <a:schemeClr val="bg1"/>
                  </a:solidFill>
                </a:rPr>
                <a:t>0 / 51 / 141</a:t>
              </a:r>
              <a:endParaRPr lang="en-GB" sz="900" dirty="0">
                <a:solidFill>
                  <a:schemeClr val="bg1"/>
                </a:solidFill>
              </a:endParaRPr>
            </a:p>
          </p:txBody>
        </p:sp>
        <p:sp>
          <p:nvSpPr>
            <p:cNvPr id="41" name="Rectangle 40"/>
            <p:cNvSpPr/>
            <p:nvPr userDrawn="1"/>
          </p:nvSpPr>
          <p:spPr>
            <a:xfrm>
              <a:off x="2555365" y="1211263"/>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Medium Blue</a:t>
              </a:r>
            </a:p>
            <a:p>
              <a:pPr algn="ctr"/>
              <a:r>
                <a:rPr lang="en-GB" sz="900" dirty="0" smtClean="0">
                  <a:solidFill>
                    <a:schemeClr val="bg1"/>
                  </a:solidFill>
                </a:rPr>
                <a:t>0 / 94 / 184</a:t>
              </a:r>
              <a:endParaRPr lang="en-GB" sz="900" dirty="0">
                <a:solidFill>
                  <a:schemeClr val="bg1"/>
                </a:solidFill>
              </a:endParaRPr>
            </a:p>
          </p:txBody>
        </p:sp>
        <p:sp>
          <p:nvSpPr>
            <p:cNvPr id="42" name="Rectangle 41"/>
            <p:cNvSpPr/>
            <p:nvPr userDrawn="1"/>
          </p:nvSpPr>
          <p:spPr>
            <a:xfrm>
              <a:off x="3544185" y="1211263"/>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Light Blue</a:t>
              </a:r>
            </a:p>
            <a:p>
              <a:pPr algn="ctr"/>
              <a:r>
                <a:rPr lang="en-GB" sz="900" dirty="0" smtClean="0">
                  <a:solidFill>
                    <a:schemeClr val="bg1"/>
                  </a:solidFill>
                </a:rPr>
                <a:t>0 / 145 / 218</a:t>
              </a:r>
              <a:endParaRPr lang="en-GB" sz="900" dirty="0">
                <a:solidFill>
                  <a:schemeClr val="bg1"/>
                </a:solidFill>
              </a:endParaRPr>
            </a:p>
          </p:txBody>
        </p:sp>
        <p:sp>
          <p:nvSpPr>
            <p:cNvPr id="43" name="Rectangle 42"/>
            <p:cNvSpPr/>
            <p:nvPr userDrawn="1"/>
          </p:nvSpPr>
          <p:spPr>
            <a:xfrm>
              <a:off x="1566545" y="2257893"/>
              <a:ext cx="900000" cy="720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Violet</a:t>
              </a:r>
            </a:p>
            <a:p>
              <a:pPr algn="ctr"/>
              <a:r>
                <a:rPr lang="en-GB" sz="900" smtClean="0">
                  <a:solidFill>
                    <a:schemeClr val="bg1"/>
                  </a:solidFill>
                </a:rPr>
                <a:t>72 / 54 / 152</a:t>
              </a:r>
              <a:endParaRPr lang="en-GB" sz="900" dirty="0">
                <a:solidFill>
                  <a:schemeClr val="bg1"/>
                </a:solidFill>
              </a:endParaRPr>
            </a:p>
          </p:txBody>
        </p:sp>
        <p:sp>
          <p:nvSpPr>
            <p:cNvPr id="44" name="Rectangle 43"/>
            <p:cNvSpPr/>
            <p:nvPr userDrawn="1"/>
          </p:nvSpPr>
          <p:spPr>
            <a:xfrm>
              <a:off x="2555365" y="2257893"/>
              <a:ext cx="900000" cy="720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Purple</a:t>
              </a:r>
            </a:p>
            <a:p>
              <a:pPr algn="ctr"/>
              <a:r>
                <a:rPr lang="en-GB" sz="900" dirty="0" smtClean="0">
                  <a:solidFill>
                    <a:schemeClr val="bg1"/>
                  </a:solidFill>
                </a:rPr>
                <a:t>71 / 10 / 104</a:t>
              </a:r>
              <a:endParaRPr lang="en-GB" sz="900" dirty="0">
                <a:solidFill>
                  <a:schemeClr val="bg1"/>
                </a:solidFill>
              </a:endParaRPr>
            </a:p>
          </p:txBody>
        </p:sp>
        <p:sp>
          <p:nvSpPr>
            <p:cNvPr id="45" name="Rectangle 44"/>
            <p:cNvSpPr/>
            <p:nvPr userDrawn="1"/>
          </p:nvSpPr>
          <p:spPr>
            <a:xfrm>
              <a:off x="3544185" y="2257893"/>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Light Purple</a:t>
              </a:r>
            </a:p>
            <a:p>
              <a:pPr algn="ctr"/>
              <a:r>
                <a:rPr lang="en-GB" sz="900" smtClean="0">
                  <a:solidFill>
                    <a:schemeClr val="bg1"/>
                  </a:solidFill>
                </a:rPr>
                <a:t>109 / 32 / 119</a:t>
              </a:r>
              <a:endParaRPr lang="en-GB" sz="900" dirty="0">
                <a:solidFill>
                  <a:schemeClr val="bg1"/>
                </a:solidFill>
              </a:endParaRPr>
            </a:p>
          </p:txBody>
        </p:sp>
        <p:sp>
          <p:nvSpPr>
            <p:cNvPr id="46" name="Rectangle 45"/>
            <p:cNvSpPr/>
            <p:nvPr userDrawn="1"/>
          </p:nvSpPr>
          <p:spPr>
            <a:xfrm>
              <a:off x="4533005" y="2257893"/>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Green</a:t>
              </a:r>
            </a:p>
            <a:p>
              <a:pPr algn="ctr"/>
              <a:r>
                <a:rPr lang="en-GB" sz="900" smtClean="0">
                  <a:solidFill>
                    <a:schemeClr val="bg1"/>
                  </a:solidFill>
                </a:rPr>
                <a:t>0 / 163 / 161</a:t>
              </a:r>
              <a:endParaRPr lang="en-GB" sz="900" dirty="0">
                <a:solidFill>
                  <a:schemeClr val="bg1"/>
                </a:solidFill>
              </a:endParaRPr>
            </a:p>
          </p:txBody>
        </p:sp>
        <p:sp>
          <p:nvSpPr>
            <p:cNvPr id="47" name="Rectangle 46"/>
            <p:cNvSpPr/>
            <p:nvPr userDrawn="1"/>
          </p:nvSpPr>
          <p:spPr>
            <a:xfrm>
              <a:off x="1566545" y="3304523"/>
              <a:ext cx="900000" cy="720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Dark Green</a:t>
              </a:r>
            </a:p>
            <a:p>
              <a:pPr algn="ctr"/>
              <a:r>
                <a:rPr lang="en-GB" sz="900" dirty="0" smtClean="0">
                  <a:solidFill>
                    <a:schemeClr val="bg1"/>
                  </a:solidFill>
                </a:rPr>
                <a:t>0 / 154 / 68</a:t>
              </a:r>
              <a:endParaRPr lang="en-GB" sz="900" dirty="0">
                <a:solidFill>
                  <a:schemeClr val="bg1"/>
                </a:solidFill>
              </a:endParaRPr>
            </a:p>
          </p:txBody>
        </p:sp>
        <p:sp>
          <p:nvSpPr>
            <p:cNvPr id="48" name="Rectangle 47"/>
            <p:cNvSpPr/>
            <p:nvPr userDrawn="1"/>
          </p:nvSpPr>
          <p:spPr>
            <a:xfrm>
              <a:off x="2555365" y="3304523"/>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Light Green</a:t>
              </a:r>
            </a:p>
            <a:p>
              <a:pPr algn="ctr"/>
              <a:r>
                <a:rPr lang="en-GB" sz="900" smtClean="0">
                  <a:solidFill>
                    <a:schemeClr val="bg1"/>
                  </a:solidFill>
                </a:rPr>
                <a:t>67 / 176 / 42</a:t>
              </a:r>
              <a:endParaRPr lang="en-GB" sz="900" dirty="0">
                <a:solidFill>
                  <a:schemeClr val="bg1"/>
                </a:solidFill>
              </a:endParaRPr>
            </a:p>
          </p:txBody>
        </p:sp>
        <p:sp>
          <p:nvSpPr>
            <p:cNvPr id="49" name="Rectangle 48"/>
            <p:cNvSpPr/>
            <p:nvPr userDrawn="1"/>
          </p:nvSpPr>
          <p:spPr>
            <a:xfrm>
              <a:off x="3544185" y="3304523"/>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Yellow</a:t>
              </a:r>
            </a:p>
            <a:p>
              <a:pPr algn="ctr"/>
              <a:r>
                <a:rPr lang="en-GB" sz="900" smtClean="0">
                  <a:solidFill>
                    <a:schemeClr val="bg1"/>
                  </a:solidFill>
                </a:rPr>
                <a:t>234 / 170 / 0</a:t>
              </a:r>
              <a:endParaRPr lang="en-GB" sz="900" dirty="0">
                <a:solidFill>
                  <a:schemeClr val="bg1"/>
                </a:solidFill>
              </a:endParaRPr>
            </a:p>
          </p:txBody>
        </p:sp>
        <p:sp>
          <p:nvSpPr>
            <p:cNvPr id="50" name="Rectangle 49"/>
            <p:cNvSpPr/>
            <p:nvPr userDrawn="1"/>
          </p:nvSpPr>
          <p:spPr>
            <a:xfrm>
              <a:off x="4533005" y="3304523"/>
              <a:ext cx="900000" cy="720000"/>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Orange</a:t>
              </a:r>
            </a:p>
            <a:p>
              <a:pPr algn="ctr"/>
              <a:r>
                <a:rPr lang="en-GB" sz="900" dirty="0" smtClean="0">
                  <a:solidFill>
                    <a:schemeClr val="bg1"/>
                  </a:solidFill>
                </a:rPr>
                <a:t>246 / 141 / 46</a:t>
              </a:r>
              <a:endParaRPr lang="en-GB" sz="900" dirty="0">
                <a:solidFill>
                  <a:schemeClr val="bg1"/>
                </a:solidFill>
              </a:endParaRPr>
            </a:p>
          </p:txBody>
        </p:sp>
        <p:sp>
          <p:nvSpPr>
            <p:cNvPr id="51" name="Rectangle 50"/>
            <p:cNvSpPr/>
            <p:nvPr userDrawn="1"/>
          </p:nvSpPr>
          <p:spPr>
            <a:xfrm>
              <a:off x="5521825" y="3304523"/>
              <a:ext cx="900000" cy="720000"/>
            </a:xfrm>
            <a:prstGeom prst="rect">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Red</a:t>
              </a:r>
            </a:p>
            <a:p>
              <a:pPr algn="ctr"/>
              <a:r>
                <a:rPr lang="en-GB" sz="900" smtClean="0">
                  <a:solidFill>
                    <a:schemeClr val="bg1"/>
                  </a:solidFill>
                </a:rPr>
                <a:t>188 / 32 / 75</a:t>
              </a:r>
              <a:endParaRPr lang="en-GB" sz="900" dirty="0">
                <a:solidFill>
                  <a:schemeClr val="bg1"/>
                </a:solidFill>
              </a:endParaRPr>
            </a:p>
          </p:txBody>
        </p:sp>
        <p:sp>
          <p:nvSpPr>
            <p:cNvPr id="52" name="Rectangle 51"/>
            <p:cNvSpPr/>
            <p:nvPr userDrawn="1"/>
          </p:nvSpPr>
          <p:spPr>
            <a:xfrm>
              <a:off x="6510645" y="3304523"/>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Pink</a:t>
              </a:r>
            </a:p>
            <a:p>
              <a:pPr algn="ctr"/>
              <a:r>
                <a:rPr lang="en-GB" sz="900" dirty="0" smtClean="0">
                  <a:solidFill>
                    <a:schemeClr val="bg1"/>
                  </a:solidFill>
                </a:rPr>
                <a:t>198 / 0 / 126</a:t>
              </a:r>
              <a:endParaRPr lang="en-GB" sz="900" dirty="0">
                <a:solidFill>
                  <a:schemeClr val="bg1"/>
                </a:solidFill>
              </a:endParaRPr>
            </a:p>
          </p:txBody>
        </p:sp>
        <p:sp>
          <p:nvSpPr>
            <p:cNvPr id="53" name="Rectangle 52"/>
            <p:cNvSpPr/>
            <p:nvPr userDrawn="1"/>
          </p:nvSpPr>
          <p:spPr>
            <a:xfrm>
              <a:off x="1566545" y="4285386"/>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KPMG Blue</a:t>
              </a:r>
            </a:p>
            <a:p>
              <a:pPr algn="ctr"/>
              <a:r>
                <a:rPr lang="en-GB" sz="900" smtClean="0">
                  <a:solidFill>
                    <a:schemeClr val="bg1"/>
                  </a:solidFill>
                </a:rPr>
                <a:t>0 / 51 / 141</a:t>
              </a:r>
              <a:endParaRPr lang="en-GB" sz="900" dirty="0">
                <a:solidFill>
                  <a:schemeClr val="bg1"/>
                </a:solidFill>
              </a:endParaRPr>
            </a:p>
          </p:txBody>
        </p:sp>
        <p:sp>
          <p:nvSpPr>
            <p:cNvPr id="54" name="Rectangle 53"/>
            <p:cNvSpPr/>
            <p:nvPr userDrawn="1"/>
          </p:nvSpPr>
          <p:spPr>
            <a:xfrm>
              <a:off x="4533005" y="4285386"/>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Medium Blue</a:t>
              </a:r>
            </a:p>
            <a:p>
              <a:pPr algn="ctr"/>
              <a:r>
                <a:rPr lang="en-GB" sz="900" dirty="0" smtClean="0">
                  <a:solidFill>
                    <a:schemeClr val="bg1"/>
                  </a:solidFill>
                </a:rPr>
                <a:t>0 / 94 / 184</a:t>
              </a:r>
              <a:endParaRPr lang="en-GB" sz="900" dirty="0">
                <a:solidFill>
                  <a:schemeClr val="bg1"/>
                </a:solidFill>
              </a:endParaRPr>
            </a:p>
          </p:txBody>
        </p:sp>
        <p:sp>
          <p:nvSpPr>
            <p:cNvPr id="55" name="Rectangle 54"/>
            <p:cNvSpPr/>
            <p:nvPr userDrawn="1"/>
          </p:nvSpPr>
          <p:spPr>
            <a:xfrm>
              <a:off x="2555365" y="4285386"/>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Light Blue</a:t>
              </a:r>
            </a:p>
            <a:p>
              <a:pPr algn="ctr"/>
              <a:r>
                <a:rPr lang="en-GB" sz="900" smtClean="0">
                  <a:solidFill>
                    <a:schemeClr val="bg1"/>
                  </a:solidFill>
                </a:rPr>
                <a:t>0 / 145 / 218</a:t>
              </a:r>
              <a:endParaRPr lang="en-GB" sz="900" dirty="0">
                <a:solidFill>
                  <a:schemeClr val="bg1"/>
                </a:solidFill>
              </a:endParaRPr>
            </a:p>
          </p:txBody>
        </p:sp>
        <p:sp>
          <p:nvSpPr>
            <p:cNvPr id="56" name="Rectangle 55"/>
            <p:cNvSpPr/>
            <p:nvPr userDrawn="1"/>
          </p:nvSpPr>
          <p:spPr>
            <a:xfrm>
              <a:off x="3544185" y="4285386"/>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Light Purple</a:t>
              </a:r>
            </a:p>
            <a:p>
              <a:pPr algn="ctr"/>
              <a:r>
                <a:rPr lang="en-GB" sz="900" smtClean="0">
                  <a:solidFill>
                    <a:schemeClr val="bg1"/>
                  </a:solidFill>
                </a:rPr>
                <a:t>109 / 32 / 119</a:t>
              </a:r>
              <a:endParaRPr lang="en-GB" sz="900" dirty="0">
                <a:solidFill>
                  <a:schemeClr val="bg1"/>
                </a:solidFill>
              </a:endParaRPr>
            </a:p>
          </p:txBody>
        </p:sp>
        <p:sp>
          <p:nvSpPr>
            <p:cNvPr id="57" name="Rectangle 56"/>
            <p:cNvSpPr/>
            <p:nvPr userDrawn="1"/>
          </p:nvSpPr>
          <p:spPr>
            <a:xfrm>
              <a:off x="5521825" y="4285386"/>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Green</a:t>
              </a:r>
            </a:p>
            <a:p>
              <a:pPr algn="ctr"/>
              <a:r>
                <a:rPr lang="en-GB" sz="900" smtClean="0">
                  <a:solidFill>
                    <a:schemeClr val="bg1"/>
                  </a:solidFill>
                </a:rPr>
                <a:t>0 / 163 / 161</a:t>
              </a:r>
              <a:endParaRPr lang="en-GB" sz="900" dirty="0">
                <a:solidFill>
                  <a:schemeClr val="bg1"/>
                </a:solidFill>
              </a:endParaRPr>
            </a:p>
          </p:txBody>
        </p:sp>
        <p:sp>
          <p:nvSpPr>
            <p:cNvPr id="58" name="Rectangle 57"/>
            <p:cNvSpPr/>
            <p:nvPr userDrawn="1"/>
          </p:nvSpPr>
          <p:spPr>
            <a:xfrm>
              <a:off x="7499463" y="4285386"/>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Light Green</a:t>
              </a:r>
            </a:p>
            <a:p>
              <a:pPr algn="ctr"/>
              <a:r>
                <a:rPr lang="en-GB" sz="900" dirty="0" smtClean="0">
                  <a:solidFill>
                    <a:schemeClr val="bg1"/>
                  </a:solidFill>
                </a:rPr>
                <a:t>67 / 176 / 42</a:t>
              </a:r>
              <a:endParaRPr lang="en-GB" sz="900" dirty="0">
                <a:solidFill>
                  <a:schemeClr val="bg1"/>
                </a:solidFill>
              </a:endParaRPr>
            </a:p>
          </p:txBody>
        </p:sp>
        <p:sp>
          <p:nvSpPr>
            <p:cNvPr id="59" name="Rectangle 58"/>
            <p:cNvSpPr/>
            <p:nvPr userDrawn="1"/>
          </p:nvSpPr>
          <p:spPr>
            <a:xfrm>
              <a:off x="6510645" y="4285386"/>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Yellow</a:t>
              </a:r>
            </a:p>
            <a:p>
              <a:pPr algn="ctr"/>
              <a:r>
                <a:rPr lang="en-GB" sz="900" smtClean="0">
                  <a:solidFill>
                    <a:schemeClr val="bg1"/>
                  </a:solidFill>
                </a:rPr>
                <a:t>234 / 170 / 0</a:t>
              </a:r>
              <a:endParaRPr lang="en-GB" sz="900" dirty="0">
                <a:solidFill>
                  <a:schemeClr val="bg1"/>
                </a:solidFill>
              </a:endParaRPr>
            </a:p>
          </p:txBody>
        </p:sp>
        <p:sp>
          <p:nvSpPr>
            <p:cNvPr id="60" name="Rectangle 59"/>
            <p:cNvSpPr/>
            <p:nvPr userDrawn="1"/>
          </p:nvSpPr>
          <p:spPr>
            <a:xfrm>
              <a:off x="1566545" y="5085488"/>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Pink</a:t>
              </a:r>
            </a:p>
            <a:p>
              <a:pPr algn="ctr"/>
              <a:r>
                <a:rPr lang="en-GB" sz="900" dirty="0" smtClean="0">
                  <a:solidFill>
                    <a:schemeClr val="bg1"/>
                  </a:solidFill>
                </a:rPr>
                <a:t>198 / 0 / 126</a:t>
              </a:r>
              <a:endParaRPr lang="en-GB" sz="900" dirty="0">
                <a:solidFill>
                  <a:schemeClr val="bg1"/>
                </a:solidFill>
              </a:endParaRPr>
            </a:p>
          </p:txBody>
        </p:sp>
        <p:sp>
          <p:nvSpPr>
            <p:cNvPr id="61" name="Rectangle 60"/>
            <p:cNvSpPr/>
            <p:nvPr userDrawn="1"/>
          </p:nvSpPr>
          <p:spPr>
            <a:xfrm>
              <a:off x="2555365" y="5085488"/>
              <a:ext cx="900000" cy="720000"/>
            </a:xfrm>
            <a:prstGeom prst="rect">
              <a:avLst/>
            </a:prstGeom>
            <a:solidFill>
              <a:srgbClr val="753F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Dark</a:t>
              </a:r>
              <a:r>
                <a:rPr lang="en-GB" sz="900" baseline="0" dirty="0" smtClean="0">
                  <a:solidFill>
                    <a:schemeClr val="bg1"/>
                  </a:solidFill>
                </a:rPr>
                <a:t> Brown</a:t>
              </a:r>
            </a:p>
            <a:p>
              <a:pPr algn="ctr"/>
              <a:r>
                <a:rPr lang="en-GB" sz="900" baseline="0" dirty="0" smtClean="0">
                  <a:solidFill>
                    <a:schemeClr val="bg1"/>
                  </a:solidFill>
                </a:rPr>
                <a:t>117 / 63 / 25</a:t>
              </a:r>
              <a:endParaRPr lang="en-GB" sz="900" dirty="0">
                <a:solidFill>
                  <a:schemeClr val="bg1"/>
                </a:solidFill>
              </a:endParaRPr>
            </a:p>
          </p:txBody>
        </p:sp>
        <p:sp>
          <p:nvSpPr>
            <p:cNvPr id="62" name="Rectangle 61"/>
            <p:cNvSpPr/>
            <p:nvPr userDrawn="1"/>
          </p:nvSpPr>
          <p:spPr>
            <a:xfrm>
              <a:off x="3544185" y="5085488"/>
              <a:ext cx="900000" cy="720000"/>
            </a:xfrm>
            <a:prstGeom prst="rect">
              <a:avLst/>
            </a:prstGeom>
            <a:solidFill>
              <a:srgbClr val="9B64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Light </a:t>
              </a:r>
              <a:r>
                <a:rPr lang="en-GB" sz="900" baseline="0" dirty="0" smtClean="0">
                  <a:solidFill>
                    <a:schemeClr val="bg1"/>
                  </a:solidFill>
                </a:rPr>
                <a:t>Brown</a:t>
              </a:r>
            </a:p>
            <a:p>
              <a:pPr algn="ctr"/>
              <a:r>
                <a:rPr lang="en-GB" sz="900" baseline="0" dirty="0" smtClean="0">
                  <a:solidFill>
                    <a:schemeClr val="bg1"/>
                  </a:solidFill>
                </a:rPr>
                <a:t>155 / 100 / 46</a:t>
              </a:r>
              <a:endParaRPr lang="en-GB" sz="900" dirty="0">
                <a:solidFill>
                  <a:schemeClr val="bg1"/>
                </a:solidFill>
              </a:endParaRPr>
            </a:p>
          </p:txBody>
        </p:sp>
        <p:sp>
          <p:nvSpPr>
            <p:cNvPr id="63" name="Rectangle 62"/>
            <p:cNvSpPr/>
            <p:nvPr userDrawn="1"/>
          </p:nvSpPr>
          <p:spPr>
            <a:xfrm>
              <a:off x="5521825" y="5085488"/>
              <a:ext cx="900000" cy="720000"/>
            </a:xfrm>
            <a:prstGeom prst="rect">
              <a:avLst/>
            </a:prstGeom>
            <a:solidFill>
              <a:srgbClr val="E3BC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Beige</a:t>
              </a:r>
            </a:p>
            <a:p>
              <a:pPr algn="ctr"/>
              <a:r>
                <a:rPr lang="en-GB" sz="900" dirty="0" smtClean="0">
                  <a:solidFill>
                    <a:schemeClr val="bg1"/>
                  </a:solidFill>
                </a:rPr>
                <a:t>227 / 188 / 159</a:t>
              </a:r>
              <a:endParaRPr lang="en-GB" sz="900" dirty="0">
                <a:solidFill>
                  <a:schemeClr val="bg1"/>
                </a:solidFill>
              </a:endParaRPr>
            </a:p>
          </p:txBody>
        </p:sp>
        <p:sp>
          <p:nvSpPr>
            <p:cNvPr id="64" name="Rectangle 63"/>
            <p:cNvSpPr/>
            <p:nvPr userDrawn="1"/>
          </p:nvSpPr>
          <p:spPr>
            <a:xfrm>
              <a:off x="4533005" y="5085488"/>
              <a:ext cx="900000" cy="720000"/>
            </a:xfrm>
            <a:prstGeom prst="rect">
              <a:avLst/>
            </a:prstGeom>
            <a:solidFill>
              <a:srgbClr val="9D93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Olive</a:t>
              </a:r>
            </a:p>
            <a:p>
              <a:pPr algn="ctr"/>
              <a:r>
                <a:rPr lang="en-GB" sz="900" dirty="0" smtClean="0">
                  <a:solidFill>
                    <a:schemeClr val="bg1"/>
                  </a:solidFill>
                </a:rPr>
                <a:t>157 / 147 / 117</a:t>
              </a:r>
              <a:endParaRPr lang="en-GB" sz="900" dirty="0">
                <a:solidFill>
                  <a:schemeClr val="bg1"/>
                </a:solidFill>
              </a:endParaRPr>
            </a:p>
          </p:txBody>
        </p:sp>
        <p:sp>
          <p:nvSpPr>
            <p:cNvPr id="65" name="Rectangle 64"/>
            <p:cNvSpPr/>
            <p:nvPr userDrawn="1"/>
          </p:nvSpPr>
          <p:spPr>
            <a:xfrm>
              <a:off x="6510645" y="5085488"/>
              <a:ext cx="900000" cy="720000"/>
            </a:xfrm>
            <a:prstGeom prst="rect">
              <a:avLst/>
            </a:prstGeom>
            <a:solidFill>
              <a:srgbClr val="E368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Light Pink</a:t>
              </a:r>
            </a:p>
            <a:p>
              <a:pPr algn="ctr"/>
              <a:r>
                <a:rPr lang="en-GB" sz="900" dirty="0" smtClean="0">
                  <a:solidFill>
                    <a:schemeClr val="bg1"/>
                  </a:solidFill>
                </a:rPr>
                <a:t>227 / 104 /</a:t>
              </a:r>
              <a:r>
                <a:rPr lang="en-GB" sz="900" baseline="0" dirty="0" smtClean="0">
                  <a:solidFill>
                    <a:schemeClr val="bg1"/>
                  </a:solidFill>
                </a:rPr>
                <a:t> 119</a:t>
              </a:r>
              <a:endParaRPr lang="en-GB" sz="900" dirty="0">
                <a:solidFill>
                  <a:schemeClr val="bg1"/>
                </a:solidFill>
              </a:endParaRPr>
            </a:p>
          </p:txBody>
        </p:sp>
        <p:sp>
          <p:nvSpPr>
            <p:cNvPr id="66" name="TextBox 65"/>
            <p:cNvSpPr txBox="1"/>
            <p:nvPr userDrawn="1"/>
          </p:nvSpPr>
          <p:spPr>
            <a:xfrm>
              <a:off x="752400" y="4285386"/>
              <a:ext cx="814145" cy="504825"/>
            </a:xfrm>
            <a:prstGeom prst="rect">
              <a:avLst/>
            </a:prstGeom>
            <a:noFill/>
          </p:spPr>
          <p:txBody>
            <a:bodyPr wrap="square" lIns="0" tIns="0" rIns="54007" bIns="0" rtlCol="0">
              <a:noAutofit/>
            </a:bodyPr>
            <a:lstStyle/>
            <a:p>
              <a:r>
                <a:rPr lang="en-GB" sz="1000" b="1" dirty="0" smtClean="0">
                  <a:solidFill>
                    <a:schemeClr val="tx2"/>
                  </a:solidFill>
                </a:rPr>
                <a:t>Colour</a:t>
              </a:r>
              <a:r>
                <a:rPr lang="en-GB" sz="1000" b="1" baseline="0" dirty="0" smtClean="0">
                  <a:solidFill>
                    <a:schemeClr val="tx2"/>
                  </a:solidFill>
                </a:rPr>
                <a:t> o</a:t>
              </a:r>
              <a:r>
                <a:rPr lang="en-GB" sz="1000" b="1" dirty="0" smtClean="0">
                  <a:solidFill>
                    <a:schemeClr val="tx2"/>
                  </a:solidFill>
                </a:rPr>
                <a:t>rder for graphs</a:t>
              </a:r>
              <a:endParaRPr lang="en-GB" sz="1000" b="1" dirty="0">
                <a:solidFill>
                  <a:schemeClr val="tx2"/>
                </a:solidFill>
              </a:endParaRPr>
            </a:p>
          </p:txBody>
        </p:sp>
      </p:grpSp>
    </p:spTree>
    <p:extLst>
      <p:ext uri="{BB962C8B-B14F-4D97-AF65-F5344CB8AC3E}">
        <p14:creationId xmlns:p14="http://schemas.microsoft.com/office/powerpoint/2010/main" val="4128833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16"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3" name="Text Placeholder 2"/>
          <p:cNvSpPr>
            <a:spLocks noGrp="1"/>
          </p:cNvSpPr>
          <p:nvPr>
            <p:ph type="body" sz="quarter" idx="11"/>
          </p:nvPr>
        </p:nvSpPr>
        <p:spPr>
          <a:xfrm>
            <a:off x="2729163" y="4771394"/>
            <a:ext cx="7851751" cy="643342"/>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a:p>
            <a:pPr lvl="1"/>
            <a:r>
              <a:rPr lang="en-US" smtClean="0"/>
              <a:t>Second level</a:t>
            </a:r>
          </a:p>
        </p:txBody>
      </p:sp>
      <p:sp>
        <p:nvSpPr>
          <p:cNvPr id="14" name="Text Placeholder 2"/>
          <p:cNvSpPr>
            <a:spLocks noGrp="1"/>
          </p:cNvSpPr>
          <p:nvPr>
            <p:ph type="body" sz="quarter" idx="12"/>
          </p:nvPr>
        </p:nvSpPr>
        <p:spPr>
          <a:xfrm>
            <a:off x="2729163" y="5711030"/>
            <a:ext cx="7851751" cy="169277"/>
          </a:xfrm>
        </p:spPr>
        <p:txBody>
          <a:bodyPr>
            <a:noAutofit/>
          </a:bodyPr>
          <a:lstStyle>
            <a:lvl1pPr>
              <a:buFontTx/>
              <a:buNone/>
              <a:defRPr sz="11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p:txBody>
      </p:sp>
      <p:sp>
        <p:nvSpPr>
          <p:cNvPr id="15" name="Text Placeholder 2"/>
          <p:cNvSpPr>
            <a:spLocks noGrp="1"/>
          </p:cNvSpPr>
          <p:nvPr>
            <p:ph type="body" sz="quarter" idx="13"/>
          </p:nvPr>
        </p:nvSpPr>
        <p:spPr>
          <a:xfrm>
            <a:off x="2729163" y="3831758"/>
            <a:ext cx="7851751" cy="643342"/>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a:p>
            <a:pPr lvl="1"/>
            <a:r>
              <a:rPr lang="en-US" smtClean="0"/>
              <a:t>Second level</a:t>
            </a:r>
          </a:p>
        </p:txBody>
      </p:sp>
      <p:sp>
        <p:nvSpPr>
          <p:cNvPr id="18" name="Rectangle 17">
            <a:hlinkClick r:id="rId2"/>
          </p:cNvPr>
          <p:cNvSpPr>
            <a:spLocks noChangeArrowheads="1"/>
          </p:cNvSpPr>
          <p:nvPr userDrawn="1"/>
        </p:nvSpPr>
        <p:spPr bwMode="auto">
          <a:xfrm>
            <a:off x="2747963" y="3280766"/>
            <a:ext cx="1912724" cy="230832"/>
          </a:xfrm>
          <a:prstGeom prst="rect">
            <a:avLst/>
          </a:prstGeom>
          <a:noFill/>
          <a:ln w="9525">
            <a:noFill/>
            <a:miter lim="800000"/>
            <a:headEnd/>
            <a:tailEnd/>
          </a:ln>
          <a:effectLst/>
        </p:spPr>
        <p:txBody>
          <a:bodyPr wrap="square" lIns="0" tIns="0" rIns="0" bIns="0" anchor="ctr">
            <a:spAutoFit/>
          </a:bodyPr>
          <a:lstStyle/>
          <a:p>
            <a:pPr>
              <a:defRPr/>
            </a:pPr>
            <a:r>
              <a:rPr lang="en-GB" sz="1500" b="1" i="0" kern="0" dirty="0" smtClean="0">
                <a:solidFill>
                  <a:srgbClr val="00468E"/>
                </a:solidFill>
                <a:latin typeface="+mn-lt"/>
                <a:ea typeface="Univers for KPMG" pitchFamily="18" charset="0"/>
                <a:cs typeface="Univers for KPMG"/>
              </a:rPr>
              <a:t>kpmg.ru</a:t>
            </a:r>
            <a:endParaRPr lang="en-GB" sz="1500" b="1" i="0" kern="0" dirty="0">
              <a:solidFill>
                <a:srgbClr val="000000"/>
              </a:solidFill>
              <a:latin typeface="+mn-lt"/>
              <a:cs typeface="Univers for KPMG"/>
            </a:endParaRPr>
          </a:p>
        </p:txBody>
      </p:sp>
    </p:spTree>
    <p:extLst>
      <p:ext uri="{BB962C8B-B14F-4D97-AF65-F5344CB8AC3E}">
        <p14:creationId xmlns:p14="http://schemas.microsoft.com/office/powerpoint/2010/main" val="3267273653"/>
      </p:ext>
    </p:extLst>
  </p:cSld>
  <p:clrMapOvr>
    <a:masterClrMapping/>
  </p:clrMapOvr>
  <p:extLst mod="1">
    <p:ext uri="{DCECCB84-F9BA-43D5-87BE-67443E8EF086}">
      <p15:sldGuideLst xmlns:p15="http://schemas.microsoft.com/office/powerpoint/2012/main" xmlns="">
        <p15:guide id="1" orient="horz" pos="1865" userDrawn="1">
          <p15:clr>
            <a:srgbClr val="FBAE40"/>
          </p15:clr>
        </p15:guide>
        <p15:guide id="2" pos="1731"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F2F834D-31CC-428A-B968-07C2C61BE957}" type="datetimeFigureOut">
              <a:rPr lang="en-US" smtClean="0"/>
              <a:t>8/6/2019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E07CED-01C2-4A87-AE04-2099CBFFBBF5}" type="slidenum">
              <a:rPr lang="en-US" smtClean="0"/>
              <a:t>‹#›</a:t>
            </a:fld>
            <a:endParaRPr lang="en-US"/>
          </a:p>
        </p:txBody>
      </p:sp>
    </p:spTree>
    <p:extLst>
      <p:ext uri="{BB962C8B-B14F-4D97-AF65-F5344CB8AC3E}">
        <p14:creationId xmlns:p14="http://schemas.microsoft.com/office/powerpoint/2010/main" val="1628775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16124" y="1422400"/>
            <a:ext cx="10159754" cy="460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11" hasCustomPrompt="1"/>
          </p:nvPr>
        </p:nvSpPr>
        <p:spPr>
          <a:xfrm>
            <a:off x="1016124" y="203863"/>
            <a:ext cx="10159754" cy="169200"/>
          </a:xfrm>
        </p:spPr>
        <p:txBody>
          <a:bodyPr anchor="b"/>
          <a:lstStyle>
            <a:lvl1pPr>
              <a:spcAft>
                <a:spcPts val="0"/>
              </a:spcAft>
              <a:defRPr sz="1023"/>
            </a:lvl1pPr>
          </a:lstStyle>
          <a:p>
            <a:pPr lvl="0"/>
            <a:r>
              <a:rPr lang="en-US" dirty="0" smtClean="0"/>
              <a:t>Super title here</a:t>
            </a:r>
          </a:p>
        </p:txBody>
      </p:sp>
      <p:sp>
        <p:nvSpPr>
          <p:cNvPr id="6" name="Title 5"/>
          <p:cNvSpPr>
            <a:spLocks noGrp="1"/>
          </p:cNvSpPr>
          <p:nvPr>
            <p:ph type="title"/>
          </p:nvPr>
        </p:nvSpPr>
        <p:spPr>
          <a:xfrm>
            <a:off x="1016124" y="451575"/>
            <a:ext cx="10159754" cy="7236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32205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 Lef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386" y="1"/>
            <a:ext cx="12192000" cy="6858000"/>
          </a:xfrm>
          <a:prstGeom prst="rect">
            <a:avLst/>
          </a:prstGeom>
        </p:spPr>
      </p:pic>
      <p:sp>
        <p:nvSpPr>
          <p:cNvPr id="8" name="Title 1"/>
          <p:cNvSpPr>
            <a:spLocks noGrp="1"/>
          </p:cNvSpPr>
          <p:nvPr>
            <p:ph type="ctrTitle" hasCustomPrompt="1"/>
          </p:nvPr>
        </p:nvSpPr>
        <p:spPr>
          <a:xfrm>
            <a:off x="4823212" y="1435300"/>
            <a:ext cx="6461087" cy="3510000"/>
          </a:xfrm>
        </p:spPr>
        <p:txBody>
          <a:bodyPr anchor="t" anchorCtr="0"/>
          <a:lstStyle>
            <a:lvl1pPr algn="l">
              <a:defRPr sz="11000" baseline="0">
                <a:solidFill>
                  <a:schemeClr val="bg1"/>
                </a:solidFill>
              </a:defRPr>
            </a:lvl1pPr>
          </a:lstStyle>
          <a:p>
            <a:r>
              <a:rPr lang="en-GB" dirty="0" smtClean="0"/>
              <a:t>Title slide 3</a:t>
            </a:r>
            <a:br>
              <a:rPr lang="en-GB" dirty="0" smtClean="0"/>
            </a:br>
            <a:r>
              <a:rPr lang="en-GB" dirty="0" smtClean="0"/>
              <a:t>left light vertical image</a:t>
            </a:r>
            <a:endParaRPr lang="en-US" dirty="0"/>
          </a:p>
        </p:txBody>
      </p:sp>
      <p:sp>
        <p:nvSpPr>
          <p:cNvPr id="16" name="Freeform 19"/>
          <p:cNvSpPr>
            <a:spLocks noChangeAspect="1" noEditPoints="1"/>
          </p:cNvSpPr>
          <p:nvPr userDrawn="1"/>
        </p:nvSpPr>
        <p:spPr bwMode="auto">
          <a:xfrm>
            <a:off x="4842512"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p:nvPr>
        </p:nvSpPr>
        <p:spPr>
          <a:xfrm>
            <a:off x="4862811" y="5390900"/>
            <a:ext cx="642062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19629884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 Lef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4771" cy="6858000"/>
          </a:xfrm>
          <a:prstGeom prst="rect">
            <a:avLst/>
          </a:prstGeom>
        </p:spPr>
      </p:pic>
      <p:sp>
        <p:nvSpPr>
          <p:cNvPr id="8" name="Title 1"/>
          <p:cNvSpPr>
            <a:spLocks noGrp="1"/>
          </p:cNvSpPr>
          <p:nvPr>
            <p:ph type="ctrTitle" hasCustomPrompt="1"/>
          </p:nvPr>
        </p:nvSpPr>
        <p:spPr>
          <a:xfrm>
            <a:off x="3886200" y="1435300"/>
            <a:ext cx="7313613" cy="3510000"/>
          </a:xfrm>
        </p:spPr>
        <p:txBody>
          <a:bodyPr anchor="t" anchorCtr="0"/>
          <a:lstStyle>
            <a:lvl1pPr algn="l">
              <a:defRPr sz="11000" baseline="0">
                <a:solidFill>
                  <a:schemeClr val="bg1"/>
                </a:solidFill>
              </a:defRPr>
            </a:lvl1pPr>
          </a:lstStyle>
          <a:p>
            <a:r>
              <a:rPr lang="en-GB" dirty="0" smtClean="0"/>
              <a:t>Title slide 4</a:t>
            </a:r>
            <a:br>
              <a:rPr lang="en-GB" dirty="0" smtClean="0"/>
            </a:br>
            <a:r>
              <a:rPr lang="en-GB" dirty="0" smtClean="0"/>
              <a:t>left dark vertical image</a:t>
            </a:r>
            <a:endParaRPr lang="en-US" dirty="0"/>
          </a:p>
        </p:txBody>
      </p:sp>
      <p:sp>
        <p:nvSpPr>
          <p:cNvPr id="16" name="Freeform 19"/>
          <p:cNvSpPr>
            <a:spLocks noChangeAspect="1" noEditPoints="1"/>
          </p:cNvSpPr>
          <p:nvPr userDrawn="1"/>
        </p:nvSpPr>
        <p:spPr bwMode="auto">
          <a:xfrm>
            <a:off x="3905500"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3925798" y="5390900"/>
            <a:ext cx="7267815"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48227888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14" t="5581" r="114" b="13169"/>
          <a:stretch/>
        </p:blipFill>
        <p:spPr>
          <a:xfrm>
            <a:off x="-55418" y="1"/>
            <a:ext cx="12247418" cy="6858000"/>
          </a:xfrm>
          <a:prstGeom prst="rect">
            <a:avLst/>
          </a:prstGeom>
        </p:spPr>
      </p:pic>
      <p:sp>
        <p:nvSpPr>
          <p:cNvPr id="8" name="Title 1"/>
          <p:cNvSpPr>
            <a:spLocks noGrp="1"/>
          </p:cNvSpPr>
          <p:nvPr>
            <p:ph type="ctrTitle" hasCustomPrompt="1"/>
          </p:nvPr>
        </p:nvSpPr>
        <p:spPr>
          <a:xfrm>
            <a:off x="983561" y="1435300"/>
            <a:ext cx="7022748" cy="3510000"/>
          </a:xfrm>
        </p:spPr>
        <p:txBody>
          <a:bodyPr anchor="t" anchorCtr="0"/>
          <a:lstStyle>
            <a:lvl1pPr algn="l">
              <a:defRPr sz="11000" baseline="0">
                <a:solidFill>
                  <a:schemeClr val="bg1"/>
                </a:solidFill>
              </a:defRPr>
            </a:lvl1pPr>
          </a:lstStyle>
          <a:p>
            <a:r>
              <a:rPr lang="en-US" dirty="0" smtClean="0"/>
              <a:t>Title slide 5</a:t>
            </a:r>
            <a:br>
              <a:rPr lang="en-US" dirty="0" smtClean="0"/>
            </a:br>
            <a:r>
              <a:rPr lang="en-US" dirty="0" smtClean="0"/>
              <a:t>singular </a:t>
            </a:r>
            <a:br>
              <a:rPr lang="en-US" dirty="0" smtClean="0"/>
            </a:br>
            <a:r>
              <a:rPr lang="en-US" dirty="0" smtClean="0"/>
              <a:t>image</a:t>
            </a:r>
            <a:endParaRPr lang="en-US" dirty="0"/>
          </a:p>
        </p:txBody>
      </p:sp>
      <p:sp>
        <p:nvSpPr>
          <p:cNvPr id="16" name="Freeform 19"/>
          <p:cNvSpPr>
            <a:spLocks noChangeAspect="1" noEditPoints="1"/>
          </p:cNvSpPr>
          <p:nvPr userDrawn="1"/>
        </p:nvSpPr>
        <p:spPr bwMode="auto">
          <a:xfrm>
            <a:off x="1002861"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1023161" y="5390900"/>
            <a:ext cx="698314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349499007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73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7"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8" name="Title 1"/>
          <p:cNvSpPr>
            <a:spLocks noGrp="1"/>
          </p:cNvSpPr>
          <p:nvPr>
            <p:ph type="ctrTitle" hasCustomPrompt="1"/>
          </p:nvPr>
        </p:nvSpPr>
        <p:spPr>
          <a:xfrm>
            <a:off x="2709863" y="1435300"/>
            <a:ext cx="8489950" cy="3510000"/>
          </a:xfrm>
        </p:spPr>
        <p:txBody>
          <a:bodyPr anchor="t" anchorCtr="0"/>
          <a:lstStyle>
            <a:lvl1pPr algn="l">
              <a:defRPr sz="11000" baseline="0">
                <a:solidFill>
                  <a:schemeClr val="bg1"/>
                </a:solidFill>
              </a:defRPr>
            </a:lvl1pPr>
          </a:lstStyle>
          <a:p>
            <a:r>
              <a:rPr lang="en-GB" dirty="0" smtClean="0"/>
              <a:t>Title Slide 6 – </a:t>
            </a:r>
            <a:br>
              <a:rPr lang="en-GB" dirty="0" smtClean="0"/>
            </a:br>
            <a:r>
              <a:rPr lang="en-GB" dirty="0" smtClean="0"/>
              <a:t>no image</a:t>
            </a:r>
            <a:endParaRPr lang="en-US" dirty="0"/>
          </a:p>
        </p:txBody>
      </p:sp>
      <p:sp>
        <p:nvSpPr>
          <p:cNvPr id="10"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grpSp>
        <p:nvGrpSpPr>
          <p:cNvPr id="9" name="Group 8"/>
          <p:cNvGrpSpPr/>
          <p:nvPr userDrawn="1"/>
        </p:nvGrpSpPr>
        <p:grpSpPr>
          <a:xfrm>
            <a:off x="9486000" y="4491510"/>
            <a:ext cx="2185021" cy="2014780"/>
            <a:chOff x="6905626" y="3994151"/>
            <a:chExt cx="2220913" cy="2047876"/>
          </a:xfrm>
        </p:grpSpPr>
        <p:sp>
          <p:nvSpPr>
            <p:cNvPr id="11" name="AutoShape 30"/>
            <p:cNvSpPr>
              <a:spLocks noChangeAspect="1" noChangeArrowheads="1" noTextEdit="1"/>
            </p:cNvSpPr>
            <p:nvPr/>
          </p:nvSpPr>
          <p:spPr bwMode="auto">
            <a:xfrm>
              <a:off x="6905626" y="3994151"/>
              <a:ext cx="2219325"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33"/>
            <p:cNvSpPr>
              <a:spLocks/>
            </p:cNvSpPr>
            <p:nvPr/>
          </p:nvSpPr>
          <p:spPr bwMode="auto">
            <a:xfrm>
              <a:off x="7126289" y="4514851"/>
              <a:ext cx="661988" cy="577850"/>
            </a:xfrm>
            <a:custGeom>
              <a:avLst/>
              <a:gdLst>
                <a:gd name="T0" fmla="*/ 469 w 469"/>
                <a:gd name="T1" fmla="*/ 409 h 409"/>
                <a:gd name="T2" fmla="*/ 169 w 469"/>
                <a:gd name="T3" fmla="*/ 407 h 409"/>
                <a:gd name="T4" fmla="*/ 50 w 469"/>
                <a:gd name="T5" fmla="*/ 365 h 409"/>
                <a:gd name="T6" fmla="*/ 8 w 469"/>
                <a:gd name="T7" fmla="*/ 223 h 409"/>
                <a:gd name="T8" fmla="*/ 8 w 469"/>
                <a:gd name="T9" fmla="*/ 0 h 409"/>
                <a:gd name="T10" fmla="*/ 25 w 469"/>
                <a:gd name="T11" fmla="*/ 0 h 409"/>
                <a:gd name="T12" fmla="*/ 25 w 469"/>
                <a:gd name="T13" fmla="*/ 225 h 409"/>
                <a:gd name="T14" fmla="*/ 62 w 469"/>
                <a:gd name="T15" fmla="*/ 352 h 409"/>
                <a:gd name="T16" fmla="*/ 168 w 469"/>
                <a:gd name="T17" fmla="*/ 389 h 409"/>
                <a:gd name="T18" fmla="*/ 169 w 469"/>
                <a:gd name="T19" fmla="*/ 389 h 409"/>
                <a:gd name="T20" fmla="*/ 469 w 469"/>
                <a:gd name="T21" fmla="*/ 392 h 409"/>
                <a:gd name="T22" fmla="*/ 469 w 469"/>
                <a:gd name="T23" fmla="*/ 40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409">
                  <a:moveTo>
                    <a:pt x="469" y="409"/>
                  </a:moveTo>
                  <a:cubicBezTo>
                    <a:pt x="169" y="407"/>
                    <a:pt x="169" y="407"/>
                    <a:pt x="169" y="407"/>
                  </a:cubicBezTo>
                  <a:cubicBezTo>
                    <a:pt x="163" y="407"/>
                    <a:pt x="94" y="409"/>
                    <a:pt x="50" y="365"/>
                  </a:cubicBezTo>
                  <a:cubicBezTo>
                    <a:pt x="0" y="315"/>
                    <a:pt x="7" y="232"/>
                    <a:pt x="8" y="223"/>
                  </a:cubicBezTo>
                  <a:cubicBezTo>
                    <a:pt x="8" y="0"/>
                    <a:pt x="8" y="0"/>
                    <a:pt x="8" y="0"/>
                  </a:cubicBezTo>
                  <a:cubicBezTo>
                    <a:pt x="25" y="0"/>
                    <a:pt x="25" y="0"/>
                    <a:pt x="25" y="0"/>
                  </a:cubicBezTo>
                  <a:cubicBezTo>
                    <a:pt x="25" y="225"/>
                    <a:pt x="25" y="225"/>
                    <a:pt x="25" y="225"/>
                  </a:cubicBezTo>
                  <a:cubicBezTo>
                    <a:pt x="25" y="226"/>
                    <a:pt x="17" y="307"/>
                    <a:pt x="62" y="352"/>
                  </a:cubicBezTo>
                  <a:cubicBezTo>
                    <a:pt x="102" y="392"/>
                    <a:pt x="168" y="389"/>
                    <a:pt x="168" y="389"/>
                  </a:cubicBezTo>
                  <a:cubicBezTo>
                    <a:pt x="169" y="389"/>
                    <a:pt x="169" y="389"/>
                    <a:pt x="169" y="389"/>
                  </a:cubicBezTo>
                  <a:cubicBezTo>
                    <a:pt x="469" y="392"/>
                    <a:pt x="469" y="392"/>
                    <a:pt x="469" y="392"/>
                  </a:cubicBezTo>
                  <a:lnTo>
                    <a:pt x="469" y="409"/>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34"/>
            <p:cNvSpPr>
              <a:spLocks/>
            </p:cNvSpPr>
            <p:nvPr/>
          </p:nvSpPr>
          <p:spPr bwMode="auto">
            <a:xfrm>
              <a:off x="8226426" y="4514851"/>
              <a:ext cx="663575" cy="577850"/>
            </a:xfrm>
            <a:custGeom>
              <a:avLst/>
              <a:gdLst>
                <a:gd name="T0" fmla="*/ 0 w 470"/>
                <a:gd name="T1" fmla="*/ 409 h 409"/>
                <a:gd name="T2" fmla="*/ 300 w 470"/>
                <a:gd name="T3" fmla="*/ 407 h 409"/>
                <a:gd name="T4" fmla="*/ 420 w 470"/>
                <a:gd name="T5" fmla="*/ 365 h 409"/>
                <a:gd name="T6" fmla="*/ 462 w 470"/>
                <a:gd name="T7" fmla="*/ 223 h 409"/>
                <a:gd name="T8" fmla="*/ 462 w 470"/>
                <a:gd name="T9" fmla="*/ 0 h 409"/>
                <a:gd name="T10" fmla="*/ 444 w 470"/>
                <a:gd name="T11" fmla="*/ 0 h 409"/>
                <a:gd name="T12" fmla="*/ 444 w 470"/>
                <a:gd name="T13" fmla="*/ 225 h 409"/>
                <a:gd name="T14" fmla="*/ 407 w 470"/>
                <a:gd name="T15" fmla="*/ 352 h 409"/>
                <a:gd name="T16" fmla="*/ 301 w 470"/>
                <a:gd name="T17" fmla="*/ 389 h 409"/>
                <a:gd name="T18" fmla="*/ 300 w 470"/>
                <a:gd name="T19" fmla="*/ 389 h 409"/>
                <a:gd name="T20" fmla="*/ 0 w 470"/>
                <a:gd name="T21" fmla="*/ 392 h 409"/>
                <a:gd name="T22" fmla="*/ 0 w 470"/>
                <a:gd name="T23" fmla="*/ 40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0" h="409">
                  <a:moveTo>
                    <a:pt x="0" y="409"/>
                  </a:moveTo>
                  <a:cubicBezTo>
                    <a:pt x="300" y="407"/>
                    <a:pt x="300" y="407"/>
                    <a:pt x="300" y="407"/>
                  </a:cubicBezTo>
                  <a:cubicBezTo>
                    <a:pt x="306" y="407"/>
                    <a:pt x="375" y="409"/>
                    <a:pt x="420" y="365"/>
                  </a:cubicBezTo>
                  <a:cubicBezTo>
                    <a:pt x="470" y="315"/>
                    <a:pt x="463" y="232"/>
                    <a:pt x="462" y="223"/>
                  </a:cubicBezTo>
                  <a:cubicBezTo>
                    <a:pt x="462" y="0"/>
                    <a:pt x="462" y="0"/>
                    <a:pt x="462" y="0"/>
                  </a:cubicBezTo>
                  <a:cubicBezTo>
                    <a:pt x="444" y="0"/>
                    <a:pt x="444" y="0"/>
                    <a:pt x="444" y="0"/>
                  </a:cubicBezTo>
                  <a:cubicBezTo>
                    <a:pt x="444" y="225"/>
                    <a:pt x="444" y="225"/>
                    <a:pt x="444" y="225"/>
                  </a:cubicBezTo>
                  <a:cubicBezTo>
                    <a:pt x="444" y="226"/>
                    <a:pt x="453" y="307"/>
                    <a:pt x="407" y="352"/>
                  </a:cubicBezTo>
                  <a:cubicBezTo>
                    <a:pt x="367" y="392"/>
                    <a:pt x="302" y="389"/>
                    <a:pt x="301" y="389"/>
                  </a:cubicBezTo>
                  <a:cubicBezTo>
                    <a:pt x="300" y="389"/>
                    <a:pt x="300" y="389"/>
                    <a:pt x="300" y="389"/>
                  </a:cubicBezTo>
                  <a:cubicBezTo>
                    <a:pt x="0" y="392"/>
                    <a:pt x="0" y="392"/>
                    <a:pt x="0" y="392"/>
                  </a:cubicBezTo>
                  <a:lnTo>
                    <a:pt x="0" y="409"/>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35"/>
            <p:cNvSpPr>
              <a:spLocks/>
            </p:cNvSpPr>
            <p:nvPr/>
          </p:nvSpPr>
          <p:spPr bwMode="auto">
            <a:xfrm>
              <a:off x="7715251" y="4514851"/>
              <a:ext cx="661988" cy="577850"/>
            </a:xfrm>
            <a:custGeom>
              <a:avLst/>
              <a:gdLst>
                <a:gd name="T0" fmla="*/ 0 w 469"/>
                <a:gd name="T1" fmla="*/ 409 h 409"/>
                <a:gd name="T2" fmla="*/ 300 w 469"/>
                <a:gd name="T3" fmla="*/ 407 h 409"/>
                <a:gd name="T4" fmla="*/ 419 w 469"/>
                <a:gd name="T5" fmla="*/ 365 h 409"/>
                <a:gd name="T6" fmla="*/ 461 w 469"/>
                <a:gd name="T7" fmla="*/ 223 h 409"/>
                <a:gd name="T8" fmla="*/ 461 w 469"/>
                <a:gd name="T9" fmla="*/ 0 h 409"/>
                <a:gd name="T10" fmla="*/ 444 w 469"/>
                <a:gd name="T11" fmla="*/ 0 h 409"/>
                <a:gd name="T12" fmla="*/ 444 w 469"/>
                <a:gd name="T13" fmla="*/ 225 h 409"/>
                <a:gd name="T14" fmla="*/ 407 w 469"/>
                <a:gd name="T15" fmla="*/ 352 h 409"/>
                <a:gd name="T16" fmla="*/ 300 w 469"/>
                <a:gd name="T17" fmla="*/ 389 h 409"/>
                <a:gd name="T18" fmla="*/ 300 w 469"/>
                <a:gd name="T19" fmla="*/ 389 h 409"/>
                <a:gd name="T20" fmla="*/ 0 w 469"/>
                <a:gd name="T21" fmla="*/ 392 h 409"/>
                <a:gd name="T22" fmla="*/ 0 w 469"/>
                <a:gd name="T23" fmla="*/ 40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409">
                  <a:moveTo>
                    <a:pt x="0" y="409"/>
                  </a:moveTo>
                  <a:cubicBezTo>
                    <a:pt x="300" y="407"/>
                    <a:pt x="300" y="407"/>
                    <a:pt x="300" y="407"/>
                  </a:cubicBezTo>
                  <a:cubicBezTo>
                    <a:pt x="305" y="407"/>
                    <a:pt x="375" y="409"/>
                    <a:pt x="419" y="365"/>
                  </a:cubicBezTo>
                  <a:cubicBezTo>
                    <a:pt x="469" y="315"/>
                    <a:pt x="462" y="232"/>
                    <a:pt x="461" y="223"/>
                  </a:cubicBezTo>
                  <a:cubicBezTo>
                    <a:pt x="461" y="0"/>
                    <a:pt x="461" y="0"/>
                    <a:pt x="461" y="0"/>
                  </a:cubicBezTo>
                  <a:cubicBezTo>
                    <a:pt x="444" y="0"/>
                    <a:pt x="444" y="0"/>
                    <a:pt x="444" y="0"/>
                  </a:cubicBezTo>
                  <a:cubicBezTo>
                    <a:pt x="444" y="225"/>
                    <a:pt x="444" y="225"/>
                    <a:pt x="444" y="225"/>
                  </a:cubicBezTo>
                  <a:cubicBezTo>
                    <a:pt x="444" y="226"/>
                    <a:pt x="452" y="307"/>
                    <a:pt x="407" y="352"/>
                  </a:cubicBezTo>
                  <a:cubicBezTo>
                    <a:pt x="367" y="392"/>
                    <a:pt x="301" y="389"/>
                    <a:pt x="300" y="389"/>
                  </a:cubicBezTo>
                  <a:cubicBezTo>
                    <a:pt x="300" y="389"/>
                    <a:pt x="300" y="389"/>
                    <a:pt x="300" y="389"/>
                  </a:cubicBezTo>
                  <a:cubicBezTo>
                    <a:pt x="0" y="392"/>
                    <a:pt x="0" y="392"/>
                    <a:pt x="0" y="392"/>
                  </a:cubicBezTo>
                  <a:lnTo>
                    <a:pt x="0" y="409"/>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36"/>
            <p:cNvSpPr>
              <a:spLocks/>
            </p:cNvSpPr>
            <p:nvPr/>
          </p:nvSpPr>
          <p:spPr bwMode="auto">
            <a:xfrm>
              <a:off x="7040564" y="4694239"/>
              <a:ext cx="1387475" cy="879475"/>
            </a:xfrm>
            <a:custGeom>
              <a:avLst/>
              <a:gdLst>
                <a:gd name="T0" fmla="*/ 984 w 984"/>
                <a:gd name="T1" fmla="*/ 511 h 622"/>
                <a:gd name="T2" fmla="*/ 922 w 984"/>
                <a:gd name="T3" fmla="*/ 294 h 622"/>
                <a:gd name="T4" fmla="*/ 819 w 984"/>
                <a:gd name="T5" fmla="*/ 98 h 622"/>
                <a:gd name="T6" fmla="*/ 606 w 984"/>
                <a:gd name="T7" fmla="*/ 1 h 622"/>
                <a:gd name="T8" fmla="*/ 509 w 984"/>
                <a:gd name="T9" fmla="*/ 69 h 622"/>
                <a:gd name="T10" fmla="*/ 417 w 984"/>
                <a:gd name="T11" fmla="*/ 0 h 622"/>
                <a:gd name="T12" fmla="*/ 158 w 984"/>
                <a:gd name="T13" fmla="*/ 133 h 622"/>
                <a:gd name="T14" fmla="*/ 72 w 984"/>
                <a:gd name="T15" fmla="*/ 317 h 622"/>
                <a:gd name="T16" fmla="*/ 0 w 984"/>
                <a:gd name="T17" fmla="*/ 511 h 622"/>
                <a:gd name="T18" fmla="*/ 209 w 984"/>
                <a:gd name="T19" fmla="*/ 511 h 622"/>
                <a:gd name="T20" fmla="*/ 249 w 984"/>
                <a:gd name="T21" fmla="*/ 412 h 622"/>
                <a:gd name="T22" fmla="*/ 256 w 984"/>
                <a:gd name="T23" fmla="*/ 560 h 622"/>
                <a:gd name="T24" fmla="*/ 509 w 984"/>
                <a:gd name="T25" fmla="*/ 619 h 622"/>
                <a:gd name="T26" fmla="*/ 753 w 984"/>
                <a:gd name="T27" fmla="*/ 622 h 622"/>
                <a:gd name="T28" fmla="*/ 761 w 984"/>
                <a:gd name="T29" fmla="*/ 399 h 622"/>
                <a:gd name="T30" fmla="*/ 794 w 984"/>
                <a:gd name="T31" fmla="*/ 511 h 622"/>
                <a:gd name="T32" fmla="*/ 984 w 984"/>
                <a:gd name="T33" fmla="*/ 511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4" h="622">
                  <a:moveTo>
                    <a:pt x="984" y="511"/>
                  </a:moveTo>
                  <a:cubicBezTo>
                    <a:pt x="971" y="460"/>
                    <a:pt x="935" y="324"/>
                    <a:pt x="922" y="294"/>
                  </a:cubicBezTo>
                  <a:cubicBezTo>
                    <a:pt x="915" y="277"/>
                    <a:pt x="890" y="137"/>
                    <a:pt x="819" y="98"/>
                  </a:cubicBezTo>
                  <a:cubicBezTo>
                    <a:pt x="771" y="72"/>
                    <a:pt x="606" y="1"/>
                    <a:pt x="606" y="1"/>
                  </a:cubicBezTo>
                  <a:cubicBezTo>
                    <a:pt x="509" y="69"/>
                    <a:pt x="509" y="69"/>
                    <a:pt x="509" y="69"/>
                  </a:cubicBezTo>
                  <a:cubicBezTo>
                    <a:pt x="417" y="0"/>
                    <a:pt x="417" y="0"/>
                    <a:pt x="417" y="0"/>
                  </a:cubicBezTo>
                  <a:cubicBezTo>
                    <a:pt x="417" y="0"/>
                    <a:pt x="183" y="90"/>
                    <a:pt x="158" y="133"/>
                  </a:cubicBezTo>
                  <a:cubicBezTo>
                    <a:pt x="125" y="188"/>
                    <a:pt x="80" y="300"/>
                    <a:pt x="72" y="317"/>
                  </a:cubicBezTo>
                  <a:cubicBezTo>
                    <a:pt x="59" y="346"/>
                    <a:pt x="13" y="460"/>
                    <a:pt x="0" y="511"/>
                  </a:cubicBezTo>
                  <a:cubicBezTo>
                    <a:pt x="209" y="511"/>
                    <a:pt x="209" y="511"/>
                    <a:pt x="209" y="511"/>
                  </a:cubicBezTo>
                  <a:cubicBezTo>
                    <a:pt x="238" y="435"/>
                    <a:pt x="249" y="412"/>
                    <a:pt x="249" y="412"/>
                  </a:cubicBezTo>
                  <a:cubicBezTo>
                    <a:pt x="256" y="560"/>
                    <a:pt x="256" y="560"/>
                    <a:pt x="256" y="560"/>
                  </a:cubicBezTo>
                  <a:cubicBezTo>
                    <a:pt x="509" y="619"/>
                    <a:pt x="509" y="619"/>
                    <a:pt x="509" y="619"/>
                  </a:cubicBezTo>
                  <a:cubicBezTo>
                    <a:pt x="753" y="622"/>
                    <a:pt x="753" y="622"/>
                    <a:pt x="753" y="622"/>
                  </a:cubicBezTo>
                  <a:cubicBezTo>
                    <a:pt x="761" y="399"/>
                    <a:pt x="761" y="399"/>
                    <a:pt x="761" y="399"/>
                  </a:cubicBezTo>
                  <a:cubicBezTo>
                    <a:pt x="761" y="399"/>
                    <a:pt x="779" y="440"/>
                    <a:pt x="794" y="511"/>
                  </a:cubicBezTo>
                  <a:lnTo>
                    <a:pt x="984" y="511"/>
                  </a:lnTo>
                  <a:close/>
                </a:path>
              </a:pathLst>
            </a:custGeom>
            <a:solidFill>
              <a:srgbClr val="3844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37"/>
            <p:cNvSpPr>
              <a:spLocks/>
            </p:cNvSpPr>
            <p:nvPr/>
          </p:nvSpPr>
          <p:spPr bwMode="auto">
            <a:xfrm>
              <a:off x="7554914" y="4621214"/>
              <a:ext cx="474663" cy="452438"/>
            </a:xfrm>
            <a:custGeom>
              <a:avLst/>
              <a:gdLst>
                <a:gd name="T0" fmla="*/ 242 w 337"/>
                <a:gd name="T1" fmla="*/ 100 h 320"/>
                <a:gd name="T2" fmla="*/ 227 w 337"/>
                <a:gd name="T3" fmla="*/ 162 h 320"/>
                <a:gd name="T4" fmla="*/ 219 w 337"/>
                <a:gd name="T5" fmla="*/ 260 h 320"/>
                <a:gd name="T6" fmla="*/ 137 w 337"/>
                <a:gd name="T7" fmla="*/ 292 h 320"/>
                <a:gd name="T8" fmla="*/ 75 w 337"/>
                <a:gd name="T9" fmla="*/ 236 h 320"/>
                <a:gd name="T10" fmla="*/ 61 w 337"/>
                <a:gd name="T11" fmla="*/ 266 h 320"/>
                <a:gd name="T12" fmla="*/ 47 w 337"/>
                <a:gd name="T13" fmla="*/ 101 h 320"/>
                <a:gd name="T14" fmla="*/ 50 w 337"/>
                <a:gd name="T15" fmla="*/ 0 h 320"/>
                <a:gd name="T16" fmla="*/ 146 w 337"/>
                <a:gd name="T17" fmla="*/ 2 h 320"/>
                <a:gd name="T18" fmla="*/ 241 w 337"/>
                <a:gd name="T19" fmla="*/ 0 h 320"/>
                <a:gd name="T20" fmla="*/ 242 w 337"/>
                <a:gd name="T21" fmla="*/ 10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7" h="320">
                  <a:moveTo>
                    <a:pt x="242" y="100"/>
                  </a:moveTo>
                  <a:cubicBezTo>
                    <a:pt x="248" y="120"/>
                    <a:pt x="197" y="149"/>
                    <a:pt x="227" y="162"/>
                  </a:cubicBezTo>
                  <a:cubicBezTo>
                    <a:pt x="337" y="209"/>
                    <a:pt x="184" y="140"/>
                    <a:pt x="219" y="260"/>
                  </a:cubicBezTo>
                  <a:cubicBezTo>
                    <a:pt x="171" y="320"/>
                    <a:pt x="202" y="261"/>
                    <a:pt x="137" y="292"/>
                  </a:cubicBezTo>
                  <a:cubicBezTo>
                    <a:pt x="75" y="236"/>
                    <a:pt x="75" y="236"/>
                    <a:pt x="75" y="236"/>
                  </a:cubicBezTo>
                  <a:cubicBezTo>
                    <a:pt x="14" y="208"/>
                    <a:pt x="106" y="319"/>
                    <a:pt x="61" y="266"/>
                  </a:cubicBezTo>
                  <a:cubicBezTo>
                    <a:pt x="64" y="57"/>
                    <a:pt x="0" y="250"/>
                    <a:pt x="47" y="101"/>
                  </a:cubicBezTo>
                  <a:cubicBezTo>
                    <a:pt x="55" y="73"/>
                    <a:pt x="55" y="30"/>
                    <a:pt x="50" y="0"/>
                  </a:cubicBezTo>
                  <a:cubicBezTo>
                    <a:pt x="146" y="2"/>
                    <a:pt x="146" y="2"/>
                    <a:pt x="146" y="2"/>
                  </a:cubicBezTo>
                  <a:cubicBezTo>
                    <a:pt x="241" y="0"/>
                    <a:pt x="241" y="0"/>
                    <a:pt x="241" y="0"/>
                  </a:cubicBezTo>
                  <a:cubicBezTo>
                    <a:pt x="236" y="30"/>
                    <a:pt x="234" y="72"/>
                    <a:pt x="242" y="100"/>
                  </a:cubicBezTo>
                  <a:close/>
                </a:path>
              </a:pathLst>
            </a:custGeom>
            <a:solidFill>
              <a:srgbClr val="F0C1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38"/>
            <p:cNvSpPr>
              <a:spLocks/>
            </p:cNvSpPr>
            <p:nvPr/>
          </p:nvSpPr>
          <p:spPr bwMode="auto">
            <a:xfrm>
              <a:off x="7539039" y="4141789"/>
              <a:ext cx="439738" cy="574675"/>
            </a:xfrm>
            <a:custGeom>
              <a:avLst/>
              <a:gdLst>
                <a:gd name="T0" fmla="*/ 158 w 311"/>
                <a:gd name="T1" fmla="*/ 408 h 408"/>
                <a:gd name="T2" fmla="*/ 157 w 311"/>
                <a:gd name="T3" fmla="*/ 408 h 408"/>
                <a:gd name="T4" fmla="*/ 118 w 311"/>
                <a:gd name="T5" fmla="*/ 404 h 408"/>
                <a:gd name="T6" fmla="*/ 89 w 311"/>
                <a:gd name="T7" fmla="*/ 377 h 408"/>
                <a:gd name="T8" fmla="*/ 52 w 311"/>
                <a:gd name="T9" fmla="*/ 342 h 408"/>
                <a:gd name="T10" fmla="*/ 44 w 311"/>
                <a:gd name="T11" fmla="*/ 289 h 408"/>
                <a:gd name="T12" fmla="*/ 20 w 311"/>
                <a:gd name="T13" fmla="*/ 254 h 408"/>
                <a:gd name="T14" fmla="*/ 2 w 311"/>
                <a:gd name="T15" fmla="*/ 197 h 408"/>
                <a:gd name="T16" fmla="*/ 5 w 311"/>
                <a:gd name="T17" fmla="*/ 177 h 408"/>
                <a:gd name="T18" fmla="*/ 31 w 311"/>
                <a:gd name="T19" fmla="*/ 189 h 408"/>
                <a:gd name="T20" fmla="*/ 32 w 311"/>
                <a:gd name="T21" fmla="*/ 134 h 408"/>
                <a:gd name="T22" fmla="*/ 280 w 311"/>
                <a:gd name="T23" fmla="*/ 133 h 408"/>
                <a:gd name="T24" fmla="*/ 282 w 311"/>
                <a:gd name="T25" fmla="*/ 189 h 408"/>
                <a:gd name="T26" fmla="*/ 306 w 311"/>
                <a:gd name="T27" fmla="*/ 177 h 408"/>
                <a:gd name="T28" fmla="*/ 309 w 311"/>
                <a:gd name="T29" fmla="*/ 197 h 408"/>
                <a:gd name="T30" fmla="*/ 292 w 311"/>
                <a:gd name="T31" fmla="*/ 254 h 408"/>
                <a:gd name="T32" fmla="*/ 268 w 311"/>
                <a:gd name="T33" fmla="*/ 289 h 408"/>
                <a:gd name="T34" fmla="*/ 260 w 311"/>
                <a:gd name="T35" fmla="*/ 340 h 408"/>
                <a:gd name="T36" fmla="*/ 223 w 311"/>
                <a:gd name="T37" fmla="*/ 376 h 408"/>
                <a:gd name="T38" fmla="*/ 194 w 311"/>
                <a:gd name="T39" fmla="*/ 404 h 408"/>
                <a:gd name="T40" fmla="*/ 158 w 311"/>
                <a:gd name="T41"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1" h="408">
                  <a:moveTo>
                    <a:pt x="158" y="408"/>
                  </a:moveTo>
                  <a:cubicBezTo>
                    <a:pt x="157" y="408"/>
                    <a:pt x="157" y="408"/>
                    <a:pt x="157" y="408"/>
                  </a:cubicBezTo>
                  <a:cubicBezTo>
                    <a:pt x="137" y="408"/>
                    <a:pt x="128" y="408"/>
                    <a:pt x="118" y="404"/>
                  </a:cubicBezTo>
                  <a:cubicBezTo>
                    <a:pt x="108" y="400"/>
                    <a:pt x="103" y="390"/>
                    <a:pt x="89" y="377"/>
                  </a:cubicBezTo>
                  <a:cubicBezTo>
                    <a:pt x="77" y="365"/>
                    <a:pt x="57" y="354"/>
                    <a:pt x="52" y="342"/>
                  </a:cubicBezTo>
                  <a:cubicBezTo>
                    <a:pt x="45" y="326"/>
                    <a:pt x="47" y="311"/>
                    <a:pt x="44" y="289"/>
                  </a:cubicBezTo>
                  <a:cubicBezTo>
                    <a:pt x="33" y="295"/>
                    <a:pt x="22" y="264"/>
                    <a:pt x="20" y="254"/>
                  </a:cubicBezTo>
                  <a:cubicBezTo>
                    <a:pt x="17" y="239"/>
                    <a:pt x="6" y="213"/>
                    <a:pt x="2" y="197"/>
                  </a:cubicBezTo>
                  <a:cubicBezTo>
                    <a:pt x="0" y="187"/>
                    <a:pt x="1" y="178"/>
                    <a:pt x="5" y="177"/>
                  </a:cubicBezTo>
                  <a:cubicBezTo>
                    <a:pt x="12" y="171"/>
                    <a:pt x="20" y="174"/>
                    <a:pt x="31" y="189"/>
                  </a:cubicBezTo>
                  <a:cubicBezTo>
                    <a:pt x="30" y="167"/>
                    <a:pt x="30" y="150"/>
                    <a:pt x="32" y="134"/>
                  </a:cubicBezTo>
                  <a:cubicBezTo>
                    <a:pt x="47" y="49"/>
                    <a:pt x="256" y="0"/>
                    <a:pt x="280" y="133"/>
                  </a:cubicBezTo>
                  <a:cubicBezTo>
                    <a:pt x="282" y="149"/>
                    <a:pt x="282" y="167"/>
                    <a:pt x="282" y="189"/>
                  </a:cubicBezTo>
                  <a:cubicBezTo>
                    <a:pt x="293" y="174"/>
                    <a:pt x="300" y="171"/>
                    <a:pt x="306" y="177"/>
                  </a:cubicBezTo>
                  <a:cubicBezTo>
                    <a:pt x="310" y="178"/>
                    <a:pt x="311" y="187"/>
                    <a:pt x="309" y="197"/>
                  </a:cubicBezTo>
                  <a:cubicBezTo>
                    <a:pt x="305" y="213"/>
                    <a:pt x="295" y="239"/>
                    <a:pt x="292" y="254"/>
                  </a:cubicBezTo>
                  <a:cubicBezTo>
                    <a:pt x="290" y="264"/>
                    <a:pt x="278" y="294"/>
                    <a:pt x="268" y="289"/>
                  </a:cubicBezTo>
                  <a:cubicBezTo>
                    <a:pt x="265" y="310"/>
                    <a:pt x="266" y="326"/>
                    <a:pt x="260" y="340"/>
                  </a:cubicBezTo>
                  <a:cubicBezTo>
                    <a:pt x="255" y="353"/>
                    <a:pt x="235" y="364"/>
                    <a:pt x="223" y="376"/>
                  </a:cubicBezTo>
                  <a:cubicBezTo>
                    <a:pt x="209" y="389"/>
                    <a:pt x="204" y="399"/>
                    <a:pt x="194" y="404"/>
                  </a:cubicBezTo>
                  <a:cubicBezTo>
                    <a:pt x="185" y="407"/>
                    <a:pt x="176" y="408"/>
                    <a:pt x="158" y="408"/>
                  </a:cubicBezTo>
                  <a:close/>
                </a:path>
              </a:pathLst>
            </a:custGeom>
            <a:solidFill>
              <a:srgbClr val="FFDB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39"/>
            <p:cNvSpPr>
              <a:spLocks/>
            </p:cNvSpPr>
            <p:nvPr/>
          </p:nvSpPr>
          <p:spPr bwMode="auto">
            <a:xfrm>
              <a:off x="7535864" y="4064001"/>
              <a:ext cx="458788" cy="422275"/>
            </a:xfrm>
            <a:custGeom>
              <a:avLst/>
              <a:gdLst>
                <a:gd name="T0" fmla="*/ 67 w 325"/>
                <a:gd name="T1" fmla="*/ 167 h 300"/>
                <a:gd name="T2" fmla="*/ 46 w 325"/>
                <a:gd name="T3" fmla="*/ 300 h 300"/>
                <a:gd name="T4" fmla="*/ 65 w 325"/>
                <a:gd name="T5" fmla="*/ 64 h 300"/>
                <a:gd name="T6" fmla="*/ 262 w 325"/>
                <a:gd name="T7" fmla="*/ 66 h 300"/>
                <a:gd name="T8" fmla="*/ 284 w 325"/>
                <a:gd name="T9" fmla="*/ 284 h 300"/>
                <a:gd name="T10" fmla="*/ 256 w 325"/>
                <a:gd name="T11" fmla="*/ 139 h 300"/>
                <a:gd name="T12" fmla="*/ 67 w 325"/>
                <a:gd name="T13" fmla="*/ 167 h 300"/>
              </a:gdLst>
              <a:ahLst/>
              <a:cxnLst>
                <a:cxn ang="0">
                  <a:pos x="T0" y="T1"/>
                </a:cxn>
                <a:cxn ang="0">
                  <a:pos x="T2" y="T3"/>
                </a:cxn>
                <a:cxn ang="0">
                  <a:pos x="T4" y="T5"/>
                </a:cxn>
                <a:cxn ang="0">
                  <a:pos x="T6" y="T7"/>
                </a:cxn>
                <a:cxn ang="0">
                  <a:pos x="T8" y="T9"/>
                </a:cxn>
                <a:cxn ang="0">
                  <a:pos x="T10" y="T11"/>
                </a:cxn>
                <a:cxn ang="0">
                  <a:pos x="T12" y="T13"/>
                </a:cxn>
              </a:cxnLst>
              <a:rect l="0" t="0" r="r" b="b"/>
              <a:pathLst>
                <a:path w="325" h="300">
                  <a:moveTo>
                    <a:pt x="67" y="167"/>
                  </a:moveTo>
                  <a:cubicBezTo>
                    <a:pt x="49" y="188"/>
                    <a:pt x="45" y="271"/>
                    <a:pt x="46" y="300"/>
                  </a:cubicBezTo>
                  <a:cubicBezTo>
                    <a:pt x="16" y="191"/>
                    <a:pt x="0" y="113"/>
                    <a:pt x="65" y="64"/>
                  </a:cubicBezTo>
                  <a:cubicBezTo>
                    <a:pt x="150" y="0"/>
                    <a:pt x="247" y="39"/>
                    <a:pt x="262" y="66"/>
                  </a:cubicBezTo>
                  <a:cubicBezTo>
                    <a:pt x="325" y="101"/>
                    <a:pt x="303" y="198"/>
                    <a:pt x="284" y="284"/>
                  </a:cubicBezTo>
                  <a:cubicBezTo>
                    <a:pt x="284" y="251"/>
                    <a:pt x="268" y="172"/>
                    <a:pt x="256" y="139"/>
                  </a:cubicBezTo>
                  <a:cubicBezTo>
                    <a:pt x="208" y="108"/>
                    <a:pt x="113" y="198"/>
                    <a:pt x="67" y="167"/>
                  </a:cubicBezTo>
                  <a:close/>
                </a:path>
              </a:pathLst>
            </a:custGeom>
            <a:solidFill>
              <a:srgbClr val="FFC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40"/>
            <p:cNvSpPr>
              <a:spLocks/>
            </p:cNvSpPr>
            <p:nvPr/>
          </p:nvSpPr>
          <p:spPr bwMode="auto">
            <a:xfrm>
              <a:off x="7764464" y="4103689"/>
              <a:ext cx="230188" cy="360363"/>
            </a:xfrm>
            <a:custGeom>
              <a:avLst/>
              <a:gdLst>
                <a:gd name="T0" fmla="*/ 0 w 163"/>
                <a:gd name="T1" fmla="*/ 1 h 256"/>
                <a:gd name="T2" fmla="*/ 100 w 163"/>
                <a:gd name="T3" fmla="*/ 38 h 256"/>
                <a:gd name="T4" fmla="*/ 122 w 163"/>
                <a:gd name="T5" fmla="*/ 256 h 256"/>
                <a:gd name="T6" fmla="*/ 94 w 163"/>
                <a:gd name="T7" fmla="*/ 111 h 256"/>
                <a:gd name="T8" fmla="*/ 0 w 163"/>
                <a:gd name="T9" fmla="*/ 124 h 256"/>
                <a:gd name="T10" fmla="*/ 0 w 163"/>
                <a:gd name="T11" fmla="*/ 1 h 256"/>
              </a:gdLst>
              <a:ahLst/>
              <a:cxnLst>
                <a:cxn ang="0">
                  <a:pos x="T0" y="T1"/>
                </a:cxn>
                <a:cxn ang="0">
                  <a:pos x="T2" y="T3"/>
                </a:cxn>
                <a:cxn ang="0">
                  <a:pos x="T4" y="T5"/>
                </a:cxn>
                <a:cxn ang="0">
                  <a:pos x="T6" y="T7"/>
                </a:cxn>
                <a:cxn ang="0">
                  <a:pos x="T8" y="T9"/>
                </a:cxn>
                <a:cxn ang="0">
                  <a:pos x="T10" y="T11"/>
                </a:cxn>
              </a:cxnLst>
              <a:rect l="0" t="0" r="r" b="b"/>
              <a:pathLst>
                <a:path w="163" h="256">
                  <a:moveTo>
                    <a:pt x="0" y="1"/>
                  </a:moveTo>
                  <a:cubicBezTo>
                    <a:pt x="50" y="0"/>
                    <a:pt x="90" y="22"/>
                    <a:pt x="100" y="38"/>
                  </a:cubicBezTo>
                  <a:cubicBezTo>
                    <a:pt x="163" y="73"/>
                    <a:pt x="141" y="170"/>
                    <a:pt x="122" y="256"/>
                  </a:cubicBezTo>
                  <a:cubicBezTo>
                    <a:pt x="122" y="223"/>
                    <a:pt x="106" y="144"/>
                    <a:pt x="94" y="111"/>
                  </a:cubicBezTo>
                  <a:cubicBezTo>
                    <a:pt x="70" y="96"/>
                    <a:pt x="35" y="110"/>
                    <a:pt x="0" y="124"/>
                  </a:cubicBezTo>
                  <a:lnTo>
                    <a:pt x="0" y="1"/>
                  </a:lnTo>
                  <a:close/>
                </a:path>
              </a:pathLst>
            </a:custGeom>
            <a:solidFill>
              <a:srgbClr val="E9B5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42"/>
            <p:cNvSpPr>
              <a:spLocks noChangeArrowheads="1"/>
            </p:cNvSpPr>
            <p:nvPr/>
          </p:nvSpPr>
          <p:spPr bwMode="auto">
            <a:xfrm>
              <a:off x="6945314" y="3994151"/>
              <a:ext cx="498475" cy="630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43"/>
            <p:cNvSpPr>
              <a:spLocks noChangeArrowheads="1"/>
            </p:cNvSpPr>
            <p:nvPr/>
          </p:nvSpPr>
          <p:spPr bwMode="auto">
            <a:xfrm>
              <a:off x="8074026" y="3994151"/>
              <a:ext cx="498475" cy="630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44"/>
            <p:cNvSpPr>
              <a:spLocks noChangeArrowheads="1"/>
            </p:cNvSpPr>
            <p:nvPr/>
          </p:nvSpPr>
          <p:spPr bwMode="auto">
            <a:xfrm>
              <a:off x="8628064" y="3994151"/>
              <a:ext cx="498475" cy="630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45"/>
            <p:cNvSpPr>
              <a:spLocks/>
            </p:cNvSpPr>
            <p:nvPr/>
          </p:nvSpPr>
          <p:spPr bwMode="auto">
            <a:xfrm>
              <a:off x="7129464" y="4075114"/>
              <a:ext cx="53975" cy="117475"/>
            </a:xfrm>
            <a:custGeom>
              <a:avLst/>
              <a:gdLst>
                <a:gd name="T0" fmla="*/ 39 w 39"/>
                <a:gd name="T1" fmla="*/ 84 h 84"/>
                <a:gd name="T2" fmla="*/ 0 w 39"/>
                <a:gd name="T3" fmla="*/ 10 h 84"/>
                <a:gd name="T4" fmla="*/ 39 w 39"/>
                <a:gd name="T5" fmla="*/ 0 h 84"/>
                <a:gd name="T6" fmla="*/ 39 w 39"/>
                <a:gd name="T7" fmla="*/ 84 h 84"/>
              </a:gdLst>
              <a:ahLst/>
              <a:cxnLst>
                <a:cxn ang="0">
                  <a:pos x="T0" y="T1"/>
                </a:cxn>
                <a:cxn ang="0">
                  <a:pos x="T2" y="T3"/>
                </a:cxn>
                <a:cxn ang="0">
                  <a:pos x="T4" y="T5"/>
                </a:cxn>
                <a:cxn ang="0">
                  <a:pos x="T6" y="T7"/>
                </a:cxn>
              </a:cxnLst>
              <a:rect l="0" t="0" r="r" b="b"/>
              <a:pathLst>
                <a:path w="39" h="84">
                  <a:moveTo>
                    <a:pt x="39" y="84"/>
                  </a:moveTo>
                  <a:cubicBezTo>
                    <a:pt x="0" y="10"/>
                    <a:pt x="0" y="10"/>
                    <a:pt x="0" y="10"/>
                  </a:cubicBezTo>
                  <a:cubicBezTo>
                    <a:pt x="13" y="3"/>
                    <a:pt x="25" y="0"/>
                    <a:pt x="39" y="0"/>
                  </a:cubicBezTo>
                  <a:lnTo>
                    <a:pt x="39" y="84"/>
                  </a:lnTo>
                  <a:close/>
                </a:path>
              </a:pathLst>
            </a:custGeom>
            <a:solidFill>
              <a:srgbClr val="F68D39"/>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46"/>
            <p:cNvSpPr>
              <a:spLocks/>
            </p:cNvSpPr>
            <p:nvPr/>
          </p:nvSpPr>
          <p:spPr bwMode="auto">
            <a:xfrm>
              <a:off x="7054851" y="4089401"/>
              <a:ext cx="158750" cy="234950"/>
            </a:xfrm>
            <a:custGeom>
              <a:avLst/>
              <a:gdLst>
                <a:gd name="T0" fmla="*/ 91 w 112"/>
                <a:gd name="T1" fmla="*/ 74 h 167"/>
                <a:gd name="T2" fmla="*/ 112 w 112"/>
                <a:gd name="T3" fmla="*/ 156 h 167"/>
                <a:gd name="T4" fmla="*/ 10 w 112"/>
                <a:gd name="T5" fmla="*/ 94 h 167"/>
                <a:gd name="T6" fmla="*/ 52 w 112"/>
                <a:gd name="T7" fmla="*/ 0 h 167"/>
                <a:gd name="T8" fmla="*/ 91 w 112"/>
                <a:gd name="T9" fmla="*/ 74 h 167"/>
              </a:gdLst>
              <a:ahLst/>
              <a:cxnLst>
                <a:cxn ang="0">
                  <a:pos x="T0" y="T1"/>
                </a:cxn>
                <a:cxn ang="0">
                  <a:pos x="T2" y="T3"/>
                </a:cxn>
                <a:cxn ang="0">
                  <a:pos x="T4" y="T5"/>
                </a:cxn>
                <a:cxn ang="0">
                  <a:pos x="T6" y="T7"/>
                </a:cxn>
                <a:cxn ang="0">
                  <a:pos x="T8" y="T9"/>
                </a:cxn>
              </a:cxnLst>
              <a:rect l="0" t="0" r="r" b="b"/>
              <a:pathLst>
                <a:path w="112" h="167">
                  <a:moveTo>
                    <a:pt x="91" y="74"/>
                  </a:moveTo>
                  <a:cubicBezTo>
                    <a:pt x="112" y="156"/>
                    <a:pt x="112" y="156"/>
                    <a:pt x="112" y="156"/>
                  </a:cubicBezTo>
                  <a:cubicBezTo>
                    <a:pt x="67" y="167"/>
                    <a:pt x="21" y="139"/>
                    <a:pt x="10" y="94"/>
                  </a:cubicBezTo>
                  <a:cubicBezTo>
                    <a:pt x="0" y="56"/>
                    <a:pt x="17" y="18"/>
                    <a:pt x="52" y="0"/>
                  </a:cubicBezTo>
                  <a:lnTo>
                    <a:pt x="91" y="74"/>
                  </a:lnTo>
                  <a:close/>
                </a:path>
              </a:pathLst>
            </a:custGeom>
            <a:solidFill>
              <a:srgbClr val="D30C55"/>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47"/>
            <p:cNvSpPr>
              <a:spLocks/>
            </p:cNvSpPr>
            <p:nvPr/>
          </p:nvSpPr>
          <p:spPr bwMode="auto">
            <a:xfrm>
              <a:off x="7183439" y="4125914"/>
              <a:ext cx="136525" cy="182563"/>
            </a:xfrm>
            <a:custGeom>
              <a:avLst/>
              <a:gdLst>
                <a:gd name="T0" fmla="*/ 0 w 96"/>
                <a:gd name="T1" fmla="*/ 48 h 130"/>
                <a:gd name="T2" fmla="*/ 69 w 96"/>
                <a:gd name="T3" fmla="*/ 0 h 130"/>
                <a:gd name="T4" fmla="*/ 49 w 96"/>
                <a:gd name="T5" fmla="*/ 117 h 130"/>
                <a:gd name="T6" fmla="*/ 21 w 96"/>
                <a:gd name="T7" fmla="*/ 130 h 130"/>
                <a:gd name="T8" fmla="*/ 0 w 96"/>
                <a:gd name="T9" fmla="*/ 48 h 130"/>
              </a:gdLst>
              <a:ahLst/>
              <a:cxnLst>
                <a:cxn ang="0">
                  <a:pos x="T0" y="T1"/>
                </a:cxn>
                <a:cxn ang="0">
                  <a:pos x="T2" y="T3"/>
                </a:cxn>
                <a:cxn ang="0">
                  <a:pos x="T4" y="T5"/>
                </a:cxn>
                <a:cxn ang="0">
                  <a:pos x="T6" y="T7"/>
                </a:cxn>
                <a:cxn ang="0">
                  <a:pos x="T8" y="T9"/>
                </a:cxn>
              </a:cxnLst>
              <a:rect l="0" t="0" r="r" b="b"/>
              <a:pathLst>
                <a:path w="96" h="130">
                  <a:moveTo>
                    <a:pt x="0" y="48"/>
                  </a:moveTo>
                  <a:cubicBezTo>
                    <a:pt x="69" y="0"/>
                    <a:pt x="69" y="0"/>
                    <a:pt x="69" y="0"/>
                  </a:cubicBezTo>
                  <a:cubicBezTo>
                    <a:pt x="96" y="38"/>
                    <a:pt x="87" y="90"/>
                    <a:pt x="49" y="117"/>
                  </a:cubicBezTo>
                  <a:cubicBezTo>
                    <a:pt x="40" y="123"/>
                    <a:pt x="31" y="127"/>
                    <a:pt x="21" y="130"/>
                  </a:cubicBezTo>
                  <a:lnTo>
                    <a:pt x="0" y="48"/>
                  </a:lnTo>
                  <a:close/>
                </a:path>
              </a:pathLst>
            </a:custGeom>
            <a:solidFill>
              <a:srgbClr val="00AFA8"/>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48"/>
            <p:cNvSpPr>
              <a:spLocks/>
            </p:cNvSpPr>
            <p:nvPr/>
          </p:nvSpPr>
          <p:spPr bwMode="auto">
            <a:xfrm>
              <a:off x="7183439" y="4075114"/>
              <a:ext cx="98425" cy="117475"/>
            </a:xfrm>
            <a:custGeom>
              <a:avLst/>
              <a:gdLst>
                <a:gd name="T0" fmla="*/ 0 w 69"/>
                <a:gd name="T1" fmla="*/ 84 h 84"/>
                <a:gd name="T2" fmla="*/ 0 w 69"/>
                <a:gd name="T3" fmla="*/ 0 h 84"/>
                <a:gd name="T4" fmla="*/ 69 w 69"/>
                <a:gd name="T5" fmla="*/ 36 h 84"/>
                <a:gd name="T6" fmla="*/ 0 w 69"/>
                <a:gd name="T7" fmla="*/ 84 h 84"/>
              </a:gdLst>
              <a:ahLst/>
              <a:cxnLst>
                <a:cxn ang="0">
                  <a:pos x="T0" y="T1"/>
                </a:cxn>
                <a:cxn ang="0">
                  <a:pos x="T2" y="T3"/>
                </a:cxn>
                <a:cxn ang="0">
                  <a:pos x="T4" y="T5"/>
                </a:cxn>
                <a:cxn ang="0">
                  <a:pos x="T6" y="T7"/>
                </a:cxn>
              </a:cxnLst>
              <a:rect l="0" t="0" r="r" b="b"/>
              <a:pathLst>
                <a:path w="69" h="84">
                  <a:moveTo>
                    <a:pt x="0" y="84"/>
                  </a:moveTo>
                  <a:cubicBezTo>
                    <a:pt x="0" y="0"/>
                    <a:pt x="0" y="0"/>
                    <a:pt x="0" y="0"/>
                  </a:cubicBezTo>
                  <a:cubicBezTo>
                    <a:pt x="29" y="0"/>
                    <a:pt x="53" y="12"/>
                    <a:pt x="69" y="36"/>
                  </a:cubicBezTo>
                  <a:lnTo>
                    <a:pt x="0" y="84"/>
                  </a:lnTo>
                  <a:close/>
                </a:path>
              </a:pathLst>
            </a:custGeom>
            <a:solidFill>
              <a:srgbClr val="FFCE34"/>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49"/>
            <p:cNvSpPr>
              <a:spLocks noChangeArrowheads="1"/>
            </p:cNvSpPr>
            <p:nvPr/>
          </p:nvSpPr>
          <p:spPr bwMode="auto">
            <a:xfrm>
              <a:off x="6989764" y="4349751"/>
              <a:ext cx="168275" cy="9525"/>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50"/>
            <p:cNvSpPr>
              <a:spLocks noChangeArrowheads="1"/>
            </p:cNvSpPr>
            <p:nvPr/>
          </p:nvSpPr>
          <p:spPr bwMode="auto">
            <a:xfrm>
              <a:off x="6989764" y="4497389"/>
              <a:ext cx="368300" cy="7938"/>
            </a:xfrm>
            <a:prstGeom prst="rect">
              <a:avLst/>
            </a:prstGeom>
            <a:solidFill>
              <a:srgbClr val="009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51"/>
            <p:cNvSpPr>
              <a:spLocks noChangeArrowheads="1"/>
            </p:cNvSpPr>
            <p:nvPr/>
          </p:nvSpPr>
          <p:spPr bwMode="auto">
            <a:xfrm>
              <a:off x="6989764" y="4513264"/>
              <a:ext cx="368300" cy="9525"/>
            </a:xfrm>
            <a:prstGeom prst="rect">
              <a:avLst/>
            </a:prstGeom>
            <a:solidFill>
              <a:srgbClr val="009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52"/>
            <p:cNvSpPr>
              <a:spLocks noChangeArrowheads="1"/>
            </p:cNvSpPr>
            <p:nvPr/>
          </p:nvSpPr>
          <p:spPr bwMode="auto">
            <a:xfrm>
              <a:off x="6989764" y="4530726"/>
              <a:ext cx="368300" cy="7938"/>
            </a:xfrm>
            <a:prstGeom prst="rect">
              <a:avLst/>
            </a:prstGeom>
            <a:solidFill>
              <a:srgbClr val="009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53"/>
            <p:cNvSpPr>
              <a:spLocks noChangeArrowheads="1"/>
            </p:cNvSpPr>
            <p:nvPr/>
          </p:nvSpPr>
          <p:spPr bwMode="auto">
            <a:xfrm>
              <a:off x="6989764" y="4548189"/>
              <a:ext cx="368300" cy="6350"/>
            </a:xfrm>
            <a:prstGeom prst="rect">
              <a:avLst/>
            </a:prstGeom>
            <a:solidFill>
              <a:srgbClr val="009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77"/>
            <p:cNvSpPr>
              <a:spLocks noChangeArrowheads="1"/>
            </p:cNvSpPr>
            <p:nvPr/>
          </p:nvSpPr>
          <p:spPr bwMode="auto">
            <a:xfrm>
              <a:off x="7189789" y="4349751"/>
              <a:ext cx="169863" cy="9525"/>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78"/>
            <p:cNvSpPr>
              <a:spLocks noChangeArrowheads="1"/>
            </p:cNvSpPr>
            <p:nvPr/>
          </p:nvSpPr>
          <p:spPr bwMode="auto">
            <a:xfrm>
              <a:off x="6989764" y="4365626"/>
              <a:ext cx="168275" cy="9525"/>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79"/>
            <p:cNvSpPr>
              <a:spLocks noChangeArrowheads="1"/>
            </p:cNvSpPr>
            <p:nvPr/>
          </p:nvSpPr>
          <p:spPr bwMode="auto">
            <a:xfrm>
              <a:off x="7189789" y="4365626"/>
              <a:ext cx="169863" cy="9525"/>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80"/>
            <p:cNvSpPr>
              <a:spLocks noChangeArrowheads="1"/>
            </p:cNvSpPr>
            <p:nvPr/>
          </p:nvSpPr>
          <p:spPr bwMode="auto">
            <a:xfrm>
              <a:off x="6989764" y="4381501"/>
              <a:ext cx="168275" cy="9525"/>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81"/>
            <p:cNvSpPr>
              <a:spLocks noChangeArrowheads="1"/>
            </p:cNvSpPr>
            <p:nvPr/>
          </p:nvSpPr>
          <p:spPr bwMode="auto">
            <a:xfrm>
              <a:off x="7189789" y="4383089"/>
              <a:ext cx="169863" cy="7938"/>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82"/>
            <p:cNvSpPr>
              <a:spLocks noChangeArrowheads="1"/>
            </p:cNvSpPr>
            <p:nvPr/>
          </p:nvSpPr>
          <p:spPr bwMode="auto">
            <a:xfrm>
              <a:off x="6989764" y="4397376"/>
              <a:ext cx="168275" cy="9525"/>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83"/>
            <p:cNvSpPr>
              <a:spLocks noChangeArrowheads="1"/>
            </p:cNvSpPr>
            <p:nvPr/>
          </p:nvSpPr>
          <p:spPr bwMode="auto">
            <a:xfrm>
              <a:off x="6989764" y="4413251"/>
              <a:ext cx="120650" cy="9525"/>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84"/>
            <p:cNvSpPr>
              <a:spLocks noChangeArrowheads="1"/>
            </p:cNvSpPr>
            <p:nvPr/>
          </p:nvSpPr>
          <p:spPr bwMode="auto">
            <a:xfrm>
              <a:off x="7189789" y="4413251"/>
              <a:ext cx="169863" cy="9525"/>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85"/>
            <p:cNvSpPr>
              <a:spLocks noChangeArrowheads="1"/>
            </p:cNvSpPr>
            <p:nvPr/>
          </p:nvSpPr>
          <p:spPr bwMode="auto">
            <a:xfrm>
              <a:off x="7189789" y="4430714"/>
              <a:ext cx="120650" cy="9525"/>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86"/>
            <p:cNvSpPr>
              <a:spLocks noChangeArrowheads="1"/>
            </p:cNvSpPr>
            <p:nvPr/>
          </p:nvSpPr>
          <p:spPr bwMode="auto">
            <a:xfrm>
              <a:off x="7189789" y="4397376"/>
              <a:ext cx="169863" cy="11113"/>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7"/>
            <p:cNvSpPr>
              <a:spLocks/>
            </p:cNvSpPr>
            <p:nvPr/>
          </p:nvSpPr>
          <p:spPr bwMode="auto">
            <a:xfrm>
              <a:off x="8275639" y="4322764"/>
              <a:ext cx="173038" cy="14288"/>
            </a:xfrm>
            <a:custGeom>
              <a:avLst/>
              <a:gdLst>
                <a:gd name="T0" fmla="*/ 123 w 123"/>
                <a:gd name="T1" fmla="*/ 7 h 10"/>
                <a:gd name="T2" fmla="*/ 123 w 123"/>
                <a:gd name="T3" fmla="*/ 3 h 10"/>
                <a:gd name="T4" fmla="*/ 118 w 123"/>
                <a:gd name="T5" fmla="*/ 0 h 10"/>
                <a:gd name="T6" fmla="*/ 4 w 123"/>
                <a:gd name="T7" fmla="*/ 0 h 10"/>
                <a:gd name="T8" fmla="*/ 0 w 123"/>
                <a:gd name="T9" fmla="*/ 3 h 10"/>
                <a:gd name="T10" fmla="*/ 0 w 123"/>
                <a:gd name="T11" fmla="*/ 7 h 10"/>
                <a:gd name="T12" fmla="*/ 4 w 123"/>
                <a:gd name="T13" fmla="*/ 10 h 10"/>
                <a:gd name="T14" fmla="*/ 118 w 123"/>
                <a:gd name="T15" fmla="*/ 10 h 10"/>
                <a:gd name="T16" fmla="*/ 123 w 123"/>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0">
                  <a:moveTo>
                    <a:pt x="123" y="7"/>
                  </a:moveTo>
                  <a:cubicBezTo>
                    <a:pt x="123" y="3"/>
                    <a:pt x="123" y="3"/>
                    <a:pt x="123" y="3"/>
                  </a:cubicBezTo>
                  <a:cubicBezTo>
                    <a:pt x="123" y="2"/>
                    <a:pt x="121" y="0"/>
                    <a:pt x="118" y="0"/>
                  </a:cubicBezTo>
                  <a:cubicBezTo>
                    <a:pt x="4" y="0"/>
                    <a:pt x="4" y="0"/>
                    <a:pt x="4" y="0"/>
                  </a:cubicBezTo>
                  <a:cubicBezTo>
                    <a:pt x="2" y="0"/>
                    <a:pt x="0" y="2"/>
                    <a:pt x="0" y="3"/>
                  </a:cubicBezTo>
                  <a:cubicBezTo>
                    <a:pt x="0" y="7"/>
                    <a:pt x="0" y="7"/>
                    <a:pt x="0" y="7"/>
                  </a:cubicBezTo>
                  <a:cubicBezTo>
                    <a:pt x="0" y="8"/>
                    <a:pt x="2" y="10"/>
                    <a:pt x="4" y="10"/>
                  </a:cubicBezTo>
                  <a:cubicBezTo>
                    <a:pt x="118" y="10"/>
                    <a:pt x="118" y="10"/>
                    <a:pt x="118" y="10"/>
                  </a:cubicBezTo>
                  <a:cubicBezTo>
                    <a:pt x="121" y="10"/>
                    <a:pt x="123" y="8"/>
                    <a:pt x="123" y="7"/>
                  </a:cubicBezTo>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88"/>
            <p:cNvSpPr>
              <a:spLocks/>
            </p:cNvSpPr>
            <p:nvPr/>
          </p:nvSpPr>
          <p:spPr bwMode="auto">
            <a:xfrm>
              <a:off x="8275639" y="4270376"/>
              <a:ext cx="173038" cy="14288"/>
            </a:xfrm>
            <a:custGeom>
              <a:avLst/>
              <a:gdLst>
                <a:gd name="T0" fmla="*/ 123 w 123"/>
                <a:gd name="T1" fmla="*/ 6 h 10"/>
                <a:gd name="T2" fmla="*/ 123 w 123"/>
                <a:gd name="T3" fmla="*/ 5 h 10"/>
                <a:gd name="T4" fmla="*/ 118 w 123"/>
                <a:gd name="T5" fmla="*/ 0 h 10"/>
                <a:gd name="T6" fmla="*/ 4 w 123"/>
                <a:gd name="T7" fmla="*/ 0 h 10"/>
                <a:gd name="T8" fmla="*/ 0 w 123"/>
                <a:gd name="T9" fmla="*/ 5 h 10"/>
                <a:gd name="T10" fmla="*/ 0 w 123"/>
                <a:gd name="T11" fmla="*/ 6 h 10"/>
                <a:gd name="T12" fmla="*/ 4 w 123"/>
                <a:gd name="T13" fmla="*/ 10 h 10"/>
                <a:gd name="T14" fmla="*/ 118 w 123"/>
                <a:gd name="T15" fmla="*/ 10 h 10"/>
                <a:gd name="T16" fmla="*/ 123 w 123"/>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0">
                  <a:moveTo>
                    <a:pt x="123" y="6"/>
                  </a:moveTo>
                  <a:cubicBezTo>
                    <a:pt x="123" y="5"/>
                    <a:pt x="123" y="5"/>
                    <a:pt x="123" y="5"/>
                  </a:cubicBezTo>
                  <a:cubicBezTo>
                    <a:pt x="123" y="1"/>
                    <a:pt x="121" y="0"/>
                    <a:pt x="118" y="0"/>
                  </a:cubicBezTo>
                  <a:cubicBezTo>
                    <a:pt x="4" y="0"/>
                    <a:pt x="4" y="0"/>
                    <a:pt x="4" y="0"/>
                  </a:cubicBezTo>
                  <a:cubicBezTo>
                    <a:pt x="2" y="0"/>
                    <a:pt x="0" y="1"/>
                    <a:pt x="0" y="5"/>
                  </a:cubicBezTo>
                  <a:cubicBezTo>
                    <a:pt x="0" y="6"/>
                    <a:pt x="0" y="6"/>
                    <a:pt x="0" y="6"/>
                  </a:cubicBezTo>
                  <a:cubicBezTo>
                    <a:pt x="0" y="8"/>
                    <a:pt x="2" y="10"/>
                    <a:pt x="4" y="10"/>
                  </a:cubicBezTo>
                  <a:cubicBezTo>
                    <a:pt x="118" y="10"/>
                    <a:pt x="118" y="10"/>
                    <a:pt x="118" y="10"/>
                  </a:cubicBezTo>
                  <a:cubicBezTo>
                    <a:pt x="121" y="10"/>
                    <a:pt x="123" y="8"/>
                    <a:pt x="123" y="6"/>
                  </a:cubicBezTo>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9"/>
            <p:cNvSpPr>
              <a:spLocks/>
            </p:cNvSpPr>
            <p:nvPr/>
          </p:nvSpPr>
          <p:spPr bwMode="auto">
            <a:xfrm>
              <a:off x="8132764" y="4062414"/>
              <a:ext cx="119063" cy="114300"/>
            </a:xfrm>
            <a:custGeom>
              <a:avLst/>
              <a:gdLst>
                <a:gd name="T0" fmla="*/ 84 w 84"/>
                <a:gd name="T1" fmla="*/ 66 h 81"/>
                <a:gd name="T2" fmla="*/ 69 w 84"/>
                <a:gd name="T3" fmla="*/ 81 h 81"/>
                <a:gd name="T4" fmla="*/ 15 w 84"/>
                <a:gd name="T5" fmla="*/ 81 h 81"/>
                <a:gd name="T6" fmla="*/ 0 w 84"/>
                <a:gd name="T7" fmla="*/ 66 h 81"/>
                <a:gd name="T8" fmla="*/ 0 w 84"/>
                <a:gd name="T9" fmla="*/ 15 h 81"/>
                <a:gd name="T10" fmla="*/ 15 w 84"/>
                <a:gd name="T11" fmla="*/ 0 h 81"/>
                <a:gd name="T12" fmla="*/ 69 w 84"/>
                <a:gd name="T13" fmla="*/ 0 h 81"/>
                <a:gd name="T14" fmla="*/ 84 w 84"/>
                <a:gd name="T15" fmla="*/ 15 h 81"/>
                <a:gd name="T16" fmla="*/ 84 w 84"/>
                <a:gd name="T17" fmla="*/ 66 h 81"/>
                <a:gd name="T18" fmla="*/ 84 w 84"/>
                <a:gd name="T19" fmla="*/ 6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1">
                  <a:moveTo>
                    <a:pt x="84" y="66"/>
                  </a:moveTo>
                  <a:cubicBezTo>
                    <a:pt x="84" y="74"/>
                    <a:pt x="77" y="81"/>
                    <a:pt x="69" y="81"/>
                  </a:cubicBezTo>
                  <a:cubicBezTo>
                    <a:pt x="15" y="81"/>
                    <a:pt x="15" y="81"/>
                    <a:pt x="15" y="81"/>
                  </a:cubicBezTo>
                  <a:cubicBezTo>
                    <a:pt x="7" y="81"/>
                    <a:pt x="0" y="74"/>
                    <a:pt x="0" y="66"/>
                  </a:cubicBezTo>
                  <a:cubicBezTo>
                    <a:pt x="0" y="15"/>
                    <a:pt x="0" y="15"/>
                    <a:pt x="0" y="15"/>
                  </a:cubicBezTo>
                  <a:cubicBezTo>
                    <a:pt x="0" y="7"/>
                    <a:pt x="7" y="0"/>
                    <a:pt x="15" y="0"/>
                  </a:cubicBezTo>
                  <a:cubicBezTo>
                    <a:pt x="69" y="0"/>
                    <a:pt x="69" y="0"/>
                    <a:pt x="69" y="0"/>
                  </a:cubicBezTo>
                  <a:cubicBezTo>
                    <a:pt x="77" y="0"/>
                    <a:pt x="84" y="7"/>
                    <a:pt x="84" y="15"/>
                  </a:cubicBezTo>
                  <a:cubicBezTo>
                    <a:pt x="84" y="66"/>
                    <a:pt x="84" y="66"/>
                    <a:pt x="84" y="66"/>
                  </a:cubicBezTo>
                  <a:cubicBezTo>
                    <a:pt x="84" y="66"/>
                    <a:pt x="84" y="66"/>
                    <a:pt x="84" y="66"/>
                  </a:cubicBezTo>
                  <a:close/>
                </a:path>
              </a:pathLst>
            </a:custGeom>
            <a:solidFill>
              <a:srgbClr val="4B2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0"/>
            <p:cNvSpPr>
              <a:spLocks/>
            </p:cNvSpPr>
            <p:nvPr/>
          </p:nvSpPr>
          <p:spPr bwMode="auto">
            <a:xfrm>
              <a:off x="8132764" y="4244976"/>
              <a:ext cx="119063" cy="115888"/>
            </a:xfrm>
            <a:custGeom>
              <a:avLst/>
              <a:gdLst>
                <a:gd name="T0" fmla="*/ 84 w 84"/>
                <a:gd name="T1" fmla="*/ 68 h 82"/>
                <a:gd name="T2" fmla="*/ 69 w 84"/>
                <a:gd name="T3" fmla="*/ 82 h 82"/>
                <a:gd name="T4" fmla="*/ 15 w 84"/>
                <a:gd name="T5" fmla="*/ 82 h 82"/>
                <a:gd name="T6" fmla="*/ 0 w 84"/>
                <a:gd name="T7" fmla="*/ 68 h 82"/>
                <a:gd name="T8" fmla="*/ 0 w 84"/>
                <a:gd name="T9" fmla="*/ 16 h 82"/>
                <a:gd name="T10" fmla="*/ 15 w 84"/>
                <a:gd name="T11" fmla="*/ 0 h 82"/>
                <a:gd name="T12" fmla="*/ 69 w 84"/>
                <a:gd name="T13" fmla="*/ 0 h 82"/>
                <a:gd name="T14" fmla="*/ 84 w 84"/>
                <a:gd name="T15" fmla="*/ 16 h 82"/>
                <a:gd name="T16" fmla="*/ 84 w 84"/>
                <a:gd name="T17" fmla="*/ 68 h 82"/>
                <a:gd name="T18" fmla="*/ 84 w 84"/>
                <a:gd name="T19" fmla="*/ 6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2">
                  <a:moveTo>
                    <a:pt x="84" y="68"/>
                  </a:moveTo>
                  <a:cubicBezTo>
                    <a:pt x="84" y="76"/>
                    <a:pt x="77" y="82"/>
                    <a:pt x="69" y="82"/>
                  </a:cubicBezTo>
                  <a:cubicBezTo>
                    <a:pt x="15" y="82"/>
                    <a:pt x="15" y="82"/>
                    <a:pt x="15" y="82"/>
                  </a:cubicBezTo>
                  <a:cubicBezTo>
                    <a:pt x="7" y="82"/>
                    <a:pt x="0" y="76"/>
                    <a:pt x="0" y="68"/>
                  </a:cubicBezTo>
                  <a:cubicBezTo>
                    <a:pt x="0" y="16"/>
                    <a:pt x="0" y="16"/>
                    <a:pt x="0" y="16"/>
                  </a:cubicBezTo>
                  <a:cubicBezTo>
                    <a:pt x="0" y="8"/>
                    <a:pt x="7" y="0"/>
                    <a:pt x="15" y="0"/>
                  </a:cubicBezTo>
                  <a:cubicBezTo>
                    <a:pt x="69" y="0"/>
                    <a:pt x="69" y="0"/>
                    <a:pt x="69" y="0"/>
                  </a:cubicBezTo>
                  <a:cubicBezTo>
                    <a:pt x="77" y="0"/>
                    <a:pt x="84" y="8"/>
                    <a:pt x="84" y="16"/>
                  </a:cubicBezTo>
                  <a:cubicBezTo>
                    <a:pt x="84" y="68"/>
                    <a:pt x="84" y="68"/>
                    <a:pt x="84" y="68"/>
                  </a:cubicBezTo>
                  <a:cubicBezTo>
                    <a:pt x="84" y="68"/>
                    <a:pt x="84" y="68"/>
                    <a:pt x="84" y="68"/>
                  </a:cubicBezTo>
                  <a:close/>
                </a:path>
              </a:pathLst>
            </a:custGeom>
            <a:solidFill>
              <a:srgbClr val="4B2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1"/>
            <p:cNvSpPr>
              <a:spLocks/>
            </p:cNvSpPr>
            <p:nvPr/>
          </p:nvSpPr>
          <p:spPr bwMode="auto">
            <a:xfrm>
              <a:off x="8294689" y="4078289"/>
              <a:ext cx="22225" cy="22225"/>
            </a:xfrm>
            <a:custGeom>
              <a:avLst/>
              <a:gdLst>
                <a:gd name="T0" fmla="*/ 0 w 14"/>
                <a:gd name="T1" fmla="*/ 0 h 14"/>
                <a:gd name="T2" fmla="*/ 14 w 14"/>
                <a:gd name="T3" fmla="*/ 0 h 14"/>
                <a:gd name="T4" fmla="*/ 14 w 14"/>
                <a:gd name="T5" fmla="*/ 14 h 14"/>
                <a:gd name="T6" fmla="*/ 0 w 14"/>
                <a:gd name="T7" fmla="*/ 14 h 14"/>
                <a:gd name="T8" fmla="*/ 0 w 14"/>
                <a:gd name="T9" fmla="*/ 0 h 14"/>
                <a:gd name="T10" fmla="*/ 0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0" y="0"/>
                  </a:moveTo>
                  <a:lnTo>
                    <a:pt x="14" y="0"/>
                  </a:lnTo>
                  <a:lnTo>
                    <a:pt x="14" y="14"/>
                  </a:lnTo>
                  <a:lnTo>
                    <a:pt x="0" y="14"/>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2"/>
            <p:cNvSpPr>
              <a:spLocks/>
            </p:cNvSpPr>
            <p:nvPr/>
          </p:nvSpPr>
          <p:spPr bwMode="auto">
            <a:xfrm>
              <a:off x="8329614" y="4078289"/>
              <a:ext cx="17463" cy="22225"/>
            </a:xfrm>
            <a:custGeom>
              <a:avLst/>
              <a:gdLst>
                <a:gd name="T0" fmla="*/ 0 w 11"/>
                <a:gd name="T1" fmla="*/ 0 h 14"/>
                <a:gd name="T2" fmla="*/ 11 w 11"/>
                <a:gd name="T3" fmla="*/ 0 h 14"/>
                <a:gd name="T4" fmla="*/ 11 w 11"/>
                <a:gd name="T5" fmla="*/ 14 h 14"/>
                <a:gd name="T6" fmla="*/ 0 w 11"/>
                <a:gd name="T7" fmla="*/ 14 h 14"/>
                <a:gd name="T8" fmla="*/ 0 w 11"/>
                <a:gd name="T9" fmla="*/ 0 h 14"/>
                <a:gd name="T10" fmla="*/ 0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0" y="0"/>
                  </a:moveTo>
                  <a:lnTo>
                    <a:pt x="11" y="0"/>
                  </a:lnTo>
                  <a:lnTo>
                    <a:pt x="11" y="14"/>
                  </a:lnTo>
                  <a:lnTo>
                    <a:pt x="0" y="14"/>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3"/>
            <p:cNvSpPr>
              <a:spLocks/>
            </p:cNvSpPr>
            <p:nvPr/>
          </p:nvSpPr>
          <p:spPr bwMode="auto">
            <a:xfrm>
              <a:off x="8359776" y="4078289"/>
              <a:ext cx="23813" cy="22225"/>
            </a:xfrm>
            <a:custGeom>
              <a:avLst/>
              <a:gdLst>
                <a:gd name="T0" fmla="*/ 0 w 15"/>
                <a:gd name="T1" fmla="*/ 0 h 14"/>
                <a:gd name="T2" fmla="*/ 15 w 15"/>
                <a:gd name="T3" fmla="*/ 0 h 14"/>
                <a:gd name="T4" fmla="*/ 15 w 15"/>
                <a:gd name="T5" fmla="*/ 14 h 14"/>
                <a:gd name="T6" fmla="*/ 0 w 15"/>
                <a:gd name="T7" fmla="*/ 14 h 14"/>
                <a:gd name="T8" fmla="*/ 0 w 15"/>
                <a:gd name="T9" fmla="*/ 0 h 14"/>
                <a:gd name="T10" fmla="*/ 0 w 15"/>
                <a:gd name="T11" fmla="*/ 0 h 14"/>
              </a:gdLst>
              <a:ahLst/>
              <a:cxnLst>
                <a:cxn ang="0">
                  <a:pos x="T0" y="T1"/>
                </a:cxn>
                <a:cxn ang="0">
                  <a:pos x="T2" y="T3"/>
                </a:cxn>
                <a:cxn ang="0">
                  <a:pos x="T4" y="T5"/>
                </a:cxn>
                <a:cxn ang="0">
                  <a:pos x="T6" y="T7"/>
                </a:cxn>
                <a:cxn ang="0">
                  <a:pos x="T8" y="T9"/>
                </a:cxn>
                <a:cxn ang="0">
                  <a:pos x="T10" y="T11"/>
                </a:cxn>
              </a:cxnLst>
              <a:rect l="0" t="0" r="r" b="b"/>
              <a:pathLst>
                <a:path w="15" h="14">
                  <a:moveTo>
                    <a:pt x="0" y="0"/>
                  </a:moveTo>
                  <a:lnTo>
                    <a:pt x="15" y="0"/>
                  </a:lnTo>
                  <a:lnTo>
                    <a:pt x="15" y="14"/>
                  </a:lnTo>
                  <a:lnTo>
                    <a:pt x="0" y="14"/>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4"/>
            <p:cNvSpPr>
              <a:spLocks/>
            </p:cNvSpPr>
            <p:nvPr/>
          </p:nvSpPr>
          <p:spPr bwMode="auto">
            <a:xfrm>
              <a:off x="8393114" y="4078289"/>
              <a:ext cx="20638" cy="22225"/>
            </a:xfrm>
            <a:custGeom>
              <a:avLst/>
              <a:gdLst>
                <a:gd name="T0" fmla="*/ 0 w 13"/>
                <a:gd name="T1" fmla="*/ 0 h 14"/>
                <a:gd name="T2" fmla="*/ 13 w 13"/>
                <a:gd name="T3" fmla="*/ 0 h 14"/>
                <a:gd name="T4" fmla="*/ 13 w 13"/>
                <a:gd name="T5" fmla="*/ 14 h 14"/>
                <a:gd name="T6" fmla="*/ 0 w 13"/>
                <a:gd name="T7" fmla="*/ 14 h 14"/>
                <a:gd name="T8" fmla="*/ 0 w 13"/>
                <a:gd name="T9" fmla="*/ 0 h 14"/>
                <a:gd name="T10" fmla="*/ 0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0" y="0"/>
                  </a:moveTo>
                  <a:lnTo>
                    <a:pt x="13" y="0"/>
                  </a:lnTo>
                  <a:lnTo>
                    <a:pt x="13" y="14"/>
                  </a:lnTo>
                  <a:lnTo>
                    <a:pt x="0" y="14"/>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5"/>
            <p:cNvSpPr>
              <a:spLocks/>
            </p:cNvSpPr>
            <p:nvPr/>
          </p:nvSpPr>
          <p:spPr bwMode="auto">
            <a:xfrm>
              <a:off x="8424864" y="4078289"/>
              <a:ext cx="23813" cy="22225"/>
            </a:xfrm>
            <a:custGeom>
              <a:avLst/>
              <a:gdLst>
                <a:gd name="T0" fmla="*/ 0 w 15"/>
                <a:gd name="T1" fmla="*/ 0 h 14"/>
                <a:gd name="T2" fmla="*/ 15 w 15"/>
                <a:gd name="T3" fmla="*/ 0 h 14"/>
                <a:gd name="T4" fmla="*/ 15 w 15"/>
                <a:gd name="T5" fmla="*/ 14 h 14"/>
                <a:gd name="T6" fmla="*/ 0 w 15"/>
                <a:gd name="T7" fmla="*/ 14 h 14"/>
                <a:gd name="T8" fmla="*/ 0 w 15"/>
                <a:gd name="T9" fmla="*/ 0 h 14"/>
                <a:gd name="T10" fmla="*/ 0 w 15"/>
                <a:gd name="T11" fmla="*/ 0 h 14"/>
              </a:gdLst>
              <a:ahLst/>
              <a:cxnLst>
                <a:cxn ang="0">
                  <a:pos x="T0" y="T1"/>
                </a:cxn>
                <a:cxn ang="0">
                  <a:pos x="T2" y="T3"/>
                </a:cxn>
                <a:cxn ang="0">
                  <a:pos x="T4" y="T5"/>
                </a:cxn>
                <a:cxn ang="0">
                  <a:pos x="T6" y="T7"/>
                </a:cxn>
                <a:cxn ang="0">
                  <a:pos x="T8" y="T9"/>
                </a:cxn>
                <a:cxn ang="0">
                  <a:pos x="T10" y="T11"/>
                </a:cxn>
              </a:cxnLst>
              <a:rect l="0" t="0" r="r" b="b"/>
              <a:pathLst>
                <a:path w="15" h="14">
                  <a:moveTo>
                    <a:pt x="0" y="0"/>
                  </a:moveTo>
                  <a:lnTo>
                    <a:pt x="15" y="0"/>
                  </a:lnTo>
                  <a:lnTo>
                    <a:pt x="15" y="14"/>
                  </a:lnTo>
                  <a:lnTo>
                    <a:pt x="0" y="14"/>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6"/>
            <p:cNvSpPr>
              <a:spLocks/>
            </p:cNvSpPr>
            <p:nvPr/>
          </p:nvSpPr>
          <p:spPr bwMode="auto">
            <a:xfrm>
              <a:off x="8294689" y="4110039"/>
              <a:ext cx="22225" cy="22225"/>
            </a:xfrm>
            <a:custGeom>
              <a:avLst/>
              <a:gdLst>
                <a:gd name="T0" fmla="*/ 0 w 14"/>
                <a:gd name="T1" fmla="*/ 0 h 14"/>
                <a:gd name="T2" fmla="*/ 14 w 14"/>
                <a:gd name="T3" fmla="*/ 0 h 14"/>
                <a:gd name="T4" fmla="*/ 14 w 14"/>
                <a:gd name="T5" fmla="*/ 14 h 14"/>
                <a:gd name="T6" fmla="*/ 0 w 14"/>
                <a:gd name="T7" fmla="*/ 14 h 14"/>
                <a:gd name="T8" fmla="*/ 0 w 14"/>
                <a:gd name="T9" fmla="*/ 0 h 14"/>
                <a:gd name="T10" fmla="*/ 0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0" y="0"/>
                  </a:moveTo>
                  <a:lnTo>
                    <a:pt x="14" y="0"/>
                  </a:lnTo>
                  <a:lnTo>
                    <a:pt x="14" y="14"/>
                  </a:lnTo>
                  <a:lnTo>
                    <a:pt x="0" y="14"/>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7"/>
            <p:cNvSpPr>
              <a:spLocks/>
            </p:cNvSpPr>
            <p:nvPr/>
          </p:nvSpPr>
          <p:spPr bwMode="auto">
            <a:xfrm>
              <a:off x="8329614" y="4110039"/>
              <a:ext cx="17463" cy="22225"/>
            </a:xfrm>
            <a:custGeom>
              <a:avLst/>
              <a:gdLst>
                <a:gd name="T0" fmla="*/ 0 w 11"/>
                <a:gd name="T1" fmla="*/ 0 h 14"/>
                <a:gd name="T2" fmla="*/ 11 w 11"/>
                <a:gd name="T3" fmla="*/ 0 h 14"/>
                <a:gd name="T4" fmla="*/ 11 w 11"/>
                <a:gd name="T5" fmla="*/ 14 h 14"/>
                <a:gd name="T6" fmla="*/ 0 w 11"/>
                <a:gd name="T7" fmla="*/ 14 h 14"/>
                <a:gd name="T8" fmla="*/ 0 w 11"/>
                <a:gd name="T9" fmla="*/ 0 h 14"/>
                <a:gd name="T10" fmla="*/ 0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0" y="0"/>
                  </a:moveTo>
                  <a:lnTo>
                    <a:pt x="11" y="0"/>
                  </a:lnTo>
                  <a:lnTo>
                    <a:pt x="11" y="14"/>
                  </a:lnTo>
                  <a:lnTo>
                    <a:pt x="0" y="14"/>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98"/>
            <p:cNvSpPr>
              <a:spLocks/>
            </p:cNvSpPr>
            <p:nvPr/>
          </p:nvSpPr>
          <p:spPr bwMode="auto">
            <a:xfrm>
              <a:off x="8359776" y="4110039"/>
              <a:ext cx="23813" cy="22225"/>
            </a:xfrm>
            <a:custGeom>
              <a:avLst/>
              <a:gdLst>
                <a:gd name="T0" fmla="*/ 0 w 15"/>
                <a:gd name="T1" fmla="*/ 0 h 14"/>
                <a:gd name="T2" fmla="*/ 15 w 15"/>
                <a:gd name="T3" fmla="*/ 0 h 14"/>
                <a:gd name="T4" fmla="*/ 15 w 15"/>
                <a:gd name="T5" fmla="*/ 14 h 14"/>
                <a:gd name="T6" fmla="*/ 0 w 15"/>
                <a:gd name="T7" fmla="*/ 14 h 14"/>
                <a:gd name="T8" fmla="*/ 0 w 15"/>
                <a:gd name="T9" fmla="*/ 0 h 14"/>
                <a:gd name="T10" fmla="*/ 0 w 15"/>
                <a:gd name="T11" fmla="*/ 0 h 14"/>
              </a:gdLst>
              <a:ahLst/>
              <a:cxnLst>
                <a:cxn ang="0">
                  <a:pos x="T0" y="T1"/>
                </a:cxn>
                <a:cxn ang="0">
                  <a:pos x="T2" y="T3"/>
                </a:cxn>
                <a:cxn ang="0">
                  <a:pos x="T4" y="T5"/>
                </a:cxn>
                <a:cxn ang="0">
                  <a:pos x="T6" y="T7"/>
                </a:cxn>
                <a:cxn ang="0">
                  <a:pos x="T8" y="T9"/>
                </a:cxn>
                <a:cxn ang="0">
                  <a:pos x="T10" y="T11"/>
                </a:cxn>
              </a:cxnLst>
              <a:rect l="0" t="0" r="r" b="b"/>
              <a:pathLst>
                <a:path w="15" h="14">
                  <a:moveTo>
                    <a:pt x="0" y="0"/>
                  </a:moveTo>
                  <a:lnTo>
                    <a:pt x="15" y="0"/>
                  </a:lnTo>
                  <a:lnTo>
                    <a:pt x="15" y="14"/>
                  </a:lnTo>
                  <a:lnTo>
                    <a:pt x="0" y="14"/>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99"/>
            <p:cNvSpPr>
              <a:spLocks/>
            </p:cNvSpPr>
            <p:nvPr/>
          </p:nvSpPr>
          <p:spPr bwMode="auto">
            <a:xfrm>
              <a:off x="8393114" y="4110039"/>
              <a:ext cx="23813" cy="22225"/>
            </a:xfrm>
            <a:custGeom>
              <a:avLst/>
              <a:gdLst>
                <a:gd name="T0" fmla="*/ 0 w 15"/>
                <a:gd name="T1" fmla="*/ 0 h 14"/>
                <a:gd name="T2" fmla="*/ 15 w 15"/>
                <a:gd name="T3" fmla="*/ 0 h 14"/>
                <a:gd name="T4" fmla="*/ 15 w 15"/>
                <a:gd name="T5" fmla="*/ 14 h 14"/>
                <a:gd name="T6" fmla="*/ 0 w 15"/>
                <a:gd name="T7" fmla="*/ 14 h 14"/>
                <a:gd name="T8" fmla="*/ 0 w 15"/>
                <a:gd name="T9" fmla="*/ 0 h 14"/>
                <a:gd name="T10" fmla="*/ 0 w 15"/>
                <a:gd name="T11" fmla="*/ 0 h 14"/>
              </a:gdLst>
              <a:ahLst/>
              <a:cxnLst>
                <a:cxn ang="0">
                  <a:pos x="T0" y="T1"/>
                </a:cxn>
                <a:cxn ang="0">
                  <a:pos x="T2" y="T3"/>
                </a:cxn>
                <a:cxn ang="0">
                  <a:pos x="T4" y="T5"/>
                </a:cxn>
                <a:cxn ang="0">
                  <a:pos x="T6" y="T7"/>
                </a:cxn>
                <a:cxn ang="0">
                  <a:pos x="T8" y="T9"/>
                </a:cxn>
                <a:cxn ang="0">
                  <a:pos x="T10" y="T11"/>
                </a:cxn>
              </a:cxnLst>
              <a:rect l="0" t="0" r="r" b="b"/>
              <a:pathLst>
                <a:path w="15" h="14">
                  <a:moveTo>
                    <a:pt x="0" y="0"/>
                  </a:moveTo>
                  <a:lnTo>
                    <a:pt x="15" y="0"/>
                  </a:lnTo>
                  <a:lnTo>
                    <a:pt x="15" y="14"/>
                  </a:lnTo>
                  <a:lnTo>
                    <a:pt x="0" y="14"/>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00"/>
            <p:cNvSpPr>
              <a:spLocks/>
            </p:cNvSpPr>
            <p:nvPr/>
          </p:nvSpPr>
          <p:spPr bwMode="auto">
            <a:xfrm>
              <a:off x="8424864" y="4110039"/>
              <a:ext cx="23813" cy="22225"/>
            </a:xfrm>
            <a:custGeom>
              <a:avLst/>
              <a:gdLst>
                <a:gd name="T0" fmla="*/ 0 w 15"/>
                <a:gd name="T1" fmla="*/ 0 h 14"/>
                <a:gd name="T2" fmla="*/ 15 w 15"/>
                <a:gd name="T3" fmla="*/ 0 h 14"/>
                <a:gd name="T4" fmla="*/ 15 w 15"/>
                <a:gd name="T5" fmla="*/ 14 h 14"/>
                <a:gd name="T6" fmla="*/ 0 w 15"/>
                <a:gd name="T7" fmla="*/ 14 h 14"/>
                <a:gd name="T8" fmla="*/ 0 w 15"/>
                <a:gd name="T9" fmla="*/ 0 h 14"/>
                <a:gd name="T10" fmla="*/ 0 w 15"/>
                <a:gd name="T11" fmla="*/ 0 h 14"/>
              </a:gdLst>
              <a:ahLst/>
              <a:cxnLst>
                <a:cxn ang="0">
                  <a:pos x="T0" y="T1"/>
                </a:cxn>
                <a:cxn ang="0">
                  <a:pos x="T2" y="T3"/>
                </a:cxn>
                <a:cxn ang="0">
                  <a:pos x="T4" y="T5"/>
                </a:cxn>
                <a:cxn ang="0">
                  <a:pos x="T6" y="T7"/>
                </a:cxn>
                <a:cxn ang="0">
                  <a:pos x="T8" y="T9"/>
                </a:cxn>
                <a:cxn ang="0">
                  <a:pos x="T10" y="T11"/>
                </a:cxn>
              </a:cxnLst>
              <a:rect l="0" t="0" r="r" b="b"/>
              <a:pathLst>
                <a:path w="15" h="14">
                  <a:moveTo>
                    <a:pt x="0" y="0"/>
                  </a:moveTo>
                  <a:lnTo>
                    <a:pt x="15" y="0"/>
                  </a:lnTo>
                  <a:lnTo>
                    <a:pt x="15" y="14"/>
                  </a:lnTo>
                  <a:lnTo>
                    <a:pt x="0" y="14"/>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01"/>
            <p:cNvSpPr>
              <a:spLocks/>
            </p:cNvSpPr>
            <p:nvPr/>
          </p:nvSpPr>
          <p:spPr bwMode="auto">
            <a:xfrm>
              <a:off x="8294689" y="4143376"/>
              <a:ext cx="22225" cy="20638"/>
            </a:xfrm>
            <a:custGeom>
              <a:avLst/>
              <a:gdLst>
                <a:gd name="T0" fmla="*/ 0 w 14"/>
                <a:gd name="T1" fmla="*/ 0 h 13"/>
                <a:gd name="T2" fmla="*/ 14 w 14"/>
                <a:gd name="T3" fmla="*/ 0 h 13"/>
                <a:gd name="T4" fmla="*/ 14 w 14"/>
                <a:gd name="T5" fmla="*/ 13 h 13"/>
                <a:gd name="T6" fmla="*/ 0 w 14"/>
                <a:gd name="T7" fmla="*/ 13 h 13"/>
                <a:gd name="T8" fmla="*/ 0 w 14"/>
                <a:gd name="T9" fmla="*/ 0 h 13"/>
                <a:gd name="T10" fmla="*/ 0 w 14"/>
                <a:gd name="T11" fmla="*/ 0 h 13"/>
              </a:gdLst>
              <a:ahLst/>
              <a:cxnLst>
                <a:cxn ang="0">
                  <a:pos x="T0" y="T1"/>
                </a:cxn>
                <a:cxn ang="0">
                  <a:pos x="T2" y="T3"/>
                </a:cxn>
                <a:cxn ang="0">
                  <a:pos x="T4" y="T5"/>
                </a:cxn>
                <a:cxn ang="0">
                  <a:pos x="T6" y="T7"/>
                </a:cxn>
                <a:cxn ang="0">
                  <a:pos x="T8" y="T9"/>
                </a:cxn>
                <a:cxn ang="0">
                  <a:pos x="T10" y="T11"/>
                </a:cxn>
              </a:cxnLst>
              <a:rect l="0" t="0" r="r" b="b"/>
              <a:pathLst>
                <a:path w="14" h="13">
                  <a:moveTo>
                    <a:pt x="0" y="0"/>
                  </a:moveTo>
                  <a:lnTo>
                    <a:pt x="14" y="0"/>
                  </a:lnTo>
                  <a:lnTo>
                    <a:pt x="14" y="13"/>
                  </a:lnTo>
                  <a:lnTo>
                    <a:pt x="0" y="13"/>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02"/>
            <p:cNvSpPr>
              <a:spLocks/>
            </p:cNvSpPr>
            <p:nvPr/>
          </p:nvSpPr>
          <p:spPr bwMode="auto">
            <a:xfrm>
              <a:off x="8329614" y="4143376"/>
              <a:ext cx="17463" cy="20638"/>
            </a:xfrm>
            <a:custGeom>
              <a:avLst/>
              <a:gdLst>
                <a:gd name="T0" fmla="*/ 0 w 11"/>
                <a:gd name="T1" fmla="*/ 0 h 13"/>
                <a:gd name="T2" fmla="*/ 11 w 11"/>
                <a:gd name="T3" fmla="*/ 0 h 13"/>
                <a:gd name="T4" fmla="*/ 11 w 11"/>
                <a:gd name="T5" fmla="*/ 13 h 13"/>
                <a:gd name="T6" fmla="*/ 0 w 11"/>
                <a:gd name="T7" fmla="*/ 13 h 13"/>
                <a:gd name="T8" fmla="*/ 0 w 11"/>
                <a:gd name="T9" fmla="*/ 0 h 13"/>
                <a:gd name="T10" fmla="*/ 0 w 11"/>
                <a:gd name="T11" fmla="*/ 0 h 13"/>
              </a:gdLst>
              <a:ahLst/>
              <a:cxnLst>
                <a:cxn ang="0">
                  <a:pos x="T0" y="T1"/>
                </a:cxn>
                <a:cxn ang="0">
                  <a:pos x="T2" y="T3"/>
                </a:cxn>
                <a:cxn ang="0">
                  <a:pos x="T4" y="T5"/>
                </a:cxn>
                <a:cxn ang="0">
                  <a:pos x="T6" y="T7"/>
                </a:cxn>
                <a:cxn ang="0">
                  <a:pos x="T8" y="T9"/>
                </a:cxn>
                <a:cxn ang="0">
                  <a:pos x="T10" y="T11"/>
                </a:cxn>
              </a:cxnLst>
              <a:rect l="0" t="0" r="r" b="b"/>
              <a:pathLst>
                <a:path w="11" h="13">
                  <a:moveTo>
                    <a:pt x="0" y="0"/>
                  </a:moveTo>
                  <a:lnTo>
                    <a:pt x="11" y="0"/>
                  </a:lnTo>
                  <a:lnTo>
                    <a:pt x="11" y="13"/>
                  </a:lnTo>
                  <a:lnTo>
                    <a:pt x="0" y="13"/>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03"/>
            <p:cNvSpPr>
              <a:spLocks/>
            </p:cNvSpPr>
            <p:nvPr/>
          </p:nvSpPr>
          <p:spPr bwMode="auto">
            <a:xfrm>
              <a:off x="8359776" y="4143376"/>
              <a:ext cx="23813" cy="20638"/>
            </a:xfrm>
            <a:custGeom>
              <a:avLst/>
              <a:gdLst>
                <a:gd name="T0" fmla="*/ 0 w 15"/>
                <a:gd name="T1" fmla="*/ 0 h 13"/>
                <a:gd name="T2" fmla="*/ 15 w 15"/>
                <a:gd name="T3" fmla="*/ 0 h 13"/>
                <a:gd name="T4" fmla="*/ 15 w 15"/>
                <a:gd name="T5" fmla="*/ 13 h 13"/>
                <a:gd name="T6" fmla="*/ 0 w 15"/>
                <a:gd name="T7" fmla="*/ 13 h 13"/>
                <a:gd name="T8" fmla="*/ 0 w 15"/>
                <a:gd name="T9" fmla="*/ 0 h 13"/>
                <a:gd name="T10" fmla="*/ 0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0" y="0"/>
                  </a:moveTo>
                  <a:lnTo>
                    <a:pt x="15" y="0"/>
                  </a:lnTo>
                  <a:lnTo>
                    <a:pt x="15" y="13"/>
                  </a:lnTo>
                  <a:lnTo>
                    <a:pt x="0" y="13"/>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04"/>
            <p:cNvSpPr>
              <a:spLocks/>
            </p:cNvSpPr>
            <p:nvPr/>
          </p:nvSpPr>
          <p:spPr bwMode="auto">
            <a:xfrm>
              <a:off x="8393114" y="4143376"/>
              <a:ext cx="20638" cy="20638"/>
            </a:xfrm>
            <a:custGeom>
              <a:avLst/>
              <a:gdLst>
                <a:gd name="T0" fmla="*/ 0 w 13"/>
                <a:gd name="T1" fmla="*/ 0 h 13"/>
                <a:gd name="T2" fmla="*/ 13 w 13"/>
                <a:gd name="T3" fmla="*/ 0 h 13"/>
                <a:gd name="T4" fmla="*/ 13 w 13"/>
                <a:gd name="T5" fmla="*/ 13 h 13"/>
                <a:gd name="T6" fmla="*/ 0 w 13"/>
                <a:gd name="T7" fmla="*/ 13 h 13"/>
                <a:gd name="T8" fmla="*/ 0 w 13"/>
                <a:gd name="T9" fmla="*/ 0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13" y="0"/>
                  </a:lnTo>
                  <a:lnTo>
                    <a:pt x="13" y="13"/>
                  </a:lnTo>
                  <a:lnTo>
                    <a:pt x="0" y="13"/>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05"/>
            <p:cNvSpPr>
              <a:spLocks/>
            </p:cNvSpPr>
            <p:nvPr/>
          </p:nvSpPr>
          <p:spPr bwMode="auto">
            <a:xfrm>
              <a:off x="8424864" y="4143376"/>
              <a:ext cx="23813" cy="20638"/>
            </a:xfrm>
            <a:custGeom>
              <a:avLst/>
              <a:gdLst>
                <a:gd name="T0" fmla="*/ 0 w 15"/>
                <a:gd name="T1" fmla="*/ 0 h 13"/>
                <a:gd name="T2" fmla="*/ 15 w 15"/>
                <a:gd name="T3" fmla="*/ 0 h 13"/>
                <a:gd name="T4" fmla="*/ 15 w 15"/>
                <a:gd name="T5" fmla="*/ 13 h 13"/>
                <a:gd name="T6" fmla="*/ 0 w 15"/>
                <a:gd name="T7" fmla="*/ 13 h 13"/>
                <a:gd name="T8" fmla="*/ 0 w 15"/>
                <a:gd name="T9" fmla="*/ 0 h 13"/>
                <a:gd name="T10" fmla="*/ 0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0" y="0"/>
                  </a:moveTo>
                  <a:lnTo>
                    <a:pt x="15" y="0"/>
                  </a:lnTo>
                  <a:lnTo>
                    <a:pt x="15" y="13"/>
                  </a:lnTo>
                  <a:lnTo>
                    <a:pt x="0" y="13"/>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06"/>
            <p:cNvSpPr>
              <a:spLocks/>
            </p:cNvSpPr>
            <p:nvPr/>
          </p:nvSpPr>
          <p:spPr bwMode="auto">
            <a:xfrm>
              <a:off x="8132764" y="4429126"/>
              <a:ext cx="119063" cy="112713"/>
            </a:xfrm>
            <a:custGeom>
              <a:avLst/>
              <a:gdLst>
                <a:gd name="T0" fmla="*/ 84 w 84"/>
                <a:gd name="T1" fmla="*/ 66 h 80"/>
                <a:gd name="T2" fmla="*/ 69 w 84"/>
                <a:gd name="T3" fmla="*/ 80 h 80"/>
                <a:gd name="T4" fmla="*/ 15 w 84"/>
                <a:gd name="T5" fmla="*/ 80 h 80"/>
                <a:gd name="T6" fmla="*/ 0 w 84"/>
                <a:gd name="T7" fmla="*/ 66 h 80"/>
                <a:gd name="T8" fmla="*/ 0 w 84"/>
                <a:gd name="T9" fmla="*/ 14 h 80"/>
                <a:gd name="T10" fmla="*/ 15 w 84"/>
                <a:gd name="T11" fmla="*/ 0 h 80"/>
                <a:gd name="T12" fmla="*/ 69 w 84"/>
                <a:gd name="T13" fmla="*/ 0 h 80"/>
                <a:gd name="T14" fmla="*/ 84 w 84"/>
                <a:gd name="T15" fmla="*/ 14 h 80"/>
                <a:gd name="T16" fmla="*/ 84 w 84"/>
                <a:gd name="T17" fmla="*/ 66 h 80"/>
                <a:gd name="T18" fmla="*/ 84 w 84"/>
                <a:gd name="T19"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0">
                  <a:moveTo>
                    <a:pt x="84" y="66"/>
                  </a:moveTo>
                  <a:cubicBezTo>
                    <a:pt x="84" y="74"/>
                    <a:pt x="77" y="80"/>
                    <a:pt x="69" y="80"/>
                  </a:cubicBezTo>
                  <a:cubicBezTo>
                    <a:pt x="15" y="80"/>
                    <a:pt x="15" y="80"/>
                    <a:pt x="15" y="80"/>
                  </a:cubicBezTo>
                  <a:cubicBezTo>
                    <a:pt x="7" y="80"/>
                    <a:pt x="0" y="74"/>
                    <a:pt x="0" y="66"/>
                  </a:cubicBezTo>
                  <a:cubicBezTo>
                    <a:pt x="0" y="14"/>
                    <a:pt x="0" y="14"/>
                    <a:pt x="0" y="14"/>
                  </a:cubicBezTo>
                  <a:cubicBezTo>
                    <a:pt x="0" y="6"/>
                    <a:pt x="7" y="0"/>
                    <a:pt x="15" y="0"/>
                  </a:cubicBezTo>
                  <a:cubicBezTo>
                    <a:pt x="69" y="0"/>
                    <a:pt x="69" y="0"/>
                    <a:pt x="69" y="0"/>
                  </a:cubicBezTo>
                  <a:cubicBezTo>
                    <a:pt x="77" y="0"/>
                    <a:pt x="84" y="6"/>
                    <a:pt x="84" y="14"/>
                  </a:cubicBezTo>
                  <a:cubicBezTo>
                    <a:pt x="84" y="66"/>
                    <a:pt x="84" y="66"/>
                    <a:pt x="84" y="66"/>
                  </a:cubicBezTo>
                  <a:cubicBezTo>
                    <a:pt x="84" y="66"/>
                    <a:pt x="84" y="66"/>
                    <a:pt x="84" y="66"/>
                  </a:cubicBezTo>
                  <a:close/>
                </a:path>
              </a:pathLst>
            </a:custGeom>
            <a:solidFill>
              <a:srgbClr val="4B2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07"/>
            <p:cNvSpPr>
              <a:spLocks/>
            </p:cNvSpPr>
            <p:nvPr/>
          </p:nvSpPr>
          <p:spPr bwMode="auto">
            <a:xfrm>
              <a:off x="8294689" y="4445001"/>
              <a:ext cx="22225" cy="22225"/>
            </a:xfrm>
            <a:custGeom>
              <a:avLst/>
              <a:gdLst>
                <a:gd name="T0" fmla="*/ 0 w 14"/>
                <a:gd name="T1" fmla="*/ 0 h 14"/>
                <a:gd name="T2" fmla="*/ 14 w 14"/>
                <a:gd name="T3" fmla="*/ 0 h 14"/>
                <a:gd name="T4" fmla="*/ 14 w 14"/>
                <a:gd name="T5" fmla="*/ 14 h 14"/>
                <a:gd name="T6" fmla="*/ 0 w 14"/>
                <a:gd name="T7" fmla="*/ 14 h 14"/>
                <a:gd name="T8" fmla="*/ 0 w 14"/>
                <a:gd name="T9" fmla="*/ 0 h 14"/>
                <a:gd name="T10" fmla="*/ 0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0" y="0"/>
                  </a:moveTo>
                  <a:lnTo>
                    <a:pt x="14" y="0"/>
                  </a:lnTo>
                  <a:lnTo>
                    <a:pt x="14" y="14"/>
                  </a:lnTo>
                  <a:lnTo>
                    <a:pt x="0" y="14"/>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08"/>
            <p:cNvSpPr>
              <a:spLocks/>
            </p:cNvSpPr>
            <p:nvPr/>
          </p:nvSpPr>
          <p:spPr bwMode="auto">
            <a:xfrm>
              <a:off x="8329614" y="4445001"/>
              <a:ext cx="17463" cy="22225"/>
            </a:xfrm>
            <a:custGeom>
              <a:avLst/>
              <a:gdLst>
                <a:gd name="T0" fmla="*/ 0 w 11"/>
                <a:gd name="T1" fmla="*/ 0 h 14"/>
                <a:gd name="T2" fmla="*/ 11 w 11"/>
                <a:gd name="T3" fmla="*/ 0 h 14"/>
                <a:gd name="T4" fmla="*/ 11 w 11"/>
                <a:gd name="T5" fmla="*/ 14 h 14"/>
                <a:gd name="T6" fmla="*/ 0 w 11"/>
                <a:gd name="T7" fmla="*/ 14 h 14"/>
                <a:gd name="T8" fmla="*/ 0 w 11"/>
                <a:gd name="T9" fmla="*/ 0 h 14"/>
                <a:gd name="T10" fmla="*/ 0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0" y="0"/>
                  </a:moveTo>
                  <a:lnTo>
                    <a:pt x="11" y="0"/>
                  </a:lnTo>
                  <a:lnTo>
                    <a:pt x="11" y="14"/>
                  </a:lnTo>
                  <a:lnTo>
                    <a:pt x="0" y="14"/>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09"/>
            <p:cNvSpPr>
              <a:spLocks/>
            </p:cNvSpPr>
            <p:nvPr/>
          </p:nvSpPr>
          <p:spPr bwMode="auto">
            <a:xfrm>
              <a:off x="8359776" y="4445001"/>
              <a:ext cx="23813" cy="22225"/>
            </a:xfrm>
            <a:custGeom>
              <a:avLst/>
              <a:gdLst>
                <a:gd name="T0" fmla="*/ 0 w 15"/>
                <a:gd name="T1" fmla="*/ 0 h 14"/>
                <a:gd name="T2" fmla="*/ 15 w 15"/>
                <a:gd name="T3" fmla="*/ 0 h 14"/>
                <a:gd name="T4" fmla="*/ 15 w 15"/>
                <a:gd name="T5" fmla="*/ 14 h 14"/>
                <a:gd name="T6" fmla="*/ 0 w 15"/>
                <a:gd name="T7" fmla="*/ 14 h 14"/>
                <a:gd name="T8" fmla="*/ 0 w 15"/>
                <a:gd name="T9" fmla="*/ 0 h 14"/>
                <a:gd name="T10" fmla="*/ 0 w 15"/>
                <a:gd name="T11" fmla="*/ 0 h 14"/>
              </a:gdLst>
              <a:ahLst/>
              <a:cxnLst>
                <a:cxn ang="0">
                  <a:pos x="T0" y="T1"/>
                </a:cxn>
                <a:cxn ang="0">
                  <a:pos x="T2" y="T3"/>
                </a:cxn>
                <a:cxn ang="0">
                  <a:pos x="T4" y="T5"/>
                </a:cxn>
                <a:cxn ang="0">
                  <a:pos x="T6" y="T7"/>
                </a:cxn>
                <a:cxn ang="0">
                  <a:pos x="T8" y="T9"/>
                </a:cxn>
                <a:cxn ang="0">
                  <a:pos x="T10" y="T11"/>
                </a:cxn>
              </a:cxnLst>
              <a:rect l="0" t="0" r="r" b="b"/>
              <a:pathLst>
                <a:path w="15" h="14">
                  <a:moveTo>
                    <a:pt x="0" y="0"/>
                  </a:moveTo>
                  <a:lnTo>
                    <a:pt x="15" y="0"/>
                  </a:lnTo>
                  <a:lnTo>
                    <a:pt x="15" y="14"/>
                  </a:lnTo>
                  <a:lnTo>
                    <a:pt x="0" y="14"/>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10"/>
            <p:cNvSpPr>
              <a:spLocks/>
            </p:cNvSpPr>
            <p:nvPr/>
          </p:nvSpPr>
          <p:spPr bwMode="auto">
            <a:xfrm>
              <a:off x="8393114" y="4445001"/>
              <a:ext cx="20638" cy="22225"/>
            </a:xfrm>
            <a:custGeom>
              <a:avLst/>
              <a:gdLst>
                <a:gd name="T0" fmla="*/ 0 w 13"/>
                <a:gd name="T1" fmla="*/ 0 h 14"/>
                <a:gd name="T2" fmla="*/ 13 w 13"/>
                <a:gd name="T3" fmla="*/ 0 h 14"/>
                <a:gd name="T4" fmla="*/ 13 w 13"/>
                <a:gd name="T5" fmla="*/ 14 h 14"/>
                <a:gd name="T6" fmla="*/ 0 w 13"/>
                <a:gd name="T7" fmla="*/ 14 h 14"/>
                <a:gd name="T8" fmla="*/ 0 w 13"/>
                <a:gd name="T9" fmla="*/ 0 h 14"/>
                <a:gd name="T10" fmla="*/ 0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0" y="0"/>
                  </a:moveTo>
                  <a:lnTo>
                    <a:pt x="13" y="0"/>
                  </a:lnTo>
                  <a:lnTo>
                    <a:pt x="13" y="14"/>
                  </a:lnTo>
                  <a:lnTo>
                    <a:pt x="0" y="14"/>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11"/>
            <p:cNvSpPr>
              <a:spLocks/>
            </p:cNvSpPr>
            <p:nvPr/>
          </p:nvSpPr>
          <p:spPr bwMode="auto">
            <a:xfrm>
              <a:off x="8424864" y="4445001"/>
              <a:ext cx="23813" cy="22225"/>
            </a:xfrm>
            <a:custGeom>
              <a:avLst/>
              <a:gdLst>
                <a:gd name="T0" fmla="*/ 0 w 15"/>
                <a:gd name="T1" fmla="*/ 0 h 14"/>
                <a:gd name="T2" fmla="*/ 15 w 15"/>
                <a:gd name="T3" fmla="*/ 0 h 14"/>
                <a:gd name="T4" fmla="*/ 15 w 15"/>
                <a:gd name="T5" fmla="*/ 14 h 14"/>
                <a:gd name="T6" fmla="*/ 0 w 15"/>
                <a:gd name="T7" fmla="*/ 14 h 14"/>
                <a:gd name="T8" fmla="*/ 0 w 15"/>
                <a:gd name="T9" fmla="*/ 0 h 14"/>
                <a:gd name="T10" fmla="*/ 0 w 15"/>
                <a:gd name="T11" fmla="*/ 0 h 14"/>
              </a:gdLst>
              <a:ahLst/>
              <a:cxnLst>
                <a:cxn ang="0">
                  <a:pos x="T0" y="T1"/>
                </a:cxn>
                <a:cxn ang="0">
                  <a:pos x="T2" y="T3"/>
                </a:cxn>
                <a:cxn ang="0">
                  <a:pos x="T4" y="T5"/>
                </a:cxn>
                <a:cxn ang="0">
                  <a:pos x="T6" y="T7"/>
                </a:cxn>
                <a:cxn ang="0">
                  <a:pos x="T8" y="T9"/>
                </a:cxn>
                <a:cxn ang="0">
                  <a:pos x="T10" y="T11"/>
                </a:cxn>
              </a:cxnLst>
              <a:rect l="0" t="0" r="r" b="b"/>
              <a:pathLst>
                <a:path w="15" h="14">
                  <a:moveTo>
                    <a:pt x="0" y="0"/>
                  </a:moveTo>
                  <a:lnTo>
                    <a:pt x="15" y="0"/>
                  </a:lnTo>
                  <a:lnTo>
                    <a:pt x="15" y="14"/>
                  </a:lnTo>
                  <a:lnTo>
                    <a:pt x="0" y="14"/>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12"/>
            <p:cNvSpPr>
              <a:spLocks/>
            </p:cNvSpPr>
            <p:nvPr/>
          </p:nvSpPr>
          <p:spPr bwMode="auto">
            <a:xfrm>
              <a:off x="8294689" y="4476751"/>
              <a:ext cx="22225" cy="22225"/>
            </a:xfrm>
            <a:custGeom>
              <a:avLst/>
              <a:gdLst>
                <a:gd name="T0" fmla="*/ 0 w 14"/>
                <a:gd name="T1" fmla="*/ 0 h 14"/>
                <a:gd name="T2" fmla="*/ 14 w 14"/>
                <a:gd name="T3" fmla="*/ 0 h 14"/>
                <a:gd name="T4" fmla="*/ 14 w 14"/>
                <a:gd name="T5" fmla="*/ 14 h 14"/>
                <a:gd name="T6" fmla="*/ 0 w 14"/>
                <a:gd name="T7" fmla="*/ 14 h 14"/>
                <a:gd name="T8" fmla="*/ 0 w 14"/>
                <a:gd name="T9" fmla="*/ 0 h 14"/>
                <a:gd name="T10" fmla="*/ 0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0" y="0"/>
                  </a:moveTo>
                  <a:lnTo>
                    <a:pt x="14" y="0"/>
                  </a:lnTo>
                  <a:lnTo>
                    <a:pt x="14" y="14"/>
                  </a:lnTo>
                  <a:lnTo>
                    <a:pt x="0" y="14"/>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13"/>
            <p:cNvSpPr>
              <a:spLocks/>
            </p:cNvSpPr>
            <p:nvPr/>
          </p:nvSpPr>
          <p:spPr bwMode="auto">
            <a:xfrm>
              <a:off x="8329614" y="4476751"/>
              <a:ext cx="17463" cy="22225"/>
            </a:xfrm>
            <a:custGeom>
              <a:avLst/>
              <a:gdLst>
                <a:gd name="T0" fmla="*/ 0 w 11"/>
                <a:gd name="T1" fmla="*/ 0 h 14"/>
                <a:gd name="T2" fmla="*/ 11 w 11"/>
                <a:gd name="T3" fmla="*/ 0 h 14"/>
                <a:gd name="T4" fmla="*/ 11 w 11"/>
                <a:gd name="T5" fmla="*/ 14 h 14"/>
                <a:gd name="T6" fmla="*/ 0 w 11"/>
                <a:gd name="T7" fmla="*/ 14 h 14"/>
                <a:gd name="T8" fmla="*/ 0 w 11"/>
                <a:gd name="T9" fmla="*/ 0 h 14"/>
                <a:gd name="T10" fmla="*/ 0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0" y="0"/>
                  </a:moveTo>
                  <a:lnTo>
                    <a:pt x="11" y="0"/>
                  </a:lnTo>
                  <a:lnTo>
                    <a:pt x="11" y="14"/>
                  </a:lnTo>
                  <a:lnTo>
                    <a:pt x="0" y="14"/>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14"/>
            <p:cNvSpPr>
              <a:spLocks/>
            </p:cNvSpPr>
            <p:nvPr/>
          </p:nvSpPr>
          <p:spPr bwMode="auto">
            <a:xfrm>
              <a:off x="8359776" y="4476751"/>
              <a:ext cx="23813" cy="22225"/>
            </a:xfrm>
            <a:custGeom>
              <a:avLst/>
              <a:gdLst>
                <a:gd name="T0" fmla="*/ 0 w 15"/>
                <a:gd name="T1" fmla="*/ 0 h 14"/>
                <a:gd name="T2" fmla="*/ 15 w 15"/>
                <a:gd name="T3" fmla="*/ 0 h 14"/>
                <a:gd name="T4" fmla="*/ 15 w 15"/>
                <a:gd name="T5" fmla="*/ 14 h 14"/>
                <a:gd name="T6" fmla="*/ 0 w 15"/>
                <a:gd name="T7" fmla="*/ 14 h 14"/>
                <a:gd name="T8" fmla="*/ 0 w 15"/>
                <a:gd name="T9" fmla="*/ 0 h 14"/>
                <a:gd name="T10" fmla="*/ 0 w 15"/>
                <a:gd name="T11" fmla="*/ 0 h 14"/>
              </a:gdLst>
              <a:ahLst/>
              <a:cxnLst>
                <a:cxn ang="0">
                  <a:pos x="T0" y="T1"/>
                </a:cxn>
                <a:cxn ang="0">
                  <a:pos x="T2" y="T3"/>
                </a:cxn>
                <a:cxn ang="0">
                  <a:pos x="T4" y="T5"/>
                </a:cxn>
                <a:cxn ang="0">
                  <a:pos x="T6" y="T7"/>
                </a:cxn>
                <a:cxn ang="0">
                  <a:pos x="T8" y="T9"/>
                </a:cxn>
                <a:cxn ang="0">
                  <a:pos x="T10" y="T11"/>
                </a:cxn>
              </a:cxnLst>
              <a:rect l="0" t="0" r="r" b="b"/>
              <a:pathLst>
                <a:path w="15" h="14">
                  <a:moveTo>
                    <a:pt x="0" y="0"/>
                  </a:moveTo>
                  <a:lnTo>
                    <a:pt x="15" y="0"/>
                  </a:lnTo>
                  <a:lnTo>
                    <a:pt x="15" y="14"/>
                  </a:lnTo>
                  <a:lnTo>
                    <a:pt x="0" y="14"/>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15"/>
            <p:cNvSpPr>
              <a:spLocks/>
            </p:cNvSpPr>
            <p:nvPr/>
          </p:nvSpPr>
          <p:spPr bwMode="auto">
            <a:xfrm>
              <a:off x="8393114" y="4476751"/>
              <a:ext cx="23813" cy="22225"/>
            </a:xfrm>
            <a:custGeom>
              <a:avLst/>
              <a:gdLst>
                <a:gd name="T0" fmla="*/ 0 w 15"/>
                <a:gd name="T1" fmla="*/ 0 h 14"/>
                <a:gd name="T2" fmla="*/ 15 w 15"/>
                <a:gd name="T3" fmla="*/ 0 h 14"/>
                <a:gd name="T4" fmla="*/ 15 w 15"/>
                <a:gd name="T5" fmla="*/ 14 h 14"/>
                <a:gd name="T6" fmla="*/ 0 w 15"/>
                <a:gd name="T7" fmla="*/ 14 h 14"/>
                <a:gd name="T8" fmla="*/ 0 w 15"/>
                <a:gd name="T9" fmla="*/ 0 h 14"/>
                <a:gd name="T10" fmla="*/ 0 w 15"/>
                <a:gd name="T11" fmla="*/ 0 h 14"/>
              </a:gdLst>
              <a:ahLst/>
              <a:cxnLst>
                <a:cxn ang="0">
                  <a:pos x="T0" y="T1"/>
                </a:cxn>
                <a:cxn ang="0">
                  <a:pos x="T2" y="T3"/>
                </a:cxn>
                <a:cxn ang="0">
                  <a:pos x="T4" y="T5"/>
                </a:cxn>
                <a:cxn ang="0">
                  <a:pos x="T6" y="T7"/>
                </a:cxn>
                <a:cxn ang="0">
                  <a:pos x="T8" y="T9"/>
                </a:cxn>
                <a:cxn ang="0">
                  <a:pos x="T10" y="T11"/>
                </a:cxn>
              </a:cxnLst>
              <a:rect l="0" t="0" r="r" b="b"/>
              <a:pathLst>
                <a:path w="15" h="14">
                  <a:moveTo>
                    <a:pt x="0" y="0"/>
                  </a:moveTo>
                  <a:lnTo>
                    <a:pt x="15" y="0"/>
                  </a:lnTo>
                  <a:lnTo>
                    <a:pt x="15" y="14"/>
                  </a:lnTo>
                  <a:lnTo>
                    <a:pt x="0" y="14"/>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16"/>
            <p:cNvSpPr>
              <a:spLocks/>
            </p:cNvSpPr>
            <p:nvPr/>
          </p:nvSpPr>
          <p:spPr bwMode="auto">
            <a:xfrm>
              <a:off x="8424864" y="4476751"/>
              <a:ext cx="23813" cy="22225"/>
            </a:xfrm>
            <a:custGeom>
              <a:avLst/>
              <a:gdLst>
                <a:gd name="T0" fmla="*/ 0 w 15"/>
                <a:gd name="T1" fmla="*/ 0 h 14"/>
                <a:gd name="T2" fmla="*/ 15 w 15"/>
                <a:gd name="T3" fmla="*/ 0 h 14"/>
                <a:gd name="T4" fmla="*/ 15 w 15"/>
                <a:gd name="T5" fmla="*/ 14 h 14"/>
                <a:gd name="T6" fmla="*/ 0 w 15"/>
                <a:gd name="T7" fmla="*/ 14 h 14"/>
                <a:gd name="T8" fmla="*/ 0 w 15"/>
                <a:gd name="T9" fmla="*/ 0 h 14"/>
                <a:gd name="T10" fmla="*/ 0 w 15"/>
                <a:gd name="T11" fmla="*/ 0 h 14"/>
              </a:gdLst>
              <a:ahLst/>
              <a:cxnLst>
                <a:cxn ang="0">
                  <a:pos x="T0" y="T1"/>
                </a:cxn>
                <a:cxn ang="0">
                  <a:pos x="T2" y="T3"/>
                </a:cxn>
                <a:cxn ang="0">
                  <a:pos x="T4" y="T5"/>
                </a:cxn>
                <a:cxn ang="0">
                  <a:pos x="T6" y="T7"/>
                </a:cxn>
                <a:cxn ang="0">
                  <a:pos x="T8" y="T9"/>
                </a:cxn>
                <a:cxn ang="0">
                  <a:pos x="T10" y="T11"/>
                </a:cxn>
              </a:cxnLst>
              <a:rect l="0" t="0" r="r" b="b"/>
              <a:pathLst>
                <a:path w="15" h="14">
                  <a:moveTo>
                    <a:pt x="0" y="0"/>
                  </a:moveTo>
                  <a:lnTo>
                    <a:pt x="15" y="0"/>
                  </a:lnTo>
                  <a:lnTo>
                    <a:pt x="15" y="14"/>
                  </a:lnTo>
                  <a:lnTo>
                    <a:pt x="0" y="14"/>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17"/>
            <p:cNvSpPr>
              <a:spLocks/>
            </p:cNvSpPr>
            <p:nvPr/>
          </p:nvSpPr>
          <p:spPr bwMode="auto">
            <a:xfrm>
              <a:off x="8294689" y="4510089"/>
              <a:ext cx="22225" cy="20638"/>
            </a:xfrm>
            <a:custGeom>
              <a:avLst/>
              <a:gdLst>
                <a:gd name="T0" fmla="*/ 0 w 14"/>
                <a:gd name="T1" fmla="*/ 0 h 13"/>
                <a:gd name="T2" fmla="*/ 14 w 14"/>
                <a:gd name="T3" fmla="*/ 0 h 13"/>
                <a:gd name="T4" fmla="*/ 14 w 14"/>
                <a:gd name="T5" fmla="*/ 13 h 13"/>
                <a:gd name="T6" fmla="*/ 0 w 14"/>
                <a:gd name="T7" fmla="*/ 13 h 13"/>
                <a:gd name="T8" fmla="*/ 0 w 14"/>
                <a:gd name="T9" fmla="*/ 0 h 13"/>
                <a:gd name="T10" fmla="*/ 0 w 14"/>
                <a:gd name="T11" fmla="*/ 0 h 13"/>
              </a:gdLst>
              <a:ahLst/>
              <a:cxnLst>
                <a:cxn ang="0">
                  <a:pos x="T0" y="T1"/>
                </a:cxn>
                <a:cxn ang="0">
                  <a:pos x="T2" y="T3"/>
                </a:cxn>
                <a:cxn ang="0">
                  <a:pos x="T4" y="T5"/>
                </a:cxn>
                <a:cxn ang="0">
                  <a:pos x="T6" y="T7"/>
                </a:cxn>
                <a:cxn ang="0">
                  <a:pos x="T8" y="T9"/>
                </a:cxn>
                <a:cxn ang="0">
                  <a:pos x="T10" y="T11"/>
                </a:cxn>
              </a:cxnLst>
              <a:rect l="0" t="0" r="r" b="b"/>
              <a:pathLst>
                <a:path w="14" h="13">
                  <a:moveTo>
                    <a:pt x="0" y="0"/>
                  </a:moveTo>
                  <a:lnTo>
                    <a:pt x="14" y="0"/>
                  </a:lnTo>
                  <a:lnTo>
                    <a:pt x="14" y="13"/>
                  </a:lnTo>
                  <a:lnTo>
                    <a:pt x="0" y="13"/>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18"/>
            <p:cNvSpPr>
              <a:spLocks/>
            </p:cNvSpPr>
            <p:nvPr/>
          </p:nvSpPr>
          <p:spPr bwMode="auto">
            <a:xfrm>
              <a:off x="8329614" y="4510089"/>
              <a:ext cx="17463" cy="20638"/>
            </a:xfrm>
            <a:custGeom>
              <a:avLst/>
              <a:gdLst>
                <a:gd name="T0" fmla="*/ 0 w 11"/>
                <a:gd name="T1" fmla="*/ 0 h 13"/>
                <a:gd name="T2" fmla="*/ 11 w 11"/>
                <a:gd name="T3" fmla="*/ 0 h 13"/>
                <a:gd name="T4" fmla="*/ 11 w 11"/>
                <a:gd name="T5" fmla="*/ 13 h 13"/>
                <a:gd name="T6" fmla="*/ 0 w 11"/>
                <a:gd name="T7" fmla="*/ 13 h 13"/>
                <a:gd name="T8" fmla="*/ 0 w 11"/>
                <a:gd name="T9" fmla="*/ 0 h 13"/>
                <a:gd name="T10" fmla="*/ 0 w 11"/>
                <a:gd name="T11" fmla="*/ 0 h 13"/>
              </a:gdLst>
              <a:ahLst/>
              <a:cxnLst>
                <a:cxn ang="0">
                  <a:pos x="T0" y="T1"/>
                </a:cxn>
                <a:cxn ang="0">
                  <a:pos x="T2" y="T3"/>
                </a:cxn>
                <a:cxn ang="0">
                  <a:pos x="T4" y="T5"/>
                </a:cxn>
                <a:cxn ang="0">
                  <a:pos x="T6" y="T7"/>
                </a:cxn>
                <a:cxn ang="0">
                  <a:pos x="T8" y="T9"/>
                </a:cxn>
                <a:cxn ang="0">
                  <a:pos x="T10" y="T11"/>
                </a:cxn>
              </a:cxnLst>
              <a:rect l="0" t="0" r="r" b="b"/>
              <a:pathLst>
                <a:path w="11" h="13">
                  <a:moveTo>
                    <a:pt x="0" y="0"/>
                  </a:moveTo>
                  <a:lnTo>
                    <a:pt x="11" y="0"/>
                  </a:lnTo>
                  <a:lnTo>
                    <a:pt x="11" y="13"/>
                  </a:lnTo>
                  <a:lnTo>
                    <a:pt x="0" y="13"/>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19"/>
            <p:cNvSpPr>
              <a:spLocks/>
            </p:cNvSpPr>
            <p:nvPr/>
          </p:nvSpPr>
          <p:spPr bwMode="auto">
            <a:xfrm>
              <a:off x="8359776" y="4510089"/>
              <a:ext cx="23813" cy="20638"/>
            </a:xfrm>
            <a:custGeom>
              <a:avLst/>
              <a:gdLst>
                <a:gd name="T0" fmla="*/ 0 w 15"/>
                <a:gd name="T1" fmla="*/ 0 h 13"/>
                <a:gd name="T2" fmla="*/ 15 w 15"/>
                <a:gd name="T3" fmla="*/ 0 h 13"/>
                <a:gd name="T4" fmla="*/ 15 w 15"/>
                <a:gd name="T5" fmla="*/ 13 h 13"/>
                <a:gd name="T6" fmla="*/ 0 w 15"/>
                <a:gd name="T7" fmla="*/ 13 h 13"/>
                <a:gd name="T8" fmla="*/ 0 w 15"/>
                <a:gd name="T9" fmla="*/ 0 h 13"/>
                <a:gd name="T10" fmla="*/ 0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0" y="0"/>
                  </a:moveTo>
                  <a:lnTo>
                    <a:pt x="15" y="0"/>
                  </a:lnTo>
                  <a:lnTo>
                    <a:pt x="15" y="13"/>
                  </a:lnTo>
                  <a:lnTo>
                    <a:pt x="0" y="13"/>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20"/>
            <p:cNvSpPr>
              <a:spLocks/>
            </p:cNvSpPr>
            <p:nvPr/>
          </p:nvSpPr>
          <p:spPr bwMode="auto">
            <a:xfrm>
              <a:off x="8393114" y="4510089"/>
              <a:ext cx="20638" cy="20638"/>
            </a:xfrm>
            <a:custGeom>
              <a:avLst/>
              <a:gdLst>
                <a:gd name="T0" fmla="*/ 0 w 13"/>
                <a:gd name="T1" fmla="*/ 0 h 13"/>
                <a:gd name="T2" fmla="*/ 13 w 13"/>
                <a:gd name="T3" fmla="*/ 0 h 13"/>
                <a:gd name="T4" fmla="*/ 13 w 13"/>
                <a:gd name="T5" fmla="*/ 13 h 13"/>
                <a:gd name="T6" fmla="*/ 0 w 13"/>
                <a:gd name="T7" fmla="*/ 13 h 13"/>
                <a:gd name="T8" fmla="*/ 0 w 13"/>
                <a:gd name="T9" fmla="*/ 0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lnTo>
                    <a:pt x="13" y="0"/>
                  </a:lnTo>
                  <a:lnTo>
                    <a:pt x="13" y="13"/>
                  </a:lnTo>
                  <a:lnTo>
                    <a:pt x="0" y="13"/>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21"/>
            <p:cNvSpPr>
              <a:spLocks/>
            </p:cNvSpPr>
            <p:nvPr/>
          </p:nvSpPr>
          <p:spPr bwMode="auto">
            <a:xfrm>
              <a:off x="8424864" y="4510089"/>
              <a:ext cx="23813" cy="20638"/>
            </a:xfrm>
            <a:custGeom>
              <a:avLst/>
              <a:gdLst>
                <a:gd name="T0" fmla="*/ 0 w 15"/>
                <a:gd name="T1" fmla="*/ 0 h 13"/>
                <a:gd name="T2" fmla="*/ 15 w 15"/>
                <a:gd name="T3" fmla="*/ 0 h 13"/>
                <a:gd name="T4" fmla="*/ 15 w 15"/>
                <a:gd name="T5" fmla="*/ 13 h 13"/>
                <a:gd name="T6" fmla="*/ 0 w 15"/>
                <a:gd name="T7" fmla="*/ 13 h 13"/>
                <a:gd name="T8" fmla="*/ 0 w 15"/>
                <a:gd name="T9" fmla="*/ 0 h 13"/>
                <a:gd name="T10" fmla="*/ 0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0" y="0"/>
                  </a:moveTo>
                  <a:lnTo>
                    <a:pt x="15" y="0"/>
                  </a:lnTo>
                  <a:lnTo>
                    <a:pt x="15" y="13"/>
                  </a:lnTo>
                  <a:lnTo>
                    <a:pt x="0" y="13"/>
                  </a:lnTo>
                  <a:lnTo>
                    <a:pt x="0" y="0"/>
                  </a:lnTo>
                  <a:lnTo>
                    <a:pt x="0" y="0"/>
                  </a:lnTo>
                  <a:close/>
                </a:path>
              </a:pathLst>
            </a:custGeom>
            <a:solidFill>
              <a:srgbClr val="009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22"/>
            <p:cNvSpPr>
              <a:spLocks/>
            </p:cNvSpPr>
            <p:nvPr/>
          </p:nvSpPr>
          <p:spPr bwMode="auto">
            <a:xfrm>
              <a:off x="8872539" y="4305301"/>
              <a:ext cx="220663" cy="222250"/>
            </a:xfrm>
            <a:custGeom>
              <a:avLst/>
              <a:gdLst>
                <a:gd name="T0" fmla="*/ 153 w 156"/>
                <a:gd name="T1" fmla="*/ 152 h 158"/>
                <a:gd name="T2" fmla="*/ 156 w 156"/>
                <a:gd name="T3" fmla="*/ 155 h 158"/>
                <a:gd name="T4" fmla="*/ 153 w 156"/>
                <a:gd name="T5" fmla="*/ 158 h 158"/>
                <a:gd name="T6" fmla="*/ 2 w 156"/>
                <a:gd name="T7" fmla="*/ 158 h 158"/>
                <a:gd name="T8" fmla="*/ 0 w 156"/>
                <a:gd name="T9" fmla="*/ 155 h 158"/>
                <a:gd name="T10" fmla="*/ 0 w 156"/>
                <a:gd name="T11" fmla="*/ 154 h 158"/>
                <a:gd name="T12" fmla="*/ 0 w 156"/>
                <a:gd name="T13" fmla="*/ 154 h 158"/>
                <a:gd name="T14" fmla="*/ 0 w 156"/>
                <a:gd name="T15" fmla="*/ 3 h 158"/>
                <a:gd name="T16" fmla="*/ 2 w 156"/>
                <a:gd name="T17" fmla="*/ 0 h 158"/>
                <a:gd name="T18" fmla="*/ 5 w 156"/>
                <a:gd name="T19" fmla="*/ 3 h 158"/>
                <a:gd name="T20" fmla="*/ 5 w 156"/>
                <a:gd name="T21" fmla="*/ 152 h 158"/>
                <a:gd name="T22" fmla="*/ 153 w 156"/>
                <a:gd name="T23" fmla="*/ 152 h 158"/>
                <a:gd name="T24" fmla="*/ 153 w 156"/>
                <a:gd name="T25"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58">
                  <a:moveTo>
                    <a:pt x="153" y="152"/>
                  </a:moveTo>
                  <a:cubicBezTo>
                    <a:pt x="155" y="152"/>
                    <a:pt x="156" y="154"/>
                    <a:pt x="156" y="155"/>
                  </a:cubicBezTo>
                  <a:cubicBezTo>
                    <a:pt x="156" y="157"/>
                    <a:pt x="155" y="158"/>
                    <a:pt x="153" y="158"/>
                  </a:cubicBezTo>
                  <a:cubicBezTo>
                    <a:pt x="2" y="158"/>
                    <a:pt x="2" y="158"/>
                    <a:pt x="2" y="158"/>
                  </a:cubicBezTo>
                  <a:cubicBezTo>
                    <a:pt x="1" y="158"/>
                    <a:pt x="0" y="157"/>
                    <a:pt x="0" y="155"/>
                  </a:cubicBezTo>
                  <a:cubicBezTo>
                    <a:pt x="0" y="155"/>
                    <a:pt x="0" y="155"/>
                    <a:pt x="0" y="154"/>
                  </a:cubicBezTo>
                  <a:cubicBezTo>
                    <a:pt x="0" y="154"/>
                    <a:pt x="0" y="154"/>
                    <a:pt x="0" y="154"/>
                  </a:cubicBezTo>
                  <a:cubicBezTo>
                    <a:pt x="0" y="3"/>
                    <a:pt x="0" y="3"/>
                    <a:pt x="0" y="3"/>
                  </a:cubicBezTo>
                  <a:cubicBezTo>
                    <a:pt x="0" y="2"/>
                    <a:pt x="1" y="0"/>
                    <a:pt x="2" y="0"/>
                  </a:cubicBezTo>
                  <a:cubicBezTo>
                    <a:pt x="4" y="0"/>
                    <a:pt x="5" y="2"/>
                    <a:pt x="5" y="3"/>
                  </a:cubicBezTo>
                  <a:cubicBezTo>
                    <a:pt x="5" y="152"/>
                    <a:pt x="5" y="152"/>
                    <a:pt x="5" y="152"/>
                  </a:cubicBezTo>
                  <a:cubicBezTo>
                    <a:pt x="153" y="152"/>
                    <a:pt x="153" y="152"/>
                    <a:pt x="153" y="152"/>
                  </a:cubicBezTo>
                  <a:cubicBezTo>
                    <a:pt x="153" y="152"/>
                    <a:pt x="153" y="152"/>
                    <a:pt x="153" y="152"/>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23"/>
            <p:cNvSpPr>
              <a:spLocks/>
            </p:cNvSpPr>
            <p:nvPr/>
          </p:nvSpPr>
          <p:spPr bwMode="auto">
            <a:xfrm>
              <a:off x="8893176" y="4340226"/>
              <a:ext cx="184150" cy="136525"/>
            </a:xfrm>
            <a:custGeom>
              <a:avLst/>
              <a:gdLst>
                <a:gd name="T0" fmla="*/ 116 w 116"/>
                <a:gd name="T1" fmla="*/ 0 h 86"/>
                <a:gd name="T2" fmla="*/ 116 w 116"/>
                <a:gd name="T3" fmla="*/ 86 h 86"/>
                <a:gd name="T4" fmla="*/ 0 w 116"/>
                <a:gd name="T5" fmla="*/ 86 h 86"/>
                <a:gd name="T6" fmla="*/ 20 w 116"/>
                <a:gd name="T7" fmla="*/ 44 h 86"/>
                <a:gd name="T8" fmla="*/ 44 w 116"/>
                <a:gd name="T9" fmla="*/ 66 h 86"/>
                <a:gd name="T10" fmla="*/ 60 w 116"/>
                <a:gd name="T11" fmla="*/ 29 h 86"/>
                <a:gd name="T12" fmla="*/ 79 w 116"/>
                <a:gd name="T13" fmla="*/ 41 h 86"/>
                <a:gd name="T14" fmla="*/ 116 w 116"/>
                <a:gd name="T15" fmla="*/ 0 h 86"/>
                <a:gd name="T16" fmla="*/ 116 w 116"/>
                <a:gd name="T17" fmla="*/ 0 h 86"/>
                <a:gd name="T18" fmla="*/ 116 w 116"/>
                <a:gd name="T1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86">
                  <a:moveTo>
                    <a:pt x="116" y="0"/>
                  </a:moveTo>
                  <a:lnTo>
                    <a:pt x="116" y="86"/>
                  </a:lnTo>
                  <a:lnTo>
                    <a:pt x="0" y="86"/>
                  </a:lnTo>
                  <a:lnTo>
                    <a:pt x="20" y="44"/>
                  </a:lnTo>
                  <a:lnTo>
                    <a:pt x="44" y="66"/>
                  </a:lnTo>
                  <a:lnTo>
                    <a:pt x="60" y="29"/>
                  </a:lnTo>
                  <a:lnTo>
                    <a:pt x="79" y="41"/>
                  </a:lnTo>
                  <a:lnTo>
                    <a:pt x="116" y="0"/>
                  </a:lnTo>
                  <a:lnTo>
                    <a:pt x="116" y="0"/>
                  </a:lnTo>
                  <a:lnTo>
                    <a:pt x="116" y="0"/>
                  </a:lnTo>
                  <a:close/>
                </a:path>
              </a:pathLst>
            </a:custGeom>
            <a:solidFill>
              <a:srgbClr val="00AF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24"/>
            <p:cNvSpPr>
              <a:spLocks/>
            </p:cNvSpPr>
            <p:nvPr/>
          </p:nvSpPr>
          <p:spPr bwMode="auto">
            <a:xfrm>
              <a:off x="8909051" y="4243389"/>
              <a:ext cx="146050" cy="12700"/>
            </a:xfrm>
            <a:custGeom>
              <a:avLst/>
              <a:gdLst>
                <a:gd name="T0" fmla="*/ 0 w 92"/>
                <a:gd name="T1" fmla="*/ 0 h 8"/>
                <a:gd name="T2" fmla="*/ 92 w 92"/>
                <a:gd name="T3" fmla="*/ 0 h 8"/>
                <a:gd name="T4" fmla="*/ 92 w 92"/>
                <a:gd name="T5" fmla="*/ 8 h 8"/>
                <a:gd name="T6" fmla="*/ 0 w 92"/>
                <a:gd name="T7" fmla="*/ 8 h 8"/>
                <a:gd name="T8" fmla="*/ 0 w 92"/>
                <a:gd name="T9" fmla="*/ 0 h 8"/>
                <a:gd name="T10" fmla="*/ 0 w 92"/>
                <a:gd name="T11" fmla="*/ 0 h 8"/>
              </a:gdLst>
              <a:ahLst/>
              <a:cxnLst>
                <a:cxn ang="0">
                  <a:pos x="T0" y="T1"/>
                </a:cxn>
                <a:cxn ang="0">
                  <a:pos x="T2" y="T3"/>
                </a:cxn>
                <a:cxn ang="0">
                  <a:pos x="T4" y="T5"/>
                </a:cxn>
                <a:cxn ang="0">
                  <a:pos x="T6" y="T7"/>
                </a:cxn>
                <a:cxn ang="0">
                  <a:pos x="T8" y="T9"/>
                </a:cxn>
                <a:cxn ang="0">
                  <a:pos x="T10" y="T11"/>
                </a:cxn>
              </a:cxnLst>
              <a:rect l="0" t="0" r="r" b="b"/>
              <a:pathLst>
                <a:path w="92" h="8">
                  <a:moveTo>
                    <a:pt x="0" y="0"/>
                  </a:moveTo>
                  <a:lnTo>
                    <a:pt x="92" y="0"/>
                  </a:lnTo>
                  <a:lnTo>
                    <a:pt x="92" y="8"/>
                  </a:lnTo>
                  <a:lnTo>
                    <a:pt x="0" y="8"/>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25"/>
            <p:cNvSpPr>
              <a:spLocks/>
            </p:cNvSpPr>
            <p:nvPr/>
          </p:nvSpPr>
          <p:spPr bwMode="auto">
            <a:xfrm>
              <a:off x="8909051" y="4205289"/>
              <a:ext cx="146050" cy="14288"/>
            </a:xfrm>
            <a:custGeom>
              <a:avLst/>
              <a:gdLst>
                <a:gd name="T0" fmla="*/ 0 w 92"/>
                <a:gd name="T1" fmla="*/ 0 h 9"/>
                <a:gd name="T2" fmla="*/ 92 w 92"/>
                <a:gd name="T3" fmla="*/ 0 h 9"/>
                <a:gd name="T4" fmla="*/ 92 w 92"/>
                <a:gd name="T5" fmla="*/ 9 h 9"/>
                <a:gd name="T6" fmla="*/ 0 w 92"/>
                <a:gd name="T7" fmla="*/ 9 h 9"/>
                <a:gd name="T8" fmla="*/ 0 w 92"/>
                <a:gd name="T9" fmla="*/ 0 h 9"/>
                <a:gd name="T10" fmla="*/ 0 w 92"/>
                <a:gd name="T11" fmla="*/ 0 h 9"/>
              </a:gdLst>
              <a:ahLst/>
              <a:cxnLst>
                <a:cxn ang="0">
                  <a:pos x="T0" y="T1"/>
                </a:cxn>
                <a:cxn ang="0">
                  <a:pos x="T2" y="T3"/>
                </a:cxn>
                <a:cxn ang="0">
                  <a:pos x="T4" y="T5"/>
                </a:cxn>
                <a:cxn ang="0">
                  <a:pos x="T6" y="T7"/>
                </a:cxn>
                <a:cxn ang="0">
                  <a:pos x="T8" y="T9"/>
                </a:cxn>
                <a:cxn ang="0">
                  <a:pos x="T10" y="T11"/>
                </a:cxn>
              </a:cxnLst>
              <a:rect l="0" t="0" r="r" b="b"/>
              <a:pathLst>
                <a:path w="92" h="9">
                  <a:moveTo>
                    <a:pt x="0" y="0"/>
                  </a:moveTo>
                  <a:lnTo>
                    <a:pt x="92" y="0"/>
                  </a:lnTo>
                  <a:lnTo>
                    <a:pt x="92" y="9"/>
                  </a:lnTo>
                  <a:lnTo>
                    <a:pt x="0" y="9"/>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26"/>
            <p:cNvSpPr>
              <a:spLocks/>
            </p:cNvSpPr>
            <p:nvPr/>
          </p:nvSpPr>
          <p:spPr bwMode="auto">
            <a:xfrm>
              <a:off x="8909051" y="4165601"/>
              <a:ext cx="146050" cy="14288"/>
            </a:xfrm>
            <a:custGeom>
              <a:avLst/>
              <a:gdLst>
                <a:gd name="T0" fmla="*/ 0 w 92"/>
                <a:gd name="T1" fmla="*/ 0 h 9"/>
                <a:gd name="T2" fmla="*/ 92 w 92"/>
                <a:gd name="T3" fmla="*/ 0 h 9"/>
                <a:gd name="T4" fmla="*/ 92 w 92"/>
                <a:gd name="T5" fmla="*/ 9 h 9"/>
                <a:gd name="T6" fmla="*/ 0 w 92"/>
                <a:gd name="T7" fmla="*/ 9 h 9"/>
                <a:gd name="T8" fmla="*/ 0 w 92"/>
                <a:gd name="T9" fmla="*/ 0 h 9"/>
                <a:gd name="T10" fmla="*/ 0 w 92"/>
                <a:gd name="T11" fmla="*/ 0 h 9"/>
              </a:gdLst>
              <a:ahLst/>
              <a:cxnLst>
                <a:cxn ang="0">
                  <a:pos x="T0" y="T1"/>
                </a:cxn>
                <a:cxn ang="0">
                  <a:pos x="T2" y="T3"/>
                </a:cxn>
                <a:cxn ang="0">
                  <a:pos x="T4" y="T5"/>
                </a:cxn>
                <a:cxn ang="0">
                  <a:pos x="T6" y="T7"/>
                </a:cxn>
                <a:cxn ang="0">
                  <a:pos x="T8" y="T9"/>
                </a:cxn>
                <a:cxn ang="0">
                  <a:pos x="T10" y="T11"/>
                </a:cxn>
              </a:cxnLst>
              <a:rect l="0" t="0" r="r" b="b"/>
              <a:pathLst>
                <a:path w="92" h="9">
                  <a:moveTo>
                    <a:pt x="0" y="0"/>
                  </a:moveTo>
                  <a:lnTo>
                    <a:pt x="92" y="0"/>
                  </a:lnTo>
                  <a:lnTo>
                    <a:pt x="92" y="9"/>
                  </a:lnTo>
                  <a:lnTo>
                    <a:pt x="0" y="9"/>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27"/>
            <p:cNvSpPr>
              <a:spLocks/>
            </p:cNvSpPr>
            <p:nvPr/>
          </p:nvSpPr>
          <p:spPr bwMode="auto">
            <a:xfrm>
              <a:off x="8909051" y="4122739"/>
              <a:ext cx="146050" cy="14288"/>
            </a:xfrm>
            <a:custGeom>
              <a:avLst/>
              <a:gdLst>
                <a:gd name="T0" fmla="*/ 0 w 92"/>
                <a:gd name="T1" fmla="*/ 0 h 9"/>
                <a:gd name="T2" fmla="*/ 92 w 92"/>
                <a:gd name="T3" fmla="*/ 0 h 9"/>
                <a:gd name="T4" fmla="*/ 92 w 92"/>
                <a:gd name="T5" fmla="*/ 9 h 9"/>
                <a:gd name="T6" fmla="*/ 0 w 92"/>
                <a:gd name="T7" fmla="*/ 9 h 9"/>
                <a:gd name="T8" fmla="*/ 0 w 92"/>
                <a:gd name="T9" fmla="*/ 0 h 9"/>
                <a:gd name="T10" fmla="*/ 0 w 92"/>
                <a:gd name="T11" fmla="*/ 0 h 9"/>
              </a:gdLst>
              <a:ahLst/>
              <a:cxnLst>
                <a:cxn ang="0">
                  <a:pos x="T0" y="T1"/>
                </a:cxn>
                <a:cxn ang="0">
                  <a:pos x="T2" y="T3"/>
                </a:cxn>
                <a:cxn ang="0">
                  <a:pos x="T4" y="T5"/>
                </a:cxn>
                <a:cxn ang="0">
                  <a:pos x="T6" y="T7"/>
                </a:cxn>
                <a:cxn ang="0">
                  <a:pos x="T8" y="T9"/>
                </a:cxn>
                <a:cxn ang="0">
                  <a:pos x="T10" y="T11"/>
                </a:cxn>
              </a:cxnLst>
              <a:rect l="0" t="0" r="r" b="b"/>
              <a:pathLst>
                <a:path w="92" h="9">
                  <a:moveTo>
                    <a:pt x="0" y="0"/>
                  </a:moveTo>
                  <a:lnTo>
                    <a:pt x="92" y="0"/>
                  </a:lnTo>
                  <a:lnTo>
                    <a:pt x="92" y="9"/>
                  </a:lnTo>
                  <a:lnTo>
                    <a:pt x="0" y="9"/>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28"/>
            <p:cNvSpPr>
              <a:spLocks/>
            </p:cNvSpPr>
            <p:nvPr/>
          </p:nvSpPr>
          <p:spPr bwMode="auto">
            <a:xfrm>
              <a:off x="8909051" y="4083051"/>
              <a:ext cx="146050" cy="14288"/>
            </a:xfrm>
            <a:custGeom>
              <a:avLst/>
              <a:gdLst>
                <a:gd name="T0" fmla="*/ 0 w 92"/>
                <a:gd name="T1" fmla="*/ 0 h 9"/>
                <a:gd name="T2" fmla="*/ 92 w 92"/>
                <a:gd name="T3" fmla="*/ 0 h 9"/>
                <a:gd name="T4" fmla="*/ 92 w 92"/>
                <a:gd name="T5" fmla="*/ 9 h 9"/>
                <a:gd name="T6" fmla="*/ 0 w 92"/>
                <a:gd name="T7" fmla="*/ 9 h 9"/>
                <a:gd name="T8" fmla="*/ 0 w 92"/>
                <a:gd name="T9" fmla="*/ 0 h 9"/>
                <a:gd name="T10" fmla="*/ 0 w 92"/>
                <a:gd name="T11" fmla="*/ 0 h 9"/>
              </a:gdLst>
              <a:ahLst/>
              <a:cxnLst>
                <a:cxn ang="0">
                  <a:pos x="T0" y="T1"/>
                </a:cxn>
                <a:cxn ang="0">
                  <a:pos x="T2" y="T3"/>
                </a:cxn>
                <a:cxn ang="0">
                  <a:pos x="T4" y="T5"/>
                </a:cxn>
                <a:cxn ang="0">
                  <a:pos x="T6" y="T7"/>
                </a:cxn>
                <a:cxn ang="0">
                  <a:pos x="T8" y="T9"/>
                </a:cxn>
                <a:cxn ang="0">
                  <a:pos x="T10" y="T11"/>
                </a:cxn>
              </a:cxnLst>
              <a:rect l="0" t="0" r="r" b="b"/>
              <a:pathLst>
                <a:path w="92" h="9">
                  <a:moveTo>
                    <a:pt x="0" y="0"/>
                  </a:moveTo>
                  <a:lnTo>
                    <a:pt x="92" y="0"/>
                  </a:lnTo>
                  <a:lnTo>
                    <a:pt x="92" y="9"/>
                  </a:lnTo>
                  <a:lnTo>
                    <a:pt x="0" y="9"/>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29"/>
            <p:cNvSpPr>
              <a:spLocks/>
            </p:cNvSpPr>
            <p:nvPr/>
          </p:nvSpPr>
          <p:spPr bwMode="auto">
            <a:xfrm>
              <a:off x="8688389" y="4071939"/>
              <a:ext cx="176213" cy="177800"/>
            </a:xfrm>
            <a:custGeom>
              <a:avLst/>
              <a:gdLst>
                <a:gd name="T0" fmla="*/ 63 w 125"/>
                <a:gd name="T1" fmla="*/ 0 h 126"/>
                <a:gd name="T2" fmla="*/ 125 w 125"/>
                <a:gd name="T3" fmla="*/ 63 h 126"/>
                <a:gd name="T4" fmla="*/ 63 w 125"/>
                <a:gd name="T5" fmla="*/ 126 h 126"/>
                <a:gd name="T6" fmla="*/ 0 w 125"/>
                <a:gd name="T7" fmla="*/ 63 h 126"/>
                <a:gd name="T8" fmla="*/ 63 w 125"/>
                <a:gd name="T9" fmla="*/ 63 h 126"/>
                <a:gd name="T10" fmla="*/ 63 w 125"/>
                <a:gd name="T11" fmla="*/ 0 h 126"/>
                <a:gd name="T12" fmla="*/ 63 w 125"/>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125" h="126">
                  <a:moveTo>
                    <a:pt x="63" y="0"/>
                  </a:moveTo>
                  <a:cubicBezTo>
                    <a:pt x="97" y="0"/>
                    <a:pt x="125" y="28"/>
                    <a:pt x="125" y="63"/>
                  </a:cubicBezTo>
                  <a:cubicBezTo>
                    <a:pt x="125" y="98"/>
                    <a:pt x="97" y="126"/>
                    <a:pt x="63" y="126"/>
                  </a:cubicBezTo>
                  <a:cubicBezTo>
                    <a:pt x="28" y="126"/>
                    <a:pt x="0" y="98"/>
                    <a:pt x="0" y="63"/>
                  </a:cubicBezTo>
                  <a:cubicBezTo>
                    <a:pt x="63" y="63"/>
                    <a:pt x="63" y="63"/>
                    <a:pt x="63" y="63"/>
                  </a:cubicBezTo>
                  <a:cubicBezTo>
                    <a:pt x="63" y="0"/>
                    <a:pt x="63" y="0"/>
                    <a:pt x="63" y="0"/>
                  </a:cubicBezTo>
                  <a:cubicBezTo>
                    <a:pt x="63" y="0"/>
                    <a:pt x="63" y="0"/>
                    <a:pt x="63" y="0"/>
                  </a:cubicBezTo>
                  <a:close/>
                </a:path>
              </a:pathLst>
            </a:custGeom>
            <a:solidFill>
              <a:srgbClr val="7027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30"/>
            <p:cNvSpPr>
              <a:spLocks/>
            </p:cNvSpPr>
            <p:nvPr/>
          </p:nvSpPr>
          <p:spPr bwMode="auto">
            <a:xfrm>
              <a:off x="8683626" y="4498976"/>
              <a:ext cx="146050" cy="14288"/>
            </a:xfrm>
            <a:custGeom>
              <a:avLst/>
              <a:gdLst>
                <a:gd name="T0" fmla="*/ 0 w 92"/>
                <a:gd name="T1" fmla="*/ 0 h 9"/>
                <a:gd name="T2" fmla="*/ 92 w 92"/>
                <a:gd name="T3" fmla="*/ 0 h 9"/>
                <a:gd name="T4" fmla="*/ 92 w 92"/>
                <a:gd name="T5" fmla="*/ 9 h 9"/>
                <a:gd name="T6" fmla="*/ 0 w 92"/>
                <a:gd name="T7" fmla="*/ 9 h 9"/>
                <a:gd name="T8" fmla="*/ 0 w 92"/>
                <a:gd name="T9" fmla="*/ 0 h 9"/>
                <a:gd name="T10" fmla="*/ 0 w 92"/>
                <a:gd name="T11" fmla="*/ 0 h 9"/>
              </a:gdLst>
              <a:ahLst/>
              <a:cxnLst>
                <a:cxn ang="0">
                  <a:pos x="T0" y="T1"/>
                </a:cxn>
                <a:cxn ang="0">
                  <a:pos x="T2" y="T3"/>
                </a:cxn>
                <a:cxn ang="0">
                  <a:pos x="T4" y="T5"/>
                </a:cxn>
                <a:cxn ang="0">
                  <a:pos x="T6" y="T7"/>
                </a:cxn>
                <a:cxn ang="0">
                  <a:pos x="T8" y="T9"/>
                </a:cxn>
                <a:cxn ang="0">
                  <a:pos x="T10" y="T11"/>
                </a:cxn>
              </a:cxnLst>
              <a:rect l="0" t="0" r="r" b="b"/>
              <a:pathLst>
                <a:path w="92" h="9">
                  <a:moveTo>
                    <a:pt x="0" y="0"/>
                  </a:moveTo>
                  <a:lnTo>
                    <a:pt x="92" y="0"/>
                  </a:lnTo>
                  <a:lnTo>
                    <a:pt x="92" y="9"/>
                  </a:lnTo>
                  <a:lnTo>
                    <a:pt x="0" y="9"/>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31"/>
            <p:cNvSpPr>
              <a:spLocks/>
            </p:cNvSpPr>
            <p:nvPr/>
          </p:nvSpPr>
          <p:spPr bwMode="auto">
            <a:xfrm>
              <a:off x="8683626" y="4462464"/>
              <a:ext cx="146050" cy="14288"/>
            </a:xfrm>
            <a:custGeom>
              <a:avLst/>
              <a:gdLst>
                <a:gd name="T0" fmla="*/ 0 w 92"/>
                <a:gd name="T1" fmla="*/ 0 h 9"/>
                <a:gd name="T2" fmla="*/ 92 w 92"/>
                <a:gd name="T3" fmla="*/ 0 h 9"/>
                <a:gd name="T4" fmla="*/ 92 w 92"/>
                <a:gd name="T5" fmla="*/ 9 h 9"/>
                <a:gd name="T6" fmla="*/ 0 w 92"/>
                <a:gd name="T7" fmla="*/ 9 h 9"/>
                <a:gd name="T8" fmla="*/ 0 w 92"/>
                <a:gd name="T9" fmla="*/ 0 h 9"/>
                <a:gd name="T10" fmla="*/ 0 w 92"/>
                <a:gd name="T11" fmla="*/ 0 h 9"/>
              </a:gdLst>
              <a:ahLst/>
              <a:cxnLst>
                <a:cxn ang="0">
                  <a:pos x="T0" y="T1"/>
                </a:cxn>
                <a:cxn ang="0">
                  <a:pos x="T2" y="T3"/>
                </a:cxn>
                <a:cxn ang="0">
                  <a:pos x="T4" y="T5"/>
                </a:cxn>
                <a:cxn ang="0">
                  <a:pos x="T6" y="T7"/>
                </a:cxn>
                <a:cxn ang="0">
                  <a:pos x="T8" y="T9"/>
                </a:cxn>
                <a:cxn ang="0">
                  <a:pos x="T10" y="T11"/>
                </a:cxn>
              </a:cxnLst>
              <a:rect l="0" t="0" r="r" b="b"/>
              <a:pathLst>
                <a:path w="92" h="9">
                  <a:moveTo>
                    <a:pt x="0" y="0"/>
                  </a:moveTo>
                  <a:lnTo>
                    <a:pt x="92" y="0"/>
                  </a:lnTo>
                  <a:lnTo>
                    <a:pt x="92" y="9"/>
                  </a:lnTo>
                  <a:lnTo>
                    <a:pt x="0" y="9"/>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32"/>
            <p:cNvSpPr>
              <a:spLocks/>
            </p:cNvSpPr>
            <p:nvPr/>
          </p:nvSpPr>
          <p:spPr bwMode="auto">
            <a:xfrm>
              <a:off x="8683626" y="4422776"/>
              <a:ext cx="146050" cy="14288"/>
            </a:xfrm>
            <a:custGeom>
              <a:avLst/>
              <a:gdLst>
                <a:gd name="T0" fmla="*/ 0 w 92"/>
                <a:gd name="T1" fmla="*/ 0 h 9"/>
                <a:gd name="T2" fmla="*/ 92 w 92"/>
                <a:gd name="T3" fmla="*/ 0 h 9"/>
                <a:gd name="T4" fmla="*/ 92 w 92"/>
                <a:gd name="T5" fmla="*/ 9 h 9"/>
                <a:gd name="T6" fmla="*/ 0 w 92"/>
                <a:gd name="T7" fmla="*/ 9 h 9"/>
                <a:gd name="T8" fmla="*/ 0 w 92"/>
                <a:gd name="T9" fmla="*/ 0 h 9"/>
                <a:gd name="T10" fmla="*/ 0 w 92"/>
                <a:gd name="T11" fmla="*/ 0 h 9"/>
              </a:gdLst>
              <a:ahLst/>
              <a:cxnLst>
                <a:cxn ang="0">
                  <a:pos x="T0" y="T1"/>
                </a:cxn>
                <a:cxn ang="0">
                  <a:pos x="T2" y="T3"/>
                </a:cxn>
                <a:cxn ang="0">
                  <a:pos x="T4" y="T5"/>
                </a:cxn>
                <a:cxn ang="0">
                  <a:pos x="T6" y="T7"/>
                </a:cxn>
                <a:cxn ang="0">
                  <a:pos x="T8" y="T9"/>
                </a:cxn>
                <a:cxn ang="0">
                  <a:pos x="T10" y="T11"/>
                </a:cxn>
              </a:cxnLst>
              <a:rect l="0" t="0" r="r" b="b"/>
              <a:pathLst>
                <a:path w="92" h="9">
                  <a:moveTo>
                    <a:pt x="0" y="0"/>
                  </a:moveTo>
                  <a:lnTo>
                    <a:pt x="92" y="0"/>
                  </a:lnTo>
                  <a:lnTo>
                    <a:pt x="92" y="9"/>
                  </a:lnTo>
                  <a:lnTo>
                    <a:pt x="0" y="9"/>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33"/>
            <p:cNvSpPr>
              <a:spLocks/>
            </p:cNvSpPr>
            <p:nvPr/>
          </p:nvSpPr>
          <p:spPr bwMode="auto">
            <a:xfrm>
              <a:off x="8683626" y="4379914"/>
              <a:ext cx="146050" cy="14288"/>
            </a:xfrm>
            <a:custGeom>
              <a:avLst/>
              <a:gdLst>
                <a:gd name="T0" fmla="*/ 0 w 92"/>
                <a:gd name="T1" fmla="*/ 0 h 9"/>
                <a:gd name="T2" fmla="*/ 92 w 92"/>
                <a:gd name="T3" fmla="*/ 0 h 9"/>
                <a:gd name="T4" fmla="*/ 92 w 92"/>
                <a:gd name="T5" fmla="*/ 9 h 9"/>
                <a:gd name="T6" fmla="*/ 0 w 92"/>
                <a:gd name="T7" fmla="*/ 9 h 9"/>
                <a:gd name="T8" fmla="*/ 0 w 92"/>
                <a:gd name="T9" fmla="*/ 0 h 9"/>
                <a:gd name="T10" fmla="*/ 0 w 92"/>
                <a:gd name="T11" fmla="*/ 0 h 9"/>
              </a:gdLst>
              <a:ahLst/>
              <a:cxnLst>
                <a:cxn ang="0">
                  <a:pos x="T0" y="T1"/>
                </a:cxn>
                <a:cxn ang="0">
                  <a:pos x="T2" y="T3"/>
                </a:cxn>
                <a:cxn ang="0">
                  <a:pos x="T4" y="T5"/>
                </a:cxn>
                <a:cxn ang="0">
                  <a:pos x="T6" y="T7"/>
                </a:cxn>
                <a:cxn ang="0">
                  <a:pos x="T8" y="T9"/>
                </a:cxn>
                <a:cxn ang="0">
                  <a:pos x="T10" y="T11"/>
                </a:cxn>
              </a:cxnLst>
              <a:rect l="0" t="0" r="r" b="b"/>
              <a:pathLst>
                <a:path w="92" h="9">
                  <a:moveTo>
                    <a:pt x="0" y="0"/>
                  </a:moveTo>
                  <a:lnTo>
                    <a:pt x="92" y="0"/>
                  </a:lnTo>
                  <a:lnTo>
                    <a:pt x="92" y="9"/>
                  </a:lnTo>
                  <a:lnTo>
                    <a:pt x="0" y="9"/>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34"/>
            <p:cNvSpPr>
              <a:spLocks/>
            </p:cNvSpPr>
            <p:nvPr/>
          </p:nvSpPr>
          <p:spPr bwMode="auto">
            <a:xfrm>
              <a:off x="8683626" y="4340226"/>
              <a:ext cx="146050" cy="14288"/>
            </a:xfrm>
            <a:custGeom>
              <a:avLst/>
              <a:gdLst>
                <a:gd name="T0" fmla="*/ 0 w 92"/>
                <a:gd name="T1" fmla="*/ 0 h 9"/>
                <a:gd name="T2" fmla="*/ 92 w 92"/>
                <a:gd name="T3" fmla="*/ 0 h 9"/>
                <a:gd name="T4" fmla="*/ 92 w 92"/>
                <a:gd name="T5" fmla="*/ 9 h 9"/>
                <a:gd name="T6" fmla="*/ 0 w 92"/>
                <a:gd name="T7" fmla="*/ 9 h 9"/>
                <a:gd name="T8" fmla="*/ 0 w 92"/>
                <a:gd name="T9" fmla="*/ 0 h 9"/>
                <a:gd name="T10" fmla="*/ 0 w 92"/>
                <a:gd name="T11" fmla="*/ 0 h 9"/>
              </a:gdLst>
              <a:ahLst/>
              <a:cxnLst>
                <a:cxn ang="0">
                  <a:pos x="T0" y="T1"/>
                </a:cxn>
                <a:cxn ang="0">
                  <a:pos x="T2" y="T3"/>
                </a:cxn>
                <a:cxn ang="0">
                  <a:pos x="T4" y="T5"/>
                </a:cxn>
                <a:cxn ang="0">
                  <a:pos x="T6" y="T7"/>
                </a:cxn>
                <a:cxn ang="0">
                  <a:pos x="T8" y="T9"/>
                </a:cxn>
                <a:cxn ang="0">
                  <a:pos x="T10" y="T11"/>
                </a:cxn>
              </a:cxnLst>
              <a:rect l="0" t="0" r="r" b="b"/>
              <a:pathLst>
                <a:path w="92" h="9">
                  <a:moveTo>
                    <a:pt x="0" y="0"/>
                  </a:moveTo>
                  <a:lnTo>
                    <a:pt x="92" y="0"/>
                  </a:lnTo>
                  <a:lnTo>
                    <a:pt x="92" y="9"/>
                  </a:lnTo>
                  <a:lnTo>
                    <a:pt x="0" y="9"/>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35"/>
            <p:cNvSpPr>
              <a:spLocks/>
            </p:cNvSpPr>
            <p:nvPr/>
          </p:nvSpPr>
          <p:spPr bwMode="auto">
            <a:xfrm>
              <a:off x="8674101" y="4059239"/>
              <a:ext cx="88900" cy="87313"/>
            </a:xfrm>
            <a:custGeom>
              <a:avLst/>
              <a:gdLst>
                <a:gd name="T0" fmla="*/ 63 w 63"/>
                <a:gd name="T1" fmla="*/ 0 h 62"/>
                <a:gd name="T2" fmla="*/ 63 w 63"/>
                <a:gd name="T3" fmla="*/ 62 h 62"/>
                <a:gd name="T4" fmla="*/ 0 w 63"/>
                <a:gd name="T5" fmla="*/ 62 h 62"/>
                <a:gd name="T6" fmla="*/ 63 w 63"/>
                <a:gd name="T7" fmla="*/ 0 h 62"/>
              </a:gdLst>
              <a:ahLst/>
              <a:cxnLst>
                <a:cxn ang="0">
                  <a:pos x="T0" y="T1"/>
                </a:cxn>
                <a:cxn ang="0">
                  <a:pos x="T2" y="T3"/>
                </a:cxn>
                <a:cxn ang="0">
                  <a:pos x="T4" y="T5"/>
                </a:cxn>
                <a:cxn ang="0">
                  <a:pos x="T6" y="T7"/>
                </a:cxn>
              </a:cxnLst>
              <a:rect l="0" t="0" r="r" b="b"/>
              <a:pathLst>
                <a:path w="63" h="62">
                  <a:moveTo>
                    <a:pt x="63" y="0"/>
                  </a:moveTo>
                  <a:cubicBezTo>
                    <a:pt x="63" y="62"/>
                    <a:pt x="63" y="62"/>
                    <a:pt x="63" y="62"/>
                  </a:cubicBezTo>
                  <a:cubicBezTo>
                    <a:pt x="0" y="62"/>
                    <a:pt x="0" y="62"/>
                    <a:pt x="0" y="62"/>
                  </a:cubicBezTo>
                  <a:cubicBezTo>
                    <a:pt x="0" y="28"/>
                    <a:pt x="28" y="0"/>
                    <a:pt x="63" y="0"/>
                  </a:cubicBezTo>
                </a:path>
              </a:pathLst>
            </a:custGeom>
            <a:solidFill>
              <a:srgbClr val="004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36"/>
            <p:cNvSpPr>
              <a:spLocks/>
            </p:cNvSpPr>
            <p:nvPr/>
          </p:nvSpPr>
          <p:spPr bwMode="auto">
            <a:xfrm>
              <a:off x="7610476" y="4754564"/>
              <a:ext cx="298450" cy="554038"/>
            </a:xfrm>
            <a:custGeom>
              <a:avLst/>
              <a:gdLst>
                <a:gd name="T0" fmla="*/ 0 w 188"/>
                <a:gd name="T1" fmla="*/ 0 h 349"/>
                <a:gd name="T2" fmla="*/ 93 w 188"/>
                <a:gd name="T3" fmla="*/ 23 h 349"/>
                <a:gd name="T4" fmla="*/ 188 w 188"/>
                <a:gd name="T5" fmla="*/ 7 h 349"/>
                <a:gd name="T6" fmla="*/ 97 w 188"/>
                <a:gd name="T7" fmla="*/ 349 h 349"/>
                <a:gd name="T8" fmla="*/ 19 w 188"/>
                <a:gd name="T9" fmla="*/ 82 h 349"/>
                <a:gd name="T10" fmla="*/ 0 w 188"/>
                <a:gd name="T11" fmla="*/ 0 h 349"/>
              </a:gdLst>
              <a:ahLst/>
              <a:cxnLst>
                <a:cxn ang="0">
                  <a:pos x="T0" y="T1"/>
                </a:cxn>
                <a:cxn ang="0">
                  <a:pos x="T2" y="T3"/>
                </a:cxn>
                <a:cxn ang="0">
                  <a:pos x="T4" y="T5"/>
                </a:cxn>
                <a:cxn ang="0">
                  <a:pos x="T6" y="T7"/>
                </a:cxn>
                <a:cxn ang="0">
                  <a:pos x="T8" y="T9"/>
                </a:cxn>
                <a:cxn ang="0">
                  <a:pos x="T10" y="T11"/>
                </a:cxn>
              </a:cxnLst>
              <a:rect l="0" t="0" r="r" b="b"/>
              <a:pathLst>
                <a:path w="188" h="349">
                  <a:moveTo>
                    <a:pt x="0" y="0"/>
                  </a:moveTo>
                  <a:lnTo>
                    <a:pt x="93" y="23"/>
                  </a:lnTo>
                  <a:lnTo>
                    <a:pt x="188" y="7"/>
                  </a:lnTo>
                  <a:lnTo>
                    <a:pt x="97" y="349"/>
                  </a:lnTo>
                  <a:lnTo>
                    <a:pt x="19" y="8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37"/>
            <p:cNvSpPr>
              <a:spLocks/>
            </p:cNvSpPr>
            <p:nvPr/>
          </p:nvSpPr>
          <p:spPr bwMode="auto">
            <a:xfrm>
              <a:off x="7610476" y="4752976"/>
              <a:ext cx="295275" cy="131763"/>
            </a:xfrm>
            <a:custGeom>
              <a:avLst/>
              <a:gdLst>
                <a:gd name="T0" fmla="*/ 15 w 186"/>
                <a:gd name="T1" fmla="*/ 83 h 83"/>
                <a:gd name="T2" fmla="*/ 93 w 186"/>
                <a:gd name="T3" fmla="*/ 42 h 83"/>
                <a:gd name="T4" fmla="*/ 163 w 186"/>
                <a:gd name="T5" fmla="*/ 81 h 83"/>
                <a:gd name="T6" fmla="*/ 186 w 186"/>
                <a:gd name="T7" fmla="*/ 0 h 83"/>
                <a:gd name="T8" fmla="*/ 93 w 186"/>
                <a:gd name="T9" fmla="*/ 24 h 83"/>
                <a:gd name="T10" fmla="*/ 0 w 186"/>
                <a:gd name="T11" fmla="*/ 1 h 83"/>
                <a:gd name="T12" fmla="*/ 15 w 186"/>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86" h="83">
                  <a:moveTo>
                    <a:pt x="15" y="83"/>
                  </a:moveTo>
                  <a:lnTo>
                    <a:pt x="93" y="42"/>
                  </a:lnTo>
                  <a:lnTo>
                    <a:pt x="163" y="81"/>
                  </a:lnTo>
                  <a:lnTo>
                    <a:pt x="186" y="0"/>
                  </a:lnTo>
                  <a:lnTo>
                    <a:pt x="93" y="24"/>
                  </a:lnTo>
                  <a:lnTo>
                    <a:pt x="0" y="1"/>
                  </a:lnTo>
                  <a:lnTo>
                    <a:pt x="15" y="83"/>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38"/>
            <p:cNvSpPr>
              <a:spLocks/>
            </p:cNvSpPr>
            <p:nvPr/>
          </p:nvSpPr>
          <p:spPr bwMode="auto">
            <a:xfrm>
              <a:off x="7689851" y="4767264"/>
              <a:ext cx="122238" cy="541338"/>
            </a:xfrm>
            <a:custGeom>
              <a:avLst/>
              <a:gdLst>
                <a:gd name="T0" fmla="*/ 0 w 77"/>
                <a:gd name="T1" fmla="*/ 15 h 341"/>
                <a:gd name="T2" fmla="*/ 17 w 77"/>
                <a:gd name="T3" fmla="*/ 41 h 341"/>
                <a:gd name="T4" fmla="*/ 30 w 77"/>
                <a:gd name="T5" fmla="*/ 45 h 341"/>
                <a:gd name="T6" fmla="*/ 20 w 77"/>
                <a:gd name="T7" fmla="*/ 66 h 341"/>
                <a:gd name="T8" fmla="*/ 22 w 77"/>
                <a:gd name="T9" fmla="*/ 235 h 341"/>
                <a:gd name="T10" fmla="*/ 47 w 77"/>
                <a:gd name="T11" fmla="*/ 341 h 341"/>
                <a:gd name="T12" fmla="*/ 63 w 77"/>
                <a:gd name="T13" fmla="*/ 256 h 341"/>
                <a:gd name="T14" fmla="*/ 63 w 77"/>
                <a:gd name="T15" fmla="*/ 65 h 341"/>
                <a:gd name="T16" fmla="*/ 51 w 77"/>
                <a:gd name="T17" fmla="*/ 45 h 341"/>
                <a:gd name="T18" fmla="*/ 63 w 77"/>
                <a:gd name="T19" fmla="*/ 42 h 341"/>
                <a:gd name="T20" fmla="*/ 77 w 77"/>
                <a:gd name="T21" fmla="*/ 17 h 341"/>
                <a:gd name="T22" fmla="*/ 65 w 77"/>
                <a:gd name="T23" fmla="*/ 11 h 341"/>
                <a:gd name="T24" fmla="*/ 39 w 77"/>
                <a:gd name="T25" fmla="*/ 0 h 341"/>
                <a:gd name="T26" fmla="*/ 15 w 77"/>
                <a:gd name="T27" fmla="*/ 9 h 341"/>
                <a:gd name="T28" fmla="*/ 0 w 77"/>
                <a:gd name="T29" fmla="*/ 15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341">
                  <a:moveTo>
                    <a:pt x="0" y="15"/>
                  </a:moveTo>
                  <a:lnTo>
                    <a:pt x="17" y="41"/>
                  </a:lnTo>
                  <a:lnTo>
                    <a:pt x="30" y="45"/>
                  </a:lnTo>
                  <a:lnTo>
                    <a:pt x="20" y="66"/>
                  </a:lnTo>
                  <a:lnTo>
                    <a:pt x="22" y="235"/>
                  </a:lnTo>
                  <a:lnTo>
                    <a:pt x="47" y="341"/>
                  </a:lnTo>
                  <a:lnTo>
                    <a:pt x="63" y="256"/>
                  </a:lnTo>
                  <a:lnTo>
                    <a:pt x="63" y="65"/>
                  </a:lnTo>
                  <a:lnTo>
                    <a:pt x="51" y="45"/>
                  </a:lnTo>
                  <a:lnTo>
                    <a:pt x="63" y="42"/>
                  </a:lnTo>
                  <a:lnTo>
                    <a:pt x="77" y="17"/>
                  </a:lnTo>
                  <a:lnTo>
                    <a:pt x="65" y="11"/>
                  </a:lnTo>
                  <a:lnTo>
                    <a:pt x="39" y="0"/>
                  </a:lnTo>
                  <a:lnTo>
                    <a:pt x="15" y="9"/>
                  </a:lnTo>
                  <a:lnTo>
                    <a:pt x="0" y="15"/>
                  </a:lnTo>
                  <a:close/>
                </a:path>
              </a:pathLst>
            </a:custGeom>
            <a:solidFill>
              <a:srgbClr val="7027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39"/>
            <p:cNvSpPr>
              <a:spLocks/>
            </p:cNvSpPr>
            <p:nvPr/>
          </p:nvSpPr>
          <p:spPr bwMode="auto">
            <a:xfrm>
              <a:off x="7623176" y="4719639"/>
              <a:ext cx="285750" cy="133350"/>
            </a:xfrm>
            <a:custGeom>
              <a:avLst/>
              <a:gdLst>
                <a:gd name="T0" fmla="*/ 0 w 203"/>
                <a:gd name="T1" fmla="*/ 0 h 94"/>
                <a:gd name="T2" fmla="*/ 92 w 203"/>
                <a:gd name="T3" fmla="*/ 29 h 94"/>
                <a:gd name="T4" fmla="*/ 200 w 203"/>
                <a:gd name="T5" fmla="*/ 4 h 94"/>
                <a:gd name="T6" fmla="*/ 203 w 203"/>
                <a:gd name="T7" fmla="*/ 32 h 94"/>
                <a:gd name="T8" fmla="*/ 138 w 203"/>
                <a:gd name="T9" fmla="*/ 94 h 94"/>
                <a:gd name="T10" fmla="*/ 92 w 203"/>
                <a:gd name="T11" fmla="*/ 33 h 94"/>
                <a:gd name="T12" fmla="*/ 48 w 203"/>
                <a:gd name="T13" fmla="*/ 94 h 94"/>
                <a:gd name="T14" fmla="*/ 9 w 203"/>
                <a:gd name="T15" fmla="*/ 40 h 94"/>
                <a:gd name="T16" fmla="*/ 0 w 203"/>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94">
                  <a:moveTo>
                    <a:pt x="0" y="0"/>
                  </a:moveTo>
                  <a:cubicBezTo>
                    <a:pt x="0" y="0"/>
                    <a:pt x="82" y="29"/>
                    <a:pt x="92" y="29"/>
                  </a:cubicBezTo>
                  <a:cubicBezTo>
                    <a:pt x="101" y="28"/>
                    <a:pt x="197" y="6"/>
                    <a:pt x="200" y="4"/>
                  </a:cubicBezTo>
                  <a:cubicBezTo>
                    <a:pt x="199" y="27"/>
                    <a:pt x="203" y="32"/>
                    <a:pt x="203" y="32"/>
                  </a:cubicBezTo>
                  <a:cubicBezTo>
                    <a:pt x="138" y="94"/>
                    <a:pt x="138" y="94"/>
                    <a:pt x="138" y="94"/>
                  </a:cubicBezTo>
                  <a:cubicBezTo>
                    <a:pt x="92" y="33"/>
                    <a:pt x="92" y="33"/>
                    <a:pt x="92" y="33"/>
                  </a:cubicBezTo>
                  <a:cubicBezTo>
                    <a:pt x="48" y="94"/>
                    <a:pt x="48" y="94"/>
                    <a:pt x="48" y="94"/>
                  </a:cubicBezTo>
                  <a:cubicBezTo>
                    <a:pt x="9" y="40"/>
                    <a:pt x="9" y="40"/>
                    <a:pt x="9" y="4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40"/>
            <p:cNvSpPr>
              <a:spLocks/>
            </p:cNvSpPr>
            <p:nvPr/>
          </p:nvSpPr>
          <p:spPr bwMode="auto">
            <a:xfrm>
              <a:off x="7507289" y="4711701"/>
              <a:ext cx="509588" cy="622300"/>
            </a:xfrm>
            <a:custGeom>
              <a:avLst/>
              <a:gdLst>
                <a:gd name="T0" fmla="*/ 321 w 321"/>
                <a:gd name="T1" fmla="*/ 64 h 392"/>
                <a:gd name="T2" fmla="*/ 252 w 321"/>
                <a:gd name="T3" fmla="*/ 7 h 392"/>
                <a:gd name="T4" fmla="*/ 157 w 321"/>
                <a:gd name="T5" fmla="*/ 350 h 392"/>
                <a:gd name="T6" fmla="*/ 72 w 321"/>
                <a:gd name="T7" fmla="*/ 0 h 392"/>
                <a:gd name="T8" fmla="*/ 0 w 321"/>
                <a:gd name="T9" fmla="*/ 54 h 392"/>
                <a:gd name="T10" fmla="*/ 74 w 321"/>
                <a:gd name="T11" fmla="*/ 100 h 392"/>
                <a:gd name="T12" fmla="*/ 31 w 321"/>
                <a:gd name="T13" fmla="*/ 115 h 392"/>
                <a:gd name="T14" fmla="*/ 159 w 321"/>
                <a:gd name="T15" fmla="*/ 392 h 392"/>
                <a:gd name="T16" fmla="*/ 159 w 321"/>
                <a:gd name="T17" fmla="*/ 391 h 392"/>
                <a:gd name="T18" fmla="*/ 159 w 321"/>
                <a:gd name="T19" fmla="*/ 391 h 392"/>
                <a:gd name="T20" fmla="*/ 288 w 321"/>
                <a:gd name="T21" fmla="*/ 124 h 392"/>
                <a:gd name="T22" fmla="*/ 245 w 321"/>
                <a:gd name="T23" fmla="*/ 107 h 392"/>
                <a:gd name="T24" fmla="*/ 321 w 321"/>
                <a:gd name="T25" fmla="*/ 6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392">
                  <a:moveTo>
                    <a:pt x="321" y="64"/>
                  </a:moveTo>
                  <a:lnTo>
                    <a:pt x="252" y="7"/>
                  </a:lnTo>
                  <a:lnTo>
                    <a:pt x="157" y="350"/>
                  </a:lnTo>
                  <a:lnTo>
                    <a:pt x="72" y="0"/>
                  </a:lnTo>
                  <a:lnTo>
                    <a:pt x="0" y="54"/>
                  </a:lnTo>
                  <a:lnTo>
                    <a:pt x="74" y="100"/>
                  </a:lnTo>
                  <a:lnTo>
                    <a:pt x="31" y="115"/>
                  </a:lnTo>
                  <a:lnTo>
                    <a:pt x="159" y="392"/>
                  </a:lnTo>
                  <a:lnTo>
                    <a:pt x="159" y="391"/>
                  </a:lnTo>
                  <a:lnTo>
                    <a:pt x="159" y="391"/>
                  </a:lnTo>
                  <a:lnTo>
                    <a:pt x="288" y="124"/>
                  </a:lnTo>
                  <a:lnTo>
                    <a:pt x="245" y="107"/>
                  </a:lnTo>
                  <a:lnTo>
                    <a:pt x="321" y="64"/>
                  </a:lnTo>
                  <a:close/>
                </a:path>
              </a:pathLst>
            </a:custGeom>
            <a:solidFill>
              <a:srgbClr val="2F38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41"/>
            <p:cNvSpPr>
              <a:spLocks/>
            </p:cNvSpPr>
            <p:nvPr/>
          </p:nvSpPr>
          <p:spPr bwMode="auto">
            <a:xfrm>
              <a:off x="6999289" y="5330827"/>
              <a:ext cx="558800" cy="223838"/>
            </a:xfrm>
            <a:custGeom>
              <a:avLst/>
              <a:gdLst>
                <a:gd name="T0" fmla="*/ 396 w 396"/>
                <a:gd name="T1" fmla="*/ 48 h 159"/>
                <a:gd name="T2" fmla="*/ 318 w 396"/>
                <a:gd name="T3" fmla="*/ 159 h 159"/>
                <a:gd name="T4" fmla="*/ 0 w 396"/>
                <a:gd name="T5" fmla="*/ 159 h 159"/>
                <a:gd name="T6" fmla="*/ 69 w 396"/>
                <a:gd name="T7" fmla="*/ 21 h 159"/>
                <a:gd name="T8" fmla="*/ 218 w 396"/>
                <a:gd name="T9" fmla="*/ 21 h 159"/>
                <a:gd name="T10" fmla="*/ 396 w 396"/>
                <a:gd name="T11" fmla="*/ 48 h 159"/>
              </a:gdLst>
              <a:ahLst/>
              <a:cxnLst>
                <a:cxn ang="0">
                  <a:pos x="T0" y="T1"/>
                </a:cxn>
                <a:cxn ang="0">
                  <a:pos x="T2" y="T3"/>
                </a:cxn>
                <a:cxn ang="0">
                  <a:pos x="T4" y="T5"/>
                </a:cxn>
                <a:cxn ang="0">
                  <a:pos x="T6" y="T7"/>
                </a:cxn>
                <a:cxn ang="0">
                  <a:pos x="T8" y="T9"/>
                </a:cxn>
                <a:cxn ang="0">
                  <a:pos x="T10" y="T11"/>
                </a:cxn>
              </a:cxnLst>
              <a:rect l="0" t="0" r="r" b="b"/>
              <a:pathLst>
                <a:path w="396" h="159">
                  <a:moveTo>
                    <a:pt x="396" y="48"/>
                  </a:moveTo>
                  <a:cubicBezTo>
                    <a:pt x="318" y="159"/>
                    <a:pt x="318" y="159"/>
                    <a:pt x="318" y="159"/>
                  </a:cubicBezTo>
                  <a:cubicBezTo>
                    <a:pt x="0" y="159"/>
                    <a:pt x="0" y="159"/>
                    <a:pt x="0" y="159"/>
                  </a:cubicBezTo>
                  <a:cubicBezTo>
                    <a:pt x="0" y="159"/>
                    <a:pt x="13" y="34"/>
                    <a:pt x="69" y="21"/>
                  </a:cubicBezTo>
                  <a:cubicBezTo>
                    <a:pt x="153" y="0"/>
                    <a:pt x="218" y="21"/>
                    <a:pt x="218" y="21"/>
                  </a:cubicBezTo>
                  <a:lnTo>
                    <a:pt x="396" y="48"/>
                  </a:lnTo>
                  <a:close/>
                </a:path>
              </a:pathLst>
            </a:custGeom>
            <a:solidFill>
              <a:srgbClr val="3844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42"/>
            <p:cNvSpPr>
              <a:spLocks/>
            </p:cNvSpPr>
            <p:nvPr/>
          </p:nvSpPr>
          <p:spPr bwMode="auto">
            <a:xfrm>
              <a:off x="8016876" y="5346702"/>
              <a:ext cx="460375" cy="227013"/>
            </a:xfrm>
            <a:custGeom>
              <a:avLst/>
              <a:gdLst>
                <a:gd name="T0" fmla="*/ 0 w 290"/>
                <a:gd name="T1" fmla="*/ 33 h 143"/>
                <a:gd name="T2" fmla="*/ 7 w 290"/>
                <a:gd name="T3" fmla="*/ 143 h 143"/>
                <a:gd name="T4" fmla="*/ 290 w 290"/>
                <a:gd name="T5" fmla="*/ 143 h 143"/>
                <a:gd name="T6" fmla="*/ 256 w 290"/>
                <a:gd name="T7" fmla="*/ 33 h 143"/>
                <a:gd name="T8" fmla="*/ 221 w 290"/>
                <a:gd name="T9" fmla="*/ 0 h 143"/>
                <a:gd name="T10" fmla="*/ 0 w 290"/>
                <a:gd name="T11" fmla="*/ 33 h 143"/>
              </a:gdLst>
              <a:ahLst/>
              <a:cxnLst>
                <a:cxn ang="0">
                  <a:pos x="T0" y="T1"/>
                </a:cxn>
                <a:cxn ang="0">
                  <a:pos x="T2" y="T3"/>
                </a:cxn>
                <a:cxn ang="0">
                  <a:pos x="T4" y="T5"/>
                </a:cxn>
                <a:cxn ang="0">
                  <a:pos x="T6" y="T7"/>
                </a:cxn>
                <a:cxn ang="0">
                  <a:pos x="T8" y="T9"/>
                </a:cxn>
                <a:cxn ang="0">
                  <a:pos x="T10" y="T11"/>
                </a:cxn>
              </a:cxnLst>
              <a:rect l="0" t="0" r="r" b="b"/>
              <a:pathLst>
                <a:path w="290" h="143">
                  <a:moveTo>
                    <a:pt x="0" y="33"/>
                  </a:moveTo>
                  <a:lnTo>
                    <a:pt x="7" y="143"/>
                  </a:lnTo>
                  <a:lnTo>
                    <a:pt x="290" y="143"/>
                  </a:lnTo>
                  <a:lnTo>
                    <a:pt x="256" y="33"/>
                  </a:lnTo>
                  <a:lnTo>
                    <a:pt x="221" y="0"/>
                  </a:lnTo>
                  <a:lnTo>
                    <a:pt x="0" y="33"/>
                  </a:lnTo>
                  <a:close/>
                </a:path>
              </a:pathLst>
            </a:custGeom>
            <a:solidFill>
              <a:srgbClr val="3844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43"/>
            <p:cNvSpPr>
              <a:spLocks/>
            </p:cNvSpPr>
            <p:nvPr/>
          </p:nvSpPr>
          <p:spPr bwMode="auto">
            <a:xfrm>
              <a:off x="7777164" y="5397502"/>
              <a:ext cx="276225" cy="176213"/>
            </a:xfrm>
            <a:custGeom>
              <a:avLst/>
              <a:gdLst>
                <a:gd name="T0" fmla="*/ 196 w 196"/>
                <a:gd name="T1" fmla="*/ 53 h 124"/>
                <a:gd name="T2" fmla="*/ 150 w 196"/>
                <a:gd name="T3" fmla="*/ 30 h 124"/>
                <a:gd name="T4" fmla="*/ 89 w 196"/>
                <a:gd name="T5" fmla="*/ 1 h 124"/>
                <a:gd name="T6" fmla="*/ 8 w 196"/>
                <a:gd name="T7" fmla="*/ 8 h 124"/>
                <a:gd name="T8" fmla="*/ 2 w 196"/>
                <a:gd name="T9" fmla="*/ 22 h 124"/>
                <a:gd name="T10" fmla="*/ 21 w 196"/>
                <a:gd name="T11" fmla="*/ 40 h 124"/>
                <a:gd name="T12" fmla="*/ 89 w 196"/>
                <a:gd name="T13" fmla="*/ 34 h 124"/>
                <a:gd name="T14" fmla="*/ 100 w 196"/>
                <a:gd name="T15" fmla="*/ 39 h 124"/>
                <a:gd name="T16" fmla="*/ 70 w 196"/>
                <a:gd name="T17" fmla="*/ 47 h 124"/>
                <a:gd name="T18" fmla="*/ 46 w 196"/>
                <a:gd name="T19" fmla="*/ 85 h 124"/>
                <a:gd name="T20" fmla="*/ 58 w 196"/>
                <a:gd name="T21" fmla="*/ 122 h 124"/>
                <a:gd name="T22" fmla="*/ 178 w 196"/>
                <a:gd name="T23" fmla="*/ 124 h 124"/>
                <a:gd name="T24" fmla="*/ 196 w 196"/>
                <a:gd name="T25" fmla="*/ 5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 h="124">
                  <a:moveTo>
                    <a:pt x="196" y="53"/>
                  </a:moveTo>
                  <a:cubicBezTo>
                    <a:pt x="150" y="30"/>
                    <a:pt x="150" y="30"/>
                    <a:pt x="150" y="30"/>
                  </a:cubicBezTo>
                  <a:cubicBezTo>
                    <a:pt x="150" y="30"/>
                    <a:pt x="96" y="2"/>
                    <a:pt x="89" y="1"/>
                  </a:cubicBezTo>
                  <a:cubicBezTo>
                    <a:pt x="82" y="0"/>
                    <a:pt x="15" y="7"/>
                    <a:pt x="8" y="8"/>
                  </a:cubicBezTo>
                  <a:cubicBezTo>
                    <a:pt x="0" y="10"/>
                    <a:pt x="0" y="12"/>
                    <a:pt x="2" y="22"/>
                  </a:cubicBezTo>
                  <a:cubicBezTo>
                    <a:pt x="3" y="31"/>
                    <a:pt x="14" y="37"/>
                    <a:pt x="21" y="40"/>
                  </a:cubicBezTo>
                  <a:cubicBezTo>
                    <a:pt x="28" y="42"/>
                    <a:pt x="89" y="34"/>
                    <a:pt x="89" y="34"/>
                  </a:cubicBezTo>
                  <a:cubicBezTo>
                    <a:pt x="100" y="39"/>
                    <a:pt x="100" y="39"/>
                    <a:pt x="100" y="39"/>
                  </a:cubicBezTo>
                  <a:cubicBezTo>
                    <a:pt x="100" y="39"/>
                    <a:pt x="74" y="40"/>
                    <a:pt x="70" y="47"/>
                  </a:cubicBezTo>
                  <a:cubicBezTo>
                    <a:pt x="65" y="54"/>
                    <a:pt x="43" y="74"/>
                    <a:pt x="46" y="85"/>
                  </a:cubicBezTo>
                  <a:cubicBezTo>
                    <a:pt x="48" y="96"/>
                    <a:pt x="58" y="122"/>
                    <a:pt x="58" y="122"/>
                  </a:cubicBezTo>
                  <a:cubicBezTo>
                    <a:pt x="178" y="124"/>
                    <a:pt x="178" y="124"/>
                    <a:pt x="178" y="124"/>
                  </a:cubicBezTo>
                  <a:lnTo>
                    <a:pt x="196" y="53"/>
                  </a:lnTo>
                  <a:close/>
                </a:path>
              </a:pathLst>
            </a:custGeom>
            <a:solidFill>
              <a:srgbClr val="FFDB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44"/>
            <p:cNvSpPr>
              <a:spLocks/>
            </p:cNvSpPr>
            <p:nvPr/>
          </p:nvSpPr>
          <p:spPr bwMode="auto">
            <a:xfrm>
              <a:off x="7439026" y="5395914"/>
              <a:ext cx="338138" cy="177800"/>
            </a:xfrm>
            <a:custGeom>
              <a:avLst/>
              <a:gdLst>
                <a:gd name="T0" fmla="*/ 229 w 239"/>
                <a:gd name="T1" fmla="*/ 112 h 125"/>
                <a:gd name="T2" fmla="*/ 229 w 239"/>
                <a:gd name="T3" fmla="*/ 75 h 125"/>
                <a:gd name="T4" fmla="*/ 203 w 239"/>
                <a:gd name="T5" fmla="*/ 45 h 125"/>
                <a:gd name="T6" fmla="*/ 113 w 239"/>
                <a:gd name="T7" fmla="*/ 2 h 125"/>
                <a:gd name="T8" fmla="*/ 66 w 239"/>
                <a:gd name="T9" fmla="*/ 7 h 125"/>
                <a:gd name="T10" fmla="*/ 22 w 239"/>
                <a:gd name="T11" fmla="*/ 61 h 125"/>
                <a:gd name="T12" fmla="*/ 7 w 239"/>
                <a:gd name="T13" fmla="*/ 105 h 125"/>
                <a:gd name="T14" fmla="*/ 143 w 239"/>
                <a:gd name="T15" fmla="*/ 122 h 125"/>
                <a:gd name="T16" fmla="*/ 113 w 239"/>
                <a:gd name="T17" fmla="*/ 92 h 125"/>
                <a:gd name="T18" fmla="*/ 153 w 239"/>
                <a:gd name="T19" fmla="*/ 119 h 125"/>
                <a:gd name="T20" fmla="*/ 201 w 239"/>
                <a:gd name="T21" fmla="*/ 125 h 125"/>
                <a:gd name="T22" fmla="*/ 221 w 239"/>
                <a:gd name="T23" fmla="*/ 122 h 125"/>
                <a:gd name="T24" fmla="*/ 157 w 239"/>
                <a:gd name="T25" fmla="*/ 60 h 125"/>
                <a:gd name="T26" fmla="*/ 209 w 239"/>
                <a:gd name="T27" fmla="*/ 94 h 125"/>
                <a:gd name="T28" fmla="*/ 229 w 239"/>
                <a:gd name="T29"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9" h="125">
                  <a:moveTo>
                    <a:pt x="229" y="112"/>
                  </a:moveTo>
                  <a:cubicBezTo>
                    <a:pt x="229" y="112"/>
                    <a:pt x="239" y="94"/>
                    <a:pt x="229" y="75"/>
                  </a:cubicBezTo>
                  <a:cubicBezTo>
                    <a:pt x="221" y="61"/>
                    <a:pt x="204" y="45"/>
                    <a:pt x="203" y="45"/>
                  </a:cubicBezTo>
                  <a:cubicBezTo>
                    <a:pt x="199" y="43"/>
                    <a:pt x="124" y="3"/>
                    <a:pt x="113" y="2"/>
                  </a:cubicBezTo>
                  <a:cubicBezTo>
                    <a:pt x="102" y="0"/>
                    <a:pt x="70" y="4"/>
                    <a:pt x="66" y="7"/>
                  </a:cubicBezTo>
                  <a:cubicBezTo>
                    <a:pt x="62" y="10"/>
                    <a:pt x="25" y="49"/>
                    <a:pt x="22" y="61"/>
                  </a:cubicBezTo>
                  <a:cubicBezTo>
                    <a:pt x="19" y="73"/>
                    <a:pt x="0" y="84"/>
                    <a:pt x="7" y="105"/>
                  </a:cubicBezTo>
                  <a:cubicBezTo>
                    <a:pt x="28" y="115"/>
                    <a:pt x="143" y="122"/>
                    <a:pt x="143" y="122"/>
                  </a:cubicBezTo>
                  <a:cubicBezTo>
                    <a:pt x="143" y="122"/>
                    <a:pt x="146" y="108"/>
                    <a:pt x="113" y="92"/>
                  </a:cubicBezTo>
                  <a:cubicBezTo>
                    <a:pt x="146" y="102"/>
                    <a:pt x="153" y="119"/>
                    <a:pt x="153" y="119"/>
                  </a:cubicBezTo>
                  <a:cubicBezTo>
                    <a:pt x="201" y="125"/>
                    <a:pt x="201" y="125"/>
                    <a:pt x="201" y="125"/>
                  </a:cubicBezTo>
                  <a:cubicBezTo>
                    <a:pt x="221" y="122"/>
                    <a:pt x="221" y="122"/>
                    <a:pt x="221" y="122"/>
                  </a:cubicBezTo>
                  <a:cubicBezTo>
                    <a:pt x="221" y="122"/>
                    <a:pt x="192" y="77"/>
                    <a:pt x="157" y="60"/>
                  </a:cubicBezTo>
                  <a:cubicBezTo>
                    <a:pt x="185" y="68"/>
                    <a:pt x="209" y="94"/>
                    <a:pt x="209" y="94"/>
                  </a:cubicBezTo>
                  <a:lnTo>
                    <a:pt x="229" y="112"/>
                  </a:lnTo>
                  <a:close/>
                </a:path>
              </a:pathLst>
            </a:custGeom>
            <a:solidFill>
              <a:srgbClr val="FFDB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45"/>
            <p:cNvSpPr>
              <a:spLocks/>
            </p:cNvSpPr>
            <p:nvPr/>
          </p:nvSpPr>
          <p:spPr bwMode="auto">
            <a:xfrm>
              <a:off x="7370764" y="5383214"/>
              <a:ext cx="165100" cy="171450"/>
            </a:xfrm>
            <a:custGeom>
              <a:avLst/>
              <a:gdLst>
                <a:gd name="T0" fmla="*/ 117 w 117"/>
                <a:gd name="T1" fmla="*/ 10 h 121"/>
                <a:gd name="T2" fmla="*/ 55 w 117"/>
                <a:gd name="T3" fmla="*/ 121 h 121"/>
                <a:gd name="T4" fmla="*/ 0 w 117"/>
                <a:gd name="T5" fmla="*/ 121 h 121"/>
                <a:gd name="T6" fmla="*/ 55 w 117"/>
                <a:gd name="T7" fmla="*/ 19 h 121"/>
                <a:gd name="T8" fmla="*/ 117 w 117"/>
                <a:gd name="T9" fmla="*/ 10 h 121"/>
              </a:gdLst>
              <a:ahLst/>
              <a:cxnLst>
                <a:cxn ang="0">
                  <a:pos x="T0" y="T1"/>
                </a:cxn>
                <a:cxn ang="0">
                  <a:pos x="T2" y="T3"/>
                </a:cxn>
                <a:cxn ang="0">
                  <a:pos x="T4" y="T5"/>
                </a:cxn>
                <a:cxn ang="0">
                  <a:pos x="T6" y="T7"/>
                </a:cxn>
                <a:cxn ang="0">
                  <a:pos x="T8" y="T9"/>
                </a:cxn>
              </a:cxnLst>
              <a:rect l="0" t="0" r="r" b="b"/>
              <a:pathLst>
                <a:path w="117" h="121">
                  <a:moveTo>
                    <a:pt x="117" y="10"/>
                  </a:moveTo>
                  <a:cubicBezTo>
                    <a:pt x="117" y="10"/>
                    <a:pt x="56" y="72"/>
                    <a:pt x="55" y="121"/>
                  </a:cubicBezTo>
                  <a:cubicBezTo>
                    <a:pt x="0" y="121"/>
                    <a:pt x="0" y="121"/>
                    <a:pt x="0" y="121"/>
                  </a:cubicBezTo>
                  <a:cubicBezTo>
                    <a:pt x="0" y="121"/>
                    <a:pt x="31" y="52"/>
                    <a:pt x="55" y="19"/>
                  </a:cubicBezTo>
                  <a:cubicBezTo>
                    <a:pt x="55" y="19"/>
                    <a:pt x="83" y="0"/>
                    <a:pt x="117"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46"/>
            <p:cNvSpPr>
              <a:spLocks/>
            </p:cNvSpPr>
            <p:nvPr/>
          </p:nvSpPr>
          <p:spPr bwMode="auto">
            <a:xfrm>
              <a:off x="8027989" y="5421314"/>
              <a:ext cx="66675" cy="152400"/>
            </a:xfrm>
            <a:custGeom>
              <a:avLst/>
              <a:gdLst>
                <a:gd name="T0" fmla="*/ 16 w 42"/>
                <a:gd name="T1" fmla="*/ 3 h 96"/>
                <a:gd name="T2" fmla="*/ 0 w 42"/>
                <a:gd name="T3" fmla="*/ 96 h 96"/>
                <a:gd name="T4" fmla="*/ 42 w 42"/>
                <a:gd name="T5" fmla="*/ 96 h 96"/>
                <a:gd name="T6" fmla="*/ 40 w 42"/>
                <a:gd name="T7" fmla="*/ 18 h 96"/>
                <a:gd name="T8" fmla="*/ 16 w 42"/>
                <a:gd name="T9" fmla="*/ 3 h 96"/>
                <a:gd name="T10" fmla="*/ 5 w 42"/>
                <a:gd name="T11" fmla="*/ 0 h 96"/>
                <a:gd name="T12" fmla="*/ 16 w 42"/>
                <a:gd name="T13" fmla="*/ 3 h 96"/>
              </a:gdLst>
              <a:ahLst/>
              <a:cxnLst>
                <a:cxn ang="0">
                  <a:pos x="T0" y="T1"/>
                </a:cxn>
                <a:cxn ang="0">
                  <a:pos x="T2" y="T3"/>
                </a:cxn>
                <a:cxn ang="0">
                  <a:pos x="T4" y="T5"/>
                </a:cxn>
                <a:cxn ang="0">
                  <a:pos x="T6" y="T7"/>
                </a:cxn>
                <a:cxn ang="0">
                  <a:pos x="T8" y="T9"/>
                </a:cxn>
                <a:cxn ang="0">
                  <a:pos x="T10" y="T11"/>
                </a:cxn>
                <a:cxn ang="0">
                  <a:pos x="T12" y="T13"/>
                </a:cxn>
              </a:cxnLst>
              <a:rect l="0" t="0" r="r" b="b"/>
              <a:pathLst>
                <a:path w="42" h="96">
                  <a:moveTo>
                    <a:pt x="16" y="3"/>
                  </a:moveTo>
                  <a:lnTo>
                    <a:pt x="0" y="96"/>
                  </a:lnTo>
                  <a:lnTo>
                    <a:pt x="42" y="96"/>
                  </a:lnTo>
                  <a:lnTo>
                    <a:pt x="40" y="18"/>
                  </a:lnTo>
                  <a:lnTo>
                    <a:pt x="16" y="3"/>
                  </a:lnTo>
                  <a:lnTo>
                    <a:pt x="5" y="0"/>
                  </a:lnTo>
                  <a:lnTo>
                    <a:pt x="1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47"/>
            <p:cNvSpPr>
              <a:spLocks/>
            </p:cNvSpPr>
            <p:nvPr/>
          </p:nvSpPr>
          <p:spPr bwMode="auto">
            <a:xfrm>
              <a:off x="7626351" y="5495927"/>
              <a:ext cx="581025" cy="57150"/>
            </a:xfrm>
            <a:custGeom>
              <a:avLst/>
              <a:gdLst>
                <a:gd name="T0" fmla="*/ 411 w 411"/>
                <a:gd name="T1" fmla="*/ 21 h 41"/>
                <a:gd name="T2" fmla="*/ 391 w 411"/>
                <a:gd name="T3" fmla="*/ 41 h 41"/>
                <a:gd name="T4" fmla="*/ 20 w 411"/>
                <a:gd name="T5" fmla="*/ 41 h 41"/>
                <a:gd name="T6" fmla="*/ 0 w 411"/>
                <a:gd name="T7" fmla="*/ 21 h 41"/>
                <a:gd name="T8" fmla="*/ 0 w 411"/>
                <a:gd name="T9" fmla="*/ 21 h 41"/>
                <a:gd name="T10" fmla="*/ 20 w 411"/>
                <a:gd name="T11" fmla="*/ 0 h 41"/>
                <a:gd name="T12" fmla="*/ 391 w 411"/>
                <a:gd name="T13" fmla="*/ 0 h 41"/>
                <a:gd name="T14" fmla="*/ 411 w 411"/>
                <a:gd name="T15" fmla="*/ 2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1" h="41">
                  <a:moveTo>
                    <a:pt x="411" y="21"/>
                  </a:moveTo>
                  <a:cubicBezTo>
                    <a:pt x="411" y="32"/>
                    <a:pt x="402" y="41"/>
                    <a:pt x="391" y="41"/>
                  </a:cubicBezTo>
                  <a:cubicBezTo>
                    <a:pt x="20" y="41"/>
                    <a:pt x="20" y="41"/>
                    <a:pt x="20" y="41"/>
                  </a:cubicBezTo>
                  <a:cubicBezTo>
                    <a:pt x="9" y="41"/>
                    <a:pt x="0" y="32"/>
                    <a:pt x="0" y="21"/>
                  </a:cubicBezTo>
                  <a:cubicBezTo>
                    <a:pt x="0" y="21"/>
                    <a:pt x="0" y="21"/>
                    <a:pt x="0" y="21"/>
                  </a:cubicBezTo>
                  <a:cubicBezTo>
                    <a:pt x="0" y="9"/>
                    <a:pt x="9" y="0"/>
                    <a:pt x="20" y="0"/>
                  </a:cubicBezTo>
                  <a:cubicBezTo>
                    <a:pt x="391" y="0"/>
                    <a:pt x="391" y="0"/>
                    <a:pt x="391" y="0"/>
                  </a:cubicBezTo>
                  <a:cubicBezTo>
                    <a:pt x="402" y="0"/>
                    <a:pt x="411" y="9"/>
                    <a:pt x="411" y="21"/>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148"/>
            <p:cNvSpPr>
              <a:spLocks noChangeArrowheads="1"/>
            </p:cNvSpPr>
            <p:nvPr/>
          </p:nvSpPr>
          <p:spPr bwMode="auto">
            <a:xfrm>
              <a:off x="6997701" y="5681664"/>
              <a:ext cx="1730375" cy="360363"/>
            </a:xfrm>
            <a:prstGeom prst="rect">
              <a:avLst/>
            </a:prstGeom>
            <a:solidFill>
              <a:srgbClr val="00338D"/>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49"/>
            <p:cNvSpPr>
              <a:spLocks/>
            </p:cNvSpPr>
            <p:nvPr/>
          </p:nvSpPr>
          <p:spPr bwMode="auto">
            <a:xfrm>
              <a:off x="6910389" y="5549902"/>
              <a:ext cx="1878013" cy="168275"/>
            </a:xfrm>
            <a:custGeom>
              <a:avLst/>
              <a:gdLst>
                <a:gd name="T0" fmla="*/ 1312 w 1332"/>
                <a:gd name="T1" fmla="*/ 0 h 119"/>
                <a:gd name="T2" fmla="*/ 1173 w 1332"/>
                <a:gd name="T3" fmla="*/ 0 h 119"/>
                <a:gd name="T4" fmla="*/ 1149 w 1332"/>
                <a:gd name="T5" fmla="*/ 0 h 119"/>
                <a:gd name="T6" fmla="*/ 183 w 1332"/>
                <a:gd name="T7" fmla="*/ 0 h 119"/>
                <a:gd name="T8" fmla="*/ 149 w 1332"/>
                <a:gd name="T9" fmla="*/ 0 h 119"/>
                <a:gd name="T10" fmla="*/ 20 w 1332"/>
                <a:gd name="T11" fmla="*/ 0 h 119"/>
                <a:gd name="T12" fmla="*/ 0 w 1332"/>
                <a:gd name="T13" fmla="*/ 20 h 119"/>
                <a:gd name="T14" fmla="*/ 0 w 1332"/>
                <a:gd name="T15" fmla="*/ 99 h 119"/>
                <a:gd name="T16" fmla="*/ 20 w 1332"/>
                <a:gd name="T17" fmla="*/ 119 h 119"/>
                <a:gd name="T18" fmla="*/ 149 w 1332"/>
                <a:gd name="T19" fmla="*/ 119 h 119"/>
                <a:gd name="T20" fmla="*/ 183 w 1332"/>
                <a:gd name="T21" fmla="*/ 119 h 119"/>
                <a:gd name="T22" fmla="*/ 1149 w 1332"/>
                <a:gd name="T23" fmla="*/ 119 h 119"/>
                <a:gd name="T24" fmla="*/ 1173 w 1332"/>
                <a:gd name="T25" fmla="*/ 119 h 119"/>
                <a:gd name="T26" fmla="*/ 1312 w 1332"/>
                <a:gd name="T27" fmla="*/ 119 h 119"/>
                <a:gd name="T28" fmla="*/ 1332 w 1332"/>
                <a:gd name="T29" fmla="*/ 99 h 119"/>
                <a:gd name="T30" fmla="*/ 1332 w 1332"/>
                <a:gd name="T31" fmla="*/ 20 h 119"/>
                <a:gd name="T32" fmla="*/ 1312 w 1332"/>
                <a:gd name="T3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2" h="119">
                  <a:moveTo>
                    <a:pt x="1312" y="0"/>
                  </a:moveTo>
                  <a:cubicBezTo>
                    <a:pt x="1173" y="0"/>
                    <a:pt x="1173" y="0"/>
                    <a:pt x="1173" y="0"/>
                  </a:cubicBezTo>
                  <a:cubicBezTo>
                    <a:pt x="1149" y="0"/>
                    <a:pt x="1149" y="0"/>
                    <a:pt x="1149" y="0"/>
                  </a:cubicBezTo>
                  <a:cubicBezTo>
                    <a:pt x="183" y="0"/>
                    <a:pt x="183" y="0"/>
                    <a:pt x="183" y="0"/>
                  </a:cubicBezTo>
                  <a:cubicBezTo>
                    <a:pt x="149" y="0"/>
                    <a:pt x="149" y="0"/>
                    <a:pt x="149" y="0"/>
                  </a:cubicBezTo>
                  <a:cubicBezTo>
                    <a:pt x="20" y="0"/>
                    <a:pt x="20" y="0"/>
                    <a:pt x="20" y="0"/>
                  </a:cubicBezTo>
                  <a:cubicBezTo>
                    <a:pt x="9" y="0"/>
                    <a:pt x="0" y="9"/>
                    <a:pt x="0" y="20"/>
                  </a:cubicBezTo>
                  <a:cubicBezTo>
                    <a:pt x="0" y="99"/>
                    <a:pt x="0" y="99"/>
                    <a:pt x="0" y="99"/>
                  </a:cubicBezTo>
                  <a:cubicBezTo>
                    <a:pt x="0" y="110"/>
                    <a:pt x="9" y="119"/>
                    <a:pt x="20" y="119"/>
                  </a:cubicBezTo>
                  <a:cubicBezTo>
                    <a:pt x="149" y="119"/>
                    <a:pt x="149" y="119"/>
                    <a:pt x="149" y="119"/>
                  </a:cubicBezTo>
                  <a:cubicBezTo>
                    <a:pt x="183" y="119"/>
                    <a:pt x="183" y="119"/>
                    <a:pt x="183" y="119"/>
                  </a:cubicBezTo>
                  <a:cubicBezTo>
                    <a:pt x="1149" y="119"/>
                    <a:pt x="1149" y="119"/>
                    <a:pt x="1149" y="119"/>
                  </a:cubicBezTo>
                  <a:cubicBezTo>
                    <a:pt x="1173" y="119"/>
                    <a:pt x="1173" y="119"/>
                    <a:pt x="1173" y="119"/>
                  </a:cubicBezTo>
                  <a:cubicBezTo>
                    <a:pt x="1312" y="119"/>
                    <a:pt x="1312" y="119"/>
                    <a:pt x="1312" y="119"/>
                  </a:cubicBezTo>
                  <a:cubicBezTo>
                    <a:pt x="1323" y="119"/>
                    <a:pt x="1332" y="110"/>
                    <a:pt x="1332" y="99"/>
                  </a:cubicBezTo>
                  <a:cubicBezTo>
                    <a:pt x="1332" y="20"/>
                    <a:pt x="1332" y="20"/>
                    <a:pt x="1332" y="20"/>
                  </a:cubicBezTo>
                  <a:cubicBezTo>
                    <a:pt x="1332" y="9"/>
                    <a:pt x="1323" y="0"/>
                    <a:pt x="1312" y="0"/>
                  </a:cubicBezTo>
                  <a:close/>
                </a:path>
              </a:pathLst>
            </a:custGeom>
            <a:solidFill>
              <a:srgbClr val="0091DA"/>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50"/>
            <p:cNvSpPr>
              <a:spLocks/>
            </p:cNvSpPr>
            <p:nvPr/>
          </p:nvSpPr>
          <p:spPr bwMode="auto">
            <a:xfrm>
              <a:off x="7880351" y="4789489"/>
              <a:ext cx="925513" cy="766763"/>
            </a:xfrm>
            <a:custGeom>
              <a:avLst/>
              <a:gdLst>
                <a:gd name="T0" fmla="*/ 614 w 656"/>
                <a:gd name="T1" fmla="*/ 0 h 543"/>
                <a:gd name="T2" fmla="*/ 43 w 656"/>
                <a:gd name="T3" fmla="*/ 0 h 543"/>
                <a:gd name="T4" fmla="*/ 0 w 656"/>
                <a:gd name="T5" fmla="*/ 43 h 543"/>
                <a:gd name="T6" fmla="*/ 0 w 656"/>
                <a:gd name="T7" fmla="*/ 382 h 543"/>
                <a:gd name="T8" fmla="*/ 43 w 656"/>
                <a:gd name="T9" fmla="*/ 424 h 543"/>
                <a:gd name="T10" fmla="*/ 226 w 656"/>
                <a:gd name="T11" fmla="*/ 424 h 543"/>
                <a:gd name="T12" fmla="*/ 226 w 656"/>
                <a:gd name="T13" fmla="*/ 494 h 543"/>
                <a:gd name="T14" fmla="*/ 182 w 656"/>
                <a:gd name="T15" fmla="*/ 494 h 543"/>
                <a:gd name="T16" fmla="*/ 160 w 656"/>
                <a:gd name="T17" fmla="*/ 519 h 543"/>
                <a:gd name="T18" fmla="*/ 182 w 656"/>
                <a:gd name="T19" fmla="*/ 543 h 543"/>
                <a:gd name="T20" fmla="*/ 485 w 656"/>
                <a:gd name="T21" fmla="*/ 543 h 543"/>
                <a:gd name="T22" fmla="*/ 507 w 656"/>
                <a:gd name="T23" fmla="*/ 519 h 543"/>
                <a:gd name="T24" fmla="*/ 485 w 656"/>
                <a:gd name="T25" fmla="*/ 494 h 543"/>
                <a:gd name="T26" fmla="*/ 429 w 656"/>
                <a:gd name="T27" fmla="*/ 494 h 543"/>
                <a:gd name="T28" fmla="*/ 429 w 656"/>
                <a:gd name="T29" fmla="*/ 424 h 543"/>
                <a:gd name="T30" fmla="*/ 614 w 656"/>
                <a:gd name="T31" fmla="*/ 424 h 543"/>
                <a:gd name="T32" fmla="*/ 656 w 656"/>
                <a:gd name="T33" fmla="*/ 382 h 543"/>
                <a:gd name="T34" fmla="*/ 656 w 656"/>
                <a:gd name="T35" fmla="*/ 43 h 543"/>
                <a:gd name="T36" fmla="*/ 614 w 656"/>
                <a:gd name="T37"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6" h="543">
                  <a:moveTo>
                    <a:pt x="614" y="0"/>
                  </a:moveTo>
                  <a:cubicBezTo>
                    <a:pt x="43" y="0"/>
                    <a:pt x="43" y="0"/>
                    <a:pt x="43" y="0"/>
                  </a:cubicBezTo>
                  <a:cubicBezTo>
                    <a:pt x="19" y="0"/>
                    <a:pt x="0" y="19"/>
                    <a:pt x="0" y="43"/>
                  </a:cubicBezTo>
                  <a:cubicBezTo>
                    <a:pt x="0" y="382"/>
                    <a:pt x="0" y="382"/>
                    <a:pt x="0" y="382"/>
                  </a:cubicBezTo>
                  <a:cubicBezTo>
                    <a:pt x="0" y="405"/>
                    <a:pt x="19" y="424"/>
                    <a:pt x="43" y="424"/>
                  </a:cubicBezTo>
                  <a:cubicBezTo>
                    <a:pt x="226" y="424"/>
                    <a:pt x="226" y="424"/>
                    <a:pt x="226" y="424"/>
                  </a:cubicBezTo>
                  <a:cubicBezTo>
                    <a:pt x="226" y="494"/>
                    <a:pt x="226" y="494"/>
                    <a:pt x="226" y="494"/>
                  </a:cubicBezTo>
                  <a:cubicBezTo>
                    <a:pt x="182" y="494"/>
                    <a:pt x="182" y="494"/>
                    <a:pt x="182" y="494"/>
                  </a:cubicBezTo>
                  <a:cubicBezTo>
                    <a:pt x="170" y="494"/>
                    <a:pt x="160" y="505"/>
                    <a:pt x="160" y="519"/>
                  </a:cubicBezTo>
                  <a:cubicBezTo>
                    <a:pt x="160" y="532"/>
                    <a:pt x="170" y="543"/>
                    <a:pt x="182" y="543"/>
                  </a:cubicBezTo>
                  <a:cubicBezTo>
                    <a:pt x="485" y="543"/>
                    <a:pt x="485" y="543"/>
                    <a:pt x="485" y="543"/>
                  </a:cubicBezTo>
                  <a:cubicBezTo>
                    <a:pt x="497" y="543"/>
                    <a:pt x="507" y="532"/>
                    <a:pt x="507" y="519"/>
                  </a:cubicBezTo>
                  <a:cubicBezTo>
                    <a:pt x="507" y="505"/>
                    <a:pt x="497" y="494"/>
                    <a:pt x="485" y="494"/>
                  </a:cubicBezTo>
                  <a:cubicBezTo>
                    <a:pt x="429" y="494"/>
                    <a:pt x="429" y="494"/>
                    <a:pt x="429" y="494"/>
                  </a:cubicBezTo>
                  <a:cubicBezTo>
                    <a:pt x="429" y="424"/>
                    <a:pt x="429" y="424"/>
                    <a:pt x="429" y="424"/>
                  </a:cubicBezTo>
                  <a:cubicBezTo>
                    <a:pt x="614" y="424"/>
                    <a:pt x="614" y="424"/>
                    <a:pt x="614" y="424"/>
                  </a:cubicBezTo>
                  <a:cubicBezTo>
                    <a:pt x="637" y="424"/>
                    <a:pt x="656" y="405"/>
                    <a:pt x="656" y="382"/>
                  </a:cubicBezTo>
                  <a:cubicBezTo>
                    <a:pt x="656" y="43"/>
                    <a:pt x="656" y="43"/>
                    <a:pt x="656" y="43"/>
                  </a:cubicBezTo>
                  <a:cubicBezTo>
                    <a:pt x="656" y="19"/>
                    <a:pt x="637" y="0"/>
                    <a:pt x="614" y="0"/>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151"/>
            <p:cNvSpPr>
              <a:spLocks noChangeArrowheads="1"/>
            </p:cNvSpPr>
            <p:nvPr/>
          </p:nvSpPr>
          <p:spPr bwMode="auto">
            <a:xfrm>
              <a:off x="8201026" y="5387977"/>
              <a:ext cx="284163" cy="20638"/>
            </a:xfrm>
            <a:prstGeom prst="rect">
              <a:avLst/>
            </a:prstGeom>
            <a:solidFill>
              <a:srgbClr val="8082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487233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0867071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8400" y="1330126"/>
            <a:ext cx="10195200" cy="454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604358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1003200" y="1330126"/>
            <a:ext cx="4968000" cy="454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6220800" y="1330126"/>
            <a:ext cx="4968000" cy="454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60996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8400" y="431800"/>
            <a:ext cx="10195200" cy="53340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3201" y="1331360"/>
            <a:ext cx="10194470" cy="454556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Shape 8"/>
          <p:cNvSpPr txBox="1">
            <a:spLocks/>
          </p:cNvSpPr>
          <p:nvPr userDrawn="1"/>
        </p:nvSpPr>
        <p:spPr>
          <a:xfrm>
            <a:off x="10739438" y="6266997"/>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30" name="TextBox 29"/>
          <p:cNvSpPr txBox="1"/>
          <p:nvPr userDrawn="1"/>
        </p:nvSpPr>
        <p:spPr>
          <a:xfrm>
            <a:off x="2234933" y="6266997"/>
            <a:ext cx="7548259"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600" kern="1200" noProof="0" dirty="0" smtClean="0">
                <a:solidFill>
                  <a:schemeClr val="bg1">
                    <a:lumMod val="65000"/>
                  </a:schemeClr>
                </a:solidFill>
                <a:latin typeface="+mn-lt"/>
                <a:ea typeface="+mn-ea"/>
                <a:cs typeface="+mn-cs"/>
              </a:rPr>
              <a:t>© 2019 г. АО «КПМГ», компания, зарегистрированная в соответствии с законодательством Российской Федерации, член сети независимых фирм КПМГ, входящих в ассоциацию KPMG </a:t>
            </a:r>
            <a:r>
              <a:rPr lang="ru-RU" sz="600" kern="1200" noProof="0" dirty="0" err="1" smtClean="0">
                <a:solidFill>
                  <a:schemeClr val="bg1">
                    <a:lumMod val="65000"/>
                  </a:schemeClr>
                </a:solidFill>
                <a:latin typeface="+mn-lt"/>
                <a:ea typeface="+mn-ea"/>
                <a:cs typeface="+mn-cs"/>
              </a:rPr>
              <a:t>International</a:t>
            </a:r>
            <a:r>
              <a:rPr lang="ru-RU" sz="600" kern="1200" noProof="0" dirty="0" smtClean="0">
                <a:solidFill>
                  <a:schemeClr val="bg1">
                    <a:lumMod val="65000"/>
                  </a:schemeClr>
                </a:solidFill>
                <a:latin typeface="+mn-lt"/>
                <a:ea typeface="+mn-ea"/>
                <a:cs typeface="+mn-cs"/>
              </a:rPr>
              <a:t> </a:t>
            </a:r>
            <a:r>
              <a:rPr lang="ru-RU" sz="600" kern="1200" noProof="0" dirty="0" err="1" smtClean="0">
                <a:solidFill>
                  <a:schemeClr val="bg1">
                    <a:lumMod val="65000"/>
                  </a:schemeClr>
                </a:solidFill>
                <a:latin typeface="+mn-lt"/>
                <a:ea typeface="+mn-ea"/>
                <a:cs typeface="+mn-cs"/>
              </a:rPr>
              <a:t>Cooperative</a:t>
            </a:r>
            <a:r>
              <a:rPr lang="ru-RU" sz="600" kern="1200" noProof="0" dirty="0" smtClean="0">
                <a:solidFill>
                  <a:schemeClr val="bg1">
                    <a:lumMod val="65000"/>
                  </a:schemeClr>
                </a:solidFill>
                <a:latin typeface="+mn-lt"/>
                <a:ea typeface="+mn-ea"/>
                <a:cs typeface="+mn-cs"/>
              </a:rPr>
              <a:t> (“KPMG </a:t>
            </a:r>
            <a:r>
              <a:rPr lang="ru-RU" sz="600" kern="1200" noProof="0" dirty="0" err="1" smtClean="0">
                <a:solidFill>
                  <a:schemeClr val="bg1">
                    <a:lumMod val="65000"/>
                  </a:schemeClr>
                </a:solidFill>
                <a:latin typeface="+mn-lt"/>
                <a:ea typeface="+mn-ea"/>
                <a:cs typeface="+mn-cs"/>
              </a:rPr>
              <a:t>International</a:t>
            </a:r>
            <a:r>
              <a:rPr lang="ru-RU" sz="600" kern="1200" noProof="0" dirty="0" smtClean="0">
                <a:solidFill>
                  <a:schemeClr val="bg1">
                    <a:lumMod val="65000"/>
                  </a:schemeClr>
                </a:solidFill>
                <a:latin typeface="+mn-lt"/>
                <a:ea typeface="+mn-ea"/>
                <a:cs typeface="+mn-cs"/>
              </a:rPr>
              <a:t>”), зарегистрированную по законодательству Швейцарии. Все права защищены. </a:t>
            </a:r>
          </a:p>
        </p:txBody>
      </p:sp>
      <p:sp>
        <p:nvSpPr>
          <p:cNvPr id="26" name="Freeform 19"/>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3" r:id="rId3"/>
    <p:sldLayoutId id="2147483706" r:id="rId4"/>
    <p:sldLayoutId id="2147483675" r:id="rId5"/>
    <p:sldLayoutId id="2147483680" r:id="rId6"/>
    <p:sldLayoutId id="2147483666" r:id="rId7"/>
    <p:sldLayoutId id="2147483664" r:id="rId8"/>
    <p:sldLayoutId id="2147483689" r:id="rId9"/>
    <p:sldLayoutId id="2147483690" r:id="rId10"/>
    <p:sldLayoutId id="2147483691" r:id="rId11"/>
    <p:sldLayoutId id="2147483692" r:id="rId12"/>
    <p:sldLayoutId id="2147483693" r:id="rId13"/>
    <p:sldLayoutId id="2147483694" r:id="rId14"/>
    <p:sldLayoutId id="2147483695" r:id="rId15"/>
    <p:sldLayoutId id="2147483701" r:id="rId16"/>
    <p:sldLayoutId id="2147483697" r:id="rId17"/>
    <p:sldLayoutId id="2147483698" r:id="rId18"/>
    <p:sldLayoutId id="2147483699" r:id="rId19"/>
    <p:sldLayoutId id="2147483700" r:id="rId20"/>
    <p:sldLayoutId id="2147483662" r:id="rId21"/>
    <p:sldLayoutId id="2147483682" r:id="rId22"/>
    <p:sldLayoutId id="2147483683" r:id="rId23"/>
    <p:sldLayoutId id="2147483684" r:id="rId24"/>
    <p:sldLayoutId id="2147483685" r:id="rId25"/>
    <p:sldLayoutId id="2147483702" r:id="rId26"/>
    <p:sldLayoutId id="2147483667" r:id="rId27"/>
    <p:sldLayoutId id="2147483707" r:id="rId28"/>
    <p:sldLayoutId id="2147483708" r:id="rId29"/>
  </p:sldLayoutIdLst>
  <p:timing>
    <p:tnLst>
      <p:par>
        <p:cTn id="1" dur="indefinite" restart="never" nodeType="tmRoot"/>
      </p:par>
    </p:tnLst>
  </p:timing>
  <p:txStyles>
    <p:titleStyle>
      <a:lvl1pPr algn="l" defTabSz="914400" rtl="0" eaLnBrk="1" latinLnBrk="0" hangingPunct="1">
        <a:lnSpc>
          <a:spcPct val="70000"/>
        </a:lnSpc>
        <a:spcBef>
          <a:spcPct val="0"/>
        </a:spcBef>
        <a:buNone/>
        <a:defRPr sz="5400" kern="1200">
          <a:solidFill>
            <a:schemeClr val="tx2"/>
          </a:solidFill>
          <a:latin typeface="KPMG Cyrillic Extralight" panose="020B0303030202040204" pitchFamily="34" charset="0"/>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702" userDrawn="1">
          <p15:clr>
            <a:srgbClr val="F26B43"/>
          </p15:clr>
        </p15:guide>
        <p15:guide id="2" pos="627" userDrawn="1">
          <p15:clr>
            <a:srgbClr val="F26B43"/>
          </p15:clr>
        </p15:guide>
        <p15:guide id="3" pos="7055" userDrawn="1">
          <p15:clr>
            <a:srgbClr val="F26B43"/>
          </p15:clr>
        </p15:guide>
        <p15:guide id="4" orient="horz" pos="833" userDrawn="1">
          <p15:clr>
            <a:srgbClr val="F26B43"/>
          </p15:clr>
        </p15:guide>
        <p15:guide id="5" orient="horz" pos="608" userDrawn="1">
          <p15:clr>
            <a:srgbClr val="F26B43"/>
          </p15:clr>
        </p15:guide>
        <p15:guide id="6" orient="horz" pos="2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23068" y="1468757"/>
            <a:ext cx="7594459" cy="2644994"/>
          </a:xfrm>
        </p:spPr>
        <p:txBody>
          <a:bodyPr/>
          <a:lstStyle/>
          <a:p>
            <a:pPr>
              <a:lnSpc>
                <a:spcPct val="80000"/>
              </a:lnSpc>
            </a:pPr>
            <a:r>
              <a:rPr lang="ru-RU" sz="5000" dirty="0">
                <a:latin typeface="KPMG Cyrillic Light" panose="020B0403030202040204" pitchFamily="34" charset="-52"/>
              </a:rPr>
              <a:t>Практика применения и дальнейшее развитие нормативного регулирования вопросов аудиторской тайны и конфиденциальности данных </a:t>
            </a:r>
            <a:r>
              <a:rPr lang="ru-RU" sz="5000" dirty="0" smtClean="0">
                <a:latin typeface="KPMG Cyrillic Light" panose="020B0403030202040204" pitchFamily="34" charset="-52"/>
              </a:rPr>
              <a:t>в </a:t>
            </a:r>
            <a:r>
              <a:rPr lang="ru-RU" sz="5000" dirty="0">
                <a:latin typeface="KPMG Cyrillic Light" panose="020B0403030202040204" pitchFamily="34" charset="-52"/>
              </a:rPr>
              <a:t>условиях развития информационных технологий и </a:t>
            </a:r>
            <a:r>
              <a:rPr lang="ru-RU" sz="5000" dirty="0" err="1">
                <a:latin typeface="KPMG Cyrillic Light" panose="020B0403030202040204" pitchFamily="34" charset="-52"/>
              </a:rPr>
              <a:t>цифровизации</a:t>
            </a:r>
            <a:r>
              <a:rPr lang="ru-RU" sz="5000" dirty="0">
                <a:latin typeface="KPMG Cyrillic Light" panose="020B0403030202040204" pitchFamily="34" charset="-52"/>
              </a:rPr>
              <a:t> аудита</a:t>
            </a:r>
            <a:endParaRPr lang="en-GB" sz="5000" dirty="0">
              <a:latin typeface="KPMG Cyrillic Light" panose="020B0403030202040204" pitchFamily="34" charset="-52"/>
            </a:endParaRPr>
          </a:p>
        </p:txBody>
      </p:sp>
      <p:sp>
        <p:nvSpPr>
          <p:cNvPr id="5" name="Subtitle 4"/>
          <p:cNvSpPr>
            <a:spLocks noGrp="1"/>
          </p:cNvSpPr>
          <p:nvPr>
            <p:ph type="subTitle" idx="11"/>
          </p:nvPr>
        </p:nvSpPr>
        <p:spPr>
          <a:xfrm>
            <a:off x="995363" y="5876925"/>
            <a:ext cx="6983148" cy="216000"/>
          </a:xfrm>
        </p:spPr>
        <p:txBody>
          <a:bodyPr/>
          <a:lstStyle/>
          <a:p>
            <a:r>
              <a:rPr lang="en-US" dirty="0" smtClean="0"/>
              <a:t>26</a:t>
            </a:r>
            <a:r>
              <a:rPr lang="ru-RU" dirty="0" smtClean="0"/>
              <a:t> ию</a:t>
            </a:r>
            <a:r>
              <a:rPr lang="ru-RU" dirty="0"/>
              <a:t>л</a:t>
            </a:r>
            <a:r>
              <a:rPr lang="ru-RU" dirty="0" smtClean="0"/>
              <a:t>я </a:t>
            </a:r>
            <a:r>
              <a:rPr lang="en-GB" dirty="0" smtClean="0"/>
              <a:t>201</a:t>
            </a:r>
            <a:r>
              <a:rPr lang="ru-RU" dirty="0"/>
              <a:t>9</a:t>
            </a:r>
            <a:r>
              <a:rPr lang="ru-RU" dirty="0" smtClean="0"/>
              <a:t> г.</a:t>
            </a:r>
            <a:endParaRPr lang="en-GB" dirty="0"/>
          </a:p>
        </p:txBody>
      </p:sp>
    </p:spTree>
    <p:extLst>
      <p:ext uri="{BB962C8B-B14F-4D97-AF65-F5344CB8AC3E}">
        <p14:creationId xmlns:p14="http://schemas.microsoft.com/office/powerpoint/2010/main" val="438289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3467" y="4386336"/>
            <a:ext cx="1792050" cy="1476000"/>
            <a:chOff x="4963467" y="4427901"/>
            <a:chExt cx="1792050" cy="1476000"/>
          </a:xfrm>
        </p:grpSpPr>
        <p:sp>
          <p:nvSpPr>
            <p:cNvPr id="96" name="Rectangle 95"/>
            <p:cNvSpPr/>
            <p:nvPr/>
          </p:nvSpPr>
          <p:spPr>
            <a:xfrm>
              <a:off x="4963467" y="4427901"/>
              <a:ext cx="1792050" cy="1476000"/>
            </a:xfrm>
            <a:prstGeom prst="rect">
              <a:avLst/>
            </a:prstGeom>
            <a:solidFill>
              <a:srgbClr val="470A68"/>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smtClean="0">
                <a:solidFill>
                  <a:schemeClr val="bg1"/>
                </a:solidFill>
              </a:endParaRPr>
            </a:p>
          </p:txBody>
        </p:sp>
        <p:sp>
          <p:nvSpPr>
            <p:cNvPr id="95" name="Isosceles Triangle 94"/>
            <p:cNvSpPr/>
            <p:nvPr/>
          </p:nvSpPr>
          <p:spPr>
            <a:xfrm rot="5400000">
              <a:off x="4512579" y="5028396"/>
              <a:ext cx="1275072" cy="275011"/>
            </a:xfrm>
            <a:prstGeom prst="triangle">
              <a:avLst/>
            </a:prstGeom>
            <a:solidFill>
              <a:schemeClr val="bg1">
                <a:lumMod val="8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dirty="0" err="1" smtClean="0">
                <a:solidFill>
                  <a:schemeClr val="bg1"/>
                </a:solidFill>
              </a:endParaRPr>
            </a:p>
          </p:txBody>
        </p:sp>
      </p:grpSp>
      <p:sp>
        <p:nvSpPr>
          <p:cNvPr id="92" name="Rectangle 91"/>
          <p:cNvSpPr/>
          <p:nvPr/>
        </p:nvSpPr>
        <p:spPr>
          <a:xfrm>
            <a:off x="3012115" y="4386336"/>
            <a:ext cx="1792050" cy="1476000"/>
          </a:xfrm>
          <a:prstGeom prst="rect">
            <a:avLst/>
          </a:prstGeom>
          <a:solidFill>
            <a:srgbClr val="470A68"/>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smtClean="0">
              <a:solidFill>
                <a:schemeClr val="bg1"/>
              </a:solidFill>
            </a:endParaRPr>
          </a:p>
        </p:txBody>
      </p:sp>
      <p:sp>
        <p:nvSpPr>
          <p:cNvPr id="83" name="Rectangle 82"/>
          <p:cNvSpPr/>
          <p:nvPr/>
        </p:nvSpPr>
        <p:spPr>
          <a:xfrm>
            <a:off x="1034834" y="4386336"/>
            <a:ext cx="1792050" cy="1476000"/>
          </a:xfrm>
          <a:prstGeom prst="rect">
            <a:avLst/>
          </a:prstGeom>
          <a:solidFill>
            <a:srgbClr val="470A68"/>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smtClean="0">
              <a:solidFill>
                <a:schemeClr val="bg1"/>
              </a:solidFill>
            </a:endParaRPr>
          </a:p>
        </p:txBody>
      </p:sp>
      <p:sp>
        <p:nvSpPr>
          <p:cNvPr id="63" name="Isosceles Triangle 62"/>
          <p:cNvSpPr/>
          <p:nvPr/>
        </p:nvSpPr>
        <p:spPr>
          <a:xfrm rot="5400000">
            <a:off x="585494" y="4986831"/>
            <a:ext cx="1275072" cy="275011"/>
          </a:xfrm>
          <a:prstGeom prst="triangle">
            <a:avLst/>
          </a:prstGeom>
          <a:solidFill>
            <a:schemeClr val="bg1">
              <a:lumMod val="8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dirty="0" err="1" smtClean="0">
              <a:solidFill>
                <a:schemeClr val="bg1"/>
              </a:solidFill>
            </a:endParaRPr>
          </a:p>
        </p:txBody>
      </p:sp>
      <p:sp>
        <p:nvSpPr>
          <p:cNvPr id="70" name="Rectangle 69"/>
          <p:cNvSpPr/>
          <p:nvPr/>
        </p:nvSpPr>
        <p:spPr>
          <a:xfrm>
            <a:off x="1034834" y="1322388"/>
            <a:ext cx="2802875" cy="1296000"/>
          </a:xfrm>
          <a:prstGeom prst="rect">
            <a:avLst/>
          </a:prstGeom>
          <a:solidFill>
            <a:srgbClr val="00338D"/>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ru-RU" b="1" dirty="0">
                <a:solidFill>
                  <a:schemeClr val="bg1"/>
                </a:solidFill>
              </a:rPr>
              <a:t>Директор </a:t>
            </a:r>
            <a:r>
              <a:rPr lang="en-US" b="1" dirty="0">
                <a:solidFill>
                  <a:schemeClr val="bg1"/>
                </a:solidFill>
              </a:rPr>
              <a:t/>
            </a:r>
            <a:br>
              <a:rPr lang="en-US" b="1" dirty="0">
                <a:solidFill>
                  <a:schemeClr val="bg1"/>
                </a:solidFill>
              </a:rPr>
            </a:br>
            <a:r>
              <a:rPr lang="ru-RU" b="1" dirty="0">
                <a:solidFill>
                  <a:schemeClr val="bg1"/>
                </a:solidFill>
              </a:rPr>
              <a:t>по управлению </a:t>
            </a:r>
            <a:r>
              <a:rPr lang="en-US" b="1" dirty="0">
                <a:solidFill>
                  <a:schemeClr val="bg1"/>
                </a:solidFill>
              </a:rPr>
              <a:t/>
            </a:r>
            <a:br>
              <a:rPr lang="en-US" b="1" dirty="0">
                <a:solidFill>
                  <a:schemeClr val="bg1"/>
                </a:solidFill>
              </a:rPr>
            </a:br>
            <a:r>
              <a:rPr lang="ru-RU" b="1" dirty="0" smtClean="0">
                <a:solidFill>
                  <a:schemeClr val="bg1"/>
                </a:solidFill>
              </a:rPr>
              <a:t>Рисками</a:t>
            </a:r>
            <a:endParaRPr lang="en-US" b="1" dirty="0">
              <a:solidFill>
                <a:schemeClr val="bg1"/>
              </a:solidFill>
            </a:endParaRPr>
          </a:p>
        </p:txBody>
      </p:sp>
      <p:sp>
        <p:nvSpPr>
          <p:cNvPr id="2" name="Title 1"/>
          <p:cNvSpPr>
            <a:spLocks noGrp="1"/>
          </p:cNvSpPr>
          <p:nvPr>
            <p:ph type="title"/>
          </p:nvPr>
        </p:nvSpPr>
        <p:spPr/>
        <p:txBody>
          <a:bodyPr/>
          <a:lstStyle/>
          <a:p>
            <a:r>
              <a:rPr lang="ru-RU" dirty="0" smtClean="0"/>
              <a:t>Независимая структура </a:t>
            </a:r>
            <a:r>
              <a:rPr lang="ru-RU" dirty="0"/>
              <a:t>подчинения</a:t>
            </a:r>
            <a:endParaRPr lang="en-US" dirty="0"/>
          </a:p>
        </p:txBody>
      </p:sp>
      <p:grpSp>
        <p:nvGrpSpPr>
          <p:cNvPr id="3" name="Group 2"/>
          <p:cNvGrpSpPr/>
          <p:nvPr/>
        </p:nvGrpSpPr>
        <p:grpSpPr>
          <a:xfrm>
            <a:off x="1034834" y="2909818"/>
            <a:ext cx="2943183" cy="1319083"/>
            <a:chOff x="1034834" y="2930037"/>
            <a:chExt cx="2943183" cy="1319083"/>
          </a:xfrm>
        </p:grpSpPr>
        <p:sp>
          <p:nvSpPr>
            <p:cNvPr id="43" name="Rectangle 42"/>
            <p:cNvSpPr/>
            <p:nvPr/>
          </p:nvSpPr>
          <p:spPr>
            <a:xfrm>
              <a:off x="1034834" y="2930037"/>
              <a:ext cx="2802875" cy="1319083"/>
            </a:xfrm>
            <a:prstGeom prst="rect">
              <a:avLst/>
            </a:prstGeom>
            <a:solidFill>
              <a:srgbClr val="470A68"/>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smtClean="0">
                <a:solidFill>
                  <a:schemeClr val="bg1"/>
                </a:solidFill>
              </a:endParaRPr>
            </a:p>
          </p:txBody>
        </p:sp>
        <p:sp>
          <p:nvSpPr>
            <p:cNvPr id="65" name="Isosceles Triangle 64"/>
            <p:cNvSpPr/>
            <p:nvPr/>
          </p:nvSpPr>
          <p:spPr>
            <a:xfrm rot="5400000">
              <a:off x="602959" y="3452073"/>
              <a:ext cx="1275072" cy="275011"/>
            </a:xfrm>
            <a:prstGeom prst="triangle">
              <a:avLst/>
            </a:prstGeom>
            <a:solidFill>
              <a:schemeClr val="bg1">
                <a:lumMod val="8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dirty="0" err="1" smtClean="0">
                <a:solidFill>
                  <a:schemeClr val="bg1"/>
                </a:solidFill>
              </a:endParaRPr>
            </a:p>
          </p:txBody>
        </p:sp>
        <p:sp>
          <p:nvSpPr>
            <p:cNvPr id="45" name="TextBox 44"/>
            <p:cNvSpPr txBox="1"/>
            <p:nvPr/>
          </p:nvSpPr>
          <p:spPr>
            <a:xfrm>
              <a:off x="1339638" y="3381715"/>
              <a:ext cx="2638379" cy="673199"/>
            </a:xfrm>
            <a:prstGeom prst="rect">
              <a:avLst/>
            </a:prstGeom>
            <a:noFill/>
          </p:spPr>
          <p:txBody>
            <a:bodyPr wrap="square" lIns="54610" tIns="54610" rIns="54610" bIns="54610" rtlCol="0">
              <a:noAutofit/>
            </a:bodyPr>
            <a:lstStyle/>
            <a:p>
              <a:pPr algn="ctr">
                <a:spcAft>
                  <a:spcPts val="600"/>
                </a:spcAft>
              </a:pPr>
              <a:r>
                <a:rPr lang="ru-RU" b="1" dirty="0" smtClean="0">
                  <a:solidFill>
                    <a:schemeClr val="bg1"/>
                  </a:solidFill>
                </a:rPr>
                <a:t>Директор по ИБ</a:t>
              </a:r>
              <a:endParaRPr lang="en-US" b="1" dirty="0">
                <a:solidFill>
                  <a:schemeClr val="bg1"/>
                </a:solidFill>
              </a:endParaRPr>
            </a:p>
          </p:txBody>
        </p:sp>
      </p:grpSp>
      <p:sp>
        <p:nvSpPr>
          <p:cNvPr id="50" name="TextBox 49"/>
          <p:cNvSpPr txBox="1"/>
          <p:nvPr/>
        </p:nvSpPr>
        <p:spPr>
          <a:xfrm>
            <a:off x="1179505" y="4413659"/>
            <a:ext cx="1773616" cy="673199"/>
          </a:xfrm>
          <a:prstGeom prst="rect">
            <a:avLst/>
          </a:prstGeom>
          <a:noFill/>
        </p:spPr>
        <p:txBody>
          <a:bodyPr wrap="square" lIns="54610" tIns="54610" rIns="54610" bIns="54610" rtlCol="0">
            <a:noAutofit/>
          </a:bodyPr>
          <a:lstStyle/>
          <a:p>
            <a:pPr algn="ctr">
              <a:spcAft>
                <a:spcPts val="600"/>
              </a:spcAft>
            </a:pPr>
            <a:r>
              <a:rPr lang="ru-RU" b="1" dirty="0">
                <a:solidFill>
                  <a:schemeClr val="bg1"/>
                </a:solidFill>
              </a:rPr>
              <a:t>Центр </a:t>
            </a:r>
            <a:r>
              <a:rPr lang="ru-RU" b="1" dirty="0" err="1" smtClean="0">
                <a:solidFill>
                  <a:schemeClr val="bg1"/>
                </a:solidFill>
              </a:rPr>
              <a:t>реагиро</a:t>
            </a:r>
            <a:r>
              <a:rPr lang="en-US" b="1" dirty="0" smtClean="0">
                <a:solidFill>
                  <a:schemeClr val="bg1"/>
                </a:solidFill>
              </a:rPr>
              <a:t>-</a:t>
            </a:r>
            <a:r>
              <a:rPr lang="ru-RU" b="1" dirty="0" err="1" smtClean="0">
                <a:solidFill>
                  <a:schemeClr val="bg1"/>
                </a:solidFill>
              </a:rPr>
              <a:t>вания</a:t>
            </a:r>
            <a:r>
              <a:rPr lang="ru-RU" b="1" dirty="0" smtClean="0">
                <a:solidFill>
                  <a:schemeClr val="bg1"/>
                </a:solidFill>
              </a:rPr>
              <a:t> на </a:t>
            </a:r>
            <a:r>
              <a:rPr lang="ru-RU" b="1" dirty="0">
                <a:solidFill>
                  <a:schemeClr val="bg1"/>
                </a:solidFill>
              </a:rPr>
              <a:t>инциденты ИБ</a:t>
            </a:r>
          </a:p>
        </p:txBody>
      </p:sp>
      <p:sp>
        <p:nvSpPr>
          <p:cNvPr id="88" name="TextBox 87"/>
          <p:cNvSpPr txBox="1"/>
          <p:nvPr/>
        </p:nvSpPr>
        <p:spPr>
          <a:xfrm>
            <a:off x="3170013" y="4663044"/>
            <a:ext cx="1638630" cy="673199"/>
          </a:xfrm>
          <a:prstGeom prst="rect">
            <a:avLst/>
          </a:prstGeom>
          <a:noFill/>
        </p:spPr>
        <p:txBody>
          <a:bodyPr wrap="square" lIns="54610" tIns="54610" rIns="54610" bIns="54610" rtlCol="0">
            <a:noAutofit/>
          </a:bodyPr>
          <a:lstStyle/>
          <a:p>
            <a:pPr algn="ctr">
              <a:spcAft>
                <a:spcPts val="600"/>
              </a:spcAft>
            </a:pPr>
            <a:r>
              <a:rPr lang="ru-RU" b="1" dirty="0" smtClean="0">
                <a:solidFill>
                  <a:schemeClr val="bg1"/>
                </a:solidFill>
              </a:rPr>
              <a:t>Оценка рисков </a:t>
            </a:r>
            <a:r>
              <a:rPr lang="en-US" b="1" dirty="0" smtClean="0">
                <a:solidFill>
                  <a:schemeClr val="bg1"/>
                </a:solidFill>
              </a:rPr>
              <a:t/>
            </a:r>
            <a:br>
              <a:rPr lang="en-US" b="1" dirty="0" smtClean="0">
                <a:solidFill>
                  <a:schemeClr val="bg1"/>
                </a:solidFill>
              </a:rPr>
            </a:br>
            <a:r>
              <a:rPr lang="ru-RU" b="1" dirty="0" smtClean="0">
                <a:solidFill>
                  <a:schemeClr val="bg1"/>
                </a:solidFill>
              </a:rPr>
              <a:t>ИБ</a:t>
            </a:r>
            <a:endParaRPr lang="ru-RU" b="1" dirty="0">
              <a:solidFill>
                <a:schemeClr val="bg1"/>
              </a:solidFill>
            </a:endParaRPr>
          </a:p>
        </p:txBody>
      </p:sp>
      <p:sp>
        <p:nvSpPr>
          <p:cNvPr id="91" name="Isosceles Triangle 90"/>
          <p:cNvSpPr/>
          <p:nvPr/>
        </p:nvSpPr>
        <p:spPr>
          <a:xfrm rot="5400000">
            <a:off x="2561227" y="4986831"/>
            <a:ext cx="1275072" cy="275011"/>
          </a:xfrm>
          <a:prstGeom prst="triangle">
            <a:avLst/>
          </a:prstGeom>
          <a:solidFill>
            <a:schemeClr val="bg1">
              <a:lumMod val="8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dirty="0" err="1" smtClean="0">
              <a:solidFill>
                <a:schemeClr val="bg1"/>
              </a:solidFill>
            </a:endParaRPr>
          </a:p>
        </p:txBody>
      </p:sp>
      <p:sp>
        <p:nvSpPr>
          <p:cNvPr id="94" name="TextBox 93"/>
          <p:cNvSpPr txBox="1"/>
          <p:nvPr/>
        </p:nvSpPr>
        <p:spPr>
          <a:xfrm>
            <a:off x="5204491" y="4676899"/>
            <a:ext cx="1638630" cy="673199"/>
          </a:xfrm>
          <a:prstGeom prst="rect">
            <a:avLst/>
          </a:prstGeom>
          <a:noFill/>
        </p:spPr>
        <p:txBody>
          <a:bodyPr wrap="square" lIns="54610" tIns="54610" rIns="54610" bIns="54610" rtlCol="0">
            <a:noAutofit/>
          </a:bodyPr>
          <a:lstStyle/>
          <a:p>
            <a:pPr algn="ctr">
              <a:spcAft>
                <a:spcPts val="600"/>
              </a:spcAft>
            </a:pPr>
            <a:r>
              <a:rPr lang="ru-RU" b="1" dirty="0" smtClean="0">
                <a:solidFill>
                  <a:schemeClr val="bg1"/>
                </a:solidFill>
              </a:rPr>
              <a:t>Команда развития </a:t>
            </a:r>
            <a:r>
              <a:rPr lang="en-US" b="1" dirty="0" smtClean="0">
                <a:solidFill>
                  <a:schemeClr val="bg1"/>
                </a:solidFill>
              </a:rPr>
              <a:t/>
            </a:r>
            <a:br>
              <a:rPr lang="en-US" b="1" dirty="0" smtClean="0">
                <a:solidFill>
                  <a:schemeClr val="bg1"/>
                </a:solidFill>
              </a:rPr>
            </a:br>
            <a:r>
              <a:rPr lang="ru-RU" b="1" dirty="0" smtClean="0">
                <a:solidFill>
                  <a:schemeClr val="bg1"/>
                </a:solidFill>
              </a:rPr>
              <a:t>ИБ</a:t>
            </a:r>
            <a:endParaRPr lang="ru-RU" b="1" dirty="0">
              <a:solidFill>
                <a:schemeClr val="bg1"/>
              </a:solidFill>
            </a:endParaRPr>
          </a:p>
        </p:txBody>
      </p:sp>
      <p:pic>
        <p:nvPicPr>
          <p:cNvPr id="98" name="Picture 9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65570" y="12769337"/>
            <a:ext cx="137999" cy="137999"/>
          </a:xfrm>
          <a:prstGeom prst="rect">
            <a:avLst/>
          </a:prstGeom>
        </p:spPr>
      </p:pic>
      <p:sp>
        <p:nvSpPr>
          <p:cNvPr id="100" name="TextBox 99"/>
          <p:cNvSpPr txBox="1"/>
          <p:nvPr/>
        </p:nvSpPr>
        <p:spPr>
          <a:xfrm>
            <a:off x="5075180" y="1184511"/>
            <a:ext cx="2607791" cy="673199"/>
          </a:xfrm>
          <a:prstGeom prst="rect">
            <a:avLst/>
          </a:prstGeom>
          <a:noFill/>
        </p:spPr>
        <p:txBody>
          <a:bodyPr wrap="square" lIns="54610" tIns="54610" rIns="54610" bIns="54610" rtlCol="0">
            <a:noAutofit/>
          </a:bodyPr>
          <a:lstStyle/>
          <a:p>
            <a:pPr algn="ctr">
              <a:spcAft>
                <a:spcPts val="600"/>
              </a:spcAft>
            </a:pPr>
            <a:endParaRPr lang="en-US" b="1" dirty="0">
              <a:solidFill>
                <a:schemeClr val="accent4"/>
              </a:solidFill>
            </a:endParaRPr>
          </a:p>
        </p:txBody>
      </p:sp>
      <p:sp>
        <p:nvSpPr>
          <p:cNvPr id="108" name="TextBox 107"/>
          <p:cNvSpPr txBox="1"/>
          <p:nvPr/>
        </p:nvSpPr>
        <p:spPr>
          <a:xfrm>
            <a:off x="7549920" y="4356624"/>
            <a:ext cx="1638630" cy="673199"/>
          </a:xfrm>
          <a:prstGeom prst="rect">
            <a:avLst/>
          </a:prstGeom>
          <a:noFill/>
        </p:spPr>
        <p:txBody>
          <a:bodyPr wrap="square" lIns="54610" tIns="54610" rIns="54610" bIns="54610" rtlCol="0">
            <a:noAutofit/>
          </a:bodyPr>
          <a:lstStyle/>
          <a:p>
            <a:pPr algn="ctr">
              <a:spcAft>
                <a:spcPts val="600"/>
              </a:spcAft>
            </a:pPr>
            <a:endParaRPr lang="ru-RU" b="1" dirty="0">
              <a:solidFill>
                <a:schemeClr val="tx2"/>
              </a:solidFill>
            </a:endParaRPr>
          </a:p>
        </p:txBody>
      </p:sp>
      <p:sp>
        <p:nvSpPr>
          <p:cNvPr id="40" name="Rectangle 39"/>
          <p:cNvSpPr/>
          <p:nvPr/>
        </p:nvSpPr>
        <p:spPr>
          <a:xfrm>
            <a:off x="5287621" y="1318924"/>
            <a:ext cx="2802875" cy="1296000"/>
          </a:xfrm>
          <a:prstGeom prst="rect">
            <a:avLst/>
          </a:prstGeom>
          <a:solidFill>
            <a:srgbClr val="00A3A1"/>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spcAft>
                <a:spcPts val="600"/>
              </a:spcAft>
            </a:pPr>
            <a:r>
              <a:rPr lang="ru-RU" b="1" dirty="0">
                <a:solidFill>
                  <a:schemeClr val="bg1"/>
                </a:solidFill>
              </a:rPr>
              <a:t>Внутренний Аудит</a:t>
            </a:r>
            <a:endParaRPr lang="en-US" b="1" dirty="0">
              <a:solidFill>
                <a:schemeClr val="bg1"/>
              </a:solidFill>
            </a:endParaRPr>
          </a:p>
        </p:txBody>
      </p:sp>
      <p:grpSp>
        <p:nvGrpSpPr>
          <p:cNvPr id="42" name="Group 41"/>
          <p:cNvGrpSpPr/>
          <p:nvPr/>
        </p:nvGrpSpPr>
        <p:grpSpPr>
          <a:xfrm flipH="1" flipV="1">
            <a:off x="8242775" y="2909818"/>
            <a:ext cx="2943183" cy="1319083"/>
            <a:chOff x="1034834" y="2930037"/>
            <a:chExt cx="2943183" cy="1319083"/>
          </a:xfrm>
        </p:grpSpPr>
        <p:sp>
          <p:nvSpPr>
            <p:cNvPr id="46" name="Rectangle 45"/>
            <p:cNvSpPr/>
            <p:nvPr/>
          </p:nvSpPr>
          <p:spPr>
            <a:xfrm>
              <a:off x="1034834" y="2930037"/>
              <a:ext cx="2802875" cy="1319083"/>
            </a:xfrm>
            <a:prstGeom prst="rect">
              <a:avLst/>
            </a:prstGeom>
            <a:solidFill>
              <a:srgbClr val="0091DA"/>
            </a:solidFill>
            <a:ln w="25400">
              <a:solidFill>
                <a:srgbClr val="0091DA"/>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smtClean="0">
                <a:solidFill>
                  <a:schemeClr val="bg1"/>
                </a:solidFill>
              </a:endParaRPr>
            </a:p>
          </p:txBody>
        </p:sp>
        <p:sp>
          <p:nvSpPr>
            <p:cNvPr id="47" name="Isosceles Triangle 46"/>
            <p:cNvSpPr/>
            <p:nvPr/>
          </p:nvSpPr>
          <p:spPr>
            <a:xfrm rot="5400000">
              <a:off x="602959" y="3452073"/>
              <a:ext cx="1275072" cy="275011"/>
            </a:xfrm>
            <a:prstGeom prst="triangle">
              <a:avLst/>
            </a:prstGeom>
            <a:solidFill>
              <a:schemeClr val="bg1">
                <a:lumMod val="8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dirty="0" err="1" smtClean="0">
                <a:solidFill>
                  <a:schemeClr val="bg1"/>
                </a:solidFill>
              </a:endParaRPr>
            </a:p>
          </p:txBody>
        </p:sp>
        <p:sp>
          <p:nvSpPr>
            <p:cNvPr id="48" name="TextBox 47"/>
            <p:cNvSpPr txBox="1"/>
            <p:nvPr/>
          </p:nvSpPr>
          <p:spPr>
            <a:xfrm flipV="1">
              <a:off x="1339638" y="3104619"/>
              <a:ext cx="2638379" cy="673199"/>
            </a:xfrm>
            <a:prstGeom prst="rect">
              <a:avLst/>
            </a:prstGeom>
            <a:noFill/>
          </p:spPr>
          <p:txBody>
            <a:bodyPr wrap="square" lIns="54610" tIns="54610" rIns="54610" bIns="54610" rtlCol="0">
              <a:noAutofit/>
            </a:bodyPr>
            <a:lstStyle/>
            <a:p>
              <a:pPr algn="ctr">
                <a:spcAft>
                  <a:spcPts val="600"/>
                </a:spcAft>
              </a:pPr>
              <a:r>
                <a:rPr lang="ru-RU" b="1" dirty="0">
                  <a:solidFill>
                    <a:schemeClr val="bg1"/>
                  </a:solidFill>
                </a:rPr>
                <a:t>ИТ-Директор</a:t>
              </a:r>
            </a:p>
          </p:txBody>
        </p:sp>
      </p:grpSp>
      <p:grpSp>
        <p:nvGrpSpPr>
          <p:cNvPr id="49" name="Group 48"/>
          <p:cNvGrpSpPr/>
          <p:nvPr/>
        </p:nvGrpSpPr>
        <p:grpSpPr>
          <a:xfrm flipH="1">
            <a:off x="9383544" y="4390423"/>
            <a:ext cx="1792050" cy="1476000"/>
            <a:chOff x="4963467" y="4427901"/>
            <a:chExt cx="1792050" cy="1476000"/>
          </a:xfrm>
        </p:grpSpPr>
        <p:sp>
          <p:nvSpPr>
            <p:cNvPr id="51" name="Rectangle 50"/>
            <p:cNvSpPr/>
            <p:nvPr/>
          </p:nvSpPr>
          <p:spPr>
            <a:xfrm>
              <a:off x="4963467" y="4427901"/>
              <a:ext cx="1792050" cy="1476000"/>
            </a:xfrm>
            <a:prstGeom prst="rect">
              <a:avLst/>
            </a:prstGeom>
            <a:solidFill>
              <a:srgbClr val="0091DA"/>
            </a:solidFill>
            <a:ln w="25400">
              <a:solidFill>
                <a:srgbClr val="0091DA"/>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smtClean="0">
                <a:solidFill>
                  <a:schemeClr val="bg1"/>
                </a:solidFill>
              </a:endParaRPr>
            </a:p>
          </p:txBody>
        </p:sp>
        <p:sp>
          <p:nvSpPr>
            <p:cNvPr id="52" name="Isosceles Triangle 51"/>
            <p:cNvSpPr/>
            <p:nvPr/>
          </p:nvSpPr>
          <p:spPr>
            <a:xfrm rot="5400000">
              <a:off x="4512579" y="5028396"/>
              <a:ext cx="1275072" cy="275011"/>
            </a:xfrm>
            <a:prstGeom prst="triangle">
              <a:avLst/>
            </a:prstGeom>
            <a:solidFill>
              <a:schemeClr val="bg1">
                <a:lumMod val="8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dirty="0" err="1" smtClean="0">
                <a:solidFill>
                  <a:schemeClr val="bg1"/>
                </a:solidFill>
              </a:endParaRPr>
            </a:p>
          </p:txBody>
        </p:sp>
      </p:grpSp>
      <p:sp>
        <p:nvSpPr>
          <p:cNvPr id="53" name="TextBox 52"/>
          <p:cNvSpPr txBox="1"/>
          <p:nvPr/>
        </p:nvSpPr>
        <p:spPr>
          <a:xfrm>
            <a:off x="9292054" y="4680986"/>
            <a:ext cx="1638630" cy="673199"/>
          </a:xfrm>
          <a:prstGeom prst="rect">
            <a:avLst/>
          </a:prstGeom>
          <a:noFill/>
        </p:spPr>
        <p:txBody>
          <a:bodyPr wrap="square" lIns="54610" tIns="54610" rIns="54610" bIns="54610" rtlCol="0">
            <a:noAutofit/>
          </a:bodyPr>
          <a:lstStyle/>
          <a:p>
            <a:pPr algn="ctr">
              <a:spcAft>
                <a:spcPts val="600"/>
              </a:spcAft>
            </a:pPr>
            <a:r>
              <a:rPr lang="ru-RU" b="1" dirty="0" smtClean="0">
                <a:solidFill>
                  <a:schemeClr val="bg1"/>
                </a:solidFill>
              </a:rPr>
              <a:t>Опера</a:t>
            </a:r>
            <a:r>
              <a:rPr lang="en-US" b="1" dirty="0" smtClean="0">
                <a:solidFill>
                  <a:schemeClr val="bg1"/>
                </a:solidFill>
              </a:rPr>
              <a:t>-</a:t>
            </a:r>
            <a:r>
              <a:rPr lang="ru-RU" b="1" dirty="0" err="1" smtClean="0">
                <a:solidFill>
                  <a:schemeClr val="bg1"/>
                </a:solidFill>
              </a:rPr>
              <a:t>ционная</a:t>
            </a:r>
            <a:r>
              <a:rPr lang="ru-RU" b="1" dirty="0" smtClean="0">
                <a:solidFill>
                  <a:schemeClr val="bg1"/>
                </a:solidFill>
              </a:rPr>
              <a:t> </a:t>
            </a:r>
            <a:r>
              <a:rPr lang="ru-RU" b="1" dirty="0">
                <a:solidFill>
                  <a:schemeClr val="bg1"/>
                </a:solidFill>
              </a:rPr>
              <a:t>команда</a:t>
            </a:r>
          </a:p>
        </p:txBody>
      </p:sp>
      <p:grpSp>
        <p:nvGrpSpPr>
          <p:cNvPr id="5" name="Group 4"/>
          <p:cNvGrpSpPr/>
          <p:nvPr/>
        </p:nvGrpSpPr>
        <p:grpSpPr>
          <a:xfrm>
            <a:off x="7344588" y="4390423"/>
            <a:ext cx="1883540" cy="1476000"/>
            <a:chOff x="12100510" y="4332424"/>
            <a:chExt cx="1883540" cy="1476000"/>
          </a:xfrm>
        </p:grpSpPr>
        <p:grpSp>
          <p:nvGrpSpPr>
            <p:cNvPr id="59" name="Group 58"/>
            <p:cNvGrpSpPr/>
            <p:nvPr/>
          </p:nvGrpSpPr>
          <p:grpSpPr>
            <a:xfrm flipH="1">
              <a:off x="12192000" y="4332424"/>
              <a:ext cx="1792050" cy="1476000"/>
              <a:chOff x="4963467" y="4427901"/>
              <a:chExt cx="1792050" cy="1476000"/>
            </a:xfrm>
          </p:grpSpPr>
          <p:sp>
            <p:nvSpPr>
              <p:cNvPr id="60" name="Rectangle 59"/>
              <p:cNvSpPr/>
              <p:nvPr/>
            </p:nvSpPr>
            <p:spPr>
              <a:xfrm>
                <a:off x="4963467" y="4427901"/>
                <a:ext cx="1792050" cy="1476000"/>
              </a:xfrm>
              <a:prstGeom prst="rect">
                <a:avLst/>
              </a:prstGeom>
              <a:solidFill>
                <a:srgbClr val="0091DA"/>
              </a:solidFill>
              <a:ln w="25400">
                <a:solidFill>
                  <a:srgbClr val="0091DA"/>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smtClean="0">
                  <a:solidFill>
                    <a:schemeClr val="bg1"/>
                  </a:solidFill>
                </a:endParaRPr>
              </a:p>
            </p:txBody>
          </p:sp>
          <p:sp>
            <p:nvSpPr>
              <p:cNvPr id="61" name="Isosceles Triangle 60"/>
              <p:cNvSpPr/>
              <p:nvPr/>
            </p:nvSpPr>
            <p:spPr>
              <a:xfrm rot="5400000">
                <a:off x="4512579" y="5028396"/>
                <a:ext cx="1275072" cy="275011"/>
              </a:xfrm>
              <a:prstGeom prst="triangle">
                <a:avLst/>
              </a:prstGeom>
              <a:solidFill>
                <a:schemeClr val="bg1">
                  <a:lumMod val="8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dirty="0" err="1" smtClean="0">
                  <a:solidFill>
                    <a:schemeClr val="bg1"/>
                  </a:solidFill>
                </a:endParaRPr>
              </a:p>
            </p:txBody>
          </p:sp>
        </p:grpSp>
        <p:sp>
          <p:nvSpPr>
            <p:cNvPr id="62" name="TextBox 61"/>
            <p:cNvSpPr txBox="1"/>
            <p:nvPr/>
          </p:nvSpPr>
          <p:spPr>
            <a:xfrm>
              <a:off x="12100510" y="4761535"/>
              <a:ext cx="1638630" cy="673199"/>
            </a:xfrm>
            <a:prstGeom prst="rect">
              <a:avLst/>
            </a:prstGeom>
            <a:noFill/>
          </p:spPr>
          <p:txBody>
            <a:bodyPr wrap="square" lIns="54610" tIns="54610" rIns="54610" bIns="54610" rtlCol="0">
              <a:noAutofit/>
            </a:bodyPr>
            <a:lstStyle/>
            <a:p>
              <a:pPr algn="ctr">
                <a:spcAft>
                  <a:spcPts val="600"/>
                </a:spcAft>
              </a:pPr>
              <a:r>
                <a:rPr lang="ru-RU" b="1" dirty="0">
                  <a:solidFill>
                    <a:schemeClr val="bg1"/>
                  </a:solidFill>
                </a:rPr>
                <a:t>Проектная команда</a:t>
              </a:r>
            </a:p>
          </p:txBody>
        </p:sp>
      </p:grpSp>
      <p:pic>
        <p:nvPicPr>
          <p:cNvPr id="64" name="Picture 63"/>
          <p:cNvPicPr>
            <a:picLocks noChangeAspect="1"/>
          </p:cNvPicPr>
          <p:nvPr/>
        </p:nvPicPr>
        <p:blipFill rotWithShape="1">
          <a:blip r:embed="rId4">
            <a:extLst>
              <a:ext uri="{28A0092B-C50C-407E-A947-70E740481C1C}">
                <a14:useLocalDpi xmlns:a14="http://schemas.microsoft.com/office/drawing/2010/main" val="0"/>
              </a:ext>
            </a:extLst>
          </a:blip>
          <a:srcRect r="21528"/>
          <a:stretch/>
        </p:blipFill>
        <p:spPr>
          <a:xfrm rot="10800000" flipH="1">
            <a:off x="10556130" y="0"/>
            <a:ext cx="1647021" cy="5903026"/>
          </a:xfrm>
          <a:prstGeom prst="rect">
            <a:avLst/>
          </a:prstGeom>
        </p:spPr>
      </p:pic>
    </p:spTree>
    <p:extLst>
      <p:ext uri="{BB962C8B-B14F-4D97-AF65-F5344CB8AC3E}">
        <p14:creationId xmlns:p14="http://schemas.microsoft.com/office/powerpoint/2010/main" val="2588246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Подход четырех столпов менеджмента информационной безопасности </a:t>
            </a:r>
            <a:endParaRPr lang="en-US" dirty="0"/>
          </a:p>
        </p:txBody>
      </p:sp>
      <p:grpSp>
        <p:nvGrpSpPr>
          <p:cNvPr id="17" name="Group 16"/>
          <p:cNvGrpSpPr/>
          <p:nvPr/>
        </p:nvGrpSpPr>
        <p:grpSpPr>
          <a:xfrm>
            <a:off x="998400" y="1790385"/>
            <a:ext cx="2493188" cy="4048927"/>
            <a:chOff x="3311379" y="1322387"/>
            <a:chExt cx="2106183" cy="4048927"/>
          </a:xfrm>
        </p:grpSpPr>
        <p:sp>
          <p:nvSpPr>
            <p:cNvPr id="18" name="Rectangle 17"/>
            <p:cNvSpPr/>
            <p:nvPr/>
          </p:nvSpPr>
          <p:spPr>
            <a:xfrm>
              <a:off x="3311380" y="1322387"/>
              <a:ext cx="1957901" cy="4048927"/>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dirty="0" err="1" smtClean="0">
                <a:solidFill>
                  <a:schemeClr val="bg1"/>
                </a:solidFill>
              </a:endParaRPr>
            </a:p>
          </p:txBody>
        </p:sp>
        <p:sp>
          <p:nvSpPr>
            <p:cNvPr id="19" name="Rectangle 18"/>
            <p:cNvSpPr/>
            <p:nvPr/>
          </p:nvSpPr>
          <p:spPr>
            <a:xfrm>
              <a:off x="3311379" y="1519403"/>
              <a:ext cx="2106183" cy="735232"/>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54000" bIns="54000" rtlCol="0" anchor="ctr"/>
            <a:lstStyle/>
            <a:p>
              <a:pPr>
                <a:lnSpc>
                  <a:spcPct val="90000"/>
                </a:lnSpc>
                <a:spcAft>
                  <a:spcPts val="600"/>
                </a:spcAft>
                <a:buClr>
                  <a:schemeClr val="bg1"/>
                </a:buClr>
              </a:pPr>
              <a:r>
                <a:rPr lang="ru-RU" sz="3600" spc="-5" dirty="0">
                  <a:solidFill>
                    <a:srgbClr val="FFFFFF"/>
                  </a:solidFill>
                  <a:latin typeface="KPMG Cyrillic Light" panose="020B0403030202040204" pitchFamily="34" charset="-52"/>
                  <a:cs typeface="Arial"/>
                </a:rPr>
                <a:t>Предотвращение</a:t>
              </a:r>
            </a:p>
          </p:txBody>
        </p:sp>
      </p:grpSp>
      <p:sp>
        <p:nvSpPr>
          <p:cNvPr id="13" name="Content Placeholder 2"/>
          <p:cNvSpPr>
            <a:spLocks noGrp="1"/>
          </p:cNvSpPr>
          <p:nvPr>
            <p:ph idx="1"/>
          </p:nvPr>
        </p:nvSpPr>
        <p:spPr>
          <a:xfrm>
            <a:off x="1173229" y="2815130"/>
            <a:ext cx="1918329" cy="2509176"/>
          </a:xfrm>
        </p:spPr>
        <p:txBody>
          <a:bodyPr/>
          <a:lstStyle/>
          <a:p>
            <a:pPr marL="271463" indent="-271463">
              <a:spcAft>
                <a:spcPts val="200"/>
              </a:spcAft>
              <a:buFont typeface="Arial" panose="020B0604020202020204" pitchFamily="34" charset="0"/>
              <a:buChar char="—"/>
            </a:pPr>
            <a:r>
              <a:rPr lang="ru-RU" sz="1400" b="0" dirty="0" smtClean="0">
                <a:solidFill>
                  <a:schemeClr val="bg1"/>
                </a:solidFill>
              </a:rPr>
              <a:t>Целевая </a:t>
            </a:r>
            <a:r>
              <a:rPr lang="ru-RU" sz="1400" b="0" dirty="0">
                <a:solidFill>
                  <a:schemeClr val="bg1"/>
                </a:solidFill>
              </a:rPr>
              <a:t>защита </a:t>
            </a:r>
            <a:r>
              <a:rPr lang="ru-RU" sz="1400" b="0" dirty="0" smtClean="0">
                <a:solidFill>
                  <a:schemeClr val="bg1"/>
                </a:solidFill>
              </a:rPr>
              <a:t/>
            </a:r>
            <a:br>
              <a:rPr lang="ru-RU" sz="1400" b="0" dirty="0" smtClean="0">
                <a:solidFill>
                  <a:schemeClr val="bg1"/>
                </a:solidFill>
              </a:rPr>
            </a:br>
            <a:r>
              <a:rPr lang="ru-RU" sz="1400" b="0" dirty="0" smtClean="0">
                <a:solidFill>
                  <a:schemeClr val="bg1"/>
                </a:solidFill>
              </a:rPr>
              <a:t>от атак</a:t>
            </a:r>
          </a:p>
          <a:p>
            <a:pPr marL="271463" indent="-271463">
              <a:spcAft>
                <a:spcPts val="200"/>
              </a:spcAft>
              <a:buFont typeface="Arial" panose="020B0604020202020204" pitchFamily="34" charset="0"/>
              <a:buChar char="—"/>
            </a:pPr>
            <a:r>
              <a:rPr lang="ru-RU" sz="1400" b="0" dirty="0" smtClean="0">
                <a:solidFill>
                  <a:schemeClr val="bg1"/>
                </a:solidFill>
              </a:rPr>
              <a:t>Сегментации сети с помощью межсетевых экранов</a:t>
            </a:r>
            <a:endParaRPr lang="en-US" sz="1400" b="0" dirty="0">
              <a:solidFill>
                <a:schemeClr val="bg1"/>
              </a:solidFill>
            </a:endParaRPr>
          </a:p>
        </p:txBody>
      </p:sp>
      <p:grpSp>
        <p:nvGrpSpPr>
          <p:cNvPr id="23" name="Group 22"/>
          <p:cNvGrpSpPr/>
          <p:nvPr/>
        </p:nvGrpSpPr>
        <p:grpSpPr>
          <a:xfrm>
            <a:off x="3663894" y="1790385"/>
            <a:ext cx="2692614" cy="4048927"/>
            <a:chOff x="3311379" y="1322387"/>
            <a:chExt cx="2106183" cy="4048927"/>
          </a:xfrm>
        </p:grpSpPr>
        <p:sp>
          <p:nvSpPr>
            <p:cNvPr id="24" name="Rectangle 23"/>
            <p:cNvSpPr/>
            <p:nvPr/>
          </p:nvSpPr>
          <p:spPr>
            <a:xfrm>
              <a:off x="3311380" y="1322387"/>
              <a:ext cx="1957901" cy="4048927"/>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dirty="0" err="1" smtClean="0">
                <a:solidFill>
                  <a:schemeClr val="bg1"/>
                </a:solidFill>
              </a:endParaRPr>
            </a:p>
          </p:txBody>
        </p:sp>
        <p:sp>
          <p:nvSpPr>
            <p:cNvPr id="25" name="Rectangle 24"/>
            <p:cNvSpPr/>
            <p:nvPr/>
          </p:nvSpPr>
          <p:spPr>
            <a:xfrm>
              <a:off x="3311379" y="1508645"/>
              <a:ext cx="2106183" cy="735232"/>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54000" bIns="54000" rtlCol="0" anchor="ctr"/>
            <a:lstStyle/>
            <a:p>
              <a:pPr>
                <a:lnSpc>
                  <a:spcPct val="90000"/>
                </a:lnSpc>
                <a:spcAft>
                  <a:spcPts val="600"/>
                </a:spcAft>
                <a:buClr>
                  <a:schemeClr val="bg1"/>
                </a:buClr>
              </a:pPr>
              <a:r>
                <a:rPr lang="ru-RU" sz="3600" spc="-5" dirty="0">
                  <a:solidFill>
                    <a:srgbClr val="FFFFFF"/>
                  </a:solidFill>
                  <a:latin typeface="KPMG Cyrillic Light" panose="020B0403030202040204" pitchFamily="34" charset="-52"/>
                  <a:cs typeface="Arial"/>
                </a:rPr>
                <a:t>Обнаружение</a:t>
              </a:r>
            </a:p>
          </p:txBody>
        </p:sp>
      </p:grpSp>
      <p:sp>
        <p:nvSpPr>
          <p:cNvPr id="26" name="Content Placeholder 2"/>
          <p:cNvSpPr txBox="1">
            <a:spLocks/>
          </p:cNvSpPr>
          <p:nvPr/>
        </p:nvSpPr>
        <p:spPr>
          <a:xfrm>
            <a:off x="3798212" y="2815130"/>
            <a:ext cx="2325695" cy="250917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1463" indent="-271463">
              <a:spcAft>
                <a:spcPts val="200"/>
              </a:spcAft>
              <a:buFont typeface="Arial" panose="020B0604020202020204" pitchFamily="34" charset="0"/>
              <a:buChar char="—"/>
            </a:pPr>
            <a:r>
              <a:rPr lang="ru-RU" sz="1400" b="0" dirty="0">
                <a:solidFill>
                  <a:schemeClr val="bg1"/>
                </a:solidFill>
              </a:rPr>
              <a:t>Выявление аномалий </a:t>
            </a:r>
            <a:br>
              <a:rPr lang="ru-RU" sz="1400" b="0" dirty="0">
                <a:solidFill>
                  <a:schemeClr val="bg1"/>
                </a:solidFill>
              </a:rPr>
            </a:br>
            <a:r>
              <a:rPr lang="ru-RU" sz="1400" b="0" dirty="0">
                <a:solidFill>
                  <a:schemeClr val="bg1"/>
                </a:solidFill>
              </a:rPr>
              <a:t>в поведении пользователей и систем</a:t>
            </a:r>
          </a:p>
          <a:p>
            <a:pPr marL="271463" indent="-271463">
              <a:spcAft>
                <a:spcPts val="200"/>
              </a:spcAft>
              <a:buFont typeface="Arial" panose="020B0604020202020204" pitchFamily="34" charset="0"/>
              <a:buChar char="—"/>
            </a:pPr>
            <a:r>
              <a:rPr lang="ru-RU" sz="1400" b="0" dirty="0">
                <a:solidFill>
                  <a:schemeClr val="bg1"/>
                </a:solidFill>
              </a:rPr>
              <a:t>Сканирование ресурсов сети и управления уязвимостями</a:t>
            </a:r>
          </a:p>
          <a:p>
            <a:pPr marL="271463" indent="-271463">
              <a:spcAft>
                <a:spcPts val="200"/>
              </a:spcAft>
              <a:buFont typeface="Arial" panose="020B0604020202020204" pitchFamily="34" charset="0"/>
              <a:buChar char="—"/>
            </a:pPr>
            <a:r>
              <a:rPr lang="ru-RU" sz="1400" b="0" dirty="0">
                <a:solidFill>
                  <a:schemeClr val="bg1"/>
                </a:solidFill>
              </a:rPr>
              <a:t>Системы машинного обучения для обработки событий ИБ и обнаружения вторжений</a:t>
            </a:r>
          </a:p>
          <a:p>
            <a:pPr marL="271463" indent="-271463">
              <a:spcAft>
                <a:spcPts val="200"/>
              </a:spcAft>
              <a:buFont typeface="Arial" panose="020B0604020202020204" pitchFamily="34" charset="0"/>
              <a:buChar char="—"/>
            </a:pPr>
            <a:r>
              <a:rPr lang="ru-RU" sz="1400" b="0" dirty="0">
                <a:solidFill>
                  <a:schemeClr val="bg1"/>
                </a:solidFill>
              </a:rPr>
              <a:t>Система сбора и корреляции событий для выявления атак </a:t>
            </a:r>
          </a:p>
        </p:txBody>
      </p:sp>
      <p:grpSp>
        <p:nvGrpSpPr>
          <p:cNvPr id="27" name="Group 26"/>
          <p:cNvGrpSpPr/>
          <p:nvPr/>
        </p:nvGrpSpPr>
        <p:grpSpPr>
          <a:xfrm>
            <a:off x="6469237" y="1790385"/>
            <a:ext cx="2395064" cy="4048927"/>
            <a:chOff x="3311379" y="1322387"/>
            <a:chExt cx="2106183" cy="4048927"/>
          </a:xfrm>
        </p:grpSpPr>
        <p:sp>
          <p:nvSpPr>
            <p:cNvPr id="28" name="Rectangle 27"/>
            <p:cNvSpPr/>
            <p:nvPr/>
          </p:nvSpPr>
          <p:spPr>
            <a:xfrm>
              <a:off x="3311380" y="1322387"/>
              <a:ext cx="1957901" cy="4048927"/>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dirty="0" err="1" smtClean="0">
                <a:solidFill>
                  <a:schemeClr val="bg1"/>
                </a:solidFill>
              </a:endParaRPr>
            </a:p>
          </p:txBody>
        </p:sp>
        <p:sp>
          <p:nvSpPr>
            <p:cNvPr id="29" name="Rectangle 28"/>
            <p:cNvSpPr/>
            <p:nvPr/>
          </p:nvSpPr>
          <p:spPr>
            <a:xfrm>
              <a:off x="3311379" y="1519403"/>
              <a:ext cx="2106183" cy="735232"/>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54000" bIns="54000" rtlCol="0" anchor="ctr"/>
            <a:lstStyle/>
            <a:p>
              <a:pPr>
                <a:lnSpc>
                  <a:spcPct val="90000"/>
                </a:lnSpc>
                <a:spcAft>
                  <a:spcPts val="600"/>
                </a:spcAft>
                <a:buClr>
                  <a:schemeClr val="bg1"/>
                </a:buClr>
              </a:pPr>
              <a:r>
                <a:rPr lang="ru-RU" sz="3600" spc="-5" dirty="0">
                  <a:solidFill>
                    <a:srgbClr val="FFFFFF"/>
                  </a:solidFill>
                  <a:latin typeface="KPMG Cyrillic Light" panose="020B0403030202040204" pitchFamily="34" charset="-52"/>
                  <a:cs typeface="Arial"/>
                </a:rPr>
                <a:t>Реагирование</a:t>
              </a:r>
            </a:p>
          </p:txBody>
        </p:sp>
      </p:grpSp>
      <p:sp>
        <p:nvSpPr>
          <p:cNvPr id="30" name="Content Placeholder 2"/>
          <p:cNvSpPr txBox="1">
            <a:spLocks/>
          </p:cNvSpPr>
          <p:nvPr/>
        </p:nvSpPr>
        <p:spPr>
          <a:xfrm>
            <a:off x="6645327" y="2815130"/>
            <a:ext cx="1918329" cy="250917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1463" indent="-271463">
              <a:spcAft>
                <a:spcPts val="200"/>
              </a:spcAft>
              <a:buFont typeface="Arial" panose="020B0604020202020204" pitchFamily="34" charset="0"/>
              <a:buChar char="—"/>
            </a:pPr>
            <a:r>
              <a:rPr lang="ru-RU" sz="1400" b="0" dirty="0">
                <a:solidFill>
                  <a:schemeClr val="bg1"/>
                </a:solidFill>
              </a:rPr>
              <a:t>Центр реагирования на инциденты ИБ</a:t>
            </a:r>
          </a:p>
          <a:p>
            <a:pPr marL="271463" indent="-271463">
              <a:spcAft>
                <a:spcPts val="200"/>
              </a:spcAft>
              <a:buFont typeface="Arial" panose="020B0604020202020204" pitchFamily="34" charset="0"/>
              <a:buChar char="—"/>
            </a:pPr>
            <a:r>
              <a:rPr lang="ru-RU" sz="1400" b="0" dirty="0">
                <a:solidFill>
                  <a:schemeClr val="bg1"/>
                </a:solidFill>
              </a:rPr>
              <a:t>Автоматизация реагирования на инциденты ИБ, динамические сценарии реагирования</a:t>
            </a:r>
          </a:p>
        </p:txBody>
      </p:sp>
      <p:grpSp>
        <p:nvGrpSpPr>
          <p:cNvPr id="31" name="Group 30"/>
          <p:cNvGrpSpPr/>
          <p:nvPr/>
        </p:nvGrpSpPr>
        <p:grpSpPr>
          <a:xfrm>
            <a:off x="8994881" y="1790385"/>
            <a:ext cx="2493188" cy="4048927"/>
            <a:chOff x="3311379" y="1322387"/>
            <a:chExt cx="2106183" cy="4048927"/>
          </a:xfrm>
        </p:grpSpPr>
        <p:sp>
          <p:nvSpPr>
            <p:cNvPr id="32" name="Rectangle 31"/>
            <p:cNvSpPr/>
            <p:nvPr/>
          </p:nvSpPr>
          <p:spPr>
            <a:xfrm>
              <a:off x="3311380" y="1322387"/>
              <a:ext cx="1957901" cy="4048927"/>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dirty="0" err="1" smtClean="0">
                <a:solidFill>
                  <a:schemeClr val="bg1"/>
                </a:solidFill>
              </a:endParaRPr>
            </a:p>
          </p:txBody>
        </p:sp>
        <p:sp>
          <p:nvSpPr>
            <p:cNvPr id="33" name="Rectangle 32"/>
            <p:cNvSpPr/>
            <p:nvPr/>
          </p:nvSpPr>
          <p:spPr>
            <a:xfrm>
              <a:off x="3311379" y="1508645"/>
              <a:ext cx="2106183" cy="735232"/>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54000" bIns="54000" rtlCol="0" anchor="ctr"/>
            <a:lstStyle/>
            <a:p>
              <a:pPr>
                <a:lnSpc>
                  <a:spcPct val="90000"/>
                </a:lnSpc>
                <a:spcAft>
                  <a:spcPts val="600"/>
                </a:spcAft>
                <a:buClr>
                  <a:schemeClr val="bg1"/>
                </a:buClr>
              </a:pPr>
              <a:r>
                <a:rPr lang="ru-RU" sz="3600" spc="-5" dirty="0">
                  <a:solidFill>
                    <a:srgbClr val="FFFFFF"/>
                  </a:solidFill>
                  <a:latin typeface="KPMG Cyrillic Light" panose="020B0403030202040204" pitchFamily="34" charset="-52"/>
                  <a:cs typeface="Arial"/>
                </a:rPr>
                <a:t>Предугадывание</a:t>
              </a:r>
            </a:p>
          </p:txBody>
        </p:sp>
      </p:grpSp>
      <p:sp>
        <p:nvSpPr>
          <p:cNvPr id="34" name="Content Placeholder 2"/>
          <p:cNvSpPr txBox="1">
            <a:spLocks/>
          </p:cNvSpPr>
          <p:nvPr/>
        </p:nvSpPr>
        <p:spPr>
          <a:xfrm>
            <a:off x="9169710" y="2817708"/>
            <a:ext cx="2030103" cy="250917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1463" indent="-271463">
              <a:spcAft>
                <a:spcPts val="200"/>
              </a:spcAft>
              <a:buFont typeface="Arial" panose="020B0604020202020204" pitchFamily="34" charset="0"/>
              <a:buChar char="—"/>
            </a:pPr>
            <a:r>
              <a:rPr lang="ru-RU" sz="1400" b="0" dirty="0">
                <a:solidFill>
                  <a:schemeClr val="bg1"/>
                </a:solidFill>
              </a:rPr>
              <a:t>Анализ данных </a:t>
            </a:r>
            <a:r>
              <a:rPr lang="ru-RU" sz="1400" b="0" dirty="0" err="1">
                <a:solidFill>
                  <a:schemeClr val="bg1"/>
                </a:solidFill>
              </a:rPr>
              <a:t>киберразведки</a:t>
            </a:r>
            <a:r>
              <a:rPr lang="ru-RU" sz="1400" b="0" dirty="0">
                <a:solidFill>
                  <a:schemeClr val="bg1"/>
                </a:solidFill>
              </a:rPr>
              <a:t> из внутренних и внешних источников</a:t>
            </a:r>
          </a:p>
          <a:p>
            <a:pPr marL="271463" indent="-271463">
              <a:spcAft>
                <a:spcPts val="200"/>
              </a:spcAft>
              <a:buFont typeface="Arial" panose="020B0604020202020204" pitchFamily="34" charset="0"/>
              <a:buChar char="—"/>
            </a:pPr>
            <a:r>
              <a:rPr lang="ru-RU" sz="1400" b="0" dirty="0">
                <a:solidFill>
                  <a:schemeClr val="bg1"/>
                </a:solidFill>
              </a:rPr>
              <a:t>Система оценки соответствия по динамическим </a:t>
            </a:r>
            <a:br>
              <a:rPr lang="ru-RU" sz="1400" b="0" dirty="0">
                <a:solidFill>
                  <a:schemeClr val="bg1"/>
                </a:solidFill>
              </a:rPr>
            </a:br>
            <a:r>
              <a:rPr lang="ru-RU" sz="1400" b="0" dirty="0">
                <a:solidFill>
                  <a:schemeClr val="bg1"/>
                </a:solidFill>
              </a:rPr>
              <a:t>риск-метрикам ИБ</a:t>
            </a:r>
          </a:p>
          <a:p>
            <a:pPr marL="271463" indent="-271463">
              <a:spcAft>
                <a:spcPts val="200"/>
              </a:spcAft>
              <a:buFont typeface="Arial" panose="020B0604020202020204" pitchFamily="34" charset="0"/>
              <a:buChar char="—"/>
            </a:pPr>
            <a:r>
              <a:rPr lang="ru-RU" sz="1400" b="0" dirty="0">
                <a:solidFill>
                  <a:schemeClr val="bg1"/>
                </a:solidFill>
              </a:rPr>
              <a:t>Ежегодный независимый аудит </a:t>
            </a:r>
            <a:br>
              <a:rPr lang="ru-RU" sz="1400" b="0" dirty="0">
                <a:solidFill>
                  <a:schemeClr val="bg1"/>
                </a:solidFill>
              </a:rPr>
            </a:br>
            <a:r>
              <a:rPr lang="ru-RU" sz="1400" b="0" dirty="0">
                <a:solidFill>
                  <a:schemeClr val="bg1"/>
                </a:solidFill>
              </a:rPr>
              <a:t>и план действий по результатам</a:t>
            </a:r>
          </a:p>
          <a:p>
            <a:pPr marL="271463" indent="-271463">
              <a:spcAft>
                <a:spcPts val="200"/>
              </a:spcAft>
              <a:buFont typeface="Arial" panose="020B0604020202020204" pitchFamily="34" charset="0"/>
              <a:buChar char="—"/>
            </a:pPr>
            <a:endParaRPr lang="ru-RU" sz="1400" b="0" dirty="0">
              <a:solidFill>
                <a:schemeClr val="bg1"/>
              </a:solidFill>
            </a:endParaRPr>
          </a:p>
        </p:txBody>
      </p:sp>
    </p:spTree>
    <p:extLst>
      <p:ext uri="{BB962C8B-B14F-4D97-AF65-F5344CB8AC3E}">
        <p14:creationId xmlns:p14="http://schemas.microsoft.com/office/powerpoint/2010/main" val="3396139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p:cNvSpPr/>
          <p:nvPr/>
        </p:nvSpPr>
        <p:spPr>
          <a:xfrm>
            <a:off x="0" y="1621453"/>
            <a:ext cx="12277344" cy="44462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smtClean="0">
              <a:solidFill>
                <a:schemeClr val="bg1"/>
              </a:solidFill>
            </a:endParaRPr>
          </a:p>
        </p:txBody>
      </p:sp>
      <p:sp>
        <p:nvSpPr>
          <p:cNvPr id="2" name="Title 1"/>
          <p:cNvSpPr>
            <a:spLocks noGrp="1"/>
          </p:cNvSpPr>
          <p:nvPr>
            <p:ph type="title"/>
          </p:nvPr>
        </p:nvSpPr>
        <p:spPr/>
        <p:txBody>
          <a:bodyPr/>
          <a:lstStyle/>
          <a:p>
            <a:r>
              <a:rPr lang="ru-RU" dirty="0" smtClean="0"/>
              <a:t>Дополнительные требования </a:t>
            </a:r>
            <a:r>
              <a:rPr lang="ru-RU" dirty="0"/>
              <a:t>к </a:t>
            </a:r>
            <a:r>
              <a:rPr lang="ru-RU" dirty="0" smtClean="0"/>
              <a:t>аудиторским </a:t>
            </a:r>
            <a:r>
              <a:rPr lang="en-US" dirty="0" smtClean="0"/>
              <a:t/>
            </a:r>
            <a:br>
              <a:rPr lang="en-US" dirty="0" smtClean="0"/>
            </a:br>
            <a:r>
              <a:rPr lang="ru-RU" dirty="0" smtClean="0"/>
              <a:t>ИТ системам</a:t>
            </a:r>
            <a:endParaRPr lang="en-US" dirty="0"/>
          </a:p>
        </p:txBody>
      </p:sp>
      <p:sp>
        <p:nvSpPr>
          <p:cNvPr id="3" name="Content Placeholder 2"/>
          <p:cNvSpPr>
            <a:spLocks noGrp="1"/>
          </p:cNvSpPr>
          <p:nvPr>
            <p:ph idx="1"/>
          </p:nvPr>
        </p:nvSpPr>
        <p:spPr>
          <a:xfrm>
            <a:off x="4874436" y="1687620"/>
            <a:ext cx="6657131" cy="4545566"/>
          </a:xfrm>
        </p:spPr>
        <p:txBody>
          <a:bodyPr/>
          <a:lstStyle/>
          <a:p>
            <a:pPr>
              <a:spcBef>
                <a:spcPts val="300"/>
              </a:spcBef>
              <a:spcAft>
                <a:spcPts val="300"/>
              </a:spcAft>
            </a:pPr>
            <a:r>
              <a:rPr lang="ru-RU" sz="1800" b="0" dirty="0" smtClean="0">
                <a:solidFill>
                  <a:srgbClr val="00338D"/>
                </a:solidFill>
              </a:rPr>
              <a:t>Актуализация перечня систем и ресурсов с аудиторскими данными</a:t>
            </a:r>
          </a:p>
          <a:p>
            <a:pPr>
              <a:spcBef>
                <a:spcPts val="300"/>
              </a:spcBef>
              <a:spcAft>
                <a:spcPts val="300"/>
              </a:spcAft>
            </a:pPr>
            <a:r>
              <a:rPr lang="ru-RU" sz="1800" b="0" dirty="0" smtClean="0">
                <a:solidFill>
                  <a:srgbClr val="00338D"/>
                </a:solidFill>
              </a:rPr>
              <a:t>Ролевая </a:t>
            </a:r>
            <a:r>
              <a:rPr lang="ru-RU" sz="1800" b="0" dirty="0">
                <a:solidFill>
                  <a:srgbClr val="00338D"/>
                </a:solidFill>
              </a:rPr>
              <a:t>модель (например: пользователь, администратор) </a:t>
            </a:r>
            <a:r>
              <a:rPr lang="ru-RU" sz="1800" b="0" dirty="0" smtClean="0">
                <a:solidFill>
                  <a:srgbClr val="00338D"/>
                </a:solidFill>
              </a:rPr>
              <a:t/>
            </a:r>
            <a:br>
              <a:rPr lang="ru-RU" sz="1800" b="0" dirty="0" smtClean="0">
                <a:solidFill>
                  <a:srgbClr val="00338D"/>
                </a:solidFill>
              </a:rPr>
            </a:br>
            <a:r>
              <a:rPr lang="ru-RU" sz="1800" b="0" dirty="0" smtClean="0">
                <a:solidFill>
                  <a:srgbClr val="00338D"/>
                </a:solidFill>
              </a:rPr>
              <a:t>и </a:t>
            </a:r>
            <a:r>
              <a:rPr lang="ru-RU" sz="1800" b="0" dirty="0">
                <a:solidFill>
                  <a:srgbClr val="00338D"/>
                </a:solidFill>
              </a:rPr>
              <a:t>механизмы получения </a:t>
            </a:r>
            <a:r>
              <a:rPr lang="ru-RU" sz="1800" b="0" dirty="0" smtClean="0">
                <a:solidFill>
                  <a:srgbClr val="00338D"/>
                </a:solidFill>
              </a:rPr>
              <a:t>ролей </a:t>
            </a:r>
            <a:endParaRPr lang="ru-RU" sz="1800" b="0" dirty="0">
              <a:solidFill>
                <a:srgbClr val="00338D"/>
              </a:solidFill>
            </a:endParaRPr>
          </a:p>
          <a:p>
            <a:pPr>
              <a:spcBef>
                <a:spcPts val="300"/>
              </a:spcBef>
              <a:spcAft>
                <a:spcPts val="300"/>
              </a:spcAft>
            </a:pPr>
            <a:r>
              <a:rPr lang="ru-RU" sz="1800" b="0" dirty="0">
                <a:solidFill>
                  <a:srgbClr val="00338D"/>
                </a:solidFill>
              </a:rPr>
              <a:t>Матрица </a:t>
            </a:r>
            <a:r>
              <a:rPr lang="ru-RU" sz="1800" b="0" dirty="0" smtClean="0">
                <a:solidFill>
                  <a:srgbClr val="00338D"/>
                </a:solidFill>
              </a:rPr>
              <a:t>доступа</a:t>
            </a:r>
          </a:p>
          <a:p>
            <a:pPr marL="355600" lvl="2" indent="-355600">
              <a:spcAft>
                <a:spcPts val="200"/>
              </a:spcAft>
              <a:buFont typeface="Arial" panose="020B0604020202020204" pitchFamily="34" charset="0"/>
              <a:buChar char="‒"/>
            </a:pPr>
            <a:r>
              <a:rPr lang="ru-RU" sz="1800" b="0" dirty="0" smtClean="0">
                <a:solidFill>
                  <a:srgbClr val="00338D"/>
                </a:solidFill>
              </a:rPr>
              <a:t>Набор </a:t>
            </a:r>
            <a:r>
              <a:rPr lang="ru-RU" sz="1800" b="0" dirty="0">
                <a:solidFill>
                  <a:srgbClr val="00338D"/>
                </a:solidFill>
              </a:rPr>
              <a:t>функционала, доступного для </a:t>
            </a:r>
            <a:r>
              <a:rPr lang="ru-RU" sz="1800" b="0" dirty="0" smtClean="0">
                <a:solidFill>
                  <a:srgbClr val="00338D"/>
                </a:solidFill>
              </a:rPr>
              <a:t>каждой роли</a:t>
            </a:r>
          </a:p>
          <a:p>
            <a:pPr marL="355600" lvl="2" indent="-355600">
              <a:spcAft>
                <a:spcPts val="200"/>
              </a:spcAft>
              <a:buFont typeface="Arial" panose="020B0604020202020204" pitchFamily="34" charset="0"/>
              <a:buChar char="‒"/>
            </a:pPr>
            <a:r>
              <a:rPr lang="ru-RU" sz="1800" b="0" dirty="0" smtClean="0">
                <a:solidFill>
                  <a:srgbClr val="00338D"/>
                </a:solidFill>
              </a:rPr>
              <a:t>Основания </a:t>
            </a:r>
            <a:r>
              <a:rPr lang="ru-RU" sz="1800" b="0" dirty="0">
                <a:solidFill>
                  <a:srgbClr val="00338D"/>
                </a:solidFill>
              </a:rPr>
              <a:t>для получения роли, процедура определения </a:t>
            </a:r>
            <a:r>
              <a:rPr lang="ru-RU" sz="1800" b="0" dirty="0" smtClean="0">
                <a:solidFill>
                  <a:srgbClr val="00338D"/>
                </a:solidFill>
              </a:rPr>
              <a:t>роли</a:t>
            </a:r>
          </a:p>
          <a:p>
            <a:pPr marL="355600" lvl="2" indent="-355600">
              <a:spcAft>
                <a:spcPts val="200"/>
              </a:spcAft>
              <a:buFont typeface="Arial" panose="020B0604020202020204" pitchFamily="34" charset="0"/>
              <a:buChar char="‒"/>
            </a:pPr>
            <a:r>
              <a:rPr lang="ru-RU" sz="1800" b="0" dirty="0" smtClean="0">
                <a:solidFill>
                  <a:srgbClr val="00338D"/>
                </a:solidFill>
              </a:rPr>
              <a:t>Разграничение </a:t>
            </a:r>
            <a:r>
              <a:rPr lang="ru-RU" sz="1800" b="0" dirty="0">
                <a:solidFill>
                  <a:srgbClr val="00338D"/>
                </a:solidFill>
              </a:rPr>
              <a:t>доступа в </a:t>
            </a:r>
            <a:r>
              <a:rPr lang="ru-RU" sz="1800" b="0" dirty="0" smtClean="0">
                <a:solidFill>
                  <a:srgbClr val="00338D"/>
                </a:solidFill>
              </a:rPr>
              <a:t>системе</a:t>
            </a:r>
          </a:p>
          <a:p>
            <a:pPr lvl="1">
              <a:spcBef>
                <a:spcPts val="300"/>
              </a:spcBef>
              <a:spcAft>
                <a:spcPts val="300"/>
              </a:spcAft>
            </a:pPr>
            <a:r>
              <a:rPr lang="ru-RU" sz="1800" dirty="0">
                <a:solidFill>
                  <a:srgbClr val="00338D"/>
                </a:solidFill>
              </a:rPr>
              <a:t>Оценка рисков на всех этапах жизненного цикла аудиторских систем</a:t>
            </a:r>
          </a:p>
          <a:p>
            <a:pPr>
              <a:spcBef>
                <a:spcPts val="300"/>
              </a:spcBef>
              <a:spcAft>
                <a:spcPts val="300"/>
              </a:spcAft>
            </a:pPr>
            <a:r>
              <a:rPr lang="ru-RU" sz="1800" b="0" dirty="0" smtClean="0">
                <a:solidFill>
                  <a:srgbClr val="00338D"/>
                </a:solidFill>
              </a:rPr>
              <a:t>Обеспечение </a:t>
            </a:r>
            <a:r>
              <a:rPr lang="ru-RU" sz="1800" b="0" dirty="0">
                <a:solidFill>
                  <a:srgbClr val="00338D"/>
                </a:solidFill>
              </a:rPr>
              <a:t>защиты персональных данных </a:t>
            </a:r>
          </a:p>
          <a:p>
            <a:pPr>
              <a:spcBef>
                <a:spcPts val="300"/>
              </a:spcBef>
              <a:spcAft>
                <a:spcPts val="300"/>
              </a:spcAft>
            </a:pPr>
            <a:r>
              <a:rPr lang="ru-RU" sz="1800" b="0" dirty="0" smtClean="0">
                <a:solidFill>
                  <a:srgbClr val="00338D"/>
                </a:solidFill>
              </a:rPr>
              <a:t>Обеспечение соответствия применимому законодательству по информационной безопасности </a:t>
            </a:r>
          </a:p>
          <a:p>
            <a:pPr marL="361950" indent="-361950">
              <a:spcBef>
                <a:spcPts val="600"/>
              </a:spcBef>
              <a:buFont typeface="Arial" panose="020B0604020202020204" pitchFamily="34" charset="0"/>
              <a:buChar char="—"/>
            </a:pPr>
            <a:endParaRPr lang="en-US" sz="1800" b="0" dirty="0">
              <a:solidFill>
                <a:srgbClr val="00338D"/>
              </a:solidFill>
            </a:endParaRPr>
          </a:p>
          <a:p>
            <a:pPr marL="361950" indent="-361950">
              <a:spcBef>
                <a:spcPts val="600"/>
              </a:spcBef>
              <a:buFont typeface="Arial" panose="020B0604020202020204" pitchFamily="34" charset="0"/>
              <a:buChar char="—"/>
            </a:pPr>
            <a:endParaRPr lang="ru-RU" sz="1800" b="0" dirty="0">
              <a:solidFill>
                <a:srgbClr val="00338D"/>
              </a:solidFill>
            </a:endParaRPr>
          </a:p>
          <a:p>
            <a:pPr marL="285750" indent="-285750">
              <a:spcBef>
                <a:spcPts val="600"/>
              </a:spcBef>
              <a:buFont typeface="Arial" panose="020B0604020202020204" pitchFamily="34" charset="0"/>
              <a:buChar char="—"/>
            </a:pPr>
            <a:endParaRPr lang="en-US" sz="1800" b="0" dirty="0">
              <a:solidFill>
                <a:srgbClr val="00338D"/>
              </a:solidFill>
            </a:endParaRPr>
          </a:p>
        </p:txBody>
      </p:sp>
      <p:cxnSp>
        <p:nvCxnSpPr>
          <p:cNvPr id="25" name="Straight Connector 24">
            <a:extLst>
              <a:ext uri="{FF2B5EF4-FFF2-40B4-BE49-F238E27FC236}">
                <a16:creationId xmlns:a16="http://schemas.microsoft.com/office/drawing/2014/main" xmlns="" id="{7E3AF21D-8FF2-4FED-8214-C6D1306ED68C}"/>
              </a:ext>
            </a:extLst>
          </p:cNvPr>
          <p:cNvCxnSpPr>
            <a:cxnSpLocks/>
          </p:cNvCxnSpPr>
          <p:nvPr/>
        </p:nvCxnSpPr>
        <p:spPr>
          <a:xfrm>
            <a:off x="4447727" y="1688444"/>
            <a:ext cx="0" cy="4464000"/>
          </a:xfrm>
          <a:prstGeom prst="line">
            <a:avLst/>
          </a:prstGeom>
          <a:ln w="20701" cap="rnd">
            <a:solidFill>
              <a:srgbClr val="005EB8"/>
            </a:solidFill>
            <a:round/>
            <a:headEnd type="oval" w="sm" len="sm"/>
            <a:tailEnd type="none" w="sm" len="sm"/>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xmlns="" id="{D02F4D3F-ADCE-444F-9788-5DB22938525E}"/>
              </a:ext>
            </a:extLst>
          </p:cNvPr>
          <p:cNvGrpSpPr/>
          <p:nvPr/>
        </p:nvGrpSpPr>
        <p:grpSpPr>
          <a:xfrm rot="2765817" flipH="1">
            <a:off x="4206298" y="1742040"/>
            <a:ext cx="440101" cy="440101"/>
            <a:chOff x="6822666" y="2327542"/>
            <a:chExt cx="471476" cy="471476"/>
          </a:xfrm>
          <a:solidFill>
            <a:schemeClr val="accent4"/>
          </a:solidFill>
        </p:grpSpPr>
        <p:sp>
          <p:nvSpPr>
            <p:cNvPr id="27" name="Oval 26">
              <a:extLst>
                <a:ext uri="{FF2B5EF4-FFF2-40B4-BE49-F238E27FC236}">
                  <a16:creationId xmlns:a16="http://schemas.microsoft.com/office/drawing/2014/main" xmlns="" id="{21C0B976-9FCD-4743-B402-7E9667BB8676}"/>
                </a:ext>
              </a:extLst>
            </p:cNvPr>
            <p:cNvSpPr/>
            <p:nvPr/>
          </p:nvSpPr>
          <p:spPr>
            <a:xfrm>
              <a:off x="6884205" y="2389080"/>
              <a:ext cx="348399" cy="348399"/>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28" name="Block Arc 27">
              <a:extLst>
                <a:ext uri="{FF2B5EF4-FFF2-40B4-BE49-F238E27FC236}">
                  <a16:creationId xmlns:a16="http://schemas.microsoft.com/office/drawing/2014/main" xmlns="" id="{4584E517-D4F8-45EA-84D1-467776077A38}"/>
                </a:ext>
              </a:extLst>
            </p:cNvPr>
            <p:cNvSpPr/>
            <p:nvPr/>
          </p:nvSpPr>
          <p:spPr>
            <a:xfrm>
              <a:off x="6822666" y="2327542"/>
              <a:ext cx="471476" cy="471476"/>
            </a:xfrm>
            <a:prstGeom prst="blockArc">
              <a:avLst>
                <a:gd name="adj1" fmla="val 14564771"/>
                <a:gd name="adj2" fmla="val 0"/>
                <a:gd name="adj3" fmla="val 25000"/>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29" name="Block Arc 28">
              <a:extLst>
                <a:ext uri="{FF2B5EF4-FFF2-40B4-BE49-F238E27FC236}">
                  <a16:creationId xmlns:a16="http://schemas.microsoft.com/office/drawing/2014/main" xmlns="" id="{09D345CD-20AE-46EA-B262-D5D37FD3D2C5}"/>
                </a:ext>
              </a:extLst>
            </p:cNvPr>
            <p:cNvSpPr/>
            <p:nvPr/>
          </p:nvSpPr>
          <p:spPr>
            <a:xfrm>
              <a:off x="6822666" y="2327542"/>
              <a:ext cx="471476" cy="471476"/>
            </a:xfrm>
            <a:prstGeom prst="blockArc">
              <a:avLst>
                <a:gd name="adj1" fmla="val 8141080"/>
                <a:gd name="adj2" fmla="val 12850313"/>
                <a:gd name="adj3" fmla="val 16730"/>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30" name="Block Arc 29">
              <a:extLst>
                <a:ext uri="{FF2B5EF4-FFF2-40B4-BE49-F238E27FC236}">
                  <a16:creationId xmlns:a16="http://schemas.microsoft.com/office/drawing/2014/main" xmlns="" id="{B2904385-8B6C-488F-8A15-47736DD28174}"/>
                </a:ext>
              </a:extLst>
            </p:cNvPr>
            <p:cNvSpPr/>
            <p:nvPr/>
          </p:nvSpPr>
          <p:spPr>
            <a:xfrm>
              <a:off x="6848673" y="2355771"/>
              <a:ext cx="419462" cy="419462"/>
            </a:xfrm>
            <a:prstGeom prst="blockArc">
              <a:avLst>
                <a:gd name="adj1" fmla="val 20346254"/>
                <a:gd name="adj2" fmla="val 4715335"/>
                <a:gd name="adj3" fmla="val 19837"/>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31" name="Oval 30">
              <a:extLst>
                <a:ext uri="{FF2B5EF4-FFF2-40B4-BE49-F238E27FC236}">
                  <a16:creationId xmlns:a16="http://schemas.microsoft.com/office/drawing/2014/main" xmlns="" id="{79B51F93-8D09-4E92-B82B-8A2AE627B823}"/>
                </a:ext>
              </a:extLst>
            </p:cNvPr>
            <p:cNvSpPr/>
            <p:nvPr/>
          </p:nvSpPr>
          <p:spPr>
            <a:xfrm>
              <a:off x="6926313" y="2431187"/>
              <a:ext cx="264185" cy="2641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grpSp>
      <p:grpSp>
        <p:nvGrpSpPr>
          <p:cNvPr id="33" name="Group 32"/>
          <p:cNvGrpSpPr/>
          <p:nvPr/>
        </p:nvGrpSpPr>
        <p:grpSpPr>
          <a:xfrm>
            <a:off x="4227562" y="2307276"/>
            <a:ext cx="440101" cy="440101"/>
            <a:chOff x="4317480" y="2376295"/>
            <a:chExt cx="440101" cy="440101"/>
          </a:xfrm>
        </p:grpSpPr>
        <p:sp>
          <p:nvSpPr>
            <p:cNvPr id="34" name="Oval 33">
              <a:extLst>
                <a:ext uri="{FF2B5EF4-FFF2-40B4-BE49-F238E27FC236}">
                  <a16:creationId xmlns:a16="http://schemas.microsoft.com/office/drawing/2014/main" xmlns="" id="{21C0B976-9FCD-4743-B402-7E9667BB8676}"/>
                </a:ext>
              </a:extLst>
            </p:cNvPr>
            <p:cNvSpPr/>
            <p:nvPr/>
          </p:nvSpPr>
          <p:spPr>
            <a:xfrm rot="4393979" flipH="1">
              <a:off x="4374924" y="2433738"/>
              <a:ext cx="325214" cy="325214"/>
            </a:xfrm>
            <a:prstGeom prst="ellipse">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35" name="Block Arc 34">
              <a:extLst>
                <a:ext uri="{FF2B5EF4-FFF2-40B4-BE49-F238E27FC236}">
                  <a16:creationId xmlns:a16="http://schemas.microsoft.com/office/drawing/2014/main" xmlns="" id="{4584E517-D4F8-45EA-84D1-467776077A38}"/>
                </a:ext>
              </a:extLst>
            </p:cNvPr>
            <p:cNvSpPr/>
            <p:nvPr/>
          </p:nvSpPr>
          <p:spPr>
            <a:xfrm rot="4393979" flipH="1">
              <a:off x="4317480" y="2376295"/>
              <a:ext cx="440101" cy="440101"/>
            </a:xfrm>
            <a:prstGeom prst="blockArc">
              <a:avLst>
                <a:gd name="adj1" fmla="val 14564771"/>
                <a:gd name="adj2" fmla="val 0"/>
                <a:gd name="adj3" fmla="val 25000"/>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36" name="Block Arc 35">
              <a:extLst>
                <a:ext uri="{FF2B5EF4-FFF2-40B4-BE49-F238E27FC236}">
                  <a16:creationId xmlns:a16="http://schemas.microsoft.com/office/drawing/2014/main" xmlns="" id="{09D345CD-20AE-46EA-B262-D5D37FD3D2C5}"/>
                </a:ext>
              </a:extLst>
            </p:cNvPr>
            <p:cNvSpPr/>
            <p:nvPr/>
          </p:nvSpPr>
          <p:spPr>
            <a:xfrm rot="4393979" flipH="1">
              <a:off x="4317480" y="2376295"/>
              <a:ext cx="440101" cy="440101"/>
            </a:xfrm>
            <a:prstGeom prst="blockArc">
              <a:avLst>
                <a:gd name="adj1" fmla="val 8141080"/>
                <a:gd name="adj2" fmla="val 12850313"/>
                <a:gd name="adj3" fmla="val 16730"/>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37" name="Block Arc 36">
              <a:extLst>
                <a:ext uri="{FF2B5EF4-FFF2-40B4-BE49-F238E27FC236}">
                  <a16:creationId xmlns:a16="http://schemas.microsoft.com/office/drawing/2014/main" xmlns="" id="{B2904385-8B6C-488F-8A15-47736DD28174}"/>
                </a:ext>
              </a:extLst>
            </p:cNvPr>
            <p:cNvSpPr/>
            <p:nvPr/>
          </p:nvSpPr>
          <p:spPr>
            <a:xfrm rot="4393979" flipH="1">
              <a:off x="4339770" y="2401170"/>
              <a:ext cx="391548" cy="391548"/>
            </a:xfrm>
            <a:prstGeom prst="blockArc">
              <a:avLst>
                <a:gd name="adj1" fmla="val 20346254"/>
                <a:gd name="adj2" fmla="val 4715335"/>
                <a:gd name="adj3" fmla="val 19837"/>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38" name="Oval 37">
              <a:extLst>
                <a:ext uri="{FF2B5EF4-FFF2-40B4-BE49-F238E27FC236}">
                  <a16:creationId xmlns:a16="http://schemas.microsoft.com/office/drawing/2014/main" xmlns="" id="{79B51F93-8D09-4E92-B82B-8A2AE627B823}"/>
                </a:ext>
              </a:extLst>
            </p:cNvPr>
            <p:cNvSpPr/>
            <p:nvPr/>
          </p:nvSpPr>
          <p:spPr>
            <a:xfrm rot="4393979" flipH="1">
              <a:off x="4414229" y="2473042"/>
              <a:ext cx="246604" cy="2466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grpSp>
      <p:grpSp>
        <p:nvGrpSpPr>
          <p:cNvPr id="39" name="Group 38"/>
          <p:cNvGrpSpPr/>
          <p:nvPr/>
        </p:nvGrpSpPr>
        <p:grpSpPr>
          <a:xfrm>
            <a:off x="4227562" y="2853869"/>
            <a:ext cx="440101" cy="440101"/>
            <a:chOff x="4317480" y="2934018"/>
            <a:chExt cx="440101" cy="440101"/>
          </a:xfrm>
        </p:grpSpPr>
        <p:sp>
          <p:nvSpPr>
            <p:cNvPr id="40" name="Oval 39">
              <a:extLst>
                <a:ext uri="{FF2B5EF4-FFF2-40B4-BE49-F238E27FC236}">
                  <a16:creationId xmlns:a16="http://schemas.microsoft.com/office/drawing/2014/main" xmlns="" id="{21C0B976-9FCD-4743-B402-7E9667BB8676}"/>
                </a:ext>
              </a:extLst>
            </p:cNvPr>
            <p:cNvSpPr/>
            <p:nvPr/>
          </p:nvSpPr>
          <p:spPr>
            <a:xfrm rot="20508116" flipH="1">
              <a:off x="4374923" y="2991461"/>
              <a:ext cx="325214" cy="325214"/>
            </a:xfrm>
            <a:prstGeom prst="ellipse">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41" name="Block Arc 40">
              <a:extLst>
                <a:ext uri="{FF2B5EF4-FFF2-40B4-BE49-F238E27FC236}">
                  <a16:creationId xmlns:a16="http://schemas.microsoft.com/office/drawing/2014/main" xmlns="" id="{4584E517-D4F8-45EA-84D1-467776077A38}"/>
                </a:ext>
              </a:extLst>
            </p:cNvPr>
            <p:cNvSpPr/>
            <p:nvPr/>
          </p:nvSpPr>
          <p:spPr>
            <a:xfrm rot="20508116" flipH="1">
              <a:off x="4317480" y="2934018"/>
              <a:ext cx="440101" cy="440101"/>
            </a:xfrm>
            <a:prstGeom prst="blockArc">
              <a:avLst>
                <a:gd name="adj1" fmla="val 14564771"/>
                <a:gd name="adj2" fmla="val 0"/>
                <a:gd name="adj3" fmla="val 25000"/>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42" name="Block Arc 41">
              <a:extLst>
                <a:ext uri="{FF2B5EF4-FFF2-40B4-BE49-F238E27FC236}">
                  <a16:creationId xmlns:a16="http://schemas.microsoft.com/office/drawing/2014/main" xmlns="" id="{09D345CD-20AE-46EA-B262-D5D37FD3D2C5}"/>
                </a:ext>
              </a:extLst>
            </p:cNvPr>
            <p:cNvSpPr/>
            <p:nvPr/>
          </p:nvSpPr>
          <p:spPr>
            <a:xfrm rot="20508116" flipH="1">
              <a:off x="4317480" y="2934018"/>
              <a:ext cx="440101" cy="440101"/>
            </a:xfrm>
            <a:prstGeom prst="blockArc">
              <a:avLst>
                <a:gd name="adj1" fmla="val 8141080"/>
                <a:gd name="adj2" fmla="val 12850313"/>
                <a:gd name="adj3" fmla="val 16730"/>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43" name="Block Arc 42">
              <a:extLst>
                <a:ext uri="{FF2B5EF4-FFF2-40B4-BE49-F238E27FC236}">
                  <a16:creationId xmlns:a16="http://schemas.microsoft.com/office/drawing/2014/main" xmlns="" id="{B2904385-8B6C-488F-8A15-47736DD28174}"/>
                </a:ext>
              </a:extLst>
            </p:cNvPr>
            <p:cNvSpPr/>
            <p:nvPr/>
          </p:nvSpPr>
          <p:spPr>
            <a:xfrm rot="20508116" flipH="1">
              <a:off x="4342404" y="2960265"/>
              <a:ext cx="391548" cy="391548"/>
            </a:xfrm>
            <a:prstGeom prst="blockArc">
              <a:avLst>
                <a:gd name="adj1" fmla="val 20346254"/>
                <a:gd name="adj2" fmla="val 4715335"/>
                <a:gd name="adj3" fmla="val 19837"/>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44" name="Oval 43">
              <a:extLst>
                <a:ext uri="{FF2B5EF4-FFF2-40B4-BE49-F238E27FC236}">
                  <a16:creationId xmlns:a16="http://schemas.microsoft.com/office/drawing/2014/main" xmlns="" id="{79B51F93-8D09-4E92-B82B-8A2AE627B823}"/>
                </a:ext>
              </a:extLst>
            </p:cNvPr>
            <p:cNvSpPr/>
            <p:nvPr/>
          </p:nvSpPr>
          <p:spPr>
            <a:xfrm rot="20508116" flipH="1">
              <a:off x="4414227" y="3030766"/>
              <a:ext cx="246604" cy="2466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grpSp>
      <p:grpSp>
        <p:nvGrpSpPr>
          <p:cNvPr id="45" name="Group 44"/>
          <p:cNvGrpSpPr/>
          <p:nvPr/>
        </p:nvGrpSpPr>
        <p:grpSpPr>
          <a:xfrm>
            <a:off x="4227562" y="5019919"/>
            <a:ext cx="440101" cy="440101"/>
            <a:chOff x="4317480" y="3557220"/>
            <a:chExt cx="440101" cy="440101"/>
          </a:xfrm>
        </p:grpSpPr>
        <p:sp>
          <p:nvSpPr>
            <p:cNvPr id="46" name="Oval 45">
              <a:extLst>
                <a:ext uri="{FF2B5EF4-FFF2-40B4-BE49-F238E27FC236}">
                  <a16:creationId xmlns:a16="http://schemas.microsoft.com/office/drawing/2014/main" xmlns="" id="{21C0B976-9FCD-4743-B402-7E9667BB8676}"/>
                </a:ext>
              </a:extLst>
            </p:cNvPr>
            <p:cNvSpPr/>
            <p:nvPr/>
          </p:nvSpPr>
          <p:spPr>
            <a:xfrm rot="10057096" flipH="1">
              <a:off x="4374924" y="3614664"/>
              <a:ext cx="325214" cy="325214"/>
            </a:xfrm>
            <a:prstGeom prst="ellipse">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47" name="Block Arc 46">
              <a:extLst>
                <a:ext uri="{FF2B5EF4-FFF2-40B4-BE49-F238E27FC236}">
                  <a16:creationId xmlns:a16="http://schemas.microsoft.com/office/drawing/2014/main" xmlns="" id="{4584E517-D4F8-45EA-84D1-467776077A38}"/>
                </a:ext>
              </a:extLst>
            </p:cNvPr>
            <p:cNvSpPr/>
            <p:nvPr/>
          </p:nvSpPr>
          <p:spPr>
            <a:xfrm rot="10057096" flipH="1">
              <a:off x="4317480" y="3557220"/>
              <a:ext cx="440101" cy="440101"/>
            </a:xfrm>
            <a:prstGeom prst="blockArc">
              <a:avLst>
                <a:gd name="adj1" fmla="val 14564771"/>
                <a:gd name="adj2" fmla="val 0"/>
                <a:gd name="adj3" fmla="val 25000"/>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48" name="Block Arc 47">
              <a:extLst>
                <a:ext uri="{FF2B5EF4-FFF2-40B4-BE49-F238E27FC236}">
                  <a16:creationId xmlns:a16="http://schemas.microsoft.com/office/drawing/2014/main" xmlns="" id="{09D345CD-20AE-46EA-B262-D5D37FD3D2C5}"/>
                </a:ext>
              </a:extLst>
            </p:cNvPr>
            <p:cNvSpPr/>
            <p:nvPr/>
          </p:nvSpPr>
          <p:spPr>
            <a:xfrm rot="10057096" flipH="1">
              <a:off x="4317480" y="3557220"/>
              <a:ext cx="440101" cy="440101"/>
            </a:xfrm>
            <a:prstGeom prst="blockArc">
              <a:avLst>
                <a:gd name="adj1" fmla="val 8141080"/>
                <a:gd name="adj2" fmla="val 12850313"/>
                <a:gd name="adj3" fmla="val 16730"/>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49" name="Block Arc 48">
              <a:extLst>
                <a:ext uri="{FF2B5EF4-FFF2-40B4-BE49-F238E27FC236}">
                  <a16:creationId xmlns:a16="http://schemas.microsoft.com/office/drawing/2014/main" xmlns="" id="{B2904385-8B6C-488F-8A15-47736DD28174}"/>
                </a:ext>
              </a:extLst>
            </p:cNvPr>
            <p:cNvSpPr/>
            <p:nvPr/>
          </p:nvSpPr>
          <p:spPr>
            <a:xfrm rot="10057096" flipH="1">
              <a:off x="4341312" y="3579470"/>
              <a:ext cx="391548" cy="391548"/>
            </a:xfrm>
            <a:prstGeom prst="blockArc">
              <a:avLst>
                <a:gd name="adj1" fmla="val 20346254"/>
                <a:gd name="adj2" fmla="val 4715335"/>
                <a:gd name="adj3" fmla="val 19837"/>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50" name="Oval 49">
              <a:extLst>
                <a:ext uri="{FF2B5EF4-FFF2-40B4-BE49-F238E27FC236}">
                  <a16:creationId xmlns:a16="http://schemas.microsoft.com/office/drawing/2014/main" xmlns="" id="{79B51F93-8D09-4E92-B82B-8A2AE627B823}"/>
                </a:ext>
              </a:extLst>
            </p:cNvPr>
            <p:cNvSpPr/>
            <p:nvPr/>
          </p:nvSpPr>
          <p:spPr>
            <a:xfrm rot="10057096" flipH="1">
              <a:off x="4414230" y="3653969"/>
              <a:ext cx="246604" cy="2466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grpSp>
      <p:grpSp>
        <p:nvGrpSpPr>
          <p:cNvPr id="51" name="Group 50"/>
          <p:cNvGrpSpPr/>
          <p:nvPr/>
        </p:nvGrpSpPr>
        <p:grpSpPr>
          <a:xfrm>
            <a:off x="4227562" y="4445699"/>
            <a:ext cx="440101" cy="440101"/>
            <a:chOff x="4317480" y="4451016"/>
            <a:chExt cx="440101" cy="440101"/>
          </a:xfrm>
        </p:grpSpPr>
        <p:sp>
          <p:nvSpPr>
            <p:cNvPr id="52" name="Oval 51">
              <a:extLst>
                <a:ext uri="{FF2B5EF4-FFF2-40B4-BE49-F238E27FC236}">
                  <a16:creationId xmlns:a16="http://schemas.microsoft.com/office/drawing/2014/main" xmlns="" id="{21C0B976-9FCD-4743-B402-7E9667BB8676}"/>
                </a:ext>
              </a:extLst>
            </p:cNvPr>
            <p:cNvSpPr/>
            <p:nvPr/>
          </p:nvSpPr>
          <p:spPr>
            <a:xfrm rot="21234679" flipH="1">
              <a:off x="4374923" y="4508459"/>
              <a:ext cx="325214" cy="325214"/>
            </a:xfrm>
            <a:prstGeom prst="ellipse">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53" name="Block Arc 52">
              <a:extLst>
                <a:ext uri="{FF2B5EF4-FFF2-40B4-BE49-F238E27FC236}">
                  <a16:creationId xmlns:a16="http://schemas.microsoft.com/office/drawing/2014/main" xmlns="" id="{4584E517-D4F8-45EA-84D1-467776077A38}"/>
                </a:ext>
              </a:extLst>
            </p:cNvPr>
            <p:cNvSpPr/>
            <p:nvPr/>
          </p:nvSpPr>
          <p:spPr>
            <a:xfrm rot="21234679" flipH="1">
              <a:off x="4317480" y="4451016"/>
              <a:ext cx="440101" cy="440101"/>
            </a:xfrm>
            <a:prstGeom prst="blockArc">
              <a:avLst>
                <a:gd name="adj1" fmla="val 14564771"/>
                <a:gd name="adj2" fmla="val 0"/>
                <a:gd name="adj3" fmla="val 25000"/>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54" name="Block Arc 53">
              <a:extLst>
                <a:ext uri="{FF2B5EF4-FFF2-40B4-BE49-F238E27FC236}">
                  <a16:creationId xmlns:a16="http://schemas.microsoft.com/office/drawing/2014/main" xmlns="" id="{09D345CD-20AE-46EA-B262-D5D37FD3D2C5}"/>
                </a:ext>
              </a:extLst>
            </p:cNvPr>
            <p:cNvSpPr/>
            <p:nvPr/>
          </p:nvSpPr>
          <p:spPr>
            <a:xfrm rot="21234679" flipH="1">
              <a:off x="4317480" y="4451016"/>
              <a:ext cx="440101" cy="440101"/>
            </a:xfrm>
            <a:prstGeom prst="blockArc">
              <a:avLst>
                <a:gd name="adj1" fmla="val 8141080"/>
                <a:gd name="adj2" fmla="val 12850313"/>
                <a:gd name="adj3" fmla="val 16730"/>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55" name="Block Arc 54">
              <a:extLst>
                <a:ext uri="{FF2B5EF4-FFF2-40B4-BE49-F238E27FC236}">
                  <a16:creationId xmlns:a16="http://schemas.microsoft.com/office/drawing/2014/main" xmlns="" id="{B2904385-8B6C-488F-8A15-47736DD28174}"/>
                </a:ext>
              </a:extLst>
            </p:cNvPr>
            <p:cNvSpPr/>
            <p:nvPr/>
          </p:nvSpPr>
          <p:spPr>
            <a:xfrm rot="21234679" flipH="1">
              <a:off x="4341976" y="4477355"/>
              <a:ext cx="391548" cy="391548"/>
            </a:xfrm>
            <a:prstGeom prst="blockArc">
              <a:avLst>
                <a:gd name="adj1" fmla="val 20346254"/>
                <a:gd name="adj2" fmla="val 4715335"/>
                <a:gd name="adj3" fmla="val 19837"/>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56" name="Oval 55">
              <a:extLst>
                <a:ext uri="{FF2B5EF4-FFF2-40B4-BE49-F238E27FC236}">
                  <a16:creationId xmlns:a16="http://schemas.microsoft.com/office/drawing/2014/main" xmlns="" id="{79B51F93-8D09-4E92-B82B-8A2AE627B823}"/>
                </a:ext>
              </a:extLst>
            </p:cNvPr>
            <p:cNvSpPr/>
            <p:nvPr/>
          </p:nvSpPr>
          <p:spPr>
            <a:xfrm rot="21234679" flipH="1">
              <a:off x="4414227" y="4547764"/>
              <a:ext cx="246604" cy="2466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grpSp>
      <p:grpSp>
        <p:nvGrpSpPr>
          <p:cNvPr id="859" name="Group 858"/>
          <p:cNvGrpSpPr/>
          <p:nvPr/>
        </p:nvGrpSpPr>
        <p:grpSpPr>
          <a:xfrm>
            <a:off x="36634" y="1835525"/>
            <a:ext cx="3996559" cy="3669730"/>
            <a:chOff x="419569" y="2207195"/>
            <a:chExt cx="3111142" cy="2856720"/>
          </a:xfrm>
        </p:grpSpPr>
        <p:grpSp>
          <p:nvGrpSpPr>
            <p:cNvPr id="15" name="Group 14">
              <a:extLst>
                <a:ext uri="{FF2B5EF4-FFF2-40B4-BE49-F238E27FC236}">
                  <a16:creationId xmlns:a16="http://schemas.microsoft.com/office/drawing/2014/main" xmlns="" id="{D06525CD-0927-4CBC-98B3-7EA53E0E6645}"/>
                </a:ext>
              </a:extLst>
            </p:cNvPr>
            <p:cNvGrpSpPr/>
            <p:nvPr/>
          </p:nvGrpSpPr>
          <p:grpSpPr>
            <a:xfrm>
              <a:off x="822735" y="2556218"/>
              <a:ext cx="2206110" cy="2206109"/>
              <a:chOff x="1947573" y="2245483"/>
              <a:chExt cx="3310549" cy="3310548"/>
            </a:xfrm>
          </p:grpSpPr>
          <p:sp>
            <p:nvSpPr>
              <p:cNvPr id="16" name="Block Arc 15">
                <a:extLst>
                  <a:ext uri="{FF2B5EF4-FFF2-40B4-BE49-F238E27FC236}">
                    <a16:creationId xmlns:a16="http://schemas.microsoft.com/office/drawing/2014/main" xmlns="" id="{5CE7BB65-FB74-43E7-8BD9-97D263BBDBFD}"/>
                  </a:ext>
                </a:extLst>
              </p:cNvPr>
              <p:cNvSpPr/>
              <p:nvPr/>
            </p:nvSpPr>
            <p:spPr>
              <a:xfrm>
                <a:off x="1947573" y="2245483"/>
                <a:ext cx="3310549" cy="3310548"/>
              </a:xfrm>
              <a:prstGeom prst="blockArc">
                <a:avLst>
                  <a:gd name="adj1" fmla="val 16221017"/>
                  <a:gd name="adj2" fmla="val 20168609"/>
                  <a:gd name="adj3" fmla="val 3730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sp>
            <p:nvSpPr>
              <p:cNvPr id="17" name="Block Arc 16">
                <a:extLst>
                  <a:ext uri="{FF2B5EF4-FFF2-40B4-BE49-F238E27FC236}">
                    <a16:creationId xmlns:a16="http://schemas.microsoft.com/office/drawing/2014/main" xmlns="" id="{FD4399F0-FE1B-49FD-AD37-47A87CB8EF25}"/>
                  </a:ext>
                </a:extLst>
              </p:cNvPr>
              <p:cNvSpPr/>
              <p:nvPr/>
            </p:nvSpPr>
            <p:spPr>
              <a:xfrm>
                <a:off x="2057351" y="2355262"/>
                <a:ext cx="3090992" cy="3090991"/>
              </a:xfrm>
              <a:prstGeom prst="blockArc">
                <a:avLst>
                  <a:gd name="adj1" fmla="val 16221017"/>
                  <a:gd name="adj2" fmla="val 2087433"/>
                  <a:gd name="adj3" fmla="val 41602"/>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sp>
            <p:nvSpPr>
              <p:cNvPr id="18" name="Block Arc 17">
                <a:extLst>
                  <a:ext uri="{FF2B5EF4-FFF2-40B4-BE49-F238E27FC236}">
                    <a16:creationId xmlns:a16="http://schemas.microsoft.com/office/drawing/2014/main" xmlns="" id="{33D9E6B2-E31F-45D0-8828-AB085DBE2224}"/>
                  </a:ext>
                </a:extLst>
              </p:cNvPr>
              <p:cNvSpPr/>
              <p:nvPr/>
            </p:nvSpPr>
            <p:spPr>
              <a:xfrm>
                <a:off x="2178002" y="2475912"/>
                <a:ext cx="2849691" cy="2849690"/>
              </a:xfrm>
              <a:prstGeom prst="blockArc">
                <a:avLst>
                  <a:gd name="adj1" fmla="val 16221017"/>
                  <a:gd name="adj2" fmla="val 5403662"/>
                  <a:gd name="adj3" fmla="val 28775"/>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sp>
            <p:nvSpPr>
              <p:cNvPr id="19" name="Block Arc 18">
                <a:extLst>
                  <a:ext uri="{FF2B5EF4-FFF2-40B4-BE49-F238E27FC236}">
                    <a16:creationId xmlns:a16="http://schemas.microsoft.com/office/drawing/2014/main" xmlns="" id="{E710B923-6B7F-4A29-A606-B2C953ECA28E}"/>
                  </a:ext>
                </a:extLst>
              </p:cNvPr>
              <p:cNvSpPr/>
              <p:nvPr/>
            </p:nvSpPr>
            <p:spPr>
              <a:xfrm>
                <a:off x="2292755" y="2590666"/>
                <a:ext cx="2620184" cy="2620183"/>
              </a:xfrm>
              <a:prstGeom prst="blockArc">
                <a:avLst>
                  <a:gd name="adj1" fmla="val 16221017"/>
                  <a:gd name="adj2" fmla="val 8513453"/>
                  <a:gd name="adj3" fmla="val 26485"/>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sp>
            <p:nvSpPr>
              <p:cNvPr id="20" name="Block Arc 19">
                <a:extLst>
                  <a:ext uri="{FF2B5EF4-FFF2-40B4-BE49-F238E27FC236}">
                    <a16:creationId xmlns:a16="http://schemas.microsoft.com/office/drawing/2014/main" xmlns="" id="{4035221D-1FE1-4F52-AD5A-2DF018DD5041}"/>
                  </a:ext>
                </a:extLst>
              </p:cNvPr>
              <p:cNvSpPr/>
              <p:nvPr/>
            </p:nvSpPr>
            <p:spPr>
              <a:xfrm>
                <a:off x="2419028" y="2713401"/>
                <a:ext cx="2374713" cy="2374712"/>
              </a:xfrm>
              <a:prstGeom prst="blockArc">
                <a:avLst>
                  <a:gd name="adj1" fmla="val 16221017"/>
                  <a:gd name="adj2" fmla="val 12339580"/>
                  <a:gd name="adj3" fmla="val 13127"/>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sp>
            <p:nvSpPr>
              <p:cNvPr id="21" name="Oval 20">
                <a:extLst>
                  <a:ext uri="{FF2B5EF4-FFF2-40B4-BE49-F238E27FC236}">
                    <a16:creationId xmlns:a16="http://schemas.microsoft.com/office/drawing/2014/main" xmlns="" id="{7E7BE05E-5926-4BC4-869B-05C968F0EAA9}"/>
                  </a:ext>
                </a:extLst>
              </p:cNvPr>
              <p:cNvSpPr/>
              <p:nvPr/>
            </p:nvSpPr>
            <p:spPr>
              <a:xfrm>
                <a:off x="2545410" y="2842219"/>
                <a:ext cx="2117077" cy="2117076"/>
              </a:xfrm>
              <a:prstGeom prst="ellipse">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a:solidFill>
                    <a:schemeClr val="bg1"/>
                  </a:solidFill>
                </a:endParaRPr>
              </a:p>
            </p:txBody>
          </p:sp>
        </p:grpSp>
        <p:sp>
          <p:nvSpPr>
            <p:cNvPr id="23" name="Oval 22">
              <a:extLst>
                <a:ext uri="{FF2B5EF4-FFF2-40B4-BE49-F238E27FC236}">
                  <a16:creationId xmlns:a16="http://schemas.microsoft.com/office/drawing/2014/main" xmlns="" id="{F68193B7-ADD2-4182-A524-F86C3BF1FF68}"/>
                </a:ext>
              </a:extLst>
            </p:cNvPr>
            <p:cNvSpPr/>
            <p:nvPr/>
          </p:nvSpPr>
          <p:spPr>
            <a:xfrm>
              <a:off x="1319809" y="3053292"/>
              <a:ext cx="1211961" cy="1211961"/>
            </a:xfrm>
            <a:prstGeom prst="ellipse">
              <a:avLst/>
            </a:prstGeom>
            <a:solidFill>
              <a:schemeClr val="bg1"/>
            </a:solidFill>
            <a:ln w="20638" cap="flat">
              <a:solidFill>
                <a:schemeClr val="bg1"/>
              </a:solidFill>
              <a:prstDash val="solid"/>
              <a:miter lim="800000"/>
              <a:headEnd type="oval"/>
              <a:tailEnd type="oval"/>
            </a:ln>
          </p:spPr>
          <p:txBody>
            <a:bodyPr lIns="54610" tIns="54610" rIns="54610" bIns="54610" rtlCol="0" anchor="ctr"/>
            <a:lstStyle/>
            <a:p>
              <a:pPr algn="l"/>
              <a:endParaRPr lang="en-US" sz="1500" dirty="0">
                <a:solidFill>
                  <a:schemeClr val="tx2"/>
                </a:solidFill>
              </a:endParaRPr>
            </a:p>
          </p:txBody>
        </p:sp>
        <p:sp>
          <p:nvSpPr>
            <p:cNvPr id="63" name="Freeform 5"/>
            <p:cNvSpPr>
              <a:spLocks noEditPoints="1"/>
            </p:cNvSpPr>
            <p:nvPr/>
          </p:nvSpPr>
          <p:spPr bwMode="auto">
            <a:xfrm>
              <a:off x="419569" y="3554669"/>
              <a:ext cx="599069" cy="448959"/>
            </a:xfrm>
            <a:custGeom>
              <a:avLst/>
              <a:gdLst>
                <a:gd name="T0" fmla="*/ 249 w 250"/>
                <a:gd name="T1" fmla="*/ 72 h 187"/>
                <a:gd name="T2" fmla="*/ 217 w 250"/>
                <a:gd name="T3" fmla="*/ 82 h 187"/>
                <a:gd name="T4" fmla="*/ 189 w 250"/>
                <a:gd name="T5" fmla="*/ 83 h 187"/>
                <a:gd name="T6" fmla="*/ 249 w 250"/>
                <a:gd name="T7" fmla="*/ 49 h 187"/>
                <a:gd name="T8" fmla="*/ 176 w 250"/>
                <a:gd name="T9" fmla="*/ 1 h 187"/>
                <a:gd name="T10" fmla="*/ 117 w 250"/>
                <a:gd name="T11" fmla="*/ 30 h 187"/>
                <a:gd name="T12" fmla="*/ 112 w 250"/>
                <a:gd name="T13" fmla="*/ 29 h 187"/>
                <a:gd name="T14" fmla="*/ 72 w 250"/>
                <a:gd name="T15" fmla="*/ 52 h 187"/>
                <a:gd name="T16" fmla="*/ 3 w 250"/>
                <a:gd name="T17" fmla="*/ 89 h 187"/>
                <a:gd name="T18" fmla="*/ 3 w 250"/>
                <a:gd name="T19" fmla="*/ 96 h 187"/>
                <a:gd name="T20" fmla="*/ 76 w 250"/>
                <a:gd name="T21" fmla="*/ 142 h 187"/>
                <a:gd name="T22" fmla="*/ 141 w 250"/>
                <a:gd name="T23" fmla="*/ 108 h 187"/>
                <a:gd name="T24" fmla="*/ 77 w 250"/>
                <a:gd name="T25" fmla="*/ 156 h 187"/>
                <a:gd name="T26" fmla="*/ 2 w 250"/>
                <a:gd name="T27" fmla="*/ 110 h 187"/>
                <a:gd name="T28" fmla="*/ 74 w 250"/>
                <a:gd name="T29" fmla="*/ 164 h 187"/>
                <a:gd name="T30" fmla="*/ 78 w 250"/>
                <a:gd name="T31" fmla="*/ 164 h 187"/>
                <a:gd name="T32" fmla="*/ 141 w 250"/>
                <a:gd name="T33" fmla="*/ 144 h 187"/>
                <a:gd name="T34" fmla="*/ 7 w 250"/>
                <a:gd name="T35" fmla="*/ 131 h 187"/>
                <a:gd name="T36" fmla="*/ 3 w 250"/>
                <a:gd name="T37" fmla="*/ 138 h 187"/>
                <a:gd name="T38" fmla="*/ 76 w 250"/>
                <a:gd name="T39" fmla="*/ 187 h 187"/>
                <a:gd name="T40" fmla="*/ 142 w 250"/>
                <a:gd name="T41" fmla="*/ 153 h 187"/>
                <a:gd name="T42" fmla="*/ 145 w 250"/>
                <a:gd name="T43" fmla="*/ 155 h 187"/>
                <a:gd name="T44" fmla="*/ 187 w 250"/>
                <a:gd name="T45" fmla="*/ 134 h 187"/>
                <a:gd name="T46" fmla="*/ 189 w 250"/>
                <a:gd name="T47" fmla="*/ 128 h 187"/>
                <a:gd name="T48" fmla="*/ 249 w 250"/>
                <a:gd name="T49" fmla="*/ 93 h 187"/>
                <a:gd name="T50" fmla="*/ 189 w 250"/>
                <a:gd name="T51" fmla="*/ 119 h 187"/>
                <a:gd name="T52" fmla="*/ 247 w 250"/>
                <a:gd name="T53" fmla="*/ 76 h 187"/>
                <a:gd name="T54" fmla="*/ 181 w 250"/>
                <a:gd name="T55" fmla="*/ 83 h 187"/>
                <a:gd name="T56" fmla="*/ 149 w 250"/>
                <a:gd name="T57" fmla="*/ 144 h 187"/>
                <a:gd name="T58" fmla="*/ 148 w 250"/>
                <a:gd name="T59" fmla="*/ 97 h 187"/>
                <a:gd name="T60" fmla="*/ 113 w 250"/>
                <a:gd name="T61" fmla="*/ 37 h 187"/>
                <a:gd name="T62" fmla="*/ 237 w 250"/>
                <a:gd name="T63" fmla="*/ 49 h 187"/>
                <a:gd name="T64" fmla="*/ 125 w 250"/>
                <a:gd name="T65" fmla="*/ 35 h 187"/>
                <a:gd name="T66" fmla="*/ 76 w 250"/>
                <a:gd name="T67" fmla="*/ 133 h 187"/>
                <a:gd name="T68" fmla="*/ 79 w 250"/>
                <a:gd name="T69" fmla="*/ 59 h 187"/>
                <a:gd name="T70" fmla="*/ 76 w 250"/>
                <a:gd name="T71" fmla="*/ 13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0" h="187">
                  <a:moveTo>
                    <a:pt x="247" y="76"/>
                  </a:moveTo>
                  <a:cubicBezTo>
                    <a:pt x="248" y="75"/>
                    <a:pt x="249" y="74"/>
                    <a:pt x="249" y="72"/>
                  </a:cubicBezTo>
                  <a:cubicBezTo>
                    <a:pt x="249" y="71"/>
                    <a:pt x="248" y="70"/>
                    <a:pt x="247" y="69"/>
                  </a:cubicBezTo>
                  <a:cubicBezTo>
                    <a:pt x="245" y="68"/>
                    <a:pt x="245" y="68"/>
                    <a:pt x="217" y="82"/>
                  </a:cubicBezTo>
                  <a:cubicBezTo>
                    <a:pt x="189" y="97"/>
                    <a:pt x="189" y="97"/>
                    <a:pt x="189" y="97"/>
                  </a:cubicBezTo>
                  <a:cubicBezTo>
                    <a:pt x="189" y="83"/>
                    <a:pt x="189" y="83"/>
                    <a:pt x="189" y="83"/>
                  </a:cubicBezTo>
                  <a:cubicBezTo>
                    <a:pt x="247" y="53"/>
                    <a:pt x="247" y="53"/>
                    <a:pt x="247" y="53"/>
                  </a:cubicBezTo>
                  <a:cubicBezTo>
                    <a:pt x="248" y="52"/>
                    <a:pt x="249" y="51"/>
                    <a:pt x="249" y="49"/>
                  </a:cubicBezTo>
                  <a:cubicBezTo>
                    <a:pt x="249" y="48"/>
                    <a:pt x="248" y="47"/>
                    <a:pt x="247" y="46"/>
                  </a:cubicBezTo>
                  <a:cubicBezTo>
                    <a:pt x="176" y="1"/>
                    <a:pt x="176" y="1"/>
                    <a:pt x="176" y="1"/>
                  </a:cubicBezTo>
                  <a:cubicBezTo>
                    <a:pt x="175" y="0"/>
                    <a:pt x="173" y="0"/>
                    <a:pt x="172" y="1"/>
                  </a:cubicBezTo>
                  <a:cubicBezTo>
                    <a:pt x="117" y="30"/>
                    <a:pt x="117" y="30"/>
                    <a:pt x="117" y="30"/>
                  </a:cubicBezTo>
                  <a:cubicBezTo>
                    <a:pt x="116" y="29"/>
                    <a:pt x="116" y="29"/>
                    <a:pt x="116" y="29"/>
                  </a:cubicBezTo>
                  <a:cubicBezTo>
                    <a:pt x="114" y="28"/>
                    <a:pt x="113" y="28"/>
                    <a:pt x="112" y="29"/>
                  </a:cubicBezTo>
                  <a:cubicBezTo>
                    <a:pt x="74" y="48"/>
                    <a:pt x="74" y="48"/>
                    <a:pt x="74" y="48"/>
                  </a:cubicBezTo>
                  <a:cubicBezTo>
                    <a:pt x="73" y="49"/>
                    <a:pt x="72" y="50"/>
                    <a:pt x="72" y="52"/>
                  </a:cubicBezTo>
                  <a:cubicBezTo>
                    <a:pt x="72" y="52"/>
                    <a:pt x="72" y="53"/>
                    <a:pt x="72" y="53"/>
                  </a:cubicBezTo>
                  <a:cubicBezTo>
                    <a:pt x="3" y="89"/>
                    <a:pt x="3" y="89"/>
                    <a:pt x="3" y="89"/>
                  </a:cubicBezTo>
                  <a:cubicBezTo>
                    <a:pt x="2" y="90"/>
                    <a:pt x="1" y="91"/>
                    <a:pt x="1" y="93"/>
                  </a:cubicBezTo>
                  <a:cubicBezTo>
                    <a:pt x="1" y="94"/>
                    <a:pt x="2" y="96"/>
                    <a:pt x="3" y="96"/>
                  </a:cubicBezTo>
                  <a:cubicBezTo>
                    <a:pt x="74" y="141"/>
                    <a:pt x="74" y="141"/>
                    <a:pt x="74" y="141"/>
                  </a:cubicBezTo>
                  <a:cubicBezTo>
                    <a:pt x="75" y="141"/>
                    <a:pt x="76" y="142"/>
                    <a:pt x="76" y="142"/>
                  </a:cubicBezTo>
                  <a:cubicBezTo>
                    <a:pt x="77" y="142"/>
                    <a:pt x="78" y="142"/>
                    <a:pt x="78" y="141"/>
                  </a:cubicBezTo>
                  <a:cubicBezTo>
                    <a:pt x="141" y="108"/>
                    <a:pt x="141" y="108"/>
                    <a:pt x="141" y="108"/>
                  </a:cubicBezTo>
                  <a:cubicBezTo>
                    <a:pt x="141" y="122"/>
                    <a:pt x="141" y="122"/>
                    <a:pt x="141" y="122"/>
                  </a:cubicBezTo>
                  <a:cubicBezTo>
                    <a:pt x="77" y="156"/>
                    <a:pt x="77" y="156"/>
                    <a:pt x="77" y="156"/>
                  </a:cubicBezTo>
                  <a:cubicBezTo>
                    <a:pt x="7" y="109"/>
                    <a:pt x="7" y="109"/>
                    <a:pt x="7" y="109"/>
                  </a:cubicBezTo>
                  <a:cubicBezTo>
                    <a:pt x="5" y="107"/>
                    <a:pt x="3" y="108"/>
                    <a:pt x="2" y="110"/>
                  </a:cubicBezTo>
                  <a:cubicBezTo>
                    <a:pt x="0" y="111"/>
                    <a:pt x="1" y="114"/>
                    <a:pt x="3" y="115"/>
                  </a:cubicBezTo>
                  <a:cubicBezTo>
                    <a:pt x="74" y="164"/>
                    <a:pt x="74" y="164"/>
                    <a:pt x="74" y="164"/>
                  </a:cubicBezTo>
                  <a:cubicBezTo>
                    <a:pt x="75" y="164"/>
                    <a:pt x="76" y="165"/>
                    <a:pt x="76" y="165"/>
                  </a:cubicBezTo>
                  <a:cubicBezTo>
                    <a:pt x="77" y="165"/>
                    <a:pt x="78" y="164"/>
                    <a:pt x="78" y="164"/>
                  </a:cubicBezTo>
                  <a:cubicBezTo>
                    <a:pt x="79" y="164"/>
                    <a:pt x="108" y="149"/>
                    <a:pt x="141" y="131"/>
                  </a:cubicBezTo>
                  <a:cubicBezTo>
                    <a:pt x="141" y="144"/>
                    <a:pt x="141" y="144"/>
                    <a:pt x="141" y="144"/>
                  </a:cubicBezTo>
                  <a:cubicBezTo>
                    <a:pt x="77" y="178"/>
                    <a:pt x="77" y="178"/>
                    <a:pt x="77" y="178"/>
                  </a:cubicBezTo>
                  <a:cubicBezTo>
                    <a:pt x="7" y="131"/>
                    <a:pt x="7" y="131"/>
                    <a:pt x="7" y="131"/>
                  </a:cubicBezTo>
                  <a:cubicBezTo>
                    <a:pt x="5" y="130"/>
                    <a:pt x="3" y="130"/>
                    <a:pt x="2" y="132"/>
                  </a:cubicBezTo>
                  <a:cubicBezTo>
                    <a:pt x="0" y="134"/>
                    <a:pt x="1" y="136"/>
                    <a:pt x="3" y="138"/>
                  </a:cubicBezTo>
                  <a:cubicBezTo>
                    <a:pt x="74" y="186"/>
                    <a:pt x="74" y="186"/>
                    <a:pt x="74" y="186"/>
                  </a:cubicBezTo>
                  <a:cubicBezTo>
                    <a:pt x="75" y="187"/>
                    <a:pt x="76" y="187"/>
                    <a:pt x="76" y="187"/>
                  </a:cubicBezTo>
                  <a:cubicBezTo>
                    <a:pt x="77" y="187"/>
                    <a:pt x="78" y="187"/>
                    <a:pt x="78" y="187"/>
                  </a:cubicBezTo>
                  <a:cubicBezTo>
                    <a:pt x="142" y="153"/>
                    <a:pt x="142" y="153"/>
                    <a:pt x="142" y="153"/>
                  </a:cubicBezTo>
                  <a:cubicBezTo>
                    <a:pt x="142" y="154"/>
                    <a:pt x="143" y="154"/>
                    <a:pt x="143" y="154"/>
                  </a:cubicBezTo>
                  <a:cubicBezTo>
                    <a:pt x="144" y="155"/>
                    <a:pt x="145" y="155"/>
                    <a:pt x="145" y="155"/>
                  </a:cubicBezTo>
                  <a:cubicBezTo>
                    <a:pt x="146" y="155"/>
                    <a:pt x="147" y="155"/>
                    <a:pt x="147" y="154"/>
                  </a:cubicBezTo>
                  <a:cubicBezTo>
                    <a:pt x="187" y="134"/>
                    <a:pt x="187" y="134"/>
                    <a:pt x="187" y="134"/>
                  </a:cubicBezTo>
                  <a:cubicBezTo>
                    <a:pt x="188" y="133"/>
                    <a:pt x="189" y="132"/>
                    <a:pt x="189" y="130"/>
                  </a:cubicBezTo>
                  <a:cubicBezTo>
                    <a:pt x="189" y="128"/>
                    <a:pt x="189" y="128"/>
                    <a:pt x="189" y="128"/>
                  </a:cubicBezTo>
                  <a:cubicBezTo>
                    <a:pt x="247" y="98"/>
                    <a:pt x="247" y="98"/>
                    <a:pt x="247" y="98"/>
                  </a:cubicBezTo>
                  <a:cubicBezTo>
                    <a:pt x="249" y="97"/>
                    <a:pt x="250" y="95"/>
                    <a:pt x="249" y="93"/>
                  </a:cubicBezTo>
                  <a:cubicBezTo>
                    <a:pt x="248" y="91"/>
                    <a:pt x="245" y="90"/>
                    <a:pt x="243" y="91"/>
                  </a:cubicBezTo>
                  <a:cubicBezTo>
                    <a:pt x="189" y="119"/>
                    <a:pt x="189" y="119"/>
                    <a:pt x="189" y="119"/>
                  </a:cubicBezTo>
                  <a:cubicBezTo>
                    <a:pt x="189" y="106"/>
                    <a:pt x="189" y="106"/>
                    <a:pt x="189" y="106"/>
                  </a:cubicBezTo>
                  <a:cubicBezTo>
                    <a:pt x="221" y="90"/>
                    <a:pt x="247" y="76"/>
                    <a:pt x="247" y="76"/>
                  </a:cubicBezTo>
                  <a:close/>
                  <a:moveTo>
                    <a:pt x="113" y="37"/>
                  </a:moveTo>
                  <a:cubicBezTo>
                    <a:pt x="181" y="83"/>
                    <a:pt x="181" y="83"/>
                    <a:pt x="181" y="83"/>
                  </a:cubicBezTo>
                  <a:cubicBezTo>
                    <a:pt x="181" y="128"/>
                    <a:pt x="181" y="128"/>
                    <a:pt x="181" y="128"/>
                  </a:cubicBezTo>
                  <a:cubicBezTo>
                    <a:pt x="149" y="144"/>
                    <a:pt x="149" y="144"/>
                    <a:pt x="149" y="144"/>
                  </a:cubicBezTo>
                  <a:cubicBezTo>
                    <a:pt x="149" y="101"/>
                    <a:pt x="149" y="101"/>
                    <a:pt x="149" y="101"/>
                  </a:cubicBezTo>
                  <a:cubicBezTo>
                    <a:pt x="149" y="99"/>
                    <a:pt x="149" y="98"/>
                    <a:pt x="148" y="97"/>
                  </a:cubicBezTo>
                  <a:cubicBezTo>
                    <a:pt x="84" y="52"/>
                    <a:pt x="84" y="52"/>
                    <a:pt x="84" y="52"/>
                  </a:cubicBezTo>
                  <a:lnTo>
                    <a:pt x="113" y="37"/>
                  </a:lnTo>
                  <a:close/>
                  <a:moveTo>
                    <a:pt x="174" y="9"/>
                  </a:moveTo>
                  <a:cubicBezTo>
                    <a:pt x="237" y="49"/>
                    <a:pt x="237" y="49"/>
                    <a:pt x="237" y="49"/>
                  </a:cubicBezTo>
                  <a:cubicBezTo>
                    <a:pt x="186" y="76"/>
                    <a:pt x="186" y="76"/>
                    <a:pt x="186" y="76"/>
                  </a:cubicBezTo>
                  <a:cubicBezTo>
                    <a:pt x="125" y="35"/>
                    <a:pt x="125" y="35"/>
                    <a:pt x="125" y="35"/>
                  </a:cubicBezTo>
                  <a:lnTo>
                    <a:pt x="174" y="9"/>
                  </a:lnTo>
                  <a:close/>
                  <a:moveTo>
                    <a:pt x="76" y="133"/>
                  </a:moveTo>
                  <a:cubicBezTo>
                    <a:pt x="13" y="93"/>
                    <a:pt x="13" y="93"/>
                    <a:pt x="13" y="93"/>
                  </a:cubicBezTo>
                  <a:cubicBezTo>
                    <a:pt x="79" y="59"/>
                    <a:pt x="79" y="59"/>
                    <a:pt x="79" y="59"/>
                  </a:cubicBezTo>
                  <a:cubicBezTo>
                    <a:pt x="138" y="101"/>
                    <a:pt x="138" y="101"/>
                    <a:pt x="138" y="101"/>
                  </a:cubicBezTo>
                  <a:lnTo>
                    <a:pt x="76" y="133"/>
                  </a:lnTo>
                  <a:close/>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4" name="Group 8"/>
            <p:cNvGrpSpPr>
              <a:grpSpLocks noChangeAspect="1"/>
            </p:cNvGrpSpPr>
            <p:nvPr/>
          </p:nvGrpSpPr>
          <p:grpSpPr bwMode="auto">
            <a:xfrm>
              <a:off x="2636385" y="2207195"/>
              <a:ext cx="392324" cy="439301"/>
              <a:chOff x="1853" y="1191"/>
              <a:chExt cx="309" cy="346"/>
            </a:xfrm>
            <a:solidFill>
              <a:srgbClr val="005EB8"/>
            </a:solidFill>
          </p:grpSpPr>
          <p:sp>
            <p:nvSpPr>
              <p:cNvPr id="65" name="Freeform 9"/>
              <p:cNvSpPr>
                <a:spLocks noEditPoints="1"/>
              </p:cNvSpPr>
              <p:nvPr/>
            </p:nvSpPr>
            <p:spPr bwMode="auto">
              <a:xfrm>
                <a:off x="1853" y="1191"/>
                <a:ext cx="193" cy="346"/>
              </a:xfrm>
              <a:custGeom>
                <a:avLst/>
                <a:gdLst>
                  <a:gd name="T0" fmla="*/ 15 w 147"/>
                  <a:gd name="T1" fmla="*/ 264 h 264"/>
                  <a:gd name="T2" fmla="*/ 0 w 147"/>
                  <a:gd name="T3" fmla="*/ 250 h 264"/>
                  <a:gd name="T4" fmla="*/ 0 w 147"/>
                  <a:gd name="T5" fmla="*/ 14 h 264"/>
                  <a:gd name="T6" fmla="*/ 15 w 147"/>
                  <a:gd name="T7" fmla="*/ 0 h 264"/>
                  <a:gd name="T8" fmla="*/ 132 w 147"/>
                  <a:gd name="T9" fmla="*/ 0 h 264"/>
                  <a:gd name="T10" fmla="*/ 147 w 147"/>
                  <a:gd name="T11" fmla="*/ 14 h 264"/>
                  <a:gd name="T12" fmla="*/ 147 w 147"/>
                  <a:gd name="T13" fmla="*/ 250 h 264"/>
                  <a:gd name="T14" fmla="*/ 132 w 147"/>
                  <a:gd name="T15" fmla="*/ 264 h 264"/>
                  <a:gd name="T16" fmla="*/ 15 w 147"/>
                  <a:gd name="T17" fmla="*/ 264 h 264"/>
                  <a:gd name="T18" fmla="*/ 15 w 147"/>
                  <a:gd name="T19" fmla="*/ 11 h 264"/>
                  <a:gd name="T20" fmla="*/ 12 w 147"/>
                  <a:gd name="T21" fmla="*/ 14 h 264"/>
                  <a:gd name="T22" fmla="*/ 12 w 147"/>
                  <a:gd name="T23" fmla="*/ 250 h 264"/>
                  <a:gd name="T24" fmla="*/ 15 w 147"/>
                  <a:gd name="T25" fmla="*/ 253 h 264"/>
                  <a:gd name="T26" fmla="*/ 132 w 147"/>
                  <a:gd name="T27" fmla="*/ 253 h 264"/>
                  <a:gd name="T28" fmla="*/ 135 w 147"/>
                  <a:gd name="T29" fmla="*/ 250 h 264"/>
                  <a:gd name="T30" fmla="*/ 135 w 147"/>
                  <a:gd name="T31" fmla="*/ 14 h 264"/>
                  <a:gd name="T32" fmla="*/ 134 w 147"/>
                  <a:gd name="T33" fmla="*/ 12 h 264"/>
                  <a:gd name="T34" fmla="*/ 132 w 147"/>
                  <a:gd name="T35" fmla="*/ 11 h 264"/>
                  <a:gd name="T36" fmla="*/ 15 w 147"/>
                  <a:gd name="T37" fmla="*/ 1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7" h="264">
                    <a:moveTo>
                      <a:pt x="15" y="264"/>
                    </a:moveTo>
                    <a:cubicBezTo>
                      <a:pt x="7" y="264"/>
                      <a:pt x="0" y="258"/>
                      <a:pt x="0" y="250"/>
                    </a:cubicBezTo>
                    <a:cubicBezTo>
                      <a:pt x="0" y="14"/>
                      <a:pt x="0" y="14"/>
                      <a:pt x="0" y="14"/>
                    </a:cubicBezTo>
                    <a:cubicBezTo>
                      <a:pt x="0" y="6"/>
                      <a:pt x="7" y="0"/>
                      <a:pt x="15" y="0"/>
                    </a:cubicBezTo>
                    <a:cubicBezTo>
                      <a:pt x="132" y="0"/>
                      <a:pt x="132" y="0"/>
                      <a:pt x="132" y="0"/>
                    </a:cubicBezTo>
                    <a:cubicBezTo>
                      <a:pt x="140" y="0"/>
                      <a:pt x="147" y="6"/>
                      <a:pt x="147" y="14"/>
                    </a:cubicBezTo>
                    <a:cubicBezTo>
                      <a:pt x="147" y="250"/>
                      <a:pt x="147" y="250"/>
                      <a:pt x="147" y="250"/>
                    </a:cubicBezTo>
                    <a:cubicBezTo>
                      <a:pt x="147" y="258"/>
                      <a:pt x="140" y="264"/>
                      <a:pt x="132" y="264"/>
                    </a:cubicBezTo>
                    <a:lnTo>
                      <a:pt x="15" y="264"/>
                    </a:lnTo>
                    <a:close/>
                    <a:moveTo>
                      <a:pt x="15" y="11"/>
                    </a:moveTo>
                    <a:cubicBezTo>
                      <a:pt x="13" y="11"/>
                      <a:pt x="12" y="13"/>
                      <a:pt x="12" y="14"/>
                    </a:cubicBezTo>
                    <a:cubicBezTo>
                      <a:pt x="12" y="250"/>
                      <a:pt x="12" y="250"/>
                      <a:pt x="12" y="250"/>
                    </a:cubicBezTo>
                    <a:cubicBezTo>
                      <a:pt x="12" y="251"/>
                      <a:pt x="13" y="253"/>
                      <a:pt x="15" y="253"/>
                    </a:cubicBezTo>
                    <a:cubicBezTo>
                      <a:pt x="132" y="253"/>
                      <a:pt x="132" y="253"/>
                      <a:pt x="132" y="253"/>
                    </a:cubicBezTo>
                    <a:cubicBezTo>
                      <a:pt x="134" y="253"/>
                      <a:pt x="135" y="251"/>
                      <a:pt x="135" y="250"/>
                    </a:cubicBezTo>
                    <a:cubicBezTo>
                      <a:pt x="135" y="14"/>
                      <a:pt x="135" y="14"/>
                      <a:pt x="135" y="14"/>
                    </a:cubicBezTo>
                    <a:cubicBezTo>
                      <a:pt x="135" y="13"/>
                      <a:pt x="135" y="13"/>
                      <a:pt x="134" y="12"/>
                    </a:cubicBezTo>
                    <a:cubicBezTo>
                      <a:pt x="134" y="12"/>
                      <a:pt x="133" y="11"/>
                      <a:pt x="132" y="11"/>
                    </a:cubicBezTo>
                    <a:lnTo>
                      <a:pt x="15"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10"/>
              <p:cNvSpPr>
                <a:spLocks noChangeArrowheads="1"/>
              </p:cNvSpPr>
              <p:nvPr/>
            </p:nvSpPr>
            <p:spPr bwMode="auto">
              <a:xfrm>
                <a:off x="1897" y="1467"/>
                <a:ext cx="15"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11"/>
              <p:cNvSpPr>
                <a:spLocks noChangeArrowheads="1"/>
              </p:cNvSpPr>
              <p:nvPr/>
            </p:nvSpPr>
            <p:spPr bwMode="auto">
              <a:xfrm>
                <a:off x="1985" y="1467"/>
                <a:ext cx="1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2"/>
              <p:cNvSpPr>
                <a:spLocks noChangeArrowheads="1"/>
              </p:cNvSpPr>
              <p:nvPr/>
            </p:nvSpPr>
            <p:spPr bwMode="auto">
              <a:xfrm>
                <a:off x="1897" y="1423"/>
                <a:ext cx="15"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3"/>
              <p:cNvSpPr>
                <a:spLocks noChangeArrowheads="1"/>
              </p:cNvSpPr>
              <p:nvPr/>
            </p:nvSpPr>
            <p:spPr bwMode="auto">
              <a:xfrm>
                <a:off x="1985" y="1423"/>
                <a:ext cx="1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4"/>
              <p:cNvSpPr>
                <a:spLocks noChangeArrowheads="1"/>
              </p:cNvSpPr>
              <p:nvPr/>
            </p:nvSpPr>
            <p:spPr bwMode="auto">
              <a:xfrm>
                <a:off x="1897" y="1378"/>
                <a:ext cx="15" cy="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15"/>
              <p:cNvSpPr>
                <a:spLocks noChangeArrowheads="1"/>
              </p:cNvSpPr>
              <p:nvPr/>
            </p:nvSpPr>
            <p:spPr bwMode="auto">
              <a:xfrm>
                <a:off x="1985" y="1378"/>
                <a:ext cx="16" cy="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6"/>
              <p:cNvSpPr>
                <a:spLocks noChangeArrowheads="1"/>
              </p:cNvSpPr>
              <p:nvPr/>
            </p:nvSpPr>
            <p:spPr bwMode="auto">
              <a:xfrm>
                <a:off x="1897" y="1334"/>
                <a:ext cx="15" cy="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7"/>
              <p:cNvSpPr>
                <a:spLocks noChangeArrowheads="1"/>
              </p:cNvSpPr>
              <p:nvPr/>
            </p:nvSpPr>
            <p:spPr bwMode="auto">
              <a:xfrm>
                <a:off x="1985" y="1334"/>
                <a:ext cx="16" cy="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18"/>
              <p:cNvSpPr>
                <a:spLocks noChangeArrowheads="1"/>
              </p:cNvSpPr>
              <p:nvPr/>
            </p:nvSpPr>
            <p:spPr bwMode="auto">
              <a:xfrm>
                <a:off x="1897" y="1291"/>
                <a:ext cx="15"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19"/>
              <p:cNvSpPr>
                <a:spLocks noChangeArrowheads="1"/>
              </p:cNvSpPr>
              <p:nvPr/>
            </p:nvSpPr>
            <p:spPr bwMode="auto">
              <a:xfrm>
                <a:off x="1985" y="1291"/>
                <a:ext cx="1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20"/>
              <p:cNvSpPr>
                <a:spLocks noChangeArrowheads="1"/>
              </p:cNvSpPr>
              <p:nvPr/>
            </p:nvSpPr>
            <p:spPr bwMode="auto">
              <a:xfrm>
                <a:off x="1897" y="1246"/>
                <a:ext cx="15"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21"/>
              <p:cNvSpPr>
                <a:spLocks noChangeArrowheads="1"/>
              </p:cNvSpPr>
              <p:nvPr/>
            </p:nvSpPr>
            <p:spPr bwMode="auto">
              <a:xfrm>
                <a:off x="1985" y="1246"/>
                <a:ext cx="1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2"/>
              <p:cNvSpPr>
                <a:spLocks/>
              </p:cNvSpPr>
              <p:nvPr/>
            </p:nvSpPr>
            <p:spPr bwMode="auto">
              <a:xfrm>
                <a:off x="1942" y="1235"/>
                <a:ext cx="14" cy="257"/>
              </a:xfrm>
              <a:custGeom>
                <a:avLst/>
                <a:gdLst>
                  <a:gd name="T0" fmla="*/ 5 w 11"/>
                  <a:gd name="T1" fmla="*/ 196 h 196"/>
                  <a:gd name="T2" fmla="*/ 0 w 11"/>
                  <a:gd name="T3" fmla="*/ 191 h 196"/>
                  <a:gd name="T4" fmla="*/ 0 w 11"/>
                  <a:gd name="T5" fmla="*/ 5 h 196"/>
                  <a:gd name="T6" fmla="*/ 5 w 11"/>
                  <a:gd name="T7" fmla="*/ 0 h 196"/>
                  <a:gd name="T8" fmla="*/ 11 w 11"/>
                  <a:gd name="T9" fmla="*/ 5 h 196"/>
                  <a:gd name="T10" fmla="*/ 11 w 11"/>
                  <a:gd name="T11" fmla="*/ 191 h 196"/>
                  <a:gd name="T12" fmla="*/ 5 w 11"/>
                  <a:gd name="T13" fmla="*/ 196 h 196"/>
                </a:gdLst>
                <a:ahLst/>
                <a:cxnLst>
                  <a:cxn ang="0">
                    <a:pos x="T0" y="T1"/>
                  </a:cxn>
                  <a:cxn ang="0">
                    <a:pos x="T2" y="T3"/>
                  </a:cxn>
                  <a:cxn ang="0">
                    <a:pos x="T4" y="T5"/>
                  </a:cxn>
                  <a:cxn ang="0">
                    <a:pos x="T6" y="T7"/>
                  </a:cxn>
                  <a:cxn ang="0">
                    <a:pos x="T8" y="T9"/>
                  </a:cxn>
                  <a:cxn ang="0">
                    <a:pos x="T10" y="T11"/>
                  </a:cxn>
                  <a:cxn ang="0">
                    <a:pos x="T12" y="T13"/>
                  </a:cxn>
                </a:cxnLst>
                <a:rect l="0" t="0" r="r" b="b"/>
                <a:pathLst>
                  <a:path w="11" h="196">
                    <a:moveTo>
                      <a:pt x="5" y="196"/>
                    </a:moveTo>
                    <a:cubicBezTo>
                      <a:pt x="2" y="196"/>
                      <a:pt x="0" y="194"/>
                      <a:pt x="0" y="191"/>
                    </a:cubicBezTo>
                    <a:cubicBezTo>
                      <a:pt x="0" y="5"/>
                      <a:pt x="0" y="5"/>
                      <a:pt x="0" y="5"/>
                    </a:cubicBezTo>
                    <a:cubicBezTo>
                      <a:pt x="0" y="2"/>
                      <a:pt x="2" y="0"/>
                      <a:pt x="5" y="0"/>
                    </a:cubicBezTo>
                    <a:cubicBezTo>
                      <a:pt x="9" y="0"/>
                      <a:pt x="11" y="2"/>
                      <a:pt x="11" y="5"/>
                    </a:cubicBezTo>
                    <a:cubicBezTo>
                      <a:pt x="11" y="191"/>
                      <a:pt x="11" y="191"/>
                      <a:pt x="11" y="191"/>
                    </a:cubicBezTo>
                    <a:cubicBezTo>
                      <a:pt x="11" y="194"/>
                      <a:pt x="9" y="196"/>
                      <a:pt x="5"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3"/>
              <p:cNvSpPr>
                <a:spLocks noEditPoints="1"/>
              </p:cNvSpPr>
              <p:nvPr/>
            </p:nvSpPr>
            <p:spPr bwMode="auto">
              <a:xfrm>
                <a:off x="2069" y="1323"/>
                <a:ext cx="93" cy="214"/>
              </a:xfrm>
              <a:custGeom>
                <a:avLst/>
                <a:gdLst>
                  <a:gd name="T0" fmla="*/ 35 w 71"/>
                  <a:gd name="T1" fmla="*/ 163 h 163"/>
                  <a:gd name="T2" fmla="*/ 0 w 71"/>
                  <a:gd name="T3" fmla="*/ 128 h 163"/>
                  <a:gd name="T4" fmla="*/ 0 w 71"/>
                  <a:gd name="T5" fmla="*/ 35 h 163"/>
                  <a:gd name="T6" fmla="*/ 35 w 71"/>
                  <a:gd name="T7" fmla="*/ 0 h 163"/>
                  <a:gd name="T8" fmla="*/ 71 w 71"/>
                  <a:gd name="T9" fmla="*/ 35 h 163"/>
                  <a:gd name="T10" fmla="*/ 71 w 71"/>
                  <a:gd name="T11" fmla="*/ 128 h 163"/>
                  <a:gd name="T12" fmla="*/ 35 w 71"/>
                  <a:gd name="T13" fmla="*/ 163 h 163"/>
                  <a:gd name="T14" fmla="*/ 14 w 71"/>
                  <a:gd name="T15" fmla="*/ 87 h 163"/>
                  <a:gd name="T16" fmla="*/ 12 w 71"/>
                  <a:gd name="T17" fmla="*/ 90 h 163"/>
                  <a:gd name="T18" fmla="*/ 12 w 71"/>
                  <a:gd name="T19" fmla="*/ 128 h 163"/>
                  <a:gd name="T20" fmla="*/ 35 w 71"/>
                  <a:gd name="T21" fmla="*/ 152 h 163"/>
                  <a:gd name="T22" fmla="*/ 59 w 71"/>
                  <a:gd name="T23" fmla="*/ 128 h 163"/>
                  <a:gd name="T24" fmla="*/ 59 w 71"/>
                  <a:gd name="T25" fmla="*/ 90 h 163"/>
                  <a:gd name="T26" fmla="*/ 56 w 71"/>
                  <a:gd name="T27" fmla="*/ 87 h 163"/>
                  <a:gd name="T28" fmla="*/ 14 w 71"/>
                  <a:gd name="T29" fmla="*/ 87 h 163"/>
                  <a:gd name="T30" fmla="*/ 35 w 71"/>
                  <a:gd name="T31" fmla="*/ 11 h 163"/>
                  <a:gd name="T32" fmla="*/ 12 w 71"/>
                  <a:gd name="T33" fmla="*/ 35 h 163"/>
                  <a:gd name="T34" fmla="*/ 12 w 71"/>
                  <a:gd name="T35" fmla="*/ 73 h 163"/>
                  <a:gd name="T36" fmla="*/ 14 w 71"/>
                  <a:gd name="T37" fmla="*/ 76 h 163"/>
                  <a:gd name="T38" fmla="*/ 56 w 71"/>
                  <a:gd name="T39" fmla="*/ 76 h 163"/>
                  <a:gd name="T40" fmla="*/ 59 w 71"/>
                  <a:gd name="T41" fmla="*/ 73 h 163"/>
                  <a:gd name="T42" fmla="*/ 59 w 71"/>
                  <a:gd name="T43" fmla="*/ 35 h 163"/>
                  <a:gd name="T44" fmla="*/ 35 w 71"/>
                  <a:gd name="T45" fmla="*/ 1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163">
                    <a:moveTo>
                      <a:pt x="35" y="163"/>
                    </a:moveTo>
                    <a:cubicBezTo>
                      <a:pt x="16" y="163"/>
                      <a:pt x="0" y="147"/>
                      <a:pt x="0" y="128"/>
                    </a:cubicBezTo>
                    <a:cubicBezTo>
                      <a:pt x="0" y="35"/>
                      <a:pt x="0" y="35"/>
                      <a:pt x="0" y="35"/>
                    </a:cubicBezTo>
                    <a:cubicBezTo>
                      <a:pt x="0" y="16"/>
                      <a:pt x="16" y="0"/>
                      <a:pt x="35" y="0"/>
                    </a:cubicBezTo>
                    <a:cubicBezTo>
                      <a:pt x="55" y="0"/>
                      <a:pt x="71" y="16"/>
                      <a:pt x="71" y="35"/>
                    </a:cubicBezTo>
                    <a:cubicBezTo>
                      <a:pt x="71" y="128"/>
                      <a:pt x="71" y="128"/>
                      <a:pt x="71" y="128"/>
                    </a:cubicBezTo>
                    <a:cubicBezTo>
                      <a:pt x="71" y="147"/>
                      <a:pt x="55" y="163"/>
                      <a:pt x="35" y="163"/>
                    </a:cubicBezTo>
                    <a:close/>
                    <a:moveTo>
                      <a:pt x="14" y="87"/>
                    </a:moveTo>
                    <a:cubicBezTo>
                      <a:pt x="13" y="87"/>
                      <a:pt x="12" y="88"/>
                      <a:pt x="12" y="90"/>
                    </a:cubicBezTo>
                    <a:cubicBezTo>
                      <a:pt x="12" y="128"/>
                      <a:pt x="12" y="128"/>
                      <a:pt x="12" y="128"/>
                    </a:cubicBezTo>
                    <a:cubicBezTo>
                      <a:pt x="12" y="141"/>
                      <a:pt x="22" y="152"/>
                      <a:pt x="35" y="152"/>
                    </a:cubicBezTo>
                    <a:cubicBezTo>
                      <a:pt x="49" y="152"/>
                      <a:pt x="59" y="141"/>
                      <a:pt x="59" y="128"/>
                    </a:cubicBezTo>
                    <a:cubicBezTo>
                      <a:pt x="59" y="90"/>
                      <a:pt x="59" y="90"/>
                      <a:pt x="59" y="90"/>
                    </a:cubicBezTo>
                    <a:cubicBezTo>
                      <a:pt x="59" y="88"/>
                      <a:pt x="58" y="87"/>
                      <a:pt x="56" y="87"/>
                    </a:cubicBezTo>
                    <a:lnTo>
                      <a:pt x="14" y="87"/>
                    </a:lnTo>
                    <a:close/>
                    <a:moveTo>
                      <a:pt x="35" y="11"/>
                    </a:moveTo>
                    <a:cubicBezTo>
                      <a:pt x="22" y="11"/>
                      <a:pt x="12" y="22"/>
                      <a:pt x="12" y="35"/>
                    </a:cubicBezTo>
                    <a:cubicBezTo>
                      <a:pt x="12" y="73"/>
                      <a:pt x="12" y="73"/>
                      <a:pt x="12" y="73"/>
                    </a:cubicBezTo>
                    <a:cubicBezTo>
                      <a:pt x="12" y="75"/>
                      <a:pt x="13" y="76"/>
                      <a:pt x="14" y="76"/>
                    </a:cubicBezTo>
                    <a:cubicBezTo>
                      <a:pt x="56" y="76"/>
                      <a:pt x="56" y="76"/>
                      <a:pt x="56" y="76"/>
                    </a:cubicBezTo>
                    <a:cubicBezTo>
                      <a:pt x="58" y="76"/>
                      <a:pt x="59" y="75"/>
                      <a:pt x="59" y="73"/>
                    </a:cubicBezTo>
                    <a:cubicBezTo>
                      <a:pt x="59" y="35"/>
                      <a:pt x="59" y="35"/>
                      <a:pt x="59" y="35"/>
                    </a:cubicBezTo>
                    <a:cubicBezTo>
                      <a:pt x="59" y="22"/>
                      <a:pt x="49" y="11"/>
                      <a:pt x="3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0" name="Group 26"/>
            <p:cNvGrpSpPr>
              <a:grpSpLocks noChangeAspect="1"/>
            </p:cNvGrpSpPr>
            <p:nvPr/>
          </p:nvGrpSpPr>
          <p:grpSpPr bwMode="auto">
            <a:xfrm>
              <a:off x="951947" y="2514667"/>
              <a:ext cx="577616" cy="481803"/>
              <a:chOff x="766" y="1439"/>
              <a:chExt cx="422" cy="352"/>
            </a:xfrm>
            <a:solidFill>
              <a:srgbClr val="005EB8"/>
            </a:solidFill>
          </p:grpSpPr>
          <p:sp>
            <p:nvSpPr>
              <p:cNvPr id="81" name="Freeform 27"/>
              <p:cNvSpPr>
                <a:spLocks noEditPoints="1"/>
              </p:cNvSpPr>
              <p:nvPr/>
            </p:nvSpPr>
            <p:spPr bwMode="auto">
              <a:xfrm>
                <a:off x="848" y="1439"/>
                <a:ext cx="340" cy="251"/>
              </a:xfrm>
              <a:custGeom>
                <a:avLst/>
                <a:gdLst>
                  <a:gd name="T0" fmla="*/ 267 w 268"/>
                  <a:gd name="T1" fmla="*/ 140 h 198"/>
                  <a:gd name="T2" fmla="*/ 258 w 268"/>
                  <a:gd name="T3" fmla="*/ 135 h 198"/>
                  <a:gd name="T4" fmla="*/ 241 w 268"/>
                  <a:gd name="T5" fmla="*/ 135 h 198"/>
                  <a:gd name="T6" fmla="*/ 102 w 268"/>
                  <a:gd name="T7" fmla="*/ 0 h 198"/>
                  <a:gd name="T8" fmla="*/ 4 w 268"/>
                  <a:gd name="T9" fmla="*/ 41 h 198"/>
                  <a:gd name="T10" fmla="*/ 0 w 268"/>
                  <a:gd name="T11" fmla="*/ 45 h 198"/>
                  <a:gd name="T12" fmla="*/ 39 w 268"/>
                  <a:gd name="T13" fmla="*/ 83 h 198"/>
                  <a:gd name="T14" fmla="*/ 42 w 268"/>
                  <a:gd name="T15" fmla="*/ 80 h 198"/>
                  <a:gd name="T16" fmla="*/ 102 w 268"/>
                  <a:gd name="T17" fmla="*/ 55 h 198"/>
                  <a:gd name="T18" fmla="*/ 186 w 268"/>
                  <a:gd name="T19" fmla="*/ 135 h 198"/>
                  <a:gd name="T20" fmla="*/ 169 w 268"/>
                  <a:gd name="T21" fmla="*/ 135 h 198"/>
                  <a:gd name="T22" fmla="*/ 160 w 268"/>
                  <a:gd name="T23" fmla="*/ 140 h 198"/>
                  <a:gd name="T24" fmla="*/ 162 w 268"/>
                  <a:gd name="T25" fmla="*/ 151 h 198"/>
                  <a:gd name="T26" fmla="*/ 207 w 268"/>
                  <a:gd name="T27" fmla="*/ 195 h 198"/>
                  <a:gd name="T28" fmla="*/ 213 w 268"/>
                  <a:gd name="T29" fmla="*/ 198 h 198"/>
                  <a:gd name="T30" fmla="*/ 220 w 268"/>
                  <a:gd name="T31" fmla="*/ 195 h 198"/>
                  <a:gd name="T32" fmla="*/ 265 w 268"/>
                  <a:gd name="T33" fmla="*/ 151 h 198"/>
                  <a:gd name="T34" fmla="*/ 267 w 268"/>
                  <a:gd name="T35" fmla="*/ 140 h 198"/>
                  <a:gd name="T36" fmla="*/ 102 w 268"/>
                  <a:gd name="T37" fmla="*/ 45 h 198"/>
                  <a:gd name="T38" fmla="*/ 39 w 268"/>
                  <a:gd name="T39" fmla="*/ 69 h 198"/>
                  <a:gd name="T40" fmla="*/ 14 w 268"/>
                  <a:gd name="T41" fmla="*/ 45 h 198"/>
                  <a:gd name="T42" fmla="*/ 102 w 268"/>
                  <a:gd name="T43" fmla="*/ 10 h 198"/>
                  <a:gd name="T44" fmla="*/ 231 w 268"/>
                  <a:gd name="T45" fmla="*/ 139 h 198"/>
                  <a:gd name="T46" fmla="*/ 231 w 268"/>
                  <a:gd name="T47" fmla="*/ 144 h 198"/>
                  <a:gd name="T48" fmla="*/ 258 w 268"/>
                  <a:gd name="T49" fmla="*/ 144 h 198"/>
                  <a:gd name="T50" fmla="*/ 214 w 268"/>
                  <a:gd name="T51" fmla="*/ 189 h 198"/>
                  <a:gd name="T52" fmla="*/ 169 w 268"/>
                  <a:gd name="T53" fmla="*/ 144 h 198"/>
                  <a:gd name="T54" fmla="*/ 196 w 268"/>
                  <a:gd name="T55" fmla="*/ 144 h 198"/>
                  <a:gd name="T56" fmla="*/ 196 w 268"/>
                  <a:gd name="T57" fmla="*/ 139 h 198"/>
                  <a:gd name="T58" fmla="*/ 102 w 268"/>
                  <a:gd name="T59" fmla="*/ 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198">
                    <a:moveTo>
                      <a:pt x="267" y="140"/>
                    </a:moveTo>
                    <a:cubicBezTo>
                      <a:pt x="265" y="137"/>
                      <a:pt x="262" y="135"/>
                      <a:pt x="258" y="135"/>
                    </a:cubicBezTo>
                    <a:cubicBezTo>
                      <a:pt x="241" y="135"/>
                      <a:pt x="241" y="135"/>
                      <a:pt x="241" y="135"/>
                    </a:cubicBezTo>
                    <a:cubicBezTo>
                      <a:pt x="238" y="60"/>
                      <a:pt x="176" y="0"/>
                      <a:pt x="102" y="0"/>
                    </a:cubicBezTo>
                    <a:cubicBezTo>
                      <a:pt x="65" y="0"/>
                      <a:pt x="30" y="15"/>
                      <a:pt x="4" y="41"/>
                    </a:cubicBezTo>
                    <a:cubicBezTo>
                      <a:pt x="0" y="45"/>
                      <a:pt x="0" y="45"/>
                      <a:pt x="0" y="45"/>
                    </a:cubicBezTo>
                    <a:cubicBezTo>
                      <a:pt x="39" y="83"/>
                      <a:pt x="39" y="83"/>
                      <a:pt x="39" y="83"/>
                    </a:cubicBezTo>
                    <a:cubicBezTo>
                      <a:pt x="42" y="80"/>
                      <a:pt x="42" y="80"/>
                      <a:pt x="42" y="80"/>
                    </a:cubicBezTo>
                    <a:cubicBezTo>
                      <a:pt x="58" y="64"/>
                      <a:pt x="79" y="55"/>
                      <a:pt x="102" y="55"/>
                    </a:cubicBezTo>
                    <a:cubicBezTo>
                      <a:pt x="147" y="55"/>
                      <a:pt x="184" y="90"/>
                      <a:pt x="186" y="135"/>
                    </a:cubicBezTo>
                    <a:cubicBezTo>
                      <a:pt x="169" y="135"/>
                      <a:pt x="169" y="135"/>
                      <a:pt x="169" y="135"/>
                    </a:cubicBezTo>
                    <a:cubicBezTo>
                      <a:pt x="165" y="135"/>
                      <a:pt x="162" y="137"/>
                      <a:pt x="160" y="140"/>
                    </a:cubicBezTo>
                    <a:cubicBezTo>
                      <a:pt x="159" y="144"/>
                      <a:pt x="159" y="148"/>
                      <a:pt x="162" y="151"/>
                    </a:cubicBezTo>
                    <a:cubicBezTo>
                      <a:pt x="207" y="195"/>
                      <a:pt x="207" y="195"/>
                      <a:pt x="207" y="195"/>
                    </a:cubicBezTo>
                    <a:cubicBezTo>
                      <a:pt x="208" y="197"/>
                      <a:pt x="211" y="198"/>
                      <a:pt x="213" y="198"/>
                    </a:cubicBezTo>
                    <a:cubicBezTo>
                      <a:pt x="216" y="198"/>
                      <a:pt x="218" y="197"/>
                      <a:pt x="220" y="195"/>
                    </a:cubicBezTo>
                    <a:cubicBezTo>
                      <a:pt x="265" y="151"/>
                      <a:pt x="265" y="151"/>
                      <a:pt x="265" y="151"/>
                    </a:cubicBezTo>
                    <a:cubicBezTo>
                      <a:pt x="267" y="148"/>
                      <a:pt x="268" y="144"/>
                      <a:pt x="267" y="140"/>
                    </a:cubicBezTo>
                    <a:close/>
                    <a:moveTo>
                      <a:pt x="102" y="45"/>
                    </a:moveTo>
                    <a:cubicBezTo>
                      <a:pt x="78" y="45"/>
                      <a:pt x="56" y="54"/>
                      <a:pt x="39" y="69"/>
                    </a:cubicBezTo>
                    <a:cubicBezTo>
                      <a:pt x="14" y="45"/>
                      <a:pt x="14" y="45"/>
                      <a:pt x="14" y="45"/>
                    </a:cubicBezTo>
                    <a:cubicBezTo>
                      <a:pt x="38" y="22"/>
                      <a:pt x="69" y="10"/>
                      <a:pt x="102" y="10"/>
                    </a:cubicBezTo>
                    <a:cubicBezTo>
                      <a:pt x="173" y="10"/>
                      <a:pt x="231" y="68"/>
                      <a:pt x="231" y="139"/>
                    </a:cubicBezTo>
                    <a:cubicBezTo>
                      <a:pt x="231" y="144"/>
                      <a:pt x="231" y="144"/>
                      <a:pt x="231" y="144"/>
                    </a:cubicBezTo>
                    <a:cubicBezTo>
                      <a:pt x="258" y="144"/>
                      <a:pt x="258" y="144"/>
                      <a:pt x="258" y="144"/>
                    </a:cubicBezTo>
                    <a:cubicBezTo>
                      <a:pt x="214" y="189"/>
                      <a:pt x="214" y="189"/>
                      <a:pt x="214" y="189"/>
                    </a:cubicBezTo>
                    <a:cubicBezTo>
                      <a:pt x="169" y="144"/>
                      <a:pt x="169" y="144"/>
                      <a:pt x="169" y="144"/>
                    </a:cubicBezTo>
                    <a:cubicBezTo>
                      <a:pt x="196" y="144"/>
                      <a:pt x="196" y="144"/>
                      <a:pt x="196" y="144"/>
                    </a:cubicBezTo>
                    <a:cubicBezTo>
                      <a:pt x="196" y="139"/>
                      <a:pt x="196" y="139"/>
                      <a:pt x="196" y="139"/>
                    </a:cubicBezTo>
                    <a:cubicBezTo>
                      <a:pt x="196" y="87"/>
                      <a:pt x="154" y="45"/>
                      <a:pt x="10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8"/>
              <p:cNvSpPr>
                <a:spLocks noEditPoints="1"/>
              </p:cNvSpPr>
              <p:nvPr/>
            </p:nvSpPr>
            <p:spPr bwMode="auto">
              <a:xfrm>
                <a:off x="766" y="1540"/>
                <a:ext cx="339" cy="251"/>
              </a:xfrm>
              <a:custGeom>
                <a:avLst/>
                <a:gdLst>
                  <a:gd name="T0" fmla="*/ 226 w 268"/>
                  <a:gd name="T1" fmla="*/ 119 h 198"/>
                  <a:gd name="T2" fmla="*/ 167 w 268"/>
                  <a:gd name="T3" fmla="*/ 144 h 198"/>
                  <a:gd name="T4" fmla="*/ 82 w 268"/>
                  <a:gd name="T5" fmla="*/ 64 h 198"/>
                  <a:gd name="T6" fmla="*/ 100 w 268"/>
                  <a:gd name="T7" fmla="*/ 64 h 198"/>
                  <a:gd name="T8" fmla="*/ 108 w 268"/>
                  <a:gd name="T9" fmla="*/ 58 h 198"/>
                  <a:gd name="T10" fmla="*/ 106 w 268"/>
                  <a:gd name="T11" fmla="*/ 48 h 198"/>
                  <a:gd name="T12" fmla="*/ 62 w 268"/>
                  <a:gd name="T13" fmla="*/ 3 h 198"/>
                  <a:gd name="T14" fmla="*/ 48 w 268"/>
                  <a:gd name="T15" fmla="*/ 3 h 198"/>
                  <a:gd name="T16" fmla="*/ 4 w 268"/>
                  <a:gd name="T17" fmla="*/ 48 h 198"/>
                  <a:gd name="T18" fmla="*/ 2 w 268"/>
                  <a:gd name="T19" fmla="*/ 58 h 198"/>
                  <a:gd name="T20" fmla="*/ 10 w 268"/>
                  <a:gd name="T21" fmla="*/ 64 h 198"/>
                  <a:gd name="T22" fmla="*/ 28 w 268"/>
                  <a:gd name="T23" fmla="*/ 64 h 198"/>
                  <a:gd name="T24" fmla="*/ 167 w 268"/>
                  <a:gd name="T25" fmla="*/ 198 h 198"/>
                  <a:gd name="T26" fmla="*/ 265 w 268"/>
                  <a:gd name="T27" fmla="*/ 158 h 198"/>
                  <a:gd name="T28" fmla="*/ 268 w 268"/>
                  <a:gd name="T29" fmla="*/ 154 h 198"/>
                  <a:gd name="T30" fmla="*/ 230 w 268"/>
                  <a:gd name="T31" fmla="*/ 116 h 198"/>
                  <a:gd name="T32" fmla="*/ 226 w 268"/>
                  <a:gd name="T33" fmla="*/ 119 h 198"/>
                  <a:gd name="T34" fmla="*/ 36 w 268"/>
                  <a:gd name="T35" fmla="*/ 55 h 198"/>
                  <a:gd name="T36" fmla="*/ 11 w 268"/>
                  <a:gd name="T37" fmla="*/ 55 h 198"/>
                  <a:gd name="T38" fmla="*/ 55 w 268"/>
                  <a:gd name="T39" fmla="*/ 10 h 198"/>
                  <a:gd name="T40" fmla="*/ 100 w 268"/>
                  <a:gd name="T41" fmla="*/ 55 h 198"/>
                  <a:gd name="T42" fmla="*/ 73 w 268"/>
                  <a:gd name="T43" fmla="*/ 55 h 198"/>
                  <a:gd name="T44" fmla="*/ 73 w 268"/>
                  <a:gd name="T45" fmla="*/ 59 h 198"/>
                  <a:gd name="T46" fmla="*/ 167 w 268"/>
                  <a:gd name="T47" fmla="*/ 154 h 198"/>
                  <a:gd name="T48" fmla="*/ 230 w 268"/>
                  <a:gd name="T49" fmla="*/ 129 h 198"/>
                  <a:gd name="T50" fmla="*/ 255 w 268"/>
                  <a:gd name="T51" fmla="*/ 154 h 198"/>
                  <a:gd name="T52" fmla="*/ 167 w 268"/>
                  <a:gd name="T53" fmla="*/ 189 h 198"/>
                  <a:gd name="T54" fmla="*/ 38 w 268"/>
                  <a:gd name="T55" fmla="*/ 59 h 198"/>
                  <a:gd name="T56" fmla="*/ 38 w 268"/>
                  <a:gd name="T57" fmla="*/ 55 h 198"/>
                  <a:gd name="T58" fmla="*/ 36 w 268"/>
                  <a:gd name="T59" fmla="*/ 5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198">
                    <a:moveTo>
                      <a:pt x="226" y="119"/>
                    </a:moveTo>
                    <a:cubicBezTo>
                      <a:pt x="211" y="135"/>
                      <a:pt x="189" y="144"/>
                      <a:pt x="167" y="144"/>
                    </a:cubicBezTo>
                    <a:cubicBezTo>
                      <a:pt x="122" y="144"/>
                      <a:pt x="85" y="109"/>
                      <a:pt x="82" y="64"/>
                    </a:cubicBezTo>
                    <a:cubicBezTo>
                      <a:pt x="100" y="64"/>
                      <a:pt x="100" y="64"/>
                      <a:pt x="100" y="64"/>
                    </a:cubicBezTo>
                    <a:cubicBezTo>
                      <a:pt x="104" y="64"/>
                      <a:pt x="107" y="62"/>
                      <a:pt x="108" y="58"/>
                    </a:cubicBezTo>
                    <a:cubicBezTo>
                      <a:pt x="110" y="55"/>
                      <a:pt x="109" y="51"/>
                      <a:pt x="106" y="48"/>
                    </a:cubicBezTo>
                    <a:cubicBezTo>
                      <a:pt x="62" y="3"/>
                      <a:pt x="62" y="3"/>
                      <a:pt x="62" y="3"/>
                    </a:cubicBezTo>
                    <a:cubicBezTo>
                      <a:pt x="58" y="0"/>
                      <a:pt x="52" y="0"/>
                      <a:pt x="48" y="3"/>
                    </a:cubicBezTo>
                    <a:cubicBezTo>
                      <a:pt x="4" y="48"/>
                      <a:pt x="4" y="48"/>
                      <a:pt x="4" y="48"/>
                    </a:cubicBezTo>
                    <a:cubicBezTo>
                      <a:pt x="1" y="51"/>
                      <a:pt x="0" y="55"/>
                      <a:pt x="2" y="58"/>
                    </a:cubicBezTo>
                    <a:cubicBezTo>
                      <a:pt x="3" y="62"/>
                      <a:pt x="7" y="64"/>
                      <a:pt x="10" y="64"/>
                    </a:cubicBezTo>
                    <a:cubicBezTo>
                      <a:pt x="28" y="64"/>
                      <a:pt x="28" y="64"/>
                      <a:pt x="28" y="64"/>
                    </a:cubicBezTo>
                    <a:cubicBezTo>
                      <a:pt x="31" y="138"/>
                      <a:pt x="92" y="198"/>
                      <a:pt x="167" y="198"/>
                    </a:cubicBezTo>
                    <a:cubicBezTo>
                      <a:pt x="204" y="198"/>
                      <a:pt x="239" y="184"/>
                      <a:pt x="265" y="158"/>
                    </a:cubicBezTo>
                    <a:cubicBezTo>
                      <a:pt x="268" y="154"/>
                      <a:pt x="268" y="154"/>
                      <a:pt x="268" y="154"/>
                    </a:cubicBezTo>
                    <a:cubicBezTo>
                      <a:pt x="230" y="116"/>
                      <a:pt x="230" y="116"/>
                      <a:pt x="230" y="116"/>
                    </a:cubicBezTo>
                    <a:lnTo>
                      <a:pt x="226" y="119"/>
                    </a:lnTo>
                    <a:close/>
                    <a:moveTo>
                      <a:pt x="36" y="55"/>
                    </a:moveTo>
                    <a:cubicBezTo>
                      <a:pt x="11" y="55"/>
                      <a:pt x="11" y="55"/>
                      <a:pt x="11" y="55"/>
                    </a:cubicBezTo>
                    <a:cubicBezTo>
                      <a:pt x="55" y="10"/>
                      <a:pt x="55" y="10"/>
                      <a:pt x="55" y="10"/>
                    </a:cubicBezTo>
                    <a:cubicBezTo>
                      <a:pt x="100" y="55"/>
                      <a:pt x="100" y="55"/>
                      <a:pt x="100" y="55"/>
                    </a:cubicBezTo>
                    <a:cubicBezTo>
                      <a:pt x="73" y="55"/>
                      <a:pt x="73" y="55"/>
                      <a:pt x="73" y="55"/>
                    </a:cubicBezTo>
                    <a:cubicBezTo>
                      <a:pt x="73" y="59"/>
                      <a:pt x="73" y="59"/>
                      <a:pt x="73" y="59"/>
                    </a:cubicBezTo>
                    <a:cubicBezTo>
                      <a:pt x="73" y="111"/>
                      <a:pt x="115" y="154"/>
                      <a:pt x="167" y="154"/>
                    </a:cubicBezTo>
                    <a:cubicBezTo>
                      <a:pt x="190" y="154"/>
                      <a:pt x="212" y="145"/>
                      <a:pt x="230" y="129"/>
                    </a:cubicBezTo>
                    <a:cubicBezTo>
                      <a:pt x="255" y="154"/>
                      <a:pt x="255" y="154"/>
                      <a:pt x="255" y="154"/>
                    </a:cubicBezTo>
                    <a:cubicBezTo>
                      <a:pt x="231" y="176"/>
                      <a:pt x="200" y="189"/>
                      <a:pt x="167" y="189"/>
                    </a:cubicBezTo>
                    <a:cubicBezTo>
                      <a:pt x="95" y="189"/>
                      <a:pt x="38" y="131"/>
                      <a:pt x="38" y="59"/>
                    </a:cubicBezTo>
                    <a:cubicBezTo>
                      <a:pt x="38" y="55"/>
                      <a:pt x="38" y="55"/>
                      <a:pt x="38" y="55"/>
                    </a:cubicBezTo>
                    <a:lnTo>
                      <a:pt x="36"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9"/>
              <p:cNvSpPr>
                <a:spLocks noEditPoints="1"/>
              </p:cNvSpPr>
              <p:nvPr/>
            </p:nvSpPr>
            <p:spPr bwMode="auto">
              <a:xfrm>
                <a:off x="915" y="1560"/>
                <a:ext cx="122" cy="121"/>
              </a:xfrm>
              <a:custGeom>
                <a:avLst/>
                <a:gdLst>
                  <a:gd name="T0" fmla="*/ 0 w 96"/>
                  <a:gd name="T1" fmla="*/ 48 h 95"/>
                  <a:gd name="T2" fmla="*/ 5 w 96"/>
                  <a:gd name="T3" fmla="*/ 60 h 95"/>
                  <a:gd name="T4" fmla="*/ 9 w 96"/>
                  <a:gd name="T5" fmla="*/ 70 h 95"/>
                  <a:gd name="T6" fmla="*/ 20 w 96"/>
                  <a:gd name="T7" fmla="*/ 86 h 95"/>
                  <a:gd name="T8" fmla="*/ 35 w 96"/>
                  <a:gd name="T9" fmla="*/ 80 h 95"/>
                  <a:gd name="T10" fmla="*/ 40 w 96"/>
                  <a:gd name="T11" fmla="*/ 95 h 95"/>
                  <a:gd name="T12" fmla="*/ 56 w 96"/>
                  <a:gd name="T13" fmla="*/ 95 h 95"/>
                  <a:gd name="T14" fmla="*/ 61 w 96"/>
                  <a:gd name="T15" fmla="*/ 80 h 95"/>
                  <a:gd name="T16" fmla="*/ 76 w 96"/>
                  <a:gd name="T17" fmla="*/ 86 h 95"/>
                  <a:gd name="T18" fmla="*/ 87 w 96"/>
                  <a:gd name="T19" fmla="*/ 70 h 95"/>
                  <a:gd name="T20" fmla="*/ 91 w 96"/>
                  <a:gd name="T21" fmla="*/ 60 h 95"/>
                  <a:gd name="T22" fmla="*/ 96 w 96"/>
                  <a:gd name="T23" fmla="*/ 48 h 95"/>
                  <a:gd name="T24" fmla="*/ 91 w 96"/>
                  <a:gd name="T25" fmla="*/ 36 h 95"/>
                  <a:gd name="T26" fmla="*/ 87 w 96"/>
                  <a:gd name="T27" fmla="*/ 26 h 95"/>
                  <a:gd name="T28" fmla="*/ 76 w 96"/>
                  <a:gd name="T29" fmla="*/ 9 h 95"/>
                  <a:gd name="T30" fmla="*/ 61 w 96"/>
                  <a:gd name="T31" fmla="*/ 15 h 95"/>
                  <a:gd name="T32" fmla="*/ 56 w 96"/>
                  <a:gd name="T33" fmla="*/ 1 h 95"/>
                  <a:gd name="T34" fmla="*/ 36 w 96"/>
                  <a:gd name="T35" fmla="*/ 5 h 95"/>
                  <a:gd name="T36" fmla="*/ 26 w 96"/>
                  <a:gd name="T37" fmla="*/ 9 h 95"/>
                  <a:gd name="T38" fmla="*/ 9 w 96"/>
                  <a:gd name="T39" fmla="*/ 20 h 95"/>
                  <a:gd name="T40" fmla="*/ 16 w 96"/>
                  <a:gd name="T41" fmla="*/ 34 h 95"/>
                  <a:gd name="T42" fmla="*/ 1 w 96"/>
                  <a:gd name="T43" fmla="*/ 40 h 95"/>
                  <a:gd name="T44" fmla="*/ 70 w 96"/>
                  <a:gd name="T45" fmla="*/ 37 h 95"/>
                  <a:gd name="T46" fmla="*/ 75 w 96"/>
                  <a:gd name="T47" fmla="*/ 43 h 95"/>
                  <a:gd name="T48" fmla="*/ 86 w 96"/>
                  <a:gd name="T49" fmla="*/ 48 h 95"/>
                  <a:gd name="T50" fmla="*/ 75 w 96"/>
                  <a:gd name="T51" fmla="*/ 52 h 95"/>
                  <a:gd name="T52" fmla="*/ 70 w 96"/>
                  <a:gd name="T53" fmla="*/ 59 h 95"/>
                  <a:gd name="T54" fmla="*/ 76 w 96"/>
                  <a:gd name="T55" fmla="*/ 73 h 95"/>
                  <a:gd name="T56" fmla="*/ 64 w 96"/>
                  <a:gd name="T57" fmla="*/ 70 h 95"/>
                  <a:gd name="T58" fmla="*/ 56 w 96"/>
                  <a:gd name="T59" fmla="*/ 71 h 95"/>
                  <a:gd name="T60" fmla="*/ 51 w 96"/>
                  <a:gd name="T61" fmla="*/ 85 h 95"/>
                  <a:gd name="T62" fmla="*/ 44 w 96"/>
                  <a:gd name="T63" fmla="*/ 75 h 95"/>
                  <a:gd name="T64" fmla="*/ 37 w 96"/>
                  <a:gd name="T65" fmla="*/ 69 h 95"/>
                  <a:gd name="T66" fmla="*/ 23 w 96"/>
                  <a:gd name="T67" fmla="*/ 76 h 95"/>
                  <a:gd name="T68" fmla="*/ 26 w 96"/>
                  <a:gd name="T69" fmla="*/ 64 h 95"/>
                  <a:gd name="T70" fmla="*/ 25 w 96"/>
                  <a:gd name="T71" fmla="*/ 55 h 95"/>
                  <a:gd name="T72" fmla="*/ 10 w 96"/>
                  <a:gd name="T73" fmla="*/ 50 h 95"/>
                  <a:gd name="T74" fmla="*/ 10 w 96"/>
                  <a:gd name="T75" fmla="*/ 45 h 95"/>
                  <a:gd name="T76" fmla="*/ 25 w 96"/>
                  <a:gd name="T77" fmla="*/ 40 h 95"/>
                  <a:gd name="T78" fmla="*/ 26 w 96"/>
                  <a:gd name="T79" fmla="*/ 32 h 95"/>
                  <a:gd name="T80" fmla="*/ 23 w 96"/>
                  <a:gd name="T81" fmla="*/ 19 h 95"/>
                  <a:gd name="T82" fmla="*/ 37 w 96"/>
                  <a:gd name="T83" fmla="*/ 26 h 95"/>
                  <a:gd name="T84" fmla="*/ 44 w 96"/>
                  <a:gd name="T85" fmla="*/ 21 h 95"/>
                  <a:gd name="T86" fmla="*/ 51 w 96"/>
                  <a:gd name="T87" fmla="*/ 10 h 95"/>
                  <a:gd name="T88" fmla="*/ 56 w 96"/>
                  <a:gd name="T89" fmla="*/ 25 h 95"/>
                  <a:gd name="T90" fmla="*/ 64 w 96"/>
                  <a:gd name="T91" fmla="*/ 26 h 95"/>
                  <a:gd name="T92" fmla="*/ 76 w 96"/>
                  <a:gd name="T93" fmla="*/ 2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95">
                    <a:moveTo>
                      <a:pt x="1" y="40"/>
                    </a:moveTo>
                    <a:cubicBezTo>
                      <a:pt x="1" y="43"/>
                      <a:pt x="0" y="45"/>
                      <a:pt x="0" y="48"/>
                    </a:cubicBezTo>
                    <a:cubicBezTo>
                      <a:pt x="0" y="50"/>
                      <a:pt x="1" y="53"/>
                      <a:pt x="1" y="56"/>
                    </a:cubicBezTo>
                    <a:cubicBezTo>
                      <a:pt x="1" y="58"/>
                      <a:pt x="3" y="59"/>
                      <a:pt x="5" y="60"/>
                    </a:cubicBezTo>
                    <a:cubicBezTo>
                      <a:pt x="16" y="61"/>
                      <a:pt x="16" y="61"/>
                      <a:pt x="16" y="61"/>
                    </a:cubicBezTo>
                    <a:cubicBezTo>
                      <a:pt x="9" y="70"/>
                      <a:pt x="9" y="70"/>
                      <a:pt x="9" y="70"/>
                    </a:cubicBezTo>
                    <a:cubicBezTo>
                      <a:pt x="8" y="71"/>
                      <a:pt x="8" y="74"/>
                      <a:pt x="9" y="76"/>
                    </a:cubicBezTo>
                    <a:cubicBezTo>
                      <a:pt x="12" y="80"/>
                      <a:pt x="16" y="83"/>
                      <a:pt x="20" y="86"/>
                    </a:cubicBezTo>
                    <a:cubicBezTo>
                      <a:pt x="22" y="88"/>
                      <a:pt x="24" y="88"/>
                      <a:pt x="26" y="86"/>
                    </a:cubicBezTo>
                    <a:cubicBezTo>
                      <a:pt x="35" y="80"/>
                      <a:pt x="35" y="80"/>
                      <a:pt x="35" y="80"/>
                    </a:cubicBezTo>
                    <a:cubicBezTo>
                      <a:pt x="36" y="91"/>
                      <a:pt x="36" y="91"/>
                      <a:pt x="36" y="91"/>
                    </a:cubicBezTo>
                    <a:cubicBezTo>
                      <a:pt x="37" y="93"/>
                      <a:pt x="38" y="94"/>
                      <a:pt x="40" y="95"/>
                    </a:cubicBezTo>
                    <a:cubicBezTo>
                      <a:pt x="43" y="95"/>
                      <a:pt x="45" y="95"/>
                      <a:pt x="48" y="95"/>
                    </a:cubicBezTo>
                    <a:cubicBezTo>
                      <a:pt x="51" y="95"/>
                      <a:pt x="53" y="95"/>
                      <a:pt x="56" y="95"/>
                    </a:cubicBezTo>
                    <a:cubicBezTo>
                      <a:pt x="58" y="94"/>
                      <a:pt x="59" y="93"/>
                      <a:pt x="60" y="91"/>
                    </a:cubicBezTo>
                    <a:cubicBezTo>
                      <a:pt x="61" y="80"/>
                      <a:pt x="61" y="80"/>
                      <a:pt x="61" y="80"/>
                    </a:cubicBezTo>
                    <a:cubicBezTo>
                      <a:pt x="70" y="86"/>
                      <a:pt x="70" y="86"/>
                      <a:pt x="70" y="86"/>
                    </a:cubicBezTo>
                    <a:cubicBezTo>
                      <a:pt x="72" y="88"/>
                      <a:pt x="74" y="88"/>
                      <a:pt x="76" y="86"/>
                    </a:cubicBezTo>
                    <a:cubicBezTo>
                      <a:pt x="80" y="83"/>
                      <a:pt x="84" y="80"/>
                      <a:pt x="87" y="76"/>
                    </a:cubicBezTo>
                    <a:cubicBezTo>
                      <a:pt x="88" y="74"/>
                      <a:pt x="88" y="71"/>
                      <a:pt x="87" y="70"/>
                    </a:cubicBezTo>
                    <a:cubicBezTo>
                      <a:pt x="80" y="61"/>
                      <a:pt x="80" y="61"/>
                      <a:pt x="80" y="61"/>
                    </a:cubicBezTo>
                    <a:cubicBezTo>
                      <a:pt x="91" y="60"/>
                      <a:pt x="91" y="60"/>
                      <a:pt x="91" y="60"/>
                    </a:cubicBezTo>
                    <a:cubicBezTo>
                      <a:pt x="93" y="59"/>
                      <a:pt x="95" y="58"/>
                      <a:pt x="95" y="56"/>
                    </a:cubicBezTo>
                    <a:cubicBezTo>
                      <a:pt x="95" y="53"/>
                      <a:pt x="96" y="50"/>
                      <a:pt x="96" y="48"/>
                    </a:cubicBezTo>
                    <a:cubicBezTo>
                      <a:pt x="96" y="45"/>
                      <a:pt x="95" y="43"/>
                      <a:pt x="95" y="40"/>
                    </a:cubicBezTo>
                    <a:cubicBezTo>
                      <a:pt x="95" y="38"/>
                      <a:pt x="93" y="36"/>
                      <a:pt x="91" y="36"/>
                    </a:cubicBezTo>
                    <a:cubicBezTo>
                      <a:pt x="80" y="34"/>
                      <a:pt x="80" y="34"/>
                      <a:pt x="80" y="34"/>
                    </a:cubicBezTo>
                    <a:cubicBezTo>
                      <a:pt x="87" y="26"/>
                      <a:pt x="87" y="26"/>
                      <a:pt x="87" y="26"/>
                    </a:cubicBezTo>
                    <a:cubicBezTo>
                      <a:pt x="88" y="24"/>
                      <a:pt x="88" y="22"/>
                      <a:pt x="87" y="20"/>
                    </a:cubicBezTo>
                    <a:cubicBezTo>
                      <a:pt x="84" y="16"/>
                      <a:pt x="80" y="12"/>
                      <a:pt x="76" y="9"/>
                    </a:cubicBezTo>
                    <a:cubicBezTo>
                      <a:pt x="74" y="8"/>
                      <a:pt x="72" y="8"/>
                      <a:pt x="70" y="9"/>
                    </a:cubicBezTo>
                    <a:cubicBezTo>
                      <a:pt x="61" y="15"/>
                      <a:pt x="61" y="15"/>
                      <a:pt x="61" y="15"/>
                    </a:cubicBezTo>
                    <a:cubicBezTo>
                      <a:pt x="60" y="5"/>
                      <a:pt x="60" y="5"/>
                      <a:pt x="60" y="5"/>
                    </a:cubicBezTo>
                    <a:cubicBezTo>
                      <a:pt x="59" y="3"/>
                      <a:pt x="58" y="1"/>
                      <a:pt x="56" y="1"/>
                    </a:cubicBezTo>
                    <a:cubicBezTo>
                      <a:pt x="51" y="0"/>
                      <a:pt x="45" y="0"/>
                      <a:pt x="40" y="1"/>
                    </a:cubicBezTo>
                    <a:cubicBezTo>
                      <a:pt x="38" y="1"/>
                      <a:pt x="37" y="3"/>
                      <a:pt x="36" y="5"/>
                    </a:cubicBezTo>
                    <a:cubicBezTo>
                      <a:pt x="35" y="15"/>
                      <a:pt x="35" y="15"/>
                      <a:pt x="35" y="15"/>
                    </a:cubicBezTo>
                    <a:cubicBezTo>
                      <a:pt x="26" y="9"/>
                      <a:pt x="26" y="9"/>
                      <a:pt x="26" y="9"/>
                    </a:cubicBezTo>
                    <a:cubicBezTo>
                      <a:pt x="24" y="8"/>
                      <a:pt x="22" y="8"/>
                      <a:pt x="20" y="9"/>
                    </a:cubicBezTo>
                    <a:cubicBezTo>
                      <a:pt x="16" y="12"/>
                      <a:pt x="12" y="16"/>
                      <a:pt x="9" y="20"/>
                    </a:cubicBezTo>
                    <a:cubicBezTo>
                      <a:pt x="8" y="22"/>
                      <a:pt x="8" y="24"/>
                      <a:pt x="9" y="26"/>
                    </a:cubicBezTo>
                    <a:cubicBezTo>
                      <a:pt x="16" y="34"/>
                      <a:pt x="16" y="34"/>
                      <a:pt x="16" y="34"/>
                    </a:cubicBezTo>
                    <a:cubicBezTo>
                      <a:pt x="5" y="36"/>
                      <a:pt x="5" y="36"/>
                      <a:pt x="5" y="36"/>
                    </a:cubicBezTo>
                    <a:cubicBezTo>
                      <a:pt x="3" y="36"/>
                      <a:pt x="1" y="38"/>
                      <a:pt x="1" y="40"/>
                    </a:cubicBezTo>
                    <a:close/>
                    <a:moveTo>
                      <a:pt x="70" y="32"/>
                    </a:moveTo>
                    <a:cubicBezTo>
                      <a:pt x="69" y="33"/>
                      <a:pt x="69" y="35"/>
                      <a:pt x="70" y="37"/>
                    </a:cubicBezTo>
                    <a:cubicBezTo>
                      <a:pt x="70" y="38"/>
                      <a:pt x="71" y="39"/>
                      <a:pt x="71" y="40"/>
                    </a:cubicBezTo>
                    <a:cubicBezTo>
                      <a:pt x="71" y="42"/>
                      <a:pt x="73" y="43"/>
                      <a:pt x="75" y="43"/>
                    </a:cubicBezTo>
                    <a:cubicBezTo>
                      <a:pt x="86" y="45"/>
                      <a:pt x="86" y="45"/>
                      <a:pt x="86" y="45"/>
                    </a:cubicBezTo>
                    <a:cubicBezTo>
                      <a:pt x="86" y="46"/>
                      <a:pt x="86" y="47"/>
                      <a:pt x="86" y="48"/>
                    </a:cubicBezTo>
                    <a:cubicBezTo>
                      <a:pt x="86" y="49"/>
                      <a:pt x="86" y="50"/>
                      <a:pt x="86" y="50"/>
                    </a:cubicBezTo>
                    <a:cubicBezTo>
                      <a:pt x="75" y="52"/>
                      <a:pt x="75" y="52"/>
                      <a:pt x="75" y="52"/>
                    </a:cubicBezTo>
                    <a:cubicBezTo>
                      <a:pt x="73" y="52"/>
                      <a:pt x="71" y="54"/>
                      <a:pt x="71" y="55"/>
                    </a:cubicBezTo>
                    <a:cubicBezTo>
                      <a:pt x="71" y="56"/>
                      <a:pt x="70" y="57"/>
                      <a:pt x="70" y="59"/>
                    </a:cubicBezTo>
                    <a:cubicBezTo>
                      <a:pt x="69" y="60"/>
                      <a:pt x="69" y="62"/>
                      <a:pt x="70" y="64"/>
                    </a:cubicBezTo>
                    <a:cubicBezTo>
                      <a:pt x="76" y="73"/>
                      <a:pt x="76" y="73"/>
                      <a:pt x="76" y="73"/>
                    </a:cubicBezTo>
                    <a:cubicBezTo>
                      <a:pt x="75" y="74"/>
                      <a:pt x="74" y="75"/>
                      <a:pt x="73" y="76"/>
                    </a:cubicBezTo>
                    <a:cubicBezTo>
                      <a:pt x="64" y="70"/>
                      <a:pt x="64" y="70"/>
                      <a:pt x="64" y="70"/>
                    </a:cubicBezTo>
                    <a:cubicBezTo>
                      <a:pt x="62" y="69"/>
                      <a:pt x="60" y="69"/>
                      <a:pt x="59" y="69"/>
                    </a:cubicBezTo>
                    <a:cubicBezTo>
                      <a:pt x="58" y="70"/>
                      <a:pt x="57" y="70"/>
                      <a:pt x="56" y="71"/>
                    </a:cubicBezTo>
                    <a:cubicBezTo>
                      <a:pt x="54" y="71"/>
                      <a:pt x="53" y="73"/>
                      <a:pt x="52" y="75"/>
                    </a:cubicBezTo>
                    <a:cubicBezTo>
                      <a:pt x="51" y="85"/>
                      <a:pt x="51" y="85"/>
                      <a:pt x="51" y="85"/>
                    </a:cubicBezTo>
                    <a:cubicBezTo>
                      <a:pt x="49" y="86"/>
                      <a:pt x="47" y="86"/>
                      <a:pt x="45" y="85"/>
                    </a:cubicBezTo>
                    <a:cubicBezTo>
                      <a:pt x="44" y="75"/>
                      <a:pt x="44" y="75"/>
                      <a:pt x="44" y="75"/>
                    </a:cubicBezTo>
                    <a:cubicBezTo>
                      <a:pt x="43" y="73"/>
                      <a:pt x="42" y="71"/>
                      <a:pt x="40" y="71"/>
                    </a:cubicBezTo>
                    <a:cubicBezTo>
                      <a:pt x="39" y="70"/>
                      <a:pt x="38" y="70"/>
                      <a:pt x="37" y="69"/>
                    </a:cubicBezTo>
                    <a:cubicBezTo>
                      <a:pt x="36" y="69"/>
                      <a:pt x="34" y="69"/>
                      <a:pt x="32" y="70"/>
                    </a:cubicBezTo>
                    <a:cubicBezTo>
                      <a:pt x="23" y="76"/>
                      <a:pt x="23" y="76"/>
                      <a:pt x="23" y="76"/>
                    </a:cubicBezTo>
                    <a:cubicBezTo>
                      <a:pt x="22" y="75"/>
                      <a:pt x="21" y="74"/>
                      <a:pt x="19" y="73"/>
                    </a:cubicBezTo>
                    <a:cubicBezTo>
                      <a:pt x="26" y="64"/>
                      <a:pt x="26" y="64"/>
                      <a:pt x="26" y="64"/>
                    </a:cubicBezTo>
                    <a:cubicBezTo>
                      <a:pt x="27" y="62"/>
                      <a:pt x="27" y="60"/>
                      <a:pt x="26" y="59"/>
                    </a:cubicBezTo>
                    <a:cubicBezTo>
                      <a:pt x="26" y="58"/>
                      <a:pt x="25" y="57"/>
                      <a:pt x="25" y="55"/>
                    </a:cubicBezTo>
                    <a:cubicBezTo>
                      <a:pt x="24" y="54"/>
                      <a:pt x="23" y="52"/>
                      <a:pt x="21" y="52"/>
                    </a:cubicBezTo>
                    <a:cubicBezTo>
                      <a:pt x="10" y="50"/>
                      <a:pt x="10" y="50"/>
                      <a:pt x="10" y="50"/>
                    </a:cubicBezTo>
                    <a:cubicBezTo>
                      <a:pt x="10" y="50"/>
                      <a:pt x="10" y="49"/>
                      <a:pt x="10" y="48"/>
                    </a:cubicBezTo>
                    <a:cubicBezTo>
                      <a:pt x="10" y="47"/>
                      <a:pt x="10" y="46"/>
                      <a:pt x="10" y="45"/>
                    </a:cubicBezTo>
                    <a:cubicBezTo>
                      <a:pt x="21" y="43"/>
                      <a:pt x="21" y="43"/>
                      <a:pt x="21" y="43"/>
                    </a:cubicBezTo>
                    <a:cubicBezTo>
                      <a:pt x="23" y="43"/>
                      <a:pt x="24" y="42"/>
                      <a:pt x="25" y="40"/>
                    </a:cubicBezTo>
                    <a:cubicBezTo>
                      <a:pt x="25" y="39"/>
                      <a:pt x="26" y="38"/>
                      <a:pt x="26" y="37"/>
                    </a:cubicBezTo>
                    <a:cubicBezTo>
                      <a:pt x="27" y="35"/>
                      <a:pt x="27" y="33"/>
                      <a:pt x="26" y="32"/>
                    </a:cubicBezTo>
                    <a:cubicBezTo>
                      <a:pt x="19" y="23"/>
                      <a:pt x="19" y="23"/>
                      <a:pt x="19" y="23"/>
                    </a:cubicBezTo>
                    <a:cubicBezTo>
                      <a:pt x="21" y="22"/>
                      <a:pt x="22" y="20"/>
                      <a:pt x="23" y="19"/>
                    </a:cubicBezTo>
                    <a:cubicBezTo>
                      <a:pt x="32" y="26"/>
                      <a:pt x="32" y="26"/>
                      <a:pt x="32" y="26"/>
                    </a:cubicBezTo>
                    <a:cubicBezTo>
                      <a:pt x="34" y="27"/>
                      <a:pt x="36" y="27"/>
                      <a:pt x="37" y="26"/>
                    </a:cubicBezTo>
                    <a:cubicBezTo>
                      <a:pt x="38" y="26"/>
                      <a:pt x="39" y="25"/>
                      <a:pt x="40" y="25"/>
                    </a:cubicBezTo>
                    <a:cubicBezTo>
                      <a:pt x="42" y="24"/>
                      <a:pt x="43" y="23"/>
                      <a:pt x="44" y="21"/>
                    </a:cubicBezTo>
                    <a:cubicBezTo>
                      <a:pt x="45" y="10"/>
                      <a:pt x="45" y="10"/>
                      <a:pt x="45" y="10"/>
                    </a:cubicBezTo>
                    <a:cubicBezTo>
                      <a:pt x="47" y="10"/>
                      <a:pt x="49" y="10"/>
                      <a:pt x="51" y="10"/>
                    </a:cubicBezTo>
                    <a:cubicBezTo>
                      <a:pt x="52" y="21"/>
                      <a:pt x="52" y="21"/>
                      <a:pt x="52" y="21"/>
                    </a:cubicBezTo>
                    <a:cubicBezTo>
                      <a:pt x="53" y="23"/>
                      <a:pt x="54" y="24"/>
                      <a:pt x="56" y="25"/>
                    </a:cubicBezTo>
                    <a:cubicBezTo>
                      <a:pt x="57" y="25"/>
                      <a:pt x="58" y="26"/>
                      <a:pt x="59" y="26"/>
                    </a:cubicBezTo>
                    <a:cubicBezTo>
                      <a:pt x="60" y="27"/>
                      <a:pt x="62" y="27"/>
                      <a:pt x="64" y="26"/>
                    </a:cubicBezTo>
                    <a:cubicBezTo>
                      <a:pt x="73" y="19"/>
                      <a:pt x="73" y="19"/>
                      <a:pt x="73" y="19"/>
                    </a:cubicBezTo>
                    <a:cubicBezTo>
                      <a:pt x="74" y="20"/>
                      <a:pt x="75" y="22"/>
                      <a:pt x="76" y="23"/>
                    </a:cubicBezTo>
                    <a:lnTo>
                      <a:pt x="7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noEditPoints="1"/>
              </p:cNvSpPr>
              <p:nvPr/>
            </p:nvSpPr>
            <p:spPr bwMode="auto">
              <a:xfrm>
                <a:off x="955" y="1600"/>
                <a:ext cx="43" cy="42"/>
              </a:xfrm>
              <a:custGeom>
                <a:avLst/>
                <a:gdLst>
                  <a:gd name="T0" fmla="*/ 17 w 34"/>
                  <a:gd name="T1" fmla="*/ 0 h 33"/>
                  <a:gd name="T2" fmla="*/ 0 w 34"/>
                  <a:gd name="T3" fmla="*/ 17 h 33"/>
                  <a:gd name="T4" fmla="*/ 17 w 34"/>
                  <a:gd name="T5" fmla="*/ 33 h 33"/>
                  <a:gd name="T6" fmla="*/ 34 w 34"/>
                  <a:gd name="T7" fmla="*/ 17 h 33"/>
                  <a:gd name="T8" fmla="*/ 17 w 34"/>
                  <a:gd name="T9" fmla="*/ 0 h 33"/>
                  <a:gd name="T10" fmla="*/ 17 w 34"/>
                  <a:gd name="T11" fmla="*/ 24 h 33"/>
                  <a:gd name="T12" fmla="*/ 10 w 34"/>
                  <a:gd name="T13" fmla="*/ 17 h 33"/>
                  <a:gd name="T14" fmla="*/ 17 w 34"/>
                  <a:gd name="T15" fmla="*/ 10 h 33"/>
                  <a:gd name="T16" fmla="*/ 24 w 34"/>
                  <a:gd name="T17" fmla="*/ 17 h 33"/>
                  <a:gd name="T18" fmla="*/ 17 w 34"/>
                  <a:gd name="T19"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0"/>
                    </a:moveTo>
                    <a:cubicBezTo>
                      <a:pt x="8" y="0"/>
                      <a:pt x="0" y="8"/>
                      <a:pt x="0" y="17"/>
                    </a:cubicBezTo>
                    <a:cubicBezTo>
                      <a:pt x="0" y="26"/>
                      <a:pt x="8" y="33"/>
                      <a:pt x="17" y="33"/>
                    </a:cubicBezTo>
                    <a:cubicBezTo>
                      <a:pt x="26" y="33"/>
                      <a:pt x="34" y="26"/>
                      <a:pt x="34" y="17"/>
                    </a:cubicBezTo>
                    <a:cubicBezTo>
                      <a:pt x="34" y="8"/>
                      <a:pt x="26" y="0"/>
                      <a:pt x="17" y="0"/>
                    </a:cubicBezTo>
                    <a:close/>
                    <a:moveTo>
                      <a:pt x="17" y="24"/>
                    </a:moveTo>
                    <a:cubicBezTo>
                      <a:pt x="13" y="24"/>
                      <a:pt x="10" y="21"/>
                      <a:pt x="10" y="17"/>
                    </a:cubicBezTo>
                    <a:cubicBezTo>
                      <a:pt x="10" y="13"/>
                      <a:pt x="13" y="10"/>
                      <a:pt x="17" y="10"/>
                    </a:cubicBezTo>
                    <a:cubicBezTo>
                      <a:pt x="21" y="10"/>
                      <a:pt x="24" y="13"/>
                      <a:pt x="24" y="17"/>
                    </a:cubicBezTo>
                    <a:cubicBezTo>
                      <a:pt x="24" y="21"/>
                      <a:pt x="21" y="24"/>
                      <a:pt x="1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5" name="Group 33"/>
            <p:cNvGrpSpPr>
              <a:grpSpLocks noChangeAspect="1"/>
            </p:cNvGrpSpPr>
            <p:nvPr/>
          </p:nvGrpSpPr>
          <p:grpSpPr bwMode="auto">
            <a:xfrm>
              <a:off x="3084624" y="3506761"/>
              <a:ext cx="446087" cy="444447"/>
              <a:chOff x="2293" y="2182"/>
              <a:chExt cx="272" cy="271"/>
            </a:xfrm>
            <a:solidFill>
              <a:srgbClr val="005EB8"/>
            </a:solidFill>
          </p:grpSpPr>
          <p:sp>
            <p:nvSpPr>
              <p:cNvPr id="86" name="Freeform 34"/>
              <p:cNvSpPr>
                <a:spLocks noEditPoints="1"/>
              </p:cNvSpPr>
              <p:nvPr/>
            </p:nvSpPr>
            <p:spPr bwMode="auto">
              <a:xfrm>
                <a:off x="2293" y="2182"/>
                <a:ext cx="272" cy="271"/>
              </a:xfrm>
              <a:custGeom>
                <a:avLst/>
                <a:gdLst>
                  <a:gd name="T0" fmla="*/ 65 w 264"/>
                  <a:gd name="T1" fmla="*/ 264 h 264"/>
                  <a:gd name="T2" fmla="*/ 59 w 264"/>
                  <a:gd name="T3" fmla="*/ 258 h 264"/>
                  <a:gd name="T4" fmla="*/ 65 w 264"/>
                  <a:gd name="T5" fmla="*/ 253 h 264"/>
                  <a:gd name="T6" fmla="*/ 79 w 264"/>
                  <a:gd name="T7" fmla="*/ 253 h 264"/>
                  <a:gd name="T8" fmla="*/ 81 w 264"/>
                  <a:gd name="T9" fmla="*/ 252 h 264"/>
                  <a:gd name="T10" fmla="*/ 93 w 264"/>
                  <a:gd name="T11" fmla="*/ 216 h 264"/>
                  <a:gd name="T12" fmla="*/ 90 w 264"/>
                  <a:gd name="T13" fmla="*/ 213 h 264"/>
                  <a:gd name="T14" fmla="*/ 20 w 264"/>
                  <a:gd name="T15" fmla="*/ 213 h 264"/>
                  <a:gd name="T16" fmla="*/ 0 w 264"/>
                  <a:gd name="T17" fmla="*/ 193 h 264"/>
                  <a:gd name="T18" fmla="*/ 0 w 264"/>
                  <a:gd name="T19" fmla="*/ 20 h 264"/>
                  <a:gd name="T20" fmla="*/ 20 w 264"/>
                  <a:gd name="T21" fmla="*/ 0 h 264"/>
                  <a:gd name="T22" fmla="*/ 244 w 264"/>
                  <a:gd name="T23" fmla="*/ 0 h 264"/>
                  <a:gd name="T24" fmla="*/ 264 w 264"/>
                  <a:gd name="T25" fmla="*/ 20 h 264"/>
                  <a:gd name="T26" fmla="*/ 264 w 264"/>
                  <a:gd name="T27" fmla="*/ 193 h 264"/>
                  <a:gd name="T28" fmla="*/ 244 w 264"/>
                  <a:gd name="T29" fmla="*/ 213 h 264"/>
                  <a:gd name="T30" fmla="*/ 174 w 264"/>
                  <a:gd name="T31" fmla="*/ 213 h 264"/>
                  <a:gd name="T32" fmla="*/ 171 w 264"/>
                  <a:gd name="T33" fmla="*/ 216 h 264"/>
                  <a:gd name="T34" fmla="*/ 183 w 264"/>
                  <a:gd name="T35" fmla="*/ 252 h 264"/>
                  <a:gd name="T36" fmla="*/ 185 w 264"/>
                  <a:gd name="T37" fmla="*/ 253 h 264"/>
                  <a:gd name="T38" fmla="*/ 199 w 264"/>
                  <a:gd name="T39" fmla="*/ 253 h 264"/>
                  <a:gd name="T40" fmla="*/ 205 w 264"/>
                  <a:gd name="T41" fmla="*/ 258 h 264"/>
                  <a:gd name="T42" fmla="*/ 199 w 264"/>
                  <a:gd name="T43" fmla="*/ 264 h 264"/>
                  <a:gd name="T44" fmla="*/ 65 w 264"/>
                  <a:gd name="T45" fmla="*/ 264 h 264"/>
                  <a:gd name="T46" fmla="*/ 107 w 264"/>
                  <a:gd name="T47" fmla="*/ 213 h 264"/>
                  <a:gd name="T48" fmla="*/ 104 w 264"/>
                  <a:gd name="T49" fmla="*/ 216 h 264"/>
                  <a:gd name="T50" fmla="*/ 98 w 264"/>
                  <a:gd name="T51" fmla="*/ 249 h 264"/>
                  <a:gd name="T52" fmla="*/ 98 w 264"/>
                  <a:gd name="T53" fmla="*/ 251 h 264"/>
                  <a:gd name="T54" fmla="*/ 100 w 264"/>
                  <a:gd name="T55" fmla="*/ 253 h 264"/>
                  <a:gd name="T56" fmla="*/ 164 w 264"/>
                  <a:gd name="T57" fmla="*/ 253 h 264"/>
                  <a:gd name="T58" fmla="*/ 166 w 264"/>
                  <a:gd name="T59" fmla="*/ 251 h 264"/>
                  <a:gd name="T60" fmla="*/ 166 w 264"/>
                  <a:gd name="T61" fmla="*/ 249 h 264"/>
                  <a:gd name="T62" fmla="*/ 160 w 264"/>
                  <a:gd name="T63" fmla="*/ 216 h 264"/>
                  <a:gd name="T64" fmla="*/ 157 w 264"/>
                  <a:gd name="T65" fmla="*/ 213 h 264"/>
                  <a:gd name="T66" fmla="*/ 107 w 264"/>
                  <a:gd name="T67" fmla="*/ 213 h 264"/>
                  <a:gd name="T68" fmla="*/ 14 w 264"/>
                  <a:gd name="T69" fmla="*/ 163 h 264"/>
                  <a:gd name="T70" fmla="*/ 11 w 264"/>
                  <a:gd name="T71" fmla="*/ 166 h 264"/>
                  <a:gd name="T72" fmla="*/ 11 w 264"/>
                  <a:gd name="T73" fmla="*/ 193 h 264"/>
                  <a:gd name="T74" fmla="*/ 20 w 264"/>
                  <a:gd name="T75" fmla="*/ 202 h 264"/>
                  <a:gd name="T76" fmla="*/ 244 w 264"/>
                  <a:gd name="T77" fmla="*/ 202 h 264"/>
                  <a:gd name="T78" fmla="*/ 253 w 264"/>
                  <a:gd name="T79" fmla="*/ 193 h 264"/>
                  <a:gd name="T80" fmla="*/ 253 w 264"/>
                  <a:gd name="T81" fmla="*/ 166 h 264"/>
                  <a:gd name="T82" fmla="*/ 250 w 264"/>
                  <a:gd name="T83" fmla="*/ 163 h 264"/>
                  <a:gd name="T84" fmla="*/ 14 w 264"/>
                  <a:gd name="T85" fmla="*/ 163 h 264"/>
                  <a:gd name="T86" fmla="*/ 20 w 264"/>
                  <a:gd name="T87" fmla="*/ 11 h 264"/>
                  <a:gd name="T88" fmla="*/ 11 w 264"/>
                  <a:gd name="T89" fmla="*/ 20 h 264"/>
                  <a:gd name="T90" fmla="*/ 11 w 264"/>
                  <a:gd name="T91" fmla="*/ 149 h 264"/>
                  <a:gd name="T92" fmla="*/ 14 w 264"/>
                  <a:gd name="T93" fmla="*/ 152 h 264"/>
                  <a:gd name="T94" fmla="*/ 250 w 264"/>
                  <a:gd name="T95" fmla="*/ 152 h 264"/>
                  <a:gd name="T96" fmla="*/ 253 w 264"/>
                  <a:gd name="T97" fmla="*/ 149 h 264"/>
                  <a:gd name="T98" fmla="*/ 253 w 264"/>
                  <a:gd name="T99" fmla="*/ 20 h 264"/>
                  <a:gd name="T100" fmla="*/ 244 w 264"/>
                  <a:gd name="T101" fmla="*/ 11 h 264"/>
                  <a:gd name="T102" fmla="*/ 20 w 264"/>
                  <a:gd name="T103" fmla="*/ 1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4" h="264">
                    <a:moveTo>
                      <a:pt x="65" y="264"/>
                    </a:moveTo>
                    <a:cubicBezTo>
                      <a:pt x="61" y="264"/>
                      <a:pt x="59" y="261"/>
                      <a:pt x="59" y="258"/>
                    </a:cubicBezTo>
                    <a:cubicBezTo>
                      <a:pt x="59" y="255"/>
                      <a:pt x="61" y="253"/>
                      <a:pt x="65" y="253"/>
                    </a:cubicBezTo>
                    <a:cubicBezTo>
                      <a:pt x="79" y="253"/>
                      <a:pt x="79" y="253"/>
                      <a:pt x="79" y="253"/>
                    </a:cubicBezTo>
                    <a:cubicBezTo>
                      <a:pt x="80" y="253"/>
                      <a:pt x="80" y="252"/>
                      <a:pt x="81" y="252"/>
                    </a:cubicBezTo>
                    <a:cubicBezTo>
                      <a:pt x="84" y="249"/>
                      <a:pt x="93" y="240"/>
                      <a:pt x="93" y="216"/>
                    </a:cubicBezTo>
                    <a:cubicBezTo>
                      <a:pt x="93" y="215"/>
                      <a:pt x="91" y="213"/>
                      <a:pt x="90" y="213"/>
                    </a:cubicBezTo>
                    <a:cubicBezTo>
                      <a:pt x="20" y="213"/>
                      <a:pt x="20" y="213"/>
                      <a:pt x="20" y="213"/>
                    </a:cubicBezTo>
                    <a:cubicBezTo>
                      <a:pt x="9" y="213"/>
                      <a:pt x="0" y="204"/>
                      <a:pt x="0" y="193"/>
                    </a:cubicBezTo>
                    <a:cubicBezTo>
                      <a:pt x="0" y="20"/>
                      <a:pt x="0" y="20"/>
                      <a:pt x="0" y="20"/>
                    </a:cubicBezTo>
                    <a:cubicBezTo>
                      <a:pt x="0" y="9"/>
                      <a:pt x="9" y="0"/>
                      <a:pt x="20" y="0"/>
                    </a:cubicBezTo>
                    <a:cubicBezTo>
                      <a:pt x="244" y="0"/>
                      <a:pt x="244" y="0"/>
                      <a:pt x="244" y="0"/>
                    </a:cubicBezTo>
                    <a:cubicBezTo>
                      <a:pt x="255" y="0"/>
                      <a:pt x="264" y="9"/>
                      <a:pt x="264" y="20"/>
                    </a:cubicBezTo>
                    <a:cubicBezTo>
                      <a:pt x="264" y="193"/>
                      <a:pt x="264" y="193"/>
                      <a:pt x="264" y="193"/>
                    </a:cubicBezTo>
                    <a:cubicBezTo>
                      <a:pt x="264" y="204"/>
                      <a:pt x="255" y="213"/>
                      <a:pt x="244" y="213"/>
                    </a:cubicBezTo>
                    <a:cubicBezTo>
                      <a:pt x="174" y="213"/>
                      <a:pt x="174" y="213"/>
                      <a:pt x="174" y="213"/>
                    </a:cubicBezTo>
                    <a:cubicBezTo>
                      <a:pt x="173" y="213"/>
                      <a:pt x="171" y="215"/>
                      <a:pt x="171" y="216"/>
                    </a:cubicBezTo>
                    <a:cubicBezTo>
                      <a:pt x="171" y="240"/>
                      <a:pt x="180" y="249"/>
                      <a:pt x="183" y="252"/>
                    </a:cubicBezTo>
                    <a:cubicBezTo>
                      <a:pt x="184" y="252"/>
                      <a:pt x="184" y="253"/>
                      <a:pt x="185" y="253"/>
                    </a:cubicBezTo>
                    <a:cubicBezTo>
                      <a:pt x="199" y="253"/>
                      <a:pt x="199" y="253"/>
                      <a:pt x="199" y="253"/>
                    </a:cubicBezTo>
                    <a:cubicBezTo>
                      <a:pt x="203" y="253"/>
                      <a:pt x="205" y="255"/>
                      <a:pt x="205" y="258"/>
                    </a:cubicBezTo>
                    <a:cubicBezTo>
                      <a:pt x="205" y="261"/>
                      <a:pt x="203" y="264"/>
                      <a:pt x="199" y="264"/>
                    </a:cubicBezTo>
                    <a:lnTo>
                      <a:pt x="65" y="264"/>
                    </a:lnTo>
                    <a:close/>
                    <a:moveTo>
                      <a:pt x="107" y="213"/>
                    </a:moveTo>
                    <a:cubicBezTo>
                      <a:pt x="105" y="213"/>
                      <a:pt x="104" y="215"/>
                      <a:pt x="104" y="216"/>
                    </a:cubicBezTo>
                    <a:cubicBezTo>
                      <a:pt x="104" y="229"/>
                      <a:pt x="102" y="240"/>
                      <a:pt x="98" y="249"/>
                    </a:cubicBezTo>
                    <a:cubicBezTo>
                      <a:pt x="97" y="250"/>
                      <a:pt x="97" y="251"/>
                      <a:pt x="98" y="251"/>
                    </a:cubicBezTo>
                    <a:cubicBezTo>
                      <a:pt x="98" y="252"/>
                      <a:pt x="99" y="253"/>
                      <a:pt x="100" y="253"/>
                    </a:cubicBezTo>
                    <a:cubicBezTo>
                      <a:pt x="164" y="253"/>
                      <a:pt x="164" y="253"/>
                      <a:pt x="164" y="253"/>
                    </a:cubicBezTo>
                    <a:cubicBezTo>
                      <a:pt x="165" y="253"/>
                      <a:pt x="166" y="252"/>
                      <a:pt x="166" y="251"/>
                    </a:cubicBezTo>
                    <a:cubicBezTo>
                      <a:pt x="167" y="251"/>
                      <a:pt x="167" y="250"/>
                      <a:pt x="166" y="249"/>
                    </a:cubicBezTo>
                    <a:cubicBezTo>
                      <a:pt x="162" y="240"/>
                      <a:pt x="160" y="229"/>
                      <a:pt x="160" y="216"/>
                    </a:cubicBezTo>
                    <a:cubicBezTo>
                      <a:pt x="160" y="215"/>
                      <a:pt x="159" y="213"/>
                      <a:pt x="157" y="213"/>
                    </a:cubicBezTo>
                    <a:lnTo>
                      <a:pt x="107" y="213"/>
                    </a:lnTo>
                    <a:close/>
                    <a:moveTo>
                      <a:pt x="14" y="163"/>
                    </a:moveTo>
                    <a:cubicBezTo>
                      <a:pt x="13" y="163"/>
                      <a:pt x="11" y="164"/>
                      <a:pt x="11" y="166"/>
                    </a:cubicBezTo>
                    <a:cubicBezTo>
                      <a:pt x="11" y="193"/>
                      <a:pt x="11" y="193"/>
                      <a:pt x="11" y="193"/>
                    </a:cubicBezTo>
                    <a:cubicBezTo>
                      <a:pt x="11" y="198"/>
                      <a:pt x="15" y="202"/>
                      <a:pt x="20" y="202"/>
                    </a:cubicBezTo>
                    <a:cubicBezTo>
                      <a:pt x="244" y="202"/>
                      <a:pt x="244" y="202"/>
                      <a:pt x="244" y="202"/>
                    </a:cubicBezTo>
                    <a:cubicBezTo>
                      <a:pt x="249" y="202"/>
                      <a:pt x="253" y="198"/>
                      <a:pt x="253" y="193"/>
                    </a:cubicBezTo>
                    <a:cubicBezTo>
                      <a:pt x="253" y="166"/>
                      <a:pt x="253" y="166"/>
                      <a:pt x="253" y="166"/>
                    </a:cubicBezTo>
                    <a:cubicBezTo>
                      <a:pt x="253" y="164"/>
                      <a:pt x="251" y="163"/>
                      <a:pt x="250" y="163"/>
                    </a:cubicBezTo>
                    <a:lnTo>
                      <a:pt x="14" y="163"/>
                    </a:lnTo>
                    <a:close/>
                    <a:moveTo>
                      <a:pt x="20" y="11"/>
                    </a:moveTo>
                    <a:cubicBezTo>
                      <a:pt x="15" y="11"/>
                      <a:pt x="11" y="15"/>
                      <a:pt x="11" y="20"/>
                    </a:cubicBezTo>
                    <a:cubicBezTo>
                      <a:pt x="11" y="149"/>
                      <a:pt x="11" y="149"/>
                      <a:pt x="11" y="149"/>
                    </a:cubicBezTo>
                    <a:cubicBezTo>
                      <a:pt x="11" y="150"/>
                      <a:pt x="13" y="152"/>
                      <a:pt x="14" y="152"/>
                    </a:cubicBezTo>
                    <a:cubicBezTo>
                      <a:pt x="250" y="152"/>
                      <a:pt x="250" y="152"/>
                      <a:pt x="250" y="152"/>
                    </a:cubicBezTo>
                    <a:cubicBezTo>
                      <a:pt x="251" y="152"/>
                      <a:pt x="253" y="150"/>
                      <a:pt x="253" y="149"/>
                    </a:cubicBezTo>
                    <a:cubicBezTo>
                      <a:pt x="253" y="20"/>
                      <a:pt x="253" y="20"/>
                      <a:pt x="253" y="20"/>
                    </a:cubicBezTo>
                    <a:cubicBezTo>
                      <a:pt x="253" y="15"/>
                      <a:pt x="249" y="11"/>
                      <a:pt x="244" y="11"/>
                    </a:cubicBezTo>
                    <a:lnTo>
                      <a:pt x="2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35"/>
              <p:cNvSpPr>
                <a:spLocks noChangeArrowheads="1"/>
              </p:cNvSpPr>
              <p:nvPr/>
            </p:nvSpPr>
            <p:spPr bwMode="auto">
              <a:xfrm>
                <a:off x="2423" y="2364"/>
                <a:ext cx="12"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36"/>
              <p:cNvSpPr>
                <a:spLocks noChangeArrowheads="1"/>
              </p:cNvSpPr>
              <p:nvPr/>
            </p:nvSpPr>
            <p:spPr bwMode="auto">
              <a:xfrm>
                <a:off x="2328" y="2225"/>
                <a:ext cx="11"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37"/>
              <p:cNvSpPr>
                <a:spLocks noChangeArrowheads="1"/>
              </p:cNvSpPr>
              <p:nvPr/>
            </p:nvSpPr>
            <p:spPr bwMode="auto">
              <a:xfrm>
                <a:off x="2328" y="2260"/>
                <a:ext cx="11"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38"/>
              <p:cNvSpPr>
                <a:spLocks noChangeArrowheads="1"/>
              </p:cNvSpPr>
              <p:nvPr/>
            </p:nvSpPr>
            <p:spPr bwMode="auto">
              <a:xfrm>
                <a:off x="2328" y="2294"/>
                <a:ext cx="11"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39"/>
              <p:cNvSpPr>
                <a:spLocks noChangeArrowheads="1"/>
              </p:cNvSpPr>
              <p:nvPr/>
            </p:nvSpPr>
            <p:spPr bwMode="auto">
              <a:xfrm>
                <a:off x="2362" y="2225"/>
                <a:ext cx="12"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40"/>
              <p:cNvSpPr>
                <a:spLocks noChangeArrowheads="1"/>
              </p:cNvSpPr>
              <p:nvPr/>
            </p:nvSpPr>
            <p:spPr bwMode="auto">
              <a:xfrm>
                <a:off x="2362" y="2260"/>
                <a:ext cx="12"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41"/>
              <p:cNvSpPr>
                <a:spLocks noChangeArrowheads="1"/>
              </p:cNvSpPr>
              <p:nvPr/>
            </p:nvSpPr>
            <p:spPr bwMode="auto">
              <a:xfrm>
                <a:off x="2362" y="2294"/>
                <a:ext cx="12"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42"/>
              <p:cNvSpPr>
                <a:spLocks/>
              </p:cNvSpPr>
              <p:nvPr/>
            </p:nvSpPr>
            <p:spPr bwMode="auto">
              <a:xfrm>
                <a:off x="2397" y="2217"/>
                <a:ext cx="133" cy="97"/>
              </a:xfrm>
              <a:custGeom>
                <a:avLst/>
                <a:gdLst>
                  <a:gd name="T0" fmla="*/ 65 w 129"/>
                  <a:gd name="T1" fmla="*/ 95 h 95"/>
                  <a:gd name="T2" fmla="*/ 59 w 129"/>
                  <a:gd name="T3" fmla="*/ 92 h 95"/>
                  <a:gd name="T4" fmla="*/ 44 w 129"/>
                  <a:gd name="T5" fmla="*/ 52 h 95"/>
                  <a:gd name="T6" fmla="*/ 42 w 129"/>
                  <a:gd name="T7" fmla="*/ 50 h 95"/>
                  <a:gd name="T8" fmla="*/ 42 w 129"/>
                  <a:gd name="T9" fmla="*/ 50 h 95"/>
                  <a:gd name="T10" fmla="*/ 39 w 129"/>
                  <a:gd name="T11" fmla="*/ 52 h 95"/>
                  <a:gd name="T12" fmla="*/ 37 w 129"/>
                  <a:gd name="T13" fmla="*/ 65 h 95"/>
                  <a:gd name="T14" fmla="*/ 31 w 129"/>
                  <a:gd name="T15" fmla="*/ 70 h 95"/>
                  <a:gd name="T16" fmla="*/ 6 w 129"/>
                  <a:gd name="T17" fmla="*/ 70 h 95"/>
                  <a:gd name="T18" fmla="*/ 0 w 129"/>
                  <a:gd name="T19" fmla="*/ 64 h 95"/>
                  <a:gd name="T20" fmla="*/ 6 w 129"/>
                  <a:gd name="T21" fmla="*/ 59 h 95"/>
                  <a:gd name="T22" fmla="*/ 24 w 129"/>
                  <a:gd name="T23" fmla="*/ 59 h 95"/>
                  <a:gd name="T24" fmla="*/ 27 w 129"/>
                  <a:gd name="T25" fmla="*/ 56 h 95"/>
                  <a:gd name="T26" fmla="*/ 34 w 129"/>
                  <a:gd name="T27" fmla="*/ 21 h 95"/>
                  <a:gd name="T28" fmla="*/ 39 w 129"/>
                  <a:gd name="T29" fmla="*/ 17 h 95"/>
                  <a:gd name="T30" fmla="*/ 39 w 129"/>
                  <a:gd name="T31" fmla="*/ 17 h 95"/>
                  <a:gd name="T32" fmla="*/ 45 w 129"/>
                  <a:gd name="T33" fmla="*/ 20 h 95"/>
                  <a:gd name="T34" fmla="*/ 60 w 129"/>
                  <a:gd name="T35" fmla="*/ 60 h 95"/>
                  <a:gd name="T36" fmla="*/ 62 w 129"/>
                  <a:gd name="T37" fmla="*/ 62 h 95"/>
                  <a:gd name="T38" fmla="*/ 62 w 129"/>
                  <a:gd name="T39" fmla="*/ 62 h 95"/>
                  <a:gd name="T40" fmla="*/ 65 w 129"/>
                  <a:gd name="T41" fmla="*/ 60 h 95"/>
                  <a:gd name="T42" fmla="*/ 76 w 129"/>
                  <a:gd name="T43" fmla="*/ 4 h 95"/>
                  <a:gd name="T44" fmla="*/ 81 w 129"/>
                  <a:gd name="T45" fmla="*/ 0 h 95"/>
                  <a:gd name="T46" fmla="*/ 82 w 129"/>
                  <a:gd name="T47" fmla="*/ 0 h 95"/>
                  <a:gd name="T48" fmla="*/ 87 w 129"/>
                  <a:gd name="T49" fmla="*/ 4 h 95"/>
                  <a:gd name="T50" fmla="*/ 102 w 129"/>
                  <a:gd name="T51" fmla="*/ 57 h 95"/>
                  <a:gd name="T52" fmla="*/ 105 w 129"/>
                  <a:gd name="T53" fmla="*/ 59 h 95"/>
                  <a:gd name="T54" fmla="*/ 124 w 129"/>
                  <a:gd name="T55" fmla="*/ 59 h 95"/>
                  <a:gd name="T56" fmla="*/ 129 w 129"/>
                  <a:gd name="T57" fmla="*/ 64 h 95"/>
                  <a:gd name="T58" fmla="*/ 124 w 129"/>
                  <a:gd name="T59" fmla="*/ 70 h 95"/>
                  <a:gd name="T60" fmla="*/ 98 w 129"/>
                  <a:gd name="T61" fmla="*/ 70 h 95"/>
                  <a:gd name="T62" fmla="*/ 93 w 129"/>
                  <a:gd name="T63" fmla="*/ 66 h 95"/>
                  <a:gd name="T64" fmla="*/ 86 w 129"/>
                  <a:gd name="T65" fmla="*/ 40 h 95"/>
                  <a:gd name="T66" fmla="*/ 83 w 129"/>
                  <a:gd name="T67" fmla="*/ 38 h 95"/>
                  <a:gd name="T68" fmla="*/ 83 w 129"/>
                  <a:gd name="T69" fmla="*/ 38 h 95"/>
                  <a:gd name="T70" fmla="*/ 80 w 129"/>
                  <a:gd name="T71" fmla="*/ 41 h 95"/>
                  <a:gd name="T72" fmla="*/ 70 w 129"/>
                  <a:gd name="T73" fmla="*/ 91 h 95"/>
                  <a:gd name="T74" fmla="*/ 65 w 129"/>
                  <a:gd name="T75" fmla="*/ 95 h 95"/>
                  <a:gd name="T76" fmla="*/ 65 w 129"/>
                  <a:gd name="T7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95">
                    <a:moveTo>
                      <a:pt x="65" y="95"/>
                    </a:moveTo>
                    <a:cubicBezTo>
                      <a:pt x="62" y="95"/>
                      <a:pt x="60" y="94"/>
                      <a:pt x="59" y="92"/>
                    </a:cubicBezTo>
                    <a:cubicBezTo>
                      <a:pt x="44" y="52"/>
                      <a:pt x="44" y="52"/>
                      <a:pt x="44" y="52"/>
                    </a:cubicBezTo>
                    <a:cubicBezTo>
                      <a:pt x="44" y="51"/>
                      <a:pt x="43" y="50"/>
                      <a:pt x="42" y="50"/>
                    </a:cubicBezTo>
                    <a:cubicBezTo>
                      <a:pt x="42" y="50"/>
                      <a:pt x="42" y="50"/>
                      <a:pt x="42" y="50"/>
                    </a:cubicBezTo>
                    <a:cubicBezTo>
                      <a:pt x="40" y="50"/>
                      <a:pt x="39" y="51"/>
                      <a:pt x="39" y="52"/>
                    </a:cubicBezTo>
                    <a:cubicBezTo>
                      <a:pt x="37" y="65"/>
                      <a:pt x="37" y="65"/>
                      <a:pt x="37" y="65"/>
                    </a:cubicBezTo>
                    <a:cubicBezTo>
                      <a:pt x="36" y="68"/>
                      <a:pt x="34" y="70"/>
                      <a:pt x="31" y="70"/>
                    </a:cubicBezTo>
                    <a:cubicBezTo>
                      <a:pt x="6" y="70"/>
                      <a:pt x="6" y="70"/>
                      <a:pt x="6" y="70"/>
                    </a:cubicBezTo>
                    <a:cubicBezTo>
                      <a:pt x="3" y="70"/>
                      <a:pt x="0" y="67"/>
                      <a:pt x="0" y="64"/>
                    </a:cubicBezTo>
                    <a:cubicBezTo>
                      <a:pt x="0" y="61"/>
                      <a:pt x="3" y="59"/>
                      <a:pt x="6" y="59"/>
                    </a:cubicBezTo>
                    <a:cubicBezTo>
                      <a:pt x="24" y="59"/>
                      <a:pt x="24" y="59"/>
                      <a:pt x="24" y="59"/>
                    </a:cubicBezTo>
                    <a:cubicBezTo>
                      <a:pt x="25" y="59"/>
                      <a:pt x="27" y="58"/>
                      <a:pt x="27" y="56"/>
                    </a:cubicBezTo>
                    <a:cubicBezTo>
                      <a:pt x="34" y="21"/>
                      <a:pt x="34" y="21"/>
                      <a:pt x="34" y="21"/>
                    </a:cubicBezTo>
                    <a:cubicBezTo>
                      <a:pt x="34" y="19"/>
                      <a:pt x="36" y="17"/>
                      <a:pt x="39" y="17"/>
                    </a:cubicBezTo>
                    <a:cubicBezTo>
                      <a:pt x="39" y="17"/>
                      <a:pt x="39" y="17"/>
                      <a:pt x="39" y="17"/>
                    </a:cubicBezTo>
                    <a:cubicBezTo>
                      <a:pt x="42" y="17"/>
                      <a:pt x="44" y="18"/>
                      <a:pt x="45" y="20"/>
                    </a:cubicBezTo>
                    <a:cubicBezTo>
                      <a:pt x="60" y="60"/>
                      <a:pt x="60" y="60"/>
                      <a:pt x="60" y="60"/>
                    </a:cubicBezTo>
                    <a:cubicBezTo>
                      <a:pt x="60" y="61"/>
                      <a:pt x="61" y="62"/>
                      <a:pt x="62" y="62"/>
                    </a:cubicBezTo>
                    <a:cubicBezTo>
                      <a:pt x="62" y="62"/>
                      <a:pt x="62" y="62"/>
                      <a:pt x="62" y="62"/>
                    </a:cubicBezTo>
                    <a:cubicBezTo>
                      <a:pt x="64" y="62"/>
                      <a:pt x="65" y="61"/>
                      <a:pt x="65" y="60"/>
                    </a:cubicBezTo>
                    <a:cubicBezTo>
                      <a:pt x="76" y="4"/>
                      <a:pt x="76" y="4"/>
                      <a:pt x="76" y="4"/>
                    </a:cubicBezTo>
                    <a:cubicBezTo>
                      <a:pt x="77" y="2"/>
                      <a:pt x="79" y="0"/>
                      <a:pt x="81" y="0"/>
                    </a:cubicBezTo>
                    <a:cubicBezTo>
                      <a:pt x="81" y="0"/>
                      <a:pt x="82" y="0"/>
                      <a:pt x="82" y="0"/>
                    </a:cubicBezTo>
                    <a:cubicBezTo>
                      <a:pt x="84" y="0"/>
                      <a:pt x="86" y="1"/>
                      <a:pt x="87" y="4"/>
                    </a:cubicBezTo>
                    <a:cubicBezTo>
                      <a:pt x="102" y="57"/>
                      <a:pt x="102" y="57"/>
                      <a:pt x="102" y="57"/>
                    </a:cubicBezTo>
                    <a:cubicBezTo>
                      <a:pt x="102" y="58"/>
                      <a:pt x="104" y="59"/>
                      <a:pt x="105" y="59"/>
                    </a:cubicBezTo>
                    <a:cubicBezTo>
                      <a:pt x="124" y="59"/>
                      <a:pt x="124" y="59"/>
                      <a:pt x="124" y="59"/>
                    </a:cubicBezTo>
                    <a:cubicBezTo>
                      <a:pt x="127" y="59"/>
                      <a:pt x="129" y="61"/>
                      <a:pt x="129" y="64"/>
                    </a:cubicBezTo>
                    <a:cubicBezTo>
                      <a:pt x="129" y="67"/>
                      <a:pt x="127" y="70"/>
                      <a:pt x="124" y="70"/>
                    </a:cubicBezTo>
                    <a:cubicBezTo>
                      <a:pt x="98" y="70"/>
                      <a:pt x="98" y="70"/>
                      <a:pt x="98" y="70"/>
                    </a:cubicBezTo>
                    <a:cubicBezTo>
                      <a:pt x="96" y="70"/>
                      <a:pt x="94" y="68"/>
                      <a:pt x="93" y="66"/>
                    </a:cubicBezTo>
                    <a:cubicBezTo>
                      <a:pt x="86" y="40"/>
                      <a:pt x="86" y="40"/>
                      <a:pt x="86" y="40"/>
                    </a:cubicBezTo>
                    <a:cubicBezTo>
                      <a:pt x="85" y="39"/>
                      <a:pt x="84" y="38"/>
                      <a:pt x="83" y="38"/>
                    </a:cubicBezTo>
                    <a:cubicBezTo>
                      <a:pt x="83" y="38"/>
                      <a:pt x="83" y="38"/>
                      <a:pt x="83" y="38"/>
                    </a:cubicBezTo>
                    <a:cubicBezTo>
                      <a:pt x="82" y="38"/>
                      <a:pt x="81" y="39"/>
                      <a:pt x="80" y="41"/>
                    </a:cubicBezTo>
                    <a:cubicBezTo>
                      <a:pt x="70" y="91"/>
                      <a:pt x="70" y="91"/>
                      <a:pt x="70" y="91"/>
                    </a:cubicBezTo>
                    <a:cubicBezTo>
                      <a:pt x="70" y="93"/>
                      <a:pt x="68" y="95"/>
                      <a:pt x="65" y="95"/>
                    </a:cubicBezTo>
                    <a:cubicBezTo>
                      <a:pt x="65" y="95"/>
                      <a:pt x="65" y="95"/>
                      <a:pt x="65"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45"/>
            <p:cNvGrpSpPr>
              <a:grpSpLocks noChangeAspect="1"/>
            </p:cNvGrpSpPr>
            <p:nvPr/>
          </p:nvGrpSpPr>
          <p:grpSpPr bwMode="auto">
            <a:xfrm>
              <a:off x="2415840" y="4540266"/>
              <a:ext cx="518851" cy="515266"/>
              <a:chOff x="1761" y="2920"/>
              <a:chExt cx="434" cy="431"/>
            </a:xfrm>
            <a:solidFill>
              <a:srgbClr val="005EB8"/>
            </a:solidFill>
          </p:grpSpPr>
          <p:sp>
            <p:nvSpPr>
              <p:cNvPr id="96" name="Freeform 46"/>
              <p:cNvSpPr>
                <a:spLocks noEditPoints="1"/>
              </p:cNvSpPr>
              <p:nvPr/>
            </p:nvSpPr>
            <p:spPr bwMode="auto">
              <a:xfrm>
                <a:off x="1761" y="2920"/>
                <a:ext cx="434" cy="431"/>
              </a:xfrm>
              <a:custGeom>
                <a:avLst/>
                <a:gdLst>
                  <a:gd name="T0" fmla="*/ 27 w 266"/>
                  <a:gd name="T1" fmla="*/ 264 h 264"/>
                  <a:gd name="T2" fmla="*/ 26 w 266"/>
                  <a:gd name="T3" fmla="*/ 264 h 264"/>
                  <a:gd name="T4" fmla="*/ 9 w 266"/>
                  <a:gd name="T5" fmla="*/ 257 h 264"/>
                  <a:gd name="T6" fmla="*/ 9 w 266"/>
                  <a:gd name="T7" fmla="*/ 222 h 264"/>
                  <a:gd name="T8" fmla="*/ 52 w 266"/>
                  <a:gd name="T9" fmla="*/ 179 h 264"/>
                  <a:gd name="T10" fmla="*/ 53 w 266"/>
                  <a:gd name="T11" fmla="*/ 175 h 264"/>
                  <a:gd name="T12" fmla="*/ 37 w 266"/>
                  <a:gd name="T13" fmla="*/ 102 h 264"/>
                  <a:gd name="T14" fmla="*/ 69 w 266"/>
                  <a:gd name="T15" fmla="*/ 34 h 264"/>
                  <a:gd name="T16" fmla="*/ 151 w 266"/>
                  <a:gd name="T17" fmla="*/ 0 h 264"/>
                  <a:gd name="T18" fmla="*/ 232 w 266"/>
                  <a:gd name="T19" fmla="*/ 34 h 264"/>
                  <a:gd name="T20" fmla="*/ 266 w 266"/>
                  <a:gd name="T21" fmla="*/ 115 h 264"/>
                  <a:gd name="T22" fmla="*/ 232 w 266"/>
                  <a:gd name="T23" fmla="*/ 197 h 264"/>
                  <a:gd name="T24" fmla="*/ 151 w 266"/>
                  <a:gd name="T25" fmla="*/ 230 h 264"/>
                  <a:gd name="T26" fmla="*/ 91 w 266"/>
                  <a:gd name="T27" fmla="*/ 213 h 264"/>
                  <a:gd name="T28" fmla="*/ 89 w 266"/>
                  <a:gd name="T29" fmla="*/ 213 h 264"/>
                  <a:gd name="T30" fmla="*/ 87 w 266"/>
                  <a:gd name="T31" fmla="*/ 214 h 264"/>
                  <a:gd name="T32" fmla="*/ 43 w 266"/>
                  <a:gd name="T33" fmla="*/ 257 h 264"/>
                  <a:gd name="T34" fmla="*/ 27 w 266"/>
                  <a:gd name="T35" fmla="*/ 264 h 264"/>
                  <a:gd name="T36" fmla="*/ 27 w 266"/>
                  <a:gd name="T37" fmla="*/ 264 h 264"/>
                  <a:gd name="T38" fmla="*/ 36 w 266"/>
                  <a:gd name="T39" fmla="*/ 212 h 264"/>
                  <a:gd name="T40" fmla="*/ 34 w 266"/>
                  <a:gd name="T41" fmla="*/ 213 h 264"/>
                  <a:gd name="T42" fmla="*/ 17 w 266"/>
                  <a:gd name="T43" fmla="*/ 230 h 264"/>
                  <a:gd name="T44" fmla="*/ 17 w 266"/>
                  <a:gd name="T45" fmla="*/ 249 h 264"/>
                  <a:gd name="T46" fmla="*/ 27 w 266"/>
                  <a:gd name="T47" fmla="*/ 253 h 264"/>
                  <a:gd name="T48" fmla="*/ 27 w 266"/>
                  <a:gd name="T49" fmla="*/ 253 h 264"/>
                  <a:gd name="T50" fmla="*/ 35 w 266"/>
                  <a:gd name="T51" fmla="*/ 249 h 264"/>
                  <a:gd name="T52" fmla="*/ 53 w 266"/>
                  <a:gd name="T53" fmla="*/ 232 h 264"/>
                  <a:gd name="T54" fmla="*/ 54 w 266"/>
                  <a:gd name="T55" fmla="*/ 230 h 264"/>
                  <a:gd name="T56" fmla="*/ 53 w 266"/>
                  <a:gd name="T57" fmla="*/ 228 h 264"/>
                  <a:gd name="T58" fmla="*/ 38 w 266"/>
                  <a:gd name="T59" fmla="*/ 213 h 264"/>
                  <a:gd name="T60" fmla="*/ 36 w 266"/>
                  <a:gd name="T61" fmla="*/ 212 h 264"/>
                  <a:gd name="T62" fmla="*/ 60 w 266"/>
                  <a:gd name="T63" fmla="*/ 188 h 264"/>
                  <a:gd name="T64" fmla="*/ 58 w 266"/>
                  <a:gd name="T65" fmla="*/ 189 h 264"/>
                  <a:gd name="T66" fmla="*/ 46 w 266"/>
                  <a:gd name="T67" fmla="*/ 201 h 264"/>
                  <a:gd name="T68" fmla="*/ 46 w 266"/>
                  <a:gd name="T69" fmla="*/ 205 h 264"/>
                  <a:gd name="T70" fmla="*/ 61 w 266"/>
                  <a:gd name="T71" fmla="*/ 220 h 264"/>
                  <a:gd name="T72" fmla="*/ 63 w 266"/>
                  <a:gd name="T73" fmla="*/ 220 h 264"/>
                  <a:gd name="T74" fmla="*/ 65 w 266"/>
                  <a:gd name="T75" fmla="*/ 220 h 264"/>
                  <a:gd name="T76" fmla="*/ 77 w 266"/>
                  <a:gd name="T77" fmla="*/ 208 h 264"/>
                  <a:gd name="T78" fmla="*/ 78 w 266"/>
                  <a:gd name="T79" fmla="*/ 205 h 264"/>
                  <a:gd name="T80" fmla="*/ 77 w 266"/>
                  <a:gd name="T81" fmla="*/ 203 h 264"/>
                  <a:gd name="T82" fmla="*/ 69 w 266"/>
                  <a:gd name="T83" fmla="*/ 197 h 264"/>
                  <a:gd name="T84" fmla="*/ 63 w 266"/>
                  <a:gd name="T85" fmla="*/ 189 h 264"/>
                  <a:gd name="T86" fmla="*/ 61 w 266"/>
                  <a:gd name="T87" fmla="*/ 188 h 264"/>
                  <a:gd name="T88" fmla="*/ 60 w 266"/>
                  <a:gd name="T89" fmla="*/ 188 h 264"/>
                  <a:gd name="T90" fmla="*/ 151 w 266"/>
                  <a:gd name="T91" fmla="*/ 11 h 264"/>
                  <a:gd name="T92" fmla="*/ 77 w 266"/>
                  <a:gd name="T93" fmla="*/ 42 h 264"/>
                  <a:gd name="T94" fmla="*/ 64 w 266"/>
                  <a:gd name="T95" fmla="*/ 172 h 264"/>
                  <a:gd name="T96" fmla="*/ 66 w 266"/>
                  <a:gd name="T97" fmla="*/ 175 h 264"/>
                  <a:gd name="T98" fmla="*/ 71 w 266"/>
                  <a:gd name="T99" fmla="*/ 182 h 264"/>
                  <a:gd name="T100" fmla="*/ 77 w 266"/>
                  <a:gd name="T101" fmla="*/ 189 h 264"/>
                  <a:gd name="T102" fmla="*/ 84 w 266"/>
                  <a:gd name="T103" fmla="*/ 195 h 264"/>
                  <a:gd name="T104" fmla="*/ 91 w 266"/>
                  <a:gd name="T105" fmla="*/ 200 h 264"/>
                  <a:gd name="T106" fmla="*/ 94 w 266"/>
                  <a:gd name="T107" fmla="*/ 202 h 264"/>
                  <a:gd name="T108" fmla="*/ 151 w 266"/>
                  <a:gd name="T109" fmla="*/ 219 h 264"/>
                  <a:gd name="T110" fmla="*/ 224 w 266"/>
                  <a:gd name="T111" fmla="*/ 189 h 264"/>
                  <a:gd name="T112" fmla="*/ 255 w 266"/>
                  <a:gd name="T113" fmla="*/ 115 h 264"/>
                  <a:gd name="T114" fmla="*/ 224 w 266"/>
                  <a:gd name="T115" fmla="*/ 42 h 264"/>
                  <a:gd name="T116" fmla="*/ 151 w 266"/>
                  <a:gd name="T117" fmla="*/ 1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6" h="264">
                    <a:moveTo>
                      <a:pt x="27" y="264"/>
                    </a:moveTo>
                    <a:cubicBezTo>
                      <a:pt x="27" y="264"/>
                      <a:pt x="27" y="264"/>
                      <a:pt x="26" y="264"/>
                    </a:cubicBezTo>
                    <a:cubicBezTo>
                      <a:pt x="20" y="264"/>
                      <a:pt x="14" y="261"/>
                      <a:pt x="9" y="257"/>
                    </a:cubicBezTo>
                    <a:cubicBezTo>
                      <a:pt x="0" y="247"/>
                      <a:pt x="0" y="232"/>
                      <a:pt x="9" y="222"/>
                    </a:cubicBezTo>
                    <a:cubicBezTo>
                      <a:pt x="52" y="179"/>
                      <a:pt x="52" y="179"/>
                      <a:pt x="52" y="179"/>
                    </a:cubicBezTo>
                    <a:cubicBezTo>
                      <a:pt x="53" y="178"/>
                      <a:pt x="53" y="176"/>
                      <a:pt x="53" y="175"/>
                    </a:cubicBezTo>
                    <a:cubicBezTo>
                      <a:pt x="40" y="154"/>
                      <a:pt x="34" y="128"/>
                      <a:pt x="37" y="102"/>
                    </a:cubicBezTo>
                    <a:cubicBezTo>
                      <a:pt x="39" y="76"/>
                      <a:pt x="51" y="52"/>
                      <a:pt x="69" y="34"/>
                    </a:cubicBezTo>
                    <a:cubicBezTo>
                      <a:pt x="91" y="12"/>
                      <a:pt x="120" y="0"/>
                      <a:pt x="151" y="0"/>
                    </a:cubicBezTo>
                    <a:cubicBezTo>
                      <a:pt x="182" y="0"/>
                      <a:pt x="211" y="12"/>
                      <a:pt x="232" y="34"/>
                    </a:cubicBezTo>
                    <a:cubicBezTo>
                      <a:pt x="254" y="55"/>
                      <a:pt x="266" y="84"/>
                      <a:pt x="266" y="115"/>
                    </a:cubicBezTo>
                    <a:cubicBezTo>
                      <a:pt x="266" y="146"/>
                      <a:pt x="254" y="175"/>
                      <a:pt x="232" y="197"/>
                    </a:cubicBezTo>
                    <a:cubicBezTo>
                      <a:pt x="211" y="218"/>
                      <a:pt x="182" y="230"/>
                      <a:pt x="151" y="230"/>
                    </a:cubicBezTo>
                    <a:cubicBezTo>
                      <a:pt x="130" y="230"/>
                      <a:pt x="109" y="224"/>
                      <a:pt x="91" y="213"/>
                    </a:cubicBezTo>
                    <a:cubicBezTo>
                      <a:pt x="90" y="213"/>
                      <a:pt x="90" y="213"/>
                      <a:pt x="89" y="213"/>
                    </a:cubicBezTo>
                    <a:cubicBezTo>
                      <a:pt x="88" y="213"/>
                      <a:pt x="88" y="213"/>
                      <a:pt x="87" y="214"/>
                    </a:cubicBezTo>
                    <a:cubicBezTo>
                      <a:pt x="43" y="257"/>
                      <a:pt x="43" y="257"/>
                      <a:pt x="43" y="257"/>
                    </a:cubicBezTo>
                    <a:cubicBezTo>
                      <a:pt x="39" y="262"/>
                      <a:pt x="33" y="264"/>
                      <a:pt x="27" y="264"/>
                    </a:cubicBezTo>
                    <a:cubicBezTo>
                      <a:pt x="27" y="264"/>
                      <a:pt x="27" y="264"/>
                      <a:pt x="27" y="264"/>
                    </a:cubicBezTo>
                    <a:close/>
                    <a:moveTo>
                      <a:pt x="36" y="212"/>
                    </a:moveTo>
                    <a:cubicBezTo>
                      <a:pt x="36" y="212"/>
                      <a:pt x="35" y="212"/>
                      <a:pt x="34" y="213"/>
                    </a:cubicBezTo>
                    <a:cubicBezTo>
                      <a:pt x="17" y="230"/>
                      <a:pt x="17" y="230"/>
                      <a:pt x="17" y="230"/>
                    </a:cubicBezTo>
                    <a:cubicBezTo>
                      <a:pt x="12" y="235"/>
                      <a:pt x="12" y="243"/>
                      <a:pt x="17" y="249"/>
                    </a:cubicBezTo>
                    <a:cubicBezTo>
                      <a:pt x="20" y="251"/>
                      <a:pt x="23" y="253"/>
                      <a:pt x="27" y="253"/>
                    </a:cubicBezTo>
                    <a:cubicBezTo>
                      <a:pt x="27" y="253"/>
                      <a:pt x="27" y="253"/>
                      <a:pt x="27" y="253"/>
                    </a:cubicBezTo>
                    <a:cubicBezTo>
                      <a:pt x="30" y="253"/>
                      <a:pt x="33" y="251"/>
                      <a:pt x="35" y="249"/>
                    </a:cubicBezTo>
                    <a:cubicBezTo>
                      <a:pt x="53" y="232"/>
                      <a:pt x="53" y="232"/>
                      <a:pt x="53" y="232"/>
                    </a:cubicBezTo>
                    <a:cubicBezTo>
                      <a:pt x="54" y="231"/>
                      <a:pt x="54" y="230"/>
                      <a:pt x="54" y="230"/>
                    </a:cubicBezTo>
                    <a:cubicBezTo>
                      <a:pt x="54" y="229"/>
                      <a:pt x="54" y="228"/>
                      <a:pt x="53" y="228"/>
                    </a:cubicBezTo>
                    <a:cubicBezTo>
                      <a:pt x="38" y="213"/>
                      <a:pt x="38" y="213"/>
                      <a:pt x="38" y="213"/>
                    </a:cubicBezTo>
                    <a:cubicBezTo>
                      <a:pt x="38" y="212"/>
                      <a:pt x="37" y="212"/>
                      <a:pt x="36" y="212"/>
                    </a:cubicBezTo>
                    <a:close/>
                    <a:moveTo>
                      <a:pt x="60" y="188"/>
                    </a:moveTo>
                    <a:cubicBezTo>
                      <a:pt x="60" y="188"/>
                      <a:pt x="59" y="188"/>
                      <a:pt x="58" y="189"/>
                    </a:cubicBezTo>
                    <a:cubicBezTo>
                      <a:pt x="46" y="201"/>
                      <a:pt x="46" y="201"/>
                      <a:pt x="46" y="201"/>
                    </a:cubicBezTo>
                    <a:cubicBezTo>
                      <a:pt x="45" y="202"/>
                      <a:pt x="45" y="204"/>
                      <a:pt x="46" y="205"/>
                    </a:cubicBezTo>
                    <a:cubicBezTo>
                      <a:pt x="61" y="220"/>
                      <a:pt x="61" y="220"/>
                      <a:pt x="61" y="220"/>
                    </a:cubicBezTo>
                    <a:cubicBezTo>
                      <a:pt x="62" y="220"/>
                      <a:pt x="62" y="220"/>
                      <a:pt x="63" y="220"/>
                    </a:cubicBezTo>
                    <a:cubicBezTo>
                      <a:pt x="64" y="220"/>
                      <a:pt x="65" y="220"/>
                      <a:pt x="65" y="220"/>
                    </a:cubicBezTo>
                    <a:cubicBezTo>
                      <a:pt x="77" y="208"/>
                      <a:pt x="77" y="208"/>
                      <a:pt x="77" y="208"/>
                    </a:cubicBezTo>
                    <a:cubicBezTo>
                      <a:pt x="78" y="207"/>
                      <a:pt x="78" y="206"/>
                      <a:pt x="78" y="205"/>
                    </a:cubicBezTo>
                    <a:cubicBezTo>
                      <a:pt x="78" y="205"/>
                      <a:pt x="78" y="204"/>
                      <a:pt x="77" y="203"/>
                    </a:cubicBezTo>
                    <a:cubicBezTo>
                      <a:pt x="74" y="201"/>
                      <a:pt x="72" y="199"/>
                      <a:pt x="69" y="197"/>
                    </a:cubicBezTo>
                    <a:cubicBezTo>
                      <a:pt x="67" y="194"/>
                      <a:pt x="65" y="192"/>
                      <a:pt x="63" y="189"/>
                    </a:cubicBezTo>
                    <a:cubicBezTo>
                      <a:pt x="62" y="188"/>
                      <a:pt x="61" y="188"/>
                      <a:pt x="61" y="188"/>
                    </a:cubicBezTo>
                    <a:cubicBezTo>
                      <a:pt x="60" y="188"/>
                      <a:pt x="60" y="188"/>
                      <a:pt x="60" y="188"/>
                    </a:cubicBezTo>
                    <a:close/>
                    <a:moveTo>
                      <a:pt x="151" y="11"/>
                    </a:moveTo>
                    <a:cubicBezTo>
                      <a:pt x="123" y="11"/>
                      <a:pt x="97" y="22"/>
                      <a:pt x="77" y="42"/>
                    </a:cubicBezTo>
                    <a:cubicBezTo>
                      <a:pt x="43" y="76"/>
                      <a:pt x="37" y="131"/>
                      <a:pt x="64" y="172"/>
                    </a:cubicBezTo>
                    <a:cubicBezTo>
                      <a:pt x="66" y="175"/>
                      <a:pt x="66" y="175"/>
                      <a:pt x="66" y="175"/>
                    </a:cubicBezTo>
                    <a:cubicBezTo>
                      <a:pt x="68" y="177"/>
                      <a:pt x="69" y="180"/>
                      <a:pt x="71" y="182"/>
                    </a:cubicBezTo>
                    <a:cubicBezTo>
                      <a:pt x="73" y="184"/>
                      <a:pt x="75" y="186"/>
                      <a:pt x="77" y="189"/>
                    </a:cubicBezTo>
                    <a:cubicBezTo>
                      <a:pt x="80" y="191"/>
                      <a:pt x="82" y="193"/>
                      <a:pt x="84" y="195"/>
                    </a:cubicBezTo>
                    <a:cubicBezTo>
                      <a:pt x="86" y="197"/>
                      <a:pt x="89" y="198"/>
                      <a:pt x="91" y="200"/>
                    </a:cubicBezTo>
                    <a:cubicBezTo>
                      <a:pt x="94" y="202"/>
                      <a:pt x="94" y="202"/>
                      <a:pt x="94" y="202"/>
                    </a:cubicBezTo>
                    <a:cubicBezTo>
                      <a:pt x="111" y="213"/>
                      <a:pt x="131" y="219"/>
                      <a:pt x="151" y="219"/>
                    </a:cubicBezTo>
                    <a:cubicBezTo>
                      <a:pt x="179" y="219"/>
                      <a:pt x="205" y="208"/>
                      <a:pt x="224" y="189"/>
                    </a:cubicBezTo>
                    <a:cubicBezTo>
                      <a:pt x="244" y="169"/>
                      <a:pt x="255" y="143"/>
                      <a:pt x="255" y="115"/>
                    </a:cubicBezTo>
                    <a:cubicBezTo>
                      <a:pt x="255" y="87"/>
                      <a:pt x="244" y="61"/>
                      <a:pt x="224" y="42"/>
                    </a:cubicBezTo>
                    <a:cubicBezTo>
                      <a:pt x="205" y="22"/>
                      <a:pt x="179" y="11"/>
                      <a:pt x="15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47"/>
              <p:cNvSpPr>
                <a:spLocks noEditPoints="1"/>
              </p:cNvSpPr>
              <p:nvPr/>
            </p:nvSpPr>
            <p:spPr bwMode="auto">
              <a:xfrm>
                <a:off x="1965" y="2989"/>
                <a:ext cx="83" cy="107"/>
              </a:xfrm>
              <a:custGeom>
                <a:avLst/>
                <a:gdLst>
                  <a:gd name="T0" fmla="*/ 25 w 51"/>
                  <a:gd name="T1" fmla="*/ 66 h 66"/>
                  <a:gd name="T2" fmla="*/ 0 w 51"/>
                  <a:gd name="T3" fmla="*/ 29 h 66"/>
                  <a:gd name="T4" fmla="*/ 25 w 51"/>
                  <a:gd name="T5" fmla="*/ 0 h 66"/>
                  <a:gd name="T6" fmla="*/ 51 w 51"/>
                  <a:gd name="T7" fmla="*/ 29 h 66"/>
                  <a:gd name="T8" fmla="*/ 25 w 51"/>
                  <a:gd name="T9" fmla="*/ 66 h 66"/>
                  <a:gd name="T10" fmla="*/ 25 w 51"/>
                  <a:gd name="T11" fmla="*/ 11 h 66"/>
                  <a:gd name="T12" fmla="*/ 12 w 51"/>
                  <a:gd name="T13" fmla="*/ 29 h 66"/>
                  <a:gd name="T14" fmla="*/ 25 w 51"/>
                  <a:gd name="T15" fmla="*/ 54 h 66"/>
                  <a:gd name="T16" fmla="*/ 39 w 51"/>
                  <a:gd name="T17" fmla="*/ 29 h 66"/>
                  <a:gd name="T18" fmla="*/ 25 w 51"/>
                  <a:gd name="T19"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66">
                    <a:moveTo>
                      <a:pt x="25" y="66"/>
                    </a:moveTo>
                    <a:cubicBezTo>
                      <a:pt x="11" y="66"/>
                      <a:pt x="0" y="50"/>
                      <a:pt x="0" y="29"/>
                    </a:cubicBezTo>
                    <a:cubicBezTo>
                      <a:pt x="0" y="11"/>
                      <a:pt x="9" y="0"/>
                      <a:pt x="25" y="0"/>
                    </a:cubicBezTo>
                    <a:cubicBezTo>
                      <a:pt x="41" y="0"/>
                      <a:pt x="51" y="11"/>
                      <a:pt x="51" y="29"/>
                    </a:cubicBezTo>
                    <a:cubicBezTo>
                      <a:pt x="51" y="50"/>
                      <a:pt x="40" y="66"/>
                      <a:pt x="25" y="66"/>
                    </a:cubicBezTo>
                    <a:close/>
                    <a:moveTo>
                      <a:pt x="25" y="11"/>
                    </a:moveTo>
                    <a:cubicBezTo>
                      <a:pt x="22" y="11"/>
                      <a:pt x="12" y="11"/>
                      <a:pt x="12" y="29"/>
                    </a:cubicBezTo>
                    <a:cubicBezTo>
                      <a:pt x="12" y="44"/>
                      <a:pt x="19" y="54"/>
                      <a:pt x="25" y="54"/>
                    </a:cubicBezTo>
                    <a:cubicBezTo>
                      <a:pt x="32" y="54"/>
                      <a:pt x="39" y="44"/>
                      <a:pt x="39" y="29"/>
                    </a:cubicBezTo>
                    <a:cubicBezTo>
                      <a:pt x="39" y="11"/>
                      <a:pt x="29" y="11"/>
                      <a:pt x="2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48"/>
              <p:cNvSpPr>
                <a:spLocks/>
              </p:cNvSpPr>
              <p:nvPr/>
            </p:nvSpPr>
            <p:spPr bwMode="auto">
              <a:xfrm>
                <a:off x="1911" y="3113"/>
                <a:ext cx="193" cy="101"/>
              </a:xfrm>
              <a:custGeom>
                <a:avLst/>
                <a:gdLst>
                  <a:gd name="T0" fmla="*/ 9 w 118"/>
                  <a:gd name="T1" fmla="*/ 62 h 62"/>
                  <a:gd name="T2" fmla="*/ 3 w 118"/>
                  <a:gd name="T3" fmla="*/ 57 h 62"/>
                  <a:gd name="T4" fmla="*/ 32 w 118"/>
                  <a:gd name="T5" fmla="*/ 0 h 62"/>
                  <a:gd name="T6" fmla="*/ 33 w 118"/>
                  <a:gd name="T7" fmla="*/ 0 h 62"/>
                  <a:gd name="T8" fmla="*/ 39 w 118"/>
                  <a:gd name="T9" fmla="*/ 4 h 62"/>
                  <a:gd name="T10" fmla="*/ 35 w 118"/>
                  <a:gd name="T11" fmla="*/ 11 h 62"/>
                  <a:gd name="T12" fmla="*/ 14 w 118"/>
                  <a:gd name="T13" fmla="*/ 48 h 62"/>
                  <a:gd name="T14" fmla="*/ 15 w 118"/>
                  <a:gd name="T15" fmla="*/ 50 h 62"/>
                  <a:gd name="T16" fmla="*/ 17 w 118"/>
                  <a:gd name="T17" fmla="*/ 50 h 62"/>
                  <a:gd name="T18" fmla="*/ 101 w 118"/>
                  <a:gd name="T19" fmla="*/ 50 h 62"/>
                  <a:gd name="T20" fmla="*/ 103 w 118"/>
                  <a:gd name="T21" fmla="*/ 50 h 62"/>
                  <a:gd name="T22" fmla="*/ 103 w 118"/>
                  <a:gd name="T23" fmla="*/ 48 h 62"/>
                  <a:gd name="T24" fmla="*/ 83 w 118"/>
                  <a:gd name="T25" fmla="*/ 11 h 62"/>
                  <a:gd name="T26" fmla="*/ 79 w 118"/>
                  <a:gd name="T27" fmla="*/ 4 h 62"/>
                  <a:gd name="T28" fmla="*/ 84 w 118"/>
                  <a:gd name="T29" fmla="*/ 0 h 62"/>
                  <a:gd name="T30" fmla="*/ 86 w 118"/>
                  <a:gd name="T31" fmla="*/ 0 h 62"/>
                  <a:gd name="T32" fmla="*/ 114 w 118"/>
                  <a:gd name="T33" fmla="*/ 57 h 62"/>
                  <a:gd name="T34" fmla="*/ 109 w 118"/>
                  <a:gd name="T35" fmla="*/ 62 h 62"/>
                  <a:gd name="T36" fmla="*/ 9 w 118"/>
                  <a:gd name="T3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62">
                    <a:moveTo>
                      <a:pt x="9" y="62"/>
                    </a:moveTo>
                    <a:cubicBezTo>
                      <a:pt x="6" y="62"/>
                      <a:pt x="3" y="60"/>
                      <a:pt x="3" y="57"/>
                    </a:cubicBezTo>
                    <a:cubicBezTo>
                      <a:pt x="0" y="19"/>
                      <a:pt x="20" y="3"/>
                      <a:pt x="32" y="0"/>
                    </a:cubicBezTo>
                    <a:cubicBezTo>
                      <a:pt x="32" y="0"/>
                      <a:pt x="33" y="0"/>
                      <a:pt x="33" y="0"/>
                    </a:cubicBezTo>
                    <a:cubicBezTo>
                      <a:pt x="36" y="0"/>
                      <a:pt x="38" y="2"/>
                      <a:pt x="39" y="4"/>
                    </a:cubicBezTo>
                    <a:cubicBezTo>
                      <a:pt x="40" y="7"/>
                      <a:pt x="38" y="10"/>
                      <a:pt x="35" y="11"/>
                    </a:cubicBezTo>
                    <a:cubicBezTo>
                      <a:pt x="33" y="12"/>
                      <a:pt x="14" y="18"/>
                      <a:pt x="14" y="48"/>
                    </a:cubicBezTo>
                    <a:cubicBezTo>
                      <a:pt x="14" y="48"/>
                      <a:pt x="14" y="49"/>
                      <a:pt x="15" y="50"/>
                    </a:cubicBezTo>
                    <a:cubicBezTo>
                      <a:pt x="15" y="50"/>
                      <a:pt x="16" y="50"/>
                      <a:pt x="17" y="50"/>
                    </a:cubicBezTo>
                    <a:cubicBezTo>
                      <a:pt x="101" y="50"/>
                      <a:pt x="101" y="50"/>
                      <a:pt x="101" y="50"/>
                    </a:cubicBezTo>
                    <a:cubicBezTo>
                      <a:pt x="101" y="50"/>
                      <a:pt x="102" y="50"/>
                      <a:pt x="103" y="50"/>
                    </a:cubicBezTo>
                    <a:cubicBezTo>
                      <a:pt x="103" y="49"/>
                      <a:pt x="103" y="48"/>
                      <a:pt x="103" y="48"/>
                    </a:cubicBezTo>
                    <a:cubicBezTo>
                      <a:pt x="103" y="17"/>
                      <a:pt x="83" y="11"/>
                      <a:pt x="83" y="11"/>
                    </a:cubicBezTo>
                    <a:cubicBezTo>
                      <a:pt x="80" y="10"/>
                      <a:pt x="78" y="7"/>
                      <a:pt x="79" y="4"/>
                    </a:cubicBezTo>
                    <a:cubicBezTo>
                      <a:pt x="79" y="2"/>
                      <a:pt x="82" y="0"/>
                      <a:pt x="84" y="0"/>
                    </a:cubicBezTo>
                    <a:cubicBezTo>
                      <a:pt x="85" y="0"/>
                      <a:pt x="85" y="0"/>
                      <a:pt x="86" y="0"/>
                    </a:cubicBezTo>
                    <a:cubicBezTo>
                      <a:pt x="97" y="3"/>
                      <a:pt x="118" y="19"/>
                      <a:pt x="114" y="57"/>
                    </a:cubicBezTo>
                    <a:cubicBezTo>
                      <a:pt x="114" y="60"/>
                      <a:pt x="112" y="62"/>
                      <a:pt x="109" y="62"/>
                    </a:cubicBezTo>
                    <a:lnTo>
                      <a:pt x="9"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9" name="Group 51"/>
            <p:cNvGrpSpPr>
              <a:grpSpLocks noChangeAspect="1"/>
            </p:cNvGrpSpPr>
            <p:nvPr/>
          </p:nvGrpSpPr>
          <p:grpSpPr bwMode="auto">
            <a:xfrm>
              <a:off x="1119951" y="4553590"/>
              <a:ext cx="572108" cy="510325"/>
              <a:chOff x="825" y="2953"/>
              <a:chExt cx="463" cy="413"/>
            </a:xfrm>
            <a:solidFill>
              <a:srgbClr val="005EB8"/>
            </a:solidFill>
          </p:grpSpPr>
          <p:sp>
            <p:nvSpPr>
              <p:cNvPr id="100" name="Freeform 52"/>
              <p:cNvSpPr>
                <a:spLocks/>
              </p:cNvSpPr>
              <p:nvPr/>
            </p:nvSpPr>
            <p:spPr bwMode="auto">
              <a:xfrm>
                <a:off x="1048" y="3133"/>
                <a:ext cx="171" cy="233"/>
              </a:xfrm>
              <a:custGeom>
                <a:avLst/>
                <a:gdLst>
                  <a:gd name="T0" fmla="*/ 56 w 71"/>
                  <a:gd name="T1" fmla="*/ 12 h 97"/>
                  <a:gd name="T2" fmla="*/ 56 w 71"/>
                  <a:gd name="T3" fmla="*/ 18 h 97"/>
                  <a:gd name="T4" fmla="*/ 71 w 71"/>
                  <a:gd name="T5" fmla="*/ 9 h 97"/>
                  <a:gd name="T6" fmla="*/ 56 w 71"/>
                  <a:gd name="T7" fmla="*/ 0 h 97"/>
                  <a:gd name="T8" fmla="*/ 56 w 71"/>
                  <a:gd name="T9" fmla="*/ 6 h 97"/>
                  <a:gd name="T10" fmla="*/ 3 w 71"/>
                  <a:gd name="T11" fmla="*/ 6 h 97"/>
                  <a:gd name="T12" fmla="*/ 0 w 71"/>
                  <a:gd name="T13" fmla="*/ 9 h 97"/>
                  <a:gd name="T14" fmla="*/ 3 w 71"/>
                  <a:gd name="T15" fmla="*/ 12 h 97"/>
                  <a:gd name="T16" fmla="*/ 33 w 71"/>
                  <a:gd name="T17" fmla="*/ 12 h 97"/>
                  <a:gd name="T18" fmla="*/ 33 w 71"/>
                  <a:gd name="T19" fmla="*/ 13 h 97"/>
                  <a:gd name="T20" fmla="*/ 26 w 71"/>
                  <a:gd name="T21" fmla="*/ 40 h 97"/>
                  <a:gd name="T22" fmla="*/ 26 w 71"/>
                  <a:gd name="T23" fmla="*/ 40 h 97"/>
                  <a:gd name="T24" fmla="*/ 21 w 71"/>
                  <a:gd name="T25" fmla="*/ 49 h 97"/>
                  <a:gd name="T26" fmla="*/ 12 w 71"/>
                  <a:gd name="T27" fmla="*/ 64 h 97"/>
                  <a:gd name="T28" fmla="*/ 8 w 71"/>
                  <a:gd name="T29" fmla="*/ 95 h 97"/>
                  <a:gd name="T30" fmla="*/ 10 w 71"/>
                  <a:gd name="T31" fmla="*/ 97 h 97"/>
                  <a:gd name="T32" fmla="*/ 10 w 71"/>
                  <a:gd name="T33" fmla="*/ 97 h 97"/>
                  <a:gd name="T34" fmla="*/ 13 w 71"/>
                  <a:gd name="T35" fmla="*/ 95 h 97"/>
                  <a:gd name="T36" fmla="*/ 18 w 71"/>
                  <a:gd name="T37" fmla="*/ 66 h 97"/>
                  <a:gd name="T38" fmla="*/ 26 w 71"/>
                  <a:gd name="T39" fmla="*/ 52 h 97"/>
                  <a:gd name="T40" fmla="*/ 31 w 71"/>
                  <a:gd name="T41" fmla="*/ 43 h 97"/>
                  <a:gd name="T42" fmla="*/ 31 w 71"/>
                  <a:gd name="T43" fmla="*/ 43 h 97"/>
                  <a:gd name="T44" fmla="*/ 39 w 71"/>
                  <a:gd name="T45" fmla="*/ 13 h 97"/>
                  <a:gd name="T46" fmla="*/ 39 w 71"/>
                  <a:gd name="T47" fmla="*/ 12 h 97"/>
                  <a:gd name="T48" fmla="*/ 56 w 71"/>
                  <a:gd name="T49" fmla="*/ 1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7">
                    <a:moveTo>
                      <a:pt x="56" y="12"/>
                    </a:moveTo>
                    <a:cubicBezTo>
                      <a:pt x="56" y="18"/>
                      <a:pt x="56" y="18"/>
                      <a:pt x="56" y="18"/>
                    </a:cubicBezTo>
                    <a:cubicBezTo>
                      <a:pt x="71" y="9"/>
                      <a:pt x="71" y="9"/>
                      <a:pt x="71" y="9"/>
                    </a:cubicBezTo>
                    <a:cubicBezTo>
                      <a:pt x="56" y="0"/>
                      <a:pt x="56" y="0"/>
                      <a:pt x="56" y="0"/>
                    </a:cubicBezTo>
                    <a:cubicBezTo>
                      <a:pt x="56" y="6"/>
                      <a:pt x="56" y="6"/>
                      <a:pt x="56" y="6"/>
                    </a:cubicBezTo>
                    <a:cubicBezTo>
                      <a:pt x="3" y="6"/>
                      <a:pt x="3" y="6"/>
                      <a:pt x="3" y="6"/>
                    </a:cubicBezTo>
                    <a:cubicBezTo>
                      <a:pt x="2" y="6"/>
                      <a:pt x="0" y="7"/>
                      <a:pt x="0" y="9"/>
                    </a:cubicBezTo>
                    <a:cubicBezTo>
                      <a:pt x="0" y="10"/>
                      <a:pt x="2" y="12"/>
                      <a:pt x="3" y="12"/>
                    </a:cubicBezTo>
                    <a:cubicBezTo>
                      <a:pt x="33" y="12"/>
                      <a:pt x="33" y="12"/>
                      <a:pt x="33" y="12"/>
                    </a:cubicBezTo>
                    <a:cubicBezTo>
                      <a:pt x="33" y="12"/>
                      <a:pt x="33" y="13"/>
                      <a:pt x="33" y="13"/>
                    </a:cubicBezTo>
                    <a:cubicBezTo>
                      <a:pt x="33" y="23"/>
                      <a:pt x="31" y="32"/>
                      <a:pt x="26" y="40"/>
                    </a:cubicBezTo>
                    <a:cubicBezTo>
                      <a:pt x="26" y="40"/>
                      <a:pt x="26" y="40"/>
                      <a:pt x="26" y="40"/>
                    </a:cubicBezTo>
                    <a:cubicBezTo>
                      <a:pt x="25" y="43"/>
                      <a:pt x="23" y="46"/>
                      <a:pt x="21" y="49"/>
                    </a:cubicBezTo>
                    <a:cubicBezTo>
                      <a:pt x="17" y="54"/>
                      <a:pt x="14" y="59"/>
                      <a:pt x="12" y="64"/>
                    </a:cubicBezTo>
                    <a:cubicBezTo>
                      <a:pt x="8" y="74"/>
                      <a:pt x="8" y="94"/>
                      <a:pt x="8" y="95"/>
                    </a:cubicBezTo>
                    <a:cubicBezTo>
                      <a:pt x="8" y="96"/>
                      <a:pt x="9" y="97"/>
                      <a:pt x="10" y="97"/>
                    </a:cubicBezTo>
                    <a:cubicBezTo>
                      <a:pt x="10" y="97"/>
                      <a:pt x="10" y="97"/>
                      <a:pt x="10" y="97"/>
                    </a:cubicBezTo>
                    <a:cubicBezTo>
                      <a:pt x="12" y="97"/>
                      <a:pt x="13" y="96"/>
                      <a:pt x="13" y="95"/>
                    </a:cubicBezTo>
                    <a:cubicBezTo>
                      <a:pt x="13" y="94"/>
                      <a:pt x="14" y="75"/>
                      <a:pt x="18" y="66"/>
                    </a:cubicBezTo>
                    <a:cubicBezTo>
                      <a:pt x="19" y="62"/>
                      <a:pt x="23" y="57"/>
                      <a:pt x="26" y="52"/>
                    </a:cubicBezTo>
                    <a:cubicBezTo>
                      <a:pt x="28" y="49"/>
                      <a:pt x="30" y="46"/>
                      <a:pt x="31" y="43"/>
                    </a:cubicBezTo>
                    <a:cubicBezTo>
                      <a:pt x="31" y="43"/>
                      <a:pt x="31" y="43"/>
                      <a:pt x="31" y="43"/>
                    </a:cubicBezTo>
                    <a:cubicBezTo>
                      <a:pt x="37" y="34"/>
                      <a:pt x="39" y="24"/>
                      <a:pt x="39" y="13"/>
                    </a:cubicBezTo>
                    <a:cubicBezTo>
                      <a:pt x="39" y="13"/>
                      <a:pt x="39" y="12"/>
                      <a:pt x="39" y="12"/>
                    </a:cubicBezTo>
                    <a:lnTo>
                      <a:pt x="5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53"/>
              <p:cNvSpPr>
                <a:spLocks/>
              </p:cNvSpPr>
              <p:nvPr/>
            </p:nvSpPr>
            <p:spPr bwMode="auto">
              <a:xfrm>
                <a:off x="825" y="2953"/>
                <a:ext cx="463" cy="413"/>
              </a:xfrm>
              <a:custGeom>
                <a:avLst/>
                <a:gdLst>
                  <a:gd name="T0" fmla="*/ 189 w 193"/>
                  <a:gd name="T1" fmla="*/ 77 h 172"/>
                  <a:gd name="T2" fmla="*/ 178 w 193"/>
                  <a:gd name="T3" fmla="*/ 58 h 172"/>
                  <a:gd name="T4" fmla="*/ 119 w 193"/>
                  <a:gd name="T5" fmla="*/ 0 h 172"/>
                  <a:gd name="T6" fmla="*/ 68 w 193"/>
                  <a:gd name="T7" fmla="*/ 30 h 172"/>
                  <a:gd name="T8" fmla="*/ 15 w 193"/>
                  <a:gd name="T9" fmla="*/ 88 h 172"/>
                  <a:gd name="T10" fmla="*/ 3 w 193"/>
                  <a:gd name="T11" fmla="*/ 107 h 172"/>
                  <a:gd name="T12" fmla="*/ 0 w 193"/>
                  <a:gd name="T13" fmla="*/ 115 h 172"/>
                  <a:gd name="T14" fmla="*/ 5 w 193"/>
                  <a:gd name="T15" fmla="*/ 121 h 172"/>
                  <a:gd name="T16" fmla="*/ 15 w 193"/>
                  <a:gd name="T17" fmla="*/ 126 h 172"/>
                  <a:gd name="T18" fmla="*/ 15 w 193"/>
                  <a:gd name="T19" fmla="*/ 146 h 172"/>
                  <a:gd name="T20" fmla="*/ 38 w 193"/>
                  <a:gd name="T21" fmla="*/ 155 h 172"/>
                  <a:gd name="T22" fmla="*/ 42 w 193"/>
                  <a:gd name="T23" fmla="*/ 159 h 172"/>
                  <a:gd name="T24" fmla="*/ 42 w 193"/>
                  <a:gd name="T25" fmla="*/ 170 h 172"/>
                  <a:gd name="T26" fmla="*/ 45 w 193"/>
                  <a:gd name="T27" fmla="*/ 172 h 172"/>
                  <a:gd name="T28" fmla="*/ 48 w 193"/>
                  <a:gd name="T29" fmla="*/ 170 h 172"/>
                  <a:gd name="T30" fmla="*/ 48 w 193"/>
                  <a:gd name="T31" fmla="*/ 159 h 172"/>
                  <a:gd name="T32" fmla="*/ 38 w 193"/>
                  <a:gd name="T33" fmla="*/ 149 h 172"/>
                  <a:gd name="T34" fmla="*/ 21 w 193"/>
                  <a:gd name="T35" fmla="*/ 145 h 172"/>
                  <a:gd name="T36" fmla="*/ 21 w 193"/>
                  <a:gd name="T37" fmla="*/ 124 h 172"/>
                  <a:gd name="T38" fmla="*/ 19 w 193"/>
                  <a:gd name="T39" fmla="*/ 121 h 172"/>
                  <a:gd name="T40" fmla="*/ 7 w 193"/>
                  <a:gd name="T41" fmla="*/ 116 h 172"/>
                  <a:gd name="T42" fmla="*/ 6 w 193"/>
                  <a:gd name="T43" fmla="*/ 114 h 172"/>
                  <a:gd name="T44" fmla="*/ 8 w 193"/>
                  <a:gd name="T45" fmla="*/ 111 h 172"/>
                  <a:gd name="T46" fmla="*/ 20 w 193"/>
                  <a:gd name="T47" fmla="*/ 89 h 172"/>
                  <a:gd name="T48" fmla="*/ 20 w 193"/>
                  <a:gd name="T49" fmla="*/ 88 h 172"/>
                  <a:gd name="T50" fmla="*/ 73 w 193"/>
                  <a:gd name="T51" fmla="*/ 35 h 172"/>
                  <a:gd name="T52" fmla="*/ 117 w 193"/>
                  <a:gd name="T53" fmla="*/ 58 h 172"/>
                  <a:gd name="T54" fmla="*/ 84 w 193"/>
                  <a:gd name="T55" fmla="*/ 58 h 172"/>
                  <a:gd name="T56" fmla="*/ 84 w 193"/>
                  <a:gd name="T57" fmla="*/ 52 h 172"/>
                  <a:gd name="T58" fmla="*/ 69 w 193"/>
                  <a:gd name="T59" fmla="*/ 61 h 172"/>
                  <a:gd name="T60" fmla="*/ 84 w 193"/>
                  <a:gd name="T61" fmla="*/ 69 h 172"/>
                  <a:gd name="T62" fmla="*/ 84 w 193"/>
                  <a:gd name="T63" fmla="*/ 64 h 172"/>
                  <a:gd name="T64" fmla="*/ 140 w 193"/>
                  <a:gd name="T65" fmla="*/ 64 h 172"/>
                  <a:gd name="T66" fmla="*/ 143 w 193"/>
                  <a:gd name="T67" fmla="*/ 61 h 172"/>
                  <a:gd name="T68" fmla="*/ 140 w 193"/>
                  <a:gd name="T69" fmla="*/ 58 h 172"/>
                  <a:gd name="T70" fmla="*/ 124 w 193"/>
                  <a:gd name="T71" fmla="*/ 58 h 172"/>
                  <a:gd name="T72" fmla="*/ 75 w 193"/>
                  <a:gd name="T73" fmla="*/ 30 h 172"/>
                  <a:gd name="T74" fmla="*/ 119 w 193"/>
                  <a:gd name="T75" fmla="*/ 6 h 172"/>
                  <a:gd name="T76" fmla="*/ 172 w 193"/>
                  <a:gd name="T77" fmla="*/ 59 h 172"/>
                  <a:gd name="T78" fmla="*/ 172 w 193"/>
                  <a:gd name="T79" fmla="*/ 59 h 172"/>
                  <a:gd name="T80" fmla="*/ 185 w 193"/>
                  <a:gd name="T81" fmla="*/ 81 h 172"/>
                  <a:gd name="T82" fmla="*/ 186 w 193"/>
                  <a:gd name="T83" fmla="*/ 85 h 172"/>
                  <a:gd name="T84" fmla="*/ 185 w 193"/>
                  <a:gd name="T85" fmla="*/ 86 h 172"/>
                  <a:gd name="T86" fmla="*/ 173 w 193"/>
                  <a:gd name="T87" fmla="*/ 92 h 172"/>
                  <a:gd name="T88" fmla="*/ 172 w 193"/>
                  <a:gd name="T89" fmla="*/ 95 h 172"/>
                  <a:gd name="T90" fmla="*/ 172 w 193"/>
                  <a:gd name="T91" fmla="*/ 115 h 172"/>
                  <a:gd name="T92" fmla="*/ 155 w 193"/>
                  <a:gd name="T93" fmla="*/ 120 h 172"/>
                  <a:gd name="T94" fmla="*/ 144 w 193"/>
                  <a:gd name="T95" fmla="*/ 130 h 172"/>
                  <a:gd name="T96" fmla="*/ 144 w 193"/>
                  <a:gd name="T97" fmla="*/ 140 h 172"/>
                  <a:gd name="T98" fmla="*/ 147 w 193"/>
                  <a:gd name="T99" fmla="*/ 143 h 172"/>
                  <a:gd name="T100" fmla="*/ 150 w 193"/>
                  <a:gd name="T101" fmla="*/ 140 h 172"/>
                  <a:gd name="T102" fmla="*/ 150 w 193"/>
                  <a:gd name="T103" fmla="*/ 130 h 172"/>
                  <a:gd name="T104" fmla="*/ 155 w 193"/>
                  <a:gd name="T105" fmla="*/ 126 h 172"/>
                  <a:gd name="T106" fmla="*/ 178 w 193"/>
                  <a:gd name="T107" fmla="*/ 116 h 172"/>
                  <a:gd name="T108" fmla="*/ 178 w 193"/>
                  <a:gd name="T109" fmla="*/ 96 h 172"/>
                  <a:gd name="T110" fmla="*/ 188 w 193"/>
                  <a:gd name="T111" fmla="*/ 91 h 172"/>
                  <a:gd name="T112" fmla="*/ 192 w 193"/>
                  <a:gd name="T113" fmla="*/ 86 h 172"/>
                  <a:gd name="T114" fmla="*/ 189 w 193"/>
                  <a:gd name="T115" fmla="*/ 7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3" h="172">
                    <a:moveTo>
                      <a:pt x="189" y="77"/>
                    </a:moveTo>
                    <a:cubicBezTo>
                      <a:pt x="180" y="67"/>
                      <a:pt x="178" y="60"/>
                      <a:pt x="178" y="58"/>
                    </a:cubicBezTo>
                    <a:cubicBezTo>
                      <a:pt x="178" y="26"/>
                      <a:pt x="151" y="0"/>
                      <a:pt x="119" y="0"/>
                    </a:cubicBezTo>
                    <a:cubicBezTo>
                      <a:pt x="98" y="0"/>
                      <a:pt x="78" y="11"/>
                      <a:pt x="68" y="30"/>
                    </a:cubicBezTo>
                    <a:cubicBezTo>
                      <a:pt x="38" y="33"/>
                      <a:pt x="15" y="58"/>
                      <a:pt x="15" y="88"/>
                    </a:cubicBezTo>
                    <a:cubicBezTo>
                      <a:pt x="14" y="89"/>
                      <a:pt x="12" y="97"/>
                      <a:pt x="3" y="107"/>
                    </a:cubicBezTo>
                    <a:cubicBezTo>
                      <a:pt x="2" y="109"/>
                      <a:pt x="0" y="112"/>
                      <a:pt x="0" y="115"/>
                    </a:cubicBezTo>
                    <a:cubicBezTo>
                      <a:pt x="1" y="117"/>
                      <a:pt x="2" y="119"/>
                      <a:pt x="5" y="121"/>
                    </a:cubicBezTo>
                    <a:cubicBezTo>
                      <a:pt x="8" y="123"/>
                      <a:pt x="12" y="125"/>
                      <a:pt x="15" y="126"/>
                    </a:cubicBezTo>
                    <a:cubicBezTo>
                      <a:pt x="14" y="130"/>
                      <a:pt x="14" y="139"/>
                      <a:pt x="15" y="146"/>
                    </a:cubicBezTo>
                    <a:cubicBezTo>
                      <a:pt x="16" y="154"/>
                      <a:pt x="30" y="155"/>
                      <a:pt x="38" y="155"/>
                    </a:cubicBezTo>
                    <a:cubicBezTo>
                      <a:pt x="41" y="155"/>
                      <a:pt x="42" y="156"/>
                      <a:pt x="42" y="159"/>
                    </a:cubicBezTo>
                    <a:cubicBezTo>
                      <a:pt x="42" y="170"/>
                      <a:pt x="42" y="170"/>
                      <a:pt x="42" y="170"/>
                    </a:cubicBezTo>
                    <a:cubicBezTo>
                      <a:pt x="42" y="171"/>
                      <a:pt x="44" y="172"/>
                      <a:pt x="45" y="172"/>
                    </a:cubicBezTo>
                    <a:cubicBezTo>
                      <a:pt x="47" y="172"/>
                      <a:pt x="48" y="171"/>
                      <a:pt x="48" y="170"/>
                    </a:cubicBezTo>
                    <a:cubicBezTo>
                      <a:pt x="48" y="159"/>
                      <a:pt x="48" y="159"/>
                      <a:pt x="48" y="159"/>
                    </a:cubicBezTo>
                    <a:cubicBezTo>
                      <a:pt x="48" y="153"/>
                      <a:pt x="44" y="149"/>
                      <a:pt x="38" y="149"/>
                    </a:cubicBezTo>
                    <a:cubicBezTo>
                      <a:pt x="28" y="149"/>
                      <a:pt x="21" y="147"/>
                      <a:pt x="21" y="145"/>
                    </a:cubicBezTo>
                    <a:cubicBezTo>
                      <a:pt x="19" y="137"/>
                      <a:pt x="21" y="125"/>
                      <a:pt x="21" y="124"/>
                    </a:cubicBezTo>
                    <a:cubicBezTo>
                      <a:pt x="21" y="123"/>
                      <a:pt x="20" y="122"/>
                      <a:pt x="19" y="121"/>
                    </a:cubicBezTo>
                    <a:cubicBezTo>
                      <a:pt x="19" y="121"/>
                      <a:pt x="13" y="119"/>
                      <a:pt x="7" y="116"/>
                    </a:cubicBezTo>
                    <a:cubicBezTo>
                      <a:pt x="7" y="115"/>
                      <a:pt x="6" y="115"/>
                      <a:pt x="6" y="114"/>
                    </a:cubicBezTo>
                    <a:cubicBezTo>
                      <a:pt x="6" y="113"/>
                      <a:pt x="7" y="112"/>
                      <a:pt x="8" y="111"/>
                    </a:cubicBezTo>
                    <a:cubicBezTo>
                      <a:pt x="18" y="98"/>
                      <a:pt x="20" y="89"/>
                      <a:pt x="20" y="89"/>
                    </a:cubicBezTo>
                    <a:cubicBezTo>
                      <a:pt x="20" y="89"/>
                      <a:pt x="20" y="89"/>
                      <a:pt x="20" y="88"/>
                    </a:cubicBezTo>
                    <a:cubicBezTo>
                      <a:pt x="20" y="59"/>
                      <a:pt x="44" y="35"/>
                      <a:pt x="73" y="35"/>
                    </a:cubicBezTo>
                    <a:cubicBezTo>
                      <a:pt x="91" y="35"/>
                      <a:pt x="107" y="44"/>
                      <a:pt x="117" y="58"/>
                    </a:cubicBezTo>
                    <a:cubicBezTo>
                      <a:pt x="84" y="58"/>
                      <a:pt x="84" y="58"/>
                      <a:pt x="84" y="58"/>
                    </a:cubicBezTo>
                    <a:cubicBezTo>
                      <a:pt x="84" y="52"/>
                      <a:pt x="84" y="52"/>
                      <a:pt x="84" y="52"/>
                    </a:cubicBezTo>
                    <a:cubicBezTo>
                      <a:pt x="69" y="61"/>
                      <a:pt x="69" y="61"/>
                      <a:pt x="69" y="61"/>
                    </a:cubicBezTo>
                    <a:cubicBezTo>
                      <a:pt x="84" y="69"/>
                      <a:pt x="84" y="69"/>
                      <a:pt x="84" y="69"/>
                    </a:cubicBezTo>
                    <a:cubicBezTo>
                      <a:pt x="84" y="64"/>
                      <a:pt x="84" y="64"/>
                      <a:pt x="84" y="64"/>
                    </a:cubicBezTo>
                    <a:cubicBezTo>
                      <a:pt x="140" y="64"/>
                      <a:pt x="140" y="64"/>
                      <a:pt x="140" y="64"/>
                    </a:cubicBezTo>
                    <a:cubicBezTo>
                      <a:pt x="142" y="64"/>
                      <a:pt x="143" y="62"/>
                      <a:pt x="143" y="61"/>
                    </a:cubicBezTo>
                    <a:cubicBezTo>
                      <a:pt x="143" y="59"/>
                      <a:pt x="142" y="58"/>
                      <a:pt x="140" y="58"/>
                    </a:cubicBezTo>
                    <a:cubicBezTo>
                      <a:pt x="124" y="58"/>
                      <a:pt x="124" y="58"/>
                      <a:pt x="124" y="58"/>
                    </a:cubicBezTo>
                    <a:cubicBezTo>
                      <a:pt x="113" y="41"/>
                      <a:pt x="95" y="30"/>
                      <a:pt x="75" y="30"/>
                    </a:cubicBezTo>
                    <a:cubicBezTo>
                      <a:pt x="85" y="15"/>
                      <a:pt x="101" y="6"/>
                      <a:pt x="119" y="6"/>
                    </a:cubicBezTo>
                    <a:cubicBezTo>
                      <a:pt x="148" y="6"/>
                      <a:pt x="172" y="30"/>
                      <a:pt x="172" y="59"/>
                    </a:cubicBezTo>
                    <a:cubicBezTo>
                      <a:pt x="172" y="59"/>
                      <a:pt x="172" y="59"/>
                      <a:pt x="172" y="59"/>
                    </a:cubicBezTo>
                    <a:cubicBezTo>
                      <a:pt x="172" y="60"/>
                      <a:pt x="174" y="68"/>
                      <a:pt x="185" y="81"/>
                    </a:cubicBezTo>
                    <a:cubicBezTo>
                      <a:pt x="186" y="82"/>
                      <a:pt x="186" y="84"/>
                      <a:pt x="186" y="85"/>
                    </a:cubicBezTo>
                    <a:cubicBezTo>
                      <a:pt x="186" y="85"/>
                      <a:pt x="186" y="86"/>
                      <a:pt x="185" y="86"/>
                    </a:cubicBezTo>
                    <a:cubicBezTo>
                      <a:pt x="180" y="89"/>
                      <a:pt x="174" y="92"/>
                      <a:pt x="173" y="92"/>
                    </a:cubicBezTo>
                    <a:cubicBezTo>
                      <a:pt x="172" y="92"/>
                      <a:pt x="171" y="93"/>
                      <a:pt x="172" y="95"/>
                    </a:cubicBezTo>
                    <a:cubicBezTo>
                      <a:pt x="172" y="95"/>
                      <a:pt x="173" y="108"/>
                      <a:pt x="172" y="115"/>
                    </a:cubicBezTo>
                    <a:cubicBezTo>
                      <a:pt x="171" y="118"/>
                      <a:pt x="164" y="120"/>
                      <a:pt x="155" y="120"/>
                    </a:cubicBezTo>
                    <a:cubicBezTo>
                      <a:pt x="148" y="120"/>
                      <a:pt x="144" y="124"/>
                      <a:pt x="144" y="130"/>
                    </a:cubicBezTo>
                    <a:cubicBezTo>
                      <a:pt x="144" y="140"/>
                      <a:pt x="144" y="140"/>
                      <a:pt x="144" y="140"/>
                    </a:cubicBezTo>
                    <a:cubicBezTo>
                      <a:pt x="144" y="142"/>
                      <a:pt x="146" y="143"/>
                      <a:pt x="147" y="143"/>
                    </a:cubicBezTo>
                    <a:cubicBezTo>
                      <a:pt x="149" y="143"/>
                      <a:pt x="150" y="142"/>
                      <a:pt x="150" y="140"/>
                    </a:cubicBezTo>
                    <a:cubicBezTo>
                      <a:pt x="150" y="130"/>
                      <a:pt x="150" y="130"/>
                      <a:pt x="150" y="130"/>
                    </a:cubicBezTo>
                    <a:cubicBezTo>
                      <a:pt x="150" y="127"/>
                      <a:pt x="152" y="126"/>
                      <a:pt x="155" y="126"/>
                    </a:cubicBezTo>
                    <a:cubicBezTo>
                      <a:pt x="162" y="126"/>
                      <a:pt x="176" y="124"/>
                      <a:pt x="178" y="116"/>
                    </a:cubicBezTo>
                    <a:cubicBezTo>
                      <a:pt x="179" y="110"/>
                      <a:pt x="178" y="100"/>
                      <a:pt x="178" y="96"/>
                    </a:cubicBezTo>
                    <a:cubicBezTo>
                      <a:pt x="180" y="95"/>
                      <a:pt x="184" y="93"/>
                      <a:pt x="188" y="91"/>
                    </a:cubicBezTo>
                    <a:cubicBezTo>
                      <a:pt x="191" y="90"/>
                      <a:pt x="192" y="87"/>
                      <a:pt x="192" y="86"/>
                    </a:cubicBezTo>
                    <a:cubicBezTo>
                      <a:pt x="193" y="82"/>
                      <a:pt x="191" y="79"/>
                      <a:pt x="189"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03" name="Group 102"/>
          <p:cNvGrpSpPr/>
          <p:nvPr/>
        </p:nvGrpSpPr>
        <p:grpSpPr>
          <a:xfrm>
            <a:off x="4249453" y="5550490"/>
            <a:ext cx="440101" cy="440101"/>
            <a:chOff x="4317480" y="3557220"/>
            <a:chExt cx="440101" cy="440101"/>
          </a:xfrm>
        </p:grpSpPr>
        <p:sp>
          <p:nvSpPr>
            <p:cNvPr id="104" name="Oval 103">
              <a:extLst>
                <a:ext uri="{FF2B5EF4-FFF2-40B4-BE49-F238E27FC236}">
                  <a16:creationId xmlns:a16="http://schemas.microsoft.com/office/drawing/2014/main" xmlns="" id="{21C0B976-9FCD-4743-B402-7E9667BB8676}"/>
                </a:ext>
              </a:extLst>
            </p:cNvPr>
            <p:cNvSpPr/>
            <p:nvPr/>
          </p:nvSpPr>
          <p:spPr>
            <a:xfrm rot="10057096" flipH="1">
              <a:off x="4374924" y="3614664"/>
              <a:ext cx="325214" cy="325214"/>
            </a:xfrm>
            <a:prstGeom prst="ellipse">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105" name="Block Arc 104">
              <a:extLst>
                <a:ext uri="{FF2B5EF4-FFF2-40B4-BE49-F238E27FC236}">
                  <a16:creationId xmlns:a16="http://schemas.microsoft.com/office/drawing/2014/main" xmlns="" id="{4584E517-D4F8-45EA-84D1-467776077A38}"/>
                </a:ext>
              </a:extLst>
            </p:cNvPr>
            <p:cNvSpPr/>
            <p:nvPr/>
          </p:nvSpPr>
          <p:spPr>
            <a:xfrm rot="10057096" flipH="1">
              <a:off x="4317480" y="3557220"/>
              <a:ext cx="440101" cy="440101"/>
            </a:xfrm>
            <a:prstGeom prst="blockArc">
              <a:avLst>
                <a:gd name="adj1" fmla="val 14564771"/>
                <a:gd name="adj2" fmla="val 0"/>
                <a:gd name="adj3" fmla="val 25000"/>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106" name="Block Arc 105">
              <a:extLst>
                <a:ext uri="{FF2B5EF4-FFF2-40B4-BE49-F238E27FC236}">
                  <a16:creationId xmlns:a16="http://schemas.microsoft.com/office/drawing/2014/main" xmlns="" id="{09D345CD-20AE-46EA-B262-D5D37FD3D2C5}"/>
                </a:ext>
              </a:extLst>
            </p:cNvPr>
            <p:cNvSpPr/>
            <p:nvPr/>
          </p:nvSpPr>
          <p:spPr>
            <a:xfrm rot="10057096" flipH="1">
              <a:off x="4317480" y="3557220"/>
              <a:ext cx="440101" cy="440101"/>
            </a:xfrm>
            <a:prstGeom prst="blockArc">
              <a:avLst>
                <a:gd name="adj1" fmla="val 8141080"/>
                <a:gd name="adj2" fmla="val 12850313"/>
                <a:gd name="adj3" fmla="val 16730"/>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107" name="Block Arc 106">
              <a:extLst>
                <a:ext uri="{FF2B5EF4-FFF2-40B4-BE49-F238E27FC236}">
                  <a16:creationId xmlns:a16="http://schemas.microsoft.com/office/drawing/2014/main" xmlns="" id="{B2904385-8B6C-488F-8A15-47736DD28174}"/>
                </a:ext>
              </a:extLst>
            </p:cNvPr>
            <p:cNvSpPr/>
            <p:nvPr/>
          </p:nvSpPr>
          <p:spPr>
            <a:xfrm rot="10057096" flipH="1">
              <a:off x="4341312" y="3579470"/>
              <a:ext cx="391548" cy="391548"/>
            </a:xfrm>
            <a:prstGeom prst="blockArc">
              <a:avLst>
                <a:gd name="adj1" fmla="val 20346254"/>
                <a:gd name="adj2" fmla="val 4715335"/>
                <a:gd name="adj3" fmla="val 19837"/>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sp>
          <p:nvSpPr>
            <p:cNvPr id="108" name="Oval 107">
              <a:extLst>
                <a:ext uri="{FF2B5EF4-FFF2-40B4-BE49-F238E27FC236}">
                  <a16:creationId xmlns:a16="http://schemas.microsoft.com/office/drawing/2014/main" xmlns="" id="{79B51F93-8D09-4E92-B82B-8A2AE627B823}"/>
                </a:ext>
              </a:extLst>
            </p:cNvPr>
            <p:cNvSpPr/>
            <p:nvPr/>
          </p:nvSpPr>
          <p:spPr>
            <a:xfrm rot="10057096" flipH="1">
              <a:off x="4414230" y="3653969"/>
              <a:ext cx="246604" cy="2466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a:solidFill>
                  <a:schemeClr val="bg1"/>
                </a:solidFill>
              </a:endParaRPr>
            </a:p>
          </p:txBody>
        </p:sp>
      </p:grpSp>
      <p:pic>
        <p:nvPicPr>
          <p:cNvPr id="858" name="Picture 8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294" y="3363832"/>
            <a:ext cx="1600865" cy="728765"/>
          </a:xfrm>
          <a:prstGeom prst="rect">
            <a:avLst/>
          </a:prstGeom>
        </p:spPr>
      </p:pic>
    </p:spTree>
    <p:extLst>
      <p:ext uri="{BB962C8B-B14F-4D97-AF65-F5344CB8AC3E}">
        <p14:creationId xmlns:p14="http://schemas.microsoft.com/office/powerpoint/2010/main" val="1052221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903890" y="954687"/>
            <a:ext cx="10295923" cy="2557472"/>
            <a:chOff x="1132664" y="282027"/>
            <a:chExt cx="9734755" cy="2557472"/>
          </a:xfrm>
        </p:grpSpPr>
        <p:cxnSp>
          <p:nvCxnSpPr>
            <p:cNvPr id="57" name="Straight Connector 56"/>
            <p:cNvCxnSpPr/>
            <p:nvPr/>
          </p:nvCxnSpPr>
          <p:spPr>
            <a:xfrm>
              <a:off x="7889683" y="607499"/>
              <a:ext cx="0" cy="2232000"/>
            </a:xfrm>
            <a:prstGeom prst="line">
              <a:avLst/>
            </a:prstGeom>
            <a:ln w="25400">
              <a:solidFill>
                <a:srgbClr val="470A68"/>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090193" y="606414"/>
              <a:ext cx="0" cy="2232000"/>
            </a:xfrm>
            <a:prstGeom prst="line">
              <a:avLst/>
            </a:prstGeom>
            <a:ln w="25400">
              <a:solidFill>
                <a:srgbClr val="6D207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 name="Freeform 5"/>
            <p:cNvSpPr>
              <a:spLocks/>
            </p:cNvSpPr>
            <p:nvPr/>
          </p:nvSpPr>
          <p:spPr bwMode="auto">
            <a:xfrm>
              <a:off x="8697414" y="1394970"/>
              <a:ext cx="2170005" cy="1117599"/>
            </a:xfrm>
            <a:custGeom>
              <a:avLst/>
              <a:gdLst>
                <a:gd name="T0" fmla="*/ 812 w 932"/>
                <a:gd name="T1" fmla="*/ 36 h 480"/>
                <a:gd name="T2" fmla="*/ 803 w 932"/>
                <a:gd name="T3" fmla="*/ 89 h 480"/>
                <a:gd name="T4" fmla="*/ 787 w 932"/>
                <a:gd name="T5" fmla="*/ 140 h 480"/>
                <a:gd name="T6" fmla="*/ 763 w 932"/>
                <a:gd name="T7" fmla="*/ 186 h 480"/>
                <a:gd name="T8" fmla="*/ 735 w 932"/>
                <a:gd name="T9" fmla="*/ 228 h 480"/>
                <a:gd name="T10" fmla="*/ 700 w 932"/>
                <a:gd name="T11" fmla="*/ 266 h 480"/>
                <a:gd name="T12" fmla="*/ 660 w 932"/>
                <a:gd name="T13" fmla="*/ 297 h 480"/>
                <a:gd name="T14" fmla="*/ 616 w 932"/>
                <a:gd name="T15" fmla="*/ 324 h 480"/>
                <a:gd name="T16" fmla="*/ 569 w 932"/>
                <a:gd name="T17" fmla="*/ 344 h 480"/>
                <a:gd name="T18" fmla="*/ 519 w 932"/>
                <a:gd name="T19" fmla="*/ 356 h 480"/>
                <a:gd name="T20" fmla="*/ 465 w 932"/>
                <a:gd name="T21" fmla="*/ 359 h 480"/>
                <a:gd name="T22" fmla="*/ 465 w 932"/>
                <a:gd name="T23" fmla="*/ 359 h 480"/>
                <a:gd name="T24" fmla="*/ 413 w 932"/>
                <a:gd name="T25" fmla="*/ 356 h 480"/>
                <a:gd name="T26" fmla="*/ 362 w 932"/>
                <a:gd name="T27" fmla="*/ 344 h 480"/>
                <a:gd name="T28" fmla="*/ 314 w 932"/>
                <a:gd name="T29" fmla="*/ 324 h 480"/>
                <a:gd name="T30" fmla="*/ 271 w 932"/>
                <a:gd name="T31" fmla="*/ 297 h 480"/>
                <a:gd name="T32" fmla="*/ 231 w 932"/>
                <a:gd name="T33" fmla="*/ 266 h 480"/>
                <a:gd name="T34" fmla="*/ 196 w 932"/>
                <a:gd name="T35" fmla="*/ 228 h 480"/>
                <a:gd name="T36" fmla="*/ 168 w 932"/>
                <a:gd name="T37" fmla="*/ 186 h 480"/>
                <a:gd name="T38" fmla="*/ 144 w 932"/>
                <a:gd name="T39" fmla="*/ 140 h 480"/>
                <a:gd name="T40" fmla="*/ 128 w 932"/>
                <a:gd name="T41" fmla="*/ 89 h 480"/>
                <a:gd name="T42" fmla="*/ 119 w 932"/>
                <a:gd name="T43" fmla="*/ 36 h 480"/>
                <a:gd name="T44" fmla="*/ 0 w 932"/>
                <a:gd name="T45" fmla="*/ 0 h 480"/>
                <a:gd name="T46" fmla="*/ 8 w 932"/>
                <a:gd name="T47" fmla="*/ 84 h 480"/>
                <a:gd name="T48" fmla="*/ 24 w 932"/>
                <a:gd name="T49" fmla="*/ 153 h 480"/>
                <a:gd name="T50" fmla="*/ 51 w 932"/>
                <a:gd name="T51" fmla="*/ 218 h 480"/>
                <a:gd name="T52" fmla="*/ 86 w 932"/>
                <a:gd name="T53" fmla="*/ 278 h 480"/>
                <a:gd name="T54" fmla="*/ 129 w 932"/>
                <a:gd name="T55" fmla="*/ 332 h 480"/>
                <a:gd name="T56" fmla="*/ 178 w 932"/>
                <a:gd name="T57" fmla="*/ 378 h 480"/>
                <a:gd name="T58" fmla="*/ 234 w 932"/>
                <a:gd name="T59" fmla="*/ 417 h 480"/>
                <a:gd name="T60" fmla="*/ 295 w 932"/>
                <a:gd name="T61" fmla="*/ 447 h 480"/>
                <a:gd name="T62" fmla="*/ 361 w 932"/>
                <a:gd name="T63" fmla="*/ 468 h 480"/>
                <a:gd name="T64" fmla="*/ 430 w 932"/>
                <a:gd name="T65" fmla="*/ 479 h 480"/>
                <a:gd name="T66" fmla="*/ 501 w 932"/>
                <a:gd name="T67" fmla="*/ 479 h 480"/>
                <a:gd name="T68" fmla="*/ 572 w 932"/>
                <a:gd name="T69" fmla="*/ 468 h 480"/>
                <a:gd name="T70" fmla="*/ 636 w 932"/>
                <a:gd name="T71" fmla="*/ 447 h 480"/>
                <a:gd name="T72" fmla="*/ 697 w 932"/>
                <a:gd name="T73" fmla="*/ 417 h 480"/>
                <a:gd name="T74" fmla="*/ 753 w 932"/>
                <a:gd name="T75" fmla="*/ 378 h 480"/>
                <a:gd name="T76" fmla="*/ 775 w 932"/>
                <a:gd name="T77" fmla="*/ 359 h 480"/>
                <a:gd name="T78" fmla="*/ 779 w 932"/>
                <a:gd name="T79" fmla="*/ 354 h 480"/>
                <a:gd name="T80" fmla="*/ 803 w 932"/>
                <a:gd name="T81" fmla="*/ 332 h 480"/>
                <a:gd name="T82" fmla="*/ 845 w 932"/>
                <a:gd name="T83" fmla="*/ 278 h 480"/>
                <a:gd name="T84" fmla="*/ 881 w 932"/>
                <a:gd name="T85" fmla="*/ 218 h 480"/>
                <a:gd name="T86" fmla="*/ 907 w 932"/>
                <a:gd name="T87" fmla="*/ 153 h 480"/>
                <a:gd name="T88" fmla="*/ 925 w 932"/>
                <a:gd name="T89" fmla="*/ 84 h 480"/>
                <a:gd name="T90" fmla="*/ 932 w 932"/>
                <a:gd name="T9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2" h="480">
                  <a:moveTo>
                    <a:pt x="814" y="0"/>
                  </a:moveTo>
                  <a:lnTo>
                    <a:pt x="812" y="36"/>
                  </a:lnTo>
                  <a:lnTo>
                    <a:pt x="809" y="63"/>
                  </a:lnTo>
                  <a:lnTo>
                    <a:pt x="803" y="89"/>
                  </a:lnTo>
                  <a:lnTo>
                    <a:pt x="796" y="114"/>
                  </a:lnTo>
                  <a:lnTo>
                    <a:pt x="787" y="140"/>
                  </a:lnTo>
                  <a:lnTo>
                    <a:pt x="776" y="164"/>
                  </a:lnTo>
                  <a:lnTo>
                    <a:pt x="763" y="186"/>
                  </a:lnTo>
                  <a:lnTo>
                    <a:pt x="750" y="207"/>
                  </a:lnTo>
                  <a:lnTo>
                    <a:pt x="735" y="228"/>
                  </a:lnTo>
                  <a:lnTo>
                    <a:pt x="718" y="248"/>
                  </a:lnTo>
                  <a:lnTo>
                    <a:pt x="700" y="266"/>
                  </a:lnTo>
                  <a:lnTo>
                    <a:pt x="681" y="282"/>
                  </a:lnTo>
                  <a:lnTo>
                    <a:pt x="660" y="297"/>
                  </a:lnTo>
                  <a:lnTo>
                    <a:pt x="639" y="312"/>
                  </a:lnTo>
                  <a:lnTo>
                    <a:pt x="616" y="324"/>
                  </a:lnTo>
                  <a:lnTo>
                    <a:pt x="594" y="335"/>
                  </a:lnTo>
                  <a:lnTo>
                    <a:pt x="569" y="344"/>
                  </a:lnTo>
                  <a:lnTo>
                    <a:pt x="545" y="350"/>
                  </a:lnTo>
                  <a:lnTo>
                    <a:pt x="519" y="356"/>
                  </a:lnTo>
                  <a:lnTo>
                    <a:pt x="492" y="359"/>
                  </a:lnTo>
                  <a:lnTo>
                    <a:pt x="465" y="359"/>
                  </a:lnTo>
                  <a:lnTo>
                    <a:pt x="465" y="359"/>
                  </a:lnTo>
                  <a:lnTo>
                    <a:pt x="465" y="359"/>
                  </a:lnTo>
                  <a:lnTo>
                    <a:pt x="439" y="359"/>
                  </a:lnTo>
                  <a:lnTo>
                    <a:pt x="413" y="356"/>
                  </a:lnTo>
                  <a:lnTo>
                    <a:pt x="388" y="350"/>
                  </a:lnTo>
                  <a:lnTo>
                    <a:pt x="362" y="344"/>
                  </a:lnTo>
                  <a:lnTo>
                    <a:pt x="338" y="335"/>
                  </a:lnTo>
                  <a:lnTo>
                    <a:pt x="314" y="324"/>
                  </a:lnTo>
                  <a:lnTo>
                    <a:pt x="292" y="312"/>
                  </a:lnTo>
                  <a:lnTo>
                    <a:pt x="271" y="297"/>
                  </a:lnTo>
                  <a:lnTo>
                    <a:pt x="250" y="282"/>
                  </a:lnTo>
                  <a:lnTo>
                    <a:pt x="231" y="266"/>
                  </a:lnTo>
                  <a:lnTo>
                    <a:pt x="213" y="248"/>
                  </a:lnTo>
                  <a:lnTo>
                    <a:pt x="196" y="228"/>
                  </a:lnTo>
                  <a:lnTo>
                    <a:pt x="181" y="207"/>
                  </a:lnTo>
                  <a:lnTo>
                    <a:pt x="168" y="186"/>
                  </a:lnTo>
                  <a:lnTo>
                    <a:pt x="156" y="164"/>
                  </a:lnTo>
                  <a:lnTo>
                    <a:pt x="144" y="140"/>
                  </a:lnTo>
                  <a:lnTo>
                    <a:pt x="135" y="114"/>
                  </a:lnTo>
                  <a:lnTo>
                    <a:pt x="128" y="89"/>
                  </a:lnTo>
                  <a:lnTo>
                    <a:pt x="123" y="63"/>
                  </a:lnTo>
                  <a:lnTo>
                    <a:pt x="119" y="36"/>
                  </a:lnTo>
                  <a:lnTo>
                    <a:pt x="117" y="0"/>
                  </a:lnTo>
                  <a:lnTo>
                    <a:pt x="0" y="0"/>
                  </a:lnTo>
                  <a:lnTo>
                    <a:pt x="2" y="48"/>
                  </a:lnTo>
                  <a:lnTo>
                    <a:pt x="8" y="84"/>
                  </a:lnTo>
                  <a:lnTo>
                    <a:pt x="14" y="119"/>
                  </a:lnTo>
                  <a:lnTo>
                    <a:pt x="24" y="153"/>
                  </a:lnTo>
                  <a:lnTo>
                    <a:pt x="36" y="186"/>
                  </a:lnTo>
                  <a:lnTo>
                    <a:pt x="51" y="218"/>
                  </a:lnTo>
                  <a:lnTo>
                    <a:pt x="68" y="249"/>
                  </a:lnTo>
                  <a:lnTo>
                    <a:pt x="86" y="278"/>
                  </a:lnTo>
                  <a:lnTo>
                    <a:pt x="107" y="305"/>
                  </a:lnTo>
                  <a:lnTo>
                    <a:pt x="129" y="332"/>
                  </a:lnTo>
                  <a:lnTo>
                    <a:pt x="153" y="356"/>
                  </a:lnTo>
                  <a:lnTo>
                    <a:pt x="178" y="378"/>
                  </a:lnTo>
                  <a:lnTo>
                    <a:pt x="205" y="399"/>
                  </a:lnTo>
                  <a:lnTo>
                    <a:pt x="234" y="417"/>
                  </a:lnTo>
                  <a:lnTo>
                    <a:pt x="264" y="434"/>
                  </a:lnTo>
                  <a:lnTo>
                    <a:pt x="295" y="447"/>
                  </a:lnTo>
                  <a:lnTo>
                    <a:pt x="328" y="459"/>
                  </a:lnTo>
                  <a:lnTo>
                    <a:pt x="361" y="468"/>
                  </a:lnTo>
                  <a:lnTo>
                    <a:pt x="395" y="476"/>
                  </a:lnTo>
                  <a:lnTo>
                    <a:pt x="430" y="479"/>
                  </a:lnTo>
                  <a:lnTo>
                    <a:pt x="465" y="480"/>
                  </a:lnTo>
                  <a:lnTo>
                    <a:pt x="501" y="479"/>
                  </a:lnTo>
                  <a:lnTo>
                    <a:pt x="537" y="476"/>
                  </a:lnTo>
                  <a:lnTo>
                    <a:pt x="572" y="468"/>
                  </a:lnTo>
                  <a:lnTo>
                    <a:pt x="605" y="459"/>
                  </a:lnTo>
                  <a:lnTo>
                    <a:pt x="636" y="447"/>
                  </a:lnTo>
                  <a:lnTo>
                    <a:pt x="667" y="434"/>
                  </a:lnTo>
                  <a:lnTo>
                    <a:pt x="697" y="417"/>
                  </a:lnTo>
                  <a:lnTo>
                    <a:pt x="726" y="399"/>
                  </a:lnTo>
                  <a:lnTo>
                    <a:pt x="753" y="378"/>
                  </a:lnTo>
                  <a:lnTo>
                    <a:pt x="774" y="359"/>
                  </a:lnTo>
                  <a:lnTo>
                    <a:pt x="775" y="359"/>
                  </a:lnTo>
                  <a:lnTo>
                    <a:pt x="779" y="354"/>
                  </a:lnTo>
                  <a:lnTo>
                    <a:pt x="779" y="354"/>
                  </a:lnTo>
                  <a:lnTo>
                    <a:pt x="779" y="354"/>
                  </a:lnTo>
                  <a:lnTo>
                    <a:pt x="803" y="332"/>
                  </a:lnTo>
                  <a:lnTo>
                    <a:pt x="826" y="305"/>
                  </a:lnTo>
                  <a:lnTo>
                    <a:pt x="845" y="278"/>
                  </a:lnTo>
                  <a:lnTo>
                    <a:pt x="865" y="249"/>
                  </a:lnTo>
                  <a:lnTo>
                    <a:pt x="881" y="218"/>
                  </a:lnTo>
                  <a:lnTo>
                    <a:pt x="895" y="186"/>
                  </a:lnTo>
                  <a:lnTo>
                    <a:pt x="907" y="153"/>
                  </a:lnTo>
                  <a:lnTo>
                    <a:pt x="917" y="119"/>
                  </a:lnTo>
                  <a:lnTo>
                    <a:pt x="925" y="84"/>
                  </a:lnTo>
                  <a:lnTo>
                    <a:pt x="929" y="48"/>
                  </a:lnTo>
                  <a:lnTo>
                    <a:pt x="932" y="0"/>
                  </a:lnTo>
                  <a:lnTo>
                    <a:pt x="814" y="0"/>
                  </a:lnTo>
                  <a:close/>
                </a:path>
              </a:pathLst>
            </a:custGeom>
            <a:solidFill>
              <a:srgbClr val="00A3A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4913874" y="1394970"/>
              <a:ext cx="2170005" cy="1117599"/>
            </a:xfrm>
            <a:custGeom>
              <a:avLst/>
              <a:gdLst>
                <a:gd name="T0" fmla="*/ 812 w 932"/>
                <a:gd name="T1" fmla="*/ 36 h 480"/>
                <a:gd name="T2" fmla="*/ 803 w 932"/>
                <a:gd name="T3" fmla="*/ 89 h 480"/>
                <a:gd name="T4" fmla="*/ 786 w 932"/>
                <a:gd name="T5" fmla="*/ 140 h 480"/>
                <a:gd name="T6" fmla="*/ 764 w 932"/>
                <a:gd name="T7" fmla="*/ 186 h 480"/>
                <a:gd name="T8" fmla="*/ 734 w 932"/>
                <a:gd name="T9" fmla="*/ 228 h 480"/>
                <a:gd name="T10" fmla="*/ 700 w 932"/>
                <a:gd name="T11" fmla="*/ 266 h 480"/>
                <a:gd name="T12" fmla="*/ 661 w 932"/>
                <a:gd name="T13" fmla="*/ 297 h 480"/>
                <a:gd name="T14" fmla="*/ 617 w 932"/>
                <a:gd name="T15" fmla="*/ 324 h 480"/>
                <a:gd name="T16" fmla="*/ 570 w 932"/>
                <a:gd name="T17" fmla="*/ 344 h 480"/>
                <a:gd name="T18" fmla="*/ 519 w 932"/>
                <a:gd name="T19" fmla="*/ 356 h 480"/>
                <a:gd name="T20" fmla="*/ 465 w 932"/>
                <a:gd name="T21" fmla="*/ 359 h 480"/>
                <a:gd name="T22" fmla="*/ 466 w 932"/>
                <a:gd name="T23" fmla="*/ 359 h 480"/>
                <a:gd name="T24" fmla="*/ 413 w 932"/>
                <a:gd name="T25" fmla="*/ 356 h 480"/>
                <a:gd name="T26" fmla="*/ 362 w 932"/>
                <a:gd name="T27" fmla="*/ 344 h 480"/>
                <a:gd name="T28" fmla="*/ 314 w 932"/>
                <a:gd name="T29" fmla="*/ 324 h 480"/>
                <a:gd name="T30" fmla="*/ 271 w 932"/>
                <a:gd name="T31" fmla="*/ 297 h 480"/>
                <a:gd name="T32" fmla="*/ 232 w 932"/>
                <a:gd name="T33" fmla="*/ 266 h 480"/>
                <a:gd name="T34" fmla="*/ 197 w 932"/>
                <a:gd name="T35" fmla="*/ 228 h 480"/>
                <a:gd name="T36" fmla="*/ 167 w 932"/>
                <a:gd name="T37" fmla="*/ 186 h 480"/>
                <a:gd name="T38" fmla="*/ 145 w 932"/>
                <a:gd name="T39" fmla="*/ 140 h 480"/>
                <a:gd name="T40" fmla="*/ 129 w 932"/>
                <a:gd name="T41" fmla="*/ 89 h 480"/>
                <a:gd name="T42" fmla="*/ 120 w 932"/>
                <a:gd name="T43" fmla="*/ 36 h 480"/>
                <a:gd name="T44" fmla="*/ 0 w 932"/>
                <a:gd name="T45" fmla="*/ 0 h 480"/>
                <a:gd name="T46" fmla="*/ 7 w 932"/>
                <a:gd name="T47" fmla="*/ 84 h 480"/>
                <a:gd name="T48" fmla="*/ 24 w 932"/>
                <a:gd name="T49" fmla="*/ 153 h 480"/>
                <a:gd name="T50" fmla="*/ 51 w 932"/>
                <a:gd name="T51" fmla="*/ 218 h 480"/>
                <a:gd name="T52" fmla="*/ 85 w 932"/>
                <a:gd name="T53" fmla="*/ 278 h 480"/>
                <a:gd name="T54" fmla="*/ 129 w 932"/>
                <a:gd name="T55" fmla="*/ 332 h 480"/>
                <a:gd name="T56" fmla="*/ 178 w 932"/>
                <a:gd name="T57" fmla="*/ 378 h 480"/>
                <a:gd name="T58" fmla="*/ 233 w 932"/>
                <a:gd name="T59" fmla="*/ 417 h 480"/>
                <a:gd name="T60" fmla="*/ 294 w 932"/>
                <a:gd name="T61" fmla="*/ 447 h 480"/>
                <a:gd name="T62" fmla="*/ 360 w 932"/>
                <a:gd name="T63" fmla="*/ 468 h 480"/>
                <a:gd name="T64" fmla="*/ 431 w 932"/>
                <a:gd name="T65" fmla="*/ 479 h 480"/>
                <a:gd name="T66" fmla="*/ 501 w 932"/>
                <a:gd name="T67" fmla="*/ 479 h 480"/>
                <a:gd name="T68" fmla="*/ 571 w 932"/>
                <a:gd name="T69" fmla="*/ 468 h 480"/>
                <a:gd name="T70" fmla="*/ 637 w 932"/>
                <a:gd name="T71" fmla="*/ 447 h 480"/>
                <a:gd name="T72" fmla="*/ 698 w 932"/>
                <a:gd name="T73" fmla="*/ 417 h 480"/>
                <a:gd name="T74" fmla="*/ 754 w 932"/>
                <a:gd name="T75" fmla="*/ 378 h 480"/>
                <a:gd name="T76" fmla="*/ 775 w 932"/>
                <a:gd name="T77" fmla="*/ 359 h 480"/>
                <a:gd name="T78" fmla="*/ 780 w 932"/>
                <a:gd name="T79" fmla="*/ 354 h 480"/>
                <a:gd name="T80" fmla="*/ 803 w 932"/>
                <a:gd name="T81" fmla="*/ 332 h 480"/>
                <a:gd name="T82" fmla="*/ 846 w 932"/>
                <a:gd name="T83" fmla="*/ 278 h 480"/>
                <a:gd name="T84" fmla="*/ 881 w 932"/>
                <a:gd name="T85" fmla="*/ 218 h 480"/>
                <a:gd name="T86" fmla="*/ 908 w 932"/>
                <a:gd name="T87" fmla="*/ 153 h 480"/>
                <a:gd name="T88" fmla="*/ 924 w 932"/>
                <a:gd name="T89" fmla="*/ 84 h 480"/>
                <a:gd name="T90" fmla="*/ 932 w 932"/>
                <a:gd name="T9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2" h="480">
                  <a:moveTo>
                    <a:pt x="813" y="0"/>
                  </a:moveTo>
                  <a:lnTo>
                    <a:pt x="812" y="36"/>
                  </a:lnTo>
                  <a:lnTo>
                    <a:pt x="809" y="63"/>
                  </a:lnTo>
                  <a:lnTo>
                    <a:pt x="803" y="89"/>
                  </a:lnTo>
                  <a:lnTo>
                    <a:pt x="795" y="114"/>
                  </a:lnTo>
                  <a:lnTo>
                    <a:pt x="786" y="140"/>
                  </a:lnTo>
                  <a:lnTo>
                    <a:pt x="776" y="164"/>
                  </a:lnTo>
                  <a:lnTo>
                    <a:pt x="764" y="186"/>
                  </a:lnTo>
                  <a:lnTo>
                    <a:pt x="751" y="207"/>
                  </a:lnTo>
                  <a:lnTo>
                    <a:pt x="734" y="228"/>
                  </a:lnTo>
                  <a:lnTo>
                    <a:pt x="718" y="248"/>
                  </a:lnTo>
                  <a:lnTo>
                    <a:pt x="700" y="266"/>
                  </a:lnTo>
                  <a:lnTo>
                    <a:pt x="680" y="282"/>
                  </a:lnTo>
                  <a:lnTo>
                    <a:pt x="661" y="297"/>
                  </a:lnTo>
                  <a:lnTo>
                    <a:pt x="640" y="312"/>
                  </a:lnTo>
                  <a:lnTo>
                    <a:pt x="617" y="324"/>
                  </a:lnTo>
                  <a:lnTo>
                    <a:pt x="594" y="335"/>
                  </a:lnTo>
                  <a:lnTo>
                    <a:pt x="570" y="344"/>
                  </a:lnTo>
                  <a:lnTo>
                    <a:pt x="544" y="350"/>
                  </a:lnTo>
                  <a:lnTo>
                    <a:pt x="519" y="356"/>
                  </a:lnTo>
                  <a:lnTo>
                    <a:pt x="492" y="359"/>
                  </a:lnTo>
                  <a:lnTo>
                    <a:pt x="465" y="359"/>
                  </a:lnTo>
                  <a:lnTo>
                    <a:pt x="466" y="359"/>
                  </a:lnTo>
                  <a:lnTo>
                    <a:pt x="466" y="359"/>
                  </a:lnTo>
                  <a:lnTo>
                    <a:pt x="440" y="359"/>
                  </a:lnTo>
                  <a:lnTo>
                    <a:pt x="413" y="356"/>
                  </a:lnTo>
                  <a:lnTo>
                    <a:pt x="387" y="350"/>
                  </a:lnTo>
                  <a:lnTo>
                    <a:pt x="362" y="344"/>
                  </a:lnTo>
                  <a:lnTo>
                    <a:pt x="338" y="335"/>
                  </a:lnTo>
                  <a:lnTo>
                    <a:pt x="314" y="324"/>
                  </a:lnTo>
                  <a:lnTo>
                    <a:pt x="293" y="312"/>
                  </a:lnTo>
                  <a:lnTo>
                    <a:pt x="271" y="297"/>
                  </a:lnTo>
                  <a:lnTo>
                    <a:pt x="251" y="282"/>
                  </a:lnTo>
                  <a:lnTo>
                    <a:pt x="232" y="266"/>
                  </a:lnTo>
                  <a:lnTo>
                    <a:pt x="214" y="248"/>
                  </a:lnTo>
                  <a:lnTo>
                    <a:pt x="197" y="228"/>
                  </a:lnTo>
                  <a:lnTo>
                    <a:pt x="181" y="207"/>
                  </a:lnTo>
                  <a:lnTo>
                    <a:pt x="167" y="186"/>
                  </a:lnTo>
                  <a:lnTo>
                    <a:pt x="155" y="164"/>
                  </a:lnTo>
                  <a:lnTo>
                    <a:pt x="145" y="140"/>
                  </a:lnTo>
                  <a:lnTo>
                    <a:pt x="136" y="114"/>
                  </a:lnTo>
                  <a:lnTo>
                    <a:pt x="129" y="89"/>
                  </a:lnTo>
                  <a:lnTo>
                    <a:pt x="123" y="63"/>
                  </a:lnTo>
                  <a:lnTo>
                    <a:pt x="120" y="36"/>
                  </a:lnTo>
                  <a:lnTo>
                    <a:pt x="118" y="0"/>
                  </a:lnTo>
                  <a:lnTo>
                    <a:pt x="0" y="0"/>
                  </a:lnTo>
                  <a:lnTo>
                    <a:pt x="3" y="48"/>
                  </a:lnTo>
                  <a:lnTo>
                    <a:pt x="7" y="84"/>
                  </a:lnTo>
                  <a:lnTo>
                    <a:pt x="15" y="119"/>
                  </a:lnTo>
                  <a:lnTo>
                    <a:pt x="24" y="153"/>
                  </a:lnTo>
                  <a:lnTo>
                    <a:pt x="36" y="186"/>
                  </a:lnTo>
                  <a:lnTo>
                    <a:pt x="51" y="218"/>
                  </a:lnTo>
                  <a:lnTo>
                    <a:pt x="67" y="249"/>
                  </a:lnTo>
                  <a:lnTo>
                    <a:pt x="85" y="278"/>
                  </a:lnTo>
                  <a:lnTo>
                    <a:pt x="106" y="305"/>
                  </a:lnTo>
                  <a:lnTo>
                    <a:pt x="129" y="332"/>
                  </a:lnTo>
                  <a:lnTo>
                    <a:pt x="152" y="356"/>
                  </a:lnTo>
                  <a:lnTo>
                    <a:pt x="178" y="378"/>
                  </a:lnTo>
                  <a:lnTo>
                    <a:pt x="205" y="399"/>
                  </a:lnTo>
                  <a:lnTo>
                    <a:pt x="233" y="417"/>
                  </a:lnTo>
                  <a:lnTo>
                    <a:pt x="263" y="434"/>
                  </a:lnTo>
                  <a:lnTo>
                    <a:pt x="294" y="447"/>
                  </a:lnTo>
                  <a:lnTo>
                    <a:pt x="327" y="459"/>
                  </a:lnTo>
                  <a:lnTo>
                    <a:pt x="360" y="468"/>
                  </a:lnTo>
                  <a:lnTo>
                    <a:pt x="395" y="476"/>
                  </a:lnTo>
                  <a:lnTo>
                    <a:pt x="431" y="479"/>
                  </a:lnTo>
                  <a:lnTo>
                    <a:pt x="466" y="480"/>
                  </a:lnTo>
                  <a:lnTo>
                    <a:pt x="501" y="479"/>
                  </a:lnTo>
                  <a:lnTo>
                    <a:pt x="537" y="476"/>
                  </a:lnTo>
                  <a:lnTo>
                    <a:pt x="571" y="468"/>
                  </a:lnTo>
                  <a:lnTo>
                    <a:pt x="604" y="459"/>
                  </a:lnTo>
                  <a:lnTo>
                    <a:pt x="637" y="447"/>
                  </a:lnTo>
                  <a:lnTo>
                    <a:pt x="668" y="434"/>
                  </a:lnTo>
                  <a:lnTo>
                    <a:pt x="698" y="417"/>
                  </a:lnTo>
                  <a:lnTo>
                    <a:pt x="727" y="399"/>
                  </a:lnTo>
                  <a:lnTo>
                    <a:pt x="754" y="378"/>
                  </a:lnTo>
                  <a:lnTo>
                    <a:pt x="775" y="359"/>
                  </a:lnTo>
                  <a:lnTo>
                    <a:pt x="775" y="359"/>
                  </a:lnTo>
                  <a:lnTo>
                    <a:pt x="780" y="354"/>
                  </a:lnTo>
                  <a:lnTo>
                    <a:pt x="780" y="354"/>
                  </a:lnTo>
                  <a:lnTo>
                    <a:pt x="780" y="354"/>
                  </a:lnTo>
                  <a:lnTo>
                    <a:pt x="803" y="332"/>
                  </a:lnTo>
                  <a:lnTo>
                    <a:pt x="825" y="305"/>
                  </a:lnTo>
                  <a:lnTo>
                    <a:pt x="846" y="278"/>
                  </a:lnTo>
                  <a:lnTo>
                    <a:pt x="864" y="249"/>
                  </a:lnTo>
                  <a:lnTo>
                    <a:pt x="881" y="218"/>
                  </a:lnTo>
                  <a:lnTo>
                    <a:pt x="896" y="186"/>
                  </a:lnTo>
                  <a:lnTo>
                    <a:pt x="908" y="153"/>
                  </a:lnTo>
                  <a:lnTo>
                    <a:pt x="917" y="119"/>
                  </a:lnTo>
                  <a:lnTo>
                    <a:pt x="924" y="84"/>
                  </a:lnTo>
                  <a:lnTo>
                    <a:pt x="929" y="48"/>
                  </a:lnTo>
                  <a:lnTo>
                    <a:pt x="932" y="0"/>
                  </a:lnTo>
                  <a:lnTo>
                    <a:pt x="813" y="0"/>
                  </a:lnTo>
                  <a:close/>
                </a:path>
              </a:pathLst>
            </a:custGeom>
            <a:solidFill>
              <a:srgbClr val="0091DA"/>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1134993" y="1394970"/>
              <a:ext cx="2170005" cy="1117599"/>
            </a:xfrm>
            <a:custGeom>
              <a:avLst/>
              <a:gdLst>
                <a:gd name="T0" fmla="*/ 814 w 932"/>
                <a:gd name="T1" fmla="*/ 36 h 480"/>
                <a:gd name="T2" fmla="*/ 803 w 932"/>
                <a:gd name="T3" fmla="*/ 89 h 480"/>
                <a:gd name="T4" fmla="*/ 787 w 932"/>
                <a:gd name="T5" fmla="*/ 140 h 480"/>
                <a:gd name="T6" fmla="*/ 765 w 932"/>
                <a:gd name="T7" fmla="*/ 186 h 480"/>
                <a:gd name="T8" fmla="*/ 736 w 932"/>
                <a:gd name="T9" fmla="*/ 228 h 480"/>
                <a:gd name="T10" fmla="*/ 700 w 932"/>
                <a:gd name="T11" fmla="*/ 266 h 480"/>
                <a:gd name="T12" fmla="*/ 661 w 932"/>
                <a:gd name="T13" fmla="*/ 297 h 480"/>
                <a:gd name="T14" fmla="*/ 618 w 932"/>
                <a:gd name="T15" fmla="*/ 324 h 480"/>
                <a:gd name="T16" fmla="*/ 570 w 932"/>
                <a:gd name="T17" fmla="*/ 344 h 480"/>
                <a:gd name="T18" fmla="*/ 519 w 932"/>
                <a:gd name="T19" fmla="*/ 356 h 480"/>
                <a:gd name="T20" fmla="*/ 467 w 932"/>
                <a:gd name="T21" fmla="*/ 359 h 480"/>
                <a:gd name="T22" fmla="*/ 467 w 932"/>
                <a:gd name="T23" fmla="*/ 359 h 480"/>
                <a:gd name="T24" fmla="*/ 413 w 932"/>
                <a:gd name="T25" fmla="*/ 356 h 480"/>
                <a:gd name="T26" fmla="*/ 362 w 932"/>
                <a:gd name="T27" fmla="*/ 344 h 480"/>
                <a:gd name="T28" fmla="*/ 316 w 932"/>
                <a:gd name="T29" fmla="*/ 324 h 480"/>
                <a:gd name="T30" fmla="*/ 271 w 932"/>
                <a:gd name="T31" fmla="*/ 297 h 480"/>
                <a:gd name="T32" fmla="*/ 232 w 932"/>
                <a:gd name="T33" fmla="*/ 266 h 480"/>
                <a:gd name="T34" fmla="*/ 198 w 932"/>
                <a:gd name="T35" fmla="*/ 228 h 480"/>
                <a:gd name="T36" fmla="*/ 168 w 932"/>
                <a:gd name="T37" fmla="*/ 186 h 480"/>
                <a:gd name="T38" fmla="*/ 145 w 932"/>
                <a:gd name="T39" fmla="*/ 140 h 480"/>
                <a:gd name="T40" fmla="*/ 129 w 932"/>
                <a:gd name="T41" fmla="*/ 89 h 480"/>
                <a:gd name="T42" fmla="*/ 120 w 932"/>
                <a:gd name="T43" fmla="*/ 36 h 480"/>
                <a:gd name="T44" fmla="*/ 0 w 932"/>
                <a:gd name="T45" fmla="*/ 0 h 480"/>
                <a:gd name="T46" fmla="*/ 8 w 932"/>
                <a:gd name="T47" fmla="*/ 84 h 480"/>
                <a:gd name="T48" fmla="*/ 24 w 932"/>
                <a:gd name="T49" fmla="*/ 153 h 480"/>
                <a:gd name="T50" fmla="*/ 51 w 932"/>
                <a:gd name="T51" fmla="*/ 218 h 480"/>
                <a:gd name="T52" fmla="*/ 87 w 932"/>
                <a:gd name="T53" fmla="*/ 278 h 480"/>
                <a:gd name="T54" fmla="*/ 129 w 932"/>
                <a:gd name="T55" fmla="*/ 332 h 480"/>
                <a:gd name="T56" fmla="*/ 178 w 932"/>
                <a:gd name="T57" fmla="*/ 378 h 480"/>
                <a:gd name="T58" fmla="*/ 235 w 932"/>
                <a:gd name="T59" fmla="*/ 417 h 480"/>
                <a:gd name="T60" fmla="*/ 295 w 932"/>
                <a:gd name="T61" fmla="*/ 447 h 480"/>
                <a:gd name="T62" fmla="*/ 361 w 932"/>
                <a:gd name="T63" fmla="*/ 468 h 480"/>
                <a:gd name="T64" fmla="*/ 431 w 932"/>
                <a:gd name="T65" fmla="*/ 479 h 480"/>
                <a:gd name="T66" fmla="*/ 503 w 932"/>
                <a:gd name="T67" fmla="*/ 479 h 480"/>
                <a:gd name="T68" fmla="*/ 572 w 932"/>
                <a:gd name="T69" fmla="*/ 468 h 480"/>
                <a:gd name="T70" fmla="*/ 637 w 932"/>
                <a:gd name="T71" fmla="*/ 447 h 480"/>
                <a:gd name="T72" fmla="*/ 699 w 932"/>
                <a:gd name="T73" fmla="*/ 417 h 480"/>
                <a:gd name="T74" fmla="*/ 754 w 932"/>
                <a:gd name="T75" fmla="*/ 378 h 480"/>
                <a:gd name="T76" fmla="*/ 775 w 932"/>
                <a:gd name="T77" fmla="*/ 359 h 480"/>
                <a:gd name="T78" fmla="*/ 826 w 932"/>
                <a:gd name="T79" fmla="*/ 305 h 480"/>
                <a:gd name="T80" fmla="*/ 865 w 932"/>
                <a:gd name="T81" fmla="*/ 249 h 480"/>
                <a:gd name="T82" fmla="*/ 896 w 932"/>
                <a:gd name="T83" fmla="*/ 186 h 480"/>
                <a:gd name="T84" fmla="*/ 917 w 932"/>
                <a:gd name="T85" fmla="*/ 119 h 480"/>
                <a:gd name="T86" fmla="*/ 931 w 932"/>
                <a:gd name="T87" fmla="*/ 48 h 480"/>
                <a:gd name="T88" fmla="*/ 815 w 932"/>
                <a:gd name="T89"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2" h="480">
                  <a:moveTo>
                    <a:pt x="815" y="0"/>
                  </a:moveTo>
                  <a:lnTo>
                    <a:pt x="814" y="36"/>
                  </a:lnTo>
                  <a:lnTo>
                    <a:pt x="809" y="63"/>
                  </a:lnTo>
                  <a:lnTo>
                    <a:pt x="803" y="89"/>
                  </a:lnTo>
                  <a:lnTo>
                    <a:pt x="796" y="114"/>
                  </a:lnTo>
                  <a:lnTo>
                    <a:pt x="787" y="140"/>
                  </a:lnTo>
                  <a:lnTo>
                    <a:pt x="777" y="164"/>
                  </a:lnTo>
                  <a:lnTo>
                    <a:pt x="765" y="186"/>
                  </a:lnTo>
                  <a:lnTo>
                    <a:pt x="751" y="207"/>
                  </a:lnTo>
                  <a:lnTo>
                    <a:pt x="736" y="228"/>
                  </a:lnTo>
                  <a:lnTo>
                    <a:pt x="718" y="248"/>
                  </a:lnTo>
                  <a:lnTo>
                    <a:pt x="700" y="266"/>
                  </a:lnTo>
                  <a:lnTo>
                    <a:pt x="682" y="282"/>
                  </a:lnTo>
                  <a:lnTo>
                    <a:pt x="661" y="297"/>
                  </a:lnTo>
                  <a:lnTo>
                    <a:pt x="640" y="312"/>
                  </a:lnTo>
                  <a:lnTo>
                    <a:pt x="618" y="324"/>
                  </a:lnTo>
                  <a:lnTo>
                    <a:pt x="594" y="335"/>
                  </a:lnTo>
                  <a:lnTo>
                    <a:pt x="570" y="344"/>
                  </a:lnTo>
                  <a:lnTo>
                    <a:pt x="545" y="350"/>
                  </a:lnTo>
                  <a:lnTo>
                    <a:pt x="519" y="356"/>
                  </a:lnTo>
                  <a:lnTo>
                    <a:pt x="494" y="359"/>
                  </a:lnTo>
                  <a:lnTo>
                    <a:pt x="467" y="359"/>
                  </a:lnTo>
                  <a:lnTo>
                    <a:pt x="467" y="359"/>
                  </a:lnTo>
                  <a:lnTo>
                    <a:pt x="467" y="359"/>
                  </a:lnTo>
                  <a:lnTo>
                    <a:pt x="440" y="359"/>
                  </a:lnTo>
                  <a:lnTo>
                    <a:pt x="413" y="356"/>
                  </a:lnTo>
                  <a:lnTo>
                    <a:pt x="388" y="350"/>
                  </a:lnTo>
                  <a:lnTo>
                    <a:pt x="362" y="344"/>
                  </a:lnTo>
                  <a:lnTo>
                    <a:pt x="338" y="335"/>
                  </a:lnTo>
                  <a:lnTo>
                    <a:pt x="316" y="324"/>
                  </a:lnTo>
                  <a:lnTo>
                    <a:pt x="294" y="312"/>
                  </a:lnTo>
                  <a:lnTo>
                    <a:pt x="271" y="297"/>
                  </a:lnTo>
                  <a:lnTo>
                    <a:pt x="252" y="282"/>
                  </a:lnTo>
                  <a:lnTo>
                    <a:pt x="232" y="266"/>
                  </a:lnTo>
                  <a:lnTo>
                    <a:pt x="214" y="248"/>
                  </a:lnTo>
                  <a:lnTo>
                    <a:pt x="198" y="228"/>
                  </a:lnTo>
                  <a:lnTo>
                    <a:pt x="183" y="207"/>
                  </a:lnTo>
                  <a:lnTo>
                    <a:pt x="168" y="186"/>
                  </a:lnTo>
                  <a:lnTo>
                    <a:pt x="156" y="164"/>
                  </a:lnTo>
                  <a:lnTo>
                    <a:pt x="145" y="140"/>
                  </a:lnTo>
                  <a:lnTo>
                    <a:pt x="136" y="114"/>
                  </a:lnTo>
                  <a:lnTo>
                    <a:pt x="129" y="89"/>
                  </a:lnTo>
                  <a:lnTo>
                    <a:pt x="123" y="63"/>
                  </a:lnTo>
                  <a:lnTo>
                    <a:pt x="120" y="36"/>
                  </a:lnTo>
                  <a:lnTo>
                    <a:pt x="119" y="0"/>
                  </a:lnTo>
                  <a:lnTo>
                    <a:pt x="0" y="0"/>
                  </a:lnTo>
                  <a:lnTo>
                    <a:pt x="3" y="48"/>
                  </a:lnTo>
                  <a:lnTo>
                    <a:pt x="8" y="84"/>
                  </a:lnTo>
                  <a:lnTo>
                    <a:pt x="15" y="119"/>
                  </a:lnTo>
                  <a:lnTo>
                    <a:pt x="24" y="153"/>
                  </a:lnTo>
                  <a:lnTo>
                    <a:pt x="38" y="186"/>
                  </a:lnTo>
                  <a:lnTo>
                    <a:pt x="51" y="218"/>
                  </a:lnTo>
                  <a:lnTo>
                    <a:pt x="68" y="249"/>
                  </a:lnTo>
                  <a:lnTo>
                    <a:pt x="87" y="278"/>
                  </a:lnTo>
                  <a:lnTo>
                    <a:pt x="107" y="305"/>
                  </a:lnTo>
                  <a:lnTo>
                    <a:pt x="129" y="332"/>
                  </a:lnTo>
                  <a:lnTo>
                    <a:pt x="153" y="356"/>
                  </a:lnTo>
                  <a:lnTo>
                    <a:pt x="178" y="378"/>
                  </a:lnTo>
                  <a:lnTo>
                    <a:pt x="205" y="399"/>
                  </a:lnTo>
                  <a:lnTo>
                    <a:pt x="235" y="417"/>
                  </a:lnTo>
                  <a:lnTo>
                    <a:pt x="265" y="434"/>
                  </a:lnTo>
                  <a:lnTo>
                    <a:pt x="295" y="447"/>
                  </a:lnTo>
                  <a:lnTo>
                    <a:pt x="328" y="459"/>
                  </a:lnTo>
                  <a:lnTo>
                    <a:pt x="361" y="468"/>
                  </a:lnTo>
                  <a:lnTo>
                    <a:pt x="395" y="476"/>
                  </a:lnTo>
                  <a:lnTo>
                    <a:pt x="431" y="479"/>
                  </a:lnTo>
                  <a:lnTo>
                    <a:pt x="467" y="480"/>
                  </a:lnTo>
                  <a:lnTo>
                    <a:pt x="503" y="479"/>
                  </a:lnTo>
                  <a:lnTo>
                    <a:pt x="537" y="476"/>
                  </a:lnTo>
                  <a:lnTo>
                    <a:pt x="572" y="468"/>
                  </a:lnTo>
                  <a:lnTo>
                    <a:pt x="605" y="459"/>
                  </a:lnTo>
                  <a:lnTo>
                    <a:pt x="637" y="447"/>
                  </a:lnTo>
                  <a:lnTo>
                    <a:pt x="669" y="434"/>
                  </a:lnTo>
                  <a:lnTo>
                    <a:pt x="699" y="417"/>
                  </a:lnTo>
                  <a:lnTo>
                    <a:pt x="727" y="399"/>
                  </a:lnTo>
                  <a:lnTo>
                    <a:pt x="754" y="378"/>
                  </a:lnTo>
                  <a:lnTo>
                    <a:pt x="775" y="359"/>
                  </a:lnTo>
                  <a:lnTo>
                    <a:pt x="775" y="359"/>
                  </a:lnTo>
                  <a:lnTo>
                    <a:pt x="803" y="332"/>
                  </a:lnTo>
                  <a:lnTo>
                    <a:pt x="826" y="305"/>
                  </a:lnTo>
                  <a:lnTo>
                    <a:pt x="847" y="278"/>
                  </a:lnTo>
                  <a:lnTo>
                    <a:pt x="865" y="249"/>
                  </a:lnTo>
                  <a:lnTo>
                    <a:pt x="881" y="218"/>
                  </a:lnTo>
                  <a:lnTo>
                    <a:pt x="896" y="186"/>
                  </a:lnTo>
                  <a:lnTo>
                    <a:pt x="908" y="153"/>
                  </a:lnTo>
                  <a:lnTo>
                    <a:pt x="917" y="119"/>
                  </a:lnTo>
                  <a:lnTo>
                    <a:pt x="925" y="84"/>
                  </a:lnTo>
                  <a:lnTo>
                    <a:pt x="931" y="48"/>
                  </a:lnTo>
                  <a:lnTo>
                    <a:pt x="932" y="0"/>
                  </a:lnTo>
                  <a:lnTo>
                    <a:pt x="815" y="0"/>
                  </a:ln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3023269" y="282027"/>
              <a:ext cx="2170005" cy="1112943"/>
            </a:xfrm>
            <a:custGeom>
              <a:avLst/>
              <a:gdLst>
                <a:gd name="T0" fmla="*/ 924 w 932"/>
                <a:gd name="T1" fmla="*/ 396 h 478"/>
                <a:gd name="T2" fmla="*/ 906 w 932"/>
                <a:gd name="T3" fmla="*/ 327 h 478"/>
                <a:gd name="T4" fmla="*/ 881 w 932"/>
                <a:gd name="T5" fmla="*/ 262 h 478"/>
                <a:gd name="T6" fmla="*/ 845 w 932"/>
                <a:gd name="T7" fmla="*/ 202 h 478"/>
                <a:gd name="T8" fmla="*/ 803 w 932"/>
                <a:gd name="T9" fmla="*/ 148 h 478"/>
                <a:gd name="T10" fmla="*/ 775 w 932"/>
                <a:gd name="T11" fmla="*/ 120 h 478"/>
                <a:gd name="T12" fmla="*/ 752 w 932"/>
                <a:gd name="T13" fmla="*/ 102 h 478"/>
                <a:gd name="T14" fmla="*/ 697 w 932"/>
                <a:gd name="T15" fmla="*/ 63 h 478"/>
                <a:gd name="T16" fmla="*/ 635 w 932"/>
                <a:gd name="T17" fmla="*/ 33 h 478"/>
                <a:gd name="T18" fmla="*/ 570 w 932"/>
                <a:gd name="T19" fmla="*/ 12 h 478"/>
                <a:gd name="T20" fmla="*/ 501 w 932"/>
                <a:gd name="T21" fmla="*/ 1 h 478"/>
                <a:gd name="T22" fmla="*/ 429 w 932"/>
                <a:gd name="T23" fmla="*/ 1 h 478"/>
                <a:gd name="T24" fmla="*/ 360 w 932"/>
                <a:gd name="T25" fmla="*/ 12 h 478"/>
                <a:gd name="T26" fmla="*/ 294 w 932"/>
                <a:gd name="T27" fmla="*/ 33 h 478"/>
                <a:gd name="T28" fmla="*/ 233 w 932"/>
                <a:gd name="T29" fmla="*/ 63 h 478"/>
                <a:gd name="T30" fmla="*/ 178 w 932"/>
                <a:gd name="T31" fmla="*/ 102 h 478"/>
                <a:gd name="T32" fmla="*/ 129 w 932"/>
                <a:gd name="T33" fmla="*/ 148 h 478"/>
                <a:gd name="T34" fmla="*/ 85 w 932"/>
                <a:gd name="T35" fmla="*/ 202 h 478"/>
                <a:gd name="T36" fmla="*/ 51 w 932"/>
                <a:gd name="T37" fmla="*/ 262 h 478"/>
                <a:gd name="T38" fmla="*/ 24 w 932"/>
                <a:gd name="T39" fmla="*/ 327 h 478"/>
                <a:gd name="T40" fmla="*/ 7 w 932"/>
                <a:gd name="T41" fmla="*/ 396 h 478"/>
                <a:gd name="T42" fmla="*/ 0 w 932"/>
                <a:gd name="T43" fmla="*/ 478 h 478"/>
                <a:gd name="T44" fmla="*/ 118 w 932"/>
                <a:gd name="T45" fmla="*/ 444 h 478"/>
                <a:gd name="T46" fmla="*/ 127 w 932"/>
                <a:gd name="T47" fmla="*/ 391 h 478"/>
                <a:gd name="T48" fmla="*/ 143 w 932"/>
                <a:gd name="T49" fmla="*/ 340 h 478"/>
                <a:gd name="T50" fmla="*/ 167 w 932"/>
                <a:gd name="T51" fmla="*/ 294 h 478"/>
                <a:gd name="T52" fmla="*/ 196 w 932"/>
                <a:gd name="T53" fmla="*/ 252 h 478"/>
                <a:gd name="T54" fmla="*/ 230 w 932"/>
                <a:gd name="T55" fmla="*/ 214 h 478"/>
                <a:gd name="T56" fmla="*/ 271 w 932"/>
                <a:gd name="T57" fmla="*/ 183 h 478"/>
                <a:gd name="T58" fmla="*/ 314 w 932"/>
                <a:gd name="T59" fmla="*/ 156 h 478"/>
                <a:gd name="T60" fmla="*/ 362 w 932"/>
                <a:gd name="T61" fmla="*/ 136 h 478"/>
                <a:gd name="T62" fmla="*/ 413 w 932"/>
                <a:gd name="T63" fmla="*/ 124 h 478"/>
                <a:gd name="T64" fmla="*/ 465 w 932"/>
                <a:gd name="T65" fmla="*/ 120 h 478"/>
                <a:gd name="T66" fmla="*/ 492 w 932"/>
                <a:gd name="T67" fmla="*/ 121 h 478"/>
                <a:gd name="T68" fmla="*/ 544 w 932"/>
                <a:gd name="T69" fmla="*/ 130 h 478"/>
                <a:gd name="T70" fmla="*/ 594 w 932"/>
                <a:gd name="T71" fmla="*/ 145 h 478"/>
                <a:gd name="T72" fmla="*/ 638 w 932"/>
                <a:gd name="T73" fmla="*/ 168 h 478"/>
                <a:gd name="T74" fmla="*/ 680 w 932"/>
                <a:gd name="T75" fmla="*/ 198 h 478"/>
                <a:gd name="T76" fmla="*/ 718 w 932"/>
                <a:gd name="T77" fmla="*/ 232 h 478"/>
                <a:gd name="T78" fmla="*/ 749 w 932"/>
                <a:gd name="T79" fmla="*/ 273 h 478"/>
                <a:gd name="T80" fmla="*/ 776 w 932"/>
                <a:gd name="T81" fmla="*/ 316 h 478"/>
                <a:gd name="T82" fmla="*/ 795 w 932"/>
                <a:gd name="T83" fmla="*/ 366 h 478"/>
                <a:gd name="T84" fmla="*/ 809 w 932"/>
                <a:gd name="T85" fmla="*/ 417 h 478"/>
                <a:gd name="T86" fmla="*/ 813 w 932"/>
                <a:gd name="T87" fmla="*/ 478 h 478"/>
                <a:gd name="T88" fmla="*/ 929 w 932"/>
                <a:gd name="T89" fmla="*/ 43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2" h="478">
                  <a:moveTo>
                    <a:pt x="929" y="432"/>
                  </a:moveTo>
                  <a:lnTo>
                    <a:pt x="924" y="396"/>
                  </a:lnTo>
                  <a:lnTo>
                    <a:pt x="917" y="361"/>
                  </a:lnTo>
                  <a:lnTo>
                    <a:pt x="906" y="327"/>
                  </a:lnTo>
                  <a:lnTo>
                    <a:pt x="894" y="294"/>
                  </a:lnTo>
                  <a:lnTo>
                    <a:pt x="881" y="262"/>
                  </a:lnTo>
                  <a:lnTo>
                    <a:pt x="864" y="231"/>
                  </a:lnTo>
                  <a:lnTo>
                    <a:pt x="845" y="202"/>
                  </a:lnTo>
                  <a:lnTo>
                    <a:pt x="825" y="174"/>
                  </a:lnTo>
                  <a:lnTo>
                    <a:pt x="803" y="148"/>
                  </a:lnTo>
                  <a:lnTo>
                    <a:pt x="779" y="124"/>
                  </a:lnTo>
                  <a:lnTo>
                    <a:pt x="775" y="120"/>
                  </a:lnTo>
                  <a:lnTo>
                    <a:pt x="775" y="120"/>
                  </a:lnTo>
                  <a:lnTo>
                    <a:pt x="752" y="102"/>
                  </a:lnTo>
                  <a:lnTo>
                    <a:pt x="725" y="81"/>
                  </a:lnTo>
                  <a:lnTo>
                    <a:pt x="697" y="63"/>
                  </a:lnTo>
                  <a:lnTo>
                    <a:pt x="667" y="46"/>
                  </a:lnTo>
                  <a:lnTo>
                    <a:pt x="635" y="33"/>
                  </a:lnTo>
                  <a:lnTo>
                    <a:pt x="604" y="21"/>
                  </a:lnTo>
                  <a:lnTo>
                    <a:pt x="570" y="12"/>
                  </a:lnTo>
                  <a:lnTo>
                    <a:pt x="537" y="4"/>
                  </a:lnTo>
                  <a:lnTo>
                    <a:pt x="501" y="1"/>
                  </a:lnTo>
                  <a:lnTo>
                    <a:pt x="465" y="0"/>
                  </a:lnTo>
                  <a:lnTo>
                    <a:pt x="429" y="1"/>
                  </a:lnTo>
                  <a:lnTo>
                    <a:pt x="395" y="4"/>
                  </a:lnTo>
                  <a:lnTo>
                    <a:pt x="360" y="12"/>
                  </a:lnTo>
                  <a:lnTo>
                    <a:pt x="327" y="21"/>
                  </a:lnTo>
                  <a:lnTo>
                    <a:pt x="294" y="33"/>
                  </a:lnTo>
                  <a:lnTo>
                    <a:pt x="263" y="46"/>
                  </a:lnTo>
                  <a:lnTo>
                    <a:pt x="233" y="63"/>
                  </a:lnTo>
                  <a:lnTo>
                    <a:pt x="205" y="81"/>
                  </a:lnTo>
                  <a:lnTo>
                    <a:pt x="178" y="102"/>
                  </a:lnTo>
                  <a:lnTo>
                    <a:pt x="152" y="124"/>
                  </a:lnTo>
                  <a:lnTo>
                    <a:pt x="129" y="148"/>
                  </a:lnTo>
                  <a:lnTo>
                    <a:pt x="106" y="174"/>
                  </a:lnTo>
                  <a:lnTo>
                    <a:pt x="85" y="202"/>
                  </a:lnTo>
                  <a:lnTo>
                    <a:pt x="67" y="231"/>
                  </a:lnTo>
                  <a:lnTo>
                    <a:pt x="51" y="262"/>
                  </a:lnTo>
                  <a:lnTo>
                    <a:pt x="36" y="294"/>
                  </a:lnTo>
                  <a:lnTo>
                    <a:pt x="24" y="327"/>
                  </a:lnTo>
                  <a:lnTo>
                    <a:pt x="13" y="361"/>
                  </a:lnTo>
                  <a:lnTo>
                    <a:pt x="7" y="396"/>
                  </a:lnTo>
                  <a:lnTo>
                    <a:pt x="1" y="432"/>
                  </a:lnTo>
                  <a:lnTo>
                    <a:pt x="0" y="478"/>
                  </a:lnTo>
                  <a:lnTo>
                    <a:pt x="117" y="478"/>
                  </a:lnTo>
                  <a:lnTo>
                    <a:pt x="118" y="444"/>
                  </a:lnTo>
                  <a:lnTo>
                    <a:pt x="123" y="417"/>
                  </a:lnTo>
                  <a:lnTo>
                    <a:pt x="127" y="391"/>
                  </a:lnTo>
                  <a:lnTo>
                    <a:pt x="134" y="366"/>
                  </a:lnTo>
                  <a:lnTo>
                    <a:pt x="143" y="340"/>
                  </a:lnTo>
                  <a:lnTo>
                    <a:pt x="155" y="316"/>
                  </a:lnTo>
                  <a:lnTo>
                    <a:pt x="167" y="294"/>
                  </a:lnTo>
                  <a:lnTo>
                    <a:pt x="181" y="273"/>
                  </a:lnTo>
                  <a:lnTo>
                    <a:pt x="196" y="252"/>
                  </a:lnTo>
                  <a:lnTo>
                    <a:pt x="212" y="232"/>
                  </a:lnTo>
                  <a:lnTo>
                    <a:pt x="230" y="214"/>
                  </a:lnTo>
                  <a:lnTo>
                    <a:pt x="250" y="198"/>
                  </a:lnTo>
                  <a:lnTo>
                    <a:pt x="271" y="183"/>
                  </a:lnTo>
                  <a:lnTo>
                    <a:pt x="292" y="168"/>
                  </a:lnTo>
                  <a:lnTo>
                    <a:pt x="314" y="156"/>
                  </a:lnTo>
                  <a:lnTo>
                    <a:pt x="338" y="145"/>
                  </a:lnTo>
                  <a:lnTo>
                    <a:pt x="362" y="136"/>
                  </a:lnTo>
                  <a:lnTo>
                    <a:pt x="387" y="130"/>
                  </a:lnTo>
                  <a:lnTo>
                    <a:pt x="413" y="124"/>
                  </a:lnTo>
                  <a:lnTo>
                    <a:pt x="438" y="121"/>
                  </a:lnTo>
                  <a:lnTo>
                    <a:pt x="465" y="120"/>
                  </a:lnTo>
                  <a:lnTo>
                    <a:pt x="465" y="120"/>
                  </a:lnTo>
                  <a:lnTo>
                    <a:pt x="492" y="121"/>
                  </a:lnTo>
                  <a:lnTo>
                    <a:pt x="519" y="124"/>
                  </a:lnTo>
                  <a:lnTo>
                    <a:pt x="544" y="130"/>
                  </a:lnTo>
                  <a:lnTo>
                    <a:pt x="568" y="136"/>
                  </a:lnTo>
                  <a:lnTo>
                    <a:pt x="594" y="145"/>
                  </a:lnTo>
                  <a:lnTo>
                    <a:pt x="616" y="156"/>
                  </a:lnTo>
                  <a:lnTo>
                    <a:pt x="638" y="168"/>
                  </a:lnTo>
                  <a:lnTo>
                    <a:pt x="659" y="183"/>
                  </a:lnTo>
                  <a:lnTo>
                    <a:pt x="680" y="198"/>
                  </a:lnTo>
                  <a:lnTo>
                    <a:pt x="700" y="214"/>
                  </a:lnTo>
                  <a:lnTo>
                    <a:pt x="718" y="232"/>
                  </a:lnTo>
                  <a:lnTo>
                    <a:pt x="734" y="252"/>
                  </a:lnTo>
                  <a:lnTo>
                    <a:pt x="749" y="273"/>
                  </a:lnTo>
                  <a:lnTo>
                    <a:pt x="763" y="294"/>
                  </a:lnTo>
                  <a:lnTo>
                    <a:pt x="776" y="316"/>
                  </a:lnTo>
                  <a:lnTo>
                    <a:pt x="786" y="340"/>
                  </a:lnTo>
                  <a:lnTo>
                    <a:pt x="795" y="366"/>
                  </a:lnTo>
                  <a:lnTo>
                    <a:pt x="803" y="391"/>
                  </a:lnTo>
                  <a:lnTo>
                    <a:pt x="809" y="417"/>
                  </a:lnTo>
                  <a:lnTo>
                    <a:pt x="812" y="444"/>
                  </a:lnTo>
                  <a:lnTo>
                    <a:pt x="813" y="478"/>
                  </a:lnTo>
                  <a:lnTo>
                    <a:pt x="932" y="478"/>
                  </a:lnTo>
                  <a:lnTo>
                    <a:pt x="929" y="432"/>
                  </a:lnTo>
                  <a:close/>
                </a:path>
              </a:pathLst>
            </a:custGeom>
            <a:solidFill>
              <a:srgbClr val="6D2077"/>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6804480" y="282027"/>
              <a:ext cx="2170005" cy="1112943"/>
            </a:xfrm>
            <a:custGeom>
              <a:avLst/>
              <a:gdLst>
                <a:gd name="T0" fmla="*/ 924 w 932"/>
                <a:gd name="T1" fmla="*/ 396 h 478"/>
                <a:gd name="T2" fmla="*/ 908 w 932"/>
                <a:gd name="T3" fmla="*/ 327 h 478"/>
                <a:gd name="T4" fmla="*/ 881 w 932"/>
                <a:gd name="T5" fmla="*/ 262 h 478"/>
                <a:gd name="T6" fmla="*/ 846 w 932"/>
                <a:gd name="T7" fmla="*/ 202 h 478"/>
                <a:gd name="T8" fmla="*/ 803 w 932"/>
                <a:gd name="T9" fmla="*/ 148 h 478"/>
                <a:gd name="T10" fmla="*/ 764 w 932"/>
                <a:gd name="T11" fmla="*/ 111 h 478"/>
                <a:gd name="T12" fmla="*/ 754 w 932"/>
                <a:gd name="T13" fmla="*/ 102 h 478"/>
                <a:gd name="T14" fmla="*/ 698 w 932"/>
                <a:gd name="T15" fmla="*/ 63 h 478"/>
                <a:gd name="T16" fmla="*/ 637 w 932"/>
                <a:gd name="T17" fmla="*/ 33 h 478"/>
                <a:gd name="T18" fmla="*/ 571 w 932"/>
                <a:gd name="T19" fmla="*/ 12 h 478"/>
                <a:gd name="T20" fmla="*/ 502 w 932"/>
                <a:gd name="T21" fmla="*/ 1 h 478"/>
                <a:gd name="T22" fmla="*/ 431 w 932"/>
                <a:gd name="T23" fmla="*/ 1 h 478"/>
                <a:gd name="T24" fmla="*/ 360 w 932"/>
                <a:gd name="T25" fmla="*/ 12 h 478"/>
                <a:gd name="T26" fmla="*/ 294 w 932"/>
                <a:gd name="T27" fmla="*/ 33 h 478"/>
                <a:gd name="T28" fmla="*/ 235 w 932"/>
                <a:gd name="T29" fmla="*/ 63 h 478"/>
                <a:gd name="T30" fmla="*/ 178 w 932"/>
                <a:gd name="T31" fmla="*/ 102 h 478"/>
                <a:gd name="T32" fmla="*/ 129 w 932"/>
                <a:gd name="T33" fmla="*/ 148 h 478"/>
                <a:gd name="T34" fmla="*/ 87 w 932"/>
                <a:gd name="T35" fmla="*/ 202 h 478"/>
                <a:gd name="T36" fmla="*/ 51 w 932"/>
                <a:gd name="T37" fmla="*/ 262 h 478"/>
                <a:gd name="T38" fmla="*/ 24 w 932"/>
                <a:gd name="T39" fmla="*/ 327 h 478"/>
                <a:gd name="T40" fmla="*/ 7 w 932"/>
                <a:gd name="T41" fmla="*/ 396 h 478"/>
                <a:gd name="T42" fmla="*/ 0 w 932"/>
                <a:gd name="T43" fmla="*/ 478 h 478"/>
                <a:gd name="T44" fmla="*/ 120 w 932"/>
                <a:gd name="T45" fmla="*/ 444 h 478"/>
                <a:gd name="T46" fmla="*/ 129 w 932"/>
                <a:gd name="T47" fmla="*/ 391 h 478"/>
                <a:gd name="T48" fmla="*/ 145 w 932"/>
                <a:gd name="T49" fmla="*/ 340 h 478"/>
                <a:gd name="T50" fmla="*/ 167 w 932"/>
                <a:gd name="T51" fmla="*/ 294 h 478"/>
                <a:gd name="T52" fmla="*/ 197 w 932"/>
                <a:gd name="T53" fmla="*/ 252 h 478"/>
                <a:gd name="T54" fmla="*/ 232 w 932"/>
                <a:gd name="T55" fmla="*/ 214 h 478"/>
                <a:gd name="T56" fmla="*/ 271 w 932"/>
                <a:gd name="T57" fmla="*/ 183 h 478"/>
                <a:gd name="T58" fmla="*/ 315 w 932"/>
                <a:gd name="T59" fmla="*/ 156 h 478"/>
                <a:gd name="T60" fmla="*/ 362 w 932"/>
                <a:gd name="T61" fmla="*/ 136 h 478"/>
                <a:gd name="T62" fmla="*/ 413 w 932"/>
                <a:gd name="T63" fmla="*/ 124 h 478"/>
                <a:gd name="T64" fmla="*/ 466 w 932"/>
                <a:gd name="T65" fmla="*/ 120 h 478"/>
                <a:gd name="T66" fmla="*/ 493 w 932"/>
                <a:gd name="T67" fmla="*/ 121 h 478"/>
                <a:gd name="T68" fmla="*/ 544 w 932"/>
                <a:gd name="T69" fmla="*/ 130 h 478"/>
                <a:gd name="T70" fmla="*/ 594 w 932"/>
                <a:gd name="T71" fmla="*/ 145 h 478"/>
                <a:gd name="T72" fmla="*/ 640 w 932"/>
                <a:gd name="T73" fmla="*/ 168 h 478"/>
                <a:gd name="T74" fmla="*/ 680 w 932"/>
                <a:gd name="T75" fmla="*/ 198 h 478"/>
                <a:gd name="T76" fmla="*/ 718 w 932"/>
                <a:gd name="T77" fmla="*/ 232 h 478"/>
                <a:gd name="T78" fmla="*/ 751 w 932"/>
                <a:gd name="T79" fmla="*/ 273 h 478"/>
                <a:gd name="T80" fmla="*/ 776 w 932"/>
                <a:gd name="T81" fmla="*/ 316 h 478"/>
                <a:gd name="T82" fmla="*/ 795 w 932"/>
                <a:gd name="T83" fmla="*/ 366 h 478"/>
                <a:gd name="T84" fmla="*/ 809 w 932"/>
                <a:gd name="T85" fmla="*/ 417 h 478"/>
                <a:gd name="T86" fmla="*/ 815 w 932"/>
                <a:gd name="T87" fmla="*/ 478 h 478"/>
                <a:gd name="T88" fmla="*/ 930 w 932"/>
                <a:gd name="T89" fmla="*/ 43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2" h="478">
                  <a:moveTo>
                    <a:pt x="930" y="432"/>
                  </a:moveTo>
                  <a:lnTo>
                    <a:pt x="924" y="396"/>
                  </a:lnTo>
                  <a:lnTo>
                    <a:pt x="917" y="361"/>
                  </a:lnTo>
                  <a:lnTo>
                    <a:pt x="908" y="327"/>
                  </a:lnTo>
                  <a:lnTo>
                    <a:pt x="896" y="294"/>
                  </a:lnTo>
                  <a:lnTo>
                    <a:pt x="881" y="262"/>
                  </a:lnTo>
                  <a:lnTo>
                    <a:pt x="864" y="231"/>
                  </a:lnTo>
                  <a:lnTo>
                    <a:pt x="846" y="202"/>
                  </a:lnTo>
                  <a:lnTo>
                    <a:pt x="825" y="174"/>
                  </a:lnTo>
                  <a:lnTo>
                    <a:pt x="803" y="148"/>
                  </a:lnTo>
                  <a:lnTo>
                    <a:pt x="779" y="124"/>
                  </a:lnTo>
                  <a:lnTo>
                    <a:pt x="764" y="111"/>
                  </a:lnTo>
                  <a:lnTo>
                    <a:pt x="764" y="111"/>
                  </a:lnTo>
                  <a:lnTo>
                    <a:pt x="754" y="102"/>
                  </a:lnTo>
                  <a:lnTo>
                    <a:pt x="727" y="81"/>
                  </a:lnTo>
                  <a:lnTo>
                    <a:pt x="698" y="63"/>
                  </a:lnTo>
                  <a:lnTo>
                    <a:pt x="668" y="46"/>
                  </a:lnTo>
                  <a:lnTo>
                    <a:pt x="637" y="33"/>
                  </a:lnTo>
                  <a:lnTo>
                    <a:pt x="604" y="21"/>
                  </a:lnTo>
                  <a:lnTo>
                    <a:pt x="571" y="12"/>
                  </a:lnTo>
                  <a:lnTo>
                    <a:pt x="537" y="4"/>
                  </a:lnTo>
                  <a:lnTo>
                    <a:pt x="502" y="1"/>
                  </a:lnTo>
                  <a:lnTo>
                    <a:pt x="466" y="0"/>
                  </a:lnTo>
                  <a:lnTo>
                    <a:pt x="431" y="1"/>
                  </a:lnTo>
                  <a:lnTo>
                    <a:pt x="395" y="4"/>
                  </a:lnTo>
                  <a:lnTo>
                    <a:pt x="360" y="12"/>
                  </a:lnTo>
                  <a:lnTo>
                    <a:pt x="327" y="21"/>
                  </a:lnTo>
                  <a:lnTo>
                    <a:pt x="294" y="33"/>
                  </a:lnTo>
                  <a:lnTo>
                    <a:pt x="265" y="46"/>
                  </a:lnTo>
                  <a:lnTo>
                    <a:pt x="235" y="63"/>
                  </a:lnTo>
                  <a:lnTo>
                    <a:pt x="205" y="81"/>
                  </a:lnTo>
                  <a:lnTo>
                    <a:pt x="178" y="102"/>
                  </a:lnTo>
                  <a:lnTo>
                    <a:pt x="152" y="124"/>
                  </a:lnTo>
                  <a:lnTo>
                    <a:pt x="129" y="148"/>
                  </a:lnTo>
                  <a:lnTo>
                    <a:pt x="106" y="174"/>
                  </a:lnTo>
                  <a:lnTo>
                    <a:pt x="87" y="202"/>
                  </a:lnTo>
                  <a:lnTo>
                    <a:pt x="67" y="231"/>
                  </a:lnTo>
                  <a:lnTo>
                    <a:pt x="51" y="262"/>
                  </a:lnTo>
                  <a:lnTo>
                    <a:pt x="37" y="294"/>
                  </a:lnTo>
                  <a:lnTo>
                    <a:pt x="24" y="327"/>
                  </a:lnTo>
                  <a:lnTo>
                    <a:pt x="15" y="361"/>
                  </a:lnTo>
                  <a:lnTo>
                    <a:pt x="7" y="396"/>
                  </a:lnTo>
                  <a:lnTo>
                    <a:pt x="3" y="432"/>
                  </a:lnTo>
                  <a:lnTo>
                    <a:pt x="0" y="478"/>
                  </a:lnTo>
                  <a:lnTo>
                    <a:pt x="118" y="478"/>
                  </a:lnTo>
                  <a:lnTo>
                    <a:pt x="120" y="444"/>
                  </a:lnTo>
                  <a:lnTo>
                    <a:pt x="123" y="417"/>
                  </a:lnTo>
                  <a:lnTo>
                    <a:pt x="129" y="391"/>
                  </a:lnTo>
                  <a:lnTo>
                    <a:pt x="136" y="366"/>
                  </a:lnTo>
                  <a:lnTo>
                    <a:pt x="145" y="340"/>
                  </a:lnTo>
                  <a:lnTo>
                    <a:pt x="155" y="316"/>
                  </a:lnTo>
                  <a:lnTo>
                    <a:pt x="167" y="294"/>
                  </a:lnTo>
                  <a:lnTo>
                    <a:pt x="182" y="273"/>
                  </a:lnTo>
                  <a:lnTo>
                    <a:pt x="197" y="252"/>
                  </a:lnTo>
                  <a:lnTo>
                    <a:pt x="214" y="232"/>
                  </a:lnTo>
                  <a:lnTo>
                    <a:pt x="232" y="214"/>
                  </a:lnTo>
                  <a:lnTo>
                    <a:pt x="251" y="198"/>
                  </a:lnTo>
                  <a:lnTo>
                    <a:pt x="271" y="183"/>
                  </a:lnTo>
                  <a:lnTo>
                    <a:pt x="293" y="168"/>
                  </a:lnTo>
                  <a:lnTo>
                    <a:pt x="315" y="156"/>
                  </a:lnTo>
                  <a:lnTo>
                    <a:pt x="338" y="145"/>
                  </a:lnTo>
                  <a:lnTo>
                    <a:pt x="362" y="136"/>
                  </a:lnTo>
                  <a:lnTo>
                    <a:pt x="387" y="130"/>
                  </a:lnTo>
                  <a:lnTo>
                    <a:pt x="413" y="124"/>
                  </a:lnTo>
                  <a:lnTo>
                    <a:pt x="440" y="121"/>
                  </a:lnTo>
                  <a:lnTo>
                    <a:pt x="466" y="120"/>
                  </a:lnTo>
                  <a:lnTo>
                    <a:pt x="466" y="120"/>
                  </a:lnTo>
                  <a:lnTo>
                    <a:pt x="493" y="121"/>
                  </a:lnTo>
                  <a:lnTo>
                    <a:pt x="519" y="124"/>
                  </a:lnTo>
                  <a:lnTo>
                    <a:pt x="544" y="130"/>
                  </a:lnTo>
                  <a:lnTo>
                    <a:pt x="570" y="136"/>
                  </a:lnTo>
                  <a:lnTo>
                    <a:pt x="594" y="145"/>
                  </a:lnTo>
                  <a:lnTo>
                    <a:pt x="617" y="156"/>
                  </a:lnTo>
                  <a:lnTo>
                    <a:pt x="640" y="168"/>
                  </a:lnTo>
                  <a:lnTo>
                    <a:pt x="661" y="183"/>
                  </a:lnTo>
                  <a:lnTo>
                    <a:pt x="680" y="198"/>
                  </a:lnTo>
                  <a:lnTo>
                    <a:pt x="700" y="214"/>
                  </a:lnTo>
                  <a:lnTo>
                    <a:pt x="718" y="232"/>
                  </a:lnTo>
                  <a:lnTo>
                    <a:pt x="734" y="252"/>
                  </a:lnTo>
                  <a:lnTo>
                    <a:pt x="751" y="273"/>
                  </a:lnTo>
                  <a:lnTo>
                    <a:pt x="764" y="294"/>
                  </a:lnTo>
                  <a:lnTo>
                    <a:pt x="776" y="316"/>
                  </a:lnTo>
                  <a:lnTo>
                    <a:pt x="786" y="340"/>
                  </a:lnTo>
                  <a:lnTo>
                    <a:pt x="795" y="366"/>
                  </a:lnTo>
                  <a:lnTo>
                    <a:pt x="803" y="391"/>
                  </a:lnTo>
                  <a:lnTo>
                    <a:pt x="809" y="417"/>
                  </a:lnTo>
                  <a:lnTo>
                    <a:pt x="812" y="444"/>
                  </a:lnTo>
                  <a:lnTo>
                    <a:pt x="815" y="478"/>
                  </a:lnTo>
                  <a:lnTo>
                    <a:pt x="932" y="478"/>
                  </a:lnTo>
                  <a:lnTo>
                    <a:pt x="930" y="432"/>
                  </a:lnTo>
                  <a:close/>
                </a:path>
              </a:pathLst>
            </a:custGeom>
            <a:solidFill>
              <a:srgbClr val="470A68"/>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3023269" y="1394970"/>
              <a:ext cx="2170005" cy="1117599"/>
            </a:xfrm>
            <a:custGeom>
              <a:avLst/>
              <a:gdLst>
                <a:gd name="T0" fmla="*/ 812 w 932"/>
                <a:gd name="T1" fmla="*/ 36 h 480"/>
                <a:gd name="T2" fmla="*/ 803 w 932"/>
                <a:gd name="T3" fmla="*/ 89 h 480"/>
                <a:gd name="T4" fmla="*/ 786 w 932"/>
                <a:gd name="T5" fmla="*/ 140 h 480"/>
                <a:gd name="T6" fmla="*/ 763 w 932"/>
                <a:gd name="T7" fmla="*/ 186 h 480"/>
                <a:gd name="T8" fmla="*/ 734 w 932"/>
                <a:gd name="T9" fmla="*/ 228 h 480"/>
                <a:gd name="T10" fmla="*/ 700 w 932"/>
                <a:gd name="T11" fmla="*/ 266 h 480"/>
                <a:gd name="T12" fmla="*/ 659 w 932"/>
                <a:gd name="T13" fmla="*/ 297 h 480"/>
                <a:gd name="T14" fmla="*/ 616 w 932"/>
                <a:gd name="T15" fmla="*/ 324 h 480"/>
                <a:gd name="T16" fmla="*/ 568 w 932"/>
                <a:gd name="T17" fmla="*/ 344 h 480"/>
                <a:gd name="T18" fmla="*/ 519 w 932"/>
                <a:gd name="T19" fmla="*/ 356 h 480"/>
                <a:gd name="T20" fmla="*/ 465 w 932"/>
                <a:gd name="T21" fmla="*/ 359 h 480"/>
                <a:gd name="T22" fmla="*/ 465 w 932"/>
                <a:gd name="T23" fmla="*/ 359 h 480"/>
                <a:gd name="T24" fmla="*/ 413 w 932"/>
                <a:gd name="T25" fmla="*/ 356 h 480"/>
                <a:gd name="T26" fmla="*/ 362 w 932"/>
                <a:gd name="T27" fmla="*/ 344 h 480"/>
                <a:gd name="T28" fmla="*/ 314 w 932"/>
                <a:gd name="T29" fmla="*/ 324 h 480"/>
                <a:gd name="T30" fmla="*/ 271 w 932"/>
                <a:gd name="T31" fmla="*/ 297 h 480"/>
                <a:gd name="T32" fmla="*/ 230 w 932"/>
                <a:gd name="T33" fmla="*/ 266 h 480"/>
                <a:gd name="T34" fmla="*/ 196 w 932"/>
                <a:gd name="T35" fmla="*/ 228 h 480"/>
                <a:gd name="T36" fmla="*/ 167 w 932"/>
                <a:gd name="T37" fmla="*/ 186 h 480"/>
                <a:gd name="T38" fmla="*/ 143 w 932"/>
                <a:gd name="T39" fmla="*/ 140 h 480"/>
                <a:gd name="T40" fmla="*/ 127 w 932"/>
                <a:gd name="T41" fmla="*/ 89 h 480"/>
                <a:gd name="T42" fmla="*/ 118 w 932"/>
                <a:gd name="T43" fmla="*/ 36 h 480"/>
                <a:gd name="T44" fmla="*/ 0 w 932"/>
                <a:gd name="T45" fmla="*/ 0 h 480"/>
                <a:gd name="T46" fmla="*/ 7 w 932"/>
                <a:gd name="T47" fmla="*/ 84 h 480"/>
                <a:gd name="T48" fmla="*/ 24 w 932"/>
                <a:gd name="T49" fmla="*/ 153 h 480"/>
                <a:gd name="T50" fmla="*/ 51 w 932"/>
                <a:gd name="T51" fmla="*/ 218 h 480"/>
                <a:gd name="T52" fmla="*/ 85 w 932"/>
                <a:gd name="T53" fmla="*/ 278 h 480"/>
                <a:gd name="T54" fmla="*/ 129 w 932"/>
                <a:gd name="T55" fmla="*/ 332 h 480"/>
                <a:gd name="T56" fmla="*/ 178 w 932"/>
                <a:gd name="T57" fmla="*/ 378 h 480"/>
                <a:gd name="T58" fmla="*/ 233 w 932"/>
                <a:gd name="T59" fmla="*/ 417 h 480"/>
                <a:gd name="T60" fmla="*/ 294 w 932"/>
                <a:gd name="T61" fmla="*/ 447 h 480"/>
                <a:gd name="T62" fmla="*/ 360 w 932"/>
                <a:gd name="T63" fmla="*/ 468 h 480"/>
                <a:gd name="T64" fmla="*/ 429 w 932"/>
                <a:gd name="T65" fmla="*/ 479 h 480"/>
                <a:gd name="T66" fmla="*/ 501 w 932"/>
                <a:gd name="T67" fmla="*/ 479 h 480"/>
                <a:gd name="T68" fmla="*/ 570 w 932"/>
                <a:gd name="T69" fmla="*/ 468 h 480"/>
                <a:gd name="T70" fmla="*/ 635 w 932"/>
                <a:gd name="T71" fmla="*/ 447 h 480"/>
                <a:gd name="T72" fmla="*/ 697 w 932"/>
                <a:gd name="T73" fmla="*/ 417 h 480"/>
                <a:gd name="T74" fmla="*/ 752 w 932"/>
                <a:gd name="T75" fmla="*/ 378 h 480"/>
                <a:gd name="T76" fmla="*/ 775 w 932"/>
                <a:gd name="T77" fmla="*/ 359 h 480"/>
                <a:gd name="T78" fmla="*/ 825 w 932"/>
                <a:gd name="T79" fmla="*/ 305 h 480"/>
                <a:gd name="T80" fmla="*/ 864 w 932"/>
                <a:gd name="T81" fmla="*/ 249 h 480"/>
                <a:gd name="T82" fmla="*/ 894 w 932"/>
                <a:gd name="T83" fmla="*/ 186 h 480"/>
                <a:gd name="T84" fmla="*/ 917 w 932"/>
                <a:gd name="T85" fmla="*/ 119 h 480"/>
                <a:gd name="T86" fmla="*/ 929 w 932"/>
                <a:gd name="T87" fmla="*/ 48 h 480"/>
                <a:gd name="T88" fmla="*/ 813 w 932"/>
                <a:gd name="T89"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2" h="480">
                  <a:moveTo>
                    <a:pt x="813" y="0"/>
                  </a:moveTo>
                  <a:lnTo>
                    <a:pt x="812" y="36"/>
                  </a:lnTo>
                  <a:lnTo>
                    <a:pt x="809" y="63"/>
                  </a:lnTo>
                  <a:lnTo>
                    <a:pt x="803" y="89"/>
                  </a:lnTo>
                  <a:lnTo>
                    <a:pt x="795" y="114"/>
                  </a:lnTo>
                  <a:lnTo>
                    <a:pt x="786" y="140"/>
                  </a:lnTo>
                  <a:lnTo>
                    <a:pt x="776" y="164"/>
                  </a:lnTo>
                  <a:lnTo>
                    <a:pt x="763" y="186"/>
                  </a:lnTo>
                  <a:lnTo>
                    <a:pt x="749" y="207"/>
                  </a:lnTo>
                  <a:lnTo>
                    <a:pt x="734" y="228"/>
                  </a:lnTo>
                  <a:lnTo>
                    <a:pt x="718" y="248"/>
                  </a:lnTo>
                  <a:lnTo>
                    <a:pt x="700" y="266"/>
                  </a:lnTo>
                  <a:lnTo>
                    <a:pt x="680" y="282"/>
                  </a:lnTo>
                  <a:lnTo>
                    <a:pt x="659" y="297"/>
                  </a:lnTo>
                  <a:lnTo>
                    <a:pt x="638" y="312"/>
                  </a:lnTo>
                  <a:lnTo>
                    <a:pt x="616" y="324"/>
                  </a:lnTo>
                  <a:lnTo>
                    <a:pt x="594" y="335"/>
                  </a:lnTo>
                  <a:lnTo>
                    <a:pt x="568" y="344"/>
                  </a:lnTo>
                  <a:lnTo>
                    <a:pt x="544" y="350"/>
                  </a:lnTo>
                  <a:lnTo>
                    <a:pt x="519" y="356"/>
                  </a:lnTo>
                  <a:lnTo>
                    <a:pt x="492" y="359"/>
                  </a:lnTo>
                  <a:lnTo>
                    <a:pt x="465" y="359"/>
                  </a:lnTo>
                  <a:lnTo>
                    <a:pt x="465" y="359"/>
                  </a:lnTo>
                  <a:lnTo>
                    <a:pt x="465" y="359"/>
                  </a:lnTo>
                  <a:lnTo>
                    <a:pt x="438" y="359"/>
                  </a:lnTo>
                  <a:lnTo>
                    <a:pt x="413" y="356"/>
                  </a:lnTo>
                  <a:lnTo>
                    <a:pt x="387" y="350"/>
                  </a:lnTo>
                  <a:lnTo>
                    <a:pt x="362" y="344"/>
                  </a:lnTo>
                  <a:lnTo>
                    <a:pt x="338" y="335"/>
                  </a:lnTo>
                  <a:lnTo>
                    <a:pt x="314" y="324"/>
                  </a:lnTo>
                  <a:lnTo>
                    <a:pt x="292" y="312"/>
                  </a:lnTo>
                  <a:lnTo>
                    <a:pt x="271" y="297"/>
                  </a:lnTo>
                  <a:lnTo>
                    <a:pt x="250" y="282"/>
                  </a:lnTo>
                  <a:lnTo>
                    <a:pt x="230" y="266"/>
                  </a:lnTo>
                  <a:lnTo>
                    <a:pt x="212" y="248"/>
                  </a:lnTo>
                  <a:lnTo>
                    <a:pt x="196" y="228"/>
                  </a:lnTo>
                  <a:lnTo>
                    <a:pt x="181" y="207"/>
                  </a:lnTo>
                  <a:lnTo>
                    <a:pt x="167" y="186"/>
                  </a:lnTo>
                  <a:lnTo>
                    <a:pt x="155" y="164"/>
                  </a:lnTo>
                  <a:lnTo>
                    <a:pt x="143" y="140"/>
                  </a:lnTo>
                  <a:lnTo>
                    <a:pt x="134" y="114"/>
                  </a:lnTo>
                  <a:lnTo>
                    <a:pt x="127" y="89"/>
                  </a:lnTo>
                  <a:lnTo>
                    <a:pt x="123" y="63"/>
                  </a:lnTo>
                  <a:lnTo>
                    <a:pt x="118" y="36"/>
                  </a:lnTo>
                  <a:lnTo>
                    <a:pt x="117" y="0"/>
                  </a:lnTo>
                  <a:lnTo>
                    <a:pt x="0" y="0"/>
                  </a:lnTo>
                  <a:lnTo>
                    <a:pt x="1" y="48"/>
                  </a:lnTo>
                  <a:lnTo>
                    <a:pt x="7" y="84"/>
                  </a:lnTo>
                  <a:lnTo>
                    <a:pt x="13" y="119"/>
                  </a:lnTo>
                  <a:lnTo>
                    <a:pt x="24" y="153"/>
                  </a:lnTo>
                  <a:lnTo>
                    <a:pt x="36" y="186"/>
                  </a:lnTo>
                  <a:lnTo>
                    <a:pt x="51" y="218"/>
                  </a:lnTo>
                  <a:lnTo>
                    <a:pt x="67" y="249"/>
                  </a:lnTo>
                  <a:lnTo>
                    <a:pt x="85" y="278"/>
                  </a:lnTo>
                  <a:lnTo>
                    <a:pt x="106" y="305"/>
                  </a:lnTo>
                  <a:lnTo>
                    <a:pt x="129" y="332"/>
                  </a:lnTo>
                  <a:lnTo>
                    <a:pt x="152" y="356"/>
                  </a:lnTo>
                  <a:lnTo>
                    <a:pt x="178" y="378"/>
                  </a:lnTo>
                  <a:lnTo>
                    <a:pt x="205" y="399"/>
                  </a:lnTo>
                  <a:lnTo>
                    <a:pt x="233" y="417"/>
                  </a:lnTo>
                  <a:lnTo>
                    <a:pt x="263" y="434"/>
                  </a:lnTo>
                  <a:lnTo>
                    <a:pt x="294" y="447"/>
                  </a:lnTo>
                  <a:lnTo>
                    <a:pt x="327" y="459"/>
                  </a:lnTo>
                  <a:lnTo>
                    <a:pt x="360" y="468"/>
                  </a:lnTo>
                  <a:lnTo>
                    <a:pt x="395" y="476"/>
                  </a:lnTo>
                  <a:lnTo>
                    <a:pt x="429" y="479"/>
                  </a:lnTo>
                  <a:lnTo>
                    <a:pt x="465" y="480"/>
                  </a:lnTo>
                  <a:lnTo>
                    <a:pt x="501" y="479"/>
                  </a:lnTo>
                  <a:lnTo>
                    <a:pt x="537" y="476"/>
                  </a:lnTo>
                  <a:lnTo>
                    <a:pt x="570" y="468"/>
                  </a:lnTo>
                  <a:lnTo>
                    <a:pt x="604" y="459"/>
                  </a:lnTo>
                  <a:lnTo>
                    <a:pt x="635" y="447"/>
                  </a:lnTo>
                  <a:lnTo>
                    <a:pt x="667" y="434"/>
                  </a:lnTo>
                  <a:lnTo>
                    <a:pt x="697" y="417"/>
                  </a:lnTo>
                  <a:lnTo>
                    <a:pt x="725" y="399"/>
                  </a:lnTo>
                  <a:lnTo>
                    <a:pt x="752" y="378"/>
                  </a:lnTo>
                  <a:lnTo>
                    <a:pt x="773" y="359"/>
                  </a:lnTo>
                  <a:lnTo>
                    <a:pt x="775" y="359"/>
                  </a:lnTo>
                  <a:lnTo>
                    <a:pt x="803" y="332"/>
                  </a:lnTo>
                  <a:lnTo>
                    <a:pt x="825" y="305"/>
                  </a:lnTo>
                  <a:lnTo>
                    <a:pt x="845" y="278"/>
                  </a:lnTo>
                  <a:lnTo>
                    <a:pt x="864" y="249"/>
                  </a:lnTo>
                  <a:lnTo>
                    <a:pt x="881" y="218"/>
                  </a:lnTo>
                  <a:lnTo>
                    <a:pt x="894" y="186"/>
                  </a:lnTo>
                  <a:lnTo>
                    <a:pt x="906" y="153"/>
                  </a:lnTo>
                  <a:lnTo>
                    <a:pt x="917" y="119"/>
                  </a:lnTo>
                  <a:lnTo>
                    <a:pt x="924" y="84"/>
                  </a:lnTo>
                  <a:lnTo>
                    <a:pt x="929" y="48"/>
                  </a:lnTo>
                  <a:lnTo>
                    <a:pt x="932" y="0"/>
                  </a:lnTo>
                  <a:lnTo>
                    <a:pt x="813"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p:nvSpPr>
          <p:spPr bwMode="auto">
            <a:xfrm>
              <a:off x="1132664" y="282027"/>
              <a:ext cx="2165349" cy="1112943"/>
            </a:xfrm>
            <a:custGeom>
              <a:avLst/>
              <a:gdLst>
                <a:gd name="T0" fmla="*/ 923 w 930"/>
                <a:gd name="T1" fmla="*/ 396 h 478"/>
                <a:gd name="T2" fmla="*/ 906 w 930"/>
                <a:gd name="T3" fmla="*/ 327 h 478"/>
                <a:gd name="T4" fmla="*/ 879 w 930"/>
                <a:gd name="T5" fmla="*/ 262 h 478"/>
                <a:gd name="T6" fmla="*/ 845 w 930"/>
                <a:gd name="T7" fmla="*/ 202 h 478"/>
                <a:gd name="T8" fmla="*/ 801 w 930"/>
                <a:gd name="T9" fmla="*/ 148 h 478"/>
                <a:gd name="T10" fmla="*/ 769 w 930"/>
                <a:gd name="T11" fmla="*/ 117 h 478"/>
                <a:gd name="T12" fmla="*/ 725 w 930"/>
                <a:gd name="T13" fmla="*/ 81 h 478"/>
                <a:gd name="T14" fmla="*/ 667 w 930"/>
                <a:gd name="T15" fmla="*/ 46 h 478"/>
                <a:gd name="T16" fmla="*/ 604 w 930"/>
                <a:gd name="T17" fmla="*/ 21 h 478"/>
                <a:gd name="T18" fmla="*/ 537 w 930"/>
                <a:gd name="T19" fmla="*/ 4 h 478"/>
                <a:gd name="T20" fmla="*/ 465 w 930"/>
                <a:gd name="T21" fmla="*/ 0 h 478"/>
                <a:gd name="T22" fmla="*/ 395 w 930"/>
                <a:gd name="T23" fmla="*/ 4 h 478"/>
                <a:gd name="T24" fmla="*/ 327 w 930"/>
                <a:gd name="T25" fmla="*/ 21 h 478"/>
                <a:gd name="T26" fmla="*/ 263 w 930"/>
                <a:gd name="T27" fmla="*/ 46 h 478"/>
                <a:gd name="T28" fmla="*/ 205 w 930"/>
                <a:gd name="T29" fmla="*/ 81 h 478"/>
                <a:gd name="T30" fmla="*/ 152 w 930"/>
                <a:gd name="T31" fmla="*/ 124 h 478"/>
                <a:gd name="T32" fmla="*/ 106 w 930"/>
                <a:gd name="T33" fmla="*/ 174 h 478"/>
                <a:gd name="T34" fmla="*/ 67 w 930"/>
                <a:gd name="T35" fmla="*/ 231 h 478"/>
                <a:gd name="T36" fmla="*/ 37 w 930"/>
                <a:gd name="T37" fmla="*/ 294 h 478"/>
                <a:gd name="T38" fmla="*/ 15 w 930"/>
                <a:gd name="T39" fmla="*/ 361 h 478"/>
                <a:gd name="T40" fmla="*/ 3 w 930"/>
                <a:gd name="T41" fmla="*/ 432 h 478"/>
                <a:gd name="T42" fmla="*/ 118 w 930"/>
                <a:gd name="T43" fmla="*/ 478 h 478"/>
                <a:gd name="T44" fmla="*/ 123 w 930"/>
                <a:gd name="T45" fmla="*/ 417 h 478"/>
                <a:gd name="T46" fmla="*/ 136 w 930"/>
                <a:gd name="T47" fmla="*/ 366 h 478"/>
                <a:gd name="T48" fmla="*/ 155 w 930"/>
                <a:gd name="T49" fmla="*/ 316 h 478"/>
                <a:gd name="T50" fmla="*/ 182 w 930"/>
                <a:gd name="T51" fmla="*/ 273 h 478"/>
                <a:gd name="T52" fmla="*/ 214 w 930"/>
                <a:gd name="T53" fmla="*/ 232 h 478"/>
                <a:gd name="T54" fmla="*/ 251 w 930"/>
                <a:gd name="T55" fmla="*/ 198 h 478"/>
                <a:gd name="T56" fmla="*/ 292 w 930"/>
                <a:gd name="T57" fmla="*/ 168 h 478"/>
                <a:gd name="T58" fmla="*/ 338 w 930"/>
                <a:gd name="T59" fmla="*/ 145 h 478"/>
                <a:gd name="T60" fmla="*/ 387 w 930"/>
                <a:gd name="T61" fmla="*/ 130 h 478"/>
                <a:gd name="T62" fmla="*/ 438 w 930"/>
                <a:gd name="T63" fmla="*/ 121 h 478"/>
                <a:gd name="T64" fmla="*/ 492 w 930"/>
                <a:gd name="T65" fmla="*/ 121 h 478"/>
                <a:gd name="T66" fmla="*/ 544 w 930"/>
                <a:gd name="T67" fmla="*/ 130 h 478"/>
                <a:gd name="T68" fmla="*/ 592 w 930"/>
                <a:gd name="T69" fmla="*/ 145 h 478"/>
                <a:gd name="T70" fmla="*/ 638 w 930"/>
                <a:gd name="T71" fmla="*/ 168 h 478"/>
                <a:gd name="T72" fmla="*/ 680 w 930"/>
                <a:gd name="T73" fmla="*/ 198 h 478"/>
                <a:gd name="T74" fmla="*/ 718 w 930"/>
                <a:gd name="T75" fmla="*/ 232 h 478"/>
                <a:gd name="T76" fmla="*/ 749 w 930"/>
                <a:gd name="T77" fmla="*/ 273 h 478"/>
                <a:gd name="T78" fmla="*/ 775 w 930"/>
                <a:gd name="T79" fmla="*/ 316 h 478"/>
                <a:gd name="T80" fmla="*/ 795 w 930"/>
                <a:gd name="T81" fmla="*/ 366 h 478"/>
                <a:gd name="T82" fmla="*/ 807 w 930"/>
                <a:gd name="T83" fmla="*/ 417 h 478"/>
                <a:gd name="T84" fmla="*/ 813 w 930"/>
                <a:gd name="T85" fmla="*/ 478 h 478"/>
                <a:gd name="T86" fmla="*/ 929 w 930"/>
                <a:gd name="T87" fmla="*/ 43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0" h="478">
                  <a:moveTo>
                    <a:pt x="929" y="432"/>
                  </a:moveTo>
                  <a:lnTo>
                    <a:pt x="923" y="396"/>
                  </a:lnTo>
                  <a:lnTo>
                    <a:pt x="915" y="361"/>
                  </a:lnTo>
                  <a:lnTo>
                    <a:pt x="906" y="327"/>
                  </a:lnTo>
                  <a:lnTo>
                    <a:pt x="894" y="294"/>
                  </a:lnTo>
                  <a:lnTo>
                    <a:pt x="879" y="262"/>
                  </a:lnTo>
                  <a:lnTo>
                    <a:pt x="863" y="231"/>
                  </a:lnTo>
                  <a:lnTo>
                    <a:pt x="845" y="202"/>
                  </a:lnTo>
                  <a:lnTo>
                    <a:pt x="824" y="174"/>
                  </a:lnTo>
                  <a:lnTo>
                    <a:pt x="801" y="148"/>
                  </a:lnTo>
                  <a:lnTo>
                    <a:pt x="778" y="124"/>
                  </a:lnTo>
                  <a:lnTo>
                    <a:pt x="769" y="117"/>
                  </a:lnTo>
                  <a:lnTo>
                    <a:pt x="752" y="102"/>
                  </a:lnTo>
                  <a:lnTo>
                    <a:pt x="725" y="81"/>
                  </a:lnTo>
                  <a:lnTo>
                    <a:pt x="697" y="63"/>
                  </a:lnTo>
                  <a:lnTo>
                    <a:pt x="667" y="46"/>
                  </a:lnTo>
                  <a:lnTo>
                    <a:pt x="635" y="33"/>
                  </a:lnTo>
                  <a:lnTo>
                    <a:pt x="604" y="21"/>
                  </a:lnTo>
                  <a:lnTo>
                    <a:pt x="570" y="12"/>
                  </a:lnTo>
                  <a:lnTo>
                    <a:pt x="537" y="4"/>
                  </a:lnTo>
                  <a:lnTo>
                    <a:pt x="501" y="1"/>
                  </a:lnTo>
                  <a:lnTo>
                    <a:pt x="465" y="0"/>
                  </a:lnTo>
                  <a:lnTo>
                    <a:pt x="429" y="1"/>
                  </a:lnTo>
                  <a:lnTo>
                    <a:pt x="395" y="4"/>
                  </a:lnTo>
                  <a:lnTo>
                    <a:pt x="360" y="12"/>
                  </a:lnTo>
                  <a:lnTo>
                    <a:pt x="327" y="21"/>
                  </a:lnTo>
                  <a:lnTo>
                    <a:pt x="295" y="33"/>
                  </a:lnTo>
                  <a:lnTo>
                    <a:pt x="263" y="46"/>
                  </a:lnTo>
                  <a:lnTo>
                    <a:pt x="235" y="63"/>
                  </a:lnTo>
                  <a:lnTo>
                    <a:pt x="205" y="81"/>
                  </a:lnTo>
                  <a:lnTo>
                    <a:pt x="178" y="102"/>
                  </a:lnTo>
                  <a:lnTo>
                    <a:pt x="152" y="124"/>
                  </a:lnTo>
                  <a:lnTo>
                    <a:pt x="129" y="148"/>
                  </a:lnTo>
                  <a:lnTo>
                    <a:pt x="106" y="174"/>
                  </a:lnTo>
                  <a:lnTo>
                    <a:pt x="87" y="202"/>
                  </a:lnTo>
                  <a:lnTo>
                    <a:pt x="67" y="231"/>
                  </a:lnTo>
                  <a:lnTo>
                    <a:pt x="51" y="262"/>
                  </a:lnTo>
                  <a:lnTo>
                    <a:pt x="37" y="294"/>
                  </a:lnTo>
                  <a:lnTo>
                    <a:pt x="25" y="327"/>
                  </a:lnTo>
                  <a:lnTo>
                    <a:pt x="15" y="361"/>
                  </a:lnTo>
                  <a:lnTo>
                    <a:pt x="7" y="396"/>
                  </a:lnTo>
                  <a:lnTo>
                    <a:pt x="3" y="432"/>
                  </a:lnTo>
                  <a:lnTo>
                    <a:pt x="0" y="478"/>
                  </a:lnTo>
                  <a:lnTo>
                    <a:pt x="118" y="478"/>
                  </a:lnTo>
                  <a:lnTo>
                    <a:pt x="120" y="444"/>
                  </a:lnTo>
                  <a:lnTo>
                    <a:pt x="123" y="417"/>
                  </a:lnTo>
                  <a:lnTo>
                    <a:pt x="129" y="391"/>
                  </a:lnTo>
                  <a:lnTo>
                    <a:pt x="136" y="366"/>
                  </a:lnTo>
                  <a:lnTo>
                    <a:pt x="145" y="340"/>
                  </a:lnTo>
                  <a:lnTo>
                    <a:pt x="155" y="316"/>
                  </a:lnTo>
                  <a:lnTo>
                    <a:pt x="167" y="294"/>
                  </a:lnTo>
                  <a:lnTo>
                    <a:pt x="182" y="273"/>
                  </a:lnTo>
                  <a:lnTo>
                    <a:pt x="197" y="252"/>
                  </a:lnTo>
                  <a:lnTo>
                    <a:pt x="214" y="232"/>
                  </a:lnTo>
                  <a:lnTo>
                    <a:pt x="232" y="214"/>
                  </a:lnTo>
                  <a:lnTo>
                    <a:pt x="251" y="198"/>
                  </a:lnTo>
                  <a:lnTo>
                    <a:pt x="271" y="183"/>
                  </a:lnTo>
                  <a:lnTo>
                    <a:pt x="292" y="168"/>
                  </a:lnTo>
                  <a:lnTo>
                    <a:pt x="314" y="156"/>
                  </a:lnTo>
                  <a:lnTo>
                    <a:pt x="338" y="145"/>
                  </a:lnTo>
                  <a:lnTo>
                    <a:pt x="362" y="136"/>
                  </a:lnTo>
                  <a:lnTo>
                    <a:pt x="387" y="130"/>
                  </a:lnTo>
                  <a:lnTo>
                    <a:pt x="413" y="124"/>
                  </a:lnTo>
                  <a:lnTo>
                    <a:pt x="438" y="121"/>
                  </a:lnTo>
                  <a:lnTo>
                    <a:pt x="465" y="120"/>
                  </a:lnTo>
                  <a:lnTo>
                    <a:pt x="492" y="121"/>
                  </a:lnTo>
                  <a:lnTo>
                    <a:pt x="517" y="124"/>
                  </a:lnTo>
                  <a:lnTo>
                    <a:pt x="544" y="130"/>
                  </a:lnTo>
                  <a:lnTo>
                    <a:pt x="568" y="136"/>
                  </a:lnTo>
                  <a:lnTo>
                    <a:pt x="592" y="145"/>
                  </a:lnTo>
                  <a:lnTo>
                    <a:pt x="616" y="156"/>
                  </a:lnTo>
                  <a:lnTo>
                    <a:pt x="638" y="168"/>
                  </a:lnTo>
                  <a:lnTo>
                    <a:pt x="659" y="183"/>
                  </a:lnTo>
                  <a:lnTo>
                    <a:pt x="680" y="198"/>
                  </a:lnTo>
                  <a:lnTo>
                    <a:pt x="700" y="214"/>
                  </a:lnTo>
                  <a:lnTo>
                    <a:pt x="718" y="232"/>
                  </a:lnTo>
                  <a:lnTo>
                    <a:pt x="734" y="252"/>
                  </a:lnTo>
                  <a:lnTo>
                    <a:pt x="749" y="273"/>
                  </a:lnTo>
                  <a:lnTo>
                    <a:pt x="763" y="294"/>
                  </a:lnTo>
                  <a:lnTo>
                    <a:pt x="775" y="316"/>
                  </a:lnTo>
                  <a:lnTo>
                    <a:pt x="786" y="340"/>
                  </a:lnTo>
                  <a:lnTo>
                    <a:pt x="795" y="366"/>
                  </a:lnTo>
                  <a:lnTo>
                    <a:pt x="803" y="391"/>
                  </a:lnTo>
                  <a:lnTo>
                    <a:pt x="807" y="417"/>
                  </a:lnTo>
                  <a:lnTo>
                    <a:pt x="812" y="444"/>
                  </a:lnTo>
                  <a:lnTo>
                    <a:pt x="813" y="478"/>
                  </a:lnTo>
                  <a:lnTo>
                    <a:pt x="930" y="478"/>
                  </a:lnTo>
                  <a:lnTo>
                    <a:pt x="929" y="432"/>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p:nvSpPr>
          <p:spPr bwMode="auto">
            <a:xfrm>
              <a:off x="6804480" y="1394970"/>
              <a:ext cx="2170005" cy="1117599"/>
            </a:xfrm>
            <a:custGeom>
              <a:avLst/>
              <a:gdLst>
                <a:gd name="T0" fmla="*/ 812 w 932"/>
                <a:gd name="T1" fmla="*/ 36 h 480"/>
                <a:gd name="T2" fmla="*/ 803 w 932"/>
                <a:gd name="T3" fmla="*/ 89 h 480"/>
                <a:gd name="T4" fmla="*/ 786 w 932"/>
                <a:gd name="T5" fmla="*/ 140 h 480"/>
                <a:gd name="T6" fmla="*/ 764 w 932"/>
                <a:gd name="T7" fmla="*/ 186 h 480"/>
                <a:gd name="T8" fmla="*/ 734 w 932"/>
                <a:gd name="T9" fmla="*/ 228 h 480"/>
                <a:gd name="T10" fmla="*/ 700 w 932"/>
                <a:gd name="T11" fmla="*/ 266 h 480"/>
                <a:gd name="T12" fmla="*/ 661 w 932"/>
                <a:gd name="T13" fmla="*/ 297 h 480"/>
                <a:gd name="T14" fmla="*/ 617 w 932"/>
                <a:gd name="T15" fmla="*/ 324 h 480"/>
                <a:gd name="T16" fmla="*/ 570 w 932"/>
                <a:gd name="T17" fmla="*/ 344 h 480"/>
                <a:gd name="T18" fmla="*/ 519 w 932"/>
                <a:gd name="T19" fmla="*/ 356 h 480"/>
                <a:gd name="T20" fmla="*/ 466 w 932"/>
                <a:gd name="T21" fmla="*/ 359 h 480"/>
                <a:gd name="T22" fmla="*/ 466 w 932"/>
                <a:gd name="T23" fmla="*/ 359 h 480"/>
                <a:gd name="T24" fmla="*/ 413 w 932"/>
                <a:gd name="T25" fmla="*/ 356 h 480"/>
                <a:gd name="T26" fmla="*/ 362 w 932"/>
                <a:gd name="T27" fmla="*/ 344 h 480"/>
                <a:gd name="T28" fmla="*/ 315 w 932"/>
                <a:gd name="T29" fmla="*/ 324 h 480"/>
                <a:gd name="T30" fmla="*/ 271 w 932"/>
                <a:gd name="T31" fmla="*/ 297 h 480"/>
                <a:gd name="T32" fmla="*/ 232 w 932"/>
                <a:gd name="T33" fmla="*/ 266 h 480"/>
                <a:gd name="T34" fmla="*/ 197 w 932"/>
                <a:gd name="T35" fmla="*/ 228 h 480"/>
                <a:gd name="T36" fmla="*/ 167 w 932"/>
                <a:gd name="T37" fmla="*/ 186 h 480"/>
                <a:gd name="T38" fmla="*/ 145 w 932"/>
                <a:gd name="T39" fmla="*/ 140 h 480"/>
                <a:gd name="T40" fmla="*/ 129 w 932"/>
                <a:gd name="T41" fmla="*/ 89 h 480"/>
                <a:gd name="T42" fmla="*/ 120 w 932"/>
                <a:gd name="T43" fmla="*/ 36 h 480"/>
                <a:gd name="T44" fmla="*/ 0 w 932"/>
                <a:gd name="T45" fmla="*/ 0 h 480"/>
                <a:gd name="T46" fmla="*/ 7 w 932"/>
                <a:gd name="T47" fmla="*/ 84 h 480"/>
                <a:gd name="T48" fmla="*/ 24 w 932"/>
                <a:gd name="T49" fmla="*/ 153 h 480"/>
                <a:gd name="T50" fmla="*/ 51 w 932"/>
                <a:gd name="T51" fmla="*/ 218 h 480"/>
                <a:gd name="T52" fmla="*/ 87 w 932"/>
                <a:gd name="T53" fmla="*/ 278 h 480"/>
                <a:gd name="T54" fmla="*/ 129 w 932"/>
                <a:gd name="T55" fmla="*/ 332 h 480"/>
                <a:gd name="T56" fmla="*/ 178 w 932"/>
                <a:gd name="T57" fmla="*/ 378 h 480"/>
                <a:gd name="T58" fmla="*/ 235 w 932"/>
                <a:gd name="T59" fmla="*/ 417 h 480"/>
                <a:gd name="T60" fmla="*/ 294 w 932"/>
                <a:gd name="T61" fmla="*/ 447 h 480"/>
                <a:gd name="T62" fmla="*/ 360 w 932"/>
                <a:gd name="T63" fmla="*/ 468 h 480"/>
                <a:gd name="T64" fmla="*/ 431 w 932"/>
                <a:gd name="T65" fmla="*/ 479 h 480"/>
                <a:gd name="T66" fmla="*/ 502 w 932"/>
                <a:gd name="T67" fmla="*/ 479 h 480"/>
                <a:gd name="T68" fmla="*/ 571 w 932"/>
                <a:gd name="T69" fmla="*/ 468 h 480"/>
                <a:gd name="T70" fmla="*/ 637 w 932"/>
                <a:gd name="T71" fmla="*/ 447 h 480"/>
                <a:gd name="T72" fmla="*/ 698 w 932"/>
                <a:gd name="T73" fmla="*/ 417 h 480"/>
                <a:gd name="T74" fmla="*/ 754 w 932"/>
                <a:gd name="T75" fmla="*/ 378 h 480"/>
                <a:gd name="T76" fmla="*/ 775 w 932"/>
                <a:gd name="T77" fmla="*/ 359 h 480"/>
                <a:gd name="T78" fmla="*/ 825 w 932"/>
                <a:gd name="T79" fmla="*/ 305 h 480"/>
                <a:gd name="T80" fmla="*/ 864 w 932"/>
                <a:gd name="T81" fmla="*/ 249 h 480"/>
                <a:gd name="T82" fmla="*/ 896 w 932"/>
                <a:gd name="T83" fmla="*/ 186 h 480"/>
                <a:gd name="T84" fmla="*/ 917 w 932"/>
                <a:gd name="T85" fmla="*/ 119 h 480"/>
                <a:gd name="T86" fmla="*/ 930 w 932"/>
                <a:gd name="T87" fmla="*/ 48 h 480"/>
                <a:gd name="T88" fmla="*/ 815 w 932"/>
                <a:gd name="T89"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2" h="480">
                  <a:moveTo>
                    <a:pt x="815" y="0"/>
                  </a:moveTo>
                  <a:lnTo>
                    <a:pt x="812" y="36"/>
                  </a:lnTo>
                  <a:lnTo>
                    <a:pt x="809" y="63"/>
                  </a:lnTo>
                  <a:lnTo>
                    <a:pt x="803" y="89"/>
                  </a:lnTo>
                  <a:lnTo>
                    <a:pt x="795" y="114"/>
                  </a:lnTo>
                  <a:lnTo>
                    <a:pt x="786" y="140"/>
                  </a:lnTo>
                  <a:lnTo>
                    <a:pt x="776" y="164"/>
                  </a:lnTo>
                  <a:lnTo>
                    <a:pt x="764" y="186"/>
                  </a:lnTo>
                  <a:lnTo>
                    <a:pt x="751" y="207"/>
                  </a:lnTo>
                  <a:lnTo>
                    <a:pt x="734" y="228"/>
                  </a:lnTo>
                  <a:lnTo>
                    <a:pt x="718" y="248"/>
                  </a:lnTo>
                  <a:lnTo>
                    <a:pt x="700" y="266"/>
                  </a:lnTo>
                  <a:lnTo>
                    <a:pt x="680" y="282"/>
                  </a:lnTo>
                  <a:lnTo>
                    <a:pt x="661" y="297"/>
                  </a:lnTo>
                  <a:lnTo>
                    <a:pt x="640" y="312"/>
                  </a:lnTo>
                  <a:lnTo>
                    <a:pt x="617" y="324"/>
                  </a:lnTo>
                  <a:lnTo>
                    <a:pt x="594" y="335"/>
                  </a:lnTo>
                  <a:lnTo>
                    <a:pt x="570" y="344"/>
                  </a:lnTo>
                  <a:lnTo>
                    <a:pt x="544" y="350"/>
                  </a:lnTo>
                  <a:lnTo>
                    <a:pt x="519" y="356"/>
                  </a:lnTo>
                  <a:lnTo>
                    <a:pt x="493" y="359"/>
                  </a:lnTo>
                  <a:lnTo>
                    <a:pt x="466" y="359"/>
                  </a:lnTo>
                  <a:lnTo>
                    <a:pt x="466" y="359"/>
                  </a:lnTo>
                  <a:lnTo>
                    <a:pt x="466" y="359"/>
                  </a:lnTo>
                  <a:lnTo>
                    <a:pt x="440" y="359"/>
                  </a:lnTo>
                  <a:lnTo>
                    <a:pt x="413" y="356"/>
                  </a:lnTo>
                  <a:lnTo>
                    <a:pt x="387" y="350"/>
                  </a:lnTo>
                  <a:lnTo>
                    <a:pt x="362" y="344"/>
                  </a:lnTo>
                  <a:lnTo>
                    <a:pt x="338" y="335"/>
                  </a:lnTo>
                  <a:lnTo>
                    <a:pt x="315" y="324"/>
                  </a:lnTo>
                  <a:lnTo>
                    <a:pt x="293" y="312"/>
                  </a:lnTo>
                  <a:lnTo>
                    <a:pt x="271" y="297"/>
                  </a:lnTo>
                  <a:lnTo>
                    <a:pt x="251" y="282"/>
                  </a:lnTo>
                  <a:lnTo>
                    <a:pt x="232" y="266"/>
                  </a:lnTo>
                  <a:lnTo>
                    <a:pt x="214" y="248"/>
                  </a:lnTo>
                  <a:lnTo>
                    <a:pt x="197" y="228"/>
                  </a:lnTo>
                  <a:lnTo>
                    <a:pt x="182" y="207"/>
                  </a:lnTo>
                  <a:lnTo>
                    <a:pt x="167" y="186"/>
                  </a:lnTo>
                  <a:lnTo>
                    <a:pt x="155" y="164"/>
                  </a:lnTo>
                  <a:lnTo>
                    <a:pt x="145" y="140"/>
                  </a:lnTo>
                  <a:lnTo>
                    <a:pt x="136" y="114"/>
                  </a:lnTo>
                  <a:lnTo>
                    <a:pt x="129" y="89"/>
                  </a:lnTo>
                  <a:lnTo>
                    <a:pt x="123" y="63"/>
                  </a:lnTo>
                  <a:lnTo>
                    <a:pt x="120" y="36"/>
                  </a:lnTo>
                  <a:lnTo>
                    <a:pt x="118" y="0"/>
                  </a:lnTo>
                  <a:lnTo>
                    <a:pt x="0" y="0"/>
                  </a:lnTo>
                  <a:lnTo>
                    <a:pt x="3" y="48"/>
                  </a:lnTo>
                  <a:lnTo>
                    <a:pt x="7" y="84"/>
                  </a:lnTo>
                  <a:lnTo>
                    <a:pt x="15" y="119"/>
                  </a:lnTo>
                  <a:lnTo>
                    <a:pt x="24" y="153"/>
                  </a:lnTo>
                  <a:lnTo>
                    <a:pt x="37" y="186"/>
                  </a:lnTo>
                  <a:lnTo>
                    <a:pt x="51" y="218"/>
                  </a:lnTo>
                  <a:lnTo>
                    <a:pt x="67" y="249"/>
                  </a:lnTo>
                  <a:lnTo>
                    <a:pt x="87" y="278"/>
                  </a:lnTo>
                  <a:lnTo>
                    <a:pt x="106" y="305"/>
                  </a:lnTo>
                  <a:lnTo>
                    <a:pt x="129" y="332"/>
                  </a:lnTo>
                  <a:lnTo>
                    <a:pt x="152" y="356"/>
                  </a:lnTo>
                  <a:lnTo>
                    <a:pt x="178" y="378"/>
                  </a:lnTo>
                  <a:lnTo>
                    <a:pt x="205" y="399"/>
                  </a:lnTo>
                  <a:lnTo>
                    <a:pt x="235" y="417"/>
                  </a:lnTo>
                  <a:lnTo>
                    <a:pt x="265" y="434"/>
                  </a:lnTo>
                  <a:lnTo>
                    <a:pt x="294" y="447"/>
                  </a:lnTo>
                  <a:lnTo>
                    <a:pt x="327" y="459"/>
                  </a:lnTo>
                  <a:lnTo>
                    <a:pt x="360" y="468"/>
                  </a:lnTo>
                  <a:lnTo>
                    <a:pt x="395" y="476"/>
                  </a:lnTo>
                  <a:lnTo>
                    <a:pt x="431" y="479"/>
                  </a:lnTo>
                  <a:lnTo>
                    <a:pt x="466" y="480"/>
                  </a:lnTo>
                  <a:lnTo>
                    <a:pt x="502" y="479"/>
                  </a:lnTo>
                  <a:lnTo>
                    <a:pt x="537" y="476"/>
                  </a:lnTo>
                  <a:lnTo>
                    <a:pt x="571" y="468"/>
                  </a:lnTo>
                  <a:lnTo>
                    <a:pt x="604" y="459"/>
                  </a:lnTo>
                  <a:lnTo>
                    <a:pt x="637" y="447"/>
                  </a:lnTo>
                  <a:lnTo>
                    <a:pt x="668" y="434"/>
                  </a:lnTo>
                  <a:lnTo>
                    <a:pt x="698" y="417"/>
                  </a:lnTo>
                  <a:lnTo>
                    <a:pt x="727" y="399"/>
                  </a:lnTo>
                  <a:lnTo>
                    <a:pt x="754" y="378"/>
                  </a:lnTo>
                  <a:lnTo>
                    <a:pt x="775" y="359"/>
                  </a:lnTo>
                  <a:lnTo>
                    <a:pt x="775" y="359"/>
                  </a:lnTo>
                  <a:lnTo>
                    <a:pt x="803" y="332"/>
                  </a:lnTo>
                  <a:lnTo>
                    <a:pt x="825" y="305"/>
                  </a:lnTo>
                  <a:lnTo>
                    <a:pt x="846" y="278"/>
                  </a:lnTo>
                  <a:lnTo>
                    <a:pt x="864" y="249"/>
                  </a:lnTo>
                  <a:lnTo>
                    <a:pt x="881" y="218"/>
                  </a:lnTo>
                  <a:lnTo>
                    <a:pt x="896" y="186"/>
                  </a:lnTo>
                  <a:lnTo>
                    <a:pt x="908" y="153"/>
                  </a:lnTo>
                  <a:lnTo>
                    <a:pt x="917" y="119"/>
                  </a:lnTo>
                  <a:lnTo>
                    <a:pt x="924" y="84"/>
                  </a:lnTo>
                  <a:lnTo>
                    <a:pt x="930" y="48"/>
                  </a:lnTo>
                  <a:lnTo>
                    <a:pt x="932" y="0"/>
                  </a:lnTo>
                  <a:lnTo>
                    <a:pt x="815"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p:nvSpPr>
          <p:spPr bwMode="auto">
            <a:xfrm>
              <a:off x="4913874" y="282027"/>
              <a:ext cx="2170005" cy="1112943"/>
            </a:xfrm>
            <a:custGeom>
              <a:avLst/>
              <a:gdLst>
                <a:gd name="T0" fmla="*/ 924 w 932"/>
                <a:gd name="T1" fmla="*/ 396 h 478"/>
                <a:gd name="T2" fmla="*/ 908 w 932"/>
                <a:gd name="T3" fmla="*/ 327 h 478"/>
                <a:gd name="T4" fmla="*/ 881 w 932"/>
                <a:gd name="T5" fmla="*/ 262 h 478"/>
                <a:gd name="T6" fmla="*/ 846 w 932"/>
                <a:gd name="T7" fmla="*/ 202 h 478"/>
                <a:gd name="T8" fmla="*/ 803 w 932"/>
                <a:gd name="T9" fmla="*/ 148 h 478"/>
                <a:gd name="T10" fmla="*/ 769 w 932"/>
                <a:gd name="T11" fmla="*/ 115 h 478"/>
                <a:gd name="T12" fmla="*/ 754 w 932"/>
                <a:gd name="T13" fmla="*/ 102 h 478"/>
                <a:gd name="T14" fmla="*/ 698 w 932"/>
                <a:gd name="T15" fmla="*/ 63 h 478"/>
                <a:gd name="T16" fmla="*/ 637 w 932"/>
                <a:gd name="T17" fmla="*/ 33 h 478"/>
                <a:gd name="T18" fmla="*/ 571 w 932"/>
                <a:gd name="T19" fmla="*/ 12 h 478"/>
                <a:gd name="T20" fmla="*/ 501 w 932"/>
                <a:gd name="T21" fmla="*/ 1 h 478"/>
                <a:gd name="T22" fmla="*/ 431 w 932"/>
                <a:gd name="T23" fmla="*/ 1 h 478"/>
                <a:gd name="T24" fmla="*/ 360 w 932"/>
                <a:gd name="T25" fmla="*/ 12 h 478"/>
                <a:gd name="T26" fmla="*/ 294 w 932"/>
                <a:gd name="T27" fmla="*/ 33 h 478"/>
                <a:gd name="T28" fmla="*/ 233 w 932"/>
                <a:gd name="T29" fmla="*/ 63 h 478"/>
                <a:gd name="T30" fmla="*/ 178 w 932"/>
                <a:gd name="T31" fmla="*/ 102 h 478"/>
                <a:gd name="T32" fmla="*/ 129 w 932"/>
                <a:gd name="T33" fmla="*/ 148 h 478"/>
                <a:gd name="T34" fmla="*/ 85 w 932"/>
                <a:gd name="T35" fmla="*/ 202 h 478"/>
                <a:gd name="T36" fmla="*/ 51 w 932"/>
                <a:gd name="T37" fmla="*/ 262 h 478"/>
                <a:gd name="T38" fmla="*/ 24 w 932"/>
                <a:gd name="T39" fmla="*/ 327 h 478"/>
                <a:gd name="T40" fmla="*/ 7 w 932"/>
                <a:gd name="T41" fmla="*/ 396 h 478"/>
                <a:gd name="T42" fmla="*/ 0 w 932"/>
                <a:gd name="T43" fmla="*/ 478 h 478"/>
                <a:gd name="T44" fmla="*/ 120 w 932"/>
                <a:gd name="T45" fmla="*/ 444 h 478"/>
                <a:gd name="T46" fmla="*/ 129 w 932"/>
                <a:gd name="T47" fmla="*/ 391 h 478"/>
                <a:gd name="T48" fmla="*/ 145 w 932"/>
                <a:gd name="T49" fmla="*/ 340 h 478"/>
                <a:gd name="T50" fmla="*/ 167 w 932"/>
                <a:gd name="T51" fmla="*/ 294 h 478"/>
                <a:gd name="T52" fmla="*/ 197 w 932"/>
                <a:gd name="T53" fmla="*/ 252 h 478"/>
                <a:gd name="T54" fmla="*/ 232 w 932"/>
                <a:gd name="T55" fmla="*/ 214 h 478"/>
                <a:gd name="T56" fmla="*/ 271 w 932"/>
                <a:gd name="T57" fmla="*/ 183 h 478"/>
                <a:gd name="T58" fmla="*/ 314 w 932"/>
                <a:gd name="T59" fmla="*/ 156 h 478"/>
                <a:gd name="T60" fmla="*/ 362 w 932"/>
                <a:gd name="T61" fmla="*/ 136 h 478"/>
                <a:gd name="T62" fmla="*/ 413 w 932"/>
                <a:gd name="T63" fmla="*/ 124 h 478"/>
                <a:gd name="T64" fmla="*/ 466 w 932"/>
                <a:gd name="T65" fmla="*/ 120 h 478"/>
                <a:gd name="T66" fmla="*/ 492 w 932"/>
                <a:gd name="T67" fmla="*/ 121 h 478"/>
                <a:gd name="T68" fmla="*/ 544 w 932"/>
                <a:gd name="T69" fmla="*/ 130 h 478"/>
                <a:gd name="T70" fmla="*/ 594 w 932"/>
                <a:gd name="T71" fmla="*/ 145 h 478"/>
                <a:gd name="T72" fmla="*/ 640 w 932"/>
                <a:gd name="T73" fmla="*/ 168 h 478"/>
                <a:gd name="T74" fmla="*/ 680 w 932"/>
                <a:gd name="T75" fmla="*/ 198 h 478"/>
                <a:gd name="T76" fmla="*/ 718 w 932"/>
                <a:gd name="T77" fmla="*/ 232 h 478"/>
                <a:gd name="T78" fmla="*/ 751 w 932"/>
                <a:gd name="T79" fmla="*/ 273 h 478"/>
                <a:gd name="T80" fmla="*/ 776 w 932"/>
                <a:gd name="T81" fmla="*/ 316 h 478"/>
                <a:gd name="T82" fmla="*/ 795 w 932"/>
                <a:gd name="T83" fmla="*/ 366 h 478"/>
                <a:gd name="T84" fmla="*/ 809 w 932"/>
                <a:gd name="T85" fmla="*/ 417 h 478"/>
                <a:gd name="T86" fmla="*/ 813 w 932"/>
                <a:gd name="T87" fmla="*/ 478 h 478"/>
                <a:gd name="T88" fmla="*/ 929 w 932"/>
                <a:gd name="T89" fmla="*/ 43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2" h="478">
                  <a:moveTo>
                    <a:pt x="929" y="432"/>
                  </a:moveTo>
                  <a:lnTo>
                    <a:pt x="924" y="396"/>
                  </a:lnTo>
                  <a:lnTo>
                    <a:pt x="917" y="361"/>
                  </a:lnTo>
                  <a:lnTo>
                    <a:pt x="908" y="327"/>
                  </a:lnTo>
                  <a:lnTo>
                    <a:pt x="896" y="294"/>
                  </a:lnTo>
                  <a:lnTo>
                    <a:pt x="881" y="262"/>
                  </a:lnTo>
                  <a:lnTo>
                    <a:pt x="864" y="231"/>
                  </a:lnTo>
                  <a:lnTo>
                    <a:pt x="846" y="202"/>
                  </a:lnTo>
                  <a:lnTo>
                    <a:pt x="825" y="174"/>
                  </a:lnTo>
                  <a:lnTo>
                    <a:pt x="803" y="148"/>
                  </a:lnTo>
                  <a:lnTo>
                    <a:pt x="779" y="124"/>
                  </a:lnTo>
                  <a:lnTo>
                    <a:pt x="769" y="115"/>
                  </a:lnTo>
                  <a:lnTo>
                    <a:pt x="769" y="115"/>
                  </a:lnTo>
                  <a:lnTo>
                    <a:pt x="754" y="102"/>
                  </a:lnTo>
                  <a:lnTo>
                    <a:pt x="727" y="81"/>
                  </a:lnTo>
                  <a:lnTo>
                    <a:pt x="698" y="63"/>
                  </a:lnTo>
                  <a:lnTo>
                    <a:pt x="668" y="46"/>
                  </a:lnTo>
                  <a:lnTo>
                    <a:pt x="637" y="33"/>
                  </a:lnTo>
                  <a:lnTo>
                    <a:pt x="604" y="21"/>
                  </a:lnTo>
                  <a:lnTo>
                    <a:pt x="571" y="12"/>
                  </a:lnTo>
                  <a:lnTo>
                    <a:pt x="537" y="4"/>
                  </a:lnTo>
                  <a:lnTo>
                    <a:pt x="501" y="1"/>
                  </a:lnTo>
                  <a:lnTo>
                    <a:pt x="466" y="0"/>
                  </a:lnTo>
                  <a:lnTo>
                    <a:pt x="431" y="1"/>
                  </a:lnTo>
                  <a:lnTo>
                    <a:pt x="395" y="4"/>
                  </a:lnTo>
                  <a:lnTo>
                    <a:pt x="360" y="12"/>
                  </a:lnTo>
                  <a:lnTo>
                    <a:pt x="327" y="21"/>
                  </a:lnTo>
                  <a:lnTo>
                    <a:pt x="294" y="33"/>
                  </a:lnTo>
                  <a:lnTo>
                    <a:pt x="263" y="46"/>
                  </a:lnTo>
                  <a:lnTo>
                    <a:pt x="233" y="63"/>
                  </a:lnTo>
                  <a:lnTo>
                    <a:pt x="205" y="81"/>
                  </a:lnTo>
                  <a:lnTo>
                    <a:pt x="178" y="102"/>
                  </a:lnTo>
                  <a:lnTo>
                    <a:pt x="152" y="124"/>
                  </a:lnTo>
                  <a:lnTo>
                    <a:pt x="129" y="148"/>
                  </a:lnTo>
                  <a:lnTo>
                    <a:pt x="106" y="174"/>
                  </a:lnTo>
                  <a:lnTo>
                    <a:pt x="85" y="202"/>
                  </a:lnTo>
                  <a:lnTo>
                    <a:pt x="67" y="231"/>
                  </a:lnTo>
                  <a:lnTo>
                    <a:pt x="51" y="262"/>
                  </a:lnTo>
                  <a:lnTo>
                    <a:pt x="36" y="294"/>
                  </a:lnTo>
                  <a:lnTo>
                    <a:pt x="24" y="327"/>
                  </a:lnTo>
                  <a:lnTo>
                    <a:pt x="15" y="361"/>
                  </a:lnTo>
                  <a:lnTo>
                    <a:pt x="7" y="396"/>
                  </a:lnTo>
                  <a:lnTo>
                    <a:pt x="3" y="432"/>
                  </a:lnTo>
                  <a:lnTo>
                    <a:pt x="0" y="478"/>
                  </a:lnTo>
                  <a:lnTo>
                    <a:pt x="118" y="478"/>
                  </a:lnTo>
                  <a:lnTo>
                    <a:pt x="120" y="444"/>
                  </a:lnTo>
                  <a:lnTo>
                    <a:pt x="123" y="417"/>
                  </a:lnTo>
                  <a:lnTo>
                    <a:pt x="129" y="391"/>
                  </a:lnTo>
                  <a:lnTo>
                    <a:pt x="136" y="366"/>
                  </a:lnTo>
                  <a:lnTo>
                    <a:pt x="145" y="340"/>
                  </a:lnTo>
                  <a:lnTo>
                    <a:pt x="155" y="316"/>
                  </a:lnTo>
                  <a:lnTo>
                    <a:pt x="167" y="294"/>
                  </a:lnTo>
                  <a:lnTo>
                    <a:pt x="181" y="273"/>
                  </a:lnTo>
                  <a:lnTo>
                    <a:pt x="197" y="252"/>
                  </a:lnTo>
                  <a:lnTo>
                    <a:pt x="214" y="232"/>
                  </a:lnTo>
                  <a:lnTo>
                    <a:pt x="232" y="214"/>
                  </a:lnTo>
                  <a:lnTo>
                    <a:pt x="251" y="198"/>
                  </a:lnTo>
                  <a:lnTo>
                    <a:pt x="271" y="183"/>
                  </a:lnTo>
                  <a:lnTo>
                    <a:pt x="293" y="168"/>
                  </a:lnTo>
                  <a:lnTo>
                    <a:pt x="314" y="156"/>
                  </a:lnTo>
                  <a:lnTo>
                    <a:pt x="338" y="145"/>
                  </a:lnTo>
                  <a:lnTo>
                    <a:pt x="362" y="136"/>
                  </a:lnTo>
                  <a:lnTo>
                    <a:pt x="387" y="130"/>
                  </a:lnTo>
                  <a:lnTo>
                    <a:pt x="413" y="124"/>
                  </a:lnTo>
                  <a:lnTo>
                    <a:pt x="440" y="121"/>
                  </a:lnTo>
                  <a:lnTo>
                    <a:pt x="466" y="120"/>
                  </a:lnTo>
                  <a:lnTo>
                    <a:pt x="466" y="120"/>
                  </a:lnTo>
                  <a:lnTo>
                    <a:pt x="492" y="121"/>
                  </a:lnTo>
                  <a:lnTo>
                    <a:pt x="519" y="124"/>
                  </a:lnTo>
                  <a:lnTo>
                    <a:pt x="544" y="130"/>
                  </a:lnTo>
                  <a:lnTo>
                    <a:pt x="570" y="136"/>
                  </a:lnTo>
                  <a:lnTo>
                    <a:pt x="594" y="145"/>
                  </a:lnTo>
                  <a:lnTo>
                    <a:pt x="617" y="156"/>
                  </a:lnTo>
                  <a:lnTo>
                    <a:pt x="640" y="168"/>
                  </a:lnTo>
                  <a:lnTo>
                    <a:pt x="661" y="183"/>
                  </a:lnTo>
                  <a:lnTo>
                    <a:pt x="680" y="198"/>
                  </a:lnTo>
                  <a:lnTo>
                    <a:pt x="700" y="214"/>
                  </a:lnTo>
                  <a:lnTo>
                    <a:pt x="718" y="232"/>
                  </a:lnTo>
                  <a:lnTo>
                    <a:pt x="734" y="252"/>
                  </a:lnTo>
                  <a:lnTo>
                    <a:pt x="751" y="273"/>
                  </a:lnTo>
                  <a:lnTo>
                    <a:pt x="764" y="294"/>
                  </a:lnTo>
                  <a:lnTo>
                    <a:pt x="776" y="316"/>
                  </a:lnTo>
                  <a:lnTo>
                    <a:pt x="786" y="340"/>
                  </a:lnTo>
                  <a:lnTo>
                    <a:pt x="795" y="366"/>
                  </a:lnTo>
                  <a:lnTo>
                    <a:pt x="803" y="391"/>
                  </a:lnTo>
                  <a:lnTo>
                    <a:pt x="809" y="417"/>
                  </a:lnTo>
                  <a:lnTo>
                    <a:pt x="812" y="444"/>
                  </a:lnTo>
                  <a:lnTo>
                    <a:pt x="813" y="478"/>
                  </a:lnTo>
                  <a:lnTo>
                    <a:pt x="932" y="478"/>
                  </a:lnTo>
                  <a:lnTo>
                    <a:pt x="929" y="432"/>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26"/>
            <p:cNvSpPr>
              <a:spLocks/>
            </p:cNvSpPr>
            <p:nvPr/>
          </p:nvSpPr>
          <p:spPr bwMode="auto">
            <a:xfrm>
              <a:off x="8697414" y="282027"/>
              <a:ext cx="2170005" cy="1112943"/>
            </a:xfrm>
            <a:custGeom>
              <a:avLst/>
              <a:gdLst>
                <a:gd name="T0" fmla="*/ 925 w 932"/>
                <a:gd name="T1" fmla="*/ 396 h 478"/>
                <a:gd name="T2" fmla="*/ 907 w 932"/>
                <a:gd name="T3" fmla="*/ 327 h 478"/>
                <a:gd name="T4" fmla="*/ 881 w 932"/>
                <a:gd name="T5" fmla="*/ 262 h 478"/>
                <a:gd name="T6" fmla="*/ 845 w 932"/>
                <a:gd name="T7" fmla="*/ 202 h 478"/>
                <a:gd name="T8" fmla="*/ 803 w 932"/>
                <a:gd name="T9" fmla="*/ 148 h 478"/>
                <a:gd name="T10" fmla="*/ 769 w 932"/>
                <a:gd name="T11" fmla="*/ 115 h 478"/>
                <a:gd name="T12" fmla="*/ 753 w 932"/>
                <a:gd name="T13" fmla="*/ 102 h 478"/>
                <a:gd name="T14" fmla="*/ 697 w 932"/>
                <a:gd name="T15" fmla="*/ 63 h 478"/>
                <a:gd name="T16" fmla="*/ 636 w 932"/>
                <a:gd name="T17" fmla="*/ 33 h 478"/>
                <a:gd name="T18" fmla="*/ 572 w 932"/>
                <a:gd name="T19" fmla="*/ 12 h 478"/>
                <a:gd name="T20" fmla="*/ 501 w 932"/>
                <a:gd name="T21" fmla="*/ 1 h 478"/>
                <a:gd name="T22" fmla="*/ 430 w 932"/>
                <a:gd name="T23" fmla="*/ 1 h 478"/>
                <a:gd name="T24" fmla="*/ 361 w 932"/>
                <a:gd name="T25" fmla="*/ 12 h 478"/>
                <a:gd name="T26" fmla="*/ 295 w 932"/>
                <a:gd name="T27" fmla="*/ 33 h 478"/>
                <a:gd name="T28" fmla="*/ 234 w 932"/>
                <a:gd name="T29" fmla="*/ 63 h 478"/>
                <a:gd name="T30" fmla="*/ 178 w 932"/>
                <a:gd name="T31" fmla="*/ 102 h 478"/>
                <a:gd name="T32" fmla="*/ 129 w 932"/>
                <a:gd name="T33" fmla="*/ 148 h 478"/>
                <a:gd name="T34" fmla="*/ 86 w 932"/>
                <a:gd name="T35" fmla="*/ 202 h 478"/>
                <a:gd name="T36" fmla="*/ 51 w 932"/>
                <a:gd name="T37" fmla="*/ 262 h 478"/>
                <a:gd name="T38" fmla="*/ 24 w 932"/>
                <a:gd name="T39" fmla="*/ 327 h 478"/>
                <a:gd name="T40" fmla="*/ 8 w 932"/>
                <a:gd name="T41" fmla="*/ 396 h 478"/>
                <a:gd name="T42" fmla="*/ 0 w 932"/>
                <a:gd name="T43" fmla="*/ 478 h 478"/>
                <a:gd name="T44" fmla="*/ 119 w 932"/>
                <a:gd name="T45" fmla="*/ 444 h 478"/>
                <a:gd name="T46" fmla="*/ 128 w 932"/>
                <a:gd name="T47" fmla="*/ 391 h 478"/>
                <a:gd name="T48" fmla="*/ 144 w 932"/>
                <a:gd name="T49" fmla="*/ 340 h 478"/>
                <a:gd name="T50" fmla="*/ 168 w 932"/>
                <a:gd name="T51" fmla="*/ 294 h 478"/>
                <a:gd name="T52" fmla="*/ 196 w 932"/>
                <a:gd name="T53" fmla="*/ 252 h 478"/>
                <a:gd name="T54" fmla="*/ 231 w 932"/>
                <a:gd name="T55" fmla="*/ 214 h 478"/>
                <a:gd name="T56" fmla="*/ 271 w 932"/>
                <a:gd name="T57" fmla="*/ 183 h 478"/>
                <a:gd name="T58" fmla="*/ 314 w 932"/>
                <a:gd name="T59" fmla="*/ 156 h 478"/>
                <a:gd name="T60" fmla="*/ 362 w 932"/>
                <a:gd name="T61" fmla="*/ 136 h 478"/>
                <a:gd name="T62" fmla="*/ 413 w 932"/>
                <a:gd name="T63" fmla="*/ 124 h 478"/>
                <a:gd name="T64" fmla="*/ 465 w 932"/>
                <a:gd name="T65" fmla="*/ 120 h 478"/>
                <a:gd name="T66" fmla="*/ 492 w 932"/>
                <a:gd name="T67" fmla="*/ 121 h 478"/>
                <a:gd name="T68" fmla="*/ 545 w 932"/>
                <a:gd name="T69" fmla="*/ 130 h 478"/>
                <a:gd name="T70" fmla="*/ 594 w 932"/>
                <a:gd name="T71" fmla="*/ 145 h 478"/>
                <a:gd name="T72" fmla="*/ 639 w 932"/>
                <a:gd name="T73" fmla="*/ 168 h 478"/>
                <a:gd name="T74" fmla="*/ 681 w 932"/>
                <a:gd name="T75" fmla="*/ 198 h 478"/>
                <a:gd name="T76" fmla="*/ 718 w 932"/>
                <a:gd name="T77" fmla="*/ 232 h 478"/>
                <a:gd name="T78" fmla="*/ 750 w 932"/>
                <a:gd name="T79" fmla="*/ 273 h 478"/>
                <a:gd name="T80" fmla="*/ 776 w 932"/>
                <a:gd name="T81" fmla="*/ 316 h 478"/>
                <a:gd name="T82" fmla="*/ 796 w 932"/>
                <a:gd name="T83" fmla="*/ 366 h 478"/>
                <a:gd name="T84" fmla="*/ 809 w 932"/>
                <a:gd name="T85" fmla="*/ 417 h 478"/>
                <a:gd name="T86" fmla="*/ 814 w 932"/>
                <a:gd name="T87" fmla="*/ 478 h 478"/>
                <a:gd name="T88" fmla="*/ 929 w 932"/>
                <a:gd name="T89" fmla="*/ 43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2" h="478">
                  <a:moveTo>
                    <a:pt x="929" y="432"/>
                  </a:moveTo>
                  <a:lnTo>
                    <a:pt x="925" y="396"/>
                  </a:lnTo>
                  <a:lnTo>
                    <a:pt x="917" y="361"/>
                  </a:lnTo>
                  <a:lnTo>
                    <a:pt x="907" y="327"/>
                  </a:lnTo>
                  <a:lnTo>
                    <a:pt x="895" y="294"/>
                  </a:lnTo>
                  <a:lnTo>
                    <a:pt x="881" y="262"/>
                  </a:lnTo>
                  <a:lnTo>
                    <a:pt x="865" y="231"/>
                  </a:lnTo>
                  <a:lnTo>
                    <a:pt x="845" y="202"/>
                  </a:lnTo>
                  <a:lnTo>
                    <a:pt x="826" y="174"/>
                  </a:lnTo>
                  <a:lnTo>
                    <a:pt x="803" y="148"/>
                  </a:lnTo>
                  <a:lnTo>
                    <a:pt x="779" y="124"/>
                  </a:lnTo>
                  <a:lnTo>
                    <a:pt x="769" y="115"/>
                  </a:lnTo>
                  <a:lnTo>
                    <a:pt x="769" y="115"/>
                  </a:lnTo>
                  <a:lnTo>
                    <a:pt x="753" y="102"/>
                  </a:lnTo>
                  <a:lnTo>
                    <a:pt x="726" y="81"/>
                  </a:lnTo>
                  <a:lnTo>
                    <a:pt x="697" y="63"/>
                  </a:lnTo>
                  <a:lnTo>
                    <a:pt x="667" y="46"/>
                  </a:lnTo>
                  <a:lnTo>
                    <a:pt x="636" y="33"/>
                  </a:lnTo>
                  <a:lnTo>
                    <a:pt x="605" y="21"/>
                  </a:lnTo>
                  <a:lnTo>
                    <a:pt x="572" y="12"/>
                  </a:lnTo>
                  <a:lnTo>
                    <a:pt x="537" y="4"/>
                  </a:lnTo>
                  <a:lnTo>
                    <a:pt x="501" y="1"/>
                  </a:lnTo>
                  <a:lnTo>
                    <a:pt x="465" y="0"/>
                  </a:lnTo>
                  <a:lnTo>
                    <a:pt x="430" y="1"/>
                  </a:lnTo>
                  <a:lnTo>
                    <a:pt x="395" y="4"/>
                  </a:lnTo>
                  <a:lnTo>
                    <a:pt x="361" y="12"/>
                  </a:lnTo>
                  <a:lnTo>
                    <a:pt x="328" y="21"/>
                  </a:lnTo>
                  <a:lnTo>
                    <a:pt x="295" y="33"/>
                  </a:lnTo>
                  <a:lnTo>
                    <a:pt x="264" y="46"/>
                  </a:lnTo>
                  <a:lnTo>
                    <a:pt x="234" y="63"/>
                  </a:lnTo>
                  <a:lnTo>
                    <a:pt x="205" y="81"/>
                  </a:lnTo>
                  <a:lnTo>
                    <a:pt x="178" y="102"/>
                  </a:lnTo>
                  <a:lnTo>
                    <a:pt x="153" y="124"/>
                  </a:lnTo>
                  <a:lnTo>
                    <a:pt x="129" y="148"/>
                  </a:lnTo>
                  <a:lnTo>
                    <a:pt x="107" y="174"/>
                  </a:lnTo>
                  <a:lnTo>
                    <a:pt x="86" y="202"/>
                  </a:lnTo>
                  <a:lnTo>
                    <a:pt x="68" y="231"/>
                  </a:lnTo>
                  <a:lnTo>
                    <a:pt x="51" y="262"/>
                  </a:lnTo>
                  <a:lnTo>
                    <a:pt x="36" y="294"/>
                  </a:lnTo>
                  <a:lnTo>
                    <a:pt x="24" y="327"/>
                  </a:lnTo>
                  <a:lnTo>
                    <a:pt x="14" y="361"/>
                  </a:lnTo>
                  <a:lnTo>
                    <a:pt x="8" y="396"/>
                  </a:lnTo>
                  <a:lnTo>
                    <a:pt x="2" y="432"/>
                  </a:lnTo>
                  <a:lnTo>
                    <a:pt x="0" y="478"/>
                  </a:lnTo>
                  <a:lnTo>
                    <a:pt x="117" y="478"/>
                  </a:lnTo>
                  <a:lnTo>
                    <a:pt x="119" y="444"/>
                  </a:lnTo>
                  <a:lnTo>
                    <a:pt x="123" y="417"/>
                  </a:lnTo>
                  <a:lnTo>
                    <a:pt x="128" y="391"/>
                  </a:lnTo>
                  <a:lnTo>
                    <a:pt x="135" y="366"/>
                  </a:lnTo>
                  <a:lnTo>
                    <a:pt x="144" y="340"/>
                  </a:lnTo>
                  <a:lnTo>
                    <a:pt x="156" y="316"/>
                  </a:lnTo>
                  <a:lnTo>
                    <a:pt x="168" y="294"/>
                  </a:lnTo>
                  <a:lnTo>
                    <a:pt x="181" y="273"/>
                  </a:lnTo>
                  <a:lnTo>
                    <a:pt x="196" y="252"/>
                  </a:lnTo>
                  <a:lnTo>
                    <a:pt x="213" y="232"/>
                  </a:lnTo>
                  <a:lnTo>
                    <a:pt x="231" y="214"/>
                  </a:lnTo>
                  <a:lnTo>
                    <a:pt x="250" y="198"/>
                  </a:lnTo>
                  <a:lnTo>
                    <a:pt x="271" y="183"/>
                  </a:lnTo>
                  <a:lnTo>
                    <a:pt x="292" y="168"/>
                  </a:lnTo>
                  <a:lnTo>
                    <a:pt x="314" y="156"/>
                  </a:lnTo>
                  <a:lnTo>
                    <a:pt x="338" y="145"/>
                  </a:lnTo>
                  <a:lnTo>
                    <a:pt x="362" y="136"/>
                  </a:lnTo>
                  <a:lnTo>
                    <a:pt x="388" y="130"/>
                  </a:lnTo>
                  <a:lnTo>
                    <a:pt x="413" y="124"/>
                  </a:lnTo>
                  <a:lnTo>
                    <a:pt x="439" y="121"/>
                  </a:lnTo>
                  <a:lnTo>
                    <a:pt x="465" y="120"/>
                  </a:lnTo>
                  <a:lnTo>
                    <a:pt x="465" y="120"/>
                  </a:lnTo>
                  <a:lnTo>
                    <a:pt x="492" y="121"/>
                  </a:lnTo>
                  <a:lnTo>
                    <a:pt x="519" y="124"/>
                  </a:lnTo>
                  <a:lnTo>
                    <a:pt x="545" y="130"/>
                  </a:lnTo>
                  <a:lnTo>
                    <a:pt x="569" y="136"/>
                  </a:lnTo>
                  <a:lnTo>
                    <a:pt x="594" y="145"/>
                  </a:lnTo>
                  <a:lnTo>
                    <a:pt x="616" y="156"/>
                  </a:lnTo>
                  <a:lnTo>
                    <a:pt x="639" y="168"/>
                  </a:lnTo>
                  <a:lnTo>
                    <a:pt x="660" y="183"/>
                  </a:lnTo>
                  <a:lnTo>
                    <a:pt x="681" y="198"/>
                  </a:lnTo>
                  <a:lnTo>
                    <a:pt x="700" y="214"/>
                  </a:lnTo>
                  <a:lnTo>
                    <a:pt x="718" y="232"/>
                  </a:lnTo>
                  <a:lnTo>
                    <a:pt x="735" y="252"/>
                  </a:lnTo>
                  <a:lnTo>
                    <a:pt x="750" y="273"/>
                  </a:lnTo>
                  <a:lnTo>
                    <a:pt x="763" y="294"/>
                  </a:lnTo>
                  <a:lnTo>
                    <a:pt x="776" y="316"/>
                  </a:lnTo>
                  <a:lnTo>
                    <a:pt x="787" y="340"/>
                  </a:lnTo>
                  <a:lnTo>
                    <a:pt x="796" y="366"/>
                  </a:lnTo>
                  <a:lnTo>
                    <a:pt x="803" y="391"/>
                  </a:lnTo>
                  <a:lnTo>
                    <a:pt x="809" y="417"/>
                  </a:lnTo>
                  <a:lnTo>
                    <a:pt x="812" y="444"/>
                  </a:lnTo>
                  <a:lnTo>
                    <a:pt x="814" y="478"/>
                  </a:lnTo>
                  <a:lnTo>
                    <a:pt x="932" y="478"/>
                  </a:lnTo>
                  <a:lnTo>
                    <a:pt x="929" y="432"/>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1" name="Straight Connector 20"/>
            <p:cNvCxnSpPr/>
            <p:nvPr/>
          </p:nvCxnSpPr>
          <p:spPr>
            <a:xfrm>
              <a:off x="2165426" y="1791735"/>
              <a:ext cx="0" cy="1046057"/>
            </a:xfrm>
            <a:prstGeom prst="line">
              <a:avLst/>
            </a:prstGeom>
            <a:ln w="25400">
              <a:solidFill>
                <a:srgbClr val="00338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998877" y="1791735"/>
              <a:ext cx="0" cy="1046057"/>
            </a:xfrm>
            <a:prstGeom prst="line">
              <a:avLst/>
            </a:prstGeom>
            <a:ln w="25400">
              <a:solidFill>
                <a:srgbClr val="0091D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782417" y="1791735"/>
              <a:ext cx="0" cy="1046057"/>
            </a:xfrm>
            <a:prstGeom prst="line">
              <a:avLst/>
            </a:prstGeom>
            <a:ln w="25400">
              <a:solidFill>
                <a:srgbClr val="00A3A1"/>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a:xfrm>
            <a:off x="1049949" y="3547497"/>
            <a:ext cx="1866738" cy="2808000"/>
          </a:xfrm>
        </p:spPr>
        <p:txBody>
          <a:bodyPr/>
          <a:lstStyle/>
          <a:p>
            <a:pPr algn="ctr"/>
            <a:r>
              <a:rPr lang="ru-RU" sz="1700" dirty="0"/>
              <a:t>Результаты </a:t>
            </a:r>
            <a:r>
              <a:rPr lang="ru-RU" sz="1700" dirty="0" smtClean="0"/>
              <a:t/>
            </a:r>
            <a:br>
              <a:rPr lang="ru-RU" sz="1700" dirty="0" smtClean="0"/>
            </a:br>
            <a:r>
              <a:rPr lang="ru-RU" sz="1700" dirty="0" smtClean="0"/>
              <a:t>аудитов</a:t>
            </a:r>
            <a:endParaRPr lang="ru-RU" sz="1700" dirty="0"/>
          </a:p>
          <a:p>
            <a:pPr algn="ctr">
              <a:lnSpc>
                <a:spcPct val="70000"/>
              </a:lnSpc>
              <a:spcBef>
                <a:spcPct val="0"/>
              </a:spcBef>
            </a:pPr>
            <a:endParaRPr lang="ru-RU" sz="1700" dirty="0" smtClean="0">
              <a:solidFill>
                <a:srgbClr val="00338D"/>
              </a:solidFill>
              <a:latin typeface="KPMG Cyrillic Light" panose="020B0403030202040204" pitchFamily="34" charset="-52"/>
            </a:endParaRPr>
          </a:p>
          <a:p>
            <a:pPr algn="ctr">
              <a:lnSpc>
                <a:spcPct val="70000"/>
              </a:lnSpc>
              <a:spcBef>
                <a:spcPct val="0"/>
              </a:spcBef>
            </a:pPr>
            <a:endParaRPr lang="en-US" sz="1700" dirty="0">
              <a:latin typeface="KPMG Cyrillic Extralight" panose="020B0303030202040204" pitchFamily="34" charset="0"/>
              <a:ea typeface="+mj-ea"/>
              <a:cs typeface="+mj-cs"/>
            </a:endParaRPr>
          </a:p>
        </p:txBody>
      </p:sp>
      <p:sp>
        <p:nvSpPr>
          <p:cNvPr id="19" name="Freeform 30"/>
          <p:cNvSpPr>
            <a:spLocks/>
          </p:cNvSpPr>
          <p:nvPr/>
        </p:nvSpPr>
        <p:spPr bwMode="auto">
          <a:xfrm>
            <a:off x="42040" y="1300961"/>
            <a:ext cx="12135265" cy="1597236"/>
          </a:xfrm>
          <a:custGeom>
            <a:avLst/>
            <a:gdLst>
              <a:gd name="T0" fmla="*/ 5212 w 5212"/>
              <a:gd name="T1" fmla="*/ 342 h 686"/>
              <a:gd name="T2" fmla="*/ 5042 w 5212"/>
              <a:gd name="T3" fmla="*/ 171 h 686"/>
              <a:gd name="T4" fmla="*/ 5042 w 5212"/>
              <a:gd name="T5" fmla="*/ 171 h 686"/>
              <a:gd name="T6" fmla="*/ 4870 w 5212"/>
              <a:gd name="T7" fmla="*/ 0 h 686"/>
              <a:gd name="T8" fmla="*/ 4870 w 5212"/>
              <a:gd name="T9" fmla="*/ 171 h 686"/>
              <a:gd name="T10" fmla="*/ 340 w 5212"/>
              <a:gd name="T11" fmla="*/ 171 h 686"/>
              <a:gd name="T12" fmla="*/ 340 w 5212"/>
              <a:gd name="T13" fmla="*/ 0 h 686"/>
              <a:gd name="T14" fmla="*/ 0 w 5212"/>
              <a:gd name="T15" fmla="*/ 342 h 686"/>
              <a:gd name="T16" fmla="*/ 340 w 5212"/>
              <a:gd name="T17" fmla="*/ 686 h 686"/>
              <a:gd name="T18" fmla="*/ 340 w 5212"/>
              <a:gd name="T19" fmla="*/ 515 h 686"/>
              <a:gd name="T20" fmla="*/ 4870 w 5212"/>
              <a:gd name="T21" fmla="*/ 515 h 686"/>
              <a:gd name="T22" fmla="*/ 4870 w 5212"/>
              <a:gd name="T23" fmla="*/ 686 h 686"/>
              <a:gd name="T24" fmla="*/ 5042 w 5212"/>
              <a:gd name="T25" fmla="*/ 515 h 686"/>
              <a:gd name="T26" fmla="*/ 5042 w 5212"/>
              <a:gd name="T27" fmla="*/ 515 h 686"/>
              <a:gd name="T28" fmla="*/ 5212 w 5212"/>
              <a:gd name="T29" fmla="*/ 342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12" h="686">
                <a:moveTo>
                  <a:pt x="5212" y="342"/>
                </a:moveTo>
                <a:lnTo>
                  <a:pt x="5042" y="171"/>
                </a:lnTo>
                <a:lnTo>
                  <a:pt x="5042" y="171"/>
                </a:lnTo>
                <a:lnTo>
                  <a:pt x="4870" y="0"/>
                </a:lnTo>
                <a:lnTo>
                  <a:pt x="4870" y="171"/>
                </a:lnTo>
                <a:lnTo>
                  <a:pt x="340" y="171"/>
                </a:lnTo>
                <a:lnTo>
                  <a:pt x="340" y="0"/>
                </a:lnTo>
                <a:lnTo>
                  <a:pt x="0" y="342"/>
                </a:lnTo>
                <a:lnTo>
                  <a:pt x="340" y="686"/>
                </a:lnTo>
                <a:lnTo>
                  <a:pt x="340" y="515"/>
                </a:lnTo>
                <a:lnTo>
                  <a:pt x="4870" y="515"/>
                </a:lnTo>
                <a:lnTo>
                  <a:pt x="4870" y="686"/>
                </a:lnTo>
                <a:lnTo>
                  <a:pt x="5042" y="515"/>
                </a:lnTo>
                <a:lnTo>
                  <a:pt x="5042" y="515"/>
                </a:lnTo>
                <a:lnTo>
                  <a:pt x="5212" y="342"/>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p:nvPr/>
        </p:nvSpPr>
        <p:spPr>
          <a:xfrm>
            <a:off x="283061" y="1565162"/>
            <a:ext cx="11372914" cy="830997"/>
          </a:xfrm>
          <a:prstGeom prst="rect">
            <a:avLst/>
          </a:prstGeom>
        </p:spPr>
        <p:txBody>
          <a:bodyPr wrap="square">
            <a:spAutoFit/>
          </a:bodyPr>
          <a:lstStyle/>
          <a:p>
            <a:pPr algn="ctr"/>
            <a:r>
              <a:rPr lang="ru-RU" sz="4800" dirty="0">
                <a:solidFill>
                  <a:schemeClr val="tx2"/>
                </a:solidFill>
                <a:latin typeface="KPMG Cyrillic Light" panose="020B0403030202040204" pitchFamily="34" charset="-52"/>
              </a:rPr>
              <a:t>Инструменты оценки состояния информационной безопасности</a:t>
            </a:r>
            <a:endParaRPr lang="en-US" sz="4800" dirty="0">
              <a:solidFill>
                <a:schemeClr val="tx2"/>
              </a:solidFill>
              <a:latin typeface="KPMG Cyrillic Light" panose="020B0403030202040204" pitchFamily="34" charset="-52"/>
            </a:endParaRPr>
          </a:p>
        </p:txBody>
      </p:sp>
      <p:grpSp>
        <p:nvGrpSpPr>
          <p:cNvPr id="24" name="Group 45"/>
          <p:cNvGrpSpPr>
            <a:grpSpLocks noChangeAspect="1"/>
          </p:cNvGrpSpPr>
          <p:nvPr/>
        </p:nvGrpSpPr>
        <p:grpSpPr bwMode="auto">
          <a:xfrm>
            <a:off x="5390808" y="4872686"/>
            <a:ext cx="1319621" cy="1005425"/>
            <a:chOff x="5420" y="3561"/>
            <a:chExt cx="294" cy="224"/>
          </a:xfrm>
          <a:solidFill>
            <a:srgbClr val="0091DA"/>
          </a:solidFill>
        </p:grpSpPr>
        <p:sp>
          <p:nvSpPr>
            <p:cNvPr id="25" name="Freeform 46"/>
            <p:cNvSpPr>
              <a:spLocks/>
            </p:cNvSpPr>
            <p:nvPr/>
          </p:nvSpPr>
          <p:spPr bwMode="auto">
            <a:xfrm>
              <a:off x="5685" y="3679"/>
              <a:ext cx="29" cy="60"/>
            </a:xfrm>
            <a:custGeom>
              <a:avLst/>
              <a:gdLst>
                <a:gd name="T0" fmla="*/ 2 w 20"/>
                <a:gd name="T1" fmla="*/ 0 h 41"/>
                <a:gd name="T2" fmla="*/ 0 w 20"/>
                <a:gd name="T3" fmla="*/ 2 h 41"/>
                <a:gd name="T4" fmla="*/ 0 w 20"/>
                <a:gd name="T5" fmla="*/ 2 h 41"/>
                <a:gd name="T6" fmla="*/ 1 w 20"/>
                <a:gd name="T7" fmla="*/ 4 h 41"/>
                <a:gd name="T8" fmla="*/ 16 w 20"/>
                <a:gd name="T9" fmla="*/ 20 h 41"/>
                <a:gd name="T10" fmla="*/ 1 w 20"/>
                <a:gd name="T11" fmla="*/ 37 h 41"/>
                <a:gd name="T12" fmla="*/ 0 w 20"/>
                <a:gd name="T13" fmla="*/ 38 h 41"/>
                <a:gd name="T14" fmla="*/ 0 w 20"/>
                <a:gd name="T15" fmla="*/ 39 h 41"/>
                <a:gd name="T16" fmla="*/ 2 w 20"/>
                <a:gd name="T17" fmla="*/ 40 h 41"/>
                <a:gd name="T18" fmla="*/ 20 w 20"/>
                <a:gd name="T19" fmla="*/ 20 h 41"/>
                <a:gd name="T20" fmla="*/ 2 w 20"/>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41">
                  <a:moveTo>
                    <a:pt x="2" y="0"/>
                  </a:moveTo>
                  <a:cubicBezTo>
                    <a:pt x="0" y="0"/>
                    <a:pt x="0" y="1"/>
                    <a:pt x="0" y="2"/>
                  </a:cubicBezTo>
                  <a:cubicBezTo>
                    <a:pt x="0" y="2"/>
                    <a:pt x="0" y="2"/>
                    <a:pt x="0" y="2"/>
                  </a:cubicBezTo>
                  <a:cubicBezTo>
                    <a:pt x="0" y="3"/>
                    <a:pt x="0" y="4"/>
                    <a:pt x="1" y="4"/>
                  </a:cubicBezTo>
                  <a:cubicBezTo>
                    <a:pt x="10" y="5"/>
                    <a:pt x="16" y="12"/>
                    <a:pt x="16" y="20"/>
                  </a:cubicBezTo>
                  <a:cubicBezTo>
                    <a:pt x="16" y="29"/>
                    <a:pt x="10" y="36"/>
                    <a:pt x="1" y="37"/>
                  </a:cubicBezTo>
                  <a:cubicBezTo>
                    <a:pt x="0" y="37"/>
                    <a:pt x="0" y="37"/>
                    <a:pt x="0" y="38"/>
                  </a:cubicBezTo>
                  <a:cubicBezTo>
                    <a:pt x="0" y="39"/>
                    <a:pt x="0" y="39"/>
                    <a:pt x="0" y="39"/>
                  </a:cubicBezTo>
                  <a:cubicBezTo>
                    <a:pt x="0" y="40"/>
                    <a:pt x="0" y="41"/>
                    <a:pt x="2" y="40"/>
                  </a:cubicBezTo>
                  <a:cubicBezTo>
                    <a:pt x="12" y="39"/>
                    <a:pt x="20" y="31"/>
                    <a:pt x="20" y="20"/>
                  </a:cubicBezTo>
                  <a:cubicBezTo>
                    <a:pt x="20" y="10"/>
                    <a:pt x="12"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47"/>
            <p:cNvSpPr>
              <a:spLocks/>
            </p:cNvSpPr>
            <p:nvPr/>
          </p:nvSpPr>
          <p:spPr bwMode="auto">
            <a:xfrm>
              <a:off x="5630" y="3592"/>
              <a:ext cx="52" cy="53"/>
            </a:xfrm>
            <a:custGeom>
              <a:avLst/>
              <a:gdLst>
                <a:gd name="T0" fmla="*/ 0 w 35"/>
                <a:gd name="T1" fmla="*/ 10 h 36"/>
                <a:gd name="T2" fmla="*/ 3 w 35"/>
                <a:gd name="T3" fmla="*/ 10 h 36"/>
                <a:gd name="T4" fmla="*/ 25 w 35"/>
                <a:gd name="T5" fmla="*/ 11 h 36"/>
                <a:gd name="T6" fmla="*/ 26 w 35"/>
                <a:gd name="T7" fmla="*/ 33 h 36"/>
                <a:gd name="T8" fmla="*/ 26 w 35"/>
                <a:gd name="T9" fmla="*/ 35 h 36"/>
                <a:gd name="T10" fmla="*/ 26 w 35"/>
                <a:gd name="T11" fmla="*/ 35 h 36"/>
                <a:gd name="T12" fmla="*/ 29 w 35"/>
                <a:gd name="T13" fmla="*/ 35 h 36"/>
                <a:gd name="T14" fmla="*/ 28 w 35"/>
                <a:gd name="T15" fmla="*/ 8 h 36"/>
                <a:gd name="T16" fmla="*/ 0 w 35"/>
                <a:gd name="T17" fmla="*/ 7 h 36"/>
                <a:gd name="T18" fmla="*/ 0 w 35"/>
                <a:gd name="T19"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6">
                  <a:moveTo>
                    <a:pt x="0" y="10"/>
                  </a:moveTo>
                  <a:cubicBezTo>
                    <a:pt x="1" y="10"/>
                    <a:pt x="2" y="10"/>
                    <a:pt x="3" y="10"/>
                  </a:cubicBezTo>
                  <a:cubicBezTo>
                    <a:pt x="9" y="5"/>
                    <a:pt x="19" y="5"/>
                    <a:pt x="25" y="11"/>
                  </a:cubicBezTo>
                  <a:cubicBezTo>
                    <a:pt x="31" y="17"/>
                    <a:pt x="31" y="26"/>
                    <a:pt x="26" y="33"/>
                  </a:cubicBezTo>
                  <a:cubicBezTo>
                    <a:pt x="25" y="34"/>
                    <a:pt x="25" y="35"/>
                    <a:pt x="26" y="35"/>
                  </a:cubicBezTo>
                  <a:cubicBezTo>
                    <a:pt x="26" y="35"/>
                    <a:pt x="26" y="35"/>
                    <a:pt x="26" y="35"/>
                  </a:cubicBezTo>
                  <a:cubicBezTo>
                    <a:pt x="27" y="36"/>
                    <a:pt x="28" y="36"/>
                    <a:pt x="29" y="35"/>
                  </a:cubicBezTo>
                  <a:cubicBezTo>
                    <a:pt x="35" y="27"/>
                    <a:pt x="35" y="16"/>
                    <a:pt x="28" y="8"/>
                  </a:cubicBezTo>
                  <a:cubicBezTo>
                    <a:pt x="20" y="1"/>
                    <a:pt x="8" y="0"/>
                    <a:pt x="0" y="7"/>
                  </a:cubicBezTo>
                  <a:cubicBezTo>
                    <a:pt x="0" y="7"/>
                    <a:pt x="0" y="9"/>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48"/>
            <p:cNvSpPr>
              <a:spLocks/>
            </p:cNvSpPr>
            <p:nvPr/>
          </p:nvSpPr>
          <p:spPr bwMode="auto">
            <a:xfrm>
              <a:off x="5536" y="3561"/>
              <a:ext cx="61" cy="29"/>
            </a:xfrm>
            <a:custGeom>
              <a:avLst/>
              <a:gdLst>
                <a:gd name="T0" fmla="*/ 2 w 41"/>
                <a:gd name="T1" fmla="*/ 20 h 20"/>
                <a:gd name="T2" fmla="*/ 2 w 41"/>
                <a:gd name="T3" fmla="*/ 20 h 20"/>
                <a:gd name="T4" fmla="*/ 4 w 41"/>
                <a:gd name="T5" fmla="*/ 18 h 20"/>
                <a:gd name="T6" fmla="*/ 20 w 41"/>
                <a:gd name="T7" fmla="*/ 4 h 20"/>
                <a:gd name="T8" fmla="*/ 37 w 41"/>
                <a:gd name="T9" fmla="*/ 18 h 20"/>
                <a:gd name="T10" fmla="*/ 39 w 41"/>
                <a:gd name="T11" fmla="*/ 20 h 20"/>
                <a:gd name="T12" fmla="*/ 39 w 41"/>
                <a:gd name="T13" fmla="*/ 20 h 20"/>
                <a:gd name="T14" fmla="*/ 40 w 41"/>
                <a:gd name="T15" fmla="*/ 18 h 20"/>
                <a:gd name="T16" fmla="*/ 20 w 41"/>
                <a:gd name="T17" fmla="*/ 0 h 20"/>
                <a:gd name="T18" fmla="*/ 0 w 41"/>
                <a:gd name="T19" fmla="*/ 18 h 20"/>
                <a:gd name="T20" fmla="*/ 2 w 41"/>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20">
                  <a:moveTo>
                    <a:pt x="2" y="20"/>
                  </a:moveTo>
                  <a:cubicBezTo>
                    <a:pt x="2" y="20"/>
                    <a:pt x="2" y="20"/>
                    <a:pt x="2" y="20"/>
                  </a:cubicBezTo>
                  <a:cubicBezTo>
                    <a:pt x="3" y="20"/>
                    <a:pt x="4" y="19"/>
                    <a:pt x="4" y="18"/>
                  </a:cubicBezTo>
                  <a:cubicBezTo>
                    <a:pt x="5" y="10"/>
                    <a:pt x="12" y="4"/>
                    <a:pt x="20" y="4"/>
                  </a:cubicBezTo>
                  <a:cubicBezTo>
                    <a:pt x="29" y="4"/>
                    <a:pt x="36" y="10"/>
                    <a:pt x="37" y="18"/>
                  </a:cubicBezTo>
                  <a:cubicBezTo>
                    <a:pt x="37" y="19"/>
                    <a:pt x="38" y="20"/>
                    <a:pt x="39" y="20"/>
                  </a:cubicBezTo>
                  <a:cubicBezTo>
                    <a:pt x="39" y="20"/>
                    <a:pt x="39" y="20"/>
                    <a:pt x="39" y="20"/>
                  </a:cubicBezTo>
                  <a:cubicBezTo>
                    <a:pt x="40" y="20"/>
                    <a:pt x="41" y="19"/>
                    <a:pt x="40" y="18"/>
                  </a:cubicBezTo>
                  <a:cubicBezTo>
                    <a:pt x="39" y="8"/>
                    <a:pt x="31" y="0"/>
                    <a:pt x="20" y="0"/>
                  </a:cubicBezTo>
                  <a:cubicBezTo>
                    <a:pt x="10" y="0"/>
                    <a:pt x="1" y="8"/>
                    <a:pt x="0" y="18"/>
                  </a:cubicBezTo>
                  <a:cubicBezTo>
                    <a:pt x="0" y="19"/>
                    <a:pt x="1" y="20"/>
                    <a:pt x="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49"/>
            <p:cNvSpPr>
              <a:spLocks/>
            </p:cNvSpPr>
            <p:nvPr/>
          </p:nvSpPr>
          <p:spPr bwMode="auto">
            <a:xfrm>
              <a:off x="5450" y="3592"/>
              <a:ext cx="53" cy="53"/>
            </a:xfrm>
            <a:custGeom>
              <a:avLst/>
              <a:gdLst>
                <a:gd name="T0" fmla="*/ 10 w 36"/>
                <a:gd name="T1" fmla="*/ 35 h 36"/>
                <a:gd name="T2" fmla="*/ 10 w 36"/>
                <a:gd name="T3" fmla="*/ 35 h 36"/>
                <a:gd name="T4" fmla="*/ 10 w 36"/>
                <a:gd name="T5" fmla="*/ 33 h 36"/>
                <a:gd name="T6" fmla="*/ 11 w 36"/>
                <a:gd name="T7" fmla="*/ 11 h 36"/>
                <a:gd name="T8" fmla="*/ 33 w 36"/>
                <a:gd name="T9" fmla="*/ 10 h 36"/>
                <a:gd name="T10" fmla="*/ 35 w 36"/>
                <a:gd name="T11" fmla="*/ 9 h 36"/>
                <a:gd name="T12" fmla="*/ 35 w 36"/>
                <a:gd name="T13" fmla="*/ 9 h 36"/>
                <a:gd name="T14" fmla="*/ 35 w 36"/>
                <a:gd name="T15" fmla="*/ 7 h 36"/>
                <a:gd name="T16" fmla="*/ 8 w 36"/>
                <a:gd name="T17" fmla="*/ 8 h 36"/>
                <a:gd name="T18" fmla="*/ 7 w 36"/>
                <a:gd name="T19" fmla="*/ 35 h 36"/>
                <a:gd name="T20" fmla="*/ 10 w 36"/>
                <a:gd name="T21"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
                  <a:moveTo>
                    <a:pt x="10" y="35"/>
                  </a:moveTo>
                  <a:cubicBezTo>
                    <a:pt x="10" y="35"/>
                    <a:pt x="10" y="35"/>
                    <a:pt x="10" y="35"/>
                  </a:cubicBezTo>
                  <a:cubicBezTo>
                    <a:pt x="10" y="34"/>
                    <a:pt x="10" y="33"/>
                    <a:pt x="10" y="33"/>
                  </a:cubicBezTo>
                  <a:cubicBezTo>
                    <a:pt x="4" y="26"/>
                    <a:pt x="5" y="17"/>
                    <a:pt x="11" y="11"/>
                  </a:cubicBezTo>
                  <a:cubicBezTo>
                    <a:pt x="17" y="5"/>
                    <a:pt x="26" y="4"/>
                    <a:pt x="33" y="10"/>
                  </a:cubicBezTo>
                  <a:cubicBezTo>
                    <a:pt x="33" y="10"/>
                    <a:pt x="35" y="10"/>
                    <a:pt x="35" y="9"/>
                  </a:cubicBezTo>
                  <a:cubicBezTo>
                    <a:pt x="35" y="9"/>
                    <a:pt x="35" y="9"/>
                    <a:pt x="35" y="9"/>
                  </a:cubicBezTo>
                  <a:cubicBezTo>
                    <a:pt x="36" y="9"/>
                    <a:pt x="36" y="7"/>
                    <a:pt x="35" y="7"/>
                  </a:cubicBezTo>
                  <a:cubicBezTo>
                    <a:pt x="27" y="0"/>
                    <a:pt x="15" y="1"/>
                    <a:pt x="8" y="8"/>
                  </a:cubicBezTo>
                  <a:cubicBezTo>
                    <a:pt x="1" y="15"/>
                    <a:pt x="0" y="27"/>
                    <a:pt x="7" y="35"/>
                  </a:cubicBezTo>
                  <a:cubicBezTo>
                    <a:pt x="7" y="36"/>
                    <a:pt x="9" y="36"/>
                    <a:pt x="1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0"/>
            <p:cNvSpPr>
              <a:spLocks/>
            </p:cNvSpPr>
            <p:nvPr/>
          </p:nvSpPr>
          <p:spPr bwMode="auto">
            <a:xfrm>
              <a:off x="5420" y="3679"/>
              <a:ext cx="30" cy="60"/>
            </a:xfrm>
            <a:custGeom>
              <a:avLst/>
              <a:gdLst>
                <a:gd name="T0" fmla="*/ 19 w 20"/>
                <a:gd name="T1" fmla="*/ 37 h 41"/>
                <a:gd name="T2" fmla="*/ 4 w 20"/>
                <a:gd name="T3" fmla="*/ 20 h 41"/>
                <a:gd name="T4" fmla="*/ 19 w 20"/>
                <a:gd name="T5" fmla="*/ 4 h 41"/>
                <a:gd name="T6" fmla="*/ 20 w 20"/>
                <a:gd name="T7" fmla="*/ 2 h 41"/>
                <a:gd name="T8" fmla="*/ 20 w 20"/>
                <a:gd name="T9" fmla="*/ 2 h 41"/>
                <a:gd name="T10" fmla="*/ 18 w 20"/>
                <a:gd name="T11" fmla="*/ 0 h 41"/>
                <a:gd name="T12" fmla="*/ 0 w 20"/>
                <a:gd name="T13" fmla="*/ 20 h 41"/>
                <a:gd name="T14" fmla="*/ 18 w 20"/>
                <a:gd name="T15" fmla="*/ 40 h 41"/>
                <a:gd name="T16" fmla="*/ 20 w 20"/>
                <a:gd name="T17" fmla="*/ 39 h 41"/>
                <a:gd name="T18" fmla="*/ 20 w 20"/>
                <a:gd name="T19" fmla="*/ 38 h 41"/>
                <a:gd name="T20" fmla="*/ 19 w 20"/>
                <a:gd name="T21"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41">
                  <a:moveTo>
                    <a:pt x="19" y="37"/>
                  </a:moveTo>
                  <a:cubicBezTo>
                    <a:pt x="10" y="36"/>
                    <a:pt x="4" y="29"/>
                    <a:pt x="4" y="20"/>
                  </a:cubicBezTo>
                  <a:cubicBezTo>
                    <a:pt x="4" y="12"/>
                    <a:pt x="10" y="5"/>
                    <a:pt x="19" y="4"/>
                  </a:cubicBezTo>
                  <a:cubicBezTo>
                    <a:pt x="19" y="4"/>
                    <a:pt x="20" y="3"/>
                    <a:pt x="20" y="2"/>
                  </a:cubicBezTo>
                  <a:cubicBezTo>
                    <a:pt x="20" y="2"/>
                    <a:pt x="20" y="2"/>
                    <a:pt x="20" y="2"/>
                  </a:cubicBezTo>
                  <a:cubicBezTo>
                    <a:pt x="20" y="1"/>
                    <a:pt x="19" y="0"/>
                    <a:pt x="18" y="0"/>
                  </a:cubicBezTo>
                  <a:cubicBezTo>
                    <a:pt x="8" y="1"/>
                    <a:pt x="0" y="10"/>
                    <a:pt x="0" y="20"/>
                  </a:cubicBezTo>
                  <a:cubicBezTo>
                    <a:pt x="0" y="31"/>
                    <a:pt x="8" y="39"/>
                    <a:pt x="18" y="40"/>
                  </a:cubicBezTo>
                  <a:cubicBezTo>
                    <a:pt x="19" y="41"/>
                    <a:pt x="20" y="40"/>
                    <a:pt x="20" y="39"/>
                  </a:cubicBezTo>
                  <a:cubicBezTo>
                    <a:pt x="20" y="38"/>
                    <a:pt x="20" y="38"/>
                    <a:pt x="20" y="38"/>
                  </a:cubicBezTo>
                  <a:cubicBezTo>
                    <a:pt x="20" y="37"/>
                    <a:pt x="19" y="37"/>
                    <a:pt x="19"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51"/>
            <p:cNvSpPr>
              <a:spLocks noEditPoints="1"/>
            </p:cNvSpPr>
            <p:nvPr/>
          </p:nvSpPr>
          <p:spPr bwMode="auto">
            <a:xfrm>
              <a:off x="5432" y="3571"/>
              <a:ext cx="270" cy="168"/>
            </a:xfrm>
            <a:custGeom>
              <a:avLst/>
              <a:gdLst>
                <a:gd name="T0" fmla="*/ 172 w 184"/>
                <a:gd name="T1" fmla="*/ 81 h 114"/>
                <a:gd name="T2" fmla="*/ 159 w 184"/>
                <a:gd name="T3" fmla="*/ 90 h 114"/>
                <a:gd name="T4" fmla="*/ 125 w 184"/>
                <a:gd name="T5" fmla="*/ 90 h 114"/>
                <a:gd name="T6" fmla="*/ 125 w 184"/>
                <a:gd name="T7" fmla="*/ 76 h 114"/>
                <a:gd name="T8" fmla="*/ 122 w 184"/>
                <a:gd name="T9" fmla="*/ 72 h 114"/>
                <a:gd name="T10" fmla="*/ 117 w 184"/>
                <a:gd name="T11" fmla="*/ 72 h 114"/>
                <a:gd name="T12" fmla="*/ 142 w 184"/>
                <a:gd name="T13" fmla="*/ 47 h 114"/>
                <a:gd name="T14" fmla="*/ 157 w 184"/>
                <a:gd name="T15" fmla="*/ 45 h 114"/>
                <a:gd name="T16" fmla="*/ 157 w 184"/>
                <a:gd name="T17" fmla="*/ 28 h 114"/>
                <a:gd name="T18" fmla="*/ 139 w 184"/>
                <a:gd name="T19" fmla="*/ 28 h 114"/>
                <a:gd name="T20" fmla="*/ 137 w 184"/>
                <a:gd name="T21" fmla="*/ 43 h 114"/>
                <a:gd name="T22" fmla="*/ 108 w 184"/>
                <a:gd name="T23" fmla="*/ 72 h 114"/>
                <a:gd name="T24" fmla="*/ 95 w 184"/>
                <a:gd name="T25" fmla="*/ 72 h 114"/>
                <a:gd name="T26" fmla="*/ 95 w 184"/>
                <a:gd name="T27" fmla="*/ 25 h 114"/>
                <a:gd name="T28" fmla="*/ 104 w 184"/>
                <a:gd name="T29" fmla="*/ 13 h 114"/>
                <a:gd name="T30" fmla="*/ 91 w 184"/>
                <a:gd name="T31" fmla="*/ 0 h 114"/>
                <a:gd name="T32" fmla="*/ 79 w 184"/>
                <a:gd name="T33" fmla="*/ 13 h 114"/>
                <a:gd name="T34" fmla="*/ 88 w 184"/>
                <a:gd name="T35" fmla="*/ 25 h 114"/>
                <a:gd name="T36" fmla="*/ 88 w 184"/>
                <a:gd name="T37" fmla="*/ 72 h 114"/>
                <a:gd name="T38" fmla="*/ 75 w 184"/>
                <a:gd name="T39" fmla="*/ 72 h 114"/>
                <a:gd name="T40" fmla="*/ 45 w 184"/>
                <a:gd name="T41" fmla="*/ 42 h 114"/>
                <a:gd name="T42" fmla="*/ 43 w 184"/>
                <a:gd name="T43" fmla="*/ 27 h 114"/>
                <a:gd name="T44" fmla="*/ 26 w 184"/>
                <a:gd name="T45" fmla="*/ 27 h 114"/>
                <a:gd name="T46" fmla="*/ 26 w 184"/>
                <a:gd name="T47" fmla="*/ 45 h 114"/>
                <a:gd name="T48" fmla="*/ 41 w 184"/>
                <a:gd name="T49" fmla="*/ 47 h 114"/>
                <a:gd name="T50" fmla="*/ 66 w 184"/>
                <a:gd name="T51" fmla="*/ 72 h 114"/>
                <a:gd name="T52" fmla="*/ 61 w 184"/>
                <a:gd name="T53" fmla="*/ 72 h 114"/>
                <a:gd name="T54" fmla="*/ 58 w 184"/>
                <a:gd name="T55" fmla="*/ 76 h 114"/>
                <a:gd name="T56" fmla="*/ 58 w 184"/>
                <a:gd name="T57" fmla="*/ 90 h 114"/>
                <a:gd name="T58" fmla="*/ 24 w 184"/>
                <a:gd name="T59" fmla="*/ 90 h 114"/>
                <a:gd name="T60" fmla="*/ 12 w 184"/>
                <a:gd name="T61" fmla="*/ 81 h 114"/>
                <a:gd name="T62" fmla="*/ 0 w 184"/>
                <a:gd name="T63" fmla="*/ 93 h 114"/>
                <a:gd name="T64" fmla="*/ 12 w 184"/>
                <a:gd name="T65" fmla="*/ 106 h 114"/>
                <a:gd name="T66" fmla="*/ 24 w 184"/>
                <a:gd name="T67" fmla="*/ 97 h 114"/>
                <a:gd name="T68" fmla="*/ 58 w 184"/>
                <a:gd name="T69" fmla="*/ 97 h 114"/>
                <a:gd name="T70" fmla="*/ 58 w 184"/>
                <a:gd name="T71" fmla="*/ 111 h 114"/>
                <a:gd name="T72" fmla="*/ 61 w 184"/>
                <a:gd name="T73" fmla="*/ 114 h 114"/>
                <a:gd name="T74" fmla="*/ 122 w 184"/>
                <a:gd name="T75" fmla="*/ 114 h 114"/>
                <a:gd name="T76" fmla="*/ 125 w 184"/>
                <a:gd name="T77" fmla="*/ 111 h 114"/>
                <a:gd name="T78" fmla="*/ 125 w 184"/>
                <a:gd name="T79" fmla="*/ 97 h 114"/>
                <a:gd name="T80" fmla="*/ 159 w 184"/>
                <a:gd name="T81" fmla="*/ 97 h 114"/>
                <a:gd name="T82" fmla="*/ 172 w 184"/>
                <a:gd name="T83" fmla="*/ 106 h 114"/>
                <a:gd name="T84" fmla="*/ 184 w 184"/>
                <a:gd name="T85" fmla="*/ 93 h 114"/>
                <a:gd name="T86" fmla="*/ 172 w 184"/>
                <a:gd name="T87" fmla="*/ 81 h 114"/>
                <a:gd name="T88" fmla="*/ 120 w 184"/>
                <a:gd name="T89" fmla="*/ 109 h 114"/>
                <a:gd name="T90" fmla="*/ 119 w 184"/>
                <a:gd name="T91" fmla="*/ 110 h 114"/>
                <a:gd name="T92" fmla="*/ 64 w 184"/>
                <a:gd name="T93" fmla="*/ 110 h 114"/>
                <a:gd name="T94" fmla="*/ 63 w 184"/>
                <a:gd name="T95" fmla="*/ 109 h 114"/>
                <a:gd name="T96" fmla="*/ 63 w 184"/>
                <a:gd name="T97" fmla="*/ 78 h 114"/>
                <a:gd name="T98" fmla="*/ 64 w 184"/>
                <a:gd name="T99" fmla="*/ 77 h 114"/>
                <a:gd name="T100" fmla="*/ 119 w 184"/>
                <a:gd name="T101" fmla="*/ 77 h 114"/>
                <a:gd name="T102" fmla="*/ 120 w 184"/>
                <a:gd name="T103" fmla="*/ 78 h 114"/>
                <a:gd name="T104" fmla="*/ 120 w 184"/>
                <a:gd name="T105"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4" h="114">
                  <a:moveTo>
                    <a:pt x="172" y="81"/>
                  </a:moveTo>
                  <a:cubicBezTo>
                    <a:pt x="166" y="81"/>
                    <a:pt x="161" y="85"/>
                    <a:pt x="159" y="90"/>
                  </a:cubicBezTo>
                  <a:cubicBezTo>
                    <a:pt x="125" y="90"/>
                    <a:pt x="125" y="90"/>
                    <a:pt x="125" y="90"/>
                  </a:cubicBezTo>
                  <a:cubicBezTo>
                    <a:pt x="125" y="76"/>
                    <a:pt x="125" y="76"/>
                    <a:pt x="125" y="76"/>
                  </a:cubicBezTo>
                  <a:cubicBezTo>
                    <a:pt x="125" y="74"/>
                    <a:pt x="124" y="72"/>
                    <a:pt x="122" y="72"/>
                  </a:cubicBezTo>
                  <a:cubicBezTo>
                    <a:pt x="117" y="72"/>
                    <a:pt x="117" y="72"/>
                    <a:pt x="117" y="72"/>
                  </a:cubicBezTo>
                  <a:cubicBezTo>
                    <a:pt x="142" y="47"/>
                    <a:pt x="142" y="47"/>
                    <a:pt x="142" y="47"/>
                  </a:cubicBezTo>
                  <a:cubicBezTo>
                    <a:pt x="147" y="50"/>
                    <a:pt x="153" y="49"/>
                    <a:pt x="157" y="45"/>
                  </a:cubicBezTo>
                  <a:cubicBezTo>
                    <a:pt x="162" y="40"/>
                    <a:pt x="162" y="32"/>
                    <a:pt x="157" y="28"/>
                  </a:cubicBezTo>
                  <a:cubicBezTo>
                    <a:pt x="152" y="23"/>
                    <a:pt x="144" y="23"/>
                    <a:pt x="139" y="28"/>
                  </a:cubicBezTo>
                  <a:cubicBezTo>
                    <a:pt x="135" y="32"/>
                    <a:pt x="135" y="38"/>
                    <a:pt x="137" y="43"/>
                  </a:cubicBezTo>
                  <a:cubicBezTo>
                    <a:pt x="108" y="72"/>
                    <a:pt x="108" y="72"/>
                    <a:pt x="108" y="72"/>
                  </a:cubicBezTo>
                  <a:cubicBezTo>
                    <a:pt x="95" y="72"/>
                    <a:pt x="95" y="72"/>
                    <a:pt x="95" y="72"/>
                  </a:cubicBezTo>
                  <a:cubicBezTo>
                    <a:pt x="95" y="25"/>
                    <a:pt x="95" y="25"/>
                    <a:pt x="95" y="25"/>
                  </a:cubicBezTo>
                  <a:cubicBezTo>
                    <a:pt x="100" y="24"/>
                    <a:pt x="104" y="19"/>
                    <a:pt x="104" y="13"/>
                  </a:cubicBezTo>
                  <a:cubicBezTo>
                    <a:pt x="104" y="6"/>
                    <a:pt x="98" y="0"/>
                    <a:pt x="91" y="0"/>
                  </a:cubicBezTo>
                  <a:cubicBezTo>
                    <a:pt x="84" y="0"/>
                    <a:pt x="79" y="6"/>
                    <a:pt x="79" y="13"/>
                  </a:cubicBezTo>
                  <a:cubicBezTo>
                    <a:pt x="79" y="19"/>
                    <a:pt x="83" y="24"/>
                    <a:pt x="88" y="25"/>
                  </a:cubicBezTo>
                  <a:cubicBezTo>
                    <a:pt x="88" y="72"/>
                    <a:pt x="88" y="72"/>
                    <a:pt x="88" y="72"/>
                  </a:cubicBezTo>
                  <a:cubicBezTo>
                    <a:pt x="75" y="72"/>
                    <a:pt x="75" y="72"/>
                    <a:pt x="75" y="72"/>
                  </a:cubicBezTo>
                  <a:cubicBezTo>
                    <a:pt x="45" y="42"/>
                    <a:pt x="45" y="42"/>
                    <a:pt x="45" y="42"/>
                  </a:cubicBezTo>
                  <a:cubicBezTo>
                    <a:pt x="48" y="38"/>
                    <a:pt x="47" y="32"/>
                    <a:pt x="43" y="27"/>
                  </a:cubicBezTo>
                  <a:cubicBezTo>
                    <a:pt x="38" y="23"/>
                    <a:pt x="30" y="23"/>
                    <a:pt x="26" y="27"/>
                  </a:cubicBezTo>
                  <a:cubicBezTo>
                    <a:pt x="21" y="32"/>
                    <a:pt x="21" y="40"/>
                    <a:pt x="26" y="45"/>
                  </a:cubicBezTo>
                  <a:cubicBezTo>
                    <a:pt x="30" y="49"/>
                    <a:pt x="36" y="50"/>
                    <a:pt x="41" y="47"/>
                  </a:cubicBezTo>
                  <a:cubicBezTo>
                    <a:pt x="66" y="72"/>
                    <a:pt x="66" y="72"/>
                    <a:pt x="66" y="72"/>
                  </a:cubicBezTo>
                  <a:cubicBezTo>
                    <a:pt x="61" y="72"/>
                    <a:pt x="61" y="72"/>
                    <a:pt x="61" y="72"/>
                  </a:cubicBezTo>
                  <a:cubicBezTo>
                    <a:pt x="59" y="72"/>
                    <a:pt x="58" y="74"/>
                    <a:pt x="58" y="76"/>
                  </a:cubicBezTo>
                  <a:cubicBezTo>
                    <a:pt x="58" y="90"/>
                    <a:pt x="58" y="90"/>
                    <a:pt x="58" y="90"/>
                  </a:cubicBezTo>
                  <a:cubicBezTo>
                    <a:pt x="24" y="90"/>
                    <a:pt x="24" y="90"/>
                    <a:pt x="24" y="90"/>
                  </a:cubicBezTo>
                  <a:cubicBezTo>
                    <a:pt x="23" y="85"/>
                    <a:pt x="18" y="81"/>
                    <a:pt x="12" y="81"/>
                  </a:cubicBezTo>
                  <a:cubicBezTo>
                    <a:pt x="5" y="81"/>
                    <a:pt x="0" y="86"/>
                    <a:pt x="0" y="93"/>
                  </a:cubicBezTo>
                  <a:cubicBezTo>
                    <a:pt x="0" y="100"/>
                    <a:pt x="5" y="106"/>
                    <a:pt x="12" y="106"/>
                  </a:cubicBezTo>
                  <a:cubicBezTo>
                    <a:pt x="18" y="106"/>
                    <a:pt x="23" y="102"/>
                    <a:pt x="24" y="97"/>
                  </a:cubicBezTo>
                  <a:cubicBezTo>
                    <a:pt x="58" y="97"/>
                    <a:pt x="58" y="97"/>
                    <a:pt x="58" y="97"/>
                  </a:cubicBezTo>
                  <a:cubicBezTo>
                    <a:pt x="58" y="111"/>
                    <a:pt x="58" y="111"/>
                    <a:pt x="58" y="111"/>
                  </a:cubicBezTo>
                  <a:cubicBezTo>
                    <a:pt x="58" y="113"/>
                    <a:pt x="59" y="114"/>
                    <a:pt x="61" y="114"/>
                  </a:cubicBezTo>
                  <a:cubicBezTo>
                    <a:pt x="122" y="114"/>
                    <a:pt x="122" y="114"/>
                    <a:pt x="122" y="114"/>
                  </a:cubicBezTo>
                  <a:cubicBezTo>
                    <a:pt x="124" y="114"/>
                    <a:pt x="125" y="113"/>
                    <a:pt x="125" y="111"/>
                  </a:cubicBezTo>
                  <a:cubicBezTo>
                    <a:pt x="125" y="97"/>
                    <a:pt x="125" y="97"/>
                    <a:pt x="125" y="97"/>
                  </a:cubicBezTo>
                  <a:cubicBezTo>
                    <a:pt x="159" y="97"/>
                    <a:pt x="159" y="97"/>
                    <a:pt x="159" y="97"/>
                  </a:cubicBezTo>
                  <a:cubicBezTo>
                    <a:pt x="161" y="102"/>
                    <a:pt x="166" y="106"/>
                    <a:pt x="172" y="106"/>
                  </a:cubicBezTo>
                  <a:cubicBezTo>
                    <a:pt x="179" y="106"/>
                    <a:pt x="184" y="100"/>
                    <a:pt x="184" y="93"/>
                  </a:cubicBezTo>
                  <a:cubicBezTo>
                    <a:pt x="184" y="86"/>
                    <a:pt x="179" y="81"/>
                    <a:pt x="172" y="81"/>
                  </a:cubicBezTo>
                  <a:close/>
                  <a:moveTo>
                    <a:pt x="120" y="109"/>
                  </a:moveTo>
                  <a:cubicBezTo>
                    <a:pt x="120" y="109"/>
                    <a:pt x="120" y="110"/>
                    <a:pt x="119" y="110"/>
                  </a:cubicBezTo>
                  <a:cubicBezTo>
                    <a:pt x="64" y="110"/>
                    <a:pt x="64" y="110"/>
                    <a:pt x="64" y="110"/>
                  </a:cubicBezTo>
                  <a:cubicBezTo>
                    <a:pt x="63" y="110"/>
                    <a:pt x="63" y="109"/>
                    <a:pt x="63" y="109"/>
                  </a:cubicBezTo>
                  <a:cubicBezTo>
                    <a:pt x="63" y="78"/>
                    <a:pt x="63" y="78"/>
                    <a:pt x="63" y="78"/>
                  </a:cubicBezTo>
                  <a:cubicBezTo>
                    <a:pt x="63" y="77"/>
                    <a:pt x="63" y="77"/>
                    <a:pt x="64" y="77"/>
                  </a:cubicBezTo>
                  <a:cubicBezTo>
                    <a:pt x="119" y="77"/>
                    <a:pt x="119" y="77"/>
                    <a:pt x="119" y="77"/>
                  </a:cubicBezTo>
                  <a:cubicBezTo>
                    <a:pt x="120" y="77"/>
                    <a:pt x="120" y="77"/>
                    <a:pt x="120" y="78"/>
                  </a:cubicBezTo>
                  <a:lnTo>
                    <a:pt x="120"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52"/>
            <p:cNvSpPr>
              <a:spLocks noEditPoints="1"/>
            </p:cNvSpPr>
            <p:nvPr/>
          </p:nvSpPr>
          <p:spPr bwMode="auto">
            <a:xfrm>
              <a:off x="5497" y="3741"/>
              <a:ext cx="138" cy="44"/>
            </a:xfrm>
            <a:custGeom>
              <a:avLst/>
              <a:gdLst>
                <a:gd name="T0" fmla="*/ 93 w 94"/>
                <a:gd name="T1" fmla="*/ 24 h 30"/>
                <a:gd name="T2" fmla="*/ 82 w 94"/>
                <a:gd name="T3" fmla="*/ 3 h 30"/>
                <a:gd name="T4" fmla="*/ 79 w 94"/>
                <a:gd name="T5" fmla="*/ 0 h 30"/>
                <a:gd name="T6" fmla="*/ 16 w 94"/>
                <a:gd name="T7" fmla="*/ 0 h 30"/>
                <a:gd name="T8" fmla="*/ 12 w 94"/>
                <a:gd name="T9" fmla="*/ 3 h 30"/>
                <a:gd name="T10" fmla="*/ 2 w 94"/>
                <a:gd name="T11" fmla="*/ 24 h 30"/>
                <a:gd name="T12" fmla="*/ 6 w 94"/>
                <a:gd name="T13" fmla="*/ 30 h 30"/>
                <a:gd name="T14" fmla="*/ 89 w 94"/>
                <a:gd name="T15" fmla="*/ 30 h 30"/>
                <a:gd name="T16" fmla="*/ 93 w 94"/>
                <a:gd name="T17" fmla="*/ 24 h 30"/>
                <a:gd name="T18" fmla="*/ 58 w 94"/>
                <a:gd name="T19" fmla="*/ 26 h 30"/>
                <a:gd name="T20" fmla="*/ 37 w 94"/>
                <a:gd name="T21" fmla="*/ 26 h 30"/>
                <a:gd name="T22" fmla="*/ 35 w 94"/>
                <a:gd name="T23" fmla="*/ 24 h 30"/>
                <a:gd name="T24" fmla="*/ 38 w 94"/>
                <a:gd name="T25" fmla="*/ 14 h 30"/>
                <a:gd name="T26" fmla="*/ 39 w 94"/>
                <a:gd name="T27" fmla="*/ 13 h 30"/>
                <a:gd name="T28" fmla="*/ 56 w 94"/>
                <a:gd name="T29" fmla="*/ 13 h 30"/>
                <a:gd name="T30" fmla="*/ 57 w 94"/>
                <a:gd name="T31" fmla="*/ 14 h 30"/>
                <a:gd name="T32" fmla="*/ 59 w 94"/>
                <a:gd name="T33" fmla="*/ 24 h 30"/>
                <a:gd name="T34" fmla="*/ 58 w 94"/>
                <a:gd name="T3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30">
                  <a:moveTo>
                    <a:pt x="93" y="24"/>
                  </a:moveTo>
                  <a:cubicBezTo>
                    <a:pt x="82" y="3"/>
                    <a:pt x="82" y="3"/>
                    <a:pt x="82" y="3"/>
                  </a:cubicBezTo>
                  <a:cubicBezTo>
                    <a:pt x="82" y="1"/>
                    <a:pt x="80" y="0"/>
                    <a:pt x="79" y="0"/>
                  </a:cubicBezTo>
                  <a:cubicBezTo>
                    <a:pt x="16" y="0"/>
                    <a:pt x="16" y="0"/>
                    <a:pt x="16" y="0"/>
                  </a:cubicBezTo>
                  <a:cubicBezTo>
                    <a:pt x="15" y="0"/>
                    <a:pt x="13" y="1"/>
                    <a:pt x="12" y="3"/>
                  </a:cubicBezTo>
                  <a:cubicBezTo>
                    <a:pt x="2" y="24"/>
                    <a:pt x="2" y="24"/>
                    <a:pt x="2" y="24"/>
                  </a:cubicBezTo>
                  <a:cubicBezTo>
                    <a:pt x="0" y="27"/>
                    <a:pt x="2" y="30"/>
                    <a:pt x="6" y="30"/>
                  </a:cubicBezTo>
                  <a:cubicBezTo>
                    <a:pt x="89" y="30"/>
                    <a:pt x="89" y="30"/>
                    <a:pt x="89" y="30"/>
                  </a:cubicBezTo>
                  <a:cubicBezTo>
                    <a:pt x="92" y="30"/>
                    <a:pt x="94" y="27"/>
                    <a:pt x="93" y="24"/>
                  </a:cubicBezTo>
                  <a:close/>
                  <a:moveTo>
                    <a:pt x="58" y="26"/>
                  </a:moveTo>
                  <a:cubicBezTo>
                    <a:pt x="37" y="26"/>
                    <a:pt x="37" y="26"/>
                    <a:pt x="37" y="26"/>
                  </a:cubicBezTo>
                  <a:cubicBezTo>
                    <a:pt x="36" y="26"/>
                    <a:pt x="35" y="25"/>
                    <a:pt x="35" y="24"/>
                  </a:cubicBezTo>
                  <a:cubicBezTo>
                    <a:pt x="38" y="14"/>
                    <a:pt x="38" y="14"/>
                    <a:pt x="38" y="14"/>
                  </a:cubicBezTo>
                  <a:cubicBezTo>
                    <a:pt x="38" y="14"/>
                    <a:pt x="38" y="13"/>
                    <a:pt x="39" y="13"/>
                  </a:cubicBezTo>
                  <a:cubicBezTo>
                    <a:pt x="56" y="13"/>
                    <a:pt x="56" y="13"/>
                    <a:pt x="56" y="13"/>
                  </a:cubicBezTo>
                  <a:cubicBezTo>
                    <a:pt x="56" y="13"/>
                    <a:pt x="57" y="14"/>
                    <a:pt x="57" y="14"/>
                  </a:cubicBezTo>
                  <a:cubicBezTo>
                    <a:pt x="59" y="24"/>
                    <a:pt x="59" y="24"/>
                    <a:pt x="59" y="24"/>
                  </a:cubicBezTo>
                  <a:cubicBezTo>
                    <a:pt x="60" y="25"/>
                    <a:pt x="59" y="26"/>
                    <a:pt x="58"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 name="Group 61"/>
          <p:cNvGrpSpPr>
            <a:grpSpLocks noChangeAspect="1"/>
          </p:cNvGrpSpPr>
          <p:nvPr/>
        </p:nvGrpSpPr>
        <p:grpSpPr bwMode="auto">
          <a:xfrm>
            <a:off x="7463443" y="5002853"/>
            <a:ext cx="1350640" cy="897613"/>
            <a:chOff x="2881" y="1159"/>
            <a:chExt cx="480" cy="319"/>
          </a:xfrm>
          <a:solidFill>
            <a:srgbClr val="470A68"/>
          </a:solidFill>
        </p:grpSpPr>
        <p:sp>
          <p:nvSpPr>
            <p:cNvPr id="33" name="Freeform 62"/>
            <p:cNvSpPr>
              <a:spLocks noEditPoints="1"/>
            </p:cNvSpPr>
            <p:nvPr/>
          </p:nvSpPr>
          <p:spPr bwMode="auto">
            <a:xfrm>
              <a:off x="2881" y="1207"/>
              <a:ext cx="303" cy="271"/>
            </a:xfrm>
            <a:custGeom>
              <a:avLst/>
              <a:gdLst>
                <a:gd name="T0" fmla="*/ 117 w 126"/>
                <a:gd name="T1" fmla="*/ 0 h 112"/>
                <a:gd name="T2" fmla="*/ 8 w 126"/>
                <a:gd name="T3" fmla="*/ 0 h 112"/>
                <a:gd name="T4" fmla="*/ 0 w 126"/>
                <a:gd name="T5" fmla="*/ 8 h 112"/>
                <a:gd name="T6" fmla="*/ 0 w 126"/>
                <a:gd name="T7" fmla="*/ 81 h 112"/>
                <a:gd name="T8" fmla="*/ 8 w 126"/>
                <a:gd name="T9" fmla="*/ 89 h 112"/>
                <a:gd name="T10" fmla="*/ 44 w 126"/>
                <a:gd name="T11" fmla="*/ 89 h 112"/>
                <a:gd name="T12" fmla="*/ 46 w 126"/>
                <a:gd name="T13" fmla="*/ 96 h 112"/>
                <a:gd name="T14" fmla="*/ 40 w 126"/>
                <a:gd name="T15" fmla="*/ 101 h 112"/>
                <a:gd name="T16" fmla="*/ 30 w 126"/>
                <a:gd name="T17" fmla="*/ 101 h 112"/>
                <a:gd name="T18" fmla="*/ 21 w 126"/>
                <a:gd name="T19" fmla="*/ 110 h 112"/>
                <a:gd name="T20" fmla="*/ 21 w 126"/>
                <a:gd name="T21" fmla="*/ 110 h 112"/>
                <a:gd name="T22" fmla="*/ 22 w 126"/>
                <a:gd name="T23" fmla="*/ 112 h 112"/>
                <a:gd name="T24" fmla="*/ 63 w 126"/>
                <a:gd name="T25" fmla="*/ 112 h 112"/>
                <a:gd name="T26" fmla="*/ 103 w 126"/>
                <a:gd name="T27" fmla="*/ 112 h 112"/>
                <a:gd name="T28" fmla="*/ 105 w 126"/>
                <a:gd name="T29" fmla="*/ 110 h 112"/>
                <a:gd name="T30" fmla="*/ 105 w 126"/>
                <a:gd name="T31" fmla="*/ 110 h 112"/>
                <a:gd name="T32" fmla="*/ 96 w 126"/>
                <a:gd name="T33" fmla="*/ 101 h 112"/>
                <a:gd name="T34" fmla="*/ 85 w 126"/>
                <a:gd name="T35" fmla="*/ 101 h 112"/>
                <a:gd name="T36" fmla="*/ 80 w 126"/>
                <a:gd name="T37" fmla="*/ 96 h 112"/>
                <a:gd name="T38" fmla="*/ 81 w 126"/>
                <a:gd name="T39" fmla="*/ 89 h 112"/>
                <a:gd name="T40" fmla="*/ 117 w 126"/>
                <a:gd name="T41" fmla="*/ 89 h 112"/>
                <a:gd name="T42" fmla="*/ 126 w 126"/>
                <a:gd name="T43" fmla="*/ 81 h 112"/>
                <a:gd name="T44" fmla="*/ 126 w 126"/>
                <a:gd name="T45" fmla="*/ 8 h 112"/>
                <a:gd name="T46" fmla="*/ 117 w 126"/>
                <a:gd name="T47" fmla="*/ 0 h 112"/>
                <a:gd name="T48" fmla="*/ 116 w 126"/>
                <a:gd name="T49" fmla="*/ 77 h 112"/>
                <a:gd name="T50" fmla="*/ 114 w 126"/>
                <a:gd name="T51" fmla="*/ 79 h 112"/>
                <a:gd name="T52" fmla="*/ 12 w 126"/>
                <a:gd name="T53" fmla="*/ 79 h 112"/>
                <a:gd name="T54" fmla="*/ 10 w 126"/>
                <a:gd name="T55" fmla="*/ 77 h 112"/>
                <a:gd name="T56" fmla="*/ 10 w 126"/>
                <a:gd name="T57" fmla="*/ 11 h 112"/>
                <a:gd name="T58" fmla="*/ 12 w 126"/>
                <a:gd name="T59" fmla="*/ 9 h 112"/>
                <a:gd name="T60" fmla="*/ 114 w 126"/>
                <a:gd name="T61" fmla="*/ 9 h 112"/>
                <a:gd name="T62" fmla="*/ 116 w 126"/>
                <a:gd name="T63" fmla="*/ 11 h 112"/>
                <a:gd name="T64" fmla="*/ 116 w 126"/>
                <a:gd name="T65" fmla="*/ 7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112">
                  <a:moveTo>
                    <a:pt x="117" y="0"/>
                  </a:moveTo>
                  <a:cubicBezTo>
                    <a:pt x="8" y="0"/>
                    <a:pt x="8" y="0"/>
                    <a:pt x="8" y="0"/>
                  </a:cubicBezTo>
                  <a:cubicBezTo>
                    <a:pt x="4" y="0"/>
                    <a:pt x="0" y="3"/>
                    <a:pt x="0" y="8"/>
                  </a:cubicBezTo>
                  <a:cubicBezTo>
                    <a:pt x="0" y="81"/>
                    <a:pt x="0" y="81"/>
                    <a:pt x="0" y="81"/>
                  </a:cubicBezTo>
                  <a:cubicBezTo>
                    <a:pt x="0" y="85"/>
                    <a:pt x="4" y="89"/>
                    <a:pt x="8" y="89"/>
                  </a:cubicBezTo>
                  <a:cubicBezTo>
                    <a:pt x="44" y="89"/>
                    <a:pt x="44" y="89"/>
                    <a:pt x="44" y="89"/>
                  </a:cubicBezTo>
                  <a:cubicBezTo>
                    <a:pt x="45" y="91"/>
                    <a:pt x="46" y="93"/>
                    <a:pt x="46" y="96"/>
                  </a:cubicBezTo>
                  <a:cubicBezTo>
                    <a:pt x="46" y="99"/>
                    <a:pt x="43" y="101"/>
                    <a:pt x="40" y="101"/>
                  </a:cubicBezTo>
                  <a:cubicBezTo>
                    <a:pt x="30" y="101"/>
                    <a:pt x="30" y="101"/>
                    <a:pt x="30" y="101"/>
                  </a:cubicBezTo>
                  <a:cubicBezTo>
                    <a:pt x="25" y="101"/>
                    <a:pt x="21" y="105"/>
                    <a:pt x="21" y="110"/>
                  </a:cubicBezTo>
                  <a:cubicBezTo>
                    <a:pt x="21" y="110"/>
                    <a:pt x="21" y="110"/>
                    <a:pt x="21" y="110"/>
                  </a:cubicBezTo>
                  <a:cubicBezTo>
                    <a:pt x="21" y="111"/>
                    <a:pt x="22" y="112"/>
                    <a:pt x="22" y="112"/>
                  </a:cubicBezTo>
                  <a:cubicBezTo>
                    <a:pt x="63" y="112"/>
                    <a:pt x="63" y="112"/>
                    <a:pt x="63" y="112"/>
                  </a:cubicBezTo>
                  <a:cubicBezTo>
                    <a:pt x="103" y="112"/>
                    <a:pt x="103" y="112"/>
                    <a:pt x="103" y="112"/>
                  </a:cubicBezTo>
                  <a:cubicBezTo>
                    <a:pt x="104" y="112"/>
                    <a:pt x="105" y="111"/>
                    <a:pt x="105" y="110"/>
                  </a:cubicBezTo>
                  <a:cubicBezTo>
                    <a:pt x="105" y="110"/>
                    <a:pt x="105" y="110"/>
                    <a:pt x="105" y="110"/>
                  </a:cubicBezTo>
                  <a:cubicBezTo>
                    <a:pt x="105" y="105"/>
                    <a:pt x="101" y="101"/>
                    <a:pt x="96" y="101"/>
                  </a:cubicBezTo>
                  <a:cubicBezTo>
                    <a:pt x="85" y="101"/>
                    <a:pt x="85" y="101"/>
                    <a:pt x="85" y="101"/>
                  </a:cubicBezTo>
                  <a:cubicBezTo>
                    <a:pt x="82" y="101"/>
                    <a:pt x="80" y="99"/>
                    <a:pt x="80" y="96"/>
                  </a:cubicBezTo>
                  <a:cubicBezTo>
                    <a:pt x="80" y="93"/>
                    <a:pt x="80" y="91"/>
                    <a:pt x="81" y="89"/>
                  </a:cubicBezTo>
                  <a:cubicBezTo>
                    <a:pt x="117" y="89"/>
                    <a:pt x="117" y="89"/>
                    <a:pt x="117" y="89"/>
                  </a:cubicBezTo>
                  <a:cubicBezTo>
                    <a:pt x="122" y="89"/>
                    <a:pt x="126" y="85"/>
                    <a:pt x="126" y="81"/>
                  </a:cubicBezTo>
                  <a:cubicBezTo>
                    <a:pt x="126" y="8"/>
                    <a:pt x="126" y="8"/>
                    <a:pt x="126" y="8"/>
                  </a:cubicBezTo>
                  <a:cubicBezTo>
                    <a:pt x="126" y="3"/>
                    <a:pt x="122" y="0"/>
                    <a:pt x="117" y="0"/>
                  </a:cubicBezTo>
                  <a:close/>
                  <a:moveTo>
                    <a:pt x="116" y="77"/>
                  </a:moveTo>
                  <a:cubicBezTo>
                    <a:pt x="116" y="78"/>
                    <a:pt x="115" y="79"/>
                    <a:pt x="114" y="79"/>
                  </a:cubicBezTo>
                  <a:cubicBezTo>
                    <a:pt x="12" y="79"/>
                    <a:pt x="12" y="79"/>
                    <a:pt x="12" y="79"/>
                  </a:cubicBezTo>
                  <a:cubicBezTo>
                    <a:pt x="11" y="79"/>
                    <a:pt x="10" y="78"/>
                    <a:pt x="10" y="77"/>
                  </a:cubicBezTo>
                  <a:cubicBezTo>
                    <a:pt x="10" y="11"/>
                    <a:pt x="10" y="11"/>
                    <a:pt x="10" y="11"/>
                  </a:cubicBezTo>
                  <a:cubicBezTo>
                    <a:pt x="10" y="10"/>
                    <a:pt x="11" y="9"/>
                    <a:pt x="12" y="9"/>
                  </a:cubicBezTo>
                  <a:cubicBezTo>
                    <a:pt x="114" y="9"/>
                    <a:pt x="114" y="9"/>
                    <a:pt x="114" y="9"/>
                  </a:cubicBezTo>
                  <a:cubicBezTo>
                    <a:pt x="115" y="9"/>
                    <a:pt x="116" y="10"/>
                    <a:pt x="116" y="11"/>
                  </a:cubicBezTo>
                  <a:lnTo>
                    <a:pt x="116"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3"/>
            <p:cNvSpPr>
              <a:spLocks/>
            </p:cNvSpPr>
            <p:nvPr/>
          </p:nvSpPr>
          <p:spPr bwMode="auto">
            <a:xfrm>
              <a:off x="3234" y="1212"/>
              <a:ext cx="96" cy="14"/>
            </a:xfrm>
            <a:custGeom>
              <a:avLst/>
              <a:gdLst>
                <a:gd name="T0" fmla="*/ 40 w 40"/>
                <a:gd name="T1" fmla="*/ 0 h 6"/>
                <a:gd name="T2" fmla="*/ 1 w 40"/>
                <a:gd name="T3" fmla="*/ 0 h 6"/>
                <a:gd name="T4" fmla="*/ 0 w 40"/>
                <a:gd name="T5" fmla="*/ 0 h 6"/>
                <a:gd name="T6" fmla="*/ 0 w 40"/>
                <a:gd name="T7" fmla="*/ 5 h 6"/>
                <a:gd name="T8" fmla="*/ 1 w 40"/>
                <a:gd name="T9" fmla="*/ 6 h 6"/>
                <a:gd name="T10" fmla="*/ 40 w 40"/>
                <a:gd name="T11" fmla="*/ 6 h 6"/>
                <a:gd name="T12" fmla="*/ 40 w 40"/>
                <a:gd name="T13" fmla="*/ 5 h 6"/>
                <a:gd name="T14" fmla="*/ 40 w 40"/>
                <a:gd name="T15" fmla="*/ 0 h 6"/>
                <a:gd name="T16" fmla="*/ 40 w 40"/>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6">
                  <a:moveTo>
                    <a:pt x="40" y="0"/>
                  </a:moveTo>
                  <a:cubicBezTo>
                    <a:pt x="1" y="0"/>
                    <a:pt x="1" y="0"/>
                    <a:pt x="1" y="0"/>
                  </a:cubicBezTo>
                  <a:cubicBezTo>
                    <a:pt x="0" y="0"/>
                    <a:pt x="0" y="0"/>
                    <a:pt x="0" y="0"/>
                  </a:cubicBezTo>
                  <a:cubicBezTo>
                    <a:pt x="0" y="5"/>
                    <a:pt x="0" y="5"/>
                    <a:pt x="0" y="5"/>
                  </a:cubicBezTo>
                  <a:cubicBezTo>
                    <a:pt x="0" y="6"/>
                    <a:pt x="0" y="6"/>
                    <a:pt x="1" y="6"/>
                  </a:cubicBezTo>
                  <a:cubicBezTo>
                    <a:pt x="40" y="6"/>
                    <a:pt x="40" y="6"/>
                    <a:pt x="40" y="6"/>
                  </a:cubicBezTo>
                  <a:cubicBezTo>
                    <a:pt x="40" y="6"/>
                    <a:pt x="40" y="6"/>
                    <a:pt x="40" y="5"/>
                  </a:cubicBezTo>
                  <a:cubicBezTo>
                    <a:pt x="40" y="0"/>
                    <a:pt x="40" y="0"/>
                    <a:pt x="40" y="0"/>
                  </a:cubicBezTo>
                  <a:cubicBezTo>
                    <a:pt x="40" y="0"/>
                    <a:pt x="40"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64"/>
            <p:cNvSpPr>
              <a:spLocks noEditPoints="1"/>
            </p:cNvSpPr>
            <p:nvPr/>
          </p:nvSpPr>
          <p:spPr bwMode="auto">
            <a:xfrm>
              <a:off x="3203" y="1159"/>
              <a:ext cx="158" cy="319"/>
            </a:xfrm>
            <a:custGeom>
              <a:avLst/>
              <a:gdLst>
                <a:gd name="T0" fmla="*/ 57 w 66"/>
                <a:gd name="T1" fmla="*/ 0 h 132"/>
                <a:gd name="T2" fmla="*/ 9 w 66"/>
                <a:gd name="T3" fmla="*/ 0 h 132"/>
                <a:gd name="T4" fmla="*/ 0 w 66"/>
                <a:gd name="T5" fmla="*/ 9 h 132"/>
                <a:gd name="T6" fmla="*/ 0 w 66"/>
                <a:gd name="T7" fmla="*/ 123 h 132"/>
                <a:gd name="T8" fmla="*/ 9 w 66"/>
                <a:gd name="T9" fmla="*/ 132 h 132"/>
                <a:gd name="T10" fmla="*/ 57 w 66"/>
                <a:gd name="T11" fmla="*/ 132 h 132"/>
                <a:gd name="T12" fmla="*/ 66 w 66"/>
                <a:gd name="T13" fmla="*/ 123 h 132"/>
                <a:gd name="T14" fmla="*/ 66 w 66"/>
                <a:gd name="T15" fmla="*/ 9 h 132"/>
                <a:gd name="T16" fmla="*/ 57 w 66"/>
                <a:gd name="T17" fmla="*/ 0 h 132"/>
                <a:gd name="T18" fmla="*/ 58 w 66"/>
                <a:gd name="T19" fmla="*/ 27 h 132"/>
                <a:gd name="T20" fmla="*/ 53 w 66"/>
                <a:gd name="T21" fmla="*/ 33 h 132"/>
                <a:gd name="T22" fmla="*/ 14 w 66"/>
                <a:gd name="T23" fmla="*/ 33 h 132"/>
                <a:gd name="T24" fmla="*/ 8 w 66"/>
                <a:gd name="T25" fmla="*/ 27 h 132"/>
                <a:gd name="T26" fmla="*/ 8 w 66"/>
                <a:gd name="T27" fmla="*/ 22 h 132"/>
                <a:gd name="T28" fmla="*/ 14 w 66"/>
                <a:gd name="T29" fmla="*/ 17 h 132"/>
                <a:gd name="T30" fmla="*/ 53 w 66"/>
                <a:gd name="T31" fmla="*/ 17 h 132"/>
                <a:gd name="T32" fmla="*/ 58 w 66"/>
                <a:gd name="T33" fmla="*/ 22 h 132"/>
                <a:gd name="T34" fmla="*/ 58 w 66"/>
                <a:gd name="T35" fmla="*/ 2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32">
                  <a:moveTo>
                    <a:pt x="57" y="0"/>
                  </a:moveTo>
                  <a:cubicBezTo>
                    <a:pt x="9" y="0"/>
                    <a:pt x="9" y="0"/>
                    <a:pt x="9" y="0"/>
                  </a:cubicBezTo>
                  <a:cubicBezTo>
                    <a:pt x="4" y="0"/>
                    <a:pt x="0" y="4"/>
                    <a:pt x="0" y="9"/>
                  </a:cubicBezTo>
                  <a:cubicBezTo>
                    <a:pt x="0" y="123"/>
                    <a:pt x="0" y="123"/>
                    <a:pt x="0" y="123"/>
                  </a:cubicBezTo>
                  <a:cubicBezTo>
                    <a:pt x="0" y="128"/>
                    <a:pt x="4" y="132"/>
                    <a:pt x="9" y="132"/>
                  </a:cubicBezTo>
                  <a:cubicBezTo>
                    <a:pt x="57" y="132"/>
                    <a:pt x="57" y="132"/>
                    <a:pt x="57" y="132"/>
                  </a:cubicBezTo>
                  <a:cubicBezTo>
                    <a:pt x="62" y="132"/>
                    <a:pt x="66" y="128"/>
                    <a:pt x="66" y="123"/>
                  </a:cubicBezTo>
                  <a:cubicBezTo>
                    <a:pt x="66" y="9"/>
                    <a:pt x="66" y="9"/>
                    <a:pt x="66" y="9"/>
                  </a:cubicBezTo>
                  <a:cubicBezTo>
                    <a:pt x="66" y="4"/>
                    <a:pt x="62" y="0"/>
                    <a:pt x="57" y="0"/>
                  </a:cubicBezTo>
                  <a:close/>
                  <a:moveTo>
                    <a:pt x="58" y="27"/>
                  </a:moveTo>
                  <a:cubicBezTo>
                    <a:pt x="58" y="30"/>
                    <a:pt x="56" y="33"/>
                    <a:pt x="53" y="33"/>
                  </a:cubicBezTo>
                  <a:cubicBezTo>
                    <a:pt x="14" y="33"/>
                    <a:pt x="14" y="33"/>
                    <a:pt x="14" y="33"/>
                  </a:cubicBezTo>
                  <a:cubicBezTo>
                    <a:pt x="11" y="33"/>
                    <a:pt x="8" y="30"/>
                    <a:pt x="8" y="27"/>
                  </a:cubicBezTo>
                  <a:cubicBezTo>
                    <a:pt x="8" y="22"/>
                    <a:pt x="8" y="22"/>
                    <a:pt x="8" y="22"/>
                  </a:cubicBezTo>
                  <a:cubicBezTo>
                    <a:pt x="8" y="19"/>
                    <a:pt x="11" y="17"/>
                    <a:pt x="14" y="17"/>
                  </a:cubicBezTo>
                  <a:cubicBezTo>
                    <a:pt x="53" y="17"/>
                    <a:pt x="53" y="17"/>
                    <a:pt x="53" y="17"/>
                  </a:cubicBezTo>
                  <a:cubicBezTo>
                    <a:pt x="56" y="17"/>
                    <a:pt x="58" y="19"/>
                    <a:pt x="58" y="22"/>
                  </a:cubicBezTo>
                  <a:lnTo>
                    <a:pt x="5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65"/>
            <p:cNvSpPr>
              <a:spLocks/>
            </p:cNvSpPr>
            <p:nvPr/>
          </p:nvSpPr>
          <p:spPr bwMode="auto">
            <a:xfrm>
              <a:off x="3234" y="1212"/>
              <a:ext cx="96" cy="14"/>
            </a:xfrm>
            <a:custGeom>
              <a:avLst/>
              <a:gdLst>
                <a:gd name="T0" fmla="*/ 1 w 40"/>
                <a:gd name="T1" fmla="*/ 6 h 6"/>
                <a:gd name="T2" fmla="*/ 40 w 40"/>
                <a:gd name="T3" fmla="*/ 6 h 6"/>
                <a:gd name="T4" fmla="*/ 40 w 40"/>
                <a:gd name="T5" fmla="*/ 5 h 6"/>
                <a:gd name="T6" fmla="*/ 40 w 40"/>
                <a:gd name="T7" fmla="*/ 0 h 6"/>
                <a:gd name="T8" fmla="*/ 40 w 40"/>
                <a:gd name="T9" fmla="*/ 0 h 6"/>
                <a:gd name="T10" fmla="*/ 1 w 40"/>
                <a:gd name="T11" fmla="*/ 0 h 6"/>
                <a:gd name="T12" fmla="*/ 0 w 40"/>
                <a:gd name="T13" fmla="*/ 0 h 6"/>
                <a:gd name="T14" fmla="*/ 0 w 40"/>
                <a:gd name="T15" fmla="*/ 5 h 6"/>
                <a:gd name="T16" fmla="*/ 1 w 40"/>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6">
                  <a:moveTo>
                    <a:pt x="1" y="6"/>
                  </a:moveTo>
                  <a:cubicBezTo>
                    <a:pt x="40" y="6"/>
                    <a:pt x="40" y="6"/>
                    <a:pt x="40" y="6"/>
                  </a:cubicBezTo>
                  <a:cubicBezTo>
                    <a:pt x="40" y="6"/>
                    <a:pt x="40" y="6"/>
                    <a:pt x="40" y="5"/>
                  </a:cubicBezTo>
                  <a:cubicBezTo>
                    <a:pt x="40" y="0"/>
                    <a:pt x="40" y="0"/>
                    <a:pt x="40" y="0"/>
                  </a:cubicBezTo>
                  <a:cubicBezTo>
                    <a:pt x="40" y="0"/>
                    <a:pt x="40" y="0"/>
                    <a:pt x="40" y="0"/>
                  </a:cubicBezTo>
                  <a:cubicBezTo>
                    <a:pt x="1" y="0"/>
                    <a:pt x="1" y="0"/>
                    <a:pt x="1" y="0"/>
                  </a:cubicBezTo>
                  <a:cubicBezTo>
                    <a:pt x="0" y="0"/>
                    <a:pt x="0" y="0"/>
                    <a:pt x="0" y="0"/>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66"/>
            <p:cNvSpPr>
              <a:spLocks noEditPoints="1"/>
            </p:cNvSpPr>
            <p:nvPr/>
          </p:nvSpPr>
          <p:spPr bwMode="auto">
            <a:xfrm>
              <a:off x="2953" y="1253"/>
              <a:ext cx="104" cy="106"/>
            </a:xfrm>
            <a:custGeom>
              <a:avLst/>
              <a:gdLst>
                <a:gd name="T0" fmla="*/ 40 w 43"/>
                <a:gd name="T1" fmla="*/ 18 h 44"/>
                <a:gd name="T2" fmla="*/ 37 w 43"/>
                <a:gd name="T3" fmla="*/ 14 h 44"/>
                <a:gd name="T4" fmla="*/ 38 w 43"/>
                <a:gd name="T5" fmla="*/ 11 h 44"/>
                <a:gd name="T6" fmla="*/ 35 w 43"/>
                <a:gd name="T7" fmla="*/ 5 h 44"/>
                <a:gd name="T8" fmla="*/ 31 w 43"/>
                <a:gd name="T9" fmla="*/ 6 h 44"/>
                <a:gd name="T10" fmla="*/ 27 w 43"/>
                <a:gd name="T11" fmla="*/ 5 h 44"/>
                <a:gd name="T12" fmla="*/ 26 w 43"/>
                <a:gd name="T13" fmla="*/ 2 h 44"/>
                <a:gd name="T14" fmla="*/ 19 w 43"/>
                <a:gd name="T15" fmla="*/ 0 h 44"/>
                <a:gd name="T16" fmla="*/ 17 w 43"/>
                <a:gd name="T17" fmla="*/ 3 h 44"/>
                <a:gd name="T18" fmla="*/ 14 w 43"/>
                <a:gd name="T19" fmla="*/ 6 h 44"/>
                <a:gd name="T20" fmla="*/ 11 w 43"/>
                <a:gd name="T21" fmla="*/ 5 h 44"/>
                <a:gd name="T22" fmla="*/ 5 w 43"/>
                <a:gd name="T23" fmla="*/ 8 h 44"/>
                <a:gd name="T24" fmla="*/ 6 w 43"/>
                <a:gd name="T25" fmla="*/ 12 h 44"/>
                <a:gd name="T26" fmla="*/ 5 w 43"/>
                <a:gd name="T27" fmla="*/ 16 h 44"/>
                <a:gd name="T28" fmla="*/ 2 w 43"/>
                <a:gd name="T29" fmla="*/ 18 h 44"/>
                <a:gd name="T30" fmla="*/ 0 w 43"/>
                <a:gd name="T31" fmla="*/ 25 h 44"/>
                <a:gd name="T32" fmla="*/ 4 w 43"/>
                <a:gd name="T33" fmla="*/ 26 h 44"/>
                <a:gd name="T34" fmla="*/ 6 w 43"/>
                <a:gd name="T35" fmla="*/ 30 h 44"/>
                <a:gd name="T36" fmla="*/ 5 w 43"/>
                <a:gd name="T37" fmla="*/ 33 h 44"/>
                <a:gd name="T38" fmla="*/ 8 w 43"/>
                <a:gd name="T39" fmla="*/ 40 h 44"/>
                <a:gd name="T40" fmla="*/ 12 w 43"/>
                <a:gd name="T41" fmla="*/ 38 h 44"/>
                <a:gd name="T42" fmla="*/ 16 w 43"/>
                <a:gd name="T43" fmla="*/ 39 h 44"/>
                <a:gd name="T44" fmla="*/ 17 w 43"/>
                <a:gd name="T45" fmla="*/ 42 h 44"/>
                <a:gd name="T46" fmla="*/ 24 w 43"/>
                <a:gd name="T47" fmla="*/ 44 h 44"/>
                <a:gd name="T48" fmla="*/ 26 w 43"/>
                <a:gd name="T49" fmla="*/ 41 h 44"/>
                <a:gd name="T50" fmla="*/ 29 w 43"/>
                <a:gd name="T51" fmla="*/ 38 h 44"/>
                <a:gd name="T52" fmla="*/ 32 w 43"/>
                <a:gd name="T53" fmla="*/ 39 h 44"/>
                <a:gd name="T54" fmla="*/ 38 w 43"/>
                <a:gd name="T55" fmla="*/ 36 h 44"/>
                <a:gd name="T56" fmla="*/ 37 w 43"/>
                <a:gd name="T57" fmla="*/ 32 h 44"/>
                <a:gd name="T58" fmla="*/ 38 w 43"/>
                <a:gd name="T59" fmla="*/ 28 h 44"/>
                <a:gd name="T60" fmla="*/ 41 w 43"/>
                <a:gd name="T61" fmla="*/ 26 h 44"/>
                <a:gd name="T62" fmla="*/ 43 w 43"/>
                <a:gd name="T63" fmla="*/ 19 h 44"/>
                <a:gd name="T64" fmla="*/ 19 w 43"/>
                <a:gd name="T65" fmla="*/ 34 h 44"/>
                <a:gd name="T66" fmla="*/ 10 w 43"/>
                <a:gd name="T67" fmla="*/ 25 h 44"/>
                <a:gd name="T68" fmla="*/ 16 w 43"/>
                <a:gd name="T69" fmla="*/ 25 h 44"/>
                <a:gd name="T70" fmla="*/ 19 w 43"/>
                <a:gd name="T71" fmla="*/ 28 h 44"/>
                <a:gd name="T72" fmla="*/ 19 w 43"/>
                <a:gd name="T73" fmla="*/ 34 h 44"/>
                <a:gd name="T74" fmla="*/ 19 w 43"/>
                <a:gd name="T75" fmla="*/ 16 h 44"/>
                <a:gd name="T76" fmla="*/ 16 w 43"/>
                <a:gd name="T77" fmla="*/ 19 h 44"/>
                <a:gd name="T78" fmla="*/ 10 w 43"/>
                <a:gd name="T79" fmla="*/ 19 h 44"/>
                <a:gd name="T80" fmla="*/ 19 w 43"/>
                <a:gd name="T81" fmla="*/ 10 h 44"/>
                <a:gd name="T82" fmla="*/ 33 w 43"/>
                <a:gd name="T83" fmla="*/ 25 h 44"/>
                <a:gd name="T84" fmla="*/ 24 w 43"/>
                <a:gd name="T85" fmla="*/ 34 h 44"/>
                <a:gd name="T86" fmla="*/ 24 w 43"/>
                <a:gd name="T87" fmla="*/ 28 h 44"/>
                <a:gd name="T88" fmla="*/ 27 w 43"/>
                <a:gd name="T89" fmla="*/ 25 h 44"/>
                <a:gd name="T90" fmla="*/ 33 w 43"/>
                <a:gd name="T91" fmla="*/ 25 h 44"/>
                <a:gd name="T92" fmla="*/ 27 w 43"/>
                <a:gd name="T93" fmla="*/ 19 h 44"/>
                <a:gd name="T94" fmla="*/ 24 w 43"/>
                <a:gd name="T95" fmla="*/ 16 h 44"/>
                <a:gd name="T96" fmla="*/ 24 w 43"/>
                <a:gd name="T97" fmla="*/ 10 h 44"/>
                <a:gd name="T98" fmla="*/ 33 w 43"/>
                <a:gd name="T99"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 h="44">
                  <a:moveTo>
                    <a:pt x="41" y="18"/>
                  </a:moveTo>
                  <a:cubicBezTo>
                    <a:pt x="40" y="18"/>
                    <a:pt x="40" y="18"/>
                    <a:pt x="40" y="18"/>
                  </a:cubicBezTo>
                  <a:cubicBezTo>
                    <a:pt x="39" y="18"/>
                    <a:pt x="38" y="17"/>
                    <a:pt x="38" y="16"/>
                  </a:cubicBezTo>
                  <a:cubicBezTo>
                    <a:pt x="38" y="16"/>
                    <a:pt x="37" y="15"/>
                    <a:pt x="37" y="14"/>
                  </a:cubicBezTo>
                  <a:cubicBezTo>
                    <a:pt x="37" y="13"/>
                    <a:pt x="37" y="12"/>
                    <a:pt x="37" y="12"/>
                  </a:cubicBezTo>
                  <a:cubicBezTo>
                    <a:pt x="38" y="11"/>
                    <a:pt x="38" y="11"/>
                    <a:pt x="38" y="11"/>
                  </a:cubicBezTo>
                  <a:cubicBezTo>
                    <a:pt x="39" y="10"/>
                    <a:pt x="39" y="9"/>
                    <a:pt x="38" y="8"/>
                  </a:cubicBezTo>
                  <a:cubicBezTo>
                    <a:pt x="35" y="5"/>
                    <a:pt x="35" y="5"/>
                    <a:pt x="35" y="5"/>
                  </a:cubicBezTo>
                  <a:cubicBezTo>
                    <a:pt x="34" y="4"/>
                    <a:pt x="33" y="4"/>
                    <a:pt x="32" y="5"/>
                  </a:cubicBezTo>
                  <a:cubicBezTo>
                    <a:pt x="31" y="6"/>
                    <a:pt x="31" y="6"/>
                    <a:pt x="31" y="6"/>
                  </a:cubicBezTo>
                  <a:cubicBezTo>
                    <a:pt x="31" y="6"/>
                    <a:pt x="30" y="6"/>
                    <a:pt x="29" y="6"/>
                  </a:cubicBezTo>
                  <a:cubicBezTo>
                    <a:pt x="29" y="6"/>
                    <a:pt x="28" y="5"/>
                    <a:pt x="27" y="5"/>
                  </a:cubicBezTo>
                  <a:cubicBezTo>
                    <a:pt x="26" y="5"/>
                    <a:pt x="26" y="4"/>
                    <a:pt x="26" y="3"/>
                  </a:cubicBezTo>
                  <a:cubicBezTo>
                    <a:pt x="26" y="2"/>
                    <a:pt x="26" y="2"/>
                    <a:pt x="26" y="2"/>
                  </a:cubicBezTo>
                  <a:cubicBezTo>
                    <a:pt x="26" y="1"/>
                    <a:pt x="25" y="0"/>
                    <a:pt x="24" y="0"/>
                  </a:cubicBezTo>
                  <a:cubicBezTo>
                    <a:pt x="19" y="0"/>
                    <a:pt x="19" y="0"/>
                    <a:pt x="19" y="0"/>
                  </a:cubicBezTo>
                  <a:cubicBezTo>
                    <a:pt x="18" y="0"/>
                    <a:pt x="17" y="1"/>
                    <a:pt x="17" y="2"/>
                  </a:cubicBezTo>
                  <a:cubicBezTo>
                    <a:pt x="17" y="3"/>
                    <a:pt x="17" y="3"/>
                    <a:pt x="17" y="3"/>
                  </a:cubicBezTo>
                  <a:cubicBezTo>
                    <a:pt x="17" y="4"/>
                    <a:pt x="17" y="5"/>
                    <a:pt x="16" y="5"/>
                  </a:cubicBezTo>
                  <a:cubicBezTo>
                    <a:pt x="15" y="5"/>
                    <a:pt x="15" y="6"/>
                    <a:pt x="14" y="6"/>
                  </a:cubicBezTo>
                  <a:cubicBezTo>
                    <a:pt x="13" y="6"/>
                    <a:pt x="12" y="6"/>
                    <a:pt x="12" y="6"/>
                  </a:cubicBezTo>
                  <a:cubicBezTo>
                    <a:pt x="11" y="5"/>
                    <a:pt x="11" y="5"/>
                    <a:pt x="11" y="5"/>
                  </a:cubicBezTo>
                  <a:cubicBezTo>
                    <a:pt x="10" y="4"/>
                    <a:pt x="9" y="4"/>
                    <a:pt x="8" y="5"/>
                  </a:cubicBezTo>
                  <a:cubicBezTo>
                    <a:pt x="5" y="8"/>
                    <a:pt x="5" y="8"/>
                    <a:pt x="5" y="8"/>
                  </a:cubicBezTo>
                  <a:cubicBezTo>
                    <a:pt x="4" y="9"/>
                    <a:pt x="4" y="10"/>
                    <a:pt x="5" y="11"/>
                  </a:cubicBezTo>
                  <a:cubicBezTo>
                    <a:pt x="6" y="12"/>
                    <a:pt x="6" y="12"/>
                    <a:pt x="6" y="12"/>
                  </a:cubicBezTo>
                  <a:cubicBezTo>
                    <a:pt x="6" y="12"/>
                    <a:pt x="6" y="13"/>
                    <a:pt x="6" y="14"/>
                  </a:cubicBezTo>
                  <a:cubicBezTo>
                    <a:pt x="6" y="15"/>
                    <a:pt x="5" y="16"/>
                    <a:pt x="5" y="16"/>
                  </a:cubicBezTo>
                  <a:cubicBezTo>
                    <a:pt x="5" y="17"/>
                    <a:pt x="4" y="18"/>
                    <a:pt x="4" y="18"/>
                  </a:cubicBezTo>
                  <a:cubicBezTo>
                    <a:pt x="2" y="18"/>
                    <a:pt x="2" y="18"/>
                    <a:pt x="2" y="18"/>
                  </a:cubicBezTo>
                  <a:cubicBezTo>
                    <a:pt x="1" y="18"/>
                    <a:pt x="0" y="18"/>
                    <a:pt x="0" y="19"/>
                  </a:cubicBezTo>
                  <a:cubicBezTo>
                    <a:pt x="0" y="25"/>
                    <a:pt x="0" y="25"/>
                    <a:pt x="0" y="25"/>
                  </a:cubicBezTo>
                  <a:cubicBezTo>
                    <a:pt x="0" y="26"/>
                    <a:pt x="1" y="26"/>
                    <a:pt x="2" y="26"/>
                  </a:cubicBezTo>
                  <a:cubicBezTo>
                    <a:pt x="4" y="26"/>
                    <a:pt x="4" y="26"/>
                    <a:pt x="4" y="26"/>
                  </a:cubicBezTo>
                  <a:cubicBezTo>
                    <a:pt x="4" y="26"/>
                    <a:pt x="5" y="27"/>
                    <a:pt x="5" y="28"/>
                  </a:cubicBezTo>
                  <a:cubicBezTo>
                    <a:pt x="5" y="28"/>
                    <a:pt x="6" y="29"/>
                    <a:pt x="6" y="30"/>
                  </a:cubicBezTo>
                  <a:cubicBezTo>
                    <a:pt x="6" y="31"/>
                    <a:pt x="6" y="32"/>
                    <a:pt x="6" y="32"/>
                  </a:cubicBezTo>
                  <a:cubicBezTo>
                    <a:pt x="5" y="33"/>
                    <a:pt x="5" y="33"/>
                    <a:pt x="5" y="33"/>
                  </a:cubicBezTo>
                  <a:cubicBezTo>
                    <a:pt x="4" y="34"/>
                    <a:pt x="4" y="35"/>
                    <a:pt x="5" y="36"/>
                  </a:cubicBezTo>
                  <a:cubicBezTo>
                    <a:pt x="8" y="40"/>
                    <a:pt x="8" y="40"/>
                    <a:pt x="8" y="40"/>
                  </a:cubicBezTo>
                  <a:cubicBezTo>
                    <a:pt x="9" y="40"/>
                    <a:pt x="10" y="40"/>
                    <a:pt x="11" y="40"/>
                  </a:cubicBezTo>
                  <a:cubicBezTo>
                    <a:pt x="12" y="38"/>
                    <a:pt x="12" y="38"/>
                    <a:pt x="12" y="38"/>
                  </a:cubicBezTo>
                  <a:cubicBezTo>
                    <a:pt x="12" y="38"/>
                    <a:pt x="13" y="38"/>
                    <a:pt x="14" y="38"/>
                  </a:cubicBezTo>
                  <a:cubicBezTo>
                    <a:pt x="15" y="38"/>
                    <a:pt x="15" y="39"/>
                    <a:pt x="16" y="39"/>
                  </a:cubicBezTo>
                  <a:cubicBezTo>
                    <a:pt x="17" y="39"/>
                    <a:pt x="17" y="40"/>
                    <a:pt x="17" y="41"/>
                  </a:cubicBezTo>
                  <a:cubicBezTo>
                    <a:pt x="17" y="42"/>
                    <a:pt x="17" y="42"/>
                    <a:pt x="17" y="42"/>
                  </a:cubicBezTo>
                  <a:cubicBezTo>
                    <a:pt x="17" y="43"/>
                    <a:pt x="18" y="44"/>
                    <a:pt x="19" y="44"/>
                  </a:cubicBezTo>
                  <a:cubicBezTo>
                    <a:pt x="24" y="44"/>
                    <a:pt x="24" y="44"/>
                    <a:pt x="24" y="44"/>
                  </a:cubicBezTo>
                  <a:cubicBezTo>
                    <a:pt x="25" y="44"/>
                    <a:pt x="26" y="43"/>
                    <a:pt x="26" y="42"/>
                  </a:cubicBezTo>
                  <a:cubicBezTo>
                    <a:pt x="26" y="41"/>
                    <a:pt x="26" y="41"/>
                    <a:pt x="26" y="41"/>
                  </a:cubicBezTo>
                  <a:cubicBezTo>
                    <a:pt x="26" y="40"/>
                    <a:pt x="26" y="39"/>
                    <a:pt x="27" y="39"/>
                  </a:cubicBezTo>
                  <a:cubicBezTo>
                    <a:pt x="28" y="39"/>
                    <a:pt x="29" y="38"/>
                    <a:pt x="29" y="38"/>
                  </a:cubicBezTo>
                  <a:cubicBezTo>
                    <a:pt x="30" y="38"/>
                    <a:pt x="31" y="38"/>
                    <a:pt x="31" y="38"/>
                  </a:cubicBezTo>
                  <a:cubicBezTo>
                    <a:pt x="32" y="39"/>
                    <a:pt x="32" y="39"/>
                    <a:pt x="32" y="39"/>
                  </a:cubicBezTo>
                  <a:cubicBezTo>
                    <a:pt x="33" y="40"/>
                    <a:pt x="34" y="40"/>
                    <a:pt x="35" y="39"/>
                  </a:cubicBezTo>
                  <a:cubicBezTo>
                    <a:pt x="38" y="36"/>
                    <a:pt x="38" y="36"/>
                    <a:pt x="38" y="36"/>
                  </a:cubicBezTo>
                  <a:cubicBezTo>
                    <a:pt x="39" y="35"/>
                    <a:pt x="39" y="34"/>
                    <a:pt x="38" y="33"/>
                  </a:cubicBezTo>
                  <a:cubicBezTo>
                    <a:pt x="37" y="32"/>
                    <a:pt x="37" y="32"/>
                    <a:pt x="37" y="32"/>
                  </a:cubicBezTo>
                  <a:cubicBezTo>
                    <a:pt x="37" y="32"/>
                    <a:pt x="37" y="31"/>
                    <a:pt x="37" y="30"/>
                  </a:cubicBezTo>
                  <a:cubicBezTo>
                    <a:pt x="37" y="29"/>
                    <a:pt x="38" y="28"/>
                    <a:pt x="38" y="28"/>
                  </a:cubicBezTo>
                  <a:cubicBezTo>
                    <a:pt x="38" y="27"/>
                    <a:pt x="39" y="26"/>
                    <a:pt x="40" y="26"/>
                  </a:cubicBezTo>
                  <a:cubicBezTo>
                    <a:pt x="41" y="26"/>
                    <a:pt x="41" y="26"/>
                    <a:pt x="41" y="26"/>
                  </a:cubicBezTo>
                  <a:cubicBezTo>
                    <a:pt x="42" y="26"/>
                    <a:pt x="43" y="26"/>
                    <a:pt x="43" y="25"/>
                  </a:cubicBezTo>
                  <a:cubicBezTo>
                    <a:pt x="43" y="19"/>
                    <a:pt x="43" y="19"/>
                    <a:pt x="43" y="19"/>
                  </a:cubicBezTo>
                  <a:cubicBezTo>
                    <a:pt x="43" y="18"/>
                    <a:pt x="42" y="18"/>
                    <a:pt x="41" y="18"/>
                  </a:cubicBezTo>
                  <a:close/>
                  <a:moveTo>
                    <a:pt x="19" y="34"/>
                  </a:moveTo>
                  <a:cubicBezTo>
                    <a:pt x="19" y="34"/>
                    <a:pt x="19" y="34"/>
                    <a:pt x="18" y="34"/>
                  </a:cubicBezTo>
                  <a:cubicBezTo>
                    <a:pt x="14" y="33"/>
                    <a:pt x="11" y="30"/>
                    <a:pt x="10" y="25"/>
                  </a:cubicBezTo>
                  <a:cubicBezTo>
                    <a:pt x="10" y="25"/>
                    <a:pt x="10" y="25"/>
                    <a:pt x="10" y="25"/>
                  </a:cubicBezTo>
                  <a:cubicBezTo>
                    <a:pt x="16" y="25"/>
                    <a:pt x="16" y="25"/>
                    <a:pt x="16" y="25"/>
                  </a:cubicBezTo>
                  <a:cubicBezTo>
                    <a:pt x="16" y="25"/>
                    <a:pt x="16" y="25"/>
                    <a:pt x="16" y="25"/>
                  </a:cubicBezTo>
                  <a:cubicBezTo>
                    <a:pt x="17" y="26"/>
                    <a:pt x="18" y="27"/>
                    <a:pt x="19" y="28"/>
                  </a:cubicBezTo>
                  <a:cubicBezTo>
                    <a:pt x="19" y="28"/>
                    <a:pt x="19" y="28"/>
                    <a:pt x="19" y="28"/>
                  </a:cubicBezTo>
                  <a:lnTo>
                    <a:pt x="19" y="34"/>
                  </a:lnTo>
                  <a:close/>
                  <a:moveTo>
                    <a:pt x="19" y="16"/>
                  </a:moveTo>
                  <a:cubicBezTo>
                    <a:pt x="19" y="16"/>
                    <a:pt x="19" y="16"/>
                    <a:pt x="19" y="16"/>
                  </a:cubicBezTo>
                  <a:cubicBezTo>
                    <a:pt x="18" y="17"/>
                    <a:pt x="17" y="18"/>
                    <a:pt x="16" y="19"/>
                  </a:cubicBezTo>
                  <a:cubicBezTo>
                    <a:pt x="16" y="19"/>
                    <a:pt x="16" y="19"/>
                    <a:pt x="16" y="19"/>
                  </a:cubicBezTo>
                  <a:cubicBezTo>
                    <a:pt x="10" y="19"/>
                    <a:pt x="10" y="19"/>
                    <a:pt x="10" y="19"/>
                  </a:cubicBezTo>
                  <a:cubicBezTo>
                    <a:pt x="10" y="19"/>
                    <a:pt x="10" y="19"/>
                    <a:pt x="10" y="19"/>
                  </a:cubicBezTo>
                  <a:cubicBezTo>
                    <a:pt x="11" y="14"/>
                    <a:pt x="14" y="11"/>
                    <a:pt x="18" y="10"/>
                  </a:cubicBezTo>
                  <a:cubicBezTo>
                    <a:pt x="19" y="10"/>
                    <a:pt x="19" y="10"/>
                    <a:pt x="19" y="10"/>
                  </a:cubicBezTo>
                  <a:lnTo>
                    <a:pt x="19" y="16"/>
                  </a:lnTo>
                  <a:close/>
                  <a:moveTo>
                    <a:pt x="33" y="25"/>
                  </a:moveTo>
                  <a:cubicBezTo>
                    <a:pt x="32" y="30"/>
                    <a:pt x="29" y="33"/>
                    <a:pt x="25" y="34"/>
                  </a:cubicBezTo>
                  <a:cubicBezTo>
                    <a:pt x="24" y="34"/>
                    <a:pt x="24" y="34"/>
                    <a:pt x="24" y="34"/>
                  </a:cubicBezTo>
                  <a:cubicBezTo>
                    <a:pt x="24" y="28"/>
                    <a:pt x="24" y="28"/>
                    <a:pt x="24" y="28"/>
                  </a:cubicBezTo>
                  <a:cubicBezTo>
                    <a:pt x="24" y="28"/>
                    <a:pt x="24" y="28"/>
                    <a:pt x="24" y="28"/>
                  </a:cubicBezTo>
                  <a:cubicBezTo>
                    <a:pt x="25" y="27"/>
                    <a:pt x="26" y="26"/>
                    <a:pt x="27" y="25"/>
                  </a:cubicBezTo>
                  <a:cubicBezTo>
                    <a:pt x="27" y="25"/>
                    <a:pt x="27" y="25"/>
                    <a:pt x="27" y="25"/>
                  </a:cubicBezTo>
                  <a:cubicBezTo>
                    <a:pt x="33" y="25"/>
                    <a:pt x="33" y="25"/>
                    <a:pt x="33" y="25"/>
                  </a:cubicBezTo>
                  <a:cubicBezTo>
                    <a:pt x="33" y="25"/>
                    <a:pt x="33" y="25"/>
                    <a:pt x="33" y="25"/>
                  </a:cubicBezTo>
                  <a:close/>
                  <a:moveTo>
                    <a:pt x="33" y="19"/>
                  </a:moveTo>
                  <a:cubicBezTo>
                    <a:pt x="27" y="19"/>
                    <a:pt x="27" y="19"/>
                    <a:pt x="27" y="19"/>
                  </a:cubicBezTo>
                  <a:cubicBezTo>
                    <a:pt x="27" y="19"/>
                    <a:pt x="27" y="19"/>
                    <a:pt x="27" y="19"/>
                  </a:cubicBezTo>
                  <a:cubicBezTo>
                    <a:pt x="26" y="18"/>
                    <a:pt x="25" y="17"/>
                    <a:pt x="24" y="16"/>
                  </a:cubicBezTo>
                  <a:cubicBezTo>
                    <a:pt x="24" y="16"/>
                    <a:pt x="24" y="16"/>
                    <a:pt x="24" y="16"/>
                  </a:cubicBezTo>
                  <a:cubicBezTo>
                    <a:pt x="24" y="10"/>
                    <a:pt x="24" y="10"/>
                    <a:pt x="24" y="10"/>
                  </a:cubicBezTo>
                  <a:cubicBezTo>
                    <a:pt x="24" y="10"/>
                    <a:pt x="24" y="10"/>
                    <a:pt x="25" y="10"/>
                  </a:cubicBezTo>
                  <a:cubicBezTo>
                    <a:pt x="29" y="11"/>
                    <a:pt x="32" y="14"/>
                    <a:pt x="33" y="19"/>
                  </a:cubicBezTo>
                  <a:cubicBezTo>
                    <a:pt x="33" y="19"/>
                    <a:pt x="33" y="19"/>
                    <a:pt x="3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67"/>
            <p:cNvSpPr>
              <a:spLocks noEditPoints="1"/>
            </p:cNvSpPr>
            <p:nvPr/>
          </p:nvSpPr>
          <p:spPr bwMode="auto">
            <a:xfrm>
              <a:off x="3045" y="1306"/>
              <a:ext cx="64" cy="70"/>
            </a:xfrm>
            <a:custGeom>
              <a:avLst/>
              <a:gdLst>
                <a:gd name="T0" fmla="*/ 26 w 27"/>
                <a:gd name="T1" fmla="*/ 13 h 29"/>
                <a:gd name="T2" fmla="*/ 27 w 27"/>
                <a:gd name="T3" fmla="*/ 12 h 29"/>
                <a:gd name="T4" fmla="*/ 25 w 27"/>
                <a:gd name="T5" fmla="*/ 8 h 29"/>
                <a:gd name="T6" fmla="*/ 23 w 27"/>
                <a:gd name="T7" fmla="*/ 7 h 29"/>
                <a:gd name="T8" fmla="*/ 21 w 27"/>
                <a:gd name="T9" fmla="*/ 5 h 29"/>
                <a:gd name="T10" fmla="*/ 21 w 27"/>
                <a:gd name="T11" fmla="*/ 2 h 29"/>
                <a:gd name="T12" fmla="*/ 17 w 27"/>
                <a:gd name="T13" fmla="*/ 1 h 29"/>
                <a:gd name="T14" fmla="*/ 15 w 27"/>
                <a:gd name="T15" fmla="*/ 3 h 29"/>
                <a:gd name="T16" fmla="*/ 13 w 27"/>
                <a:gd name="T17" fmla="*/ 2 h 29"/>
                <a:gd name="T18" fmla="*/ 11 w 27"/>
                <a:gd name="T19" fmla="*/ 0 h 29"/>
                <a:gd name="T20" fmla="*/ 7 w 27"/>
                <a:gd name="T21" fmla="*/ 2 h 29"/>
                <a:gd name="T22" fmla="*/ 7 w 27"/>
                <a:gd name="T23" fmla="*/ 5 h 29"/>
                <a:gd name="T24" fmla="*/ 4 w 27"/>
                <a:gd name="T25" fmla="*/ 6 h 29"/>
                <a:gd name="T26" fmla="*/ 2 w 27"/>
                <a:gd name="T27" fmla="*/ 6 h 29"/>
                <a:gd name="T28" fmla="*/ 1 w 27"/>
                <a:gd name="T29" fmla="*/ 10 h 29"/>
                <a:gd name="T30" fmla="*/ 2 w 27"/>
                <a:gd name="T31" fmla="*/ 12 h 29"/>
                <a:gd name="T32" fmla="*/ 2 w 27"/>
                <a:gd name="T33" fmla="*/ 15 h 29"/>
                <a:gd name="T34" fmla="*/ 0 w 27"/>
                <a:gd name="T35" fmla="*/ 17 h 29"/>
                <a:gd name="T36" fmla="*/ 2 w 27"/>
                <a:gd name="T37" fmla="*/ 21 h 29"/>
                <a:gd name="T38" fmla="*/ 4 w 27"/>
                <a:gd name="T39" fmla="*/ 21 h 29"/>
                <a:gd name="T40" fmla="*/ 6 w 27"/>
                <a:gd name="T41" fmla="*/ 23 h 29"/>
                <a:gd name="T42" fmla="*/ 6 w 27"/>
                <a:gd name="T43" fmla="*/ 26 h 29"/>
                <a:gd name="T44" fmla="*/ 10 w 27"/>
                <a:gd name="T45" fmla="*/ 27 h 29"/>
                <a:gd name="T46" fmla="*/ 12 w 27"/>
                <a:gd name="T47" fmla="*/ 26 h 29"/>
                <a:gd name="T48" fmla="*/ 14 w 27"/>
                <a:gd name="T49" fmla="*/ 27 h 29"/>
                <a:gd name="T50" fmla="*/ 16 w 27"/>
                <a:gd name="T51" fmla="*/ 28 h 29"/>
                <a:gd name="T52" fmla="*/ 20 w 27"/>
                <a:gd name="T53" fmla="*/ 26 h 29"/>
                <a:gd name="T54" fmla="*/ 20 w 27"/>
                <a:gd name="T55" fmla="*/ 24 h 29"/>
                <a:gd name="T56" fmla="*/ 23 w 27"/>
                <a:gd name="T57" fmla="*/ 22 h 29"/>
                <a:gd name="T58" fmla="*/ 25 w 27"/>
                <a:gd name="T59" fmla="*/ 22 h 29"/>
                <a:gd name="T60" fmla="*/ 26 w 27"/>
                <a:gd name="T61" fmla="*/ 18 h 29"/>
                <a:gd name="T62" fmla="*/ 25 w 27"/>
                <a:gd name="T63" fmla="*/ 16 h 29"/>
                <a:gd name="T64" fmla="*/ 6 w 27"/>
                <a:gd name="T65" fmla="*/ 14 h 29"/>
                <a:gd name="T66" fmla="*/ 10 w 27"/>
                <a:gd name="T67" fmla="*/ 7 h 29"/>
                <a:gd name="T68" fmla="*/ 11 w 27"/>
                <a:gd name="T69" fmla="*/ 11 h 29"/>
                <a:gd name="T70" fmla="*/ 9 w 27"/>
                <a:gd name="T71" fmla="*/ 14 h 29"/>
                <a:gd name="T72" fmla="*/ 6 w 27"/>
                <a:gd name="T73" fmla="*/ 14 h 29"/>
                <a:gd name="T74" fmla="*/ 7 w 27"/>
                <a:gd name="T75" fmla="*/ 19 h 29"/>
                <a:gd name="T76" fmla="*/ 11 w 27"/>
                <a:gd name="T77" fmla="*/ 17 h 29"/>
                <a:gd name="T78" fmla="*/ 13 w 27"/>
                <a:gd name="T79" fmla="*/ 18 h 29"/>
                <a:gd name="T80" fmla="*/ 14 w 27"/>
                <a:gd name="T81" fmla="*/ 22 h 29"/>
                <a:gd name="T82" fmla="*/ 14 w 27"/>
                <a:gd name="T83" fmla="*/ 10 h 29"/>
                <a:gd name="T84" fmla="*/ 13 w 27"/>
                <a:gd name="T85" fmla="*/ 6 h 29"/>
                <a:gd name="T86" fmla="*/ 20 w 27"/>
                <a:gd name="T87" fmla="*/ 10 h 29"/>
                <a:gd name="T88" fmla="*/ 17 w 27"/>
                <a:gd name="T89" fmla="*/ 11 h 29"/>
                <a:gd name="T90" fmla="*/ 14 w 27"/>
                <a:gd name="T91" fmla="*/ 10 h 29"/>
                <a:gd name="T92" fmla="*/ 17 w 27"/>
                <a:gd name="T93" fmla="*/ 21 h 29"/>
                <a:gd name="T94" fmla="*/ 16 w 27"/>
                <a:gd name="T95" fmla="*/ 17 h 29"/>
                <a:gd name="T96" fmla="*/ 18 w 27"/>
                <a:gd name="T97" fmla="*/ 15 h 29"/>
                <a:gd name="T98" fmla="*/ 21 w 27"/>
                <a:gd name="T99"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29">
                  <a:moveTo>
                    <a:pt x="25" y="14"/>
                  </a:moveTo>
                  <a:cubicBezTo>
                    <a:pt x="25" y="14"/>
                    <a:pt x="25" y="14"/>
                    <a:pt x="26" y="13"/>
                  </a:cubicBezTo>
                  <a:cubicBezTo>
                    <a:pt x="27" y="13"/>
                    <a:pt x="27" y="13"/>
                    <a:pt x="27" y="13"/>
                  </a:cubicBezTo>
                  <a:cubicBezTo>
                    <a:pt x="27" y="13"/>
                    <a:pt x="27" y="12"/>
                    <a:pt x="27" y="12"/>
                  </a:cubicBezTo>
                  <a:cubicBezTo>
                    <a:pt x="26" y="8"/>
                    <a:pt x="26" y="8"/>
                    <a:pt x="26" y="8"/>
                  </a:cubicBezTo>
                  <a:cubicBezTo>
                    <a:pt x="26" y="8"/>
                    <a:pt x="26" y="7"/>
                    <a:pt x="25" y="8"/>
                  </a:cubicBezTo>
                  <a:cubicBezTo>
                    <a:pt x="24" y="8"/>
                    <a:pt x="24" y="8"/>
                    <a:pt x="24" y="8"/>
                  </a:cubicBezTo>
                  <a:cubicBezTo>
                    <a:pt x="24" y="8"/>
                    <a:pt x="23" y="8"/>
                    <a:pt x="23" y="7"/>
                  </a:cubicBezTo>
                  <a:cubicBezTo>
                    <a:pt x="22" y="7"/>
                    <a:pt x="22" y="7"/>
                    <a:pt x="22" y="6"/>
                  </a:cubicBezTo>
                  <a:cubicBezTo>
                    <a:pt x="21" y="6"/>
                    <a:pt x="21" y="5"/>
                    <a:pt x="21" y="5"/>
                  </a:cubicBezTo>
                  <a:cubicBezTo>
                    <a:pt x="22" y="4"/>
                    <a:pt x="22" y="4"/>
                    <a:pt x="22" y="4"/>
                  </a:cubicBezTo>
                  <a:cubicBezTo>
                    <a:pt x="22" y="3"/>
                    <a:pt x="22" y="3"/>
                    <a:pt x="21" y="2"/>
                  </a:cubicBezTo>
                  <a:cubicBezTo>
                    <a:pt x="19" y="1"/>
                    <a:pt x="19" y="1"/>
                    <a:pt x="19" y="1"/>
                  </a:cubicBezTo>
                  <a:cubicBezTo>
                    <a:pt x="18" y="0"/>
                    <a:pt x="17" y="1"/>
                    <a:pt x="17" y="1"/>
                  </a:cubicBezTo>
                  <a:cubicBezTo>
                    <a:pt x="17" y="2"/>
                    <a:pt x="17" y="2"/>
                    <a:pt x="17" y="2"/>
                  </a:cubicBezTo>
                  <a:cubicBezTo>
                    <a:pt x="16" y="3"/>
                    <a:pt x="16" y="3"/>
                    <a:pt x="15" y="3"/>
                  </a:cubicBezTo>
                  <a:cubicBezTo>
                    <a:pt x="15" y="3"/>
                    <a:pt x="14" y="2"/>
                    <a:pt x="14" y="2"/>
                  </a:cubicBezTo>
                  <a:cubicBezTo>
                    <a:pt x="13" y="2"/>
                    <a:pt x="13" y="2"/>
                    <a:pt x="13" y="2"/>
                  </a:cubicBezTo>
                  <a:cubicBezTo>
                    <a:pt x="12" y="1"/>
                    <a:pt x="12" y="1"/>
                    <a:pt x="12" y="1"/>
                  </a:cubicBezTo>
                  <a:cubicBezTo>
                    <a:pt x="12" y="0"/>
                    <a:pt x="12" y="0"/>
                    <a:pt x="11" y="0"/>
                  </a:cubicBezTo>
                  <a:cubicBezTo>
                    <a:pt x="8" y="1"/>
                    <a:pt x="8" y="1"/>
                    <a:pt x="8" y="1"/>
                  </a:cubicBezTo>
                  <a:cubicBezTo>
                    <a:pt x="7" y="1"/>
                    <a:pt x="7" y="2"/>
                    <a:pt x="7" y="2"/>
                  </a:cubicBezTo>
                  <a:cubicBezTo>
                    <a:pt x="7" y="3"/>
                    <a:pt x="7" y="3"/>
                    <a:pt x="7" y="3"/>
                  </a:cubicBezTo>
                  <a:cubicBezTo>
                    <a:pt x="8" y="4"/>
                    <a:pt x="7" y="4"/>
                    <a:pt x="7" y="5"/>
                  </a:cubicBezTo>
                  <a:cubicBezTo>
                    <a:pt x="7" y="5"/>
                    <a:pt x="6" y="5"/>
                    <a:pt x="6" y="6"/>
                  </a:cubicBezTo>
                  <a:cubicBezTo>
                    <a:pt x="5" y="6"/>
                    <a:pt x="5" y="6"/>
                    <a:pt x="4" y="6"/>
                  </a:cubicBezTo>
                  <a:cubicBezTo>
                    <a:pt x="4" y="5"/>
                    <a:pt x="4" y="5"/>
                    <a:pt x="4" y="5"/>
                  </a:cubicBezTo>
                  <a:cubicBezTo>
                    <a:pt x="3" y="5"/>
                    <a:pt x="2" y="5"/>
                    <a:pt x="2" y="6"/>
                  </a:cubicBezTo>
                  <a:cubicBezTo>
                    <a:pt x="0" y="9"/>
                    <a:pt x="0" y="9"/>
                    <a:pt x="0" y="9"/>
                  </a:cubicBezTo>
                  <a:cubicBezTo>
                    <a:pt x="0" y="9"/>
                    <a:pt x="0" y="10"/>
                    <a:pt x="1" y="10"/>
                  </a:cubicBezTo>
                  <a:cubicBezTo>
                    <a:pt x="2" y="11"/>
                    <a:pt x="2" y="11"/>
                    <a:pt x="2" y="11"/>
                  </a:cubicBezTo>
                  <a:cubicBezTo>
                    <a:pt x="2" y="11"/>
                    <a:pt x="3" y="12"/>
                    <a:pt x="2" y="12"/>
                  </a:cubicBezTo>
                  <a:cubicBezTo>
                    <a:pt x="2" y="13"/>
                    <a:pt x="2" y="13"/>
                    <a:pt x="2" y="14"/>
                  </a:cubicBezTo>
                  <a:cubicBezTo>
                    <a:pt x="2" y="14"/>
                    <a:pt x="2" y="15"/>
                    <a:pt x="2" y="15"/>
                  </a:cubicBezTo>
                  <a:cubicBezTo>
                    <a:pt x="1" y="15"/>
                    <a:pt x="1" y="15"/>
                    <a:pt x="1" y="15"/>
                  </a:cubicBezTo>
                  <a:cubicBezTo>
                    <a:pt x="0" y="15"/>
                    <a:pt x="0" y="16"/>
                    <a:pt x="0" y="17"/>
                  </a:cubicBezTo>
                  <a:cubicBezTo>
                    <a:pt x="1" y="20"/>
                    <a:pt x="1" y="20"/>
                    <a:pt x="1" y="20"/>
                  </a:cubicBezTo>
                  <a:cubicBezTo>
                    <a:pt x="1" y="21"/>
                    <a:pt x="2" y="21"/>
                    <a:pt x="2" y="21"/>
                  </a:cubicBezTo>
                  <a:cubicBezTo>
                    <a:pt x="3" y="20"/>
                    <a:pt x="3" y="20"/>
                    <a:pt x="3" y="20"/>
                  </a:cubicBezTo>
                  <a:cubicBezTo>
                    <a:pt x="4" y="20"/>
                    <a:pt x="4" y="20"/>
                    <a:pt x="4" y="21"/>
                  </a:cubicBezTo>
                  <a:cubicBezTo>
                    <a:pt x="5" y="21"/>
                    <a:pt x="5" y="22"/>
                    <a:pt x="5" y="22"/>
                  </a:cubicBezTo>
                  <a:cubicBezTo>
                    <a:pt x="6" y="22"/>
                    <a:pt x="6" y="23"/>
                    <a:pt x="6" y="23"/>
                  </a:cubicBezTo>
                  <a:cubicBezTo>
                    <a:pt x="5" y="24"/>
                    <a:pt x="5" y="24"/>
                    <a:pt x="5" y="24"/>
                  </a:cubicBezTo>
                  <a:cubicBezTo>
                    <a:pt x="5" y="25"/>
                    <a:pt x="5" y="26"/>
                    <a:pt x="6" y="26"/>
                  </a:cubicBezTo>
                  <a:cubicBezTo>
                    <a:pt x="9" y="28"/>
                    <a:pt x="9" y="28"/>
                    <a:pt x="9" y="28"/>
                  </a:cubicBezTo>
                  <a:cubicBezTo>
                    <a:pt x="9" y="28"/>
                    <a:pt x="10" y="28"/>
                    <a:pt x="10" y="27"/>
                  </a:cubicBezTo>
                  <a:cubicBezTo>
                    <a:pt x="11" y="26"/>
                    <a:pt x="11" y="26"/>
                    <a:pt x="11" y="26"/>
                  </a:cubicBezTo>
                  <a:cubicBezTo>
                    <a:pt x="11" y="26"/>
                    <a:pt x="11" y="26"/>
                    <a:pt x="12" y="26"/>
                  </a:cubicBezTo>
                  <a:cubicBezTo>
                    <a:pt x="12" y="26"/>
                    <a:pt x="13" y="26"/>
                    <a:pt x="13" y="26"/>
                  </a:cubicBezTo>
                  <a:cubicBezTo>
                    <a:pt x="14" y="26"/>
                    <a:pt x="14" y="26"/>
                    <a:pt x="14" y="27"/>
                  </a:cubicBezTo>
                  <a:cubicBezTo>
                    <a:pt x="15" y="28"/>
                    <a:pt x="15" y="28"/>
                    <a:pt x="15" y="28"/>
                  </a:cubicBezTo>
                  <a:cubicBezTo>
                    <a:pt x="15" y="28"/>
                    <a:pt x="16" y="29"/>
                    <a:pt x="16" y="28"/>
                  </a:cubicBezTo>
                  <a:cubicBezTo>
                    <a:pt x="19" y="27"/>
                    <a:pt x="19" y="27"/>
                    <a:pt x="19" y="27"/>
                  </a:cubicBezTo>
                  <a:cubicBezTo>
                    <a:pt x="20" y="27"/>
                    <a:pt x="20" y="27"/>
                    <a:pt x="20" y="26"/>
                  </a:cubicBezTo>
                  <a:cubicBezTo>
                    <a:pt x="20" y="25"/>
                    <a:pt x="20" y="25"/>
                    <a:pt x="20" y="25"/>
                  </a:cubicBezTo>
                  <a:cubicBezTo>
                    <a:pt x="20" y="24"/>
                    <a:pt x="20" y="24"/>
                    <a:pt x="20" y="24"/>
                  </a:cubicBezTo>
                  <a:cubicBezTo>
                    <a:pt x="21" y="23"/>
                    <a:pt x="21" y="23"/>
                    <a:pt x="21" y="23"/>
                  </a:cubicBezTo>
                  <a:cubicBezTo>
                    <a:pt x="22" y="22"/>
                    <a:pt x="22" y="22"/>
                    <a:pt x="23" y="22"/>
                  </a:cubicBezTo>
                  <a:cubicBezTo>
                    <a:pt x="24" y="23"/>
                    <a:pt x="24" y="23"/>
                    <a:pt x="24" y="23"/>
                  </a:cubicBezTo>
                  <a:cubicBezTo>
                    <a:pt x="24" y="23"/>
                    <a:pt x="25" y="23"/>
                    <a:pt x="25" y="22"/>
                  </a:cubicBezTo>
                  <a:cubicBezTo>
                    <a:pt x="27" y="19"/>
                    <a:pt x="27" y="19"/>
                    <a:pt x="27" y="19"/>
                  </a:cubicBezTo>
                  <a:cubicBezTo>
                    <a:pt x="27" y="19"/>
                    <a:pt x="27" y="18"/>
                    <a:pt x="26" y="18"/>
                  </a:cubicBezTo>
                  <a:cubicBezTo>
                    <a:pt x="25" y="17"/>
                    <a:pt x="25" y="17"/>
                    <a:pt x="25" y="17"/>
                  </a:cubicBezTo>
                  <a:cubicBezTo>
                    <a:pt x="25" y="17"/>
                    <a:pt x="25" y="17"/>
                    <a:pt x="25" y="16"/>
                  </a:cubicBezTo>
                  <a:cubicBezTo>
                    <a:pt x="25" y="16"/>
                    <a:pt x="25" y="15"/>
                    <a:pt x="25" y="14"/>
                  </a:cubicBezTo>
                  <a:close/>
                  <a:moveTo>
                    <a:pt x="6" y="14"/>
                  </a:moveTo>
                  <a:cubicBezTo>
                    <a:pt x="6" y="11"/>
                    <a:pt x="7" y="9"/>
                    <a:pt x="9" y="7"/>
                  </a:cubicBezTo>
                  <a:cubicBezTo>
                    <a:pt x="9" y="7"/>
                    <a:pt x="10" y="7"/>
                    <a:pt x="10" y="7"/>
                  </a:cubicBezTo>
                  <a:cubicBezTo>
                    <a:pt x="11" y="11"/>
                    <a:pt x="11" y="11"/>
                    <a:pt x="11" y="11"/>
                  </a:cubicBezTo>
                  <a:cubicBezTo>
                    <a:pt x="11" y="11"/>
                    <a:pt x="11" y="11"/>
                    <a:pt x="11" y="11"/>
                  </a:cubicBezTo>
                  <a:cubicBezTo>
                    <a:pt x="10" y="12"/>
                    <a:pt x="10" y="13"/>
                    <a:pt x="10" y="13"/>
                  </a:cubicBezTo>
                  <a:cubicBezTo>
                    <a:pt x="10" y="13"/>
                    <a:pt x="10" y="13"/>
                    <a:pt x="9" y="14"/>
                  </a:cubicBezTo>
                  <a:cubicBezTo>
                    <a:pt x="6" y="15"/>
                    <a:pt x="6" y="15"/>
                    <a:pt x="6" y="15"/>
                  </a:cubicBezTo>
                  <a:cubicBezTo>
                    <a:pt x="6" y="15"/>
                    <a:pt x="6" y="15"/>
                    <a:pt x="6" y="14"/>
                  </a:cubicBezTo>
                  <a:close/>
                  <a:moveTo>
                    <a:pt x="14" y="22"/>
                  </a:moveTo>
                  <a:cubicBezTo>
                    <a:pt x="11" y="22"/>
                    <a:pt x="8" y="21"/>
                    <a:pt x="7" y="19"/>
                  </a:cubicBezTo>
                  <a:cubicBezTo>
                    <a:pt x="7" y="18"/>
                    <a:pt x="7" y="18"/>
                    <a:pt x="7" y="18"/>
                  </a:cubicBezTo>
                  <a:cubicBezTo>
                    <a:pt x="11" y="17"/>
                    <a:pt x="11" y="17"/>
                    <a:pt x="11" y="17"/>
                  </a:cubicBezTo>
                  <a:cubicBezTo>
                    <a:pt x="11" y="17"/>
                    <a:pt x="11" y="17"/>
                    <a:pt x="11" y="17"/>
                  </a:cubicBezTo>
                  <a:cubicBezTo>
                    <a:pt x="11" y="18"/>
                    <a:pt x="12" y="18"/>
                    <a:pt x="13" y="18"/>
                  </a:cubicBezTo>
                  <a:cubicBezTo>
                    <a:pt x="13" y="18"/>
                    <a:pt x="13" y="18"/>
                    <a:pt x="13" y="18"/>
                  </a:cubicBezTo>
                  <a:cubicBezTo>
                    <a:pt x="14" y="22"/>
                    <a:pt x="14" y="22"/>
                    <a:pt x="14" y="22"/>
                  </a:cubicBezTo>
                  <a:cubicBezTo>
                    <a:pt x="14" y="22"/>
                    <a:pt x="14" y="22"/>
                    <a:pt x="14" y="22"/>
                  </a:cubicBezTo>
                  <a:close/>
                  <a:moveTo>
                    <a:pt x="14" y="10"/>
                  </a:moveTo>
                  <a:cubicBezTo>
                    <a:pt x="14" y="10"/>
                    <a:pt x="14" y="10"/>
                    <a:pt x="14" y="10"/>
                  </a:cubicBezTo>
                  <a:cubicBezTo>
                    <a:pt x="13" y="6"/>
                    <a:pt x="13" y="6"/>
                    <a:pt x="13" y="6"/>
                  </a:cubicBezTo>
                  <a:cubicBezTo>
                    <a:pt x="13" y="6"/>
                    <a:pt x="13" y="6"/>
                    <a:pt x="13" y="6"/>
                  </a:cubicBezTo>
                  <a:cubicBezTo>
                    <a:pt x="16" y="6"/>
                    <a:pt x="19" y="7"/>
                    <a:pt x="20" y="10"/>
                  </a:cubicBezTo>
                  <a:cubicBezTo>
                    <a:pt x="20" y="10"/>
                    <a:pt x="20" y="10"/>
                    <a:pt x="20" y="10"/>
                  </a:cubicBezTo>
                  <a:cubicBezTo>
                    <a:pt x="17" y="11"/>
                    <a:pt x="17" y="11"/>
                    <a:pt x="17" y="11"/>
                  </a:cubicBezTo>
                  <a:cubicBezTo>
                    <a:pt x="16" y="11"/>
                    <a:pt x="16" y="11"/>
                    <a:pt x="16" y="11"/>
                  </a:cubicBezTo>
                  <a:cubicBezTo>
                    <a:pt x="16" y="11"/>
                    <a:pt x="15" y="10"/>
                    <a:pt x="14" y="10"/>
                  </a:cubicBezTo>
                  <a:close/>
                  <a:moveTo>
                    <a:pt x="18" y="21"/>
                  </a:moveTo>
                  <a:cubicBezTo>
                    <a:pt x="18" y="21"/>
                    <a:pt x="17" y="21"/>
                    <a:pt x="17" y="21"/>
                  </a:cubicBezTo>
                  <a:cubicBezTo>
                    <a:pt x="16" y="17"/>
                    <a:pt x="16" y="17"/>
                    <a:pt x="16" y="17"/>
                  </a:cubicBezTo>
                  <a:cubicBezTo>
                    <a:pt x="16" y="17"/>
                    <a:pt x="16" y="17"/>
                    <a:pt x="16" y="17"/>
                  </a:cubicBezTo>
                  <a:cubicBezTo>
                    <a:pt x="17" y="16"/>
                    <a:pt x="17" y="16"/>
                    <a:pt x="17" y="15"/>
                  </a:cubicBezTo>
                  <a:cubicBezTo>
                    <a:pt x="17" y="15"/>
                    <a:pt x="18" y="15"/>
                    <a:pt x="18" y="15"/>
                  </a:cubicBezTo>
                  <a:cubicBezTo>
                    <a:pt x="21" y="14"/>
                    <a:pt x="21" y="14"/>
                    <a:pt x="21" y="14"/>
                  </a:cubicBezTo>
                  <a:cubicBezTo>
                    <a:pt x="21" y="14"/>
                    <a:pt x="21" y="14"/>
                    <a:pt x="21" y="14"/>
                  </a:cubicBezTo>
                  <a:cubicBezTo>
                    <a:pt x="22" y="17"/>
                    <a:pt x="20" y="19"/>
                    <a:pt x="18"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 name="Group 4"/>
          <p:cNvGrpSpPr>
            <a:grpSpLocks noChangeAspect="1"/>
          </p:cNvGrpSpPr>
          <p:nvPr/>
        </p:nvGrpSpPr>
        <p:grpSpPr bwMode="auto">
          <a:xfrm>
            <a:off x="9769289" y="5002853"/>
            <a:ext cx="804718" cy="880392"/>
            <a:chOff x="1839" y="3340"/>
            <a:chExt cx="436" cy="477"/>
          </a:xfrm>
          <a:solidFill>
            <a:srgbClr val="00A3A1"/>
          </a:solidFill>
        </p:grpSpPr>
        <p:sp>
          <p:nvSpPr>
            <p:cNvPr id="41" name="Freeform 5"/>
            <p:cNvSpPr>
              <a:spLocks/>
            </p:cNvSpPr>
            <p:nvPr/>
          </p:nvSpPr>
          <p:spPr bwMode="auto">
            <a:xfrm>
              <a:off x="1839" y="3340"/>
              <a:ext cx="436" cy="477"/>
            </a:xfrm>
            <a:custGeom>
              <a:avLst/>
              <a:gdLst>
                <a:gd name="T0" fmla="*/ 323 w 358"/>
                <a:gd name="T1" fmla="*/ 304 h 392"/>
                <a:gd name="T2" fmla="*/ 302 w 358"/>
                <a:gd name="T3" fmla="*/ 326 h 392"/>
                <a:gd name="T4" fmla="*/ 240 w 358"/>
                <a:gd name="T5" fmla="*/ 330 h 392"/>
                <a:gd name="T6" fmla="*/ 240 w 358"/>
                <a:gd name="T7" fmla="*/ 330 h 392"/>
                <a:gd name="T8" fmla="*/ 240 w 358"/>
                <a:gd name="T9" fmla="*/ 392 h 392"/>
                <a:gd name="T10" fmla="*/ 240 w 358"/>
                <a:gd name="T11" fmla="*/ 392 h 392"/>
                <a:gd name="T12" fmla="*/ 47 w 358"/>
                <a:gd name="T13" fmla="*/ 392 h 392"/>
                <a:gd name="T14" fmla="*/ 47 w 358"/>
                <a:gd name="T15" fmla="*/ 392 h 392"/>
                <a:gd name="T16" fmla="*/ 59 w 358"/>
                <a:gd name="T17" fmla="*/ 343 h 392"/>
                <a:gd name="T18" fmla="*/ 68 w 358"/>
                <a:gd name="T19" fmla="*/ 291 h 392"/>
                <a:gd name="T20" fmla="*/ 68 w 358"/>
                <a:gd name="T21" fmla="*/ 291 h 392"/>
                <a:gd name="T22" fmla="*/ 1 w 358"/>
                <a:gd name="T23" fmla="*/ 157 h 392"/>
                <a:gd name="T24" fmla="*/ 148 w 358"/>
                <a:gd name="T25" fmla="*/ 5 h 392"/>
                <a:gd name="T26" fmla="*/ 315 w 358"/>
                <a:gd name="T27" fmla="*/ 162 h 392"/>
                <a:gd name="T28" fmla="*/ 315 w 358"/>
                <a:gd name="T29" fmla="*/ 170 h 392"/>
                <a:gd name="T30" fmla="*/ 315 w 358"/>
                <a:gd name="T31" fmla="*/ 170 h 392"/>
                <a:gd name="T32" fmla="*/ 352 w 358"/>
                <a:gd name="T33" fmla="*/ 219 h 392"/>
                <a:gd name="T34" fmla="*/ 341 w 358"/>
                <a:gd name="T35" fmla="*/ 241 h 392"/>
                <a:gd name="T36" fmla="*/ 323 w 358"/>
                <a:gd name="T37" fmla="*/ 241 h 392"/>
                <a:gd name="T38" fmla="*/ 323 w 358"/>
                <a:gd name="T39" fmla="*/ 270 h 392"/>
                <a:gd name="T40" fmla="*/ 323 w 358"/>
                <a:gd name="T41" fmla="*/ 30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8" h="392">
                  <a:moveTo>
                    <a:pt x="323" y="304"/>
                  </a:moveTo>
                  <a:cubicBezTo>
                    <a:pt x="323" y="317"/>
                    <a:pt x="313" y="326"/>
                    <a:pt x="302" y="326"/>
                  </a:cubicBezTo>
                  <a:cubicBezTo>
                    <a:pt x="240" y="330"/>
                    <a:pt x="240" y="330"/>
                    <a:pt x="240" y="330"/>
                  </a:cubicBezTo>
                  <a:cubicBezTo>
                    <a:pt x="240" y="330"/>
                    <a:pt x="240" y="330"/>
                    <a:pt x="240" y="330"/>
                  </a:cubicBezTo>
                  <a:cubicBezTo>
                    <a:pt x="240" y="392"/>
                    <a:pt x="240" y="392"/>
                    <a:pt x="240" y="392"/>
                  </a:cubicBezTo>
                  <a:cubicBezTo>
                    <a:pt x="240" y="392"/>
                    <a:pt x="240" y="392"/>
                    <a:pt x="240" y="392"/>
                  </a:cubicBezTo>
                  <a:cubicBezTo>
                    <a:pt x="47" y="392"/>
                    <a:pt x="47" y="392"/>
                    <a:pt x="47" y="392"/>
                  </a:cubicBezTo>
                  <a:cubicBezTo>
                    <a:pt x="47" y="392"/>
                    <a:pt x="47" y="392"/>
                    <a:pt x="47" y="392"/>
                  </a:cubicBezTo>
                  <a:cubicBezTo>
                    <a:pt x="51" y="376"/>
                    <a:pt x="55" y="360"/>
                    <a:pt x="59" y="343"/>
                  </a:cubicBezTo>
                  <a:cubicBezTo>
                    <a:pt x="63" y="325"/>
                    <a:pt x="66" y="308"/>
                    <a:pt x="68" y="291"/>
                  </a:cubicBezTo>
                  <a:cubicBezTo>
                    <a:pt x="68" y="291"/>
                    <a:pt x="68" y="291"/>
                    <a:pt x="68" y="291"/>
                  </a:cubicBezTo>
                  <a:cubicBezTo>
                    <a:pt x="27" y="261"/>
                    <a:pt x="0" y="212"/>
                    <a:pt x="1" y="157"/>
                  </a:cubicBezTo>
                  <a:cubicBezTo>
                    <a:pt x="4" y="77"/>
                    <a:pt x="68" y="10"/>
                    <a:pt x="148" y="5"/>
                  </a:cubicBezTo>
                  <a:cubicBezTo>
                    <a:pt x="240" y="0"/>
                    <a:pt x="315" y="72"/>
                    <a:pt x="315" y="162"/>
                  </a:cubicBezTo>
                  <a:cubicBezTo>
                    <a:pt x="315" y="165"/>
                    <a:pt x="315" y="168"/>
                    <a:pt x="315" y="170"/>
                  </a:cubicBezTo>
                  <a:cubicBezTo>
                    <a:pt x="315" y="170"/>
                    <a:pt x="315" y="170"/>
                    <a:pt x="315" y="170"/>
                  </a:cubicBezTo>
                  <a:cubicBezTo>
                    <a:pt x="352" y="219"/>
                    <a:pt x="352" y="219"/>
                    <a:pt x="352" y="219"/>
                  </a:cubicBezTo>
                  <a:cubicBezTo>
                    <a:pt x="358" y="228"/>
                    <a:pt x="352" y="241"/>
                    <a:pt x="341" y="241"/>
                  </a:cubicBezTo>
                  <a:cubicBezTo>
                    <a:pt x="323" y="241"/>
                    <a:pt x="323" y="241"/>
                    <a:pt x="323" y="241"/>
                  </a:cubicBezTo>
                  <a:cubicBezTo>
                    <a:pt x="323" y="250"/>
                    <a:pt x="323" y="260"/>
                    <a:pt x="323" y="270"/>
                  </a:cubicBezTo>
                  <a:cubicBezTo>
                    <a:pt x="323" y="281"/>
                    <a:pt x="323" y="293"/>
                    <a:pt x="323" y="30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Oval 6"/>
            <p:cNvSpPr>
              <a:spLocks noChangeArrowheads="1"/>
            </p:cNvSpPr>
            <p:nvPr/>
          </p:nvSpPr>
          <p:spPr bwMode="auto">
            <a:xfrm>
              <a:off x="2029" y="3424"/>
              <a:ext cx="38" cy="38"/>
            </a:xfrm>
            <a:prstGeom prst="ellipse">
              <a:avLst/>
            </a:prstGeom>
            <a:grpFill/>
            <a:ln w="14288"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3" name="Oval 7"/>
            <p:cNvSpPr>
              <a:spLocks noChangeArrowheads="1"/>
            </p:cNvSpPr>
            <p:nvPr/>
          </p:nvSpPr>
          <p:spPr bwMode="auto">
            <a:xfrm>
              <a:off x="2081" y="3469"/>
              <a:ext cx="38" cy="38"/>
            </a:xfrm>
            <a:prstGeom prst="ellipse">
              <a:avLst/>
            </a:prstGeom>
            <a:grpFill/>
            <a:ln w="14288"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 name="Oval 8"/>
            <p:cNvSpPr>
              <a:spLocks noChangeArrowheads="1"/>
            </p:cNvSpPr>
            <p:nvPr/>
          </p:nvSpPr>
          <p:spPr bwMode="auto">
            <a:xfrm>
              <a:off x="2134" y="3521"/>
              <a:ext cx="39" cy="38"/>
            </a:xfrm>
            <a:prstGeom prst="ellipse">
              <a:avLst/>
            </a:prstGeom>
            <a:grpFill/>
            <a:ln w="14288"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5" name="Oval 9"/>
            <p:cNvSpPr>
              <a:spLocks noChangeArrowheads="1"/>
            </p:cNvSpPr>
            <p:nvPr/>
          </p:nvSpPr>
          <p:spPr bwMode="auto">
            <a:xfrm>
              <a:off x="1945" y="3448"/>
              <a:ext cx="38" cy="38"/>
            </a:xfrm>
            <a:prstGeom prst="ellipse">
              <a:avLst/>
            </a:prstGeom>
            <a:grpFill/>
            <a:ln w="14288"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6" name="Oval 10"/>
            <p:cNvSpPr>
              <a:spLocks noChangeArrowheads="1"/>
            </p:cNvSpPr>
            <p:nvPr/>
          </p:nvSpPr>
          <p:spPr bwMode="auto">
            <a:xfrm>
              <a:off x="1885" y="3536"/>
              <a:ext cx="39" cy="38"/>
            </a:xfrm>
            <a:prstGeom prst="ellipse">
              <a:avLst/>
            </a:prstGeom>
            <a:grpFill/>
            <a:ln w="14288"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p:cNvSpPr>
            <p:nvPr/>
          </p:nvSpPr>
          <p:spPr bwMode="auto">
            <a:xfrm>
              <a:off x="2024" y="3462"/>
              <a:ext cx="24" cy="259"/>
            </a:xfrm>
            <a:custGeom>
              <a:avLst/>
              <a:gdLst>
                <a:gd name="T0" fmla="*/ 24 w 24"/>
                <a:gd name="T1" fmla="*/ 0 h 259"/>
                <a:gd name="T2" fmla="*/ 24 w 24"/>
                <a:gd name="T3" fmla="*/ 77 h 259"/>
                <a:gd name="T4" fmla="*/ 0 w 24"/>
                <a:gd name="T5" fmla="*/ 98 h 259"/>
                <a:gd name="T6" fmla="*/ 0 w 24"/>
                <a:gd name="T7" fmla="*/ 259 h 259"/>
              </a:gdLst>
              <a:ahLst/>
              <a:cxnLst>
                <a:cxn ang="0">
                  <a:pos x="T0" y="T1"/>
                </a:cxn>
                <a:cxn ang="0">
                  <a:pos x="T2" y="T3"/>
                </a:cxn>
                <a:cxn ang="0">
                  <a:pos x="T4" y="T5"/>
                </a:cxn>
                <a:cxn ang="0">
                  <a:pos x="T6" y="T7"/>
                </a:cxn>
              </a:cxnLst>
              <a:rect l="0" t="0" r="r" b="b"/>
              <a:pathLst>
                <a:path w="24" h="259">
                  <a:moveTo>
                    <a:pt x="24" y="0"/>
                  </a:moveTo>
                  <a:lnTo>
                    <a:pt x="24" y="77"/>
                  </a:lnTo>
                  <a:lnTo>
                    <a:pt x="0" y="98"/>
                  </a:lnTo>
                  <a:lnTo>
                    <a:pt x="0" y="259"/>
                  </a:lnTo>
                </a:path>
              </a:pathLst>
            </a:custGeom>
            <a:grpFill/>
            <a:ln w="14288"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p:cNvSpPr>
            <p:nvPr/>
          </p:nvSpPr>
          <p:spPr bwMode="auto">
            <a:xfrm>
              <a:off x="2048" y="3507"/>
              <a:ext cx="53" cy="214"/>
            </a:xfrm>
            <a:custGeom>
              <a:avLst/>
              <a:gdLst>
                <a:gd name="T0" fmla="*/ 53 w 53"/>
                <a:gd name="T1" fmla="*/ 0 h 214"/>
                <a:gd name="T2" fmla="*/ 53 w 53"/>
                <a:gd name="T3" fmla="*/ 53 h 214"/>
                <a:gd name="T4" fmla="*/ 0 w 53"/>
                <a:gd name="T5" fmla="*/ 100 h 214"/>
                <a:gd name="T6" fmla="*/ 0 w 53"/>
                <a:gd name="T7" fmla="*/ 214 h 214"/>
              </a:gdLst>
              <a:ahLst/>
              <a:cxnLst>
                <a:cxn ang="0">
                  <a:pos x="T0" y="T1"/>
                </a:cxn>
                <a:cxn ang="0">
                  <a:pos x="T2" y="T3"/>
                </a:cxn>
                <a:cxn ang="0">
                  <a:pos x="T4" y="T5"/>
                </a:cxn>
                <a:cxn ang="0">
                  <a:pos x="T6" y="T7"/>
                </a:cxn>
              </a:cxnLst>
              <a:rect l="0" t="0" r="r" b="b"/>
              <a:pathLst>
                <a:path w="53" h="214">
                  <a:moveTo>
                    <a:pt x="53" y="0"/>
                  </a:moveTo>
                  <a:lnTo>
                    <a:pt x="53" y="53"/>
                  </a:lnTo>
                  <a:lnTo>
                    <a:pt x="0" y="100"/>
                  </a:lnTo>
                  <a:lnTo>
                    <a:pt x="0" y="214"/>
                  </a:lnTo>
                </a:path>
              </a:pathLst>
            </a:custGeom>
            <a:grpFill/>
            <a:ln w="14288"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p:cNvSpPr>
            <p:nvPr/>
          </p:nvSpPr>
          <p:spPr bwMode="auto">
            <a:xfrm>
              <a:off x="1964" y="3486"/>
              <a:ext cx="36" cy="235"/>
            </a:xfrm>
            <a:custGeom>
              <a:avLst/>
              <a:gdLst>
                <a:gd name="T0" fmla="*/ 0 w 36"/>
                <a:gd name="T1" fmla="*/ 0 h 235"/>
                <a:gd name="T2" fmla="*/ 0 w 36"/>
                <a:gd name="T3" fmla="*/ 73 h 235"/>
                <a:gd name="T4" fmla="*/ 36 w 36"/>
                <a:gd name="T5" fmla="*/ 99 h 235"/>
                <a:gd name="T6" fmla="*/ 36 w 36"/>
                <a:gd name="T7" fmla="*/ 235 h 235"/>
              </a:gdLst>
              <a:ahLst/>
              <a:cxnLst>
                <a:cxn ang="0">
                  <a:pos x="T0" y="T1"/>
                </a:cxn>
                <a:cxn ang="0">
                  <a:pos x="T2" y="T3"/>
                </a:cxn>
                <a:cxn ang="0">
                  <a:pos x="T4" y="T5"/>
                </a:cxn>
                <a:cxn ang="0">
                  <a:pos x="T6" y="T7"/>
                </a:cxn>
              </a:cxnLst>
              <a:rect l="0" t="0" r="r" b="b"/>
              <a:pathLst>
                <a:path w="36" h="235">
                  <a:moveTo>
                    <a:pt x="0" y="0"/>
                  </a:moveTo>
                  <a:lnTo>
                    <a:pt x="0" y="73"/>
                  </a:lnTo>
                  <a:lnTo>
                    <a:pt x="36" y="99"/>
                  </a:lnTo>
                  <a:lnTo>
                    <a:pt x="36" y="235"/>
                  </a:lnTo>
                </a:path>
              </a:pathLst>
            </a:custGeom>
            <a:grpFill/>
            <a:ln w="14288"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p:cNvSpPr>
            <p:nvPr/>
          </p:nvSpPr>
          <p:spPr bwMode="auto">
            <a:xfrm>
              <a:off x="2073" y="3559"/>
              <a:ext cx="80" cy="162"/>
            </a:xfrm>
            <a:custGeom>
              <a:avLst/>
              <a:gdLst>
                <a:gd name="T0" fmla="*/ 80 w 80"/>
                <a:gd name="T1" fmla="*/ 0 h 162"/>
                <a:gd name="T2" fmla="*/ 80 w 80"/>
                <a:gd name="T3" fmla="*/ 31 h 162"/>
                <a:gd name="T4" fmla="*/ 0 w 80"/>
                <a:gd name="T5" fmla="*/ 102 h 162"/>
                <a:gd name="T6" fmla="*/ 0 w 80"/>
                <a:gd name="T7" fmla="*/ 162 h 162"/>
              </a:gdLst>
              <a:ahLst/>
              <a:cxnLst>
                <a:cxn ang="0">
                  <a:pos x="T0" y="T1"/>
                </a:cxn>
                <a:cxn ang="0">
                  <a:pos x="T2" y="T3"/>
                </a:cxn>
                <a:cxn ang="0">
                  <a:pos x="T4" y="T5"/>
                </a:cxn>
                <a:cxn ang="0">
                  <a:pos x="T6" y="T7"/>
                </a:cxn>
              </a:cxnLst>
              <a:rect l="0" t="0" r="r" b="b"/>
              <a:pathLst>
                <a:path w="80" h="162">
                  <a:moveTo>
                    <a:pt x="80" y="0"/>
                  </a:moveTo>
                  <a:lnTo>
                    <a:pt x="80" y="31"/>
                  </a:lnTo>
                  <a:lnTo>
                    <a:pt x="0" y="102"/>
                  </a:lnTo>
                  <a:lnTo>
                    <a:pt x="0" y="162"/>
                  </a:lnTo>
                </a:path>
              </a:pathLst>
            </a:custGeom>
            <a:grpFill/>
            <a:ln w="14288"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p:cNvSpPr>
            <p:nvPr/>
          </p:nvSpPr>
          <p:spPr bwMode="auto">
            <a:xfrm>
              <a:off x="1905" y="3574"/>
              <a:ext cx="69" cy="147"/>
            </a:xfrm>
            <a:custGeom>
              <a:avLst/>
              <a:gdLst>
                <a:gd name="T0" fmla="*/ 0 w 69"/>
                <a:gd name="T1" fmla="*/ 0 h 147"/>
                <a:gd name="T2" fmla="*/ 0 w 69"/>
                <a:gd name="T3" fmla="*/ 36 h 147"/>
                <a:gd name="T4" fmla="*/ 69 w 69"/>
                <a:gd name="T5" fmla="*/ 87 h 147"/>
                <a:gd name="T6" fmla="*/ 69 w 69"/>
                <a:gd name="T7" fmla="*/ 147 h 147"/>
              </a:gdLst>
              <a:ahLst/>
              <a:cxnLst>
                <a:cxn ang="0">
                  <a:pos x="T0" y="T1"/>
                </a:cxn>
                <a:cxn ang="0">
                  <a:pos x="T2" y="T3"/>
                </a:cxn>
                <a:cxn ang="0">
                  <a:pos x="T4" y="T5"/>
                </a:cxn>
                <a:cxn ang="0">
                  <a:pos x="T6" y="T7"/>
                </a:cxn>
              </a:cxnLst>
              <a:rect l="0" t="0" r="r" b="b"/>
              <a:pathLst>
                <a:path w="69" h="147">
                  <a:moveTo>
                    <a:pt x="0" y="0"/>
                  </a:moveTo>
                  <a:lnTo>
                    <a:pt x="0" y="36"/>
                  </a:lnTo>
                  <a:lnTo>
                    <a:pt x="69" y="87"/>
                  </a:lnTo>
                  <a:lnTo>
                    <a:pt x="69" y="147"/>
                  </a:lnTo>
                </a:path>
              </a:pathLst>
            </a:custGeom>
            <a:grpFill/>
            <a:ln w="14288"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52" name="Content Placeholder 2"/>
          <p:cNvSpPr txBox="1">
            <a:spLocks/>
          </p:cNvSpPr>
          <p:nvPr/>
        </p:nvSpPr>
        <p:spPr>
          <a:xfrm>
            <a:off x="2968854" y="3561139"/>
            <a:ext cx="2098298" cy="2592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1700" dirty="0" smtClean="0"/>
              <a:t>Проведение тестирования </a:t>
            </a:r>
            <a:br>
              <a:rPr lang="ru-RU" sz="1700" dirty="0" smtClean="0"/>
            </a:br>
            <a:r>
              <a:rPr lang="ru-RU" sz="1700" dirty="0" smtClean="0"/>
              <a:t>на </a:t>
            </a:r>
            <a:br>
              <a:rPr lang="ru-RU" sz="1700" dirty="0" smtClean="0"/>
            </a:br>
            <a:r>
              <a:rPr lang="ru-RU" sz="1700" dirty="0" smtClean="0"/>
              <a:t>проникновение</a:t>
            </a:r>
          </a:p>
          <a:p>
            <a:pPr algn="ctr">
              <a:lnSpc>
                <a:spcPct val="70000"/>
              </a:lnSpc>
              <a:spcBef>
                <a:spcPct val="0"/>
              </a:spcBef>
            </a:pPr>
            <a:endParaRPr lang="ru-RU" sz="1700" dirty="0" smtClean="0">
              <a:solidFill>
                <a:srgbClr val="00338D"/>
              </a:solidFill>
              <a:latin typeface="KPMG Cyrillic Light" panose="020B0403030202040204" pitchFamily="34" charset="-52"/>
            </a:endParaRPr>
          </a:p>
          <a:p>
            <a:pPr algn="ctr">
              <a:lnSpc>
                <a:spcPct val="70000"/>
              </a:lnSpc>
              <a:spcBef>
                <a:spcPct val="0"/>
              </a:spcBef>
            </a:pPr>
            <a:endParaRPr lang="en-US" sz="1700" dirty="0">
              <a:latin typeface="KPMG Cyrillic Extralight" panose="020B0303030202040204" pitchFamily="34" charset="0"/>
              <a:ea typeface="+mj-ea"/>
              <a:cs typeface="+mj-cs"/>
            </a:endParaRPr>
          </a:p>
        </p:txBody>
      </p:sp>
      <p:sp>
        <p:nvSpPr>
          <p:cNvPr id="53" name="Content Placeholder 2"/>
          <p:cNvSpPr txBox="1">
            <a:spLocks/>
          </p:cNvSpPr>
          <p:nvPr/>
        </p:nvSpPr>
        <p:spPr>
          <a:xfrm>
            <a:off x="4683370" y="3561139"/>
            <a:ext cx="2700062" cy="2592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1700" dirty="0" smtClean="0"/>
              <a:t>Инструменты управления уязвимостями</a:t>
            </a:r>
          </a:p>
        </p:txBody>
      </p:sp>
      <p:sp>
        <p:nvSpPr>
          <p:cNvPr id="54" name="Content Placeholder 2"/>
          <p:cNvSpPr txBox="1">
            <a:spLocks/>
          </p:cNvSpPr>
          <p:nvPr/>
        </p:nvSpPr>
        <p:spPr>
          <a:xfrm>
            <a:off x="6917321" y="3561139"/>
            <a:ext cx="2119921" cy="2592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1700" dirty="0" smtClean="0"/>
              <a:t>Процент систем </a:t>
            </a:r>
            <a:br>
              <a:rPr lang="ru-RU" sz="1700" dirty="0" smtClean="0"/>
            </a:br>
            <a:r>
              <a:rPr lang="ru-RU" sz="1700" dirty="0" smtClean="0"/>
              <a:t>с последними обновлениями безопасности</a:t>
            </a:r>
            <a:endParaRPr lang="en-US" sz="1700" dirty="0" smtClean="0"/>
          </a:p>
          <a:p>
            <a:pPr algn="ctr">
              <a:lnSpc>
                <a:spcPct val="70000"/>
              </a:lnSpc>
              <a:spcBef>
                <a:spcPct val="0"/>
              </a:spcBef>
            </a:pPr>
            <a:endParaRPr lang="ru-RU" sz="1700" dirty="0" smtClean="0">
              <a:solidFill>
                <a:srgbClr val="00338D"/>
              </a:solidFill>
              <a:latin typeface="KPMG Cyrillic Light" panose="020B0403030202040204" pitchFamily="34" charset="-52"/>
            </a:endParaRPr>
          </a:p>
          <a:p>
            <a:pPr algn="ctr">
              <a:lnSpc>
                <a:spcPct val="70000"/>
              </a:lnSpc>
              <a:spcBef>
                <a:spcPct val="0"/>
              </a:spcBef>
            </a:pPr>
            <a:endParaRPr lang="en-US" sz="1700" dirty="0">
              <a:latin typeface="KPMG Cyrillic Extralight" panose="020B0303030202040204" pitchFamily="34" charset="0"/>
              <a:ea typeface="+mj-ea"/>
              <a:cs typeface="+mj-cs"/>
            </a:endParaRPr>
          </a:p>
        </p:txBody>
      </p:sp>
      <p:sp>
        <p:nvSpPr>
          <p:cNvPr id="55" name="Content Placeholder 2"/>
          <p:cNvSpPr txBox="1">
            <a:spLocks/>
          </p:cNvSpPr>
          <p:nvPr/>
        </p:nvSpPr>
        <p:spPr>
          <a:xfrm>
            <a:off x="9074471" y="3561139"/>
            <a:ext cx="1834652" cy="2592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1700" dirty="0" smtClean="0"/>
              <a:t>Самооценка </a:t>
            </a:r>
            <a:br>
              <a:rPr lang="ru-RU" sz="1700" dirty="0" smtClean="0"/>
            </a:br>
            <a:r>
              <a:rPr lang="ru-RU" sz="1700" dirty="0" smtClean="0"/>
              <a:t>по одному из стандартов</a:t>
            </a:r>
          </a:p>
          <a:p>
            <a:pPr algn="ctr">
              <a:lnSpc>
                <a:spcPct val="70000"/>
              </a:lnSpc>
              <a:spcBef>
                <a:spcPct val="0"/>
              </a:spcBef>
            </a:pPr>
            <a:endParaRPr lang="ru-RU" sz="1700" dirty="0" smtClean="0">
              <a:solidFill>
                <a:srgbClr val="00338D"/>
              </a:solidFill>
              <a:latin typeface="KPMG Cyrillic Light" panose="020B0403030202040204" pitchFamily="34" charset="-52"/>
            </a:endParaRPr>
          </a:p>
          <a:p>
            <a:pPr algn="ctr">
              <a:lnSpc>
                <a:spcPct val="70000"/>
              </a:lnSpc>
              <a:spcBef>
                <a:spcPct val="0"/>
              </a:spcBef>
            </a:pPr>
            <a:endParaRPr lang="en-US" sz="1700" dirty="0">
              <a:latin typeface="KPMG Cyrillic Extralight" panose="020B0303030202040204" pitchFamily="34" charset="0"/>
              <a:ea typeface="+mj-ea"/>
              <a:cs typeface="+mj-cs"/>
            </a:endParaRPr>
          </a:p>
        </p:txBody>
      </p:sp>
      <p:grpSp>
        <p:nvGrpSpPr>
          <p:cNvPr id="82" name="Group 81"/>
          <p:cNvGrpSpPr/>
          <p:nvPr/>
        </p:nvGrpSpPr>
        <p:grpSpPr>
          <a:xfrm>
            <a:off x="1382431" y="4959156"/>
            <a:ext cx="1175975" cy="902667"/>
            <a:chOff x="4781551" y="5718176"/>
            <a:chExt cx="744538" cy="571500"/>
          </a:xfrm>
          <a:solidFill>
            <a:srgbClr val="00338D"/>
          </a:solidFill>
        </p:grpSpPr>
        <p:sp>
          <p:nvSpPr>
            <p:cNvPr id="83" name="Rectangle 15"/>
            <p:cNvSpPr>
              <a:spLocks noChangeArrowheads="1"/>
            </p:cNvSpPr>
            <p:nvPr/>
          </p:nvSpPr>
          <p:spPr bwMode="auto">
            <a:xfrm>
              <a:off x="4916489" y="6035676"/>
              <a:ext cx="77788"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6"/>
            <p:cNvSpPr>
              <a:spLocks noEditPoints="1"/>
            </p:cNvSpPr>
            <p:nvPr/>
          </p:nvSpPr>
          <p:spPr bwMode="auto">
            <a:xfrm>
              <a:off x="4905376" y="5932488"/>
              <a:ext cx="100013" cy="269875"/>
            </a:xfrm>
            <a:custGeom>
              <a:avLst/>
              <a:gdLst>
                <a:gd name="T0" fmla="*/ 48 w 60"/>
                <a:gd name="T1" fmla="*/ 161 h 161"/>
                <a:gd name="T2" fmla="*/ 12 w 60"/>
                <a:gd name="T3" fmla="*/ 161 h 161"/>
                <a:gd name="T4" fmla="*/ 0 w 60"/>
                <a:gd name="T5" fmla="*/ 150 h 161"/>
                <a:gd name="T6" fmla="*/ 0 w 60"/>
                <a:gd name="T7" fmla="*/ 12 h 161"/>
                <a:gd name="T8" fmla="*/ 12 w 60"/>
                <a:gd name="T9" fmla="*/ 0 h 161"/>
                <a:gd name="T10" fmla="*/ 48 w 60"/>
                <a:gd name="T11" fmla="*/ 0 h 161"/>
                <a:gd name="T12" fmla="*/ 60 w 60"/>
                <a:gd name="T13" fmla="*/ 12 h 161"/>
                <a:gd name="T14" fmla="*/ 60 w 60"/>
                <a:gd name="T15" fmla="*/ 150 h 161"/>
                <a:gd name="T16" fmla="*/ 48 w 60"/>
                <a:gd name="T17" fmla="*/ 161 h 161"/>
                <a:gd name="T18" fmla="*/ 14 w 60"/>
                <a:gd name="T19" fmla="*/ 147 h 161"/>
                <a:gd name="T20" fmla="*/ 45 w 60"/>
                <a:gd name="T21" fmla="*/ 147 h 161"/>
                <a:gd name="T22" fmla="*/ 45 w 60"/>
                <a:gd name="T23" fmla="*/ 14 h 161"/>
                <a:gd name="T24" fmla="*/ 14 w 60"/>
                <a:gd name="T25" fmla="*/ 14 h 161"/>
                <a:gd name="T26" fmla="*/ 14 w 60"/>
                <a:gd name="T27" fmla="*/ 14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161">
                  <a:moveTo>
                    <a:pt x="48" y="161"/>
                  </a:moveTo>
                  <a:cubicBezTo>
                    <a:pt x="12" y="161"/>
                    <a:pt x="12" y="161"/>
                    <a:pt x="12" y="161"/>
                  </a:cubicBezTo>
                  <a:cubicBezTo>
                    <a:pt x="5" y="161"/>
                    <a:pt x="0" y="156"/>
                    <a:pt x="0" y="150"/>
                  </a:cubicBezTo>
                  <a:cubicBezTo>
                    <a:pt x="0" y="12"/>
                    <a:pt x="0" y="12"/>
                    <a:pt x="0" y="12"/>
                  </a:cubicBezTo>
                  <a:cubicBezTo>
                    <a:pt x="0" y="6"/>
                    <a:pt x="5" y="0"/>
                    <a:pt x="12" y="0"/>
                  </a:cubicBezTo>
                  <a:cubicBezTo>
                    <a:pt x="48" y="0"/>
                    <a:pt x="48" y="0"/>
                    <a:pt x="48" y="0"/>
                  </a:cubicBezTo>
                  <a:cubicBezTo>
                    <a:pt x="54" y="0"/>
                    <a:pt x="60" y="6"/>
                    <a:pt x="60" y="12"/>
                  </a:cubicBezTo>
                  <a:cubicBezTo>
                    <a:pt x="60" y="150"/>
                    <a:pt x="60" y="150"/>
                    <a:pt x="60" y="150"/>
                  </a:cubicBezTo>
                  <a:cubicBezTo>
                    <a:pt x="60" y="156"/>
                    <a:pt x="54" y="161"/>
                    <a:pt x="48" y="161"/>
                  </a:cubicBezTo>
                  <a:close/>
                  <a:moveTo>
                    <a:pt x="14" y="147"/>
                  </a:moveTo>
                  <a:cubicBezTo>
                    <a:pt x="45" y="147"/>
                    <a:pt x="45" y="147"/>
                    <a:pt x="45" y="147"/>
                  </a:cubicBezTo>
                  <a:cubicBezTo>
                    <a:pt x="45" y="14"/>
                    <a:pt x="45" y="14"/>
                    <a:pt x="45" y="14"/>
                  </a:cubicBezTo>
                  <a:cubicBezTo>
                    <a:pt x="14" y="14"/>
                    <a:pt x="14" y="14"/>
                    <a:pt x="14" y="14"/>
                  </a:cubicBezTo>
                  <a:lnTo>
                    <a:pt x="14"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17"/>
            <p:cNvSpPr>
              <a:spLocks noChangeArrowheads="1"/>
            </p:cNvSpPr>
            <p:nvPr/>
          </p:nvSpPr>
          <p:spPr bwMode="auto">
            <a:xfrm>
              <a:off x="5048251" y="6102351"/>
              <a:ext cx="76200" cy="79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8"/>
            <p:cNvSpPr>
              <a:spLocks noEditPoints="1"/>
            </p:cNvSpPr>
            <p:nvPr/>
          </p:nvSpPr>
          <p:spPr bwMode="auto">
            <a:xfrm>
              <a:off x="5035551" y="5888038"/>
              <a:ext cx="101600" cy="314325"/>
            </a:xfrm>
            <a:custGeom>
              <a:avLst/>
              <a:gdLst>
                <a:gd name="T0" fmla="*/ 48 w 60"/>
                <a:gd name="T1" fmla="*/ 187 h 187"/>
                <a:gd name="T2" fmla="*/ 12 w 60"/>
                <a:gd name="T3" fmla="*/ 187 h 187"/>
                <a:gd name="T4" fmla="*/ 0 w 60"/>
                <a:gd name="T5" fmla="*/ 176 h 187"/>
                <a:gd name="T6" fmla="*/ 0 w 60"/>
                <a:gd name="T7" fmla="*/ 12 h 187"/>
                <a:gd name="T8" fmla="*/ 12 w 60"/>
                <a:gd name="T9" fmla="*/ 0 h 187"/>
                <a:gd name="T10" fmla="*/ 48 w 60"/>
                <a:gd name="T11" fmla="*/ 0 h 187"/>
                <a:gd name="T12" fmla="*/ 60 w 60"/>
                <a:gd name="T13" fmla="*/ 12 h 187"/>
                <a:gd name="T14" fmla="*/ 60 w 60"/>
                <a:gd name="T15" fmla="*/ 176 h 187"/>
                <a:gd name="T16" fmla="*/ 48 w 60"/>
                <a:gd name="T17" fmla="*/ 187 h 187"/>
                <a:gd name="T18" fmla="*/ 15 w 60"/>
                <a:gd name="T19" fmla="*/ 173 h 187"/>
                <a:gd name="T20" fmla="*/ 46 w 60"/>
                <a:gd name="T21" fmla="*/ 173 h 187"/>
                <a:gd name="T22" fmla="*/ 46 w 60"/>
                <a:gd name="T23" fmla="*/ 15 h 187"/>
                <a:gd name="T24" fmla="*/ 15 w 60"/>
                <a:gd name="T25" fmla="*/ 15 h 187"/>
                <a:gd name="T26" fmla="*/ 15 w 60"/>
                <a:gd name="T27" fmla="*/ 17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187">
                  <a:moveTo>
                    <a:pt x="48" y="187"/>
                  </a:moveTo>
                  <a:cubicBezTo>
                    <a:pt x="12" y="187"/>
                    <a:pt x="12" y="187"/>
                    <a:pt x="12" y="187"/>
                  </a:cubicBezTo>
                  <a:cubicBezTo>
                    <a:pt x="6" y="187"/>
                    <a:pt x="0" y="182"/>
                    <a:pt x="0" y="176"/>
                  </a:cubicBezTo>
                  <a:cubicBezTo>
                    <a:pt x="0" y="12"/>
                    <a:pt x="0" y="12"/>
                    <a:pt x="0" y="12"/>
                  </a:cubicBezTo>
                  <a:cubicBezTo>
                    <a:pt x="0" y="6"/>
                    <a:pt x="6" y="0"/>
                    <a:pt x="12" y="0"/>
                  </a:cubicBezTo>
                  <a:cubicBezTo>
                    <a:pt x="48" y="0"/>
                    <a:pt x="48" y="0"/>
                    <a:pt x="48" y="0"/>
                  </a:cubicBezTo>
                  <a:cubicBezTo>
                    <a:pt x="55" y="0"/>
                    <a:pt x="60" y="6"/>
                    <a:pt x="60" y="12"/>
                  </a:cubicBezTo>
                  <a:cubicBezTo>
                    <a:pt x="60" y="176"/>
                    <a:pt x="60" y="176"/>
                    <a:pt x="60" y="176"/>
                  </a:cubicBezTo>
                  <a:cubicBezTo>
                    <a:pt x="60" y="182"/>
                    <a:pt x="55" y="187"/>
                    <a:pt x="48" y="187"/>
                  </a:cubicBezTo>
                  <a:close/>
                  <a:moveTo>
                    <a:pt x="15" y="173"/>
                  </a:moveTo>
                  <a:cubicBezTo>
                    <a:pt x="46" y="173"/>
                    <a:pt x="46" y="173"/>
                    <a:pt x="46" y="173"/>
                  </a:cubicBezTo>
                  <a:cubicBezTo>
                    <a:pt x="46" y="15"/>
                    <a:pt x="46" y="15"/>
                    <a:pt x="46" y="15"/>
                  </a:cubicBezTo>
                  <a:cubicBezTo>
                    <a:pt x="15" y="15"/>
                    <a:pt x="15" y="15"/>
                    <a:pt x="15" y="15"/>
                  </a:cubicBezTo>
                  <a:lnTo>
                    <a:pt x="15"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19"/>
            <p:cNvSpPr>
              <a:spLocks noChangeArrowheads="1"/>
            </p:cNvSpPr>
            <p:nvPr/>
          </p:nvSpPr>
          <p:spPr bwMode="auto">
            <a:xfrm>
              <a:off x="5180014" y="5838826"/>
              <a:ext cx="77788" cy="342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0"/>
            <p:cNvSpPr>
              <a:spLocks noEditPoints="1"/>
            </p:cNvSpPr>
            <p:nvPr/>
          </p:nvSpPr>
          <p:spPr bwMode="auto">
            <a:xfrm>
              <a:off x="5168901" y="5718176"/>
              <a:ext cx="100013" cy="484188"/>
            </a:xfrm>
            <a:custGeom>
              <a:avLst/>
              <a:gdLst>
                <a:gd name="T0" fmla="*/ 48 w 60"/>
                <a:gd name="T1" fmla="*/ 288 h 288"/>
                <a:gd name="T2" fmla="*/ 12 w 60"/>
                <a:gd name="T3" fmla="*/ 288 h 288"/>
                <a:gd name="T4" fmla="*/ 0 w 60"/>
                <a:gd name="T5" fmla="*/ 277 h 288"/>
                <a:gd name="T6" fmla="*/ 0 w 60"/>
                <a:gd name="T7" fmla="*/ 12 h 288"/>
                <a:gd name="T8" fmla="*/ 12 w 60"/>
                <a:gd name="T9" fmla="*/ 0 h 288"/>
                <a:gd name="T10" fmla="*/ 48 w 60"/>
                <a:gd name="T11" fmla="*/ 0 h 288"/>
                <a:gd name="T12" fmla="*/ 60 w 60"/>
                <a:gd name="T13" fmla="*/ 12 h 288"/>
                <a:gd name="T14" fmla="*/ 60 w 60"/>
                <a:gd name="T15" fmla="*/ 277 h 288"/>
                <a:gd name="T16" fmla="*/ 48 w 60"/>
                <a:gd name="T17" fmla="*/ 288 h 288"/>
                <a:gd name="T18" fmla="*/ 14 w 60"/>
                <a:gd name="T19" fmla="*/ 274 h 288"/>
                <a:gd name="T20" fmla="*/ 46 w 60"/>
                <a:gd name="T21" fmla="*/ 274 h 288"/>
                <a:gd name="T22" fmla="*/ 46 w 60"/>
                <a:gd name="T23" fmla="*/ 14 h 288"/>
                <a:gd name="T24" fmla="*/ 14 w 60"/>
                <a:gd name="T25" fmla="*/ 14 h 288"/>
                <a:gd name="T26" fmla="*/ 14 w 60"/>
                <a:gd name="T27" fmla="*/ 27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288">
                  <a:moveTo>
                    <a:pt x="48" y="288"/>
                  </a:moveTo>
                  <a:cubicBezTo>
                    <a:pt x="12" y="288"/>
                    <a:pt x="12" y="288"/>
                    <a:pt x="12" y="288"/>
                  </a:cubicBezTo>
                  <a:cubicBezTo>
                    <a:pt x="5" y="288"/>
                    <a:pt x="0" y="283"/>
                    <a:pt x="0" y="277"/>
                  </a:cubicBezTo>
                  <a:cubicBezTo>
                    <a:pt x="0" y="12"/>
                    <a:pt x="0" y="12"/>
                    <a:pt x="0" y="12"/>
                  </a:cubicBezTo>
                  <a:cubicBezTo>
                    <a:pt x="0" y="5"/>
                    <a:pt x="5" y="0"/>
                    <a:pt x="12" y="0"/>
                  </a:cubicBezTo>
                  <a:cubicBezTo>
                    <a:pt x="48" y="0"/>
                    <a:pt x="48" y="0"/>
                    <a:pt x="48" y="0"/>
                  </a:cubicBezTo>
                  <a:cubicBezTo>
                    <a:pt x="54" y="0"/>
                    <a:pt x="60" y="5"/>
                    <a:pt x="60" y="12"/>
                  </a:cubicBezTo>
                  <a:cubicBezTo>
                    <a:pt x="60" y="277"/>
                    <a:pt x="60" y="277"/>
                    <a:pt x="60" y="277"/>
                  </a:cubicBezTo>
                  <a:cubicBezTo>
                    <a:pt x="60" y="283"/>
                    <a:pt x="54" y="288"/>
                    <a:pt x="48" y="288"/>
                  </a:cubicBezTo>
                  <a:close/>
                  <a:moveTo>
                    <a:pt x="14" y="274"/>
                  </a:moveTo>
                  <a:cubicBezTo>
                    <a:pt x="46" y="274"/>
                    <a:pt x="46" y="274"/>
                    <a:pt x="46" y="274"/>
                  </a:cubicBezTo>
                  <a:cubicBezTo>
                    <a:pt x="46" y="14"/>
                    <a:pt x="46" y="14"/>
                    <a:pt x="46" y="14"/>
                  </a:cubicBezTo>
                  <a:cubicBezTo>
                    <a:pt x="14" y="14"/>
                    <a:pt x="14" y="14"/>
                    <a:pt x="14" y="14"/>
                  </a:cubicBezTo>
                  <a:lnTo>
                    <a:pt x="14"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21"/>
            <p:cNvSpPr>
              <a:spLocks noChangeArrowheads="1"/>
            </p:cNvSpPr>
            <p:nvPr/>
          </p:nvSpPr>
          <p:spPr bwMode="auto">
            <a:xfrm>
              <a:off x="5313364" y="5953126"/>
              <a:ext cx="76200" cy="228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2"/>
            <p:cNvSpPr>
              <a:spLocks noEditPoints="1"/>
            </p:cNvSpPr>
            <p:nvPr/>
          </p:nvSpPr>
          <p:spPr bwMode="auto">
            <a:xfrm>
              <a:off x="5302251" y="5819776"/>
              <a:ext cx="98425" cy="382588"/>
            </a:xfrm>
            <a:custGeom>
              <a:avLst/>
              <a:gdLst>
                <a:gd name="T0" fmla="*/ 48 w 59"/>
                <a:gd name="T1" fmla="*/ 228 h 228"/>
                <a:gd name="T2" fmla="*/ 11 w 59"/>
                <a:gd name="T3" fmla="*/ 228 h 228"/>
                <a:gd name="T4" fmla="*/ 0 w 59"/>
                <a:gd name="T5" fmla="*/ 217 h 228"/>
                <a:gd name="T6" fmla="*/ 0 w 59"/>
                <a:gd name="T7" fmla="*/ 12 h 228"/>
                <a:gd name="T8" fmla="*/ 11 w 59"/>
                <a:gd name="T9" fmla="*/ 0 h 228"/>
                <a:gd name="T10" fmla="*/ 48 w 59"/>
                <a:gd name="T11" fmla="*/ 0 h 228"/>
                <a:gd name="T12" fmla="*/ 59 w 59"/>
                <a:gd name="T13" fmla="*/ 12 h 228"/>
                <a:gd name="T14" fmla="*/ 59 w 59"/>
                <a:gd name="T15" fmla="*/ 217 h 228"/>
                <a:gd name="T16" fmla="*/ 48 w 59"/>
                <a:gd name="T17" fmla="*/ 228 h 228"/>
                <a:gd name="T18" fmla="*/ 14 w 59"/>
                <a:gd name="T19" fmla="*/ 214 h 228"/>
                <a:gd name="T20" fmla="*/ 45 w 59"/>
                <a:gd name="T21" fmla="*/ 214 h 228"/>
                <a:gd name="T22" fmla="*/ 45 w 59"/>
                <a:gd name="T23" fmla="*/ 14 h 228"/>
                <a:gd name="T24" fmla="*/ 14 w 59"/>
                <a:gd name="T25" fmla="*/ 14 h 228"/>
                <a:gd name="T26" fmla="*/ 14 w 59"/>
                <a:gd name="T27" fmla="*/ 2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228">
                  <a:moveTo>
                    <a:pt x="48" y="228"/>
                  </a:moveTo>
                  <a:cubicBezTo>
                    <a:pt x="11" y="228"/>
                    <a:pt x="11" y="228"/>
                    <a:pt x="11" y="228"/>
                  </a:cubicBezTo>
                  <a:cubicBezTo>
                    <a:pt x="5" y="228"/>
                    <a:pt x="0" y="223"/>
                    <a:pt x="0" y="217"/>
                  </a:cubicBezTo>
                  <a:cubicBezTo>
                    <a:pt x="0" y="12"/>
                    <a:pt x="0" y="12"/>
                    <a:pt x="0" y="12"/>
                  </a:cubicBezTo>
                  <a:cubicBezTo>
                    <a:pt x="0" y="5"/>
                    <a:pt x="5" y="0"/>
                    <a:pt x="11" y="0"/>
                  </a:cubicBezTo>
                  <a:cubicBezTo>
                    <a:pt x="48" y="0"/>
                    <a:pt x="48" y="0"/>
                    <a:pt x="48" y="0"/>
                  </a:cubicBezTo>
                  <a:cubicBezTo>
                    <a:pt x="54" y="0"/>
                    <a:pt x="59" y="5"/>
                    <a:pt x="59" y="12"/>
                  </a:cubicBezTo>
                  <a:cubicBezTo>
                    <a:pt x="59" y="217"/>
                    <a:pt x="59" y="217"/>
                    <a:pt x="59" y="217"/>
                  </a:cubicBezTo>
                  <a:cubicBezTo>
                    <a:pt x="59" y="223"/>
                    <a:pt x="54" y="228"/>
                    <a:pt x="48" y="228"/>
                  </a:cubicBezTo>
                  <a:close/>
                  <a:moveTo>
                    <a:pt x="14" y="214"/>
                  </a:moveTo>
                  <a:cubicBezTo>
                    <a:pt x="45" y="214"/>
                    <a:pt x="45" y="214"/>
                    <a:pt x="45" y="214"/>
                  </a:cubicBezTo>
                  <a:cubicBezTo>
                    <a:pt x="45" y="14"/>
                    <a:pt x="45" y="14"/>
                    <a:pt x="45" y="14"/>
                  </a:cubicBezTo>
                  <a:cubicBezTo>
                    <a:pt x="14" y="14"/>
                    <a:pt x="14" y="14"/>
                    <a:pt x="14" y="14"/>
                  </a:cubicBezTo>
                  <a:lnTo>
                    <a:pt x="14"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p:cNvSpPr>
            <p:nvPr/>
          </p:nvSpPr>
          <p:spPr bwMode="auto">
            <a:xfrm>
              <a:off x="4781551" y="6016626"/>
              <a:ext cx="744538" cy="273050"/>
            </a:xfrm>
            <a:custGeom>
              <a:avLst/>
              <a:gdLst>
                <a:gd name="T0" fmla="*/ 469 w 469"/>
                <a:gd name="T1" fmla="*/ 172 h 172"/>
                <a:gd name="T2" fmla="*/ 0 w 469"/>
                <a:gd name="T3" fmla="*/ 172 h 172"/>
                <a:gd name="T4" fmla="*/ 31 w 469"/>
                <a:gd name="T5" fmla="*/ 0 h 172"/>
                <a:gd name="T6" fmla="*/ 60 w 469"/>
                <a:gd name="T7" fmla="*/ 0 h 172"/>
                <a:gd name="T8" fmla="*/ 60 w 469"/>
                <a:gd name="T9" fmla="*/ 24 h 172"/>
                <a:gd name="T10" fmla="*/ 50 w 469"/>
                <a:gd name="T11" fmla="*/ 24 h 172"/>
                <a:gd name="T12" fmla="*/ 31 w 469"/>
                <a:gd name="T13" fmla="*/ 142 h 172"/>
                <a:gd name="T14" fmla="*/ 436 w 469"/>
                <a:gd name="T15" fmla="*/ 142 h 172"/>
                <a:gd name="T16" fmla="*/ 417 w 469"/>
                <a:gd name="T17" fmla="*/ 24 h 172"/>
                <a:gd name="T18" fmla="*/ 409 w 469"/>
                <a:gd name="T19" fmla="*/ 24 h 172"/>
                <a:gd name="T20" fmla="*/ 409 w 469"/>
                <a:gd name="T21" fmla="*/ 0 h 172"/>
                <a:gd name="T22" fmla="*/ 436 w 469"/>
                <a:gd name="T23" fmla="*/ 0 h 172"/>
                <a:gd name="T24" fmla="*/ 469 w 469"/>
                <a:gd name="T25"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 h="172">
                  <a:moveTo>
                    <a:pt x="469" y="172"/>
                  </a:moveTo>
                  <a:lnTo>
                    <a:pt x="0" y="172"/>
                  </a:lnTo>
                  <a:lnTo>
                    <a:pt x="31" y="0"/>
                  </a:lnTo>
                  <a:lnTo>
                    <a:pt x="60" y="0"/>
                  </a:lnTo>
                  <a:lnTo>
                    <a:pt x="60" y="24"/>
                  </a:lnTo>
                  <a:lnTo>
                    <a:pt x="50" y="24"/>
                  </a:lnTo>
                  <a:lnTo>
                    <a:pt x="31" y="142"/>
                  </a:lnTo>
                  <a:lnTo>
                    <a:pt x="436" y="142"/>
                  </a:lnTo>
                  <a:lnTo>
                    <a:pt x="417" y="24"/>
                  </a:lnTo>
                  <a:lnTo>
                    <a:pt x="409" y="24"/>
                  </a:lnTo>
                  <a:lnTo>
                    <a:pt x="409" y="0"/>
                  </a:lnTo>
                  <a:lnTo>
                    <a:pt x="436" y="0"/>
                  </a:lnTo>
                  <a:lnTo>
                    <a:pt x="469"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2" name="Group 91"/>
          <p:cNvGrpSpPr/>
          <p:nvPr/>
        </p:nvGrpSpPr>
        <p:grpSpPr>
          <a:xfrm>
            <a:off x="3586930" y="5051677"/>
            <a:ext cx="997222" cy="1005725"/>
            <a:chOff x="3829051" y="2568576"/>
            <a:chExt cx="542926" cy="514350"/>
          </a:xfrm>
          <a:solidFill>
            <a:srgbClr val="6D2077"/>
          </a:solidFill>
        </p:grpSpPr>
        <p:sp>
          <p:nvSpPr>
            <p:cNvPr id="93" name="Freeform 92"/>
            <p:cNvSpPr>
              <a:spLocks/>
            </p:cNvSpPr>
            <p:nvPr/>
          </p:nvSpPr>
          <p:spPr bwMode="auto">
            <a:xfrm>
              <a:off x="3829051" y="2716213"/>
              <a:ext cx="484188" cy="120650"/>
            </a:xfrm>
            <a:custGeom>
              <a:avLst/>
              <a:gdLst>
                <a:gd name="T0" fmla="*/ 148 w 289"/>
                <a:gd name="T1" fmla="*/ 39 h 72"/>
                <a:gd name="T2" fmla="*/ 244 w 289"/>
                <a:gd name="T3" fmla="*/ 25 h 72"/>
                <a:gd name="T4" fmla="*/ 289 w 289"/>
                <a:gd name="T5" fmla="*/ 31 h 72"/>
                <a:gd name="T6" fmla="*/ 289 w 289"/>
                <a:gd name="T7" fmla="*/ 8 h 72"/>
                <a:gd name="T8" fmla="*/ 281 w 289"/>
                <a:gd name="T9" fmla="*/ 0 h 72"/>
                <a:gd name="T10" fmla="*/ 8 w 289"/>
                <a:gd name="T11" fmla="*/ 0 h 72"/>
                <a:gd name="T12" fmla="*/ 0 w 289"/>
                <a:gd name="T13" fmla="*/ 8 h 72"/>
                <a:gd name="T14" fmla="*/ 0 w 289"/>
                <a:gd name="T15" fmla="*/ 64 h 72"/>
                <a:gd name="T16" fmla="*/ 8 w 289"/>
                <a:gd name="T17" fmla="*/ 72 h 72"/>
                <a:gd name="T18" fmla="*/ 148 w 289"/>
                <a:gd name="T19" fmla="*/ 72 h 72"/>
                <a:gd name="T20" fmla="*/ 148 w 289"/>
                <a:gd name="T21"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72">
                  <a:moveTo>
                    <a:pt x="148" y="39"/>
                  </a:moveTo>
                  <a:cubicBezTo>
                    <a:pt x="244" y="25"/>
                    <a:pt x="244" y="25"/>
                    <a:pt x="244" y="25"/>
                  </a:cubicBezTo>
                  <a:cubicBezTo>
                    <a:pt x="289" y="31"/>
                    <a:pt x="289" y="31"/>
                    <a:pt x="289" y="31"/>
                  </a:cubicBezTo>
                  <a:cubicBezTo>
                    <a:pt x="289" y="8"/>
                    <a:pt x="289" y="8"/>
                    <a:pt x="289" y="8"/>
                  </a:cubicBezTo>
                  <a:cubicBezTo>
                    <a:pt x="289" y="4"/>
                    <a:pt x="285" y="0"/>
                    <a:pt x="281" y="0"/>
                  </a:cubicBezTo>
                  <a:cubicBezTo>
                    <a:pt x="8" y="0"/>
                    <a:pt x="8" y="0"/>
                    <a:pt x="8" y="0"/>
                  </a:cubicBezTo>
                  <a:cubicBezTo>
                    <a:pt x="4" y="0"/>
                    <a:pt x="0" y="4"/>
                    <a:pt x="0" y="8"/>
                  </a:cubicBezTo>
                  <a:cubicBezTo>
                    <a:pt x="0" y="64"/>
                    <a:pt x="0" y="64"/>
                    <a:pt x="0" y="64"/>
                  </a:cubicBezTo>
                  <a:cubicBezTo>
                    <a:pt x="0" y="69"/>
                    <a:pt x="4" y="72"/>
                    <a:pt x="8" y="72"/>
                  </a:cubicBezTo>
                  <a:cubicBezTo>
                    <a:pt x="148" y="72"/>
                    <a:pt x="148" y="72"/>
                    <a:pt x="148" y="72"/>
                  </a:cubicBezTo>
                  <a:lnTo>
                    <a:pt x="148"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3"/>
            <p:cNvSpPr>
              <a:spLocks/>
            </p:cNvSpPr>
            <p:nvPr/>
          </p:nvSpPr>
          <p:spPr bwMode="auto">
            <a:xfrm>
              <a:off x="3829051" y="2568576"/>
              <a:ext cx="484188" cy="120650"/>
            </a:xfrm>
            <a:custGeom>
              <a:avLst/>
              <a:gdLst>
                <a:gd name="T0" fmla="*/ 289 w 289"/>
                <a:gd name="T1" fmla="*/ 64 h 72"/>
                <a:gd name="T2" fmla="*/ 281 w 289"/>
                <a:gd name="T3" fmla="*/ 72 h 72"/>
                <a:gd name="T4" fmla="*/ 8 w 289"/>
                <a:gd name="T5" fmla="*/ 72 h 72"/>
                <a:gd name="T6" fmla="*/ 0 w 289"/>
                <a:gd name="T7" fmla="*/ 64 h 72"/>
                <a:gd name="T8" fmla="*/ 0 w 289"/>
                <a:gd name="T9" fmla="*/ 8 h 72"/>
                <a:gd name="T10" fmla="*/ 8 w 289"/>
                <a:gd name="T11" fmla="*/ 0 h 72"/>
                <a:gd name="T12" fmla="*/ 281 w 289"/>
                <a:gd name="T13" fmla="*/ 0 h 72"/>
                <a:gd name="T14" fmla="*/ 289 w 289"/>
                <a:gd name="T15" fmla="*/ 8 h 72"/>
                <a:gd name="T16" fmla="*/ 289 w 289"/>
                <a:gd name="T1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72">
                  <a:moveTo>
                    <a:pt x="289" y="64"/>
                  </a:moveTo>
                  <a:cubicBezTo>
                    <a:pt x="289" y="69"/>
                    <a:pt x="285" y="72"/>
                    <a:pt x="281" y="72"/>
                  </a:cubicBezTo>
                  <a:cubicBezTo>
                    <a:pt x="8" y="72"/>
                    <a:pt x="8" y="72"/>
                    <a:pt x="8" y="72"/>
                  </a:cubicBezTo>
                  <a:cubicBezTo>
                    <a:pt x="4" y="72"/>
                    <a:pt x="0" y="69"/>
                    <a:pt x="0" y="64"/>
                  </a:cubicBezTo>
                  <a:cubicBezTo>
                    <a:pt x="0" y="8"/>
                    <a:pt x="0" y="8"/>
                    <a:pt x="0" y="8"/>
                  </a:cubicBezTo>
                  <a:cubicBezTo>
                    <a:pt x="0" y="4"/>
                    <a:pt x="4" y="0"/>
                    <a:pt x="8" y="0"/>
                  </a:cubicBezTo>
                  <a:cubicBezTo>
                    <a:pt x="281" y="0"/>
                    <a:pt x="281" y="0"/>
                    <a:pt x="281" y="0"/>
                  </a:cubicBezTo>
                  <a:cubicBezTo>
                    <a:pt x="285" y="0"/>
                    <a:pt x="289" y="4"/>
                    <a:pt x="289" y="8"/>
                  </a:cubicBezTo>
                  <a:lnTo>
                    <a:pt x="28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94"/>
            <p:cNvSpPr>
              <a:spLocks noChangeArrowheads="1"/>
            </p:cNvSpPr>
            <p:nvPr/>
          </p:nvSpPr>
          <p:spPr bwMode="auto">
            <a:xfrm>
              <a:off x="3865564" y="2601913"/>
              <a:ext cx="52388" cy="539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Oval 95"/>
            <p:cNvSpPr>
              <a:spLocks noChangeArrowheads="1"/>
            </p:cNvSpPr>
            <p:nvPr/>
          </p:nvSpPr>
          <p:spPr bwMode="auto">
            <a:xfrm>
              <a:off x="3865564" y="2751138"/>
              <a:ext cx="52388" cy="523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p:cNvSpPr>
            <p:nvPr/>
          </p:nvSpPr>
          <p:spPr bwMode="auto">
            <a:xfrm>
              <a:off x="3829051" y="2863851"/>
              <a:ext cx="258763" cy="122238"/>
            </a:xfrm>
            <a:custGeom>
              <a:avLst/>
              <a:gdLst>
                <a:gd name="T0" fmla="*/ 148 w 154"/>
                <a:gd name="T1" fmla="*/ 48 h 73"/>
                <a:gd name="T2" fmla="*/ 148 w 154"/>
                <a:gd name="T3" fmla="*/ 0 h 73"/>
                <a:gd name="T4" fmla="*/ 8 w 154"/>
                <a:gd name="T5" fmla="*/ 0 h 73"/>
                <a:gd name="T6" fmla="*/ 0 w 154"/>
                <a:gd name="T7" fmla="*/ 8 h 73"/>
                <a:gd name="T8" fmla="*/ 0 w 154"/>
                <a:gd name="T9" fmla="*/ 65 h 73"/>
                <a:gd name="T10" fmla="*/ 8 w 154"/>
                <a:gd name="T11" fmla="*/ 73 h 73"/>
                <a:gd name="T12" fmla="*/ 154 w 154"/>
                <a:gd name="T13" fmla="*/ 73 h 73"/>
                <a:gd name="T14" fmla="*/ 148 w 154"/>
                <a:gd name="T15" fmla="*/ 48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73">
                  <a:moveTo>
                    <a:pt x="148" y="48"/>
                  </a:moveTo>
                  <a:cubicBezTo>
                    <a:pt x="148" y="0"/>
                    <a:pt x="148" y="0"/>
                    <a:pt x="148" y="0"/>
                  </a:cubicBezTo>
                  <a:cubicBezTo>
                    <a:pt x="8" y="0"/>
                    <a:pt x="8" y="0"/>
                    <a:pt x="8" y="0"/>
                  </a:cubicBezTo>
                  <a:cubicBezTo>
                    <a:pt x="4" y="0"/>
                    <a:pt x="0" y="4"/>
                    <a:pt x="0" y="8"/>
                  </a:cubicBezTo>
                  <a:cubicBezTo>
                    <a:pt x="0" y="65"/>
                    <a:pt x="0" y="65"/>
                    <a:pt x="0" y="65"/>
                  </a:cubicBezTo>
                  <a:cubicBezTo>
                    <a:pt x="0" y="69"/>
                    <a:pt x="4" y="73"/>
                    <a:pt x="8" y="73"/>
                  </a:cubicBezTo>
                  <a:cubicBezTo>
                    <a:pt x="154" y="73"/>
                    <a:pt x="154" y="73"/>
                    <a:pt x="154" y="73"/>
                  </a:cubicBezTo>
                  <a:cubicBezTo>
                    <a:pt x="150" y="65"/>
                    <a:pt x="148" y="57"/>
                    <a:pt x="14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7"/>
            <p:cNvSpPr>
              <a:spLocks noEditPoints="1"/>
            </p:cNvSpPr>
            <p:nvPr/>
          </p:nvSpPr>
          <p:spPr bwMode="auto">
            <a:xfrm>
              <a:off x="4103689" y="2786063"/>
              <a:ext cx="268288" cy="296863"/>
            </a:xfrm>
            <a:custGeom>
              <a:avLst/>
              <a:gdLst>
                <a:gd name="T0" fmla="*/ 80 w 160"/>
                <a:gd name="T1" fmla="*/ 177 h 177"/>
                <a:gd name="T2" fmla="*/ 76 w 160"/>
                <a:gd name="T3" fmla="*/ 174 h 177"/>
                <a:gd name="T4" fmla="*/ 0 w 160"/>
                <a:gd name="T5" fmla="*/ 95 h 177"/>
                <a:gd name="T6" fmla="*/ 0 w 160"/>
                <a:gd name="T7" fmla="*/ 12 h 177"/>
                <a:gd name="T8" fmla="*/ 80 w 160"/>
                <a:gd name="T9" fmla="*/ 0 h 177"/>
                <a:gd name="T10" fmla="*/ 160 w 160"/>
                <a:gd name="T11" fmla="*/ 12 h 177"/>
                <a:gd name="T12" fmla="*/ 160 w 160"/>
                <a:gd name="T13" fmla="*/ 95 h 177"/>
                <a:gd name="T14" fmla="*/ 84 w 160"/>
                <a:gd name="T15" fmla="*/ 174 h 177"/>
                <a:gd name="T16" fmla="*/ 80 w 160"/>
                <a:gd name="T17" fmla="*/ 177 h 177"/>
                <a:gd name="T18" fmla="*/ 19 w 160"/>
                <a:gd name="T19" fmla="*/ 28 h 177"/>
                <a:gd name="T20" fmla="*/ 19 w 160"/>
                <a:gd name="T21" fmla="*/ 95 h 177"/>
                <a:gd name="T22" fmla="*/ 80 w 160"/>
                <a:gd name="T23" fmla="*/ 155 h 177"/>
                <a:gd name="T24" fmla="*/ 142 w 160"/>
                <a:gd name="T25" fmla="*/ 95 h 177"/>
                <a:gd name="T26" fmla="*/ 142 w 160"/>
                <a:gd name="T27" fmla="*/ 28 h 177"/>
                <a:gd name="T28" fmla="*/ 80 w 160"/>
                <a:gd name="T29" fmla="*/ 19 h 177"/>
                <a:gd name="T30" fmla="*/ 19 w 160"/>
                <a:gd name="T31" fmla="*/ 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77">
                  <a:moveTo>
                    <a:pt x="80" y="177"/>
                  </a:moveTo>
                  <a:cubicBezTo>
                    <a:pt x="76" y="174"/>
                    <a:pt x="76" y="174"/>
                    <a:pt x="76" y="174"/>
                  </a:cubicBezTo>
                  <a:cubicBezTo>
                    <a:pt x="68" y="170"/>
                    <a:pt x="0" y="134"/>
                    <a:pt x="0" y="95"/>
                  </a:cubicBezTo>
                  <a:cubicBezTo>
                    <a:pt x="0" y="12"/>
                    <a:pt x="0" y="12"/>
                    <a:pt x="0" y="12"/>
                  </a:cubicBezTo>
                  <a:cubicBezTo>
                    <a:pt x="80" y="0"/>
                    <a:pt x="80" y="0"/>
                    <a:pt x="80" y="0"/>
                  </a:cubicBezTo>
                  <a:cubicBezTo>
                    <a:pt x="160" y="12"/>
                    <a:pt x="160" y="12"/>
                    <a:pt x="160" y="12"/>
                  </a:cubicBezTo>
                  <a:cubicBezTo>
                    <a:pt x="160" y="95"/>
                    <a:pt x="160" y="95"/>
                    <a:pt x="160" y="95"/>
                  </a:cubicBezTo>
                  <a:cubicBezTo>
                    <a:pt x="160" y="134"/>
                    <a:pt x="92" y="170"/>
                    <a:pt x="84" y="174"/>
                  </a:cubicBezTo>
                  <a:lnTo>
                    <a:pt x="80" y="177"/>
                  </a:lnTo>
                  <a:close/>
                  <a:moveTo>
                    <a:pt x="19" y="28"/>
                  </a:moveTo>
                  <a:cubicBezTo>
                    <a:pt x="19" y="95"/>
                    <a:pt x="19" y="95"/>
                    <a:pt x="19" y="95"/>
                  </a:cubicBezTo>
                  <a:cubicBezTo>
                    <a:pt x="19" y="115"/>
                    <a:pt x="55" y="142"/>
                    <a:pt x="80" y="155"/>
                  </a:cubicBezTo>
                  <a:cubicBezTo>
                    <a:pt x="106" y="142"/>
                    <a:pt x="142" y="115"/>
                    <a:pt x="142" y="95"/>
                  </a:cubicBezTo>
                  <a:cubicBezTo>
                    <a:pt x="142" y="28"/>
                    <a:pt x="142" y="28"/>
                    <a:pt x="142" y="28"/>
                  </a:cubicBezTo>
                  <a:cubicBezTo>
                    <a:pt x="80" y="19"/>
                    <a:pt x="80" y="19"/>
                    <a:pt x="80" y="19"/>
                  </a:cubicBezTo>
                  <a:lnTo>
                    <a:pt x="19"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p:cNvSpPr>
            <p:nvPr/>
          </p:nvSpPr>
          <p:spPr bwMode="auto">
            <a:xfrm>
              <a:off x="4246564" y="2835276"/>
              <a:ext cx="77788" cy="71438"/>
            </a:xfrm>
            <a:custGeom>
              <a:avLst/>
              <a:gdLst>
                <a:gd name="T0" fmla="*/ 49 w 49"/>
                <a:gd name="T1" fmla="*/ 45 h 45"/>
                <a:gd name="T2" fmla="*/ 49 w 49"/>
                <a:gd name="T3" fmla="*/ 8 h 45"/>
                <a:gd name="T4" fmla="*/ 0 w 49"/>
                <a:gd name="T5" fmla="*/ 0 h 45"/>
                <a:gd name="T6" fmla="*/ 0 w 49"/>
                <a:gd name="T7" fmla="*/ 45 h 45"/>
                <a:gd name="T8" fmla="*/ 49 w 49"/>
                <a:gd name="T9" fmla="*/ 45 h 45"/>
              </a:gdLst>
              <a:ahLst/>
              <a:cxnLst>
                <a:cxn ang="0">
                  <a:pos x="T0" y="T1"/>
                </a:cxn>
                <a:cxn ang="0">
                  <a:pos x="T2" y="T3"/>
                </a:cxn>
                <a:cxn ang="0">
                  <a:pos x="T4" y="T5"/>
                </a:cxn>
                <a:cxn ang="0">
                  <a:pos x="T6" y="T7"/>
                </a:cxn>
                <a:cxn ang="0">
                  <a:pos x="T8" y="T9"/>
                </a:cxn>
              </a:cxnLst>
              <a:rect l="0" t="0" r="r" b="b"/>
              <a:pathLst>
                <a:path w="49" h="45">
                  <a:moveTo>
                    <a:pt x="49" y="45"/>
                  </a:moveTo>
                  <a:lnTo>
                    <a:pt x="49" y="8"/>
                  </a:lnTo>
                  <a:lnTo>
                    <a:pt x="0" y="0"/>
                  </a:lnTo>
                  <a:lnTo>
                    <a:pt x="0" y="45"/>
                  </a:lnTo>
                  <a:lnTo>
                    <a:pt x="49"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9"/>
            <p:cNvSpPr>
              <a:spLocks/>
            </p:cNvSpPr>
            <p:nvPr/>
          </p:nvSpPr>
          <p:spPr bwMode="auto">
            <a:xfrm>
              <a:off x="4246564" y="2922588"/>
              <a:ext cx="77788" cy="98425"/>
            </a:xfrm>
            <a:custGeom>
              <a:avLst/>
              <a:gdLst>
                <a:gd name="T0" fmla="*/ 46 w 46"/>
                <a:gd name="T1" fmla="*/ 13 h 58"/>
                <a:gd name="T2" fmla="*/ 46 w 46"/>
                <a:gd name="T3" fmla="*/ 0 h 58"/>
                <a:gd name="T4" fmla="*/ 0 w 46"/>
                <a:gd name="T5" fmla="*/ 0 h 58"/>
                <a:gd name="T6" fmla="*/ 0 w 46"/>
                <a:gd name="T7" fmla="*/ 58 h 58"/>
                <a:gd name="T8" fmla="*/ 46 w 46"/>
                <a:gd name="T9" fmla="*/ 13 h 58"/>
              </a:gdLst>
              <a:ahLst/>
              <a:cxnLst>
                <a:cxn ang="0">
                  <a:pos x="T0" y="T1"/>
                </a:cxn>
                <a:cxn ang="0">
                  <a:pos x="T2" y="T3"/>
                </a:cxn>
                <a:cxn ang="0">
                  <a:pos x="T4" y="T5"/>
                </a:cxn>
                <a:cxn ang="0">
                  <a:pos x="T6" y="T7"/>
                </a:cxn>
                <a:cxn ang="0">
                  <a:pos x="T8" y="T9"/>
                </a:cxn>
              </a:cxnLst>
              <a:rect l="0" t="0" r="r" b="b"/>
              <a:pathLst>
                <a:path w="46" h="58">
                  <a:moveTo>
                    <a:pt x="46" y="13"/>
                  </a:moveTo>
                  <a:cubicBezTo>
                    <a:pt x="46" y="0"/>
                    <a:pt x="46" y="0"/>
                    <a:pt x="46" y="0"/>
                  </a:cubicBezTo>
                  <a:cubicBezTo>
                    <a:pt x="0" y="0"/>
                    <a:pt x="0" y="0"/>
                    <a:pt x="0" y="0"/>
                  </a:cubicBezTo>
                  <a:cubicBezTo>
                    <a:pt x="0" y="58"/>
                    <a:pt x="0" y="58"/>
                    <a:pt x="0" y="58"/>
                  </a:cubicBezTo>
                  <a:cubicBezTo>
                    <a:pt x="26" y="42"/>
                    <a:pt x="46" y="23"/>
                    <a:pt x="4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0"/>
            <p:cNvSpPr>
              <a:spLocks/>
            </p:cNvSpPr>
            <p:nvPr/>
          </p:nvSpPr>
          <p:spPr bwMode="auto">
            <a:xfrm>
              <a:off x="4152901" y="2922588"/>
              <a:ext cx="77788" cy="98425"/>
            </a:xfrm>
            <a:custGeom>
              <a:avLst/>
              <a:gdLst>
                <a:gd name="T0" fmla="*/ 0 w 46"/>
                <a:gd name="T1" fmla="*/ 13 h 58"/>
                <a:gd name="T2" fmla="*/ 46 w 46"/>
                <a:gd name="T3" fmla="*/ 58 h 58"/>
                <a:gd name="T4" fmla="*/ 46 w 46"/>
                <a:gd name="T5" fmla="*/ 0 h 58"/>
                <a:gd name="T6" fmla="*/ 0 w 46"/>
                <a:gd name="T7" fmla="*/ 0 h 58"/>
                <a:gd name="T8" fmla="*/ 0 w 46"/>
                <a:gd name="T9" fmla="*/ 13 h 58"/>
              </a:gdLst>
              <a:ahLst/>
              <a:cxnLst>
                <a:cxn ang="0">
                  <a:pos x="T0" y="T1"/>
                </a:cxn>
                <a:cxn ang="0">
                  <a:pos x="T2" y="T3"/>
                </a:cxn>
                <a:cxn ang="0">
                  <a:pos x="T4" y="T5"/>
                </a:cxn>
                <a:cxn ang="0">
                  <a:pos x="T6" y="T7"/>
                </a:cxn>
                <a:cxn ang="0">
                  <a:pos x="T8" y="T9"/>
                </a:cxn>
              </a:cxnLst>
              <a:rect l="0" t="0" r="r" b="b"/>
              <a:pathLst>
                <a:path w="46" h="58">
                  <a:moveTo>
                    <a:pt x="0" y="13"/>
                  </a:moveTo>
                  <a:cubicBezTo>
                    <a:pt x="0" y="23"/>
                    <a:pt x="20" y="42"/>
                    <a:pt x="46" y="58"/>
                  </a:cubicBezTo>
                  <a:cubicBezTo>
                    <a:pt x="46" y="0"/>
                    <a:pt x="46" y="0"/>
                    <a:pt x="46" y="0"/>
                  </a:cubicBezTo>
                  <a:cubicBezTo>
                    <a:pt x="0" y="0"/>
                    <a:pt x="0" y="0"/>
                    <a:pt x="0" y="0"/>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1"/>
            <p:cNvSpPr>
              <a:spLocks/>
            </p:cNvSpPr>
            <p:nvPr/>
          </p:nvSpPr>
          <p:spPr bwMode="auto">
            <a:xfrm>
              <a:off x="4152901" y="2835276"/>
              <a:ext cx="77788" cy="71438"/>
            </a:xfrm>
            <a:custGeom>
              <a:avLst/>
              <a:gdLst>
                <a:gd name="T0" fmla="*/ 49 w 49"/>
                <a:gd name="T1" fmla="*/ 0 h 45"/>
                <a:gd name="T2" fmla="*/ 0 w 49"/>
                <a:gd name="T3" fmla="*/ 8 h 45"/>
                <a:gd name="T4" fmla="*/ 0 w 49"/>
                <a:gd name="T5" fmla="*/ 45 h 45"/>
                <a:gd name="T6" fmla="*/ 49 w 49"/>
                <a:gd name="T7" fmla="*/ 45 h 45"/>
                <a:gd name="T8" fmla="*/ 49 w 49"/>
                <a:gd name="T9" fmla="*/ 0 h 45"/>
              </a:gdLst>
              <a:ahLst/>
              <a:cxnLst>
                <a:cxn ang="0">
                  <a:pos x="T0" y="T1"/>
                </a:cxn>
                <a:cxn ang="0">
                  <a:pos x="T2" y="T3"/>
                </a:cxn>
                <a:cxn ang="0">
                  <a:pos x="T4" y="T5"/>
                </a:cxn>
                <a:cxn ang="0">
                  <a:pos x="T6" y="T7"/>
                </a:cxn>
                <a:cxn ang="0">
                  <a:pos x="T8" y="T9"/>
                </a:cxn>
              </a:cxnLst>
              <a:rect l="0" t="0" r="r" b="b"/>
              <a:pathLst>
                <a:path w="49" h="45">
                  <a:moveTo>
                    <a:pt x="49" y="0"/>
                  </a:moveTo>
                  <a:lnTo>
                    <a:pt x="0" y="8"/>
                  </a:lnTo>
                  <a:lnTo>
                    <a:pt x="0" y="45"/>
                  </a:lnTo>
                  <a:lnTo>
                    <a:pt x="49" y="45"/>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Oval 102"/>
            <p:cNvSpPr>
              <a:spLocks noChangeArrowheads="1"/>
            </p:cNvSpPr>
            <p:nvPr/>
          </p:nvSpPr>
          <p:spPr bwMode="auto">
            <a:xfrm>
              <a:off x="3865564" y="2897188"/>
              <a:ext cx="52388" cy="523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45792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flipH="1" flipV="1">
            <a:off x="-10" y="-2"/>
            <a:ext cx="4171970" cy="5876925"/>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smtClean="0">
              <a:solidFill>
                <a:schemeClr val="bg1"/>
              </a:solidFill>
            </a:endParaRPr>
          </a:p>
        </p:txBody>
      </p:sp>
      <p:sp>
        <p:nvSpPr>
          <p:cNvPr id="53" name="Title 1"/>
          <p:cNvSpPr txBox="1">
            <a:spLocks/>
          </p:cNvSpPr>
          <p:nvPr/>
        </p:nvSpPr>
        <p:spPr>
          <a:xfrm>
            <a:off x="312455" y="1171693"/>
            <a:ext cx="3669236" cy="529785"/>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5400" kern="1200">
                <a:solidFill>
                  <a:schemeClr val="tx2"/>
                </a:solidFill>
                <a:latin typeface="KPMG Cyrillic Extralight" panose="020B0303030202040204" pitchFamily="34" charset="0"/>
                <a:ea typeface="+mj-ea"/>
                <a:cs typeface="+mj-cs"/>
              </a:defRPr>
            </a:lvl1pPr>
          </a:lstStyle>
          <a:p>
            <a:pPr>
              <a:tabLst>
                <a:tab pos="1527175" algn="l"/>
              </a:tabLst>
            </a:pPr>
            <a:r>
              <a:rPr lang="ru-RU" dirty="0">
                <a:solidFill>
                  <a:schemeClr val="bg1"/>
                </a:solidFill>
              </a:rPr>
              <a:t>Практические аспекты работы </a:t>
            </a:r>
            <a:r>
              <a:rPr lang="ru-RU" dirty="0" smtClean="0">
                <a:solidFill>
                  <a:schemeClr val="bg1"/>
                </a:solidFill>
              </a:rPr>
              <a:t>международных аудиторских сетей</a:t>
            </a:r>
            <a:endParaRPr lang="en-US" dirty="0">
              <a:solidFill>
                <a:schemeClr val="bg1"/>
              </a:solidFill>
            </a:endParaRPr>
          </a:p>
        </p:txBody>
      </p:sp>
      <p:pic>
        <p:nvPicPr>
          <p:cNvPr id="27" name="Picture 26"/>
          <p:cNvPicPr>
            <a:picLocks noChangeAspect="1"/>
          </p:cNvPicPr>
          <p:nvPr/>
        </p:nvPicPr>
        <p:blipFill>
          <a:blip r:embed="rId3"/>
          <a:stretch>
            <a:fillRect/>
          </a:stretch>
        </p:blipFill>
        <p:spPr>
          <a:xfrm>
            <a:off x="3171615" y="727345"/>
            <a:ext cx="9234879" cy="5181854"/>
          </a:xfrm>
          <a:prstGeom prst="rect">
            <a:avLst/>
          </a:prstGeom>
        </p:spPr>
      </p:pic>
      <p:grpSp>
        <p:nvGrpSpPr>
          <p:cNvPr id="31" name="Group 4"/>
          <p:cNvGrpSpPr>
            <a:grpSpLocks noChangeAspect="1"/>
          </p:cNvGrpSpPr>
          <p:nvPr/>
        </p:nvGrpSpPr>
        <p:grpSpPr bwMode="auto">
          <a:xfrm>
            <a:off x="4615411" y="1203762"/>
            <a:ext cx="440153" cy="261071"/>
            <a:chOff x="809" y="2365"/>
            <a:chExt cx="204" cy="121"/>
          </a:xfrm>
        </p:grpSpPr>
        <p:sp>
          <p:nvSpPr>
            <p:cNvPr id="32" name="AutoShape 3"/>
            <p:cNvSpPr>
              <a:spLocks noChangeAspect="1" noChangeArrowheads="1" noTextEdit="1"/>
            </p:cNvSpPr>
            <p:nvPr/>
          </p:nvSpPr>
          <p:spPr bwMode="auto">
            <a:xfrm>
              <a:off x="812" y="2365"/>
              <a:ext cx="19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p:cNvSpPr>
            <p:nvPr/>
          </p:nvSpPr>
          <p:spPr bwMode="auto">
            <a:xfrm>
              <a:off x="809" y="2368"/>
              <a:ext cx="204" cy="116"/>
            </a:xfrm>
            <a:custGeom>
              <a:avLst/>
              <a:gdLst>
                <a:gd name="T0" fmla="*/ 22 w 83"/>
                <a:gd name="T1" fmla="*/ 0 h 46"/>
                <a:gd name="T2" fmla="*/ 60 w 83"/>
                <a:gd name="T3" fmla="*/ 0 h 46"/>
                <a:gd name="T4" fmla="*/ 83 w 83"/>
                <a:gd name="T5" fmla="*/ 23 h 46"/>
                <a:gd name="T6" fmla="*/ 83 w 83"/>
                <a:gd name="T7" fmla="*/ 23 h 46"/>
                <a:gd name="T8" fmla="*/ 60 w 83"/>
                <a:gd name="T9" fmla="*/ 46 h 46"/>
                <a:gd name="T10" fmla="*/ 22 w 83"/>
                <a:gd name="T11" fmla="*/ 46 h 46"/>
                <a:gd name="T12" fmla="*/ 0 w 83"/>
                <a:gd name="T13" fmla="*/ 23 h 46"/>
                <a:gd name="T14" fmla="*/ 0 w 83"/>
                <a:gd name="T15" fmla="*/ 23 h 46"/>
                <a:gd name="T16" fmla="*/ 22 w 83"/>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6">
                  <a:moveTo>
                    <a:pt x="22" y="0"/>
                  </a:moveTo>
                  <a:cubicBezTo>
                    <a:pt x="60" y="0"/>
                    <a:pt x="60" y="0"/>
                    <a:pt x="60" y="0"/>
                  </a:cubicBezTo>
                  <a:cubicBezTo>
                    <a:pt x="73" y="0"/>
                    <a:pt x="83" y="11"/>
                    <a:pt x="83" y="23"/>
                  </a:cubicBezTo>
                  <a:cubicBezTo>
                    <a:pt x="83" y="23"/>
                    <a:pt x="83" y="23"/>
                    <a:pt x="83" y="23"/>
                  </a:cubicBezTo>
                  <a:cubicBezTo>
                    <a:pt x="83" y="36"/>
                    <a:pt x="73" y="46"/>
                    <a:pt x="60" y="46"/>
                  </a:cubicBezTo>
                  <a:cubicBezTo>
                    <a:pt x="22" y="46"/>
                    <a:pt x="22" y="46"/>
                    <a:pt x="22" y="46"/>
                  </a:cubicBezTo>
                  <a:cubicBezTo>
                    <a:pt x="10" y="46"/>
                    <a:pt x="0" y="36"/>
                    <a:pt x="0" y="23"/>
                  </a:cubicBezTo>
                  <a:cubicBezTo>
                    <a:pt x="0" y="23"/>
                    <a:pt x="0" y="23"/>
                    <a:pt x="0" y="23"/>
                  </a:cubicBezTo>
                  <a:cubicBezTo>
                    <a:pt x="0" y="11"/>
                    <a:pt x="10" y="0"/>
                    <a:pt x="22"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Oval 6"/>
            <p:cNvSpPr>
              <a:spLocks noChangeArrowheads="1"/>
            </p:cNvSpPr>
            <p:nvPr/>
          </p:nvSpPr>
          <p:spPr bwMode="auto">
            <a:xfrm>
              <a:off x="910" y="2380"/>
              <a:ext cx="88" cy="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Oval 7"/>
            <p:cNvSpPr>
              <a:spLocks noChangeArrowheads="1"/>
            </p:cNvSpPr>
            <p:nvPr/>
          </p:nvSpPr>
          <p:spPr bwMode="auto">
            <a:xfrm>
              <a:off x="934" y="2406"/>
              <a:ext cx="39" cy="40"/>
            </a:xfrm>
            <a:prstGeom prst="ellipse">
              <a:avLst/>
            </a:prstGeom>
            <a:solidFill>
              <a:srgbClr val="FFFFFF"/>
            </a:solidFill>
            <a:ln w="14288" cap="flat">
              <a:solidFill>
                <a:srgbClr val="48B0F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 name="Group 4"/>
          <p:cNvGrpSpPr>
            <a:grpSpLocks noChangeAspect="1"/>
          </p:cNvGrpSpPr>
          <p:nvPr/>
        </p:nvGrpSpPr>
        <p:grpSpPr bwMode="auto">
          <a:xfrm>
            <a:off x="4615411" y="1952935"/>
            <a:ext cx="427208" cy="261071"/>
            <a:chOff x="812" y="2365"/>
            <a:chExt cx="198" cy="121"/>
          </a:xfrm>
        </p:grpSpPr>
        <p:sp>
          <p:nvSpPr>
            <p:cNvPr id="37" name="AutoShape 3"/>
            <p:cNvSpPr>
              <a:spLocks noChangeAspect="1" noChangeArrowheads="1" noTextEdit="1"/>
            </p:cNvSpPr>
            <p:nvPr/>
          </p:nvSpPr>
          <p:spPr bwMode="auto">
            <a:xfrm>
              <a:off x="812" y="2365"/>
              <a:ext cx="19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
            <p:cNvSpPr>
              <a:spLocks/>
            </p:cNvSpPr>
            <p:nvPr/>
          </p:nvSpPr>
          <p:spPr bwMode="auto">
            <a:xfrm>
              <a:off x="809" y="2368"/>
              <a:ext cx="204" cy="116"/>
            </a:xfrm>
            <a:custGeom>
              <a:avLst/>
              <a:gdLst>
                <a:gd name="T0" fmla="*/ 22 w 83"/>
                <a:gd name="T1" fmla="*/ 0 h 46"/>
                <a:gd name="T2" fmla="*/ 60 w 83"/>
                <a:gd name="T3" fmla="*/ 0 h 46"/>
                <a:gd name="T4" fmla="*/ 83 w 83"/>
                <a:gd name="T5" fmla="*/ 23 h 46"/>
                <a:gd name="T6" fmla="*/ 83 w 83"/>
                <a:gd name="T7" fmla="*/ 23 h 46"/>
                <a:gd name="T8" fmla="*/ 60 w 83"/>
                <a:gd name="T9" fmla="*/ 46 h 46"/>
                <a:gd name="T10" fmla="*/ 22 w 83"/>
                <a:gd name="T11" fmla="*/ 46 h 46"/>
                <a:gd name="T12" fmla="*/ 0 w 83"/>
                <a:gd name="T13" fmla="*/ 23 h 46"/>
                <a:gd name="T14" fmla="*/ 0 w 83"/>
                <a:gd name="T15" fmla="*/ 23 h 46"/>
                <a:gd name="T16" fmla="*/ 22 w 83"/>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6">
                  <a:moveTo>
                    <a:pt x="22" y="0"/>
                  </a:moveTo>
                  <a:cubicBezTo>
                    <a:pt x="60" y="0"/>
                    <a:pt x="60" y="0"/>
                    <a:pt x="60" y="0"/>
                  </a:cubicBezTo>
                  <a:cubicBezTo>
                    <a:pt x="73" y="0"/>
                    <a:pt x="83" y="11"/>
                    <a:pt x="83" y="23"/>
                  </a:cubicBezTo>
                  <a:cubicBezTo>
                    <a:pt x="83" y="23"/>
                    <a:pt x="83" y="23"/>
                    <a:pt x="83" y="23"/>
                  </a:cubicBezTo>
                  <a:cubicBezTo>
                    <a:pt x="83" y="36"/>
                    <a:pt x="73" y="46"/>
                    <a:pt x="60" y="46"/>
                  </a:cubicBezTo>
                  <a:cubicBezTo>
                    <a:pt x="22" y="46"/>
                    <a:pt x="22" y="46"/>
                    <a:pt x="22" y="46"/>
                  </a:cubicBezTo>
                  <a:cubicBezTo>
                    <a:pt x="10" y="46"/>
                    <a:pt x="0" y="36"/>
                    <a:pt x="0" y="23"/>
                  </a:cubicBezTo>
                  <a:cubicBezTo>
                    <a:pt x="0" y="23"/>
                    <a:pt x="0" y="23"/>
                    <a:pt x="0" y="23"/>
                  </a:cubicBezTo>
                  <a:cubicBezTo>
                    <a:pt x="0" y="11"/>
                    <a:pt x="10" y="0"/>
                    <a:pt x="22"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Oval 6"/>
            <p:cNvSpPr>
              <a:spLocks noChangeArrowheads="1"/>
            </p:cNvSpPr>
            <p:nvPr/>
          </p:nvSpPr>
          <p:spPr bwMode="auto">
            <a:xfrm>
              <a:off x="910" y="2380"/>
              <a:ext cx="88" cy="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7"/>
            <p:cNvSpPr>
              <a:spLocks noChangeArrowheads="1"/>
            </p:cNvSpPr>
            <p:nvPr/>
          </p:nvSpPr>
          <p:spPr bwMode="auto">
            <a:xfrm>
              <a:off x="934" y="2406"/>
              <a:ext cx="39" cy="40"/>
            </a:xfrm>
            <a:prstGeom prst="ellipse">
              <a:avLst/>
            </a:prstGeom>
            <a:solidFill>
              <a:srgbClr val="FFFFFF"/>
            </a:solidFill>
            <a:ln w="14288" cap="flat">
              <a:solidFill>
                <a:srgbClr val="48B0F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 name="Group 4"/>
          <p:cNvGrpSpPr>
            <a:grpSpLocks noChangeAspect="1"/>
          </p:cNvGrpSpPr>
          <p:nvPr/>
        </p:nvGrpSpPr>
        <p:grpSpPr bwMode="auto">
          <a:xfrm>
            <a:off x="4615411" y="2939176"/>
            <a:ext cx="427208" cy="261071"/>
            <a:chOff x="812" y="2365"/>
            <a:chExt cx="198" cy="121"/>
          </a:xfrm>
        </p:grpSpPr>
        <p:sp>
          <p:nvSpPr>
            <p:cNvPr id="42" name="AutoShape 3"/>
            <p:cNvSpPr>
              <a:spLocks noChangeAspect="1" noChangeArrowheads="1" noTextEdit="1"/>
            </p:cNvSpPr>
            <p:nvPr/>
          </p:nvSpPr>
          <p:spPr bwMode="auto">
            <a:xfrm>
              <a:off x="812" y="2365"/>
              <a:ext cx="19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
            <p:cNvSpPr>
              <a:spLocks/>
            </p:cNvSpPr>
            <p:nvPr/>
          </p:nvSpPr>
          <p:spPr bwMode="auto">
            <a:xfrm>
              <a:off x="809" y="2368"/>
              <a:ext cx="204" cy="116"/>
            </a:xfrm>
            <a:custGeom>
              <a:avLst/>
              <a:gdLst>
                <a:gd name="T0" fmla="*/ 22 w 83"/>
                <a:gd name="T1" fmla="*/ 0 h 46"/>
                <a:gd name="T2" fmla="*/ 60 w 83"/>
                <a:gd name="T3" fmla="*/ 0 h 46"/>
                <a:gd name="T4" fmla="*/ 83 w 83"/>
                <a:gd name="T5" fmla="*/ 23 h 46"/>
                <a:gd name="T6" fmla="*/ 83 w 83"/>
                <a:gd name="T7" fmla="*/ 23 h 46"/>
                <a:gd name="T8" fmla="*/ 60 w 83"/>
                <a:gd name="T9" fmla="*/ 46 h 46"/>
                <a:gd name="T10" fmla="*/ 22 w 83"/>
                <a:gd name="T11" fmla="*/ 46 h 46"/>
                <a:gd name="T12" fmla="*/ 0 w 83"/>
                <a:gd name="T13" fmla="*/ 23 h 46"/>
                <a:gd name="T14" fmla="*/ 0 w 83"/>
                <a:gd name="T15" fmla="*/ 23 h 46"/>
                <a:gd name="T16" fmla="*/ 22 w 83"/>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6">
                  <a:moveTo>
                    <a:pt x="22" y="0"/>
                  </a:moveTo>
                  <a:cubicBezTo>
                    <a:pt x="60" y="0"/>
                    <a:pt x="60" y="0"/>
                    <a:pt x="60" y="0"/>
                  </a:cubicBezTo>
                  <a:cubicBezTo>
                    <a:pt x="73" y="0"/>
                    <a:pt x="83" y="11"/>
                    <a:pt x="83" y="23"/>
                  </a:cubicBezTo>
                  <a:cubicBezTo>
                    <a:pt x="83" y="23"/>
                    <a:pt x="83" y="23"/>
                    <a:pt x="83" y="23"/>
                  </a:cubicBezTo>
                  <a:cubicBezTo>
                    <a:pt x="83" y="36"/>
                    <a:pt x="73" y="46"/>
                    <a:pt x="60" y="46"/>
                  </a:cubicBezTo>
                  <a:cubicBezTo>
                    <a:pt x="22" y="46"/>
                    <a:pt x="22" y="46"/>
                    <a:pt x="22" y="46"/>
                  </a:cubicBezTo>
                  <a:cubicBezTo>
                    <a:pt x="10" y="46"/>
                    <a:pt x="0" y="36"/>
                    <a:pt x="0" y="23"/>
                  </a:cubicBezTo>
                  <a:cubicBezTo>
                    <a:pt x="0" y="23"/>
                    <a:pt x="0" y="23"/>
                    <a:pt x="0" y="23"/>
                  </a:cubicBezTo>
                  <a:cubicBezTo>
                    <a:pt x="0" y="11"/>
                    <a:pt x="10" y="0"/>
                    <a:pt x="22"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Oval 6"/>
            <p:cNvSpPr>
              <a:spLocks noChangeArrowheads="1"/>
            </p:cNvSpPr>
            <p:nvPr/>
          </p:nvSpPr>
          <p:spPr bwMode="auto">
            <a:xfrm>
              <a:off x="910" y="2380"/>
              <a:ext cx="88" cy="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Oval 7"/>
            <p:cNvSpPr>
              <a:spLocks noChangeArrowheads="1"/>
            </p:cNvSpPr>
            <p:nvPr/>
          </p:nvSpPr>
          <p:spPr bwMode="auto">
            <a:xfrm>
              <a:off x="934" y="2406"/>
              <a:ext cx="39" cy="40"/>
            </a:xfrm>
            <a:prstGeom prst="ellipse">
              <a:avLst/>
            </a:prstGeom>
            <a:solidFill>
              <a:srgbClr val="FFFFFF"/>
            </a:solidFill>
            <a:ln w="14288" cap="flat">
              <a:solidFill>
                <a:srgbClr val="48B0F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6" name="Group 4"/>
          <p:cNvGrpSpPr>
            <a:grpSpLocks noChangeAspect="1"/>
          </p:cNvGrpSpPr>
          <p:nvPr/>
        </p:nvGrpSpPr>
        <p:grpSpPr bwMode="auto">
          <a:xfrm>
            <a:off x="4615411" y="3904533"/>
            <a:ext cx="427208" cy="261071"/>
            <a:chOff x="812" y="2365"/>
            <a:chExt cx="198" cy="121"/>
          </a:xfrm>
        </p:grpSpPr>
        <p:sp>
          <p:nvSpPr>
            <p:cNvPr id="47" name="AutoShape 3"/>
            <p:cNvSpPr>
              <a:spLocks noChangeAspect="1" noChangeArrowheads="1" noTextEdit="1"/>
            </p:cNvSpPr>
            <p:nvPr/>
          </p:nvSpPr>
          <p:spPr bwMode="auto">
            <a:xfrm>
              <a:off x="812" y="2365"/>
              <a:ext cx="19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
            <p:cNvSpPr>
              <a:spLocks/>
            </p:cNvSpPr>
            <p:nvPr/>
          </p:nvSpPr>
          <p:spPr bwMode="auto">
            <a:xfrm>
              <a:off x="809" y="2368"/>
              <a:ext cx="204" cy="116"/>
            </a:xfrm>
            <a:custGeom>
              <a:avLst/>
              <a:gdLst>
                <a:gd name="T0" fmla="*/ 22 w 83"/>
                <a:gd name="T1" fmla="*/ 0 h 46"/>
                <a:gd name="T2" fmla="*/ 60 w 83"/>
                <a:gd name="T3" fmla="*/ 0 h 46"/>
                <a:gd name="T4" fmla="*/ 83 w 83"/>
                <a:gd name="T5" fmla="*/ 23 h 46"/>
                <a:gd name="T6" fmla="*/ 83 w 83"/>
                <a:gd name="T7" fmla="*/ 23 h 46"/>
                <a:gd name="T8" fmla="*/ 60 w 83"/>
                <a:gd name="T9" fmla="*/ 46 h 46"/>
                <a:gd name="T10" fmla="*/ 22 w 83"/>
                <a:gd name="T11" fmla="*/ 46 h 46"/>
                <a:gd name="T12" fmla="*/ 0 w 83"/>
                <a:gd name="T13" fmla="*/ 23 h 46"/>
                <a:gd name="T14" fmla="*/ 0 w 83"/>
                <a:gd name="T15" fmla="*/ 23 h 46"/>
                <a:gd name="T16" fmla="*/ 22 w 83"/>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6">
                  <a:moveTo>
                    <a:pt x="22" y="0"/>
                  </a:moveTo>
                  <a:cubicBezTo>
                    <a:pt x="60" y="0"/>
                    <a:pt x="60" y="0"/>
                    <a:pt x="60" y="0"/>
                  </a:cubicBezTo>
                  <a:cubicBezTo>
                    <a:pt x="73" y="0"/>
                    <a:pt x="83" y="11"/>
                    <a:pt x="83" y="23"/>
                  </a:cubicBezTo>
                  <a:cubicBezTo>
                    <a:pt x="83" y="23"/>
                    <a:pt x="83" y="23"/>
                    <a:pt x="83" y="23"/>
                  </a:cubicBezTo>
                  <a:cubicBezTo>
                    <a:pt x="83" y="36"/>
                    <a:pt x="73" y="46"/>
                    <a:pt x="60" y="46"/>
                  </a:cubicBezTo>
                  <a:cubicBezTo>
                    <a:pt x="22" y="46"/>
                    <a:pt x="22" y="46"/>
                    <a:pt x="22" y="46"/>
                  </a:cubicBezTo>
                  <a:cubicBezTo>
                    <a:pt x="10" y="46"/>
                    <a:pt x="0" y="36"/>
                    <a:pt x="0" y="23"/>
                  </a:cubicBezTo>
                  <a:cubicBezTo>
                    <a:pt x="0" y="23"/>
                    <a:pt x="0" y="23"/>
                    <a:pt x="0" y="23"/>
                  </a:cubicBezTo>
                  <a:cubicBezTo>
                    <a:pt x="0" y="11"/>
                    <a:pt x="10" y="0"/>
                    <a:pt x="22"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Oval 6"/>
            <p:cNvSpPr>
              <a:spLocks noChangeArrowheads="1"/>
            </p:cNvSpPr>
            <p:nvPr/>
          </p:nvSpPr>
          <p:spPr bwMode="auto">
            <a:xfrm>
              <a:off x="910" y="2380"/>
              <a:ext cx="88" cy="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Oval 7"/>
            <p:cNvSpPr>
              <a:spLocks noChangeArrowheads="1"/>
            </p:cNvSpPr>
            <p:nvPr/>
          </p:nvSpPr>
          <p:spPr bwMode="auto">
            <a:xfrm>
              <a:off x="934" y="2406"/>
              <a:ext cx="39" cy="40"/>
            </a:xfrm>
            <a:prstGeom prst="ellipse">
              <a:avLst/>
            </a:prstGeom>
            <a:solidFill>
              <a:srgbClr val="FFFFFF"/>
            </a:solidFill>
            <a:ln w="14288" cap="flat">
              <a:solidFill>
                <a:srgbClr val="48B0F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p:cNvSpPr>
            <a:spLocks noGrp="1"/>
          </p:cNvSpPr>
          <p:nvPr>
            <p:ph idx="1"/>
          </p:nvPr>
        </p:nvSpPr>
        <p:spPr>
          <a:xfrm>
            <a:off x="5225513" y="1163608"/>
            <a:ext cx="5794874" cy="4545566"/>
          </a:xfrm>
        </p:spPr>
        <p:txBody>
          <a:bodyPr/>
          <a:lstStyle/>
          <a:p>
            <a:pPr>
              <a:spcBef>
                <a:spcPts val="600"/>
              </a:spcBef>
            </a:pPr>
            <a:r>
              <a:rPr lang="ru-RU" sz="1800" b="0" dirty="0" smtClean="0">
                <a:solidFill>
                  <a:schemeClr val="bg1"/>
                </a:solidFill>
              </a:rPr>
              <a:t>Требование использования </a:t>
            </a:r>
            <a:r>
              <a:rPr lang="en-US" sz="1800" b="0" dirty="0" smtClean="0">
                <a:solidFill>
                  <a:schemeClr val="bg1"/>
                </a:solidFill>
              </a:rPr>
              <a:t>IT </a:t>
            </a:r>
            <a:r>
              <a:rPr lang="ru-RU" sz="1800" b="0" dirty="0" smtClean="0">
                <a:solidFill>
                  <a:schemeClr val="bg1"/>
                </a:solidFill>
              </a:rPr>
              <a:t>инфраструктуры, расположенной в России</a:t>
            </a:r>
          </a:p>
          <a:p>
            <a:pPr>
              <a:spcBef>
                <a:spcPts val="600"/>
              </a:spcBef>
            </a:pPr>
            <a:r>
              <a:rPr lang="ru-RU" sz="1800" b="0" dirty="0" smtClean="0">
                <a:solidFill>
                  <a:schemeClr val="bg1"/>
                </a:solidFill>
              </a:rPr>
              <a:t>Ограничения доступа к данным другими компаниями членами сетей и невозможность использования ряда современных технологий, например, облачных </a:t>
            </a:r>
          </a:p>
          <a:p>
            <a:pPr>
              <a:spcBef>
                <a:spcPts val="600"/>
              </a:spcBef>
            </a:pPr>
            <a:r>
              <a:rPr lang="ru-RU" sz="1800" b="0" dirty="0" smtClean="0">
                <a:solidFill>
                  <a:schemeClr val="bg1"/>
                </a:solidFill>
              </a:rPr>
              <a:t>Особенности применения МСА 600 Групповой аудит в части доступа к рабочим бумагам со стороны групповых аудиторов</a:t>
            </a:r>
          </a:p>
          <a:p>
            <a:pPr>
              <a:spcBef>
                <a:spcPts val="600"/>
              </a:spcBef>
            </a:pPr>
            <a:r>
              <a:rPr lang="ru-RU" sz="1800" b="0" dirty="0" smtClean="0">
                <a:solidFill>
                  <a:schemeClr val="bg1"/>
                </a:solidFill>
              </a:rPr>
              <a:t>Ограничения доступа к личной и конфиденциальной информации в других странах </a:t>
            </a:r>
          </a:p>
          <a:p>
            <a:pPr>
              <a:spcBef>
                <a:spcPts val="600"/>
              </a:spcBef>
            </a:pPr>
            <a:endParaRPr lang="ru-RU" dirty="0" smtClean="0">
              <a:solidFill>
                <a:schemeClr val="bg1"/>
              </a:solidFill>
            </a:endParaRPr>
          </a:p>
          <a:p>
            <a:pPr>
              <a:spcBef>
                <a:spcPts val="600"/>
              </a:spcBef>
            </a:pPr>
            <a:endParaRPr lang="en-US" dirty="0">
              <a:solidFill>
                <a:schemeClr val="bg1"/>
              </a:solidFill>
            </a:endParaRPr>
          </a:p>
        </p:txBody>
      </p:sp>
    </p:spTree>
    <p:extLst>
      <p:ext uri="{BB962C8B-B14F-4D97-AF65-F5344CB8AC3E}">
        <p14:creationId xmlns:p14="http://schemas.microsoft.com/office/powerpoint/2010/main" val="1731818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Облачные технологии </a:t>
            </a:r>
            <a:endParaRPr lang="en-US" dirty="0"/>
          </a:p>
        </p:txBody>
      </p:sp>
      <p:sp>
        <p:nvSpPr>
          <p:cNvPr id="193" name="TextBox 192"/>
          <p:cNvSpPr txBox="1"/>
          <p:nvPr/>
        </p:nvSpPr>
        <p:spPr>
          <a:xfrm>
            <a:off x="4534935" y="5222204"/>
            <a:ext cx="7205672" cy="815608"/>
          </a:xfrm>
          <a:prstGeom prst="rect">
            <a:avLst/>
          </a:prstGeom>
          <a:noFill/>
        </p:spPr>
        <p:txBody>
          <a:bodyPr wrap="square" lIns="0" tIns="0" rIns="0" bIns="0" rtlCol="0">
            <a:spAutoFit/>
          </a:bodyPr>
          <a:lstStyle/>
          <a:p>
            <a:r>
              <a:rPr lang="ru-RU" sz="1600" b="1" dirty="0">
                <a:solidFill>
                  <a:srgbClr val="00338D"/>
                </a:solidFill>
                <a:cs typeface="Arial" pitchFamily="34" charset="0"/>
              </a:rPr>
              <a:t>Развитие </a:t>
            </a:r>
          </a:p>
          <a:p>
            <a:pPr marL="361950" lvl="6" indent="-361950">
              <a:spcBef>
                <a:spcPts val="300"/>
              </a:spcBef>
              <a:buSzPct val="100000"/>
              <a:buFont typeface="Arial" panose="020B0604020202020204" pitchFamily="34" charset="0"/>
              <a:buChar char="—"/>
            </a:pPr>
            <a:r>
              <a:rPr lang="ru-RU" sz="1600" dirty="0" smtClean="0">
                <a:solidFill>
                  <a:srgbClr val="00338D"/>
                </a:solidFill>
              </a:rPr>
              <a:t>Полноценные </a:t>
            </a:r>
            <a:r>
              <a:rPr lang="ru-RU" sz="1600" dirty="0">
                <a:solidFill>
                  <a:srgbClr val="00338D"/>
                </a:solidFill>
              </a:rPr>
              <a:t>национальные облачные платформы </a:t>
            </a:r>
          </a:p>
          <a:p>
            <a:pPr marL="361950" lvl="6" indent="-361950">
              <a:spcBef>
                <a:spcPts val="300"/>
              </a:spcBef>
              <a:buSzPct val="100000"/>
              <a:buFont typeface="Arial" panose="020B0604020202020204" pitchFamily="34" charset="0"/>
              <a:buChar char="—"/>
            </a:pPr>
            <a:r>
              <a:rPr lang="ru-RU" sz="1600" dirty="0">
                <a:solidFill>
                  <a:srgbClr val="00338D"/>
                </a:solidFill>
              </a:rPr>
              <a:t>Возможность использования аудиторскими компаниями </a:t>
            </a:r>
          </a:p>
        </p:txBody>
      </p:sp>
      <p:sp>
        <p:nvSpPr>
          <p:cNvPr id="198" name="TextBox 197"/>
          <p:cNvSpPr txBox="1"/>
          <p:nvPr/>
        </p:nvSpPr>
        <p:spPr>
          <a:xfrm>
            <a:off x="4534935" y="1200265"/>
            <a:ext cx="7205672" cy="1100301"/>
          </a:xfrm>
          <a:prstGeom prst="rect">
            <a:avLst/>
          </a:prstGeom>
          <a:noFill/>
        </p:spPr>
        <p:txBody>
          <a:bodyPr wrap="square" lIns="0" tIns="0" rIns="0" bIns="0" rtlCol="0">
            <a:spAutoFit/>
          </a:bodyPr>
          <a:lstStyle/>
          <a:p>
            <a:r>
              <a:rPr lang="ru-RU" sz="1600" b="1" dirty="0">
                <a:solidFill>
                  <a:srgbClr val="00338D"/>
                </a:solidFill>
                <a:cs typeface="Arial" pitchFamily="34" charset="0"/>
              </a:rPr>
              <a:t>Модели</a:t>
            </a:r>
          </a:p>
          <a:p>
            <a:pPr marL="361950" lvl="6" indent="-361950">
              <a:spcBef>
                <a:spcPts val="300"/>
              </a:spcBef>
              <a:buSzPct val="100000"/>
              <a:buFont typeface="Arial" panose="020B0604020202020204" pitchFamily="34" charset="0"/>
              <a:buChar char="—"/>
            </a:pPr>
            <a:r>
              <a:rPr lang="ru-RU" sz="1600" dirty="0">
                <a:solidFill>
                  <a:srgbClr val="00338D"/>
                </a:solidFill>
              </a:rPr>
              <a:t>Инфраструктура как услуга (</a:t>
            </a:r>
            <a:r>
              <a:rPr lang="ru-RU" sz="1600" dirty="0" err="1">
                <a:solidFill>
                  <a:srgbClr val="00338D"/>
                </a:solidFill>
              </a:rPr>
              <a:t>IaaS</a:t>
            </a:r>
            <a:r>
              <a:rPr lang="ru-RU" sz="1600" dirty="0">
                <a:solidFill>
                  <a:srgbClr val="00338D"/>
                </a:solidFill>
              </a:rPr>
              <a:t>)</a:t>
            </a:r>
          </a:p>
          <a:p>
            <a:pPr marL="361950" lvl="6" indent="-361950">
              <a:spcBef>
                <a:spcPts val="300"/>
              </a:spcBef>
              <a:buSzPct val="100000"/>
              <a:buFont typeface="Arial" panose="020B0604020202020204" pitchFamily="34" charset="0"/>
              <a:buChar char="—"/>
            </a:pPr>
            <a:r>
              <a:rPr lang="ru-RU" sz="1600" dirty="0">
                <a:solidFill>
                  <a:srgbClr val="00338D"/>
                </a:solidFill>
              </a:rPr>
              <a:t>Платформа как услуга (</a:t>
            </a:r>
            <a:r>
              <a:rPr lang="ru-RU" sz="1600" dirty="0" err="1">
                <a:solidFill>
                  <a:srgbClr val="00338D"/>
                </a:solidFill>
              </a:rPr>
              <a:t>PaaS</a:t>
            </a:r>
            <a:r>
              <a:rPr lang="ru-RU" sz="1600" dirty="0">
                <a:solidFill>
                  <a:srgbClr val="00338D"/>
                </a:solidFill>
              </a:rPr>
              <a:t>)</a:t>
            </a:r>
          </a:p>
          <a:p>
            <a:pPr marL="361950" lvl="6" indent="-361950">
              <a:spcBef>
                <a:spcPts val="300"/>
              </a:spcBef>
              <a:buSzPct val="100000"/>
              <a:buFont typeface="Arial" panose="020B0604020202020204" pitchFamily="34" charset="0"/>
              <a:buChar char="—"/>
            </a:pPr>
            <a:r>
              <a:rPr lang="ru-RU" sz="1600" dirty="0">
                <a:solidFill>
                  <a:srgbClr val="00338D"/>
                </a:solidFill>
              </a:rPr>
              <a:t>Программное обеспечение как услуга (</a:t>
            </a:r>
            <a:r>
              <a:rPr lang="ru-RU" sz="1600" dirty="0" err="1">
                <a:solidFill>
                  <a:srgbClr val="00338D"/>
                </a:solidFill>
              </a:rPr>
              <a:t>SaaS</a:t>
            </a:r>
            <a:r>
              <a:rPr lang="ru-RU" sz="1600" dirty="0">
                <a:solidFill>
                  <a:srgbClr val="00338D"/>
                </a:solidFill>
              </a:rPr>
              <a:t>) </a:t>
            </a:r>
          </a:p>
        </p:txBody>
      </p:sp>
      <p:sp>
        <p:nvSpPr>
          <p:cNvPr id="199" name="TextBox 198"/>
          <p:cNvSpPr txBox="1"/>
          <p:nvPr/>
        </p:nvSpPr>
        <p:spPr>
          <a:xfrm>
            <a:off x="4534935" y="2475526"/>
            <a:ext cx="7205672" cy="1346522"/>
          </a:xfrm>
          <a:prstGeom prst="rect">
            <a:avLst/>
          </a:prstGeom>
          <a:noFill/>
        </p:spPr>
        <p:txBody>
          <a:bodyPr wrap="square" lIns="0" tIns="0" rIns="0" bIns="0" rtlCol="0">
            <a:spAutoFit/>
          </a:bodyPr>
          <a:lstStyle/>
          <a:p>
            <a:r>
              <a:rPr lang="ru-RU" sz="1600" b="1" dirty="0">
                <a:solidFill>
                  <a:srgbClr val="00338D"/>
                </a:solidFill>
                <a:cs typeface="Arial" pitchFamily="34" charset="0"/>
              </a:rPr>
              <a:t>Преимущества</a:t>
            </a:r>
          </a:p>
          <a:p>
            <a:pPr marL="361950" lvl="6" indent="-361950">
              <a:spcBef>
                <a:spcPts val="300"/>
              </a:spcBef>
              <a:buSzPct val="100000"/>
              <a:buFont typeface="Arial" panose="020B0604020202020204" pitchFamily="34" charset="0"/>
              <a:buChar char="—"/>
            </a:pPr>
            <a:r>
              <a:rPr lang="ru-RU" sz="1600" dirty="0" smtClean="0">
                <a:solidFill>
                  <a:srgbClr val="00338D"/>
                </a:solidFill>
              </a:rPr>
              <a:t>Вертикальная </a:t>
            </a:r>
            <a:r>
              <a:rPr lang="ru-RU" sz="1600" dirty="0">
                <a:solidFill>
                  <a:srgbClr val="00338D"/>
                </a:solidFill>
              </a:rPr>
              <a:t>масштабируемость </a:t>
            </a:r>
          </a:p>
          <a:p>
            <a:pPr marL="361950" lvl="6" indent="-361950">
              <a:spcBef>
                <a:spcPts val="300"/>
              </a:spcBef>
              <a:buSzPct val="100000"/>
              <a:buFont typeface="Arial" panose="020B0604020202020204" pitchFamily="34" charset="0"/>
              <a:buChar char="—"/>
            </a:pPr>
            <a:r>
              <a:rPr lang="ru-RU" sz="1600" dirty="0">
                <a:solidFill>
                  <a:srgbClr val="00338D"/>
                </a:solidFill>
              </a:rPr>
              <a:t>Оплата за фактически используемый ресурс </a:t>
            </a:r>
          </a:p>
          <a:p>
            <a:pPr marL="361950" lvl="6" indent="-361950">
              <a:spcBef>
                <a:spcPts val="300"/>
              </a:spcBef>
              <a:buSzPct val="100000"/>
              <a:buFont typeface="Arial" panose="020B0604020202020204" pitchFamily="34" charset="0"/>
              <a:buChar char="—"/>
            </a:pPr>
            <a:r>
              <a:rPr lang="ru-RU" sz="1600" dirty="0">
                <a:solidFill>
                  <a:srgbClr val="00338D"/>
                </a:solidFill>
              </a:rPr>
              <a:t>Гибкость использования и экономия на инвестициях, </a:t>
            </a:r>
            <a:r>
              <a:rPr lang="en-US" sz="1600" dirty="0" smtClean="0">
                <a:solidFill>
                  <a:srgbClr val="00338D"/>
                </a:solidFill>
              </a:rPr>
              <a:t/>
            </a:r>
            <a:br>
              <a:rPr lang="en-US" sz="1600" dirty="0" smtClean="0">
                <a:solidFill>
                  <a:srgbClr val="00338D"/>
                </a:solidFill>
              </a:rPr>
            </a:br>
            <a:r>
              <a:rPr lang="ru-RU" sz="1600" dirty="0" smtClean="0">
                <a:solidFill>
                  <a:srgbClr val="00338D"/>
                </a:solidFill>
              </a:rPr>
              <a:t>в </a:t>
            </a:r>
            <a:r>
              <a:rPr lang="ru-RU" sz="1600" dirty="0">
                <a:solidFill>
                  <a:srgbClr val="00338D"/>
                </a:solidFill>
              </a:rPr>
              <a:t>первую очередь для аудиторских сетей и филиальных структур </a:t>
            </a:r>
          </a:p>
        </p:txBody>
      </p:sp>
      <p:sp>
        <p:nvSpPr>
          <p:cNvPr id="200" name="TextBox 199"/>
          <p:cNvSpPr txBox="1"/>
          <p:nvPr/>
        </p:nvSpPr>
        <p:spPr>
          <a:xfrm>
            <a:off x="4534935" y="4043166"/>
            <a:ext cx="7205672" cy="815608"/>
          </a:xfrm>
          <a:prstGeom prst="rect">
            <a:avLst/>
          </a:prstGeom>
          <a:noFill/>
        </p:spPr>
        <p:txBody>
          <a:bodyPr wrap="square" lIns="0" tIns="0" rIns="0" bIns="0" rtlCol="0">
            <a:spAutoFit/>
          </a:bodyPr>
          <a:lstStyle/>
          <a:p>
            <a:r>
              <a:rPr lang="ru-RU" sz="1600" b="1" dirty="0">
                <a:solidFill>
                  <a:srgbClr val="00338D"/>
                </a:solidFill>
                <a:cs typeface="Arial" pitchFamily="34" charset="0"/>
              </a:rPr>
              <a:t>Недостатки</a:t>
            </a:r>
          </a:p>
          <a:p>
            <a:pPr marL="361950" lvl="6" indent="-361950">
              <a:spcBef>
                <a:spcPts val="300"/>
              </a:spcBef>
              <a:buSzPct val="100000"/>
              <a:buFont typeface="Arial" panose="020B0604020202020204" pitchFamily="34" charset="0"/>
              <a:buChar char="—"/>
            </a:pPr>
            <a:r>
              <a:rPr lang="ru-RU" sz="1600" dirty="0" smtClean="0">
                <a:solidFill>
                  <a:srgbClr val="00338D"/>
                </a:solidFill>
              </a:rPr>
              <a:t>Несоблюдение </a:t>
            </a:r>
            <a:r>
              <a:rPr lang="ru-RU" sz="1600" dirty="0">
                <a:solidFill>
                  <a:srgbClr val="00338D"/>
                </a:solidFill>
              </a:rPr>
              <a:t>режима аудиторской тайны</a:t>
            </a:r>
          </a:p>
          <a:p>
            <a:pPr marL="361950" lvl="6" indent="-361950">
              <a:spcBef>
                <a:spcPts val="300"/>
              </a:spcBef>
              <a:buSzPct val="100000"/>
              <a:buFont typeface="Arial" panose="020B0604020202020204" pitchFamily="34" charset="0"/>
              <a:buChar char="—"/>
            </a:pPr>
            <a:r>
              <a:rPr lang="ru-RU" sz="1600" dirty="0">
                <a:solidFill>
                  <a:srgbClr val="00338D"/>
                </a:solidFill>
              </a:rPr>
              <a:t>Ограниченная локализация в России глобальных платформ</a:t>
            </a:r>
          </a:p>
        </p:txBody>
      </p:sp>
      <p:sp>
        <p:nvSpPr>
          <p:cNvPr id="134" name="Arc 133"/>
          <p:cNvSpPr/>
          <p:nvPr/>
        </p:nvSpPr>
        <p:spPr>
          <a:xfrm>
            <a:off x="-782203" y="1848780"/>
            <a:ext cx="3878804" cy="3878807"/>
          </a:xfrm>
          <a:prstGeom prst="arc">
            <a:avLst>
              <a:gd name="adj1" fmla="val 1852747"/>
              <a:gd name="adj2" fmla="val 3202432"/>
            </a:avLst>
          </a:prstGeom>
          <a:noFill/>
          <a:ln w="12700">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sp>
        <p:nvSpPr>
          <p:cNvPr id="135" name="Arc 134"/>
          <p:cNvSpPr/>
          <p:nvPr/>
        </p:nvSpPr>
        <p:spPr>
          <a:xfrm>
            <a:off x="-782203" y="1848780"/>
            <a:ext cx="3878804" cy="3878807"/>
          </a:xfrm>
          <a:prstGeom prst="arc">
            <a:avLst>
              <a:gd name="adj1" fmla="val 13914066"/>
              <a:gd name="adj2" fmla="val 17244006"/>
            </a:avLst>
          </a:prstGeom>
          <a:noFill/>
          <a:ln w="12700">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cxnSp>
        <p:nvCxnSpPr>
          <p:cNvPr id="138" name="Elbow Connector 137"/>
          <p:cNvCxnSpPr>
            <a:stCxn id="145" idx="6"/>
          </p:cNvCxnSpPr>
          <p:nvPr/>
        </p:nvCxnSpPr>
        <p:spPr>
          <a:xfrm flipV="1">
            <a:off x="2422619" y="1401752"/>
            <a:ext cx="1754276" cy="596958"/>
          </a:xfrm>
          <a:prstGeom prst="bentConnector3">
            <a:avLst/>
          </a:prstGeom>
          <a:noFill/>
          <a:ln w="12700">
            <a:solidFill>
              <a:srgbClr val="0091DA"/>
            </a:solidFill>
          </a:ln>
        </p:spPr>
        <p:style>
          <a:lnRef idx="2">
            <a:schemeClr val="accent1">
              <a:shade val="50000"/>
            </a:schemeClr>
          </a:lnRef>
          <a:fillRef idx="1">
            <a:schemeClr val="accent1"/>
          </a:fillRef>
          <a:effectRef idx="0">
            <a:schemeClr val="accent1"/>
          </a:effectRef>
          <a:fontRef idx="minor">
            <a:schemeClr val="lt1"/>
          </a:fontRef>
        </p:style>
      </p:cxnSp>
      <p:cxnSp>
        <p:nvCxnSpPr>
          <p:cNvPr id="139" name="Elbow Connector 138"/>
          <p:cNvCxnSpPr>
            <a:stCxn id="148" idx="6"/>
          </p:cNvCxnSpPr>
          <p:nvPr/>
        </p:nvCxnSpPr>
        <p:spPr>
          <a:xfrm>
            <a:off x="2379568" y="5463034"/>
            <a:ext cx="1752746" cy="401688"/>
          </a:xfrm>
          <a:prstGeom prst="bentConnector3">
            <a:avLst/>
          </a:prstGeom>
          <a:noFill/>
          <a:ln w="12700">
            <a:solidFill>
              <a:srgbClr val="0091DA"/>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Elbow Connector 139"/>
          <p:cNvCxnSpPr>
            <a:stCxn id="147" idx="6"/>
          </p:cNvCxnSpPr>
          <p:nvPr/>
        </p:nvCxnSpPr>
        <p:spPr>
          <a:xfrm flipV="1">
            <a:off x="3329326" y="4159699"/>
            <a:ext cx="847569" cy="297576"/>
          </a:xfrm>
          <a:prstGeom prst="bentConnector3">
            <a:avLst/>
          </a:prstGeom>
          <a:noFill/>
          <a:ln w="12700">
            <a:solidFill>
              <a:srgbClr val="0091DA"/>
            </a:solidFill>
          </a:ln>
        </p:spPr>
        <p:style>
          <a:lnRef idx="2">
            <a:schemeClr val="accent1">
              <a:shade val="50000"/>
            </a:schemeClr>
          </a:lnRef>
          <a:fillRef idx="1">
            <a:schemeClr val="accent1"/>
          </a:fillRef>
          <a:effectRef idx="0">
            <a:schemeClr val="accent1"/>
          </a:effectRef>
          <a:fontRef idx="minor">
            <a:schemeClr val="lt1"/>
          </a:fontRef>
        </p:style>
      </p:cxnSp>
      <p:cxnSp>
        <p:nvCxnSpPr>
          <p:cNvPr id="141" name="Elbow Connector 140"/>
          <p:cNvCxnSpPr>
            <a:stCxn id="146" idx="6"/>
          </p:cNvCxnSpPr>
          <p:nvPr/>
        </p:nvCxnSpPr>
        <p:spPr>
          <a:xfrm>
            <a:off x="3329326" y="2893268"/>
            <a:ext cx="802988" cy="239143"/>
          </a:xfrm>
          <a:prstGeom prst="bentConnector3">
            <a:avLst/>
          </a:prstGeom>
          <a:noFill/>
          <a:ln w="12700">
            <a:solidFill>
              <a:srgbClr val="0091DA"/>
            </a:solidFill>
          </a:ln>
        </p:spPr>
        <p:style>
          <a:lnRef idx="2">
            <a:schemeClr val="accent1">
              <a:shade val="50000"/>
            </a:schemeClr>
          </a:lnRef>
          <a:fillRef idx="1">
            <a:schemeClr val="accent1"/>
          </a:fillRef>
          <a:effectRef idx="0">
            <a:schemeClr val="accent1"/>
          </a:effectRef>
          <a:fontRef idx="minor">
            <a:schemeClr val="lt1"/>
          </a:fontRef>
        </p:style>
      </p:cxnSp>
      <p:sp>
        <p:nvSpPr>
          <p:cNvPr id="142" name="Arc 141"/>
          <p:cNvSpPr/>
          <p:nvPr/>
        </p:nvSpPr>
        <p:spPr>
          <a:xfrm>
            <a:off x="-782203" y="1848780"/>
            <a:ext cx="3878804" cy="3878807"/>
          </a:xfrm>
          <a:prstGeom prst="arc">
            <a:avLst>
              <a:gd name="adj1" fmla="val 18386644"/>
              <a:gd name="adj2" fmla="val 19505959"/>
            </a:avLst>
          </a:prstGeom>
          <a:noFill/>
          <a:ln w="12700">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sp>
        <p:nvSpPr>
          <p:cNvPr id="143" name="Arc 142"/>
          <p:cNvSpPr/>
          <p:nvPr/>
        </p:nvSpPr>
        <p:spPr>
          <a:xfrm>
            <a:off x="-782203" y="1848780"/>
            <a:ext cx="3878804" cy="3878807"/>
          </a:xfrm>
          <a:prstGeom prst="arc">
            <a:avLst>
              <a:gd name="adj1" fmla="val 20627591"/>
              <a:gd name="adj2" fmla="val 594264"/>
            </a:avLst>
          </a:prstGeom>
          <a:noFill/>
          <a:ln w="12700">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sp>
        <p:nvSpPr>
          <p:cNvPr id="144" name="Arc 143"/>
          <p:cNvSpPr/>
          <p:nvPr/>
        </p:nvSpPr>
        <p:spPr>
          <a:xfrm>
            <a:off x="-782203" y="1848780"/>
            <a:ext cx="3878804" cy="3878807"/>
          </a:xfrm>
          <a:prstGeom prst="arc">
            <a:avLst>
              <a:gd name="adj1" fmla="val 4331876"/>
              <a:gd name="adj2" fmla="val 7635181"/>
            </a:avLst>
          </a:prstGeom>
          <a:noFill/>
          <a:ln w="12700">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sp>
        <p:nvSpPr>
          <p:cNvPr id="145" name="Oval 144"/>
          <p:cNvSpPr/>
          <p:nvPr/>
        </p:nvSpPr>
        <p:spPr>
          <a:xfrm>
            <a:off x="1708123" y="1641461"/>
            <a:ext cx="714496" cy="714497"/>
          </a:xfrm>
          <a:prstGeom prst="ellipse">
            <a:avLst/>
          </a:prstGeom>
          <a:solidFill>
            <a:srgbClr val="00338D"/>
          </a:solidFill>
          <a:ln w="12700">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sp>
        <p:nvSpPr>
          <p:cNvPr id="146" name="Oval 145"/>
          <p:cNvSpPr/>
          <p:nvPr/>
        </p:nvSpPr>
        <p:spPr>
          <a:xfrm>
            <a:off x="2614830" y="2536019"/>
            <a:ext cx="714496" cy="714497"/>
          </a:xfrm>
          <a:prstGeom prst="ellipse">
            <a:avLst/>
          </a:prstGeom>
          <a:solidFill>
            <a:srgbClr val="005EB8"/>
          </a:solidFill>
          <a:ln w="12700">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sp>
        <p:nvSpPr>
          <p:cNvPr id="147" name="Oval 146"/>
          <p:cNvSpPr/>
          <p:nvPr/>
        </p:nvSpPr>
        <p:spPr>
          <a:xfrm>
            <a:off x="2614830" y="4100026"/>
            <a:ext cx="714496" cy="714497"/>
          </a:xfrm>
          <a:prstGeom prst="ellipse">
            <a:avLst/>
          </a:prstGeom>
          <a:solidFill>
            <a:srgbClr val="6D2077"/>
          </a:solidFill>
          <a:ln w="12700">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sp>
        <p:nvSpPr>
          <p:cNvPr id="148" name="Oval 147"/>
          <p:cNvSpPr/>
          <p:nvPr/>
        </p:nvSpPr>
        <p:spPr>
          <a:xfrm>
            <a:off x="1665072" y="5105785"/>
            <a:ext cx="714496" cy="714497"/>
          </a:xfrm>
          <a:prstGeom prst="ellipse">
            <a:avLst/>
          </a:prstGeom>
          <a:solidFill>
            <a:srgbClr val="483698"/>
          </a:solidFill>
          <a:ln w="12700">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grpSp>
        <p:nvGrpSpPr>
          <p:cNvPr id="163" name="Group 20"/>
          <p:cNvGrpSpPr>
            <a:grpSpLocks noChangeAspect="1"/>
          </p:cNvGrpSpPr>
          <p:nvPr/>
        </p:nvGrpSpPr>
        <p:grpSpPr bwMode="auto">
          <a:xfrm>
            <a:off x="1830775" y="1753818"/>
            <a:ext cx="501112" cy="509487"/>
            <a:chOff x="1767" y="2812"/>
            <a:chExt cx="359" cy="365"/>
          </a:xfrm>
          <a:solidFill>
            <a:schemeClr val="bg1"/>
          </a:solidFill>
        </p:grpSpPr>
        <p:sp>
          <p:nvSpPr>
            <p:cNvPr id="164" name="Freeform 21"/>
            <p:cNvSpPr>
              <a:spLocks noEditPoints="1"/>
            </p:cNvSpPr>
            <p:nvPr/>
          </p:nvSpPr>
          <p:spPr bwMode="auto">
            <a:xfrm>
              <a:off x="1896" y="2961"/>
              <a:ext cx="58" cy="58"/>
            </a:xfrm>
            <a:custGeom>
              <a:avLst/>
              <a:gdLst>
                <a:gd name="T0" fmla="*/ 43 w 86"/>
                <a:gd name="T1" fmla="*/ 86 h 86"/>
                <a:gd name="T2" fmla="*/ 0 w 86"/>
                <a:gd name="T3" fmla="*/ 43 h 86"/>
                <a:gd name="T4" fmla="*/ 43 w 86"/>
                <a:gd name="T5" fmla="*/ 0 h 86"/>
                <a:gd name="T6" fmla="*/ 86 w 86"/>
                <a:gd name="T7" fmla="*/ 43 h 86"/>
                <a:gd name="T8" fmla="*/ 43 w 86"/>
                <a:gd name="T9" fmla="*/ 86 h 86"/>
                <a:gd name="T10" fmla="*/ 43 w 86"/>
                <a:gd name="T11" fmla="*/ 20 h 86"/>
                <a:gd name="T12" fmla="*/ 20 w 86"/>
                <a:gd name="T13" fmla="*/ 43 h 86"/>
                <a:gd name="T14" fmla="*/ 43 w 86"/>
                <a:gd name="T15" fmla="*/ 66 h 86"/>
                <a:gd name="T16" fmla="*/ 66 w 86"/>
                <a:gd name="T17" fmla="*/ 43 h 86"/>
                <a:gd name="T18" fmla="*/ 43 w 86"/>
                <a:gd name="T19" fmla="*/ 2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6">
                  <a:moveTo>
                    <a:pt x="43" y="86"/>
                  </a:moveTo>
                  <a:cubicBezTo>
                    <a:pt x="19" y="86"/>
                    <a:pt x="0" y="67"/>
                    <a:pt x="0" y="43"/>
                  </a:cubicBezTo>
                  <a:cubicBezTo>
                    <a:pt x="0" y="20"/>
                    <a:pt x="19" y="0"/>
                    <a:pt x="43" y="0"/>
                  </a:cubicBezTo>
                  <a:cubicBezTo>
                    <a:pt x="67" y="0"/>
                    <a:pt x="86" y="20"/>
                    <a:pt x="86" y="43"/>
                  </a:cubicBezTo>
                  <a:cubicBezTo>
                    <a:pt x="86" y="67"/>
                    <a:pt x="67" y="86"/>
                    <a:pt x="43" y="86"/>
                  </a:cubicBezTo>
                  <a:close/>
                  <a:moveTo>
                    <a:pt x="43" y="20"/>
                  </a:moveTo>
                  <a:cubicBezTo>
                    <a:pt x="30" y="20"/>
                    <a:pt x="20" y="31"/>
                    <a:pt x="20" y="43"/>
                  </a:cubicBezTo>
                  <a:cubicBezTo>
                    <a:pt x="20" y="56"/>
                    <a:pt x="30" y="66"/>
                    <a:pt x="43" y="66"/>
                  </a:cubicBezTo>
                  <a:cubicBezTo>
                    <a:pt x="56" y="66"/>
                    <a:pt x="66" y="56"/>
                    <a:pt x="66" y="43"/>
                  </a:cubicBezTo>
                  <a:cubicBezTo>
                    <a:pt x="66" y="31"/>
                    <a:pt x="56" y="20"/>
                    <a:pt x="4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p:cNvSpPr>
              <a:spLocks noEditPoints="1"/>
            </p:cNvSpPr>
            <p:nvPr/>
          </p:nvSpPr>
          <p:spPr bwMode="auto">
            <a:xfrm>
              <a:off x="1767" y="2871"/>
              <a:ext cx="57" cy="58"/>
            </a:xfrm>
            <a:custGeom>
              <a:avLst/>
              <a:gdLst>
                <a:gd name="T0" fmla="*/ 43 w 86"/>
                <a:gd name="T1" fmla="*/ 86 h 86"/>
                <a:gd name="T2" fmla="*/ 0 w 86"/>
                <a:gd name="T3" fmla="*/ 43 h 86"/>
                <a:gd name="T4" fmla="*/ 43 w 86"/>
                <a:gd name="T5" fmla="*/ 0 h 86"/>
                <a:gd name="T6" fmla="*/ 86 w 86"/>
                <a:gd name="T7" fmla="*/ 43 h 86"/>
                <a:gd name="T8" fmla="*/ 43 w 86"/>
                <a:gd name="T9" fmla="*/ 86 h 86"/>
                <a:gd name="T10" fmla="*/ 43 w 86"/>
                <a:gd name="T11" fmla="*/ 20 h 86"/>
                <a:gd name="T12" fmla="*/ 20 w 86"/>
                <a:gd name="T13" fmla="*/ 43 h 86"/>
                <a:gd name="T14" fmla="*/ 43 w 86"/>
                <a:gd name="T15" fmla="*/ 66 h 86"/>
                <a:gd name="T16" fmla="*/ 66 w 86"/>
                <a:gd name="T17" fmla="*/ 43 h 86"/>
                <a:gd name="T18" fmla="*/ 43 w 86"/>
                <a:gd name="T19" fmla="*/ 2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6">
                  <a:moveTo>
                    <a:pt x="43" y="86"/>
                  </a:moveTo>
                  <a:cubicBezTo>
                    <a:pt x="19" y="86"/>
                    <a:pt x="0" y="67"/>
                    <a:pt x="0" y="43"/>
                  </a:cubicBezTo>
                  <a:cubicBezTo>
                    <a:pt x="0" y="19"/>
                    <a:pt x="19" y="0"/>
                    <a:pt x="43" y="0"/>
                  </a:cubicBezTo>
                  <a:cubicBezTo>
                    <a:pt x="66" y="0"/>
                    <a:pt x="86" y="19"/>
                    <a:pt x="86" y="43"/>
                  </a:cubicBezTo>
                  <a:cubicBezTo>
                    <a:pt x="86" y="67"/>
                    <a:pt x="66" y="86"/>
                    <a:pt x="43" y="86"/>
                  </a:cubicBezTo>
                  <a:close/>
                  <a:moveTo>
                    <a:pt x="43" y="20"/>
                  </a:moveTo>
                  <a:cubicBezTo>
                    <a:pt x="30" y="20"/>
                    <a:pt x="20" y="30"/>
                    <a:pt x="20" y="43"/>
                  </a:cubicBezTo>
                  <a:cubicBezTo>
                    <a:pt x="20" y="56"/>
                    <a:pt x="30" y="66"/>
                    <a:pt x="43" y="66"/>
                  </a:cubicBezTo>
                  <a:cubicBezTo>
                    <a:pt x="55" y="66"/>
                    <a:pt x="66" y="56"/>
                    <a:pt x="66" y="43"/>
                  </a:cubicBezTo>
                  <a:cubicBezTo>
                    <a:pt x="66" y="30"/>
                    <a:pt x="55" y="20"/>
                    <a:pt x="4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23"/>
            <p:cNvSpPr>
              <a:spLocks noEditPoints="1"/>
            </p:cNvSpPr>
            <p:nvPr/>
          </p:nvSpPr>
          <p:spPr bwMode="auto">
            <a:xfrm>
              <a:off x="1942" y="2812"/>
              <a:ext cx="57" cy="58"/>
            </a:xfrm>
            <a:custGeom>
              <a:avLst/>
              <a:gdLst>
                <a:gd name="T0" fmla="*/ 43 w 86"/>
                <a:gd name="T1" fmla="*/ 86 h 86"/>
                <a:gd name="T2" fmla="*/ 0 w 86"/>
                <a:gd name="T3" fmla="*/ 43 h 86"/>
                <a:gd name="T4" fmla="*/ 43 w 86"/>
                <a:gd name="T5" fmla="*/ 0 h 86"/>
                <a:gd name="T6" fmla="*/ 86 w 86"/>
                <a:gd name="T7" fmla="*/ 43 h 86"/>
                <a:gd name="T8" fmla="*/ 43 w 86"/>
                <a:gd name="T9" fmla="*/ 86 h 86"/>
                <a:gd name="T10" fmla="*/ 43 w 86"/>
                <a:gd name="T11" fmla="*/ 20 h 86"/>
                <a:gd name="T12" fmla="*/ 20 w 86"/>
                <a:gd name="T13" fmla="*/ 43 h 86"/>
                <a:gd name="T14" fmla="*/ 43 w 86"/>
                <a:gd name="T15" fmla="*/ 66 h 86"/>
                <a:gd name="T16" fmla="*/ 66 w 86"/>
                <a:gd name="T17" fmla="*/ 43 h 86"/>
                <a:gd name="T18" fmla="*/ 43 w 86"/>
                <a:gd name="T19" fmla="*/ 2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6">
                  <a:moveTo>
                    <a:pt x="43" y="86"/>
                  </a:moveTo>
                  <a:cubicBezTo>
                    <a:pt x="19" y="86"/>
                    <a:pt x="0" y="66"/>
                    <a:pt x="0" y="43"/>
                  </a:cubicBezTo>
                  <a:cubicBezTo>
                    <a:pt x="0" y="19"/>
                    <a:pt x="19" y="0"/>
                    <a:pt x="43" y="0"/>
                  </a:cubicBezTo>
                  <a:cubicBezTo>
                    <a:pt x="67" y="0"/>
                    <a:pt x="86" y="19"/>
                    <a:pt x="86" y="43"/>
                  </a:cubicBezTo>
                  <a:cubicBezTo>
                    <a:pt x="86" y="66"/>
                    <a:pt x="67" y="86"/>
                    <a:pt x="43" y="86"/>
                  </a:cubicBezTo>
                  <a:close/>
                  <a:moveTo>
                    <a:pt x="43" y="20"/>
                  </a:moveTo>
                  <a:cubicBezTo>
                    <a:pt x="31" y="20"/>
                    <a:pt x="20" y="30"/>
                    <a:pt x="20" y="43"/>
                  </a:cubicBezTo>
                  <a:cubicBezTo>
                    <a:pt x="20" y="55"/>
                    <a:pt x="31" y="66"/>
                    <a:pt x="43" y="66"/>
                  </a:cubicBezTo>
                  <a:cubicBezTo>
                    <a:pt x="56" y="66"/>
                    <a:pt x="66" y="55"/>
                    <a:pt x="66" y="43"/>
                  </a:cubicBezTo>
                  <a:cubicBezTo>
                    <a:pt x="66" y="30"/>
                    <a:pt x="56" y="20"/>
                    <a:pt x="4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p:cNvSpPr>
              <a:spLocks noEditPoints="1"/>
            </p:cNvSpPr>
            <p:nvPr/>
          </p:nvSpPr>
          <p:spPr bwMode="auto">
            <a:xfrm>
              <a:off x="2068" y="2947"/>
              <a:ext cx="58" cy="57"/>
            </a:xfrm>
            <a:custGeom>
              <a:avLst/>
              <a:gdLst>
                <a:gd name="T0" fmla="*/ 43 w 86"/>
                <a:gd name="T1" fmla="*/ 86 h 86"/>
                <a:gd name="T2" fmla="*/ 0 w 86"/>
                <a:gd name="T3" fmla="*/ 43 h 86"/>
                <a:gd name="T4" fmla="*/ 43 w 86"/>
                <a:gd name="T5" fmla="*/ 0 h 86"/>
                <a:gd name="T6" fmla="*/ 86 w 86"/>
                <a:gd name="T7" fmla="*/ 43 h 86"/>
                <a:gd name="T8" fmla="*/ 43 w 86"/>
                <a:gd name="T9" fmla="*/ 86 h 86"/>
                <a:gd name="T10" fmla="*/ 43 w 86"/>
                <a:gd name="T11" fmla="*/ 20 h 86"/>
                <a:gd name="T12" fmla="*/ 20 w 86"/>
                <a:gd name="T13" fmla="*/ 43 h 86"/>
                <a:gd name="T14" fmla="*/ 43 w 86"/>
                <a:gd name="T15" fmla="*/ 66 h 86"/>
                <a:gd name="T16" fmla="*/ 66 w 86"/>
                <a:gd name="T17" fmla="*/ 43 h 86"/>
                <a:gd name="T18" fmla="*/ 43 w 86"/>
                <a:gd name="T19" fmla="*/ 2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6">
                  <a:moveTo>
                    <a:pt x="43" y="86"/>
                  </a:moveTo>
                  <a:cubicBezTo>
                    <a:pt x="20" y="86"/>
                    <a:pt x="0" y="67"/>
                    <a:pt x="0" y="43"/>
                  </a:cubicBezTo>
                  <a:cubicBezTo>
                    <a:pt x="0" y="19"/>
                    <a:pt x="20" y="0"/>
                    <a:pt x="43" y="0"/>
                  </a:cubicBezTo>
                  <a:cubicBezTo>
                    <a:pt x="67" y="0"/>
                    <a:pt x="86" y="19"/>
                    <a:pt x="86" y="43"/>
                  </a:cubicBezTo>
                  <a:cubicBezTo>
                    <a:pt x="86" y="67"/>
                    <a:pt x="67" y="86"/>
                    <a:pt x="43" y="86"/>
                  </a:cubicBezTo>
                  <a:close/>
                  <a:moveTo>
                    <a:pt x="43" y="20"/>
                  </a:moveTo>
                  <a:cubicBezTo>
                    <a:pt x="31" y="20"/>
                    <a:pt x="20" y="30"/>
                    <a:pt x="20" y="43"/>
                  </a:cubicBezTo>
                  <a:cubicBezTo>
                    <a:pt x="20" y="56"/>
                    <a:pt x="31" y="66"/>
                    <a:pt x="43" y="66"/>
                  </a:cubicBezTo>
                  <a:cubicBezTo>
                    <a:pt x="56" y="66"/>
                    <a:pt x="66" y="56"/>
                    <a:pt x="66" y="43"/>
                  </a:cubicBezTo>
                  <a:cubicBezTo>
                    <a:pt x="66" y="30"/>
                    <a:pt x="56" y="20"/>
                    <a:pt x="4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p:cNvSpPr>
              <a:spLocks noEditPoints="1"/>
            </p:cNvSpPr>
            <p:nvPr/>
          </p:nvSpPr>
          <p:spPr bwMode="auto">
            <a:xfrm>
              <a:off x="1986" y="3119"/>
              <a:ext cx="58" cy="58"/>
            </a:xfrm>
            <a:custGeom>
              <a:avLst/>
              <a:gdLst>
                <a:gd name="T0" fmla="*/ 43 w 86"/>
                <a:gd name="T1" fmla="*/ 86 h 86"/>
                <a:gd name="T2" fmla="*/ 0 w 86"/>
                <a:gd name="T3" fmla="*/ 43 h 86"/>
                <a:gd name="T4" fmla="*/ 43 w 86"/>
                <a:gd name="T5" fmla="*/ 0 h 86"/>
                <a:gd name="T6" fmla="*/ 86 w 86"/>
                <a:gd name="T7" fmla="*/ 43 h 86"/>
                <a:gd name="T8" fmla="*/ 43 w 86"/>
                <a:gd name="T9" fmla="*/ 86 h 86"/>
                <a:gd name="T10" fmla="*/ 43 w 86"/>
                <a:gd name="T11" fmla="*/ 20 h 86"/>
                <a:gd name="T12" fmla="*/ 20 w 86"/>
                <a:gd name="T13" fmla="*/ 43 h 86"/>
                <a:gd name="T14" fmla="*/ 43 w 86"/>
                <a:gd name="T15" fmla="*/ 66 h 86"/>
                <a:gd name="T16" fmla="*/ 66 w 86"/>
                <a:gd name="T17" fmla="*/ 43 h 86"/>
                <a:gd name="T18" fmla="*/ 43 w 86"/>
                <a:gd name="T19" fmla="*/ 2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6">
                  <a:moveTo>
                    <a:pt x="43" y="86"/>
                  </a:moveTo>
                  <a:cubicBezTo>
                    <a:pt x="20" y="86"/>
                    <a:pt x="0" y="67"/>
                    <a:pt x="0" y="43"/>
                  </a:cubicBezTo>
                  <a:cubicBezTo>
                    <a:pt x="0" y="20"/>
                    <a:pt x="20" y="0"/>
                    <a:pt x="43" y="0"/>
                  </a:cubicBezTo>
                  <a:cubicBezTo>
                    <a:pt x="67" y="0"/>
                    <a:pt x="86" y="20"/>
                    <a:pt x="86" y="43"/>
                  </a:cubicBezTo>
                  <a:cubicBezTo>
                    <a:pt x="86" y="67"/>
                    <a:pt x="67" y="86"/>
                    <a:pt x="43" y="86"/>
                  </a:cubicBezTo>
                  <a:close/>
                  <a:moveTo>
                    <a:pt x="43" y="20"/>
                  </a:moveTo>
                  <a:cubicBezTo>
                    <a:pt x="31" y="20"/>
                    <a:pt x="20" y="31"/>
                    <a:pt x="20" y="43"/>
                  </a:cubicBezTo>
                  <a:cubicBezTo>
                    <a:pt x="20" y="56"/>
                    <a:pt x="31" y="66"/>
                    <a:pt x="43" y="66"/>
                  </a:cubicBezTo>
                  <a:cubicBezTo>
                    <a:pt x="56" y="66"/>
                    <a:pt x="66" y="56"/>
                    <a:pt x="66" y="43"/>
                  </a:cubicBezTo>
                  <a:cubicBezTo>
                    <a:pt x="66" y="31"/>
                    <a:pt x="56" y="20"/>
                    <a:pt x="4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p:cNvSpPr>
              <a:spLocks noEditPoints="1"/>
            </p:cNvSpPr>
            <p:nvPr/>
          </p:nvSpPr>
          <p:spPr bwMode="auto">
            <a:xfrm>
              <a:off x="1789" y="3070"/>
              <a:ext cx="57" cy="58"/>
            </a:xfrm>
            <a:custGeom>
              <a:avLst/>
              <a:gdLst>
                <a:gd name="T0" fmla="*/ 43 w 86"/>
                <a:gd name="T1" fmla="*/ 86 h 86"/>
                <a:gd name="T2" fmla="*/ 0 w 86"/>
                <a:gd name="T3" fmla="*/ 43 h 86"/>
                <a:gd name="T4" fmla="*/ 43 w 86"/>
                <a:gd name="T5" fmla="*/ 0 h 86"/>
                <a:gd name="T6" fmla="*/ 86 w 86"/>
                <a:gd name="T7" fmla="*/ 43 h 86"/>
                <a:gd name="T8" fmla="*/ 43 w 86"/>
                <a:gd name="T9" fmla="*/ 86 h 86"/>
                <a:gd name="T10" fmla="*/ 43 w 86"/>
                <a:gd name="T11" fmla="*/ 20 h 86"/>
                <a:gd name="T12" fmla="*/ 20 w 86"/>
                <a:gd name="T13" fmla="*/ 43 h 86"/>
                <a:gd name="T14" fmla="*/ 43 w 86"/>
                <a:gd name="T15" fmla="*/ 66 h 86"/>
                <a:gd name="T16" fmla="*/ 66 w 86"/>
                <a:gd name="T17" fmla="*/ 43 h 86"/>
                <a:gd name="T18" fmla="*/ 43 w 86"/>
                <a:gd name="T19" fmla="*/ 2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6">
                  <a:moveTo>
                    <a:pt x="43" y="86"/>
                  </a:moveTo>
                  <a:cubicBezTo>
                    <a:pt x="19" y="86"/>
                    <a:pt x="0" y="67"/>
                    <a:pt x="0" y="43"/>
                  </a:cubicBezTo>
                  <a:cubicBezTo>
                    <a:pt x="0" y="19"/>
                    <a:pt x="19" y="0"/>
                    <a:pt x="43" y="0"/>
                  </a:cubicBezTo>
                  <a:cubicBezTo>
                    <a:pt x="66" y="0"/>
                    <a:pt x="86" y="19"/>
                    <a:pt x="86" y="43"/>
                  </a:cubicBezTo>
                  <a:cubicBezTo>
                    <a:pt x="86" y="67"/>
                    <a:pt x="66" y="86"/>
                    <a:pt x="43" y="86"/>
                  </a:cubicBezTo>
                  <a:close/>
                  <a:moveTo>
                    <a:pt x="43" y="20"/>
                  </a:moveTo>
                  <a:cubicBezTo>
                    <a:pt x="30" y="20"/>
                    <a:pt x="20" y="30"/>
                    <a:pt x="20" y="43"/>
                  </a:cubicBezTo>
                  <a:cubicBezTo>
                    <a:pt x="20" y="56"/>
                    <a:pt x="30" y="66"/>
                    <a:pt x="43" y="66"/>
                  </a:cubicBezTo>
                  <a:cubicBezTo>
                    <a:pt x="55" y="66"/>
                    <a:pt x="66" y="56"/>
                    <a:pt x="66" y="43"/>
                  </a:cubicBezTo>
                  <a:cubicBezTo>
                    <a:pt x="66" y="30"/>
                    <a:pt x="55" y="20"/>
                    <a:pt x="4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p:cNvSpPr>
              <a:spLocks/>
            </p:cNvSpPr>
            <p:nvPr/>
          </p:nvSpPr>
          <p:spPr bwMode="auto">
            <a:xfrm>
              <a:off x="1929" y="3009"/>
              <a:ext cx="83" cy="129"/>
            </a:xfrm>
            <a:custGeom>
              <a:avLst/>
              <a:gdLst>
                <a:gd name="T0" fmla="*/ 72 w 83"/>
                <a:gd name="T1" fmla="*/ 129 h 129"/>
                <a:gd name="T2" fmla="*/ 0 w 83"/>
                <a:gd name="T3" fmla="*/ 7 h 129"/>
                <a:gd name="T4" fmla="*/ 11 w 83"/>
                <a:gd name="T5" fmla="*/ 0 h 129"/>
                <a:gd name="T6" fmla="*/ 83 w 83"/>
                <a:gd name="T7" fmla="*/ 122 h 129"/>
                <a:gd name="T8" fmla="*/ 72 w 83"/>
                <a:gd name="T9" fmla="*/ 129 h 129"/>
              </a:gdLst>
              <a:ahLst/>
              <a:cxnLst>
                <a:cxn ang="0">
                  <a:pos x="T0" y="T1"/>
                </a:cxn>
                <a:cxn ang="0">
                  <a:pos x="T2" y="T3"/>
                </a:cxn>
                <a:cxn ang="0">
                  <a:pos x="T4" y="T5"/>
                </a:cxn>
                <a:cxn ang="0">
                  <a:pos x="T6" y="T7"/>
                </a:cxn>
                <a:cxn ang="0">
                  <a:pos x="T8" y="T9"/>
                </a:cxn>
              </a:cxnLst>
              <a:rect l="0" t="0" r="r" b="b"/>
              <a:pathLst>
                <a:path w="83" h="129">
                  <a:moveTo>
                    <a:pt x="72" y="129"/>
                  </a:moveTo>
                  <a:lnTo>
                    <a:pt x="0" y="7"/>
                  </a:lnTo>
                  <a:lnTo>
                    <a:pt x="11" y="0"/>
                  </a:lnTo>
                  <a:lnTo>
                    <a:pt x="83" y="122"/>
                  </a:lnTo>
                  <a:lnTo>
                    <a:pt x="72"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p:cNvSpPr>
              <a:spLocks/>
            </p:cNvSpPr>
            <p:nvPr/>
          </p:nvSpPr>
          <p:spPr bwMode="auto">
            <a:xfrm>
              <a:off x="1810" y="2907"/>
              <a:ext cx="100" cy="77"/>
            </a:xfrm>
            <a:custGeom>
              <a:avLst/>
              <a:gdLst>
                <a:gd name="T0" fmla="*/ 92 w 100"/>
                <a:gd name="T1" fmla="*/ 77 h 77"/>
                <a:gd name="T2" fmla="*/ 0 w 100"/>
                <a:gd name="T3" fmla="*/ 11 h 77"/>
                <a:gd name="T4" fmla="*/ 7 w 100"/>
                <a:gd name="T5" fmla="*/ 0 h 77"/>
                <a:gd name="T6" fmla="*/ 100 w 100"/>
                <a:gd name="T7" fmla="*/ 66 h 77"/>
                <a:gd name="T8" fmla="*/ 92 w 100"/>
                <a:gd name="T9" fmla="*/ 77 h 77"/>
              </a:gdLst>
              <a:ahLst/>
              <a:cxnLst>
                <a:cxn ang="0">
                  <a:pos x="T0" y="T1"/>
                </a:cxn>
                <a:cxn ang="0">
                  <a:pos x="T2" y="T3"/>
                </a:cxn>
                <a:cxn ang="0">
                  <a:pos x="T4" y="T5"/>
                </a:cxn>
                <a:cxn ang="0">
                  <a:pos x="T6" y="T7"/>
                </a:cxn>
                <a:cxn ang="0">
                  <a:pos x="T8" y="T9"/>
                </a:cxn>
              </a:cxnLst>
              <a:rect l="0" t="0" r="r" b="b"/>
              <a:pathLst>
                <a:path w="100" h="77">
                  <a:moveTo>
                    <a:pt x="92" y="77"/>
                  </a:moveTo>
                  <a:lnTo>
                    <a:pt x="0" y="11"/>
                  </a:lnTo>
                  <a:lnTo>
                    <a:pt x="7" y="0"/>
                  </a:lnTo>
                  <a:lnTo>
                    <a:pt x="100" y="66"/>
                  </a:lnTo>
                  <a:lnTo>
                    <a:pt x="92"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p:cNvSpPr>
              <a:spLocks/>
            </p:cNvSpPr>
            <p:nvPr/>
          </p:nvSpPr>
          <p:spPr bwMode="auto">
            <a:xfrm>
              <a:off x="1925" y="2860"/>
              <a:ext cx="45" cy="112"/>
            </a:xfrm>
            <a:custGeom>
              <a:avLst/>
              <a:gdLst>
                <a:gd name="T0" fmla="*/ 13 w 45"/>
                <a:gd name="T1" fmla="*/ 112 h 112"/>
                <a:gd name="T2" fmla="*/ 0 w 45"/>
                <a:gd name="T3" fmla="*/ 108 h 112"/>
                <a:gd name="T4" fmla="*/ 33 w 45"/>
                <a:gd name="T5" fmla="*/ 0 h 112"/>
                <a:gd name="T6" fmla="*/ 45 w 45"/>
                <a:gd name="T7" fmla="*/ 4 h 112"/>
                <a:gd name="T8" fmla="*/ 13 w 45"/>
                <a:gd name="T9" fmla="*/ 112 h 112"/>
              </a:gdLst>
              <a:ahLst/>
              <a:cxnLst>
                <a:cxn ang="0">
                  <a:pos x="T0" y="T1"/>
                </a:cxn>
                <a:cxn ang="0">
                  <a:pos x="T2" y="T3"/>
                </a:cxn>
                <a:cxn ang="0">
                  <a:pos x="T4" y="T5"/>
                </a:cxn>
                <a:cxn ang="0">
                  <a:pos x="T6" y="T7"/>
                </a:cxn>
                <a:cxn ang="0">
                  <a:pos x="T8" y="T9"/>
                </a:cxn>
              </a:cxnLst>
              <a:rect l="0" t="0" r="r" b="b"/>
              <a:pathLst>
                <a:path w="45" h="112">
                  <a:moveTo>
                    <a:pt x="13" y="112"/>
                  </a:moveTo>
                  <a:lnTo>
                    <a:pt x="0" y="108"/>
                  </a:lnTo>
                  <a:lnTo>
                    <a:pt x="33" y="0"/>
                  </a:lnTo>
                  <a:lnTo>
                    <a:pt x="45" y="4"/>
                  </a:lnTo>
                  <a:lnTo>
                    <a:pt x="13"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p:cNvSpPr>
              <a:spLocks/>
            </p:cNvSpPr>
            <p:nvPr/>
          </p:nvSpPr>
          <p:spPr bwMode="auto">
            <a:xfrm>
              <a:off x="1825" y="3004"/>
              <a:ext cx="93" cy="81"/>
            </a:xfrm>
            <a:custGeom>
              <a:avLst/>
              <a:gdLst>
                <a:gd name="T0" fmla="*/ 9 w 93"/>
                <a:gd name="T1" fmla="*/ 81 h 81"/>
                <a:gd name="T2" fmla="*/ 0 w 93"/>
                <a:gd name="T3" fmla="*/ 71 h 81"/>
                <a:gd name="T4" fmla="*/ 84 w 93"/>
                <a:gd name="T5" fmla="*/ 0 h 81"/>
                <a:gd name="T6" fmla="*/ 93 w 93"/>
                <a:gd name="T7" fmla="*/ 10 h 81"/>
                <a:gd name="T8" fmla="*/ 9 w 93"/>
                <a:gd name="T9" fmla="*/ 81 h 81"/>
              </a:gdLst>
              <a:ahLst/>
              <a:cxnLst>
                <a:cxn ang="0">
                  <a:pos x="T0" y="T1"/>
                </a:cxn>
                <a:cxn ang="0">
                  <a:pos x="T2" y="T3"/>
                </a:cxn>
                <a:cxn ang="0">
                  <a:pos x="T4" y="T5"/>
                </a:cxn>
                <a:cxn ang="0">
                  <a:pos x="T6" y="T7"/>
                </a:cxn>
                <a:cxn ang="0">
                  <a:pos x="T8" y="T9"/>
                </a:cxn>
              </a:cxnLst>
              <a:rect l="0" t="0" r="r" b="b"/>
              <a:pathLst>
                <a:path w="93" h="81">
                  <a:moveTo>
                    <a:pt x="9" y="81"/>
                  </a:moveTo>
                  <a:lnTo>
                    <a:pt x="0" y="71"/>
                  </a:lnTo>
                  <a:lnTo>
                    <a:pt x="84" y="0"/>
                  </a:lnTo>
                  <a:lnTo>
                    <a:pt x="93" y="10"/>
                  </a:lnTo>
                  <a:lnTo>
                    <a:pt x="9"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p:cNvSpPr>
              <a:spLocks/>
            </p:cNvSpPr>
            <p:nvPr/>
          </p:nvSpPr>
          <p:spPr bwMode="auto">
            <a:xfrm>
              <a:off x="1946" y="2969"/>
              <a:ext cx="130" cy="28"/>
            </a:xfrm>
            <a:custGeom>
              <a:avLst/>
              <a:gdLst>
                <a:gd name="T0" fmla="*/ 2 w 130"/>
                <a:gd name="T1" fmla="*/ 28 h 28"/>
                <a:gd name="T2" fmla="*/ 0 w 130"/>
                <a:gd name="T3" fmla="*/ 15 h 28"/>
                <a:gd name="T4" fmla="*/ 128 w 130"/>
                <a:gd name="T5" fmla="*/ 0 h 28"/>
                <a:gd name="T6" fmla="*/ 130 w 130"/>
                <a:gd name="T7" fmla="*/ 13 h 28"/>
                <a:gd name="T8" fmla="*/ 2 w 130"/>
                <a:gd name="T9" fmla="*/ 28 h 28"/>
              </a:gdLst>
              <a:ahLst/>
              <a:cxnLst>
                <a:cxn ang="0">
                  <a:pos x="T0" y="T1"/>
                </a:cxn>
                <a:cxn ang="0">
                  <a:pos x="T2" y="T3"/>
                </a:cxn>
                <a:cxn ang="0">
                  <a:pos x="T4" y="T5"/>
                </a:cxn>
                <a:cxn ang="0">
                  <a:pos x="T6" y="T7"/>
                </a:cxn>
                <a:cxn ang="0">
                  <a:pos x="T8" y="T9"/>
                </a:cxn>
              </a:cxnLst>
              <a:rect l="0" t="0" r="r" b="b"/>
              <a:pathLst>
                <a:path w="130" h="28">
                  <a:moveTo>
                    <a:pt x="2" y="28"/>
                  </a:moveTo>
                  <a:lnTo>
                    <a:pt x="0" y="15"/>
                  </a:lnTo>
                  <a:lnTo>
                    <a:pt x="128" y="0"/>
                  </a:lnTo>
                  <a:lnTo>
                    <a:pt x="130" y="13"/>
                  </a:lnTo>
                  <a:lnTo>
                    <a:pt x="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32"/>
            <p:cNvSpPr>
              <a:spLocks/>
            </p:cNvSpPr>
            <p:nvPr/>
          </p:nvSpPr>
          <p:spPr bwMode="auto">
            <a:xfrm>
              <a:off x="1792" y="2921"/>
              <a:ext cx="28" cy="156"/>
            </a:xfrm>
            <a:custGeom>
              <a:avLst/>
              <a:gdLst>
                <a:gd name="T0" fmla="*/ 15 w 28"/>
                <a:gd name="T1" fmla="*/ 156 h 156"/>
                <a:gd name="T2" fmla="*/ 0 w 28"/>
                <a:gd name="T3" fmla="*/ 2 h 156"/>
                <a:gd name="T4" fmla="*/ 14 w 28"/>
                <a:gd name="T5" fmla="*/ 0 h 156"/>
                <a:gd name="T6" fmla="*/ 28 w 28"/>
                <a:gd name="T7" fmla="*/ 156 h 156"/>
                <a:gd name="T8" fmla="*/ 15 w 28"/>
                <a:gd name="T9" fmla="*/ 156 h 156"/>
              </a:gdLst>
              <a:ahLst/>
              <a:cxnLst>
                <a:cxn ang="0">
                  <a:pos x="T0" y="T1"/>
                </a:cxn>
                <a:cxn ang="0">
                  <a:pos x="T2" y="T3"/>
                </a:cxn>
                <a:cxn ang="0">
                  <a:pos x="T4" y="T5"/>
                </a:cxn>
                <a:cxn ang="0">
                  <a:pos x="T6" y="T7"/>
                </a:cxn>
                <a:cxn ang="0">
                  <a:pos x="T8" y="T9"/>
                </a:cxn>
              </a:cxnLst>
              <a:rect l="0" t="0" r="r" b="b"/>
              <a:pathLst>
                <a:path w="28" h="156">
                  <a:moveTo>
                    <a:pt x="15" y="156"/>
                  </a:moveTo>
                  <a:lnTo>
                    <a:pt x="0" y="2"/>
                  </a:lnTo>
                  <a:lnTo>
                    <a:pt x="14" y="0"/>
                  </a:lnTo>
                  <a:lnTo>
                    <a:pt x="28" y="156"/>
                  </a:lnTo>
                  <a:lnTo>
                    <a:pt x="1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p:cNvSpPr>
              <a:spLocks/>
            </p:cNvSpPr>
            <p:nvPr/>
          </p:nvSpPr>
          <p:spPr bwMode="auto">
            <a:xfrm>
              <a:off x="1814" y="2841"/>
              <a:ext cx="138" cy="58"/>
            </a:xfrm>
            <a:custGeom>
              <a:avLst/>
              <a:gdLst>
                <a:gd name="T0" fmla="*/ 4 w 138"/>
                <a:gd name="T1" fmla="*/ 58 h 58"/>
                <a:gd name="T2" fmla="*/ 0 w 138"/>
                <a:gd name="T3" fmla="*/ 45 h 58"/>
                <a:gd name="T4" fmla="*/ 134 w 138"/>
                <a:gd name="T5" fmla="*/ 0 h 58"/>
                <a:gd name="T6" fmla="*/ 138 w 138"/>
                <a:gd name="T7" fmla="*/ 13 h 58"/>
                <a:gd name="T8" fmla="*/ 4 w 138"/>
                <a:gd name="T9" fmla="*/ 58 h 58"/>
              </a:gdLst>
              <a:ahLst/>
              <a:cxnLst>
                <a:cxn ang="0">
                  <a:pos x="T0" y="T1"/>
                </a:cxn>
                <a:cxn ang="0">
                  <a:pos x="T2" y="T3"/>
                </a:cxn>
                <a:cxn ang="0">
                  <a:pos x="T4" y="T5"/>
                </a:cxn>
                <a:cxn ang="0">
                  <a:pos x="T6" y="T7"/>
                </a:cxn>
                <a:cxn ang="0">
                  <a:pos x="T8" y="T9"/>
                </a:cxn>
              </a:cxnLst>
              <a:rect l="0" t="0" r="r" b="b"/>
              <a:pathLst>
                <a:path w="138" h="58">
                  <a:moveTo>
                    <a:pt x="4" y="58"/>
                  </a:moveTo>
                  <a:lnTo>
                    <a:pt x="0" y="45"/>
                  </a:lnTo>
                  <a:lnTo>
                    <a:pt x="134" y="0"/>
                  </a:lnTo>
                  <a:lnTo>
                    <a:pt x="138" y="13"/>
                  </a:lnTo>
                  <a:lnTo>
                    <a:pt x="4"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p:cNvSpPr>
              <a:spLocks/>
            </p:cNvSpPr>
            <p:nvPr/>
          </p:nvSpPr>
          <p:spPr bwMode="auto">
            <a:xfrm>
              <a:off x="1982" y="2851"/>
              <a:ext cx="104" cy="114"/>
            </a:xfrm>
            <a:custGeom>
              <a:avLst/>
              <a:gdLst>
                <a:gd name="T0" fmla="*/ 94 w 104"/>
                <a:gd name="T1" fmla="*/ 114 h 114"/>
                <a:gd name="T2" fmla="*/ 0 w 104"/>
                <a:gd name="T3" fmla="*/ 9 h 114"/>
                <a:gd name="T4" fmla="*/ 10 w 104"/>
                <a:gd name="T5" fmla="*/ 0 h 114"/>
                <a:gd name="T6" fmla="*/ 104 w 104"/>
                <a:gd name="T7" fmla="*/ 105 h 114"/>
                <a:gd name="T8" fmla="*/ 94 w 104"/>
                <a:gd name="T9" fmla="*/ 114 h 114"/>
              </a:gdLst>
              <a:ahLst/>
              <a:cxnLst>
                <a:cxn ang="0">
                  <a:pos x="T0" y="T1"/>
                </a:cxn>
                <a:cxn ang="0">
                  <a:pos x="T2" y="T3"/>
                </a:cxn>
                <a:cxn ang="0">
                  <a:pos x="T4" y="T5"/>
                </a:cxn>
                <a:cxn ang="0">
                  <a:pos x="T6" y="T7"/>
                </a:cxn>
                <a:cxn ang="0">
                  <a:pos x="T8" y="T9"/>
                </a:cxn>
              </a:cxnLst>
              <a:rect l="0" t="0" r="r" b="b"/>
              <a:pathLst>
                <a:path w="104" h="114">
                  <a:moveTo>
                    <a:pt x="94" y="114"/>
                  </a:moveTo>
                  <a:lnTo>
                    <a:pt x="0" y="9"/>
                  </a:lnTo>
                  <a:lnTo>
                    <a:pt x="10" y="0"/>
                  </a:lnTo>
                  <a:lnTo>
                    <a:pt x="104" y="105"/>
                  </a:lnTo>
                  <a:lnTo>
                    <a:pt x="94"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p:cNvSpPr>
              <a:spLocks/>
            </p:cNvSpPr>
            <p:nvPr/>
          </p:nvSpPr>
          <p:spPr bwMode="auto">
            <a:xfrm>
              <a:off x="2019" y="2993"/>
              <a:ext cx="76" cy="136"/>
            </a:xfrm>
            <a:custGeom>
              <a:avLst/>
              <a:gdLst>
                <a:gd name="T0" fmla="*/ 12 w 76"/>
                <a:gd name="T1" fmla="*/ 136 h 136"/>
                <a:gd name="T2" fmla="*/ 0 w 76"/>
                <a:gd name="T3" fmla="*/ 130 h 136"/>
                <a:gd name="T4" fmla="*/ 64 w 76"/>
                <a:gd name="T5" fmla="*/ 0 h 136"/>
                <a:gd name="T6" fmla="*/ 76 w 76"/>
                <a:gd name="T7" fmla="*/ 6 h 136"/>
                <a:gd name="T8" fmla="*/ 12 w 76"/>
                <a:gd name="T9" fmla="*/ 136 h 136"/>
              </a:gdLst>
              <a:ahLst/>
              <a:cxnLst>
                <a:cxn ang="0">
                  <a:pos x="T0" y="T1"/>
                </a:cxn>
                <a:cxn ang="0">
                  <a:pos x="T2" y="T3"/>
                </a:cxn>
                <a:cxn ang="0">
                  <a:pos x="T4" y="T5"/>
                </a:cxn>
                <a:cxn ang="0">
                  <a:pos x="T6" y="T7"/>
                </a:cxn>
                <a:cxn ang="0">
                  <a:pos x="T8" y="T9"/>
                </a:cxn>
              </a:cxnLst>
              <a:rect l="0" t="0" r="r" b="b"/>
              <a:pathLst>
                <a:path w="76" h="136">
                  <a:moveTo>
                    <a:pt x="12" y="136"/>
                  </a:moveTo>
                  <a:lnTo>
                    <a:pt x="0" y="130"/>
                  </a:lnTo>
                  <a:lnTo>
                    <a:pt x="64" y="0"/>
                  </a:lnTo>
                  <a:lnTo>
                    <a:pt x="76" y="6"/>
                  </a:lnTo>
                  <a:lnTo>
                    <a:pt x="12"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p:cNvSpPr>
              <a:spLocks/>
            </p:cNvSpPr>
            <p:nvPr/>
          </p:nvSpPr>
          <p:spPr bwMode="auto">
            <a:xfrm>
              <a:off x="1838" y="3095"/>
              <a:ext cx="157" cy="58"/>
            </a:xfrm>
            <a:custGeom>
              <a:avLst/>
              <a:gdLst>
                <a:gd name="T0" fmla="*/ 153 w 157"/>
                <a:gd name="T1" fmla="*/ 58 h 58"/>
                <a:gd name="T2" fmla="*/ 0 w 157"/>
                <a:gd name="T3" fmla="*/ 13 h 58"/>
                <a:gd name="T4" fmla="*/ 3 w 157"/>
                <a:gd name="T5" fmla="*/ 0 h 58"/>
                <a:gd name="T6" fmla="*/ 157 w 157"/>
                <a:gd name="T7" fmla="*/ 45 h 58"/>
                <a:gd name="T8" fmla="*/ 153 w 157"/>
                <a:gd name="T9" fmla="*/ 58 h 58"/>
              </a:gdLst>
              <a:ahLst/>
              <a:cxnLst>
                <a:cxn ang="0">
                  <a:pos x="T0" y="T1"/>
                </a:cxn>
                <a:cxn ang="0">
                  <a:pos x="T2" y="T3"/>
                </a:cxn>
                <a:cxn ang="0">
                  <a:pos x="T4" y="T5"/>
                </a:cxn>
                <a:cxn ang="0">
                  <a:pos x="T6" y="T7"/>
                </a:cxn>
                <a:cxn ang="0">
                  <a:pos x="T8" y="T9"/>
                </a:cxn>
              </a:cxnLst>
              <a:rect l="0" t="0" r="r" b="b"/>
              <a:pathLst>
                <a:path w="157" h="58">
                  <a:moveTo>
                    <a:pt x="153" y="58"/>
                  </a:moveTo>
                  <a:lnTo>
                    <a:pt x="0" y="13"/>
                  </a:lnTo>
                  <a:lnTo>
                    <a:pt x="3" y="0"/>
                  </a:lnTo>
                  <a:lnTo>
                    <a:pt x="157" y="45"/>
                  </a:lnTo>
                  <a:lnTo>
                    <a:pt x="153"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94" name="Straight Connector 193"/>
          <p:cNvCxnSpPr/>
          <p:nvPr/>
        </p:nvCxnSpPr>
        <p:spPr>
          <a:xfrm>
            <a:off x="4176895" y="2499669"/>
            <a:ext cx="0" cy="1296000"/>
          </a:xfrm>
          <a:prstGeom prst="line">
            <a:avLst/>
          </a:prstGeom>
          <a:noFill/>
          <a:ln w="53975">
            <a:solidFill>
              <a:srgbClr val="005EB8"/>
            </a:solidFill>
          </a:ln>
        </p:spPr>
        <p:style>
          <a:lnRef idx="2">
            <a:schemeClr val="accent1">
              <a:shade val="50000"/>
            </a:schemeClr>
          </a:lnRef>
          <a:fillRef idx="1">
            <a:schemeClr val="accent1"/>
          </a:fillRef>
          <a:effectRef idx="0">
            <a:schemeClr val="accent1"/>
          </a:effectRef>
          <a:fontRef idx="minor">
            <a:schemeClr val="lt1"/>
          </a:fontRef>
        </p:style>
      </p:cxnSp>
      <p:cxnSp>
        <p:nvCxnSpPr>
          <p:cNvPr id="195" name="Straight Connector 194"/>
          <p:cNvCxnSpPr/>
          <p:nvPr/>
        </p:nvCxnSpPr>
        <p:spPr>
          <a:xfrm>
            <a:off x="4176895" y="4044868"/>
            <a:ext cx="0" cy="756000"/>
          </a:xfrm>
          <a:prstGeom prst="line">
            <a:avLst/>
          </a:prstGeom>
          <a:noFill/>
          <a:ln w="53975">
            <a:solidFill>
              <a:srgbClr val="6D2077"/>
            </a:solidFill>
          </a:ln>
        </p:spPr>
        <p:style>
          <a:lnRef idx="2">
            <a:schemeClr val="accent1">
              <a:shade val="50000"/>
            </a:schemeClr>
          </a:lnRef>
          <a:fillRef idx="1">
            <a:schemeClr val="accent1"/>
          </a:fillRef>
          <a:effectRef idx="0">
            <a:schemeClr val="accent1"/>
          </a:effectRef>
          <a:fontRef idx="minor">
            <a:schemeClr val="lt1"/>
          </a:fontRef>
        </p:style>
      </p:cxnSp>
      <p:cxnSp>
        <p:nvCxnSpPr>
          <p:cNvPr id="196" name="Straight Connector 195"/>
          <p:cNvCxnSpPr/>
          <p:nvPr/>
        </p:nvCxnSpPr>
        <p:spPr>
          <a:xfrm>
            <a:off x="4176895" y="1168965"/>
            <a:ext cx="0" cy="1066262"/>
          </a:xfrm>
          <a:prstGeom prst="line">
            <a:avLst/>
          </a:prstGeom>
          <a:noFill/>
          <a:ln w="53975">
            <a:solidFill>
              <a:srgbClr val="00338D"/>
            </a:solidFill>
          </a:ln>
        </p:spPr>
        <p:style>
          <a:lnRef idx="2">
            <a:schemeClr val="accent1">
              <a:shade val="50000"/>
            </a:schemeClr>
          </a:lnRef>
          <a:fillRef idx="1">
            <a:schemeClr val="accent1"/>
          </a:fillRef>
          <a:effectRef idx="0">
            <a:schemeClr val="accent1"/>
          </a:effectRef>
          <a:fontRef idx="minor">
            <a:schemeClr val="lt1"/>
          </a:fontRef>
        </p:style>
      </p:cxnSp>
      <p:cxnSp>
        <p:nvCxnSpPr>
          <p:cNvPr id="197" name="Straight Connector 196"/>
          <p:cNvCxnSpPr/>
          <p:nvPr/>
        </p:nvCxnSpPr>
        <p:spPr>
          <a:xfrm>
            <a:off x="4176895" y="5240103"/>
            <a:ext cx="0" cy="756000"/>
          </a:xfrm>
          <a:prstGeom prst="line">
            <a:avLst/>
          </a:prstGeom>
          <a:noFill/>
          <a:ln w="53975">
            <a:solidFill>
              <a:srgbClr val="483698"/>
            </a:solidFill>
          </a:ln>
        </p:spPr>
        <p:style>
          <a:lnRef idx="2">
            <a:schemeClr val="accent1">
              <a:shade val="50000"/>
            </a:schemeClr>
          </a:lnRef>
          <a:fillRef idx="1">
            <a:schemeClr val="accent1"/>
          </a:fillRef>
          <a:effectRef idx="0">
            <a:schemeClr val="accent1"/>
          </a:effectRef>
          <a:fontRef idx="minor">
            <a:schemeClr val="lt1"/>
          </a:fontRef>
        </p:style>
      </p:cxnSp>
      <p:grpSp>
        <p:nvGrpSpPr>
          <p:cNvPr id="208" name="Group 38"/>
          <p:cNvGrpSpPr>
            <a:grpSpLocks noChangeAspect="1"/>
          </p:cNvGrpSpPr>
          <p:nvPr/>
        </p:nvGrpSpPr>
        <p:grpSpPr bwMode="auto">
          <a:xfrm>
            <a:off x="1759692" y="5204363"/>
            <a:ext cx="469662" cy="513032"/>
            <a:chOff x="3747" y="759"/>
            <a:chExt cx="888" cy="970"/>
          </a:xfrm>
          <a:solidFill>
            <a:schemeClr val="bg1"/>
          </a:solidFill>
        </p:grpSpPr>
        <p:sp>
          <p:nvSpPr>
            <p:cNvPr id="209" name="Freeform 39"/>
            <p:cNvSpPr>
              <a:spLocks/>
            </p:cNvSpPr>
            <p:nvPr/>
          </p:nvSpPr>
          <p:spPr bwMode="auto">
            <a:xfrm>
              <a:off x="3747" y="759"/>
              <a:ext cx="888" cy="633"/>
            </a:xfrm>
            <a:custGeom>
              <a:avLst/>
              <a:gdLst>
                <a:gd name="T0" fmla="*/ 303 w 373"/>
                <a:gd name="T1" fmla="*/ 258 h 266"/>
                <a:gd name="T2" fmla="*/ 327 w 373"/>
                <a:gd name="T3" fmla="*/ 213 h 266"/>
                <a:gd name="T4" fmla="*/ 357 w 373"/>
                <a:gd name="T5" fmla="*/ 161 h 266"/>
                <a:gd name="T6" fmla="*/ 319 w 373"/>
                <a:gd name="T7" fmla="*/ 155 h 266"/>
                <a:gd name="T8" fmla="*/ 304 w 373"/>
                <a:gd name="T9" fmla="*/ 106 h 266"/>
                <a:gd name="T10" fmla="*/ 289 w 373"/>
                <a:gd name="T11" fmla="*/ 48 h 266"/>
                <a:gd name="T12" fmla="*/ 258 w 373"/>
                <a:gd name="T13" fmla="*/ 70 h 266"/>
                <a:gd name="T14" fmla="*/ 213 w 373"/>
                <a:gd name="T15" fmla="*/ 47 h 266"/>
                <a:gd name="T16" fmla="*/ 161 w 373"/>
                <a:gd name="T17" fmla="*/ 16 h 266"/>
                <a:gd name="T18" fmla="*/ 155 w 373"/>
                <a:gd name="T19" fmla="*/ 54 h 266"/>
                <a:gd name="T20" fmla="*/ 106 w 373"/>
                <a:gd name="T21" fmla="*/ 69 h 266"/>
                <a:gd name="T22" fmla="*/ 48 w 373"/>
                <a:gd name="T23" fmla="*/ 84 h 266"/>
                <a:gd name="T24" fmla="*/ 70 w 373"/>
                <a:gd name="T25" fmla="*/ 116 h 266"/>
                <a:gd name="T26" fmla="*/ 47 w 373"/>
                <a:gd name="T27" fmla="*/ 161 h 266"/>
                <a:gd name="T28" fmla="*/ 16 w 373"/>
                <a:gd name="T29" fmla="*/ 213 h 266"/>
                <a:gd name="T30" fmla="*/ 54 w 373"/>
                <a:gd name="T31" fmla="*/ 219 h 266"/>
                <a:gd name="T32" fmla="*/ 57 w 373"/>
                <a:gd name="T33" fmla="*/ 266 h 266"/>
                <a:gd name="T34" fmla="*/ 8 w 373"/>
                <a:gd name="T35" fmla="*/ 229 h 266"/>
                <a:gd name="T36" fmla="*/ 0 w 373"/>
                <a:gd name="T37" fmla="*/ 153 h 266"/>
                <a:gd name="T38" fmla="*/ 40 w 373"/>
                <a:gd name="T39" fmla="*/ 145 h 266"/>
                <a:gd name="T40" fmla="*/ 31 w 373"/>
                <a:gd name="T41" fmla="*/ 90 h 266"/>
                <a:gd name="T42" fmla="*/ 79 w 373"/>
                <a:gd name="T43" fmla="*/ 31 h 266"/>
                <a:gd name="T44" fmla="*/ 113 w 373"/>
                <a:gd name="T45" fmla="*/ 54 h 266"/>
                <a:gd name="T46" fmla="*/ 145 w 373"/>
                <a:gd name="T47" fmla="*/ 8 h 266"/>
                <a:gd name="T48" fmla="*/ 221 w 373"/>
                <a:gd name="T49" fmla="*/ 0 h 266"/>
                <a:gd name="T50" fmla="*/ 229 w 373"/>
                <a:gd name="T51" fmla="*/ 40 h 266"/>
                <a:gd name="T52" fmla="*/ 283 w 373"/>
                <a:gd name="T53" fmla="*/ 31 h 266"/>
                <a:gd name="T54" fmla="*/ 289 w 373"/>
                <a:gd name="T55" fmla="*/ 28 h 266"/>
                <a:gd name="T56" fmla="*/ 343 w 373"/>
                <a:gd name="T57" fmla="*/ 79 h 266"/>
                <a:gd name="T58" fmla="*/ 320 w 373"/>
                <a:gd name="T59" fmla="*/ 113 h 266"/>
                <a:gd name="T60" fmla="*/ 365 w 373"/>
                <a:gd name="T61" fmla="*/ 145 h 266"/>
                <a:gd name="T62" fmla="*/ 373 w 373"/>
                <a:gd name="T63" fmla="*/ 221 h 266"/>
                <a:gd name="T64" fmla="*/ 333 w 373"/>
                <a:gd name="T65" fmla="*/ 229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3" h="266">
                  <a:moveTo>
                    <a:pt x="317" y="266"/>
                  </a:moveTo>
                  <a:cubicBezTo>
                    <a:pt x="303" y="258"/>
                    <a:pt x="303" y="258"/>
                    <a:pt x="303" y="258"/>
                  </a:cubicBezTo>
                  <a:cubicBezTo>
                    <a:pt x="310" y="246"/>
                    <a:pt x="316" y="233"/>
                    <a:pt x="319" y="219"/>
                  </a:cubicBezTo>
                  <a:cubicBezTo>
                    <a:pt x="320" y="215"/>
                    <a:pt x="323" y="213"/>
                    <a:pt x="327" y="213"/>
                  </a:cubicBezTo>
                  <a:cubicBezTo>
                    <a:pt x="357" y="213"/>
                    <a:pt x="357" y="213"/>
                    <a:pt x="357" y="213"/>
                  </a:cubicBezTo>
                  <a:cubicBezTo>
                    <a:pt x="357" y="161"/>
                    <a:pt x="357" y="161"/>
                    <a:pt x="357" y="161"/>
                  </a:cubicBezTo>
                  <a:cubicBezTo>
                    <a:pt x="327" y="161"/>
                    <a:pt x="327" y="161"/>
                    <a:pt x="327" y="161"/>
                  </a:cubicBezTo>
                  <a:cubicBezTo>
                    <a:pt x="323" y="161"/>
                    <a:pt x="320" y="158"/>
                    <a:pt x="319" y="155"/>
                  </a:cubicBezTo>
                  <a:cubicBezTo>
                    <a:pt x="316" y="141"/>
                    <a:pt x="310" y="128"/>
                    <a:pt x="303" y="116"/>
                  </a:cubicBezTo>
                  <a:cubicBezTo>
                    <a:pt x="301" y="113"/>
                    <a:pt x="301" y="109"/>
                    <a:pt x="304" y="106"/>
                  </a:cubicBezTo>
                  <a:cubicBezTo>
                    <a:pt x="326" y="84"/>
                    <a:pt x="326" y="84"/>
                    <a:pt x="326" y="84"/>
                  </a:cubicBezTo>
                  <a:cubicBezTo>
                    <a:pt x="289" y="48"/>
                    <a:pt x="289" y="48"/>
                    <a:pt x="289" y="48"/>
                  </a:cubicBezTo>
                  <a:cubicBezTo>
                    <a:pt x="267" y="69"/>
                    <a:pt x="267" y="69"/>
                    <a:pt x="267" y="69"/>
                  </a:cubicBezTo>
                  <a:cubicBezTo>
                    <a:pt x="265" y="72"/>
                    <a:pt x="261" y="72"/>
                    <a:pt x="258" y="70"/>
                  </a:cubicBezTo>
                  <a:cubicBezTo>
                    <a:pt x="246" y="63"/>
                    <a:pt x="233" y="58"/>
                    <a:pt x="219" y="54"/>
                  </a:cubicBezTo>
                  <a:cubicBezTo>
                    <a:pt x="215" y="54"/>
                    <a:pt x="213" y="50"/>
                    <a:pt x="213" y="47"/>
                  </a:cubicBezTo>
                  <a:cubicBezTo>
                    <a:pt x="213" y="16"/>
                    <a:pt x="213" y="16"/>
                    <a:pt x="213" y="16"/>
                  </a:cubicBezTo>
                  <a:cubicBezTo>
                    <a:pt x="161" y="16"/>
                    <a:pt x="161" y="16"/>
                    <a:pt x="161" y="16"/>
                  </a:cubicBezTo>
                  <a:cubicBezTo>
                    <a:pt x="161" y="47"/>
                    <a:pt x="161" y="47"/>
                    <a:pt x="161" y="47"/>
                  </a:cubicBezTo>
                  <a:cubicBezTo>
                    <a:pt x="161" y="50"/>
                    <a:pt x="158" y="54"/>
                    <a:pt x="155" y="54"/>
                  </a:cubicBezTo>
                  <a:cubicBezTo>
                    <a:pt x="141" y="58"/>
                    <a:pt x="128" y="63"/>
                    <a:pt x="116" y="70"/>
                  </a:cubicBezTo>
                  <a:cubicBezTo>
                    <a:pt x="113" y="72"/>
                    <a:pt x="109" y="72"/>
                    <a:pt x="106" y="69"/>
                  </a:cubicBezTo>
                  <a:cubicBezTo>
                    <a:pt x="84" y="48"/>
                    <a:pt x="84" y="48"/>
                    <a:pt x="84" y="48"/>
                  </a:cubicBezTo>
                  <a:cubicBezTo>
                    <a:pt x="48" y="84"/>
                    <a:pt x="48" y="84"/>
                    <a:pt x="48" y="84"/>
                  </a:cubicBezTo>
                  <a:cubicBezTo>
                    <a:pt x="69" y="106"/>
                    <a:pt x="69" y="106"/>
                    <a:pt x="69" y="106"/>
                  </a:cubicBezTo>
                  <a:cubicBezTo>
                    <a:pt x="72" y="109"/>
                    <a:pt x="72" y="113"/>
                    <a:pt x="70" y="116"/>
                  </a:cubicBezTo>
                  <a:cubicBezTo>
                    <a:pt x="63" y="128"/>
                    <a:pt x="58" y="141"/>
                    <a:pt x="54" y="155"/>
                  </a:cubicBezTo>
                  <a:cubicBezTo>
                    <a:pt x="54" y="158"/>
                    <a:pt x="50" y="161"/>
                    <a:pt x="47" y="161"/>
                  </a:cubicBezTo>
                  <a:cubicBezTo>
                    <a:pt x="16" y="161"/>
                    <a:pt x="16" y="161"/>
                    <a:pt x="16" y="161"/>
                  </a:cubicBezTo>
                  <a:cubicBezTo>
                    <a:pt x="16" y="213"/>
                    <a:pt x="16" y="213"/>
                    <a:pt x="16" y="213"/>
                  </a:cubicBezTo>
                  <a:cubicBezTo>
                    <a:pt x="47" y="213"/>
                    <a:pt x="47" y="213"/>
                    <a:pt x="47" y="213"/>
                  </a:cubicBezTo>
                  <a:cubicBezTo>
                    <a:pt x="50" y="213"/>
                    <a:pt x="54" y="215"/>
                    <a:pt x="54" y="219"/>
                  </a:cubicBezTo>
                  <a:cubicBezTo>
                    <a:pt x="58" y="233"/>
                    <a:pt x="63" y="246"/>
                    <a:pt x="70" y="258"/>
                  </a:cubicBezTo>
                  <a:cubicBezTo>
                    <a:pt x="57" y="266"/>
                    <a:pt x="57" y="266"/>
                    <a:pt x="57" y="266"/>
                  </a:cubicBezTo>
                  <a:cubicBezTo>
                    <a:pt x="50" y="254"/>
                    <a:pt x="44" y="242"/>
                    <a:pt x="40" y="229"/>
                  </a:cubicBezTo>
                  <a:cubicBezTo>
                    <a:pt x="8" y="229"/>
                    <a:pt x="8" y="229"/>
                    <a:pt x="8" y="229"/>
                  </a:cubicBezTo>
                  <a:cubicBezTo>
                    <a:pt x="4" y="229"/>
                    <a:pt x="0" y="225"/>
                    <a:pt x="0" y="221"/>
                  </a:cubicBezTo>
                  <a:cubicBezTo>
                    <a:pt x="0" y="153"/>
                    <a:pt x="0" y="153"/>
                    <a:pt x="0" y="153"/>
                  </a:cubicBezTo>
                  <a:cubicBezTo>
                    <a:pt x="0" y="148"/>
                    <a:pt x="4" y="145"/>
                    <a:pt x="8" y="145"/>
                  </a:cubicBezTo>
                  <a:cubicBezTo>
                    <a:pt x="40" y="145"/>
                    <a:pt x="40" y="145"/>
                    <a:pt x="40" y="145"/>
                  </a:cubicBezTo>
                  <a:cubicBezTo>
                    <a:pt x="44" y="134"/>
                    <a:pt x="48" y="123"/>
                    <a:pt x="54" y="113"/>
                  </a:cubicBezTo>
                  <a:cubicBezTo>
                    <a:pt x="31" y="90"/>
                    <a:pt x="31" y="90"/>
                    <a:pt x="31" y="90"/>
                  </a:cubicBezTo>
                  <a:cubicBezTo>
                    <a:pt x="28" y="87"/>
                    <a:pt x="28" y="82"/>
                    <a:pt x="31" y="79"/>
                  </a:cubicBezTo>
                  <a:cubicBezTo>
                    <a:pt x="79" y="31"/>
                    <a:pt x="79" y="31"/>
                    <a:pt x="79" y="31"/>
                  </a:cubicBezTo>
                  <a:cubicBezTo>
                    <a:pt x="82" y="28"/>
                    <a:pt x="87" y="28"/>
                    <a:pt x="90" y="31"/>
                  </a:cubicBezTo>
                  <a:cubicBezTo>
                    <a:pt x="113" y="54"/>
                    <a:pt x="113" y="54"/>
                    <a:pt x="113" y="54"/>
                  </a:cubicBezTo>
                  <a:cubicBezTo>
                    <a:pt x="123" y="48"/>
                    <a:pt x="134" y="44"/>
                    <a:pt x="145" y="40"/>
                  </a:cubicBezTo>
                  <a:cubicBezTo>
                    <a:pt x="145" y="8"/>
                    <a:pt x="145" y="8"/>
                    <a:pt x="145" y="8"/>
                  </a:cubicBezTo>
                  <a:cubicBezTo>
                    <a:pt x="145" y="4"/>
                    <a:pt x="148" y="0"/>
                    <a:pt x="153" y="0"/>
                  </a:cubicBezTo>
                  <a:cubicBezTo>
                    <a:pt x="221" y="0"/>
                    <a:pt x="221" y="0"/>
                    <a:pt x="221" y="0"/>
                  </a:cubicBezTo>
                  <a:cubicBezTo>
                    <a:pt x="225" y="0"/>
                    <a:pt x="229" y="4"/>
                    <a:pt x="229" y="8"/>
                  </a:cubicBezTo>
                  <a:cubicBezTo>
                    <a:pt x="229" y="40"/>
                    <a:pt x="229" y="40"/>
                    <a:pt x="229" y="40"/>
                  </a:cubicBezTo>
                  <a:cubicBezTo>
                    <a:pt x="240" y="44"/>
                    <a:pt x="250" y="48"/>
                    <a:pt x="260" y="54"/>
                  </a:cubicBezTo>
                  <a:cubicBezTo>
                    <a:pt x="283" y="31"/>
                    <a:pt x="283" y="31"/>
                    <a:pt x="283" y="31"/>
                  </a:cubicBezTo>
                  <a:cubicBezTo>
                    <a:pt x="285" y="29"/>
                    <a:pt x="287" y="28"/>
                    <a:pt x="289" y="28"/>
                  </a:cubicBezTo>
                  <a:cubicBezTo>
                    <a:pt x="289" y="28"/>
                    <a:pt x="289" y="28"/>
                    <a:pt x="289" y="28"/>
                  </a:cubicBezTo>
                  <a:cubicBezTo>
                    <a:pt x="291" y="28"/>
                    <a:pt x="293" y="29"/>
                    <a:pt x="295" y="31"/>
                  </a:cubicBezTo>
                  <a:cubicBezTo>
                    <a:pt x="343" y="79"/>
                    <a:pt x="343" y="79"/>
                    <a:pt x="343" y="79"/>
                  </a:cubicBezTo>
                  <a:cubicBezTo>
                    <a:pt x="346" y="82"/>
                    <a:pt x="346" y="87"/>
                    <a:pt x="343" y="90"/>
                  </a:cubicBezTo>
                  <a:cubicBezTo>
                    <a:pt x="320" y="113"/>
                    <a:pt x="320" y="113"/>
                    <a:pt x="320" y="113"/>
                  </a:cubicBezTo>
                  <a:cubicBezTo>
                    <a:pt x="325" y="123"/>
                    <a:pt x="330" y="134"/>
                    <a:pt x="333" y="145"/>
                  </a:cubicBezTo>
                  <a:cubicBezTo>
                    <a:pt x="365" y="145"/>
                    <a:pt x="365" y="145"/>
                    <a:pt x="365" y="145"/>
                  </a:cubicBezTo>
                  <a:cubicBezTo>
                    <a:pt x="370" y="145"/>
                    <a:pt x="373" y="148"/>
                    <a:pt x="373" y="153"/>
                  </a:cubicBezTo>
                  <a:cubicBezTo>
                    <a:pt x="373" y="221"/>
                    <a:pt x="373" y="221"/>
                    <a:pt x="373" y="221"/>
                  </a:cubicBezTo>
                  <a:cubicBezTo>
                    <a:pt x="373" y="225"/>
                    <a:pt x="370" y="229"/>
                    <a:pt x="365" y="229"/>
                  </a:cubicBezTo>
                  <a:cubicBezTo>
                    <a:pt x="333" y="229"/>
                    <a:pt x="333" y="229"/>
                    <a:pt x="333" y="229"/>
                  </a:cubicBezTo>
                  <a:cubicBezTo>
                    <a:pt x="329" y="242"/>
                    <a:pt x="324" y="254"/>
                    <a:pt x="317" y="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40"/>
            <p:cNvSpPr>
              <a:spLocks noChangeArrowheads="1"/>
            </p:cNvSpPr>
            <p:nvPr/>
          </p:nvSpPr>
          <p:spPr bwMode="auto">
            <a:xfrm>
              <a:off x="4002" y="1406"/>
              <a:ext cx="38"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41"/>
            <p:cNvSpPr>
              <a:spLocks noEditPoints="1"/>
            </p:cNvSpPr>
            <p:nvPr/>
          </p:nvSpPr>
          <p:spPr bwMode="auto">
            <a:xfrm>
              <a:off x="3944" y="1270"/>
              <a:ext cx="155" cy="155"/>
            </a:xfrm>
            <a:custGeom>
              <a:avLst/>
              <a:gdLst>
                <a:gd name="T0" fmla="*/ 32 w 65"/>
                <a:gd name="T1" fmla="*/ 65 h 65"/>
                <a:gd name="T2" fmla="*/ 0 w 65"/>
                <a:gd name="T3" fmla="*/ 33 h 65"/>
                <a:gd name="T4" fmla="*/ 32 w 65"/>
                <a:gd name="T5" fmla="*/ 0 h 65"/>
                <a:gd name="T6" fmla="*/ 65 w 65"/>
                <a:gd name="T7" fmla="*/ 33 h 65"/>
                <a:gd name="T8" fmla="*/ 32 w 65"/>
                <a:gd name="T9" fmla="*/ 65 h 65"/>
                <a:gd name="T10" fmla="*/ 32 w 65"/>
                <a:gd name="T11" fmla="*/ 16 h 65"/>
                <a:gd name="T12" fmla="*/ 16 w 65"/>
                <a:gd name="T13" fmla="*/ 33 h 65"/>
                <a:gd name="T14" fmla="*/ 32 w 65"/>
                <a:gd name="T15" fmla="*/ 49 h 65"/>
                <a:gd name="T16" fmla="*/ 49 w 65"/>
                <a:gd name="T17" fmla="*/ 33 h 65"/>
                <a:gd name="T18" fmla="*/ 32 w 65"/>
                <a:gd name="T19"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32" y="65"/>
                  </a:moveTo>
                  <a:cubicBezTo>
                    <a:pt x="14" y="65"/>
                    <a:pt x="0" y="50"/>
                    <a:pt x="0" y="33"/>
                  </a:cubicBezTo>
                  <a:cubicBezTo>
                    <a:pt x="0" y="15"/>
                    <a:pt x="14" y="0"/>
                    <a:pt x="32" y="0"/>
                  </a:cubicBezTo>
                  <a:cubicBezTo>
                    <a:pt x="50" y="0"/>
                    <a:pt x="65" y="15"/>
                    <a:pt x="65" y="33"/>
                  </a:cubicBezTo>
                  <a:cubicBezTo>
                    <a:pt x="65" y="50"/>
                    <a:pt x="50" y="65"/>
                    <a:pt x="32" y="65"/>
                  </a:cubicBezTo>
                  <a:close/>
                  <a:moveTo>
                    <a:pt x="32" y="16"/>
                  </a:moveTo>
                  <a:cubicBezTo>
                    <a:pt x="23" y="16"/>
                    <a:pt x="16" y="23"/>
                    <a:pt x="16" y="33"/>
                  </a:cubicBezTo>
                  <a:cubicBezTo>
                    <a:pt x="16" y="42"/>
                    <a:pt x="23" y="49"/>
                    <a:pt x="32" y="49"/>
                  </a:cubicBezTo>
                  <a:cubicBezTo>
                    <a:pt x="41" y="49"/>
                    <a:pt x="49" y="42"/>
                    <a:pt x="49" y="33"/>
                  </a:cubicBezTo>
                  <a:cubicBezTo>
                    <a:pt x="49" y="23"/>
                    <a:pt x="41" y="16"/>
                    <a:pt x="3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42"/>
            <p:cNvSpPr>
              <a:spLocks noChangeArrowheads="1"/>
            </p:cNvSpPr>
            <p:nvPr/>
          </p:nvSpPr>
          <p:spPr bwMode="auto">
            <a:xfrm>
              <a:off x="4373" y="1518"/>
              <a:ext cx="38" cy="1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43"/>
            <p:cNvSpPr>
              <a:spLocks noEditPoints="1"/>
            </p:cNvSpPr>
            <p:nvPr/>
          </p:nvSpPr>
          <p:spPr bwMode="auto">
            <a:xfrm>
              <a:off x="4316" y="1382"/>
              <a:ext cx="155" cy="155"/>
            </a:xfrm>
            <a:custGeom>
              <a:avLst/>
              <a:gdLst>
                <a:gd name="T0" fmla="*/ 32 w 65"/>
                <a:gd name="T1" fmla="*/ 65 h 65"/>
                <a:gd name="T2" fmla="*/ 0 w 65"/>
                <a:gd name="T3" fmla="*/ 32 h 65"/>
                <a:gd name="T4" fmla="*/ 32 w 65"/>
                <a:gd name="T5" fmla="*/ 0 h 65"/>
                <a:gd name="T6" fmla="*/ 65 w 65"/>
                <a:gd name="T7" fmla="*/ 32 h 65"/>
                <a:gd name="T8" fmla="*/ 32 w 65"/>
                <a:gd name="T9" fmla="*/ 65 h 65"/>
                <a:gd name="T10" fmla="*/ 32 w 65"/>
                <a:gd name="T11" fmla="*/ 16 h 65"/>
                <a:gd name="T12" fmla="*/ 16 w 65"/>
                <a:gd name="T13" fmla="*/ 32 h 65"/>
                <a:gd name="T14" fmla="*/ 32 w 65"/>
                <a:gd name="T15" fmla="*/ 49 h 65"/>
                <a:gd name="T16" fmla="*/ 49 w 65"/>
                <a:gd name="T17" fmla="*/ 32 h 65"/>
                <a:gd name="T18" fmla="*/ 32 w 65"/>
                <a:gd name="T19"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32" y="65"/>
                  </a:moveTo>
                  <a:cubicBezTo>
                    <a:pt x="14" y="65"/>
                    <a:pt x="0" y="50"/>
                    <a:pt x="0" y="32"/>
                  </a:cubicBezTo>
                  <a:cubicBezTo>
                    <a:pt x="0" y="14"/>
                    <a:pt x="14" y="0"/>
                    <a:pt x="32" y="0"/>
                  </a:cubicBezTo>
                  <a:cubicBezTo>
                    <a:pt x="50" y="0"/>
                    <a:pt x="65" y="14"/>
                    <a:pt x="65" y="32"/>
                  </a:cubicBezTo>
                  <a:cubicBezTo>
                    <a:pt x="65" y="50"/>
                    <a:pt x="50" y="65"/>
                    <a:pt x="32" y="65"/>
                  </a:cubicBezTo>
                  <a:close/>
                  <a:moveTo>
                    <a:pt x="32" y="16"/>
                  </a:moveTo>
                  <a:cubicBezTo>
                    <a:pt x="23" y="16"/>
                    <a:pt x="16" y="23"/>
                    <a:pt x="16" y="32"/>
                  </a:cubicBezTo>
                  <a:cubicBezTo>
                    <a:pt x="16" y="41"/>
                    <a:pt x="23" y="49"/>
                    <a:pt x="32" y="49"/>
                  </a:cubicBezTo>
                  <a:cubicBezTo>
                    <a:pt x="41" y="49"/>
                    <a:pt x="49" y="41"/>
                    <a:pt x="49" y="32"/>
                  </a:cubicBezTo>
                  <a:cubicBezTo>
                    <a:pt x="49" y="23"/>
                    <a:pt x="41" y="16"/>
                    <a:pt x="3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44"/>
            <p:cNvSpPr>
              <a:spLocks noEditPoints="1"/>
            </p:cNvSpPr>
            <p:nvPr/>
          </p:nvSpPr>
          <p:spPr bwMode="auto">
            <a:xfrm>
              <a:off x="4247" y="1116"/>
              <a:ext cx="155" cy="154"/>
            </a:xfrm>
            <a:custGeom>
              <a:avLst/>
              <a:gdLst>
                <a:gd name="T0" fmla="*/ 32 w 65"/>
                <a:gd name="T1" fmla="*/ 65 h 65"/>
                <a:gd name="T2" fmla="*/ 0 w 65"/>
                <a:gd name="T3" fmla="*/ 33 h 65"/>
                <a:gd name="T4" fmla="*/ 32 w 65"/>
                <a:gd name="T5" fmla="*/ 0 h 65"/>
                <a:gd name="T6" fmla="*/ 65 w 65"/>
                <a:gd name="T7" fmla="*/ 33 h 65"/>
                <a:gd name="T8" fmla="*/ 32 w 65"/>
                <a:gd name="T9" fmla="*/ 65 h 65"/>
                <a:gd name="T10" fmla="*/ 32 w 65"/>
                <a:gd name="T11" fmla="*/ 16 h 65"/>
                <a:gd name="T12" fmla="*/ 16 w 65"/>
                <a:gd name="T13" fmla="*/ 33 h 65"/>
                <a:gd name="T14" fmla="*/ 32 w 65"/>
                <a:gd name="T15" fmla="*/ 49 h 65"/>
                <a:gd name="T16" fmla="*/ 49 w 65"/>
                <a:gd name="T17" fmla="*/ 33 h 65"/>
                <a:gd name="T18" fmla="*/ 32 w 65"/>
                <a:gd name="T19"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32" y="65"/>
                  </a:moveTo>
                  <a:cubicBezTo>
                    <a:pt x="14" y="65"/>
                    <a:pt x="0" y="51"/>
                    <a:pt x="0" y="33"/>
                  </a:cubicBezTo>
                  <a:cubicBezTo>
                    <a:pt x="0" y="15"/>
                    <a:pt x="14" y="0"/>
                    <a:pt x="32" y="0"/>
                  </a:cubicBezTo>
                  <a:cubicBezTo>
                    <a:pt x="50" y="0"/>
                    <a:pt x="65" y="15"/>
                    <a:pt x="65" y="33"/>
                  </a:cubicBezTo>
                  <a:cubicBezTo>
                    <a:pt x="65" y="51"/>
                    <a:pt x="50" y="65"/>
                    <a:pt x="32" y="65"/>
                  </a:cubicBezTo>
                  <a:close/>
                  <a:moveTo>
                    <a:pt x="32" y="16"/>
                  </a:moveTo>
                  <a:cubicBezTo>
                    <a:pt x="23" y="16"/>
                    <a:pt x="16" y="24"/>
                    <a:pt x="16" y="33"/>
                  </a:cubicBezTo>
                  <a:cubicBezTo>
                    <a:pt x="16" y="42"/>
                    <a:pt x="23" y="49"/>
                    <a:pt x="32" y="49"/>
                  </a:cubicBezTo>
                  <a:cubicBezTo>
                    <a:pt x="41" y="49"/>
                    <a:pt x="49" y="42"/>
                    <a:pt x="49" y="33"/>
                  </a:cubicBezTo>
                  <a:cubicBezTo>
                    <a:pt x="49" y="24"/>
                    <a:pt x="41" y="16"/>
                    <a:pt x="3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45"/>
            <p:cNvSpPr>
              <a:spLocks noEditPoints="1"/>
            </p:cNvSpPr>
            <p:nvPr/>
          </p:nvSpPr>
          <p:spPr bwMode="auto">
            <a:xfrm>
              <a:off x="3971" y="1054"/>
              <a:ext cx="154" cy="155"/>
            </a:xfrm>
            <a:custGeom>
              <a:avLst/>
              <a:gdLst>
                <a:gd name="T0" fmla="*/ 33 w 65"/>
                <a:gd name="T1" fmla="*/ 65 h 65"/>
                <a:gd name="T2" fmla="*/ 0 w 65"/>
                <a:gd name="T3" fmla="*/ 33 h 65"/>
                <a:gd name="T4" fmla="*/ 33 w 65"/>
                <a:gd name="T5" fmla="*/ 0 h 65"/>
                <a:gd name="T6" fmla="*/ 65 w 65"/>
                <a:gd name="T7" fmla="*/ 33 h 65"/>
                <a:gd name="T8" fmla="*/ 33 w 65"/>
                <a:gd name="T9" fmla="*/ 65 h 65"/>
                <a:gd name="T10" fmla="*/ 33 w 65"/>
                <a:gd name="T11" fmla="*/ 16 h 65"/>
                <a:gd name="T12" fmla="*/ 16 w 65"/>
                <a:gd name="T13" fmla="*/ 33 h 65"/>
                <a:gd name="T14" fmla="*/ 33 w 65"/>
                <a:gd name="T15" fmla="*/ 49 h 65"/>
                <a:gd name="T16" fmla="*/ 49 w 65"/>
                <a:gd name="T17" fmla="*/ 33 h 65"/>
                <a:gd name="T18" fmla="*/ 33 w 65"/>
                <a:gd name="T19"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33" y="65"/>
                  </a:moveTo>
                  <a:cubicBezTo>
                    <a:pt x="15" y="65"/>
                    <a:pt x="0" y="50"/>
                    <a:pt x="0" y="33"/>
                  </a:cubicBezTo>
                  <a:cubicBezTo>
                    <a:pt x="0" y="15"/>
                    <a:pt x="15" y="0"/>
                    <a:pt x="33" y="0"/>
                  </a:cubicBezTo>
                  <a:cubicBezTo>
                    <a:pt x="51" y="0"/>
                    <a:pt x="65" y="15"/>
                    <a:pt x="65" y="33"/>
                  </a:cubicBezTo>
                  <a:cubicBezTo>
                    <a:pt x="65" y="50"/>
                    <a:pt x="51" y="65"/>
                    <a:pt x="33" y="65"/>
                  </a:cubicBezTo>
                  <a:close/>
                  <a:moveTo>
                    <a:pt x="33" y="16"/>
                  </a:moveTo>
                  <a:cubicBezTo>
                    <a:pt x="24" y="16"/>
                    <a:pt x="16" y="23"/>
                    <a:pt x="16" y="33"/>
                  </a:cubicBezTo>
                  <a:cubicBezTo>
                    <a:pt x="16" y="42"/>
                    <a:pt x="24" y="49"/>
                    <a:pt x="33" y="49"/>
                  </a:cubicBezTo>
                  <a:cubicBezTo>
                    <a:pt x="42" y="49"/>
                    <a:pt x="49" y="42"/>
                    <a:pt x="49" y="33"/>
                  </a:cubicBezTo>
                  <a:cubicBezTo>
                    <a:pt x="49" y="23"/>
                    <a:pt x="42" y="16"/>
                    <a:pt x="3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46"/>
            <p:cNvSpPr>
              <a:spLocks/>
            </p:cNvSpPr>
            <p:nvPr/>
          </p:nvSpPr>
          <p:spPr bwMode="auto">
            <a:xfrm>
              <a:off x="4073" y="1161"/>
              <a:ext cx="88" cy="345"/>
            </a:xfrm>
            <a:custGeom>
              <a:avLst/>
              <a:gdLst>
                <a:gd name="T0" fmla="*/ 37 w 37"/>
                <a:gd name="T1" fmla="*/ 145 h 145"/>
                <a:gd name="T2" fmla="*/ 21 w 37"/>
                <a:gd name="T3" fmla="*/ 145 h 145"/>
                <a:gd name="T4" fmla="*/ 21 w 37"/>
                <a:gd name="T5" fmla="*/ 33 h 145"/>
                <a:gd name="T6" fmla="*/ 0 w 37"/>
                <a:gd name="T7" fmla="*/ 12 h 145"/>
                <a:gd name="T8" fmla="*/ 12 w 37"/>
                <a:gd name="T9" fmla="*/ 0 h 145"/>
                <a:gd name="T10" fmla="*/ 35 w 37"/>
                <a:gd name="T11" fmla="*/ 24 h 145"/>
                <a:gd name="T12" fmla="*/ 37 w 37"/>
                <a:gd name="T13" fmla="*/ 29 h 145"/>
                <a:gd name="T14" fmla="*/ 37 w 37"/>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45">
                  <a:moveTo>
                    <a:pt x="37" y="145"/>
                  </a:moveTo>
                  <a:cubicBezTo>
                    <a:pt x="21" y="145"/>
                    <a:pt x="21" y="145"/>
                    <a:pt x="21" y="145"/>
                  </a:cubicBezTo>
                  <a:cubicBezTo>
                    <a:pt x="21" y="33"/>
                    <a:pt x="21" y="33"/>
                    <a:pt x="21" y="33"/>
                  </a:cubicBezTo>
                  <a:cubicBezTo>
                    <a:pt x="0" y="12"/>
                    <a:pt x="0" y="12"/>
                    <a:pt x="0" y="12"/>
                  </a:cubicBezTo>
                  <a:cubicBezTo>
                    <a:pt x="12" y="0"/>
                    <a:pt x="12" y="0"/>
                    <a:pt x="12" y="0"/>
                  </a:cubicBezTo>
                  <a:cubicBezTo>
                    <a:pt x="35" y="24"/>
                    <a:pt x="35" y="24"/>
                    <a:pt x="35" y="24"/>
                  </a:cubicBezTo>
                  <a:cubicBezTo>
                    <a:pt x="36" y="25"/>
                    <a:pt x="37" y="27"/>
                    <a:pt x="37" y="29"/>
                  </a:cubicBezTo>
                  <a:lnTo>
                    <a:pt x="37"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47"/>
            <p:cNvSpPr>
              <a:spLocks/>
            </p:cNvSpPr>
            <p:nvPr/>
          </p:nvSpPr>
          <p:spPr bwMode="auto">
            <a:xfrm>
              <a:off x="4218" y="1232"/>
              <a:ext cx="88" cy="388"/>
            </a:xfrm>
            <a:custGeom>
              <a:avLst/>
              <a:gdLst>
                <a:gd name="T0" fmla="*/ 16 w 37"/>
                <a:gd name="T1" fmla="*/ 163 h 163"/>
                <a:gd name="T2" fmla="*/ 0 w 37"/>
                <a:gd name="T3" fmla="*/ 163 h 163"/>
                <a:gd name="T4" fmla="*/ 0 w 37"/>
                <a:gd name="T5" fmla="*/ 56 h 163"/>
                <a:gd name="T6" fmla="*/ 1 w 37"/>
                <a:gd name="T7" fmla="*/ 53 h 163"/>
                <a:gd name="T8" fmla="*/ 22 w 37"/>
                <a:gd name="T9" fmla="*/ 0 h 163"/>
                <a:gd name="T10" fmla="*/ 37 w 37"/>
                <a:gd name="T11" fmla="*/ 6 h 163"/>
                <a:gd name="T12" fmla="*/ 16 w 37"/>
                <a:gd name="T13" fmla="*/ 58 h 163"/>
                <a:gd name="T14" fmla="*/ 16 w 37"/>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63">
                  <a:moveTo>
                    <a:pt x="16" y="163"/>
                  </a:moveTo>
                  <a:cubicBezTo>
                    <a:pt x="0" y="163"/>
                    <a:pt x="0" y="163"/>
                    <a:pt x="0" y="163"/>
                  </a:cubicBezTo>
                  <a:cubicBezTo>
                    <a:pt x="0" y="56"/>
                    <a:pt x="0" y="56"/>
                    <a:pt x="0" y="56"/>
                  </a:cubicBezTo>
                  <a:cubicBezTo>
                    <a:pt x="0" y="55"/>
                    <a:pt x="0" y="54"/>
                    <a:pt x="1" y="53"/>
                  </a:cubicBezTo>
                  <a:cubicBezTo>
                    <a:pt x="22" y="0"/>
                    <a:pt x="22" y="0"/>
                    <a:pt x="22" y="0"/>
                  </a:cubicBezTo>
                  <a:cubicBezTo>
                    <a:pt x="37" y="6"/>
                    <a:pt x="37" y="6"/>
                    <a:pt x="37" y="6"/>
                  </a:cubicBezTo>
                  <a:cubicBezTo>
                    <a:pt x="16" y="58"/>
                    <a:pt x="16" y="58"/>
                    <a:pt x="16" y="58"/>
                  </a:cubicBezTo>
                  <a:lnTo>
                    <a:pt x="16"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21" name="Picture 2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61289">
            <a:off x="192964" y="2787586"/>
            <a:ext cx="2743390" cy="2124298"/>
          </a:xfrm>
          <a:prstGeom prst="rect">
            <a:avLst/>
          </a:prstGeom>
        </p:spPr>
      </p:pic>
      <p:grpSp>
        <p:nvGrpSpPr>
          <p:cNvPr id="223" name="Group 4"/>
          <p:cNvGrpSpPr>
            <a:grpSpLocks noChangeAspect="1"/>
          </p:cNvGrpSpPr>
          <p:nvPr/>
        </p:nvGrpSpPr>
        <p:grpSpPr bwMode="auto">
          <a:xfrm>
            <a:off x="2752763" y="2687821"/>
            <a:ext cx="500063" cy="388938"/>
            <a:chOff x="2040" y="1792"/>
            <a:chExt cx="315" cy="245"/>
          </a:xfrm>
          <a:solidFill>
            <a:schemeClr val="bg1"/>
          </a:solidFill>
        </p:grpSpPr>
        <p:sp>
          <p:nvSpPr>
            <p:cNvPr id="225" name="Freeform 5"/>
            <p:cNvSpPr>
              <a:spLocks noEditPoints="1"/>
            </p:cNvSpPr>
            <p:nvPr/>
          </p:nvSpPr>
          <p:spPr bwMode="auto">
            <a:xfrm>
              <a:off x="2150" y="1847"/>
              <a:ext cx="205" cy="190"/>
            </a:xfrm>
            <a:custGeom>
              <a:avLst/>
              <a:gdLst>
                <a:gd name="T0" fmla="*/ 5 w 100"/>
                <a:gd name="T1" fmla="*/ 76 h 92"/>
                <a:gd name="T2" fmla="*/ 10 w 100"/>
                <a:gd name="T3" fmla="*/ 79 h 92"/>
                <a:gd name="T4" fmla="*/ 36 w 100"/>
                <a:gd name="T5" fmla="*/ 88 h 92"/>
                <a:gd name="T6" fmla="*/ 71 w 100"/>
                <a:gd name="T7" fmla="*/ 68 h 92"/>
                <a:gd name="T8" fmla="*/ 80 w 100"/>
                <a:gd name="T9" fmla="*/ 54 h 92"/>
                <a:gd name="T10" fmla="*/ 82 w 100"/>
                <a:gd name="T11" fmla="*/ 52 h 92"/>
                <a:gd name="T12" fmla="*/ 83 w 100"/>
                <a:gd name="T13" fmla="*/ 53 h 92"/>
                <a:gd name="T14" fmla="*/ 94 w 100"/>
                <a:gd name="T15" fmla="*/ 60 h 92"/>
                <a:gd name="T16" fmla="*/ 95 w 100"/>
                <a:gd name="T17" fmla="*/ 7 h 92"/>
                <a:gd name="T18" fmla="*/ 49 w 100"/>
                <a:gd name="T19" fmla="*/ 29 h 92"/>
                <a:gd name="T20" fmla="*/ 60 w 100"/>
                <a:gd name="T21" fmla="*/ 37 h 92"/>
                <a:gd name="T22" fmla="*/ 61 w 100"/>
                <a:gd name="T23" fmla="*/ 40 h 92"/>
                <a:gd name="T24" fmla="*/ 50 w 100"/>
                <a:gd name="T25" fmla="*/ 57 h 92"/>
                <a:gd name="T26" fmla="*/ 18 w 100"/>
                <a:gd name="T27" fmla="*/ 79 h 92"/>
                <a:gd name="T28" fmla="*/ 6 w 100"/>
                <a:gd name="T29" fmla="*/ 75 h 92"/>
                <a:gd name="T30" fmla="*/ 6 w 100"/>
                <a:gd name="T31" fmla="*/ 75 h 92"/>
                <a:gd name="T32" fmla="*/ 5 w 100"/>
                <a:gd name="T33" fmla="*/ 76 h 92"/>
                <a:gd name="T34" fmla="*/ 36 w 100"/>
                <a:gd name="T35" fmla="*/ 92 h 92"/>
                <a:gd name="T36" fmla="*/ 7 w 100"/>
                <a:gd name="T37" fmla="*/ 83 h 92"/>
                <a:gd name="T38" fmla="*/ 3 w 100"/>
                <a:gd name="T39" fmla="*/ 80 h 92"/>
                <a:gd name="T40" fmla="*/ 2 w 100"/>
                <a:gd name="T41" fmla="*/ 73 h 92"/>
                <a:gd name="T42" fmla="*/ 6 w 100"/>
                <a:gd name="T43" fmla="*/ 70 h 92"/>
                <a:gd name="T44" fmla="*/ 9 w 100"/>
                <a:gd name="T45" fmla="*/ 71 h 92"/>
                <a:gd name="T46" fmla="*/ 18 w 100"/>
                <a:gd name="T47" fmla="*/ 74 h 92"/>
                <a:gd name="T48" fmla="*/ 46 w 100"/>
                <a:gd name="T49" fmla="*/ 55 h 92"/>
                <a:gd name="T50" fmla="*/ 56 w 100"/>
                <a:gd name="T51" fmla="*/ 39 h 92"/>
                <a:gd name="T52" fmla="*/ 43 w 100"/>
                <a:gd name="T53" fmla="*/ 31 h 92"/>
                <a:gd name="T54" fmla="*/ 42 w 100"/>
                <a:gd name="T55" fmla="*/ 29 h 92"/>
                <a:gd name="T56" fmla="*/ 44 w 100"/>
                <a:gd name="T57" fmla="*/ 27 h 92"/>
                <a:gd name="T58" fmla="*/ 97 w 100"/>
                <a:gd name="T59" fmla="*/ 1 h 92"/>
                <a:gd name="T60" fmla="*/ 97 w 100"/>
                <a:gd name="T61" fmla="*/ 0 h 92"/>
                <a:gd name="T62" fmla="*/ 99 w 100"/>
                <a:gd name="T63" fmla="*/ 1 h 92"/>
                <a:gd name="T64" fmla="*/ 100 w 100"/>
                <a:gd name="T65" fmla="*/ 3 h 92"/>
                <a:gd name="T66" fmla="*/ 98 w 100"/>
                <a:gd name="T67" fmla="*/ 65 h 92"/>
                <a:gd name="T68" fmla="*/ 97 w 100"/>
                <a:gd name="T69" fmla="*/ 67 h 92"/>
                <a:gd name="T70" fmla="*/ 96 w 100"/>
                <a:gd name="T71" fmla="*/ 67 h 92"/>
                <a:gd name="T72" fmla="*/ 95 w 100"/>
                <a:gd name="T73" fmla="*/ 67 h 92"/>
                <a:gd name="T74" fmla="*/ 83 w 100"/>
                <a:gd name="T75" fmla="*/ 58 h 92"/>
                <a:gd name="T76" fmla="*/ 75 w 100"/>
                <a:gd name="T77" fmla="*/ 71 h 92"/>
                <a:gd name="T78" fmla="*/ 36 w 100"/>
                <a:gd name="T7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92">
                  <a:moveTo>
                    <a:pt x="5" y="76"/>
                  </a:moveTo>
                  <a:cubicBezTo>
                    <a:pt x="10" y="79"/>
                    <a:pt x="10" y="79"/>
                    <a:pt x="10" y="79"/>
                  </a:cubicBezTo>
                  <a:cubicBezTo>
                    <a:pt x="18" y="85"/>
                    <a:pt x="27" y="88"/>
                    <a:pt x="36" y="88"/>
                  </a:cubicBezTo>
                  <a:cubicBezTo>
                    <a:pt x="51" y="87"/>
                    <a:pt x="64" y="80"/>
                    <a:pt x="71" y="68"/>
                  </a:cubicBezTo>
                  <a:cubicBezTo>
                    <a:pt x="80" y="54"/>
                    <a:pt x="80" y="54"/>
                    <a:pt x="80" y="54"/>
                  </a:cubicBezTo>
                  <a:cubicBezTo>
                    <a:pt x="80" y="53"/>
                    <a:pt x="81" y="52"/>
                    <a:pt x="82" y="52"/>
                  </a:cubicBezTo>
                  <a:cubicBezTo>
                    <a:pt x="82" y="52"/>
                    <a:pt x="83" y="53"/>
                    <a:pt x="83" y="53"/>
                  </a:cubicBezTo>
                  <a:cubicBezTo>
                    <a:pt x="94" y="60"/>
                    <a:pt x="94" y="60"/>
                    <a:pt x="94" y="60"/>
                  </a:cubicBezTo>
                  <a:cubicBezTo>
                    <a:pt x="95" y="7"/>
                    <a:pt x="95" y="7"/>
                    <a:pt x="95" y="7"/>
                  </a:cubicBezTo>
                  <a:cubicBezTo>
                    <a:pt x="49" y="29"/>
                    <a:pt x="49" y="29"/>
                    <a:pt x="49" y="29"/>
                  </a:cubicBezTo>
                  <a:cubicBezTo>
                    <a:pt x="60" y="37"/>
                    <a:pt x="60" y="37"/>
                    <a:pt x="60" y="37"/>
                  </a:cubicBezTo>
                  <a:cubicBezTo>
                    <a:pt x="61" y="38"/>
                    <a:pt x="61" y="39"/>
                    <a:pt x="61" y="40"/>
                  </a:cubicBezTo>
                  <a:cubicBezTo>
                    <a:pt x="50" y="57"/>
                    <a:pt x="50" y="57"/>
                    <a:pt x="50" y="57"/>
                  </a:cubicBezTo>
                  <a:cubicBezTo>
                    <a:pt x="42" y="70"/>
                    <a:pt x="29" y="79"/>
                    <a:pt x="18" y="79"/>
                  </a:cubicBezTo>
                  <a:cubicBezTo>
                    <a:pt x="13" y="79"/>
                    <a:pt x="10" y="78"/>
                    <a:pt x="6" y="75"/>
                  </a:cubicBezTo>
                  <a:cubicBezTo>
                    <a:pt x="6" y="75"/>
                    <a:pt x="6" y="75"/>
                    <a:pt x="6" y="75"/>
                  </a:cubicBezTo>
                  <a:lnTo>
                    <a:pt x="5" y="76"/>
                  </a:lnTo>
                  <a:close/>
                  <a:moveTo>
                    <a:pt x="36" y="92"/>
                  </a:moveTo>
                  <a:cubicBezTo>
                    <a:pt x="26" y="92"/>
                    <a:pt x="16" y="89"/>
                    <a:pt x="7" y="83"/>
                  </a:cubicBezTo>
                  <a:cubicBezTo>
                    <a:pt x="3" y="80"/>
                    <a:pt x="3" y="80"/>
                    <a:pt x="3" y="80"/>
                  </a:cubicBezTo>
                  <a:cubicBezTo>
                    <a:pt x="1" y="79"/>
                    <a:pt x="0" y="75"/>
                    <a:pt x="2" y="73"/>
                  </a:cubicBezTo>
                  <a:cubicBezTo>
                    <a:pt x="3" y="71"/>
                    <a:pt x="4" y="70"/>
                    <a:pt x="6" y="70"/>
                  </a:cubicBezTo>
                  <a:cubicBezTo>
                    <a:pt x="7" y="70"/>
                    <a:pt x="8" y="71"/>
                    <a:pt x="9" y="71"/>
                  </a:cubicBezTo>
                  <a:cubicBezTo>
                    <a:pt x="11" y="73"/>
                    <a:pt x="14" y="74"/>
                    <a:pt x="18" y="74"/>
                  </a:cubicBezTo>
                  <a:cubicBezTo>
                    <a:pt x="28" y="74"/>
                    <a:pt x="39" y="66"/>
                    <a:pt x="46" y="55"/>
                  </a:cubicBezTo>
                  <a:cubicBezTo>
                    <a:pt x="56" y="39"/>
                    <a:pt x="56" y="39"/>
                    <a:pt x="56" y="39"/>
                  </a:cubicBezTo>
                  <a:cubicBezTo>
                    <a:pt x="43" y="31"/>
                    <a:pt x="43" y="31"/>
                    <a:pt x="43" y="31"/>
                  </a:cubicBezTo>
                  <a:cubicBezTo>
                    <a:pt x="43" y="31"/>
                    <a:pt x="42" y="30"/>
                    <a:pt x="42" y="29"/>
                  </a:cubicBezTo>
                  <a:cubicBezTo>
                    <a:pt x="43" y="28"/>
                    <a:pt x="43" y="27"/>
                    <a:pt x="44" y="27"/>
                  </a:cubicBezTo>
                  <a:cubicBezTo>
                    <a:pt x="97" y="1"/>
                    <a:pt x="97" y="1"/>
                    <a:pt x="97" y="1"/>
                  </a:cubicBezTo>
                  <a:cubicBezTo>
                    <a:pt x="97" y="0"/>
                    <a:pt x="97" y="0"/>
                    <a:pt x="97" y="0"/>
                  </a:cubicBezTo>
                  <a:cubicBezTo>
                    <a:pt x="98" y="0"/>
                    <a:pt x="99" y="1"/>
                    <a:pt x="99" y="1"/>
                  </a:cubicBezTo>
                  <a:cubicBezTo>
                    <a:pt x="100" y="2"/>
                    <a:pt x="100" y="2"/>
                    <a:pt x="100" y="3"/>
                  </a:cubicBezTo>
                  <a:cubicBezTo>
                    <a:pt x="98" y="65"/>
                    <a:pt x="98" y="65"/>
                    <a:pt x="98" y="65"/>
                  </a:cubicBezTo>
                  <a:cubicBezTo>
                    <a:pt x="98" y="65"/>
                    <a:pt x="98" y="66"/>
                    <a:pt x="97" y="67"/>
                  </a:cubicBezTo>
                  <a:cubicBezTo>
                    <a:pt x="97" y="67"/>
                    <a:pt x="96" y="67"/>
                    <a:pt x="96" y="67"/>
                  </a:cubicBezTo>
                  <a:cubicBezTo>
                    <a:pt x="95" y="67"/>
                    <a:pt x="95" y="67"/>
                    <a:pt x="95" y="67"/>
                  </a:cubicBezTo>
                  <a:cubicBezTo>
                    <a:pt x="83" y="58"/>
                    <a:pt x="83" y="58"/>
                    <a:pt x="83" y="58"/>
                  </a:cubicBezTo>
                  <a:cubicBezTo>
                    <a:pt x="75" y="71"/>
                    <a:pt x="75" y="71"/>
                    <a:pt x="75" y="71"/>
                  </a:cubicBezTo>
                  <a:cubicBezTo>
                    <a:pt x="66" y="84"/>
                    <a:pt x="52" y="92"/>
                    <a:pt x="36" y="9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6"/>
            <p:cNvSpPr>
              <a:spLocks noEditPoints="1"/>
            </p:cNvSpPr>
            <p:nvPr/>
          </p:nvSpPr>
          <p:spPr bwMode="auto">
            <a:xfrm>
              <a:off x="2040" y="1792"/>
              <a:ext cx="186" cy="187"/>
            </a:xfrm>
            <a:custGeom>
              <a:avLst/>
              <a:gdLst>
                <a:gd name="T0" fmla="*/ 36 w 91"/>
                <a:gd name="T1" fmla="*/ 88 h 91"/>
                <a:gd name="T2" fmla="*/ 45 w 91"/>
                <a:gd name="T3" fmla="*/ 91 h 91"/>
                <a:gd name="T4" fmla="*/ 55 w 91"/>
                <a:gd name="T5" fmla="*/ 88 h 91"/>
                <a:gd name="T6" fmla="*/ 58 w 91"/>
                <a:gd name="T7" fmla="*/ 75 h 91"/>
                <a:gd name="T8" fmla="*/ 72 w 91"/>
                <a:gd name="T9" fmla="*/ 82 h 91"/>
                <a:gd name="T10" fmla="*/ 82 w 91"/>
                <a:gd name="T11" fmla="*/ 68 h 91"/>
                <a:gd name="T12" fmla="*/ 75 w 91"/>
                <a:gd name="T13" fmla="*/ 57 h 91"/>
                <a:gd name="T14" fmla="*/ 90 w 91"/>
                <a:gd name="T15" fmla="*/ 53 h 91"/>
                <a:gd name="T16" fmla="*/ 90 w 91"/>
                <a:gd name="T17" fmla="*/ 38 h 91"/>
                <a:gd name="T18" fmla="*/ 75 w 91"/>
                <a:gd name="T19" fmla="*/ 34 h 91"/>
                <a:gd name="T20" fmla="*/ 82 w 91"/>
                <a:gd name="T21" fmla="*/ 22 h 91"/>
                <a:gd name="T22" fmla="*/ 72 w 91"/>
                <a:gd name="T23" fmla="*/ 8 h 91"/>
                <a:gd name="T24" fmla="*/ 58 w 91"/>
                <a:gd name="T25" fmla="*/ 16 h 91"/>
                <a:gd name="T26" fmla="*/ 55 w 91"/>
                <a:gd name="T27" fmla="*/ 3 h 91"/>
                <a:gd name="T28" fmla="*/ 38 w 91"/>
                <a:gd name="T29" fmla="*/ 0 h 91"/>
                <a:gd name="T30" fmla="*/ 34 w 91"/>
                <a:gd name="T31" fmla="*/ 16 h 91"/>
                <a:gd name="T32" fmla="*/ 22 w 91"/>
                <a:gd name="T33" fmla="*/ 8 h 91"/>
                <a:gd name="T34" fmla="*/ 8 w 91"/>
                <a:gd name="T35" fmla="*/ 19 h 91"/>
                <a:gd name="T36" fmla="*/ 16 w 91"/>
                <a:gd name="T37" fmla="*/ 33 h 91"/>
                <a:gd name="T38" fmla="*/ 3 w 91"/>
                <a:gd name="T39" fmla="*/ 36 h 91"/>
                <a:gd name="T40" fmla="*/ 0 w 91"/>
                <a:gd name="T41" fmla="*/ 45 h 91"/>
                <a:gd name="T42" fmla="*/ 3 w 91"/>
                <a:gd name="T43" fmla="*/ 55 h 91"/>
                <a:gd name="T44" fmla="*/ 16 w 91"/>
                <a:gd name="T45" fmla="*/ 58 h 91"/>
                <a:gd name="T46" fmla="*/ 8 w 91"/>
                <a:gd name="T47" fmla="*/ 72 h 91"/>
                <a:gd name="T48" fmla="*/ 22 w 91"/>
                <a:gd name="T49" fmla="*/ 82 h 91"/>
                <a:gd name="T50" fmla="*/ 34 w 91"/>
                <a:gd name="T51" fmla="*/ 75 h 91"/>
                <a:gd name="T52" fmla="*/ 21 w 91"/>
                <a:gd name="T53" fmla="*/ 76 h 91"/>
                <a:gd name="T54" fmla="*/ 22 w 91"/>
                <a:gd name="T55" fmla="*/ 60 h 91"/>
                <a:gd name="T56" fmla="*/ 21 w 91"/>
                <a:gd name="T57" fmla="*/ 54 h 91"/>
                <a:gd name="T58" fmla="*/ 6 w 91"/>
                <a:gd name="T59" fmla="*/ 50 h 91"/>
                <a:gd name="T60" fmla="*/ 6 w 91"/>
                <a:gd name="T61" fmla="*/ 41 h 91"/>
                <a:gd name="T62" fmla="*/ 21 w 91"/>
                <a:gd name="T63" fmla="*/ 37 h 91"/>
                <a:gd name="T64" fmla="*/ 22 w 91"/>
                <a:gd name="T65" fmla="*/ 31 h 91"/>
                <a:gd name="T66" fmla="*/ 21 w 91"/>
                <a:gd name="T67" fmla="*/ 14 h 91"/>
                <a:gd name="T68" fmla="*/ 34 w 91"/>
                <a:gd name="T69" fmla="*/ 22 h 91"/>
                <a:gd name="T70" fmla="*/ 39 w 91"/>
                <a:gd name="T71" fmla="*/ 18 h 91"/>
                <a:gd name="T72" fmla="*/ 50 w 91"/>
                <a:gd name="T73" fmla="*/ 6 h 91"/>
                <a:gd name="T74" fmla="*/ 54 w 91"/>
                <a:gd name="T75" fmla="*/ 21 h 91"/>
                <a:gd name="T76" fmla="*/ 60 w 91"/>
                <a:gd name="T77" fmla="*/ 22 h 91"/>
                <a:gd name="T78" fmla="*/ 76 w 91"/>
                <a:gd name="T79" fmla="*/ 21 h 91"/>
                <a:gd name="T80" fmla="*/ 69 w 91"/>
                <a:gd name="T81" fmla="*/ 34 h 91"/>
                <a:gd name="T82" fmla="*/ 73 w 91"/>
                <a:gd name="T83" fmla="*/ 39 h 91"/>
                <a:gd name="T84" fmla="*/ 85 w 91"/>
                <a:gd name="T85" fmla="*/ 45 h 91"/>
                <a:gd name="T86" fmla="*/ 73 w 91"/>
                <a:gd name="T87" fmla="*/ 52 h 91"/>
                <a:gd name="T88" fmla="*/ 69 w 91"/>
                <a:gd name="T89" fmla="*/ 57 h 91"/>
                <a:gd name="T90" fmla="*/ 76 w 91"/>
                <a:gd name="T91" fmla="*/ 70 h 91"/>
                <a:gd name="T92" fmla="*/ 60 w 91"/>
                <a:gd name="T93" fmla="*/ 69 h 91"/>
                <a:gd name="T94" fmla="*/ 54 w 91"/>
                <a:gd name="T95" fmla="*/ 70 h 91"/>
                <a:gd name="T96" fmla="*/ 50 w 91"/>
                <a:gd name="T97" fmla="*/ 85 h 91"/>
                <a:gd name="T98" fmla="*/ 39 w 91"/>
                <a:gd name="T99" fmla="*/ 72 h 91"/>
                <a:gd name="T100" fmla="*/ 34 w 91"/>
                <a:gd name="T101" fmla="*/ 6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 h="91">
                  <a:moveTo>
                    <a:pt x="34" y="75"/>
                  </a:moveTo>
                  <a:cubicBezTo>
                    <a:pt x="36" y="88"/>
                    <a:pt x="36" y="88"/>
                    <a:pt x="36" y="88"/>
                  </a:cubicBezTo>
                  <a:cubicBezTo>
                    <a:pt x="36" y="89"/>
                    <a:pt x="37" y="90"/>
                    <a:pt x="38" y="90"/>
                  </a:cubicBezTo>
                  <a:cubicBezTo>
                    <a:pt x="40" y="91"/>
                    <a:pt x="43" y="91"/>
                    <a:pt x="45" y="91"/>
                  </a:cubicBezTo>
                  <a:cubicBezTo>
                    <a:pt x="48" y="91"/>
                    <a:pt x="50" y="91"/>
                    <a:pt x="53" y="90"/>
                  </a:cubicBezTo>
                  <a:cubicBezTo>
                    <a:pt x="54" y="90"/>
                    <a:pt x="55" y="89"/>
                    <a:pt x="55" y="88"/>
                  </a:cubicBezTo>
                  <a:cubicBezTo>
                    <a:pt x="57" y="75"/>
                    <a:pt x="57" y="75"/>
                    <a:pt x="57" y="75"/>
                  </a:cubicBezTo>
                  <a:cubicBezTo>
                    <a:pt x="58" y="75"/>
                    <a:pt x="58" y="75"/>
                    <a:pt x="58" y="75"/>
                  </a:cubicBezTo>
                  <a:cubicBezTo>
                    <a:pt x="69" y="82"/>
                    <a:pt x="69" y="82"/>
                    <a:pt x="69" y="82"/>
                  </a:cubicBezTo>
                  <a:cubicBezTo>
                    <a:pt x="70" y="83"/>
                    <a:pt x="71" y="83"/>
                    <a:pt x="72" y="82"/>
                  </a:cubicBezTo>
                  <a:cubicBezTo>
                    <a:pt x="76" y="79"/>
                    <a:pt x="80" y="76"/>
                    <a:pt x="82" y="72"/>
                  </a:cubicBezTo>
                  <a:cubicBezTo>
                    <a:pt x="83" y="71"/>
                    <a:pt x="83" y="70"/>
                    <a:pt x="82" y="68"/>
                  </a:cubicBezTo>
                  <a:cubicBezTo>
                    <a:pt x="75" y="58"/>
                    <a:pt x="75" y="58"/>
                    <a:pt x="75" y="58"/>
                  </a:cubicBezTo>
                  <a:cubicBezTo>
                    <a:pt x="75" y="58"/>
                    <a:pt x="75" y="57"/>
                    <a:pt x="75" y="57"/>
                  </a:cubicBezTo>
                  <a:cubicBezTo>
                    <a:pt x="88" y="55"/>
                    <a:pt x="88" y="55"/>
                    <a:pt x="88" y="55"/>
                  </a:cubicBezTo>
                  <a:cubicBezTo>
                    <a:pt x="89" y="55"/>
                    <a:pt x="90" y="54"/>
                    <a:pt x="90" y="53"/>
                  </a:cubicBezTo>
                  <a:cubicBezTo>
                    <a:pt x="91" y="50"/>
                    <a:pt x="91" y="48"/>
                    <a:pt x="91" y="45"/>
                  </a:cubicBezTo>
                  <a:cubicBezTo>
                    <a:pt x="91" y="43"/>
                    <a:pt x="91" y="40"/>
                    <a:pt x="90" y="38"/>
                  </a:cubicBezTo>
                  <a:cubicBezTo>
                    <a:pt x="90" y="37"/>
                    <a:pt x="89" y="36"/>
                    <a:pt x="88" y="36"/>
                  </a:cubicBezTo>
                  <a:cubicBezTo>
                    <a:pt x="75" y="34"/>
                    <a:pt x="75" y="34"/>
                    <a:pt x="75" y="34"/>
                  </a:cubicBezTo>
                  <a:cubicBezTo>
                    <a:pt x="75" y="33"/>
                    <a:pt x="75" y="33"/>
                    <a:pt x="75" y="33"/>
                  </a:cubicBezTo>
                  <a:cubicBezTo>
                    <a:pt x="82" y="22"/>
                    <a:pt x="82" y="22"/>
                    <a:pt x="82" y="22"/>
                  </a:cubicBezTo>
                  <a:cubicBezTo>
                    <a:pt x="83" y="21"/>
                    <a:pt x="83" y="20"/>
                    <a:pt x="82" y="19"/>
                  </a:cubicBezTo>
                  <a:cubicBezTo>
                    <a:pt x="80" y="15"/>
                    <a:pt x="76" y="11"/>
                    <a:pt x="72" y="8"/>
                  </a:cubicBezTo>
                  <a:cubicBezTo>
                    <a:pt x="71" y="8"/>
                    <a:pt x="70" y="8"/>
                    <a:pt x="69" y="8"/>
                  </a:cubicBezTo>
                  <a:cubicBezTo>
                    <a:pt x="58" y="16"/>
                    <a:pt x="58" y="16"/>
                    <a:pt x="58" y="16"/>
                  </a:cubicBezTo>
                  <a:cubicBezTo>
                    <a:pt x="58" y="16"/>
                    <a:pt x="58" y="16"/>
                    <a:pt x="57" y="16"/>
                  </a:cubicBezTo>
                  <a:cubicBezTo>
                    <a:pt x="55" y="3"/>
                    <a:pt x="55" y="3"/>
                    <a:pt x="55" y="3"/>
                  </a:cubicBezTo>
                  <a:cubicBezTo>
                    <a:pt x="55" y="2"/>
                    <a:pt x="54" y="1"/>
                    <a:pt x="53" y="0"/>
                  </a:cubicBezTo>
                  <a:cubicBezTo>
                    <a:pt x="48" y="0"/>
                    <a:pt x="43" y="0"/>
                    <a:pt x="38" y="0"/>
                  </a:cubicBezTo>
                  <a:cubicBezTo>
                    <a:pt x="37" y="1"/>
                    <a:pt x="36" y="2"/>
                    <a:pt x="36" y="3"/>
                  </a:cubicBezTo>
                  <a:cubicBezTo>
                    <a:pt x="34" y="16"/>
                    <a:pt x="34" y="16"/>
                    <a:pt x="34" y="16"/>
                  </a:cubicBezTo>
                  <a:cubicBezTo>
                    <a:pt x="33" y="16"/>
                    <a:pt x="33" y="16"/>
                    <a:pt x="33" y="16"/>
                  </a:cubicBezTo>
                  <a:cubicBezTo>
                    <a:pt x="22" y="8"/>
                    <a:pt x="22" y="8"/>
                    <a:pt x="22" y="8"/>
                  </a:cubicBezTo>
                  <a:cubicBezTo>
                    <a:pt x="21" y="8"/>
                    <a:pt x="20" y="8"/>
                    <a:pt x="19" y="8"/>
                  </a:cubicBezTo>
                  <a:cubicBezTo>
                    <a:pt x="15" y="11"/>
                    <a:pt x="11" y="15"/>
                    <a:pt x="8" y="19"/>
                  </a:cubicBezTo>
                  <a:cubicBezTo>
                    <a:pt x="8" y="20"/>
                    <a:pt x="8" y="21"/>
                    <a:pt x="8" y="22"/>
                  </a:cubicBezTo>
                  <a:cubicBezTo>
                    <a:pt x="16" y="33"/>
                    <a:pt x="16" y="33"/>
                    <a:pt x="16" y="33"/>
                  </a:cubicBezTo>
                  <a:cubicBezTo>
                    <a:pt x="16" y="33"/>
                    <a:pt x="16" y="33"/>
                    <a:pt x="16" y="34"/>
                  </a:cubicBezTo>
                  <a:cubicBezTo>
                    <a:pt x="3" y="36"/>
                    <a:pt x="3" y="36"/>
                    <a:pt x="3" y="36"/>
                  </a:cubicBezTo>
                  <a:cubicBezTo>
                    <a:pt x="2" y="36"/>
                    <a:pt x="1" y="37"/>
                    <a:pt x="0" y="38"/>
                  </a:cubicBezTo>
                  <a:cubicBezTo>
                    <a:pt x="0" y="40"/>
                    <a:pt x="0" y="43"/>
                    <a:pt x="0" y="45"/>
                  </a:cubicBezTo>
                  <a:cubicBezTo>
                    <a:pt x="0" y="48"/>
                    <a:pt x="0" y="50"/>
                    <a:pt x="0" y="53"/>
                  </a:cubicBezTo>
                  <a:cubicBezTo>
                    <a:pt x="1" y="54"/>
                    <a:pt x="2" y="55"/>
                    <a:pt x="3" y="55"/>
                  </a:cubicBezTo>
                  <a:cubicBezTo>
                    <a:pt x="16" y="57"/>
                    <a:pt x="16" y="57"/>
                    <a:pt x="16" y="57"/>
                  </a:cubicBezTo>
                  <a:cubicBezTo>
                    <a:pt x="16" y="57"/>
                    <a:pt x="16" y="58"/>
                    <a:pt x="16" y="58"/>
                  </a:cubicBezTo>
                  <a:cubicBezTo>
                    <a:pt x="8" y="68"/>
                    <a:pt x="8" y="68"/>
                    <a:pt x="8" y="68"/>
                  </a:cubicBezTo>
                  <a:cubicBezTo>
                    <a:pt x="8" y="70"/>
                    <a:pt x="8" y="71"/>
                    <a:pt x="8" y="72"/>
                  </a:cubicBezTo>
                  <a:cubicBezTo>
                    <a:pt x="11" y="76"/>
                    <a:pt x="15" y="79"/>
                    <a:pt x="19" y="82"/>
                  </a:cubicBezTo>
                  <a:cubicBezTo>
                    <a:pt x="20" y="83"/>
                    <a:pt x="21" y="83"/>
                    <a:pt x="22" y="82"/>
                  </a:cubicBezTo>
                  <a:cubicBezTo>
                    <a:pt x="33" y="75"/>
                    <a:pt x="33" y="75"/>
                    <a:pt x="33" y="75"/>
                  </a:cubicBezTo>
                  <a:cubicBezTo>
                    <a:pt x="33" y="75"/>
                    <a:pt x="33" y="75"/>
                    <a:pt x="34" y="75"/>
                  </a:cubicBezTo>
                  <a:close/>
                  <a:moveTo>
                    <a:pt x="31" y="69"/>
                  </a:moveTo>
                  <a:cubicBezTo>
                    <a:pt x="21" y="76"/>
                    <a:pt x="21" y="76"/>
                    <a:pt x="21" y="76"/>
                  </a:cubicBezTo>
                  <a:cubicBezTo>
                    <a:pt x="18" y="75"/>
                    <a:pt x="16" y="72"/>
                    <a:pt x="14" y="70"/>
                  </a:cubicBezTo>
                  <a:cubicBezTo>
                    <a:pt x="22" y="60"/>
                    <a:pt x="22" y="60"/>
                    <a:pt x="22" y="60"/>
                  </a:cubicBezTo>
                  <a:cubicBezTo>
                    <a:pt x="22" y="59"/>
                    <a:pt x="23" y="58"/>
                    <a:pt x="22" y="57"/>
                  </a:cubicBezTo>
                  <a:cubicBezTo>
                    <a:pt x="21" y="56"/>
                    <a:pt x="21" y="55"/>
                    <a:pt x="21" y="54"/>
                  </a:cubicBezTo>
                  <a:cubicBezTo>
                    <a:pt x="20" y="53"/>
                    <a:pt x="19" y="52"/>
                    <a:pt x="18" y="52"/>
                  </a:cubicBezTo>
                  <a:cubicBezTo>
                    <a:pt x="6" y="50"/>
                    <a:pt x="6" y="50"/>
                    <a:pt x="6" y="50"/>
                  </a:cubicBezTo>
                  <a:cubicBezTo>
                    <a:pt x="6" y="48"/>
                    <a:pt x="6" y="47"/>
                    <a:pt x="6" y="45"/>
                  </a:cubicBezTo>
                  <a:cubicBezTo>
                    <a:pt x="6" y="44"/>
                    <a:pt x="6" y="42"/>
                    <a:pt x="6" y="41"/>
                  </a:cubicBezTo>
                  <a:cubicBezTo>
                    <a:pt x="18" y="39"/>
                    <a:pt x="18" y="39"/>
                    <a:pt x="18" y="39"/>
                  </a:cubicBezTo>
                  <a:cubicBezTo>
                    <a:pt x="19" y="39"/>
                    <a:pt x="20" y="38"/>
                    <a:pt x="21" y="37"/>
                  </a:cubicBezTo>
                  <a:cubicBezTo>
                    <a:pt x="21" y="36"/>
                    <a:pt x="21" y="35"/>
                    <a:pt x="22" y="34"/>
                  </a:cubicBezTo>
                  <a:cubicBezTo>
                    <a:pt x="23" y="33"/>
                    <a:pt x="22" y="32"/>
                    <a:pt x="22" y="31"/>
                  </a:cubicBezTo>
                  <a:cubicBezTo>
                    <a:pt x="14" y="21"/>
                    <a:pt x="14" y="21"/>
                    <a:pt x="14" y="21"/>
                  </a:cubicBezTo>
                  <a:cubicBezTo>
                    <a:pt x="16" y="18"/>
                    <a:pt x="18" y="16"/>
                    <a:pt x="21" y="14"/>
                  </a:cubicBezTo>
                  <a:cubicBezTo>
                    <a:pt x="31" y="22"/>
                    <a:pt x="31" y="22"/>
                    <a:pt x="31" y="22"/>
                  </a:cubicBezTo>
                  <a:cubicBezTo>
                    <a:pt x="32" y="22"/>
                    <a:pt x="33" y="22"/>
                    <a:pt x="34" y="22"/>
                  </a:cubicBezTo>
                  <a:cubicBezTo>
                    <a:pt x="35" y="21"/>
                    <a:pt x="36" y="21"/>
                    <a:pt x="37" y="21"/>
                  </a:cubicBezTo>
                  <a:cubicBezTo>
                    <a:pt x="38" y="20"/>
                    <a:pt x="39" y="19"/>
                    <a:pt x="39" y="18"/>
                  </a:cubicBezTo>
                  <a:cubicBezTo>
                    <a:pt x="41" y="6"/>
                    <a:pt x="41" y="6"/>
                    <a:pt x="41" y="6"/>
                  </a:cubicBezTo>
                  <a:cubicBezTo>
                    <a:pt x="44" y="6"/>
                    <a:pt x="47" y="6"/>
                    <a:pt x="50" y="6"/>
                  </a:cubicBezTo>
                  <a:cubicBezTo>
                    <a:pt x="52" y="18"/>
                    <a:pt x="52" y="18"/>
                    <a:pt x="52" y="18"/>
                  </a:cubicBezTo>
                  <a:cubicBezTo>
                    <a:pt x="52" y="19"/>
                    <a:pt x="53" y="20"/>
                    <a:pt x="54" y="21"/>
                  </a:cubicBezTo>
                  <a:cubicBezTo>
                    <a:pt x="55" y="21"/>
                    <a:pt x="56" y="21"/>
                    <a:pt x="57" y="22"/>
                  </a:cubicBezTo>
                  <a:cubicBezTo>
                    <a:pt x="58" y="22"/>
                    <a:pt x="59" y="22"/>
                    <a:pt x="60" y="22"/>
                  </a:cubicBezTo>
                  <a:cubicBezTo>
                    <a:pt x="70" y="14"/>
                    <a:pt x="70" y="14"/>
                    <a:pt x="70" y="14"/>
                  </a:cubicBezTo>
                  <a:cubicBezTo>
                    <a:pt x="73" y="16"/>
                    <a:pt x="75" y="18"/>
                    <a:pt x="76" y="21"/>
                  </a:cubicBezTo>
                  <a:cubicBezTo>
                    <a:pt x="69" y="31"/>
                    <a:pt x="69" y="31"/>
                    <a:pt x="69" y="31"/>
                  </a:cubicBezTo>
                  <a:cubicBezTo>
                    <a:pt x="68" y="32"/>
                    <a:pt x="68" y="33"/>
                    <a:pt x="69" y="34"/>
                  </a:cubicBezTo>
                  <a:cubicBezTo>
                    <a:pt x="69" y="35"/>
                    <a:pt x="70" y="36"/>
                    <a:pt x="70" y="37"/>
                  </a:cubicBezTo>
                  <a:cubicBezTo>
                    <a:pt x="71" y="38"/>
                    <a:pt x="72" y="39"/>
                    <a:pt x="73" y="39"/>
                  </a:cubicBezTo>
                  <a:cubicBezTo>
                    <a:pt x="85" y="41"/>
                    <a:pt x="85" y="41"/>
                    <a:pt x="85" y="41"/>
                  </a:cubicBezTo>
                  <a:cubicBezTo>
                    <a:pt x="85" y="42"/>
                    <a:pt x="85" y="44"/>
                    <a:pt x="85" y="45"/>
                  </a:cubicBezTo>
                  <a:cubicBezTo>
                    <a:pt x="85" y="47"/>
                    <a:pt x="85" y="48"/>
                    <a:pt x="85" y="50"/>
                  </a:cubicBezTo>
                  <a:cubicBezTo>
                    <a:pt x="73" y="52"/>
                    <a:pt x="73" y="52"/>
                    <a:pt x="73" y="52"/>
                  </a:cubicBezTo>
                  <a:cubicBezTo>
                    <a:pt x="72" y="52"/>
                    <a:pt x="71" y="53"/>
                    <a:pt x="70" y="54"/>
                  </a:cubicBezTo>
                  <a:cubicBezTo>
                    <a:pt x="70" y="55"/>
                    <a:pt x="69" y="56"/>
                    <a:pt x="69" y="57"/>
                  </a:cubicBezTo>
                  <a:cubicBezTo>
                    <a:pt x="68" y="58"/>
                    <a:pt x="68" y="59"/>
                    <a:pt x="69" y="60"/>
                  </a:cubicBezTo>
                  <a:cubicBezTo>
                    <a:pt x="76" y="70"/>
                    <a:pt x="76" y="70"/>
                    <a:pt x="76" y="70"/>
                  </a:cubicBezTo>
                  <a:cubicBezTo>
                    <a:pt x="75" y="72"/>
                    <a:pt x="73" y="75"/>
                    <a:pt x="70" y="76"/>
                  </a:cubicBezTo>
                  <a:cubicBezTo>
                    <a:pt x="60" y="69"/>
                    <a:pt x="60" y="69"/>
                    <a:pt x="60" y="69"/>
                  </a:cubicBezTo>
                  <a:cubicBezTo>
                    <a:pt x="59" y="68"/>
                    <a:pt x="58" y="68"/>
                    <a:pt x="57" y="69"/>
                  </a:cubicBezTo>
                  <a:cubicBezTo>
                    <a:pt x="56" y="69"/>
                    <a:pt x="55" y="70"/>
                    <a:pt x="54" y="70"/>
                  </a:cubicBezTo>
                  <a:cubicBezTo>
                    <a:pt x="53" y="70"/>
                    <a:pt x="52" y="71"/>
                    <a:pt x="52" y="72"/>
                  </a:cubicBezTo>
                  <a:cubicBezTo>
                    <a:pt x="50" y="85"/>
                    <a:pt x="50" y="85"/>
                    <a:pt x="50" y="85"/>
                  </a:cubicBezTo>
                  <a:cubicBezTo>
                    <a:pt x="47" y="85"/>
                    <a:pt x="44" y="85"/>
                    <a:pt x="41" y="85"/>
                  </a:cubicBezTo>
                  <a:cubicBezTo>
                    <a:pt x="39" y="72"/>
                    <a:pt x="39" y="72"/>
                    <a:pt x="39" y="72"/>
                  </a:cubicBezTo>
                  <a:cubicBezTo>
                    <a:pt x="39" y="71"/>
                    <a:pt x="38" y="70"/>
                    <a:pt x="37" y="70"/>
                  </a:cubicBezTo>
                  <a:cubicBezTo>
                    <a:pt x="36" y="70"/>
                    <a:pt x="35" y="69"/>
                    <a:pt x="34" y="69"/>
                  </a:cubicBezTo>
                  <a:cubicBezTo>
                    <a:pt x="33" y="68"/>
                    <a:pt x="32" y="68"/>
                    <a:pt x="3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7"/>
            <p:cNvSpPr>
              <a:spLocks noEditPoints="1"/>
            </p:cNvSpPr>
            <p:nvPr/>
          </p:nvSpPr>
          <p:spPr bwMode="auto">
            <a:xfrm>
              <a:off x="2103" y="1856"/>
              <a:ext cx="60" cy="59"/>
            </a:xfrm>
            <a:custGeom>
              <a:avLst/>
              <a:gdLst>
                <a:gd name="T0" fmla="*/ 14 w 29"/>
                <a:gd name="T1" fmla="*/ 29 h 29"/>
                <a:gd name="T2" fmla="*/ 29 w 29"/>
                <a:gd name="T3" fmla="*/ 14 h 29"/>
                <a:gd name="T4" fmla="*/ 14 w 29"/>
                <a:gd name="T5" fmla="*/ 0 h 29"/>
                <a:gd name="T6" fmla="*/ 0 w 29"/>
                <a:gd name="T7" fmla="*/ 14 h 29"/>
                <a:gd name="T8" fmla="*/ 14 w 29"/>
                <a:gd name="T9" fmla="*/ 29 h 29"/>
                <a:gd name="T10" fmla="*/ 14 w 29"/>
                <a:gd name="T11" fmla="*/ 6 h 29"/>
                <a:gd name="T12" fmla="*/ 23 w 29"/>
                <a:gd name="T13" fmla="*/ 14 h 29"/>
                <a:gd name="T14" fmla="*/ 14 w 29"/>
                <a:gd name="T15" fmla="*/ 23 h 29"/>
                <a:gd name="T16" fmla="*/ 6 w 29"/>
                <a:gd name="T17" fmla="*/ 14 h 29"/>
                <a:gd name="T18" fmla="*/ 14 w 29"/>
                <a:gd name="T19"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4" y="29"/>
                  </a:moveTo>
                  <a:cubicBezTo>
                    <a:pt x="22" y="29"/>
                    <a:pt x="29" y="22"/>
                    <a:pt x="29" y="14"/>
                  </a:cubicBezTo>
                  <a:cubicBezTo>
                    <a:pt x="29" y="6"/>
                    <a:pt x="22" y="0"/>
                    <a:pt x="14" y="0"/>
                  </a:cubicBezTo>
                  <a:cubicBezTo>
                    <a:pt x="6" y="0"/>
                    <a:pt x="0" y="6"/>
                    <a:pt x="0" y="14"/>
                  </a:cubicBezTo>
                  <a:cubicBezTo>
                    <a:pt x="0" y="22"/>
                    <a:pt x="6" y="29"/>
                    <a:pt x="14" y="29"/>
                  </a:cubicBezTo>
                  <a:close/>
                  <a:moveTo>
                    <a:pt x="14" y="6"/>
                  </a:moveTo>
                  <a:cubicBezTo>
                    <a:pt x="19" y="6"/>
                    <a:pt x="23" y="10"/>
                    <a:pt x="23" y="14"/>
                  </a:cubicBezTo>
                  <a:cubicBezTo>
                    <a:pt x="23" y="19"/>
                    <a:pt x="19" y="23"/>
                    <a:pt x="14" y="23"/>
                  </a:cubicBezTo>
                  <a:cubicBezTo>
                    <a:pt x="10" y="23"/>
                    <a:pt x="6" y="19"/>
                    <a:pt x="6" y="14"/>
                  </a:cubicBezTo>
                  <a:cubicBezTo>
                    <a:pt x="6" y="10"/>
                    <a:pt x="10" y="6"/>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28" name="Picture 227"/>
          <p:cNvPicPr>
            <a:picLocks noChangeAspect="1"/>
          </p:cNvPicPr>
          <p:nvPr/>
        </p:nvPicPr>
        <p:blipFill>
          <a:blip r:embed="rId4"/>
          <a:stretch>
            <a:fillRect/>
          </a:stretch>
        </p:blipFill>
        <p:spPr>
          <a:xfrm flipV="1">
            <a:off x="2733788" y="4236178"/>
            <a:ext cx="478845" cy="478845"/>
          </a:xfrm>
          <a:prstGeom prst="rect">
            <a:avLst/>
          </a:prstGeom>
        </p:spPr>
      </p:pic>
    </p:spTree>
    <p:extLst>
      <p:ext uri="{BB962C8B-B14F-4D97-AF65-F5344CB8AC3E}">
        <p14:creationId xmlns:p14="http://schemas.microsoft.com/office/powerpoint/2010/main" val="3524475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400" y="431800"/>
            <a:ext cx="10195200" cy="533400"/>
          </a:xfrm>
        </p:spPr>
        <p:txBody>
          <a:bodyPr/>
          <a:lstStyle/>
          <a:p>
            <a:r>
              <a:rPr lang="ru-RU" sz="6000" dirty="0" smtClean="0"/>
              <a:t>Контакты</a:t>
            </a:r>
            <a:endParaRPr lang="en-GB" sz="6000" dirty="0"/>
          </a:p>
        </p:txBody>
      </p:sp>
      <p:sp>
        <p:nvSpPr>
          <p:cNvPr id="7" name="Rectangle 6"/>
          <p:cNvSpPr/>
          <p:nvPr/>
        </p:nvSpPr>
        <p:spPr>
          <a:xfrm>
            <a:off x="2991094" y="3163420"/>
            <a:ext cx="5887092" cy="1877437"/>
          </a:xfrm>
          <a:prstGeom prst="rect">
            <a:avLst/>
          </a:prstGeom>
        </p:spPr>
        <p:txBody>
          <a:bodyPr wrap="square">
            <a:spAutoFit/>
          </a:bodyPr>
          <a:lstStyle/>
          <a:p>
            <a:pPr>
              <a:spcBef>
                <a:spcPts val="600"/>
              </a:spcBef>
            </a:pPr>
            <a:r>
              <a:rPr lang="ru-RU" sz="1600" dirty="0">
                <a:solidFill>
                  <a:srgbClr val="00338D"/>
                </a:solidFill>
              </a:rPr>
              <a:t>Глава аудиторской практики КПМГ в СНГ</a:t>
            </a:r>
          </a:p>
          <a:p>
            <a:pPr>
              <a:spcBef>
                <a:spcPts val="600"/>
              </a:spcBef>
            </a:pPr>
            <a:r>
              <a:rPr lang="ru-RU" sz="1600" dirty="0">
                <a:solidFill>
                  <a:srgbClr val="00338D"/>
                </a:solidFill>
              </a:rPr>
              <a:t>Член Правления Российского союза аудиторов (СРО РСА)</a:t>
            </a:r>
          </a:p>
          <a:p>
            <a:pPr>
              <a:spcBef>
                <a:spcPts val="600"/>
              </a:spcBef>
            </a:pPr>
            <a:r>
              <a:rPr lang="ru-RU" sz="1600" dirty="0">
                <a:solidFill>
                  <a:srgbClr val="00338D"/>
                </a:solidFill>
              </a:rPr>
              <a:t>Член правления Фонда Национального Совета по финансовой отчетности (НСФО</a:t>
            </a:r>
            <a:r>
              <a:rPr lang="ru-RU" sz="1600" dirty="0" smtClean="0">
                <a:solidFill>
                  <a:srgbClr val="00338D"/>
                </a:solidFill>
              </a:rPr>
              <a:t>)</a:t>
            </a:r>
            <a:endParaRPr lang="en-US" sz="1600" dirty="0">
              <a:solidFill>
                <a:srgbClr val="00338D"/>
              </a:solidFill>
            </a:endParaRPr>
          </a:p>
          <a:p>
            <a:pPr>
              <a:spcBef>
                <a:spcPts val="600"/>
              </a:spcBef>
            </a:pPr>
            <a:r>
              <a:rPr lang="en-US" sz="1600" dirty="0">
                <a:solidFill>
                  <a:srgbClr val="00338D"/>
                </a:solidFill>
              </a:rPr>
              <a:t>T.: +7 (495) </a:t>
            </a:r>
            <a:r>
              <a:rPr lang="en-US" sz="1600" dirty="0" smtClean="0">
                <a:solidFill>
                  <a:srgbClr val="00338D"/>
                </a:solidFill>
              </a:rPr>
              <a:t>9374477</a:t>
            </a:r>
          </a:p>
          <a:p>
            <a:pPr>
              <a:spcBef>
                <a:spcPts val="600"/>
              </a:spcBef>
            </a:pPr>
            <a:r>
              <a:rPr lang="en-US" sz="1600" dirty="0" smtClean="0">
                <a:solidFill>
                  <a:srgbClr val="00338D"/>
                </a:solidFill>
              </a:rPr>
              <a:t>E.: KAltukhov@kpmg.ru</a:t>
            </a:r>
            <a:endParaRPr lang="ru-RU" sz="1600" dirty="0">
              <a:solidFill>
                <a:srgbClr val="00338D"/>
              </a:solidFill>
            </a:endParaRPr>
          </a:p>
        </p:txBody>
      </p:sp>
      <p:sp>
        <p:nvSpPr>
          <p:cNvPr id="9" name="Rectangle 8"/>
          <p:cNvSpPr/>
          <p:nvPr/>
        </p:nvSpPr>
        <p:spPr>
          <a:xfrm>
            <a:off x="2991094" y="2432030"/>
            <a:ext cx="2514356" cy="646331"/>
          </a:xfrm>
          <a:prstGeom prst="rect">
            <a:avLst/>
          </a:prstGeom>
        </p:spPr>
        <p:txBody>
          <a:bodyPr wrap="square">
            <a:spAutoFit/>
          </a:bodyPr>
          <a:lstStyle/>
          <a:p>
            <a:r>
              <a:rPr lang="ru-RU" b="1" dirty="0" smtClean="0">
                <a:solidFill>
                  <a:srgbClr val="00338D"/>
                </a:solidFill>
              </a:rPr>
              <a:t>Алтухов</a:t>
            </a:r>
            <a:endParaRPr lang="en-US" b="1" dirty="0" smtClean="0">
              <a:solidFill>
                <a:srgbClr val="00338D"/>
              </a:solidFill>
            </a:endParaRPr>
          </a:p>
          <a:p>
            <a:r>
              <a:rPr lang="ru-RU" b="1" dirty="0" smtClean="0">
                <a:solidFill>
                  <a:srgbClr val="00338D"/>
                </a:solidFill>
              </a:rPr>
              <a:t>Кирилл </a:t>
            </a:r>
            <a:r>
              <a:rPr lang="ru-RU" b="1" dirty="0">
                <a:solidFill>
                  <a:srgbClr val="00338D"/>
                </a:solidFill>
              </a:rPr>
              <a:t>Витальевич</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399" y="2226157"/>
            <a:ext cx="1832935" cy="2691012"/>
          </a:xfrm>
          <a:prstGeom prst="rect">
            <a:avLst/>
          </a:prstGeom>
        </p:spPr>
      </p:pic>
    </p:spTree>
    <p:extLst>
      <p:ext uri="{BB962C8B-B14F-4D97-AF65-F5344CB8AC3E}">
        <p14:creationId xmlns:p14="http://schemas.microsoft.com/office/powerpoint/2010/main" val="2290732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773553" y="5152394"/>
            <a:ext cx="7851751" cy="643342"/>
          </a:xfrm>
        </p:spPr>
        <p:txBody>
          <a:bodyPr/>
          <a:lstStyle/>
          <a:p>
            <a:r>
              <a:rPr lang="ru-RU" dirty="0"/>
              <a:t>© </a:t>
            </a:r>
            <a:r>
              <a:rPr lang="ru-RU" dirty="0" smtClean="0"/>
              <a:t>2019 г. </a:t>
            </a:r>
            <a:r>
              <a:rPr lang="ru-RU" dirty="0"/>
              <a:t>АО «КПМГ», компания, зарегистрированная в соответствии с законодательством Российской Федерации, член сети независимых фирм КПМГ, входящих в ассоциацию KPMG </a:t>
            </a:r>
            <a:r>
              <a:rPr lang="ru-RU" dirty="0" err="1"/>
              <a:t>International</a:t>
            </a:r>
            <a:r>
              <a:rPr lang="ru-RU" dirty="0"/>
              <a:t> </a:t>
            </a:r>
            <a:r>
              <a:rPr lang="ru-RU" dirty="0" err="1"/>
              <a:t>Cooperative</a:t>
            </a:r>
            <a:r>
              <a:rPr lang="ru-RU" dirty="0"/>
              <a:t> (“KPMG </a:t>
            </a:r>
            <a:r>
              <a:rPr lang="ru-RU" dirty="0" err="1"/>
              <a:t>International</a:t>
            </a:r>
            <a:r>
              <a:rPr lang="ru-RU" dirty="0"/>
              <a:t>”), зарегистрированную по законодательству Швейцарии. Все права защищены. </a:t>
            </a:r>
          </a:p>
        </p:txBody>
      </p:sp>
      <p:sp>
        <p:nvSpPr>
          <p:cNvPr id="3" name="Text Placeholder 2"/>
          <p:cNvSpPr>
            <a:spLocks noGrp="1"/>
          </p:cNvSpPr>
          <p:nvPr>
            <p:ph type="body" sz="quarter" idx="12"/>
          </p:nvPr>
        </p:nvSpPr>
        <p:spPr>
          <a:xfrm>
            <a:off x="2773553" y="5838030"/>
            <a:ext cx="7851751" cy="169277"/>
          </a:xfrm>
        </p:spPr>
        <p:txBody>
          <a:bodyPr/>
          <a:lstStyle/>
          <a:p>
            <a:r>
              <a:rPr lang="ru-RU" dirty="0"/>
              <a:t>KPMG и логотип KPMG являются зарегистрированными товарными знаками или товарными знаками ассоциации KPMG </a:t>
            </a:r>
            <a:r>
              <a:rPr lang="ru-RU" dirty="0" err="1"/>
              <a:t>International</a:t>
            </a:r>
            <a:r>
              <a:rPr lang="ru-RU" dirty="0"/>
              <a:t>.</a:t>
            </a:r>
          </a:p>
        </p:txBody>
      </p:sp>
      <p:sp>
        <p:nvSpPr>
          <p:cNvPr id="4" name="Text Placeholder 3"/>
          <p:cNvSpPr>
            <a:spLocks noGrp="1"/>
          </p:cNvSpPr>
          <p:nvPr>
            <p:ph type="body" sz="quarter" idx="13"/>
          </p:nvPr>
        </p:nvSpPr>
        <p:spPr>
          <a:xfrm>
            <a:off x="2773553" y="3958758"/>
            <a:ext cx="7851751" cy="643342"/>
          </a:xfrm>
        </p:spPr>
        <p:txBody>
          <a:bodyPr/>
          <a:lstStyle/>
          <a:p>
            <a:r>
              <a:rPr lang="ru-RU" dirty="0"/>
              <a:t>Информация, содержащаяся в настоящем документе, носит общий характер и подготовлена без учета конкретных обстоятельств того или иного лица или организации. Хотя мы неизменно стремимся представлять своевременную </a:t>
            </a:r>
            <a:r>
              <a:rPr lang="ru-RU" dirty="0" smtClean="0"/>
              <a:t/>
            </a:r>
            <a:br>
              <a:rPr lang="ru-RU" dirty="0" smtClean="0"/>
            </a:br>
            <a:r>
              <a:rPr lang="ru-RU" dirty="0" smtClean="0"/>
              <a:t>и </a:t>
            </a:r>
            <a:r>
              <a:rPr lang="ru-RU" dirty="0"/>
              <a:t>точную информацию, мы не можем гарантировать того, что данная информация окажется столь же точной на момент получения или будет оставаться столь же </a:t>
            </a:r>
            <a:r>
              <a:rPr lang="ru-RU" dirty="0" smtClean="0"/>
              <a:t>точной </a:t>
            </a:r>
            <a:r>
              <a:rPr lang="ru-RU" dirty="0"/>
              <a:t>в будущем. Предпринимать какие-либо действия на основании такой информации можно только после консультаций </a:t>
            </a:r>
            <a:r>
              <a:rPr lang="ru-RU" dirty="0" smtClean="0"/>
              <a:t>с </a:t>
            </a:r>
            <a:r>
              <a:rPr lang="ru-RU" dirty="0"/>
              <a:t>соответствующими специалистами и тщательного </a:t>
            </a:r>
            <a:r>
              <a:rPr lang="ru-RU" dirty="0" smtClean="0"/>
              <a:t>анализа конкретной </a:t>
            </a:r>
            <a:r>
              <a:rPr lang="ru-RU" dirty="0"/>
              <a:t>ситуации. </a:t>
            </a:r>
          </a:p>
        </p:txBody>
      </p:sp>
    </p:spTree>
    <p:extLst>
      <p:ext uri="{BB962C8B-B14F-4D97-AF65-F5344CB8AC3E}">
        <p14:creationId xmlns:p14="http://schemas.microsoft.com/office/powerpoint/2010/main" val="3945250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7641394" y="1309888"/>
            <a:ext cx="1884589" cy="4164013"/>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dirty="0" err="1" smtClean="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3493" y="1523917"/>
            <a:ext cx="1690469" cy="2519472"/>
          </a:xfrm>
          <a:prstGeom prst="rect">
            <a:avLst/>
          </a:prstGeom>
        </p:spPr>
      </p:pic>
      <p:grpSp>
        <p:nvGrpSpPr>
          <p:cNvPr id="34" name="Group 33"/>
          <p:cNvGrpSpPr/>
          <p:nvPr/>
        </p:nvGrpSpPr>
        <p:grpSpPr>
          <a:xfrm>
            <a:off x="1005343" y="1309888"/>
            <a:ext cx="2124000" cy="4164013"/>
            <a:chOff x="1005343" y="1322387"/>
            <a:chExt cx="2124000" cy="4164013"/>
          </a:xfrm>
        </p:grpSpPr>
        <p:sp>
          <p:nvSpPr>
            <p:cNvPr id="12" name="Rectangle 11"/>
            <p:cNvSpPr/>
            <p:nvPr/>
          </p:nvSpPr>
          <p:spPr>
            <a:xfrm>
              <a:off x="1005343" y="1322387"/>
              <a:ext cx="1884589" cy="4164013"/>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dirty="0" err="1" smtClean="0">
                <a:solidFill>
                  <a:schemeClr val="bg1"/>
                </a:solidFill>
              </a:endParaRPr>
            </a:p>
          </p:txBody>
        </p:sp>
        <p:sp>
          <p:nvSpPr>
            <p:cNvPr id="15" name="Rectangle 14"/>
            <p:cNvSpPr/>
            <p:nvPr/>
          </p:nvSpPr>
          <p:spPr>
            <a:xfrm>
              <a:off x="1005343" y="3622815"/>
              <a:ext cx="2124000" cy="16560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54000" bIns="54000" rtlCol="0" anchor="ctr"/>
            <a:lstStyle/>
            <a:p>
              <a:pPr>
                <a:spcBef>
                  <a:spcPts val="195"/>
                </a:spcBef>
              </a:pPr>
              <a:r>
                <a:rPr lang="ru-RU" sz="1600" b="1" spc="-5" dirty="0">
                  <a:solidFill>
                    <a:srgbClr val="FFFFFF"/>
                  </a:solidFill>
                  <a:cs typeface="Arial"/>
                </a:rPr>
                <a:t>Развитие информационных технологий </a:t>
              </a:r>
              <a:r>
                <a:rPr lang="ru-RU" sz="1600" b="1" spc="-5" dirty="0" smtClean="0">
                  <a:solidFill>
                    <a:srgbClr val="FFFFFF"/>
                  </a:solidFill>
                  <a:cs typeface="Arial"/>
                </a:rPr>
                <a:t/>
              </a:r>
              <a:br>
                <a:rPr lang="ru-RU" sz="1600" b="1" spc="-5" dirty="0" smtClean="0">
                  <a:solidFill>
                    <a:srgbClr val="FFFFFF"/>
                  </a:solidFill>
                  <a:cs typeface="Arial"/>
                </a:rPr>
              </a:br>
              <a:r>
                <a:rPr lang="ru-RU" sz="1600" b="1" spc="-5" dirty="0" smtClean="0">
                  <a:solidFill>
                    <a:srgbClr val="FFFFFF"/>
                  </a:solidFill>
                  <a:cs typeface="Arial"/>
                </a:rPr>
                <a:t>у </a:t>
              </a:r>
              <a:r>
                <a:rPr lang="ru-RU" sz="1600" b="1" spc="-5" dirty="0">
                  <a:solidFill>
                    <a:srgbClr val="FFFFFF"/>
                  </a:solidFill>
                  <a:cs typeface="Arial"/>
                </a:rPr>
                <a:t>аудиторских клиентов </a:t>
              </a:r>
            </a:p>
          </p:txBody>
        </p:sp>
      </p:grpSp>
      <p:grpSp>
        <p:nvGrpSpPr>
          <p:cNvPr id="31" name="Group 30"/>
          <p:cNvGrpSpPr/>
          <p:nvPr/>
        </p:nvGrpSpPr>
        <p:grpSpPr>
          <a:xfrm>
            <a:off x="9817411" y="1309888"/>
            <a:ext cx="2052000" cy="4164013"/>
            <a:chOff x="3311380" y="1322387"/>
            <a:chExt cx="2052000" cy="4164013"/>
          </a:xfrm>
        </p:grpSpPr>
        <p:sp>
          <p:nvSpPr>
            <p:cNvPr id="32" name="Rectangle 31"/>
            <p:cNvSpPr/>
            <p:nvPr/>
          </p:nvSpPr>
          <p:spPr>
            <a:xfrm>
              <a:off x="3311380" y="1322387"/>
              <a:ext cx="1884589" cy="4164013"/>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dirty="0" err="1" smtClean="0">
                <a:solidFill>
                  <a:schemeClr val="bg1"/>
                </a:solidFill>
              </a:endParaRPr>
            </a:p>
          </p:txBody>
        </p:sp>
        <p:sp>
          <p:nvSpPr>
            <p:cNvPr id="33" name="Rectangle 32"/>
            <p:cNvSpPr/>
            <p:nvPr/>
          </p:nvSpPr>
          <p:spPr>
            <a:xfrm>
              <a:off x="3311380" y="3622815"/>
              <a:ext cx="2052000" cy="16560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54000" bIns="54000" rtlCol="0" anchor="ctr"/>
            <a:lstStyle/>
            <a:p>
              <a:pPr>
                <a:lnSpc>
                  <a:spcPct val="90000"/>
                </a:lnSpc>
                <a:spcAft>
                  <a:spcPts val="600"/>
                </a:spcAft>
                <a:buClr>
                  <a:schemeClr val="bg1"/>
                </a:buClr>
              </a:pPr>
              <a:r>
                <a:rPr lang="ru-RU" sz="1600" b="1" spc="-5" dirty="0">
                  <a:solidFill>
                    <a:srgbClr val="FFFFFF"/>
                  </a:solidFill>
                  <a:cs typeface="Arial"/>
                </a:rPr>
                <a:t>Требования законодательства по защите персональных данных </a:t>
              </a:r>
              <a:r>
                <a:rPr lang="ru-RU" sz="1600" b="1" spc="-5" dirty="0" smtClean="0">
                  <a:solidFill>
                    <a:srgbClr val="FFFFFF"/>
                  </a:solidFill>
                  <a:cs typeface="Arial"/>
                </a:rPr>
                <a:t/>
              </a:r>
              <a:br>
                <a:rPr lang="ru-RU" sz="1600" b="1" spc="-5" dirty="0" smtClean="0">
                  <a:solidFill>
                    <a:srgbClr val="FFFFFF"/>
                  </a:solidFill>
                  <a:cs typeface="Arial"/>
                </a:rPr>
              </a:br>
              <a:r>
                <a:rPr lang="ru-RU" sz="1600" b="1" spc="-5" dirty="0" smtClean="0">
                  <a:solidFill>
                    <a:srgbClr val="FFFFFF"/>
                  </a:solidFill>
                  <a:cs typeface="Arial"/>
                </a:rPr>
                <a:t>и </a:t>
              </a:r>
              <a:r>
                <a:rPr lang="ru-RU" sz="1600" b="1" spc="-5" dirty="0">
                  <a:solidFill>
                    <a:srgbClr val="FFFFFF"/>
                  </a:solidFill>
                  <a:cs typeface="Arial"/>
                </a:rPr>
                <a:t>аудиторской тайны </a:t>
              </a:r>
            </a:p>
          </p:txBody>
        </p:sp>
      </p:grpSp>
      <p:grpSp>
        <p:nvGrpSpPr>
          <p:cNvPr id="24" name="Group 23"/>
          <p:cNvGrpSpPr/>
          <p:nvPr/>
        </p:nvGrpSpPr>
        <p:grpSpPr>
          <a:xfrm>
            <a:off x="3253360" y="1309888"/>
            <a:ext cx="2052000" cy="4164013"/>
            <a:chOff x="3311380" y="1322387"/>
            <a:chExt cx="2052000" cy="4164013"/>
          </a:xfrm>
        </p:grpSpPr>
        <p:sp>
          <p:nvSpPr>
            <p:cNvPr id="10" name="Rectangle 9"/>
            <p:cNvSpPr/>
            <p:nvPr/>
          </p:nvSpPr>
          <p:spPr>
            <a:xfrm>
              <a:off x="3311380" y="1322387"/>
              <a:ext cx="1884589" cy="4164013"/>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dirty="0" err="1" smtClean="0">
                <a:solidFill>
                  <a:schemeClr val="bg1"/>
                </a:solidFill>
              </a:endParaRPr>
            </a:p>
          </p:txBody>
        </p:sp>
        <p:sp>
          <p:nvSpPr>
            <p:cNvPr id="16" name="Rectangle 15"/>
            <p:cNvSpPr/>
            <p:nvPr/>
          </p:nvSpPr>
          <p:spPr>
            <a:xfrm>
              <a:off x="3311380" y="3622815"/>
              <a:ext cx="2052000" cy="16560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54000" bIns="54000" rtlCol="0" anchor="ctr"/>
            <a:lstStyle/>
            <a:p>
              <a:pPr>
                <a:lnSpc>
                  <a:spcPct val="90000"/>
                </a:lnSpc>
                <a:spcAft>
                  <a:spcPts val="600"/>
                </a:spcAft>
                <a:buClr>
                  <a:schemeClr val="bg1"/>
                </a:buClr>
              </a:pPr>
              <a:r>
                <a:rPr lang="ru-RU" sz="1600" b="1" spc="-5" dirty="0">
                  <a:solidFill>
                    <a:srgbClr val="FFFFFF"/>
                  </a:solidFill>
                  <a:cs typeface="Arial"/>
                </a:rPr>
                <a:t>Переход  аудиторских компаний на электронных документооборот</a:t>
              </a:r>
            </a:p>
          </p:txBody>
        </p:sp>
      </p:grpSp>
      <p:grpSp>
        <p:nvGrpSpPr>
          <p:cNvPr id="25" name="Group 24"/>
          <p:cNvGrpSpPr/>
          <p:nvPr/>
        </p:nvGrpSpPr>
        <p:grpSpPr>
          <a:xfrm>
            <a:off x="5429377" y="1309888"/>
            <a:ext cx="2088000" cy="4164013"/>
            <a:chOff x="3311380" y="1322387"/>
            <a:chExt cx="2088000" cy="4164013"/>
          </a:xfrm>
        </p:grpSpPr>
        <p:sp>
          <p:nvSpPr>
            <p:cNvPr id="26" name="Rectangle 25"/>
            <p:cNvSpPr/>
            <p:nvPr/>
          </p:nvSpPr>
          <p:spPr>
            <a:xfrm>
              <a:off x="3311380" y="1322387"/>
              <a:ext cx="1884589" cy="4164013"/>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dirty="0" err="1" smtClean="0">
                <a:solidFill>
                  <a:schemeClr val="bg1"/>
                </a:solidFill>
              </a:endParaRPr>
            </a:p>
          </p:txBody>
        </p:sp>
        <p:sp>
          <p:nvSpPr>
            <p:cNvPr id="27" name="Rectangle 26"/>
            <p:cNvSpPr/>
            <p:nvPr/>
          </p:nvSpPr>
          <p:spPr>
            <a:xfrm>
              <a:off x="3311380" y="3622815"/>
              <a:ext cx="2088000" cy="16560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54000" bIns="54000" rtlCol="0" anchor="ctr"/>
            <a:lstStyle/>
            <a:p>
              <a:pPr>
                <a:lnSpc>
                  <a:spcPct val="90000"/>
                </a:lnSpc>
                <a:spcAft>
                  <a:spcPts val="600"/>
                </a:spcAft>
                <a:buClr>
                  <a:schemeClr val="bg1"/>
                </a:buClr>
              </a:pPr>
              <a:r>
                <a:rPr lang="ru-RU" sz="1600" b="1" spc="-5" dirty="0">
                  <a:solidFill>
                    <a:srgbClr val="FFFFFF"/>
                  </a:solidFill>
                  <a:cs typeface="Arial"/>
                </a:rPr>
                <a:t>Автоматизация аудиторских процедур. </a:t>
              </a:r>
              <a:r>
                <a:rPr lang="ru-RU" sz="1600" b="1" spc="-5" dirty="0" smtClean="0">
                  <a:solidFill>
                    <a:srgbClr val="FFFFFF"/>
                  </a:solidFill>
                  <a:cs typeface="Arial"/>
                </a:rPr>
                <a:t/>
              </a:r>
              <a:br>
                <a:rPr lang="ru-RU" sz="1600" b="1" spc="-5" dirty="0" smtClean="0">
                  <a:solidFill>
                    <a:srgbClr val="FFFFFF"/>
                  </a:solidFill>
                  <a:cs typeface="Arial"/>
                </a:rPr>
              </a:br>
              <a:r>
                <a:rPr lang="ru-RU" sz="1600" b="1" spc="-5" dirty="0" smtClean="0">
                  <a:solidFill>
                    <a:srgbClr val="FFFFFF"/>
                  </a:solidFill>
                  <a:cs typeface="Arial"/>
                </a:rPr>
                <a:t>Новые </a:t>
              </a:r>
              <a:r>
                <a:rPr lang="ru-RU" sz="1600" b="1" spc="-5" dirty="0">
                  <a:solidFill>
                    <a:srgbClr val="FFFFFF"/>
                  </a:solidFill>
                  <a:cs typeface="Arial"/>
                </a:rPr>
                <a:t>технологии </a:t>
              </a:r>
              <a:r>
                <a:rPr lang="ru-RU" sz="1600" b="1" spc="-5" dirty="0" smtClean="0">
                  <a:solidFill>
                    <a:srgbClr val="FFFFFF"/>
                  </a:solidFill>
                  <a:cs typeface="Arial"/>
                </a:rPr>
                <a:t/>
              </a:r>
              <a:br>
                <a:rPr lang="ru-RU" sz="1600" b="1" spc="-5" dirty="0" smtClean="0">
                  <a:solidFill>
                    <a:srgbClr val="FFFFFF"/>
                  </a:solidFill>
                  <a:cs typeface="Arial"/>
                </a:rPr>
              </a:br>
              <a:r>
                <a:rPr lang="ru-RU" sz="1600" b="1" spc="-5" dirty="0" smtClean="0">
                  <a:solidFill>
                    <a:srgbClr val="FFFFFF"/>
                  </a:solidFill>
                  <a:cs typeface="Arial"/>
                </a:rPr>
                <a:t>в </a:t>
              </a:r>
              <a:r>
                <a:rPr lang="ru-RU" sz="1600" b="1" spc="-5" dirty="0">
                  <a:solidFill>
                    <a:srgbClr val="FFFFFF"/>
                  </a:solidFill>
                  <a:cs typeface="Arial"/>
                </a:rPr>
                <a:t>аудите</a:t>
              </a:r>
            </a:p>
          </p:txBody>
        </p:sp>
      </p:grpSp>
      <p:sp>
        <p:nvSpPr>
          <p:cNvPr id="2" name="Title 1"/>
          <p:cNvSpPr>
            <a:spLocks noGrp="1"/>
          </p:cNvSpPr>
          <p:nvPr>
            <p:ph type="title"/>
          </p:nvPr>
        </p:nvSpPr>
        <p:spPr>
          <a:xfrm>
            <a:off x="998399" y="431800"/>
            <a:ext cx="10962941" cy="533400"/>
          </a:xfrm>
        </p:spPr>
        <p:txBody>
          <a:bodyPr/>
          <a:lstStyle/>
          <a:p>
            <a:r>
              <a:rPr lang="ru-RU" dirty="0" smtClean="0">
                <a:latin typeface="KPMG Cyrillic Extralight" panose="020B0303030202040204" pitchFamily="34" charset="-52"/>
              </a:rPr>
              <a:t>Растущая зависимость от информационных технологий  </a:t>
            </a:r>
            <a:endParaRPr lang="en-US" dirty="0">
              <a:latin typeface="KPMG Cyrillic Extralight" panose="020B0303030202040204" pitchFamily="34" charset="-52"/>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4748" r="17206"/>
          <a:stretch/>
        </p:blipFill>
        <p:spPr>
          <a:xfrm>
            <a:off x="9853411" y="1444217"/>
            <a:ext cx="1764106" cy="1910607"/>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9241"/>
          <a:stretch/>
        </p:blipFill>
        <p:spPr>
          <a:xfrm>
            <a:off x="5506480" y="1534370"/>
            <a:ext cx="1902202" cy="2082352"/>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3663" y="1448245"/>
            <a:ext cx="1627948" cy="1906579"/>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4736" y="1614140"/>
            <a:ext cx="2173503" cy="1801090"/>
          </a:xfrm>
          <a:prstGeom prst="rect">
            <a:avLst/>
          </a:prstGeom>
        </p:spPr>
      </p:pic>
      <p:sp>
        <p:nvSpPr>
          <p:cNvPr id="30" name="Rectangle 29"/>
          <p:cNvSpPr/>
          <p:nvPr/>
        </p:nvSpPr>
        <p:spPr>
          <a:xfrm>
            <a:off x="7641394" y="3610316"/>
            <a:ext cx="2052000" cy="16560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54000" bIns="54000" rtlCol="0" anchor="ctr"/>
          <a:lstStyle/>
          <a:p>
            <a:pPr>
              <a:lnSpc>
                <a:spcPct val="90000"/>
              </a:lnSpc>
              <a:spcAft>
                <a:spcPts val="600"/>
              </a:spcAft>
              <a:buClr>
                <a:schemeClr val="bg1"/>
              </a:buClr>
            </a:pPr>
            <a:r>
              <a:rPr lang="ru-RU" sz="1600" b="1" spc="-5" dirty="0">
                <a:solidFill>
                  <a:srgbClr val="FFFFFF"/>
                </a:solidFill>
                <a:cs typeface="Arial"/>
              </a:rPr>
              <a:t>Рост угроз информационной безопасности </a:t>
            </a:r>
          </a:p>
        </p:txBody>
      </p:sp>
    </p:spTree>
    <p:extLst>
      <p:ext uri="{BB962C8B-B14F-4D97-AF65-F5344CB8AC3E}">
        <p14:creationId xmlns:p14="http://schemas.microsoft.com/office/powerpoint/2010/main" val="2647518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Регулирование информационной безопасности</a:t>
            </a:r>
            <a:endParaRPr lang="en-US" dirty="0"/>
          </a:p>
        </p:txBody>
      </p:sp>
      <p:sp>
        <p:nvSpPr>
          <p:cNvPr id="3" name="Content Placeholder 2"/>
          <p:cNvSpPr>
            <a:spLocks noGrp="1"/>
          </p:cNvSpPr>
          <p:nvPr>
            <p:ph idx="1"/>
          </p:nvPr>
        </p:nvSpPr>
        <p:spPr>
          <a:xfrm>
            <a:off x="3361039" y="1349387"/>
            <a:ext cx="7945393" cy="4545566"/>
          </a:xfrm>
        </p:spPr>
        <p:txBody>
          <a:bodyPr>
            <a:noAutofit/>
          </a:bodyPr>
          <a:lstStyle/>
          <a:p>
            <a:pPr marL="457200" lvl="1" indent="-457200">
              <a:spcBef>
                <a:spcPts val="600"/>
              </a:spcBef>
              <a:buFont typeface="Arial" panose="020B0604020202020204" pitchFamily="34" charset="0"/>
              <a:buChar char="—"/>
            </a:pPr>
            <a:r>
              <a:rPr lang="ru-RU" sz="1800" dirty="0" smtClean="0"/>
              <a:t>Доктрина информационной безопасности Российской Федерации </a:t>
            </a:r>
          </a:p>
          <a:p>
            <a:pPr marL="457200" lvl="1" indent="-457200">
              <a:spcBef>
                <a:spcPts val="600"/>
              </a:spcBef>
              <a:buFont typeface="Arial" panose="020B0604020202020204" pitchFamily="34" charset="0"/>
              <a:buChar char="—"/>
            </a:pPr>
            <a:r>
              <a:rPr lang="ru-RU" sz="1800" dirty="0" smtClean="0"/>
              <a:t>Федеральный закон «Об информации, информационных технологиях и защите информации»</a:t>
            </a:r>
          </a:p>
          <a:p>
            <a:pPr marL="457200" lvl="1" indent="-457200">
              <a:spcBef>
                <a:spcPts val="600"/>
              </a:spcBef>
              <a:buFont typeface="Arial" panose="020B0604020202020204" pitchFamily="34" charset="0"/>
              <a:buChar char="—"/>
            </a:pPr>
            <a:r>
              <a:rPr lang="ru-RU" sz="1800" dirty="0"/>
              <a:t>Федеральный </a:t>
            </a:r>
            <a:r>
              <a:rPr lang="ru-RU" sz="1800" dirty="0" smtClean="0"/>
              <a:t>закон «О персональных данных»</a:t>
            </a:r>
          </a:p>
          <a:p>
            <a:pPr marL="457200" lvl="1" indent="-457200">
              <a:spcBef>
                <a:spcPts val="600"/>
              </a:spcBef>
              <a:buFont typeface="Arial" panose="020B0604020202020204" pitchFamily="34" charset="0"/>
              <a:buChar char="—"/>
            </a:pPr>
            <a:r>
              <a:rPr lang="ru-RU" sz="1800" dirty="0"/>
              <a:t>Федеральный </a:t>
            </a:r>
            <a:r>
              <a:rPr lang="ru-RU" sz="1800" dirty="0" smtClean="0"/>
              <a:t>закон «Об аудиторской деятельности»</a:t>
            </a:r>
          </a:p>
          <a:p>
            <a:pPr marL="457200" lvl="1" indent="-457200">
              <a:spcBef>
                <a:spcPts val="600"/>
              </a:spcBef>
              <a:buFont typeface="Arial" panose="020B0604020202020204" pitchFamily="34" charset="0"/>
              <a:buChar char="—"/>
            </a:pPr>
            <a:r>
              <a:rPr lang="ru-RU" sz="1800" dirty="0"/>
              <a:t>Федеральный </a:t>
            </a:r>
            <a:r>
              <a:rPr lang="ru-RU" sz="1800" dirty="0" smtClean="0"/>
              <a:t>закон «О коммерческой тайне»</a:t>
            </a:r>
          </a:p>
          <a:p>
            <a:pPr marL="457200" lvl="1" indent="-457200">
              <a:spcBef>
                <a:spcPts val="600"/>
              </a:spcBef>
              <a:buFont typeface="Arial" panose="020B0604020202020204" pitchFamily="34" charset="0"/>
              <a:buChar char="—"/>
            </a:pPr>
            <a:r>
              <a:rPr lang="ru-RU" sz="1800" dirty="0"/>
              <a:t>Федеральный </a:t>
            </a:r>
            <a:r>
              <a:rPr lang="ru-RU" sz="1800" dirty="0" smtClean="0"/>
              <a:t>закон «О банках и банковской деятельности» </a:t>
            </a:r>
          </a:p>
          <a:p>
            <a:pPr marL="457200" lvl="1" indent="-457200">
              <a:spcBef>
                <a:spcPts val="600"/>
              </a:spcBef>
              <a:buFont typeface="Arial" panose="020B0604020202020204" pitchFamily="34" charset="0"/>
              <a:buChar char="—"/>
            </a:pPr>
            <a:r>
              <a:rPr lang="ru-RU" sz="1800" dirty="0"/>
              <a:t>Федеральный </a:t>
            </a:r>
            <a:r>
              <a:rPr lang="ru-RU" sz="1800" dirty="0" smtClean="0"/>
              <a:t>закон «О государственной тайне»</a:t>
            </a:r>
            <a:endParaRPr lang="ru-RU" sz="1800" dirty="0"/>
          </a:p>
          <a:p>
            <a:pPr marL="457200" lvl="1" indent="-457200">
              <a:spcBef>
                <a:spcPts val="600"/>
              </a:spcBef>
              <a:buFont typeface="Arial" panose="020B0604020202020204" pitchFamily="34" charset="0"/>
              <a:buChar char="—"/>
            </a:pPr>
            <a:r>
              <a:rPr lang="ru-RU" sz="1800" dirty="0" smtClean="0"/>
              <a:t>Гражданский кодекс Российской Федерации</a:t>
            </a:r>
          </a:p>
          <a:p>
            <a:pPr marL="457200" lvl="1" indent="-457200">
              <a:spcBef>
                <a:spcPts val="600"/>
              </a:spcBef>
              <a:buFont typeface="Arial" panose="020B0604020202020204" pitchFamily="34" charset="0"/>
              <a:buChar char="—"/>
            </a:pPr>
            <a:r>
              <a:rPr lang="ru-RU" sz="1800" dirty="0" smtClean="0"/>
              <a:t>Уголовный кодекс Российской Федерации</a:t>
            </a:r>
          </a:p>
          <a:p>
            <a:pPr marL="457200" lvl="1" indent="-457200">
              <a:spcBef>
                <a:spcPts val="600"/>
              </a:spcBef>
              <a:buFont typeface="Arial" panose="020B0604020202020204" pitchFamily="34" charset="0"/>
              <a:buChar char="—"/>
            </a:pPr>
            <a:r>
              <a:rPr lang="ru-RU" sz="1800" dirty="0" smtClean="0"/>
              <a:t>Прочие нормативные и административные акты </a:t>
            </a:r>
          </a:p>
        </p:txBody>
      </p:sp>
      <p:grpSp>
        <p:nvGrpSpPr>
          <p:cNvPr id="5" name="Group 4"/>
          <p:cNvGrpSpPr/>
          <p:nvPr/>
        </p:nvGrpSpPr>
        <p:grpSpPr>
          <a:xfrm>
            <a:off x="995363" y="1322388"/>
            <a:ext cx="2106183" cy="4572565"/>
            <a:chOff x="3311379" y="1322387"/>
            <a:chExt cx="2106183" cy="4572565"/>
          </a:xfrm>
        </p:grpSpPr>
        <p:sp>
          <p:nvSpPr>
            <p:cNvPr id="6" name="Rectangle 5"/>
            <p:cNvSpPr/>
            <p:nvPr/>
          </p:nvSpPr>
          <p:spPr>
            <a:xfrm>
              <a:off x="3311380" y="1322387"/>
              <a:ext cx="1957901" cy="4572565"/>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dirty="0" err="1" smtClean="0">
                <a:solidFill>
                  <a:schemeClr val="bg1"/>
                </a:solidFill>
              </a:endParaRPr>
            </a:p>
          </p:txBody>
        </p:sp>
        <p:sp>
          <p:nvSpPr>
            <p:cNvPr id="7" name="Rectangle 6"/>
            <p:cNvSpPr/>
            <p:nvPr/>
          </p:nvSpPr>
          <p:spPr>
            <a:xfrm>
              <a:off x="3311379" y="1583950"/>
              <a:ext cx="2106183" cy="1336467"/>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54000" bIns="54000" rtlCol="0" anchor="ctr"/>
            <a:lstStyle/>
            <a:p>
              <a:pPr>
                <a:lnSpc>
                  <a:spcPct val="90000"/>
                </a:lnSpc>
                <a:spcAft>
                  <a:spcPts val="600"/>
                </a:spcAft>
                <a:buClr>
                  <a:schemeClr val="bg1"/>
                </a:buClr>
              </a:pPr>
              <a:r>
                <a:rPr lang="ru-RU" sz="2000" b="1" spc="-5" dirty="0">
                  <a:solidFill>
                    <a:srgbClr val="FFFFFF"/>
                  </a:solidFill>
                  <a:cs typeface="Arial"/>
                </a:rPr>
                <a:t>Основные нормативные документы </a:t>
              </a:r>
            </a:p>
          </p:txBody>
        </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09352" y="3404394"/>
            <a:ext cx="2192194" cy="1861109"/>
          </a:xfrm>
          <a:prstGeom prst="rect">
            <a:avLst/>
          </a:prstGeom>
        </p:spPr>
      </p:pic>
    </p:spTree>
    <p:extLst>
      <p:ext uri="{BB962C8B-B14F-4D97-AF65-F5344CB8AC3E}">
        <p14:creationId xmlns:p14="http://schemas.microsoft.com/office/powerpoint/2010/main" val="2177897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Ответственность аудитора   </a:t>
            </a:r>
            <a:endParaRPr lang="en-US" dirty="0"/>
          </a:p>
        </p:txBody>
      </p:sp>
      <p:sp>
        <p:nvSpPr>
          <p:cNvPr id="3" name="Content Placeholder 2"/>
          <p:cNvSpPr>
            <a:spLocks noGrp="1"/>
          </p:cNvSpPr>
          <p:nvPr>
            <p:ph idx="1"/>
          </p:nvPr>
        </p:nvSpPr>
        <p:spPr>
          <a:xfrm>
            <a:off x="1638958" y="1345233"/>
            <a:ext cx="9737879" cy="4545566"/>
          </a:xfrm>
        </p:spPr>
        <p:txBody>
          <a:bodyPr>
            <a:noAutofit/>
          </a:bodyPr>
          <a:lstStyle/>
          <a:p>
            <a:pPr marL="285750" indent="-285750">
              <a:spcAft>
                <a:spcPts val="100"/>
              </a:spcAft>
              <a:buFont typeface="Arial" panose="020B0604020202020204" pitchFamily="34" charset="0"/>
              <a:buChar char="—"/>
            </a:pPr>
            <a:r>
              <a:rPr lang="ru-RU" sz="1700" b="0" dirty="0" smtClean="0"/>
              <a:t>Гражданско-правовая ответственность</a:t>
            </a:r>
          </a:p>
          <a:p>
            <a:pPr marL="570150" lvl="2" indent="-285750">
              <a:spcAft>
                <a:spcPts val="100"/>
              </a:spcAft>
              <a:buFont typeface="Arial" panose="020B0604020202020204" pitchFamily="34" charset="0"/>
              <a:buChar char="‒"/>
            </a:pPr>
            <a:r>
              <a:rPr lang="ru-RU" sz="1700" dirty="0" smtClean="0"/>
              <a:t>Возмещение убытков (ст. 393 ГК РФ)</a:t>
            </a:r>
          </a:p>
          <a:p>
            <a:pPr marL="285750" lvl="1" indent="-285750">
              <a:spcBef>
                <a:spcPts val="600"/>
              </a:spcBef>
              <a:spcAft>
                <a:spcPts val="300"/>
              </a:spcAft>
              <a:buFont typeface="Arial" panose="020B0604020202020204" pitchFamily="34" charset="0"/>
              <a:buChar char="—"/>
            </a:pPr>
            <a:r>
              <a:rPr lang="ru-RU" sz="1700" dirty="0" smtClean="0"/>
              <a:t>Административная (дисциплинарная) ответственность (ст. 20 </a:t>
            </a:r>
            <a:r>
              <a:rPr lang="ru-RU" sz="1700" dirty="0" err="1" smtClean="0"/>
              <a:t>ЗоАД</a:t>
            </a:r>
            <a:r>
              <a:rPr lang="ru-RU" sz="1700" dirty="0" smtClean="0"/>
              <a:t>)</a:t>
            </a:r>
          </a:p>
          <a:p>
            <a:pPr marL="570150" lvl="2" indent="-285750">
              <a:spcAft>
                <a:spcPts val="100"/>
              </a:spcAft>
              <a:buFont typeface="Arial" panose="020B0604020202020204" pitchFamily="34" charset="0"/>
              <a:buChar char="‒"/>
            </a:pPr>
            <a:r>
              <a:rPr lang="ru-RU" sz="1700" dirty="0" smtClean="0"/>
              <a:t>Предписание</a:t>
            </a:r>
          </a:p>
          <a:p>
            <a:pPr marL="570150" lvl="2" indent="-285750">
              <a:spcAft>
                <a:spcPts val="100"/>
              </a:spcAft>
              <a:buFont typeface="Arial" panose="020B0604020202020204" pitchFamily="34" charset="0"/>
              <a:buChar char="‒"/>
            </a:pPr>
            <a:r>
              <a:rPr lang="ru-RU" sz="1700" dirty="0" smtClean="0"/>
              <a:t>Предупреждение</a:t>
            </a:r>
          </a:p>
          <a:p>
            <a:pPr marL="570150" lvl="2" indent="-285750">
              <a:spcAft>
                <a:spcPts val="100"/>
              </a:spcAft>
              <a:buFont typeface="Arial" panose="020B0604020202020204" pitchFamily="34" charset="0"/>
              <a:buChar char="‒"/>
            </a:pPr>
            <a:r>
              <a:rPr lang="ru-RU" sz="1700" dirty="0" smtClean="0"/>
              <a:t>Приостановление членства в СРОА до 180 дней </a:t>
            </a:r>
          </a:p>
          <a:p>
            <a:pPr marL="570150" lvl="2" indent="-285750">
              <a:spcAft>
                <a:spcPts val="100"/>
              </a:spcAft>
              <a:buFont typeface="Arial" panose="020B0604020202020204" pitchFamily="34" charset="0"/>
              <a:buChar char="‒"/>
            </a:pPr>
            <a:r>
              <a:rPr lang="ru-RU" sz="1700" dirty="0" smtClean="0"/>
              <a:t>Исключение из членов СРОА </a:t>
            </a:r>
          </a:p>
          <a:p>
            <a:pPr marL="570150" lvl="2" indent="-285750">
              <a:spcAft>
                <a:spcPts val="100"/>
              </a:spcAft>
              <a:buFont typeface="Arial" panose="020B0604020202020204" pitchFamily="34" charset="0"/>
              <a:buChar char="‒"/>
            </a:pPr>
            <a:r>
              <a:rPr lang="ru-RU" sz="1700" dirty="0" smtClean="0"/>
              <a:t>Аннулирование квалификационного аттестата аудитора (ст. 12 </a:t>
            </a:r>
            <a:r>
              <a:rPr lang="ru-RU" sz="1700" dirty="0" err="1" smtClean="0"/>
              <a:t>ЗоАД</a:t>
            </a:r>
            <a:r>
              <a:rPr lang="ru-RU" sz="1700" dirty="0" smtClean="0"/>
              <a:t>) </a:t>
            </a:r>
          </a:p>
          <a:p>
            <a:pPr marL="570150" lvl="2" indent="-285750">
              <a:spcAft>
                <a:spcPts val="100"/>
              </a:spcAft>
              <a:buFont typeface="Arial" panose="020B0604020202020204" pitchFamily="34" charset="0"/>
              <a:buChar char="‒"/>
            </a:pPr>
            <a:r>
              <a:rPr lang="ru-RU" sz="1700" dirty="0" smtClean="0"/>
              <a:t>Штраф </a:t>
            </a:r>
          </a:p>
          <a:p>
            <a:pPr marL="285750" lvl="1" indent="-285750">
              <a:spcBef>
                <a:spcPts val="600"/>
              </a:spcBef>
              <a:spcAft>
                <a:spcPts val="100"/>
              </a:spcAft>
              <a:buFont typeface="Arial" panose="020B0604020202020204" pitchFamily="34" charset="0"/>
              <a:buChar char="—"/>
            </a:pPr>
            <a:r>
              <a:rPr lang="ru-RU" sz="1700" dirty="0" smtClean="0"/>
              <a:t>Уголовная ответственность </a:t>
            </a:r>
          </a:p>
          <a:p>
            <a:pPr marL="570150" lvl="2" indent="-285750">
              <a:spcAft>
                <a:spcPts val="100"/>
              </a:spcAft>
              <a:buFont typeface="Arial" panose="020B0604020202020204" pitchFamily="34" charset="0"/>
              <a:buChar char="‒"/>
            </a:pPr>
            <a:r>
              <a:rPr lang="ru-RU" sz="1700" dirty="0" smtClean="0"/>
              <a:t>Штраф, принудительные работы или лишение свободы за </a:t>
            </a:r>
            <a:r>
              <a:rPr lang="ru-RU" sz="1700" dirty="0"/>
              <a:t>разглашение или использование сведений, составляющих коммерческую, налоговую или банковскую тайну (ст. 183 УК РФ</a:t>
            </a:r>
            <a:r>
              <a:rPr lang="ru-RU" sz="1700" dirty="0" smtClean="0"/>
              <a:t>)</a:t>
            </a:r>
          </a:p>
          <a:p>
            <a:pPr marL="570150" lvl="2" indent="-285750">
              <a:spcAft>
                <a:spcPts val="100"/>
              </a:spcAft>
              <a:buFont typeface="Arial" panose="020B0604020202020204" pitchFamily="34" charset="0"/>
              <a:buChar char="‒"/>
            </a:pPr>
            <a:r>
              <a:rPr lang="ru-RU" sz="1700" dirty="0"/>
              <a:t>Штраф, принудительные работы или </a:t>
            </a:r>
            <a:r>
              <a:rPr lang="ru-RU" sz="1700" dirty="0" smtClean="0"/>
              <a:t>арест за использование частным </a:t>
            </a:r>
            <a:r>
              <a:rPr lang="ru-RU" sz="1700" dirty="0"/>
              <a:t>аудитором своих полномочий вопреки задачам своей деятельности </a:t>
            </a:r>
            <a:r>
              <a:rPr lang="ru-RU" sz="1700" dirty="0" smtClean="0"/>
              <a:t>(ст. 202 УК РФ)</a:t>
            </a:r>
          </a:p>
          <a:p>
            <a:pPr marL="570150" lvl="2" indent="-285750">
              <a:spcAft>
                <a:spcPts val="100"/>
              </a:spcAft>
              <a:buFont typeface="Arial" panose="020B0604020202020204" pitchFamily="34" charset="0"/>
              <a:buChar char="‒"/>
            </a:pPr>
            <a:r>
              <a:rPr lang="ru-RU" sz="1700" dirty="0" smtClean="0"/>
              <a:t>Арест или лишение свободы за разглашение сведений, составляющих государственную тайну (ст. 283 УК РФ)</a:t>
            </a:r>
          </a:p>
        </p:txBody>
      </p:sp>
      <p:grpSp>
        <p:nvGrpSpPr>
          <p:cNvPr id="12" name="Group 11"/>
          <p:cNvGrpSpPr/>
          <p:nvPr/>
        </p:nvGrpSpPr>
        <p:grpSpPr>
          <a:xfrm>
            <a:off x="580686" y="1332257"/>
            <a:ext cx="887650" cy="887648"/>
            <a:chOff x="3709443" y="3078597"/>
            <a:chExt cx="1244600" cy="1244600"/>
          </a:xfrm>
        </p:grpSpPr>
        <p:sp>
          <p:nvSpPr>
            <p:cNvPr id="33" name="Arc 32"/>
            <p:cNvSpPr/>
            <p:nvPr/>
          </p:nvSpPr>
          <p:spPr>
            <a:xfrm>
              <a:off x="3709443" y="3078597"/>
              <a:ext cx="1244600" cy="1244600"/>
            </a:xfrm>
            <a:prstGeom prst="arc">
              <a:avLst>
                <a:gd name="adj1" fmla="val 13280643"/>
                <a:gd name="adj2" fmla="val 3147794"/>
              </a:avLst>
            </a:prstGeom>
            <a:solidFill>
              <a:schemeClr val="bg1"/>
            </a:solidFill>
            <a:ln w="12700">
              <a:solidFill>
                <a:srgbClr val="4836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34" name="Oval 33"/>
            <p:cNvSpPr/>
            <p:nvPr/>
          </p:nvSpPr>
          <p:spPr>
            <a:xfrm>
              <a:off x="3874543" y="3243697"/>
              <a:ext cx="914400" cy="914400"/>
            </a:xfrm>
            <a:prstGeom prst="ellipse">
              <a:avLst/>
            </a:prstGeom>
            <a:solidFill>
              <a:srgbClr val="483698"/>
            </a:solidFill>
            <a:ln>
              <a:solidFill>
                <a:srgbClr val="483698"/>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smtClean="0">
                <a:solidFill>
                  <a:prstClr val="white"/>
                </a:solidFill>
              </a:endParaRPr>
            </a:p>
          </p:txBody>
        </p:sp>
        <p:sp>
          <p:nvSpPr>
            <p:cNvPr id="35" name="Arc 34"/>
            <p:cNvSpPr/>
            <p:nvPr/>
          </p:nvSpPr>
          <p:spPr>
            <a:xfrm>
              <a:off x="3709443" y="3078597"/>
              <a:ext cx="1244600" cy="1244600"/>
            </a:xfrm>
            <a:prstGeom prst="arc">
              <a:avLst>
                <a:gd name="adj1" fmla="val 2455702"/>
                <a:gd name="adj2" fmla="val 13832550"/>
              </a:avLst>
            </a:prstGeom>
            <a:ln w="76200">
              <a:solidFill>
                <a:srgbClr val="4836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36" name="Oval 35"/>
            <p:cNvSpPr/>
            <p:nvPr/>
          </p:nvSpPr>
          <p:spPr>
            <a:xfrm>
              <a:off x="4697503" y="4026734"/>
              <a:ext cx="182879" cy="182879"/>
            </a:xfrm>
            <a:prstGeom prst="ellipse">
              <a:avLst/>
            </a:prstGeom>
            <a:solidFill>
              <a:srgbClr val="483698"/>
            </a:solidFill>
            <a:ln w="28575">
              <a:solidFill>
                <a:srgbClr val="483698"/>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smtClean="0">
                <a:solidFill>
                  <a:prstClr val="white"/>
                </a:solidFill>
              </a:endParaRPr>
            </a:p>
          </p:txBody>
        </p:sp>
        <p:sp>
          <p:nvSpPr>
            <p:cNvPr id="37" name="Oval 36"/>
            <p:cNvSpPr/>
            <p:nvPr/>
          </p:nvSpPr>
          <p:spPr>
            <a:xfrm>
              <a:off x="3846603" y="3131384"/>
              <a:ext cx="182879" cy="182879"/>
            </a:xfrm>
            <a:prstGeom prst="ellipse">
              <a:avLst/>
            </a:prstGeom>
            <a:solidFill>
              <a:srgbClr val="483698"/>
            </a:solidFill>
            <a:ln w="28575">
              <a:solidFill>
                <a:srgbClr val="483698"/>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smtClean="0">
                <a:solidFill>
                  <a:prstClr val="white"/>
                </a:solidFill>
              </a:endParaRPr>
            </a:p>
          </p:txBody>
        </p:sp>
      </p:grpSp>
      <p:cxnSp>
        <p:nvCxnSpPr>
          <p:cNvPr id="13" name="Straight Connector 12"/>
          <p:cNvCxnSpPr/>
          <p:nvPr/>
        </p:nvCxnSpPr>
        <p:spPr>
          <a:xfrm>
            <a:off x="1004003" y="2231628"/>
            <a:ext cx="0" cy="3708000"/>
          </a:xfrm>
          <a:prstGeom prst="line">
            <a:avLst/>
          </a:prstGeom>
          <a:ln w="12700">
            <a:solidFill>
              <a:srgbClr val="483698"/>
            </a:solidFill>
            <a:tailEnd type="oval"/>
          </a:ln>
        </p:spPr>
        <p:style>
          <a:lnRef idx="1">
            <a:schemeClr val="accent1"/>
          </a:lnRef>
          <a:fillRef idx="0">
            <a:schemeClr val="accent1"/>
          </a:fillRef>
          <a:effectRef idx="0">
            <a:schemeClr val="accent1"/>
          </a:effectRef>
          <a:fontRef idx="minor">
            <a:schemeClr val="tx1"/>
          </a:fontRef>
        </p:style>
      </p:cxnSp>
      <p:sp>
        <p:nvSpPr>
          <p:cNvPr id="38" name="Freeform 37"/>
          <p:cNvSpPr>
            <a:spLocks noEditPoints="1"/>
          </p:cNvSpPr>
          <p:nvPr/>
        </p:nvSpPr>
        <p:spPr bwMode="auto">
          <a:xfrm>
            <a:off x="775622" y="1526725"/>
            <a:ext cx="476434" cy="477481"/>
          </a:xfrm>
          <a:custGeom>
            <a:avLst/>
            <a:gdLst>
              <a:gd name="T0" fmla="*/ 75 w 321"/>
              <a:gd name="T1" fmla="*/ 25 h 322"/>
              <a:gd name="T2" fmla="*/ 75 w 321"/>
              <a:gd name="T3" fmla="*/ 98 h 322"/>
              <a:gd name="T4" fmla="*/ 186 w 321"/>
              <a:gd name="T5" fmla="*/ 86 h 322"/>
              <a:gd name="T6" fmla="*/ 162 w 321"/>
              <a:gd name="T7" fmla="*/ 86 h 322"/>
              <a:gd name="T8" fmla="*/ 27 w 321"/>
              <a:gd name="T9" fmla="*/ 110 h 322"/>
              <a:gd name="T10" fmla="*/ 43 w 321"/>
              <a:gd name="T11" fmla="*/ 50 h 322"/>
              <a:gd name="T12" fmla="*/ 125 w 321"/>
              <a:gd name="T13" fmla="*/ 37 h 322"/>
              <a:gd name="T14" fmla="*/ 125 w 321"/>
              <a:gd name="T15" fmla="*/ 25 h 322"/>
              <a:gd name="T16" fmla="*/ 246 w 321"/>
              <a:gd name="T17" fmla="*/ 0 h 322"/>
              <a:gd name="T18" fmla="*/ 246 w 321"/>
              <a:gd name="T19" fmla="*/ 73 h 322"/>
              <a:gd name="T20" fmla="*/ 137 w 321"/>
              <a:gd name="T21" fmla="*/ 46 h 322"/>
              <a:gd name="T22" fmla="*/ 165 w 321"/>
              <a:gd name="T23" fmla="*/ 0 h 322"/>
              <a:gd name="T24" fmla="*/ 53 w 321"/>
              <a:gd name="T25" fmla="*/ 241 h 322"/>
              <a:gd name="T26" fmla="*/ 83 w 321"/>
              <a:gd name="T27" fmla="*/ 265 h 322"/>
              <a:gd name="T28" fmla="*/ 83 w 321"/>
              <a:gd name="T29" fmla="*/ 241 h 322"/>
              <a:gd name="T30" fmla="*/ 95 w 321"/>
              <a:gd name="T31" fmla="*/ 241 h 322"/>
              <a:gd name="T32" fmla="*/ 95 w 321"/>
              <a:gd name="T33" fmla="*/ 265 h 322"/>
              <a:gd name="T34" fmla="*/ 123 w 321"/>
              <a:gd name="T35" fmla="*/ 241 h 322"/>
              <a:gd name="T36" fmla="*/ 133 w 321"/>
              <a:gd name="T37" fmla="*/ 322 h 322"/>
              <a:gd name="T38" fmla="*/ 2 w 321"/>
              <a:gd name="T39" fmla="*/ 260 h 322"/>
              <a:gd name="T40" fmla="*/ 184 w 321"/>
              <a:gd name="T41" fmla="*/ 167 h 322"/>
              <a:gd name="T42" fmla="*/ 199 w 321"/>
              <a:gd name="T43" fmla="*/ 108 h 322"/>
              <a:gd name="T44" fmla="*/ 266 w 321"/>
              <a:gd name="T45" fmla="*/ 108 h 322"/>
              <a:gd name="T46" fmla="*/ 281 w 321"/>
              <a:gd name="T47" fmla="*/ 167 h 322"/>
              <a:gd name="T48" fmla="*/ 272 w 321"/>
              <a:gd name="T49" fmla="*/ 195 h 322"/>
              <a:gd name="T50" fmla="*/ 261 w 321"/>
              <a:gd name="T51" fmla="*/ 214 h 322"/>
              <a:gd name="T52" fmla="*/ 231 w 321"/>
              <a:gd name="T53" fmla="*/ 208 h 322"/>
              <a:gd name="T54" fmla="*/ 204 w 321"/>
              <a:gd name="T55" fmla="*/ 213 h 322"/>
              <a:gd name="T56" fmla="*/ 193 w 321"/>
              <a:gd name="T57" fmla="*/ 195 h 322"/>
              <a:gd name="T58" fmla="*/ 145 w 321"/>
              <a:gd name="T59" fmla="*/ 253 h 322"/>
              <a:gd name="T60" fmla="*/ 231 w 321"/>
              <a:gd name="T61" fmla="*/ 221 h 322"/>
              <a:gd name="T62" fmla="*/ 320 w 321"/>
              <a:gd name="T63" fmla="*/ 253 h 322"/>
              <a:gd name="T64" fmla="*/ 145 w 321"/>
              <a:gd name="T65" fmla="*/ 322 h 322"/>
              <a:gd name="T66" fmla="*/ 48 w 321"/>
              <a:gd name="T67" fmla="*/ 195 h 322"/>
              <a:gd name="T68" fmla="*/ 44 w 321"/>
              <a:gd name="T69" fmla="*/ 165 h 322"/>
              <a:gd name="T70" fmla="*/ 123 w 321"/>
              <a:gd name="T71" fmla="*/ 120 h 322"/>
              <a:gd name="T72" fmla="*/ 137 w 321"/>
              <a:gd name="T73" fmla="*/ 179 h 322"/>
              <a:gd name="T74" fmla="*/ 128 w 321"/>
              <a:gd name="T75" fmla="*/ 207 h 322"/>
              <a:gd name="T76" fmla="*/ 105 w 321"/>
              <a:gd name="T77" fmla="*/ 231 h 322"/>
              <a:gd name="T78" fmla="*/ 73 w 321"/>
              <a:gd name="T79" fmla="*/ 231 h 322"/>
              <a:gd name="T80" fmla="*/ 50 w 321"/>
              <a:gd name="T81" fmla="*/ 207 h 322"/>
              <a:gd name="T82" fmla="*/ 74 w 321"/>
              <a:gd name="T83" fmla="*/ 139 h 322"/>
              <a:gd name="T84" fmla="*/ 47 w 321"/>
              <a:gd name="T85" fmla="*/ 178 h 322"/>
              <a:gd name="T86" fmla="*/ 65 w 321"/>
              <a:gd name="T87" fmla="*/ 216 h 322"/>
              <a:gd name="T88" fmla="*/ 114 w 321"/>
              <a:gd name="T89" fmla="*/ 216 h 322"/>
              <a:gd name="T90" fmla="*/ 131 w 321"/>
              <a:gd name="T91" fmla="*/ 178 h 322"/>
              <a:gd name="T92" fmla="*/ 74 w 321"/>
              <a:gd name="T93" fmla="*/ 13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1" h="322">
                <a:moveTo>
                  <a:pt x="125" y="25"/>
                </a:moveTo>
                <a:cubicBezTo>
                  <a:pt x="75" y="25"/>
                  <a:pt x="75" y="25"/>
                  <a:pt x="75" y="25"/>
                </a:cubicBezTo>
                <a:cubicBezTo>
                  <a:pt x="0" y="25"/>
                  <a:pt x="6" y="136"/>
                  <a:pt x="32" y="160"/>
                </a:cubicBezTo>
                <a:cubicBezTo>
                  <a:pt x="26" y="142"/>
                  <a:pt x="31" y="97"/>
                  <a:pt x="75" y="98"/>
                </a:cubicBezTo>
                <a:cubicBezTo>
                  <a:pt x="163" y="98"/>
                  <a:pt x="163" y="98"/>
                  <a:pt x="163" y="98"/>
                </a:cubicBezTo>
                <a:cubicBezTo>
                  <a:pt x="172" y="98"/>
                  <a:pt x="181" y="93"/>
                  <a:pt x="186" y="86"/>
                </a:cubicBezTo>
                <a:cubicBezTo>
                  <a:pt x="165" y="86"/>
                  <a:pt x="165" y="86"/>
                  <a:pt x="165" y="86"/>
                </a:cubicBezTo>
                <a:cubicBezTo>
                  <a:pt x="164" y="86"/>
                  <a:pt x="163" y="86"/>
                  <a:pt x="162" y="86"/>
                </a:cubicBezTo>
                <a:cubicBezTo>
                  <a:pt x="75" y="86"/>
                  <a:pt x="75" y="86"/>
                  <a:pt x="75" y="86"/>
                </a:cubicBezTo>
                <a:cubicBezTo>
                  <a:pt x="55" y="85"/>
                  <a:pt x="37" y="93"/>
                  <a:pt x="27" y="110"/>
                </a:cubicBezTo>
                <a:cubicBezTo>
                  <a:pt x="27" y="104"/>
                  <a:pt x="27" y="98"/>
                  <a:pt x="27" y="93"/>
                </a:cubicBezTo>
                <a:cubicBezTo>
                  <a:pt x="28" y="78"/>
                  <a:pt x="33" y="61"/>
                  <a:pt x="43" y="50"/>
                </a:cubicBezTo>
                <a:cubicBezTo>
                  <a:pt x="52" y="41"/>
                  <a:pt x="63" y="37"/>
                  <a:pt x="75" y="37"/>
                </a:cubicBezTo>
                <a:cubicBezTo>
                  <a:pt x="125" y="37"/>
                  <a:pt x="125" y="37"/>
                  <a:pt x="125" y="37"/>
                </a:cubicBezTo>
                <a:cubicBezTo>
                  <a:pt x="125" y="28"/>
                  <a:pt x="125" y="28"/>
                  <a:pt x="125" y="28"/>
                </a:cubicBezTo>
                <a:cubicBezTo>
                  <a:pt x="125" y="27"/>
                  <a:pt x="125" y="26"/>
                  <a:pt x="125" y="25"/>
                </a:cubicBezTo>
                <a:close/>
                <a:moveTo>
                  <a:pt x="165" y="0"/>
                </a:moveTo>
                <a:cubicBezTo>
                  <a:pt x="246" y="0"/>
                  <a:pt x="246" y="0"/>
                  <a:pt x="246" y="0"/>
                </a:cubicBezTo>
                <a:cubicBezTo>
                  <a:pt x="321" y="0"/>
                  <a:pt x="317" y="117"/>
                  <a:pt x="290" y="142"/>
                </a:cubicBezTo>
                <a:cubicBezTo>
                  <a:pt x="297" y="123"/>
                  <a:pt x="285" y="73"/>
                  <a:pt x="246" y="73"/>
                </a:cubicBezTo>
                <a:cubicBezTo>
                  <a:pt x="165" y="73"/>
                  <a:pt x="165" y="73"/>
                  <a:pt x="165" y="73"/>
                </a:cubicBezTo>
                <a:cubicBezTo>
                  <a:pt x="150" y="73"/>
                  <a:pt x="137" y="61"/>
                  <a:pt x="137" y="46"/>
                </a:cubicBezTo>
                <a:cubicBezTo>
                  <a:pt x="137" y="28"/>
                  <a:pt x="137" y="28"/>
                  <a:pt x="137" y="28"/>
                </a:cubicBezTo>
                <a:cubicBezTo>
                  <a:pt x="137" y="13"/>
                  <a:pt x="149" y="0"/>
                  <a:pt x="165" y="0"/>
                </a:cubicBezTo>
                <a:close/>
                <a:moveTo>
                  <a:pt x="2" y="260"/>
                </a:moveTo>
                <a:cubicBezTo>
                  <a:pt x="53" y="241"/>
                  <a:pt x="53" y="241"/>
                  <a:pt x="53" y="241"/>
                </a:cubicBezTo>
                <a:cubicBezTo>
                  <a:pt x="77" y="290"/>
                  <a:pt x="77" y="290"/>
                  <a:pt x="77" y="290"/>
                </a:cubicBezTo>
                <a:cubicBezTo>
                  <a:pt x="83" y="265"/>
                  <a:pt x="83" y="265"/>
                  <a:pt x="83" y="265"/>
                </a:cubicBezTo>
                <a:cubicBezTo>
                  <a:pt x="77" y="253"/>
                  <a:pt x="77" y="253"/>
                  <a:pt x="77" y="253"/>
                </a:cubicBezTo>
                <a:cubicBezTo>
                  <a:pt x="83" y="241"/>
                  <a:pt x="83" y="241"/>
                  <a:pt x="83" y="241"/>
                </a:cubicBezTo>
                <a:cubicBezTo>
                  <a:pt x="89" y="241"/>
                  <a:pt x="89" y="241"/>
                  <a:pt x="89" y="241"/>
                </a:cubicBezTo>
                <a:cubicBezTo>
                  <a:pt x="95" y="241"/>
                  <a:pt x="95" y="241"/>
                  <a:pt x="95" y="241"/>
                </a:cubicBezTo>
                <a:cubicBezTo>
                  <a:pt x="102" y="253"/>
                  <a:pt x="102" y="253"/>
                  <a:pt x="102" y="253"/>
                </a:cubicBezTo>
                <a:cubicBezTo>
                  <a:pt x="95" y="265"/>
                  <a:pt x="95" y="265"/>
                  <a:pt x="95" y="265"/>
                </a:cubicBezTo>
                <a:cubicBezTo>
                  <a:pt x="104" y="290"/>
                  <a:pt x="104" y="290"/>
                  <a:pt x="104" y="290"/>
                </a:cubicBezTo>
                <a:cubicBezTo>
                  <a:pt x="123" y="241"/>
                  <a:pt x="123" y="241"/>
                  <a:pt x="123" y="241"/>
                </a:cubicBezTo>
                <a:cubicBezTo>
                  <a:pt x="133" y="244"/>
                  <a:pt x="133" y="244"/>
                  <a:pt x="133" y="244"/>
                </a:cubicBezTo>
                <a:cubicBezTo>
                  <a:pt x="133" y="322"/>
                  <a:pt x="133" y="322"/>
                  <a:pt x="133" y="322"/>
                </a:cubicBezTo>
                <a:cubicBezTo>
                  <a:pt x="2" y="322"/>
                  <a:pt x="2" y="322"/>
                  <a:pt x="2" y="322"/>
                </a:cubicBezTo>
                <a:cubicBezTo>
                  <a:pt x="2" y="260"/>
                  <a:pt x="2" y="260"/>
                  <a:pt x="2" y="260"/>
                </a:cubicBezTo>
                <a:close/>
                <a:moveTo>
                  <a:pt x="192" y="183"/>
                </a:moveTo>
                <a:cubicBezTo>
                  <a:pt x="187" y="180"/>
                  <a:pt x="185" y="172"/>
                  <a:pt x="184" y="167"/>
                </a:cubicBezTo>
                <a:cubicBezTo>
                  <a:pt x="184" y="162"/>
                  <a:pt x="183" y="157"/>
                  <a:pt x="187" y="153"/>
                </a:cubicBezTo>
                <a:cubicBezTo>
                  <a:pt x="186" y="131"/>
                  <a:pt x="188" y="118"/>
                  <a:pt x="199" y="108"/>
                </a:cubicBezTo>
                <a:cubicBezTo>
                  <a:pt x="205" y="103"/>
                  <a:pt x="221" y="97"/>
                  <a:pt x="233" y="98"/>
                </a:cubicBezTo>
                <a:cubicBezTo>
                  <a:pt x="244" y="97"/>
                  <a:pt x="260" y="103"/>
                  <a:pt x="266" y="108"/>
                </a:cubicBezTo>
                <a:cubicBezTo>
                  <a:pt x="277" y="118"/>
                  <a:pt x="279" y="131"/>
                  <a:pt x="278" y="153"/>
                </a:cubicBezTo>
                <a:cubicBezTo>
                  <a:pt x="282" y="157"/>
                  <a:pt x="281" y="162"/>
                  <a:pt x="281" y="167"/>
                </a:cubicBezTo>
                <a:cubicBezTo>
                  <a:pt x="280" y="172"/>
                  <a:pt x="278" y="180"/>
                  <a:pt x="273" y="183"/>
                </a:cubicBezTo>
                <a:cubicBezTo>
                  <a:pt x="273" y="187"/>
                  <a:pt x="273" y="191"/>
                  <a:pt x="272" y="195"/>
                </a:cubicBezTo>
                <a:cubicBezTo>
                  <a:pt x="270" y="201"/>
                  <a:pt x="266" y="205"/>
                  <a:pt x="261" y="209"/>
                </a:cubicBezTo>
                <a:cubicBezTo>
                  <a:pt x="261" y="214"/>
                  <a:pt x="261" y="214"/>
                  <a:pt x="261" y="214"/>
                </a:cubicBezTo>
                <a:cubicBezTo>
                  <a:pt x="260" y="213"/>
                  <a:pt x="259" y="213"/>
                  <a:pt x="258" y="213"/>
                </a:cubicBezTo>
                <a:cubicBezTo>
                  <a:pt x="250" y="210"/>
                  <a:pt x="240" y="208"/>
                  <a:pt x="231" y="208"/>
                </a:cubicBezTo>
                <a:cubicBezTo>
                  <a:pt x="223" y="208"/>
                  <a:pt x="213" y="210"/>
                  <a:pt x="205" y="213"/>
                </a:cubicBezTo>
                <a:cubicBezTo>
                  <a:pt x="204" y="213"/>
                  <a:pt x="204" y="213"/>
                  <a:pt x="204" y="213"/>
                </a:cubicBezTo>
                <a:cubicBezTo>
                  <a:pt x="204" y="209"/>
                  <a:pt x="204" y="209"/>
                  <a:pt x="204" y="209"/>
                </a:cubicBezTo>
                <a:cubicBezTo>
                  <a:pt x="199" y="205"/>
                  <a:pt x="195" y="201"/>
                  <a:pt x="193" y="195"/>
                </a:cubicBezTo>
                <a:cubicBezTo>
                  <a:pt x="192" y="191"/>
                  <a:pt x="192" y="187"/>
                  <a:pt x="192" y="183"/>
                </a:cubicBezTo>
                <a:close/>
                <a:moveTo>
                  <a:pt x="145" y="253"/>
                </a:moveTo>
                <a:cubicBezTo>
                  <a:pt x="197" y="234"/>
                  <a:pt x="197" y="234"/>
                  <a:pt x="197" y="234"/>
                </a:cubicBezTo>
                <a:cubicBezTo>
                  <a:pt x="197" y="227"/>
                  <a:pt x="212" y="221"/>
                  <a:pt x="231" y="221"/>
                </a:cubicBezTo>
                <a:cubicBezTo>
                  <a:pt x="251" y="221"/>
                  <a:pt x="266" y="227"/>
                  <a:pt x="266" y="234"/>
                </a:cubicBezTo>
                <a:cubicBezTo>
                  <a:pt x="320" y="253"/>
                  <a:pt x="320" y="253"/>
                  <a:pt x="320" y="253"/>
                </a:cubicBezTo>
                <a:cubicBezTo>
                  <a:pt x="320" y="322"/>
                  <a:pt x="320" y="322"/>
                  <a:pt x="320" y="322"/>
                </a:cubicBezTo>
                <a:cubicBezTo>
                  <a:pt x="145" y="322"/>
                  <a:pt x="145" y="322"/>
                  <a:pt x="145" y="322"/>
                </a:cubicBezTo>
                <a:cubicBezTo>
                  <a:pt x="145" y="253"/>
                  <a:pt x="145" y="253"/>
                  <a:pt x="145" y="253"/>
                </a:cubicBezTo>
                <a:close/>
                <a:moveTo>
                  <a:pt x="48" y="195"/>
                </a:moveTo>
                <a:cubicBezTo>
                  <a:pt x="44" y="192"/>
                  <a:pt x="42" y="185"/>
                  <a:pt x="41" y="179"/>
                </a:cubicBezTo>
                <a:cubicBezTo>
                  <a:pt x="40" y="174"/>
                  <a:pt x="40" y="169"/>
                  <a:pt x="44" y="165"/>
                </a:cubicBezTo>
                <a:cubicBezTo>
                  <a:pt x="43" y="149"/>
                  <a:pt x="44" y="110"/>
                  <a:pt x="73" y="114"/>
                </a:cubicBezTo>
                <a:cubicBezTo>
                  <a:pt x="86" y="107"/>
                  <a:pt x="110" y="109"/>
                  <a:pt x="123" y="120"/>
                </a:cubicBezTo>
                <a:cubicBezTo>
                  <a:pt x="134" y="130"/>
                  <a:pt x="135" y="143"/>
                  <a:pt x="135" y="165"/>
                </a:cubicBezTo>
                <a:cubicBezTo>
                  <a:pt x="138" y="169"/>
                  <a:pt x="138" y="174"/>
                  <a:pt x="137" y="179"/>
                </a:cubicBezTo>
                <a:cubicBezTo>
                  <a:pt x="136" y="185"/>
                  <a:pt x="135" y="192"/>
                  <a:pt x="130" y="195"/>
                </a:cubicBezTo>
                <a:cubicBezTo>
                  <a:pt x="130" y="199"/>
                  <a:pt x="130" y="203"/>
                  <a:pt x="128" y="207"/>
                </a:cubicBezTo>
                <a:cubicBezTo>
                  <a:pt x="127" y="213"/>
                  <a:pt x="122" y="218"/>
                  <a:pt x="117" y="222"/>
                </a:cubicBezTo>
                <a:cubicBezTo>
                  <a:pt x="113" y="224"/>
                  <a:pt x="110" y="228"/>
                  <a:pt x="105" y="231"/>
                </a:cubicBezTo>
                <a:cubicBezTo>
                  <a:pt x="100" y="234"/>
                  <a:pt x="95" y="234"/>
                  <a:pt x="89" y="234"/>
                </a:cubicBezTo>
                <a:cubicBezTo>
                  <a:pt x="83" y="234"/>
                  <a:pt x="78" y="234"/>
                  <a:pt x="73" y="231"/>
                </a:cubicBezTo>
                <a:cubicBezTo>
                  <a:pt x="69" y="228"/>
                  <a:pt x="65" y="224"/>
                  <a:pt x="61" y="222"/>
                </a:cubicBezTo>
                <a:cubicBezTo>
                  <a:pt x="56" y="218"/>
                  <a:pt x="52" y="213"/>
                  <a:pt x="50" y="207"/>
                </a:cubicBezTo>
                <a:cubicBezTo>
                  <a:pt x="49" y="203"/>
                  <a:pt x="48" y="199"/>
                  <a:pt x="48" y="195"/>
                </a:cubicBezTo>
                <a:close/>
                <a:moveTo>
                  <a:pt x="74" y="139"/>
                </a:moveTo>
                <a:cubicBezTo>
                  <a:pt x="60" y="136"/>
                  <a:pt x="52" y="143"/>
                  <a:pt x="55" y="168"/>
                </a:cubicBezTo>
                <a:cubicBezTo>
                  <a:pt x="47" y="167"/>
                  <a:pt x="46" y="170"/>
                  <a:pt x="47" y="178"/>
                </a:cubicBezTo>
                <a:cubicBezTo>
                  <a:pt x="48" y="186"/>
                  <a:pt x="50" y="191"/>
                  <a:pt x="54" y="191"/>
                </a:cubicBezTo>
                <a:cubicBezTo>
                  <a:pt x="55" y="202"/>
                  <a:pt x="54" y="209"/>
                  <a:pt x="65" y="216"/>
                </a:cubicBezTo>
                <a:cubicBezTo>
                  <a:pt x="74" y="223"/>
                  <a:pt x="76" y="229"/>
                  <a:pt x="89" y="228"/>
                </a:cubicBezTo>
                <a:cubicBezTo>
                  <a:pt x="102" y="229"/>
                  <a:pt x="104" y="223"/>
                  <a:pt x="114" y="216"/>
                </a:cubicBezTo>
                <a:cubicBezTo>
                  <a:pt x="125" y="209"/>
                  <a:pt x="123" y="202"/>
                  <a:pt x="124" y="191"/>
                </a:cubicBezTo>
                <a:cubicBezTo>
                  <a:pt x="128" y="191"/>
                  <a:pt x="130" y="186"/>
                  <a:pt x="131" y="178"/>
                </a:cubicBezTo>
                <a:cubicBezTo>
                  <a:pt x="132" y="170"/>
                  <a:pt x="131" y="167"/>
                  <a:pt x="123" y="168"/>
                </a:cubicBezTo>
                <a:cubicBezTo>
                  <a:pt x="122" y="147"/>
                  <a:pt x="95" y="166"/>
                  <a:pt x="74" y="13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52441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Т</a:t>
            </a:r>
            <a:r>
              <a:rPr lang="ru-RU" dirty="0" smtClean="0"/>
              <a:t>ребования закона  «Об аудиторской деятельности»</a:t>
            </a:r>
            <a:endParaRPr lang="en-US" dirty="0"/>
          </a:p>
        </p:txBody>
      </p:sp>
      <p:sp>
        <p:nvSpPr>
          <p:cNvPr id="3" name="Content Placeholder 2"/>
          <p:cNvSpPr>
            <a:spLocks noGrp="1"/>
          </p:cNvSpPr>
          <p:nvPr>
            <p:ph idx="1"/>
          </p:nvPr>
        </p:nvSpPr>
        <p:spPr>
          <a:xfrm>
            <a:off x="1708689" y="1322388"/>
            <a:ext cx="9491124" cy="4545566"/>
          </a:xfrm>
        </p:spPr>
        <p:txBody>
          <a:bodyPr>
            <a:noAutofit/>
          </a:bodyPr>
          <a:lstStyle/>
          <a:p>
            <a:pPr marL="285750" indent="-285750">
              <a:spcBef>
                <a:spcPts val="600"/>
              </a:spcBef>
              <a:buFont typeface="Arial" panose="020B0604020202020204" pitchFamily="34" charset="0"/>
              <a:buChar char="—"/>
            </a:pPr>
            <a:r>
              <a:rPr lang="ru-RU" sz="1600" b="0" dirty="0"/>
              <a:t>Аудиторскую тайну составляют любые сведения и документы, полученные и (или) составленные аудиторской организацией и ее работниками, а также индивидуальным аудитором и работниками, с которыми им заключены трудовые договоры, при оказании </a:t>
            </a:r>
            <a:r>
              <a:rPr lang="ru-RU" sz="1600" b="0" dirty="0" smtClean="0"/>
              <a:t>аудиторских услуг (ст. 8)</a:t>
            </a:r>
            <a:endParaRPr lang="ru-RU" sz="1600" b="0" dirty="0"/>
          </a:p>
          <a:p>
            <a:pPr marL="285750" indent="-285750">
              <a:spcBef>
                <a:spcPts val="600"/>
              </a:spcBef>
              <a:buFont typeface="Arial" panose="020B0604020202020204" pitchFamily="34" charset="0"/>
              <a:buChar char="—"/>
            </a:pPr>
            <a:r>
              <a:rPr lang="ru-RU" sz="1600" b="0" dirty="0" smtClean="0"/>
              <a:t>Аудиторская </a:t>
            </a:r>
            <a:r>
              <a:rPr lang="ru-RU" sz="1600" b="0" dirty="0"/>
              <a:t>организация и ее работники, индивидуальный аудитор и работники, с которыми им заключены трудовые договоры, обязаны соблюдать требование об обеспечении конфиденциальности информации, составляющей аудиторскую </a:t>
            </a:r>
            <a:r>
              <a:rPr lang="ru-RU" sz="1600" b="0" dirty="0" smtClean="0"/>
              <a:t>тайн (ст.8)</a:t>
            </a:r>
          </a:p>
          <a:p>
            <a:pPr marL="285750" indent="-285750">
              <a:spcBef>
                <a:spcPts val="600"/>
              </a:spcBef>
              <a:buFont typeface="Arial" panose="020B0604020202020204" pitchFamily="34" charset="0"/>
              <a:buChar char="—"/>
            </a:pPr>
            <a:r>
              <a:rPr lang="ru-RU" sz="1600" b="0" dirty="0"/>
              <a:t>Аудиторская организация, индивидуальный аудитор не вправе передавать сведения и документы, составляющие аудиторскую тайну, третьим лицам либо разглашать эти сведения и содержание документов без предварительного письменного </a:t>
            </a:r>
            <a:r>
              <a:rPr lang="ru-RU" sz="1600" b="0" dirty="0" smtClean="0"/>
              <a:t>согласия </a:t>
            </a:r>
            <a:r>
              <a:rPr lang="ru-RU" sz="1600" b="0" dirty="0" err="1" smtClean="0"/>
              <a:t>аудируемого</a:t>
            </a:r>
            <a:r>
              <a:rPr lang="ru-RU" sz="1600" b="0" dirty="0" smtClean="0"/>
              <a:t> лица</a:t>
            </a:r>
            <a:endParaRPr lang="ru-RU" sz="1600" b="0" dirty="0" smtClean="0">
              <a:effectLst/>
            </a:endParaRPr>
          </a:p>
          <a:p>
            <a:pPr marL="285750" indent="-285750">
              <a:spcBef>
                <a:spcPts val="600"/>
              </a:spcBef>
              <a:buFont typeface="Arial" panose="020B0604020202020204" pitchFamily="34" charset="0"/>
              <a:buChar char="—"/>
            </a:pPr>
            <a:r>
              <a:rPr lang="ru-RU" sz="1600" b="0" dirty="0" smtClean="0">
                <a:effectLst/>
              </a:rPr>
              <a:t>Аудито</a:t>
            </a:r>
            <a:r>
              <a:rPr lang="ru-RU" sz="1600" b="0" dirty="0" smtClean="0"/>
              <a:t>р обязан </a:t>
            </a:r>
            <a:r>
              <a:rPr lang="ru-RU" sz="1600" b="0" dirty="0"/>
              <a:t>обеспечивать хранение документов (копий документов), полученных и (или) составленных в ходе оказания аудиторских услуг, в течение не менее пяти лет после года, в котором они были получены и (или) составлены, на территории Российской Федерации, в том числе размещать базы данных информации, в которых осуществляются сбор, запись, систематизация, накопление, хранение, уточнение (обновление, изменение), извлечение сведений и документов (копий документов), полученных и (или) составленных в ходе оказания аудиторских услуг, на территории Российской </a:t>
            </a:r>
            <a:r>
              <a:rPr lang="ru-RU" sz="1600" b="0" dirty="0" smtClean="0"/>
              <a:t>Федерации (ст. 13)</a:t>
            </a:r>
          </a:p>
          <a:p>
            <a:pPr marL="285750" indent="-285750">
              <a:spcBef>
                <a:spcPts val="600"/>
              </a:spcBef>
              <a:buFont typeface="Arial" panose="020B0604020202020204" pitchFamily="34" charset="0"/>
              <a:buChar char="—"/>
            </a:pPr>
            <a:endParaRPr lang="ru-RU" sz="1800" b="0" dirty="0"/>
          </a:p>
          <a:p>
            <a:pPr marL="285750" indent="-285750">
              <a:spcBef>
                <a:spcPts val="600"/>
              </a:spcBef>
              <a:buFont typeface="Arial" panose="020B0604020202020204" pitchFamily="34" charset="0"/>
              <a:buChar char="—"/>
            </a:pPr>
            <a:endParaRPr lang="ru-RU" sz="1800" b="0" dirty="0" smtClean="0"/>
          </a:p>
        </p:txBody>
      </p:sp>
      <p:grpSp>
        <p:nvGrpSpPr>
          <p:cNvPr id="38" name="Group 37"/>
          <p:cNvGrpSpPr/>
          <p:nvPr/>
        </p:nvGrpSpPr>
        <p:grpSpPr>
          <a:xfrm>
            <a:off x="580686" y="1332257"/>
            <a:ext cx="887650" cy="4607371"/>
            <a:chOff x="995363" y="1332257"/>
            <a:chExt cx="887650" cy="4607371"/>
          </a:xfrm>
        </p:grpSpPr>
        <p:grpSp>
          <p:nvGrpSpPr>
            <p:cNvPr id="11" name="Group 10"/>
            <p:cNvGrpSpPr/>
            <p:nvPr/>
          </p:nvGrpSpPr>
          <p:grpSpPr>
            <a:xfrm>
              <a:off x="995363" y="1332257"/>
              <a:ext cx="887650" cy="887648"/>
              <a:chOff x="3709443" y="3078597"/>
              <a:chExt cx="1244600" cy="1244600"/>
            </a:xfrm>
          </p:grpSpPr>
          <p:sp>
            <p:nvSpPr>
              <p:cNvPr id="12" name="Arc 11"/>
              <p:cNvSpPr/>
              <p:nvPr/>
            </p:nvSpPr>
            <p:spPr>
              <a:xfrm>
                <a:off x="3709443" y="3078597"/>
                <a:ext cx="1244600" cy="1244600"/>
              </a:xfrm>
              <a:prstGeom prst="arc">
                <a:avLst>
                  <a:gd name="adj1" fmla="val 13280643"/>
                  <a:gd name="adj2" fmla="val 3147794"/>
                </a:avLst>
              </a:prstGeom>
              <a:solidFill>
                <a:schemeClr val="bg1"/>
              </a:solidFill>
              <a:ln w="12700">
                <a:solidFill>
                  <a:srgbClr val="4836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3" name="Oval 12"/>
              <p:cNvSpPr/>
              <p:nvPr/>
            </p:nvSpPr>
            <p:spPr>
              <a:xfrm>
                <a:off x="3874543" y="3243697"/>
                <a:ext cx="914400" cy="914400"/>
              </a:xfrm>
              <a:prstGeom prst="ellipse">
                <a:avLst/>
              </a:prstGeom>
              <a:solidFill>
                <a:srgbClr val="483698"/>
              </a:solidFill>
              <a:ln>
                <a:solidFill>
                  <a:srgbClr val="483698"/>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smtClean="0">
                  <a:solidFill>
                    <a:prstClr val="white"/>
                  </a:solidFill>
                </a:endParaRPr>
              </a:p>
            </p:txBody>
          </p:sp>
          <p:sp>
            <p:nvSpPr>
              <p:cNvPr id="14" name="Arc 13"/>
              <p:cNvSpPr/>
              <p:nvPr/>
            </p:nvSpPr>
            <p:spPr>
              <a:xfrm>
                <a:off x="3709443" y="3078597"/>
                <a:ext cx="1244600" cy="1244600"/>
              </a:xfrm>
              <a:prstGeom prst="arc">
                <a:avLst>
                  <a:gd name="adj1" fmla="val 2455702"/>
                  <a:gd name="adj2" fmla="val 13832550"/>
                </a:avLst>
              </a:prstGeom>
              <a:ln w="76200">
                <a:solidFill>
                  <a:srgbClr val="4836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5" name="Oval 14"/>
              <p:cNvSpPr/>
              <p:nvPr/>
            </p:nvSpPr>
            <p:spPr>
              <a:xfrm>
                <a:off x="4697503" y="4026734"/>
                <a:ext cx="182879" cy="182879"/>
              </a:xfrm>
              <a:prstGeom prst="ellipse">
                <a:avLst/>
              </a:prstGeom>
              <a:solidFill>
                <a:srgbClr val="483698"/>
              </a:solidFill>
              <a:ln w="28575">
                <a:solidFill>
                  <a:srgbClr val="483698"/>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smtClean="0">
                  <a:solidFill>
                    <a:prstClr val="white"/>
                  </a:solidFill>
                </a:endParaRPr>
              </a:p>
            </p:txBody>
          </p:sp>
          <p:sp>
            <p:nvSpPr>
              <p:cNvPr id="16" name="Oval 15"/>
              <p:cNvSpPr/>
              <p:nvPr/>
            </p:nvSpPr>
            <p:spPr>
              <a:xfrm>
                <a:off x="3846603" y="3131384"/>
                <a:ext cx="182879" cy="182879"/>
              </a:xfrm>
              <a:prstGeom prst="ellipse">
                <a:avLst/>
              </a:prstGeom>
              <a:solidFill>
                <a:srgbClr val="483698"/>
              </a:solidFill>
              <a:ln w="28575">
                <a:solidFill>
                  <a:srgbClr val="483698"/>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smtClean="0">
                  <a:solidFill>
                    <a:prstClr val="white"/>
                  </a:solidFill>
                </a:endParaRPr>
              </a:p>
            </p:txBody>
          </p:sp>
        </p:grpSp>
        <p:cxnSp>
          <p:nvCxnSpPr>
            <p:cNvPr id="17" name="Straight Connector 16"/>
            <p:cNvCxnSpPr/>
            <p:nvPr/>
          </p:nvCxnSpPr>
          <p:spPr>
            <a:xfrm>
              <a:off x="1418680" y="2231628"/>
              <a:ext cx="0" cy="3708000"/>
            </a:xfrm>
            <a:prstGeom prst="line">
              <a:avLst/>
            </a:prstGeom>
            <a:ln w="12700">
              <a:solidFill>
                <a:srgbClr val="483698"/>
              </a:solidFill>
              <a:tailEnd type="ova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233018" y="1588246"/>
              <a:ext cx="447160" cy="362404"/>
              <a:chOff x="6167439" y="454025"/>
              <a:chExt cx="728663" cy="590550"/>
            </a:xfrm>
            <a:solidFill>
              <a:schemeClr val="bg1"/>
            </a:solidFill>
          </p:grpSpPr>
          <p:sp>
            <p:nvSpPr>
              <p:cNvPr id="20" name="Freeform 11"/>
              <p:cNvSpPr>
                <a:spLocks noEditPoints="1"/>
              </p:cNvSpPr>
              <p:nvPr/>
            </p:nvSpPr>
            <p:spPr bwMode="auto">
              <a:xfrm>
                <a:off x="6167439" y="476250"/>
                <a:ext cx="188913" cy="566738"/>
              </a:xfrm>
              <a:custGeom>
                <a:avLst/>
                <a:gdLst>
                  <a:gd name="T0" fmla="*/ 121 w 133"/>
                  <a:gd name="T1" fmla="*/ 0 h 397"/>
                  <a:gd name="T2" fmla="*/ 12 w 133"/>
                  <a:gd name="T3" fmla="*/ 0 h 397"/>
                  <a:gd name="T4" fmla="*/ 0 w 133"/>
                  <a:gd name="T5" fmla="*/ 12 h 397"/>
                  <a:gd name="T6" fmla="*/ 0 w 133"/>
                  <a:gd name="T7" fmla="*/ 385 h 397"/>
                  <a:gd name="T8" fmla="*/ 12 w 133"/>
                  <a:gd name="T9" fmla="*/ 397 h 397"/>
                  <a:gd name="T10" fmla="*/ 121 w 133"/>
                  <a:gd name="T11" fmla="*/ 397 h 397"/>
                  <a:gd name="T12" fmla="*/ 133 w 133"/>
                  <a:gd name="T13" fmla="*/ 385 h 397"/>
                  <a:gd name="T14" fmla="*/ 133 w 133"/>
                  <a:gd name="T15" fmla="*/ 12 h 397"/>
                  <a:gd name="T16" fmla="*/ 121 w 133"/>
                  <a:gd name="T17" fmla="*/ 0 h 397"/>
                  <a:gd name="T18" fmla="*/ 66 w 133"/>
                  <a:gd name="T19" fmla="*/ 367 h 397"/>
                  <a:gd name="T20" fmla="*/ 36 w 133"/>
                  <a:gd name="T21" fmla="*/ 336 h 397"/>
                  <a:gd name="T22" fmla="*/ 66 w 133"/>
                  <a:gd name="T23" fmla="*/ 306 h 397"/>
                  <a:gd name="T24" fmla="*/ 97 w 133"/>
                  <a:gd name="T25" fmla="*/ 336 h 397"/>
                  <a:gd name="T26" fmla="*/ 66 w 133"/>
                  <a:gd name="T27" fmla="*/ 367 h 397"/>
                  <a:gd name="T28" fmla="*/ 110 w 133"/>
                  <a:gd name="T29" fmla="*/ 217 h 397"/>
                  <a:gd name="T30" fmla="*/ 106 w 133"/>
                  <a:gd name="T31" fmla="*/ 220 h 397"/>
                  <a:gd name="T32" fmla="*/ 26 w 133"/>
                  <a:gd name="T33" fmla="*/ 220 h 397"/>
                  <a:gd name="T34" fmla="*/ 23 w 133"/>
                  <a:gd name="T35" fmla="*/ 217 h 397"/>
                  <a:gd name="T36" fmla="*/ 23 w 133"/>
                  <a:gd name="T37" fmla="*/ 36 h 397"/>
                  <a:gd name="T38" fmla="*/ 26 w 133"/>
                  <a:gd name="T39" fmla="*/ 33 h 397"/>
                  <a:gd name="T40" fmla="*/ 40 w 133"/>
                  <a:gd name="T41" fmla="*/ 33 h 397"/>
                  <a:gd name="T42" fmla="*/ 63 w 133"/>
                  <a:gd name="T43" fmla="*/ 57 h 397"/>
                  <a:gd name="T44" fmla="*/ 69 w 133"/>
                  <a:gd name="T45" fmla="*/ 57 h 397"/>
                  <a:gd name="T46" fmla="*/ 93 w 133"/>
                  <a:gd name="T47" fmla="*/ 33 h 397"/>
                  <a:gd name="T48" fmla="*/ 106 w 133"/>
                  <a:gd name="T49" fmla="*/ 33 h 397"/>
                  <a:gd name="T50" fmla="*/ 110 w 133"/>
                  <a:gd name="T51" fmla="*/ 36 h 397"/>
                  <a:gd name="T52" fmla="*/ 110 w 133"/>
                  <a:gd name="T53" fmla="*/ 21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397">
                    <a:moveTo>
                      <a:pt x="121" y="0"/>
                    </a:moveTo>
                    <a:cubicBezTo>
                      <a:pt x="12" y="0"/>
                      <a:pt x="12" y="0"/>
                      <a:pt x="12" y="0"/>
                    </a:cubicBezTo>
                    <a:cubicBezTo>
                      <a:pt x="5" y="0"/>
                      <a:pt x="0" y="5"/>
                      <a:pt x="0" y="12"/>
                    </a:cubicBezTo>
                    <a:cubicBezTo>
                      <a:pt x="0" y="385"/>
                      <a:pt x="0" y="385"/>
                      <a:pt x="0" y="385"/>
                    </a:cubicBezTo>
                    <a:cubicBezTo>
                      <a:pt x="0" y="391"/>
                      <a:pt x="5" y="397"/>
                      <a:pt x="12" y="397"/>
                    </a:cubicBezTo>
                    <a:cubicBezTo>
                      <a:pt x="121" y="397"/>
                      <a:pt x="121" y="397"/>
                      <a:pt x="121" y="397"/>
                    </a:cubicBezTo>
                    <a:cubicBezTo>
                      <a:pt x="128" y="397"/>
                      <a:pt x="133" y="391"/>
                      <a:pt x="133" y="385"/>
                    </a:cubicBezTo>
                    <a:cubicBezTo>
                      <a:pt x="133" y="12"/>
                      <a:pt x="133" y="12"/>
                      <a:pt x="133" y="12"/>
                    </a:cubicBezTo>
                    <a:cubicBezTo>
                      <a:pt x="133" y="5"/>
                      <a:pt x="128" y="0"/>
                      <a:pt x="121" y="0"/>
                    </a:cubicBezTo>
                    <a:close/>
                    <a:moveTo>
                      <a:pt x="66" y="367"/>
                    </a:moveTo>
                    <a:cubicBezTo>
                      <a:pt x="50" y="367"/>
                      <a:pt x="36" y="353"/>
                      <a:pt x="36" y="336"/>
                    </a:cubicBezTo>
                    <a:cubicBezTo>
                      <a:pt x="36" y="320"/>
                      <a:pt x="50" y="306"/>
                      <a:pt x="66" y="306"/>
                    </a:cubicBezTo>
                    <a:cubicBezTo>
                      <a:pt x="83" y="306"/>
                      <a:pt x="97" y="320"/>
                      <a:pt x="97" y="336"/>
                    </a:cubicBezTo>
                    <a:cubicBezTo>
                      <a:pt x="97" y="353"/>
                      <a:pt x="83" y="367"/>
                      <a:pt x="66" y="367"/>
                    </a:cubicBezTo>
                    <a:close/>
                    <a:moveTo>
                      <a:pt x="110" y="217"/>
                    </a:moveTo>
                    <a:cubicBezTo>
                      <a:pt x="110" y="219"/>
                      <a:pt x="108" y="220"/>
                      <a:pt x="106" y="220"/>
                    </a:cubicBezTo>
                    <a:cubicBezTo>
                      <a:pt x="26" y="220"/>
                      <a:pt x="26" y="220"/>
                      <a:pt x="26" y="220"/>
                    </a:cubicBezTo>
                    <a:cubicBezTo>
                      <a:pt x="25" y="220"/>
                      <a:pt x="23" y="219"/>
                      <a:pt x="23" y="217"/>
                    </a:cubicBezTo>
                    <a:cubicBezTo>
                      <a:pt x="23" y="36"/>
                      <a:pt x="23" y="36"/>
                      <a:pt x="23" y="36"/>
                    </a:cubicBezTo>
                    <a:cubicBezTo>
                      <a:pt x="23" y="35"/>
                      <a:pt x="25" y="33"/>
                      <a:pt x="26" y="33"/>
                    </a:cubicBezTo>
                    <a:cubicBezTo>
                      <a:pt x="40" y="33"/>
                      <a:pt x="40" y="33"/>
                      <a:pt x="40" y="33"/>
                    </a:cubicBezTo>
                    <a:cubicBezTo>
                      <a:pt x="63" y="57"/>
                      <a:pt x="63" y="57"/>
                      <a:pt x="63" y="57"/>
                    </a:cubicBezTo>
                    <a:cubicBezTo>
                      <a:pt x="65" y="58"/>
                      <a:pt x="68" y="58"/>
                      <a:pt x="69" y="57"/>
                    </a:cubicBezTo>
                    <a:cubicBezTo>
                      <a:pt x="93" y="33"/>
                      <a:pt x="93" y="33"/>
                      <a:pt x="93" y="33"/>
                    </a:cubicBezTo>
                    <a:cubicBezTo>
                      <a:pt x="106" y="33"/>
                      <a:pt x="106" y="33"/>
                      <a:pt x="106" y="33"/>
                    </a:cubicBezTo>
                    <a:cubicBezTo>
                      <a:pt x="108" y="33"/>
                      <a:pt x="110" y="35"/>
                      <a:pt x="110" y="36"/>
                    </a:cubicBezTo>
                    <a:lnTo>
                      <a:pt x="110" y="2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p:cNvSpPr>
                <a:spLocks/>
              </p:cNvSpPr>
              <p:nvPr/>
            </p:nvSpPr>
            <p:spPr bwMode="auto">
              <a:xfrm>
                <a:off x="6208714" y="584200"/>
                <a:ext cx="104775" cy="17463"/>
              </a:xfrm>
              <a:custGeom>
                <a:avLst/>
                <a:gdLst>
                  <a:gd name="T0" fmla="*/ 67 w 73"/>
                  <a:gd name="T1" fmla="*/ 12 h 12"/>
                  <a:gd name="T2" fmla="*/ 6 w 73"/>
                  <a:gd name="T3" fmla="*/ 12 h 12"/>
                  <a:gd name="T4" fmla="*/ 0 w 73"/>
                  <a:gd name="T5" fmla="*/ 6 h 12"/>
                  <a:gd name="T6" fmla="*/ 6 w 73"/>
                  <a:gd name="T7" fmla="*/ 0 h 12"/>
                  <a:gd name="T8" fmla="*/ 67 w 73"/>
                  <a:gd name="T9" fmla="*/ 0 h 12"/>
                  <a:gd name="T10" fmla="*/ 73 w 73"/>
                  <a:gd name="T11" fmla="*/ 6 h 12"/>
                  <a:gd name="T12" fmla="*/ 67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7" y="12"/>
                    </a:moveTo>
                    <a:cubicBezTo>
                      <a:pt x="6" y="12"/>
                      <a:pt x="6" y="12"/>
                      <a:pt x="6" y="12"/>
                    </a:cubicBezTo>
                    <a:cubicBezTo>
                      <a:pt x="3" y="12"/>
                      <a:pt x="0" y="9"/>
                      <a:pt x="0" y="6"/>
                    </a:cubicBezTo>
                    <a:cubicBezTo>
                      <a:pt x="0" y="3"/>
                      <a:pt x="3" y="0"/>
                      <a:pt x="6" y="0"/>
                    </a:cubicBezTo>
                    <a:cubicBezTo>
                      <a:pt x="67" y="0"/>
                      <a:pt x="67" y="0"/>
                      <a:pt x="67" y="0"/>
                    </a:cubicBezTo>
                    <a:cubicBezTo>
                      <a:pt x="70" y="0"/>
                      <a:pt x="73" y="3"/>
                      <a:pt x="73" y="6"/>
                    </a:cubicBezTo>
                    <a:cubicBezTo>
                      <a:pt x="73" y="9"/>
                      <a:pt x="70" y="12"/>
                      <a:pt x="6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p:nvSpPr>
            <p:spPr bwMode="auto">
              <a:xfrm>
                <a:off x="6208714" y="623887"/>
                <a:ext cx="104775" cy="15875"/>
              </a:xfrm>
              <a:custGeom>
                <a:avLst/>
                <a:gdLst>
                  <a:gd name="T0" fmla="*/ 67 w 73"/>
                  <a:gd name="T1" fmla="*/ 12 h 12"/>
                  <a:gd name="T2" fmla="*/ 6 w 73"/>
                  <a:gd name="T3" fmla="*/ 12 h 12"/>
                  <a:gd name="T4" fmla="*/ 0 w 73"/>
                  <a:gd name="T5" fmla="*/ 6 h 12"/>
                  <a:gd name="T6" fmla="*/ 6 w 73"/>
                  <a:gd name="T7" fmla="*/ 0 h 12"/>
                  <a:gd name="T8" fmla="*/ 67 w 73"/>
                  <a:gd name="T9" fmla="*/ 0 h 12"/>
                  <a:gd name="T10" fmla="*/ 73 w 73"/>
                  <a:gd name="T11" fmla="*/ 6 h 12"/>
                  <a:gd name="T12" fmla="*/ 67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7" y="12"/>
                    </a:moveTo>
                    <a:cubicBezTo>
                      <a:pt x="6" y="12"/>
                      <a:pt x="6" y="12"/>
                      <a:pt x="6" y="12"/>
                    </a:cubicBezTo>
                    <a:cubicBezTo>
                      <a:pt x="3" y="12"/>
                      <a:pt x="0" y="9"/>
                      <a:pt x="0" y="6"/>
                    </a:cubicBezTo>
                    <a:cubicBezTo>
                      <a:pt x="0" y="2"/>
                      <a:pt x="3" y="0"/>
                      <a:pt x="6" y="0"/>
                    </a:cubicBezTo>
                    <a:cubicBezTo>
                      <a:pt x="67" y="0"/>
                      <a:pt x="67" y="0"/>
                      <a:pt x="67" y="0"/>
                    </a:cubicBezTo>
                    <a:cubicBezTo>
                      <a:pt x="70" y="0"/>
                      <a:pt x="73" y="2"/>
                      <a:pt x="73" y="6"/>
                    </a:cubicBezTo>
                    <a:cubicBezTo>
                      <a:pt x="73" y="9"/>
                      <a:pt x="70" y="12"/>
                      <a:pt x="6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p:cNvSpPr>
              <p:nvPr/>
            </p:nvSpPr>
            <p:spPr bwMode="auto">
              <a:xfrm>
                <a:off x="6208714" y="660400"/>
                <a:ext cx="104775" cy="17463"/>
              </a:xfrm>
              <a:custGeom>
                <a:avLst/>
                <a:gdLst>
                  <a:gd name="T0" fmla="*/ 67 w 73"/>
                  <a:gd name="T1" fmla="*/ 12 h 12"/>
                  <a:gd name="T2" fmla="*/ 6 w 73"/>
                  <a:gd name="T3" fmla="*/ 12 h 12"/>
                  <a:gd name="T4" fmla="*/ 0 w 73"/>
                  <a:gd name="T5" fmla="*/ 6 h 12"/>
                  <a:gd name="T6" fmla="*/ 6 w 73"/>
                  <a:gd name="T7" fmla="*/ 0 h 12"/>
                  <a:gd name="T8" fmla="*/ 67 w 73"/>
                  <a:gd name="T9" fmla="*/ 0 h 12"/>
                  <a:gd name="T10" fmla="*/ 73 w 73"/>
                  <a:gd name="T11" fmla="*/ 6 h 12"/>
                  <a:gd name="T12" fmla="*/ 67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7" y="12"/>
                    </a:moveTo>
                    <a:cubicBezTo>
                      <a:pt x="6" y="12"/>
                      <a:pt x="6" y="12"/>
                      <a:pt x="6" y="12"/>
                    </a:cubicBezTo>
                    <a:cubicBezTo>
                      <a:pt x="3" y="12"/>
                      <a:pt x="0" y="10"/>
                      <a:pt x="0" y="6"/>
                    </a:cubicBezTo>
                    <a:cubicBezTo>
                      <a:pt x="0" y="3"/>
                      <a:pt x="3" y="0"/>
                      <a:pt x="6" y="0"/>
                    </a:cubicBezTo>
                    <a:cubicBezTo>
                      <a:pt x="67" y="0"/>
                      <a:pt x="67" y="0"/>
                      <a:pt x="67" y="0"/>
                    </a:cubicBezTo>
                    <a:cubicBezTo>
                      <a:pt x="70" y="0"/>
                      <a:pt x="73" y="3"/>
                      <a:pt x="73" y="6"/>
                    </a:cubicBezTo>
                    <a:cubicBezTo>
                      <a:pt x="73" y="10"/>
                      <a:pt x="70" y="12"/>
                      <a:pt x="6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p:cNvSpPr>
                <a:spLocks/>
              </p:cNvSpPr>
              <p:nvPr/>
            </p:nvSpPr>
            <p:spPr bwMode="auto">
              <a:xfrm>
                <a:off x="6208714" y="698500"/>
                <a:ext cx="104775" cy="17463"/>
              </a:xfrm>
              <a:custGeom>
                <a:avLst/>
                <a:gdLst>
                  <a:gd name="T0" fmla="*/ 67 w 73"/>
                  <a:gd name="T1" fmla="*/ 12 h 12"/>
                  <a:gd name="T2" fmla="*/ 6 w 73"/>
                  <a:gd name="T3" fmla="*/ 12 h 12"/>
                  <a:gd name="T4" fmla="*/ 0 w 73"/>
                  <a:gd name="T5" fmla="*/ 6 h 12"/>
                  <a:gd name="T6" fmla="*/ 6 w 73"/>
                  <a:gd name="T7" fmla="*/ 0 h 12"/>
                  <a:gd name="T8" fmla="*/ 67 w 73"/>
                  <a:gd name="T9" fmla="*/ 0 h 12"/>
                  <a:gd name="T10" fmla="*/ 73 w 73"/>
                  <a:gd name="T11" fmla="*/ 6 h 12"/>
                  <a:gd name="T12" fmla="*/ 67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7" y="12"/>
                    </a:moveTo>
                    <a:cubicBezTo>
                      <a:pt x="6" y="12"/>
                      <a:pt x="6" y="12"/>
                      <a:pt x="6" y="12"/>
                    </a:cubicBezTo>
                    <a:cubicBezTo>
                      <a:pt x="3" y="12"/>
                      <a:pt x="0" y="9"/>
                      <a:pt x="0" y="6"/>
                    </a:cubicBezTo>
                    <a:cubicBezTo>
                      <a:pt x="0" y="3"/>
                      <a:pt x="3" y="0"/>
                      <a:pt x="6" y="0"/>
                    </a:cubicBezTo>
                    <a:cubicBezTo>
                      <a:pt x="67" y="0"/>
                      <a:pt x="67" y="0"/>
                      <a:pt x="67" y="0"/>
                    </a:cubicBezTo>
                    <a:cubicBezTo>
                      <a:pt x="70" y="0"/>
                      <a:pt x="73" y="3"/>
                      <a:pt x="73" y="6"/>
                    </a:cubicBezTo>
                    <a:cubicBezTo>
                      <a:pt x="73" y="9"/>
                      <a:pt x="70" y="12"/>
                      <a:pt x="6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p:cNvSpPr>
                <a:spLocks/>
              </p:cNvSpPr>
              <p:nvPr/>
            </p:nvSpPr>
            <p:spPr bwMode="auto">
              <a:xfrm>
                <a:off x="6208714" y="738187"/>
                <a:ext cx="104775" cy="15875"/>
              </a:xfrm>
              <a:custGeom>
                <a:avLst/>
                <a:gdLst>
                  <a:gd name="T0" fmla="*/ 67 w 73"/>
                  <a:gd name="T1" fmla="*/ 12 h 12"/>
                  <a:gd name="T2" fmla="*/ 6 w 73"/>
                  <a:gd name="T3" fmla="*/ 12 h 12"/>
                  <a:gd name="T4" fmla="*/ 0 w 73"/>
                  <a:gd name="T5" fmla="*/ 6 h 12"/>
                  <a:gd name="T6" fmla="*/ 6 w 73"/>
                  <a:gd name="T7" fmla="*/ 0 h 12"/>
                  <a:gd name="T8" fmla="*/ 67 w 73"/>
                  <a:gd name="T9" fmla="*/ 0 h 12"/>
                  <a:gd name="T10" fmla="*/ 73 w 73"/>
                  <a:gd name="T11" fmla="*/ 6 h 12"/>
                  <a:gd name="T12" fmla="*/ 67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7" y="12"/>
                    </a:moveTo>
                    <a:cubicBezTo>
                      <a:pt x="6" y="12"/>
                      <a:pt x="6" y="12"/>
                      <a:pt x="6" y="12"/>
                    </a:cubicBezTo>
                    <a:cubicBezTo>
                      <a:pt x="3" y="12"/>
                      <a:pt x="0" y="9"/>
                      <a:pt x="0" y="6"/>
                    </a:cubicBezTo>
                    <a:cubicBezTo>
                      <a:pt x="0" y="2"/>
                      <a:pt x="3" y="0"/>
                      <a:pt x="6" y="0"/>
                    </a:cubicBezTo>
                    <a:cubicBezTo>
                      <a:pt x="67" y="0"/>
                      <a:pt x="67" y="0"/>
                      <a:pt x="67" y="0"/>
                    </a:cubicBezTo>
                    <a:cubicBezTo>
                      <a:pt x="70" y="0"/>
                      <a:pt x="73" y="2"/>
                      <a:pt x="73" y="6"/>
                    </a:cubicBezTo>
                    <a:cubicBezTo>
                      <a:pt x="73" y="9"/>
                      <a:pt x="70" y="12"/>
                      <a:pt x="6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noEditPoints="1"/>
              </p:cNvSpPr>
              <p:nvPr/>
            </p:nvSpPr>
            <p:spPr bwMode="auto">
              <a:xfrm>
                <a:off x="6389689" y="476250"/>
                <a:ext cx="188913" cy="566738"/>
              </a:xfrm>
              <a:custGeom>
                <a:avLst/>
                <a:gdLst>
                  <a:gd name="T0" fmla="*/ 121 w 133"/>
                  <a:gd name="T1" fmla="*/ 0 h 397"/>
                  <a:gd name="T2" fmla="*/ 12 w 133"/>
                  <a:gd name="T3" fmla="*/ 0 h 397"/>
                  <a:gd name="T4" fmla="*/ 0 w 133"/>
                  <a:gd name="T5" fmla="*/ 12 h 397"/>
                  <a:gd name="T6" fmla="*/ 0 w 133"/>
                  <a:gd name="T7" fmla="*/ 385 h 397"/>
                  <a:gd name="T8" fmla="*/ 12 w 133"/>
                  <a:gd name="T9" fmla="*/ 397 h 397"/>
                  <a:gd name="T10" fmla="*/ 121 w 133"/>
                  <a:gd name="T11" fmla="*/ 397 h 397"/>
                  <a:gd name="T12" fmla="*/ 133 w 133"/>
                  <a:gd name="T13" fmla="*/ 385 h 397"/>
                  <a:gd name="T14" fmla="*/ 133 w 133"/>
                  <a:gd name="T15" fmla="*/ 12 h 397"/>
                  <a:gd name="T16" fmla="*/ 121 w 133"/>
                  <a:gd name="T17" fmla="*/ 0 h 397"/>
                  <a:gd name="T18" fmla="*/ 66 w 133"/>
                  <a:gd name="T19" fmla="*/ 367 h 397"/>
                  <a:gd name="T20" fmla="*/ 36 w 133"/>
                  <a:gd name="T21" fmla="*/ 336 h 397"/>
                  <a:gd name="T22" fmla="*/ 66 w 133"/>
                  <a:gd name="T23" fmla="*/ 306 h 397"/>
                  <a:gd name="T24" fmla="*/ 97 w 133"/>
                  <a:gd name="T25" fmla="*/ 336 h 397"/>
                  <a:gd name="T26" fmla="*/ 66 w 133"/>
                  <a:gd name="T27" fmla="*/ 367 h 397"/>
                  <a:gd name="T28" fmla="*/ 110 w 133"/>
                  <a:gd name="T29" fmla="*/ 217 h 397"/>
                  <a:gd name="T30" fmla="*/ 106 w 133"/>
                  <a:gd name="T31" fmla="*/ 220 h 397"/>
                  <a:gd name="T32" fmla="*/ 26 w 133"/>
                  <a:gd name="T33" fmla="*/ 220 h 397"/>
                  <a:gd name="T34" fmla="*/ 23 w 133"/>
                  <a:gd name="T35" fmla="*/ 217 h 397"/>
                  <a:gd name="T36" fmla="*/ 23 w 133"/>
                  <a:gd name="T37" fmla="*/ 36 h 397"/>
                  <a:gd name="T38" fmla="*/ 26 w 133"/>
                  <a:gd name="T39" fmla="*/ 33 h 397"/>
                  <a:gd name="T40" fmla="*/ 40 w 133"/>
                  <a:gd name="T41" fmla="*/ 33 h 397"/>
                  <a:gd name="T42" fmla="*/ 63 w 133"/>
                  <a:gd name="T43" fmla="*/ 57 h 397"/>
                  <a:gd name="T44" fmla="*/ 69 w 133"/>
                  <a:gd name="T45" fmla="*/ 57 h 397"/>
                  <a:gd name="T46" fmla="*/ 93 w 133"/>
                  <a:gd name="T47" fmla="*/ 33 h 397"/>
                  <a:gd name="T48" fmla="*/ 106 w 133"/>
                  <a:gd name="T49" fmla="*/ 33 h 397"/>
                  <a:gd name="T50" fmla="*/ 110 w 133"/>
                  <a:gd name="T51" fmla="*/ 36 h 397"/>
                  <a:gd name="T52" fmla="*/ 110 w 133"/>
                  <a:gd name="T53" fmla="*/ 21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397">
                    <a:moveTo>
                      <a:pt x="121" y="0"/>
                    </a:moveTo>
                    <a:cubicBezTo>
                      <a:pt x="12" y="0"/>
                      <a:pt x="12" y="0"/>
                      <a:pt x="12" y="0"/>
                    </a:cubicBezTo>
                    <a:cubicBezTo>
                      <a:pt x="5" y="0"/>
                      <a:pt x="0" y="5"/>
                      <a:pt x="0" y="12"/>
                    </a:cubicBezTo>
                    <a:cubicBezTo>
                      <a:pt x="0" y="385"/>
                      <a:pt x="0" y="385"/>
                      <a:pt x="0" y="385"/>
                    </a:cubicBezTo>
                    <a:cubicBezTo>
                      <a:pt x="0" y="391"/>
                      <a:pt x="5" y="397"/>
                      <a:pt x="12" y="397"/>
                    </a:cubicBezTo>
                    <a:cubicBezTo>
                      <a:pt x="121" y="397"/>
                      <a:pt x="121" y="397"/>
                      <a:pt x="121" y="397"/>
                    </a:cubicBezTo>
                    <a:cubicBezTo>
                      <a:pt x="128" y="397"/>
                      <a:pt x="133" y="391"/>
                      <a:pt x="133" y="385"/>
                    </a:cubicBezTo>
                    <a:cubicBezTo>
                      <a:pt x="133" y="12"/>
                      <a:pt x="133" y="12"/>
                      <a:pt x="133" y="12"/>
                    </a:cubicBezTo>
                    <a:cubicBezTo>
                      <a:pt x="133" y="5"/>
                      <a:pt x="128" y="0"/>
                      <a:pt x="121" y="0"/>
                    </a:cubicBezTo>
                    <a:close/>
                    <a:moveTo>
                      <a:pt x="66" y="367"/>
                    </a:moveTo>
                    <a:cubicBezTo>
                      <a:pt x="50" y="367"/>
                      <a:pt x="36" y="353"/>
                      <a:pt x="36" y="336"/>
                    </a:cubicBezTo>
                    <a:cubicBezTo>
                      <a:pt x="36" y="320"/>
                      <a:pt x="50" y="306"/>
                      <a:pt x="66" y="306"/>
                    </a:cubicBezTo>
                    <a:cubicBezTo>
                      <a:pt x="83" y="306"/>
                      <a:pt x="97" y="320"/>
                      <a:pt x="97" y="336"/>
                    </a:cubicBezTo>
                    <a:cubicBezTo>
                      <a:pt x="97" y="353"/>
                      <a:pt x="83" y="367"/>
                      <a:pt x="66" y="367"/>
                    </a:cubicBezTo>
                    <a:close/>
                    <a:moveTo>
                      <a:pt x="110" y="217"/>
                    </a:moveTo>
                    <a:cubicBezTo>
                      <a:pt x="110" y="219"/>
                      <a:pt x="108" y="220"/>
                      <a:pt x="106" y="220"/>
                    </a:cubicBezTo>
                    <a:cubicBezTo>
                      <a:pt x="26" y="220"/>
                      <a:pt x="26" y="220"/>
                      <a:pt x="26" y="220"/>
                    </a:cubicBezTo>
                    <a:cubicBezTo>
                      <a:pt x="25" y="220"/>
                      <a:pt x="23" y="219"/>
                      <a:pt x="23" y="217"/>
                    </a:cubicBezTo>
                    <a:cubicBezTo>
                      <a:pt x="23" y="36"/>
                      <a:pt x="23" y="36"/>
                      <a:pt x="23" y="36"/>
                    </a:cubicBezTo>
                    <a:cubicBezTo>
                      <a:pt x="23" y="35"/>
                      <a:pt x="25" y="33"/>
                      <a:pt x="26" y="33"/>
                    </a:cubicBezTo>
                    <a:cubicBezTo>
                      <a:pt x="40" y="33"/>
                      <a:pt x="40" y="33"/>
                      <a:pt x="40" y="33"/>
                    </a:cubicBezTo>
                    <a:cubicBezTo>
                      <a:pt x="63" y="57"/>
                      <a:pt x="63" y="57"/>
                      <a:pt x="63" y="57"/>
                    </a:cubicBezTo>
                    <a:cubicBezTo>
                      <a:pt x="65" y="58"/>
                      <a:pt x="68" y="58"/>
                      <a:pt x="69" y="57"/>
                    </a:cubicBezTo>
                    <a:cubicBezTo>
                      <a:pt x="93" y="33"/>
                      <a:pt x="93" y="33"/>
                      <a:pt x="93" y="33"/>
                    </a:cubicBezTo>
                    <a:cubicBezTo>
                      <a:pt x="106" y="33"/>
                      <a:pt x="106" y="33"/>
                      <a:pt x="106" y="33"/>
                    </a:cubicBezTo>
                    <a:cubicBezTo>
                      <a:pt x="108" y="33"/>
                      <a:pt x="110" y="35"/>
                      <a:pt x="110" y="36"/>
                    </a:cubicBezTo>
                    <a:lnTo>
                      <a:pt x="110" y="2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p:cNvSpPr>
              <p:nvPr/>
            </p:nvSpPr>
            <p:spPr bwMode="auto">
              <a:xfrm>
                <a:off x="6432551" y="584200"/>
                <a:ext cx="103188" cy="17463"/>
              </a:xfrm>
              <a:custGeom>
                <a:avLst/>
                <a:gdLst>
                  <a:gd name="T0" fmla="*/ 67 w 73"/>
                  <a:gd name="T1" fmla="*/ 12 h 12"/>
                  <a:gd name="T2" fmla="*/ 6 w 73"/>
                  <a:gd name="T3" fmla="*/ 12 h 12"/>
                  <a:gd name="T4" fmla="*/ 0 w 73"/>
                  <a:gd name="T5" fmla="*/ 6 h 12"/>
                  <a:gd name="T6" fmla="*/ 6 w 73"/>
                  <a:gd name="T7" fmla="*/ 0 h 12"/>
                  <a:gd name="T8" fmla="*/ 67 w 73"/>
                  <a:gd name="T9" fmla="*/ 0 h 12"/>
                  <a:gd name="T10" fmla="*/ 73 w 73"/>
                  <a:gd name="T11" fmla="*/ 6 h 12"/>
                  <a:gd name="T12" fmla="*/ 67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7" y="12"/>
                    </a:moveTo>
                    <a:cubicBezTo>
                      <a:pt x="6" y="12"/>
                      <a:pt x="6" y="12"/>
                      <a:pt x="6" y="12"/>
                    </a:cubicBezTo>
                    <a:cubicBezTo>
                      <a:pt x="3" y="12"/>
                      <a:pt x="0" y="9"/>
                      <a:pt x="0" y="6"/>
                    </a:cubicBezTo>
                    <a:cubicBezTo>
                      <a:pt x="0" y="3"/>
                      <a:pt x="3" y="0"/>
                      <a:pt x="6" y="0"/>
                    </a:cubicBezTo>
                    <a:cubicBezTo>
                      <a:pt x="67" y="0"/>
                      <a:pt x="67" y="0"/>
                      <a:pt x="67" y="0"/>
                    </a:cubicBezTo>
                    <a:cubicBezTo>
                      <a:pt x="70" y="0"/>
                      <a:pt x="73" y="3"/>
                      <a:pt x="73" y="6"/>
                    </a:cubicBezTo>
                    <a:cubicBezTo>
                      <a:pt x="73" y="9"/>
                      <a:pt x="70" y="12"/>
                      <a:pt x="6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p:cNvSpPr>
                <a:spLocks/>
              </p:cNvSpPr>
              <p:nvPr/>
            </p:nvSpPr>
            <p:spPr bwMode="auto">
              <a:xfrm>
                <a:off x="6432551" y="623887"/>
                <a:ext cx="103188" cy="15875"/>
              </a:xfrm>
              <a:custGeom>
                <a:avLst/>
                <a:gdLst>
                  <a:gd name="T0" fmla="*/ 67 w 73"/>
                  <a:gd name="T1" fmla="*/ 12 h 12"/>
                  <a:gd name="T2" fmla="*/ 6 w 73"/>
                  <a:gd name="T3" fmla="*/ 12 h 12"/>
                  <a:gd name="T4" fmla="*/ 0 w 73"/>
                  <a:gd name="T5" fmla="*/ 6 h 12"/>
                  <a:gd name="T6" fmla="*/ 6 w 73"/>
                  <a:gd name="T7" fmla="*/ 0 h 12"/>
                  <a:gd name="T8" fmla="*/ 67 w 73"/>
                  <a:gd name="T9" fmla="*/ 0 h 12"/>
                  <a:gd name="T10" fmla="*/ 73 w 73"/>
                  <a:gd name="T11" fmla="*/ 6 h 12"/>
                  <a:gd name="T12" fmla="*/ 67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7" y="12"/>
                    </a:moveTo>
                    <a:cubicBezTo>
                      <a:pt x="6" y="12"/>
                      <a:pt x="6" y="12"/>
                      <a:pt x="6" y="12"/>
                    </a:cubicBezTo>
                    <a:cubicBezTo>
                      <a:pt x="3" y="12"/>
                      <a:pt x="0" y="9"/>
                      <a:pt x="0" y="6"/>
                    </a:cubicBezTo>
                    <a:cubicBezTo>
                      <a:pt x="0" y="2"/>
                      <a:pt x="3" y="0"/>
                      <a:pt x="6" y="0"/>
                    </a:cubicBezTo>
                    <a:cubicBezTo>
                      <a:pt x="67" y="0"/>
                      <a:pt x="67" y="0"/>
                      <a:pt x="67" y="0"/>
                    </a:cubicBezTo>
                    <a:cubicBezTo>
                      <a:pt x="70" y="0"/>
                      <a:pt x="73" y="2"/>
                      <a:pt x="73" y="6"/>
                    </a:cubicBezTo>
                    <a:cubicBezTo>
                      <a:pt x="73" y="9"/>
                      <a:pt x="70" y="12"/>
                      <a:pt x="6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p:cNvSpPr>
              <p:nvPr/>
            </p:nvSpPr>
            <p:spPr bwMode="auto">
              <a:xfrm>
                <a:off x="6432551" y="660400"/>
                <a:ext cx="103188" cy="17463"/>
              </a:xfrm>
              <a:custGeom>
                <a:avLst/>
                <a:gdLst>
                  <a:gd name="T0" fmla="*/ 67 w 73"/>
                  <a:gd name="T1" fmla="*/ 12 h 12"/>
                  <a:gd name="T2" fmla="*/ 6 w 73"/>
                  <a:gd name="T3" fmla="*/ 12 h 12"/>
                  <a:gd name="T4" fmla="*/ 0 w 73"/>
                  <a:gd name="T5" fmla="*/ 6 h 12"/>
                  <a:gd name="T6" fmla="*/ 6 w 73"/>
                  <a:gd name="T7" fmla="*/ 0 h 12"/>
                  <a:gd name="T8" fmla="*/ 67 w 73"/>
                  <a:gd name="T9" fmla="*/ 0 h 12"/>
                  <a:gd name="T10" fmla="*/ 73 w 73"/>
                  <a:gd name="T11" fmla="*/ 6 h 12"/>
                  <a:gd name="T12" fmla="*/ 67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7" y="12"/>
                    </a:moveTo>
                    <a:cubicBezTo>
                      <a:pt x="6" y="12"/>
                      <a:pt x="6" y="12"/>
                      <a:pt x="6" y="12"/>
                    </a:cubicBezTo>
                    <a:cubicBezTo>
                      <a:pt x="3" y="12"/>
                      <a:pt x="0" y="10"/>
                      <a:pt x="0" y="6"/>
                    </a:cubicBezTo>
                    <a:cubicBezTo>
                      <a:pt x="0" y="3"/>
                      <a:pt x="3" y="0"/>
                      <a:pt x="6" y="0"/>
                    </a:cubicBezTo>
                    <a:cubicBezTo>
                      <a:pt x="67" y="0"/>
                      <a:pt x="67" y="0"/>
                      <a:pt x="67" y="0"/>
                    </a:cubicBezTo>
                    <a:cubicBezTo>
                      <a:pt x="70" y="0"/>
                      <a:pt x="73" y="3"/>
                      <a:pt x="73" y="6"/>
                    </a:cubicBezTo>
                    <a:cubicBezTo>
                      <a:pt x="73" y="10"/>
                      <a:pt x="70" y="12"/>
                      <a:pt x="6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p:cNvSpPr>
                <a:spLocks/>
              </p:cNvSpPr>
              <p:nvPr/>
            </p:nvSpPr>
            <p:spPr bwMode="auto">
              <a:xfrm>
                <a:off x="6432551" y="698500"/>
                <a:ext cx="103188" cy="17463"/>
              </a:xfrm>
              <a:custGeom>
                <a:avLst/>
                <a:gdLst>
                  <a:gd name="T0" fmla="*/ 67 w 73"/>
                  <a:gd name="T1" fmla="*/ 12 h 12"/>
                  <a:gd name="T2" fmla="*/ 6 w 73"/>
                  <a:gd name="T3" fmla="*/ 12 h 12"/>
                  <a:gd name="T4" fmla="*/ 0 w 73"/>
                  <a:gd name="T5" fmla="*/ 6 h 12"/>
                  <a:gd name="T6" fmla="*/ 6 w 73"/>
                  <a:gd name="T7" fmla="*/ 0 h 12"/>
                  <a:gd name="T8" fmla="*/ 67 w 73"/>
                  <a:gd name="T9" fmla="*/ 0 h 12"/>
                  <a:gd name="T10" fmla="*/ 73 w 73"/>
                  <a:gd name="T11" fmla="*/ 6 h 12"/>
                  <a:gd name="T12" fmla="*/ 67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7" y="12"/>
                    </a:moveTo>
                    <a:cubicBezTo>
                      <a:pt x="6" y="12"/>
                      <a:pt x="6" y="12"/>
                      <a:pt x="6" y="12"/>
                    </a:cubicBezTo>
                    <a:cubicBezTo>
                      <a:pt x="3" y="12"/>
                      <a:pt x="0" y="9"/>
                      <a:pt x="0" y="6"/>
                    </a:cubicBezTo>
                    <a:cubicBezTo>
                      <a:pt x="0" y="3"/>
                      <a:pt x="3" y="0"/>
                      <a:pt x="6" y="0"/>
                    </a:cubicBezTo>
                    <a:cubicBezTo>
                      <a:pt x="67" y="0"/>
                      <a:pt x="67" y="0"/>
                      <a:pt x="67" y="0"/>
                    </a:cubicBezTo>
                    <a:cubicBezTo>
                      <a:pt x="70" y="0"/>
                      <a:pt x="73" y="3"/>
                      <a:pt x="73" y="6"/>
                    </a:cubicBezTo>
                    <a:cubicBezTo>
                      <a:pt x="73" y="9"/>
                      <a:pt x="70" y="12"/>
                      <a:pt x="6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p:cNvSpPr>
                <a:spLocks/>
              </p:cNvSpPr>
              <p:nvPr/>
            </p:nvSpPr>
            <p:spPr bwMode="auto">
              <a:xfrm>
                <a:off x="6432551" y="738187"/>
                <a:ext cx="103188" cy="15875"/>
              </a:xfrm>
              <a:custGeom>
                <a:avLst/>
                <a:gdLst>
                  <a:gd name="T0" fmla="*/ 67 w 73"/>
                  <a:gd name="T1" fmla="*/ 12 h 12"/>
                  <a:gd name="T2" fmla="*/ 6 w 73"/>
                  <a:gd name="T3" fmla="*/ 12 h 12"/>
                  <a:gd name="T4" fmla="*/ 0 w 73"/>
                  <a:gd name="T5" fmla="*/ 6 h 12"/>
                  <a:gd name="T6" fmla="*/ 6 w 73"/>
                  <a:gd name="T7" fmla="*/ 0 h 12"/>
                  <a:gd name="T8" fmla="*/ 67 w 73"/>
                  <a:gd name="T9" fmla="*/ 0 h 12"/>
                  <a:gd name="T10" fmla="*/ 73 w 73"/>
                  <a:gd name="T11" fmla="*/ 6 h 12"/>
                  <a:gd name="T12" fmla="*/ 67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7" y="12"/>
                    </a:moveTo>
                    <a:cubicBezTo>
                      <a:pt x="6" y="12"/>
                      <a:pt x="6" y="12"/>
                      <a:pt x="6" y="12"/>
                    </a:cubicBezTo>
                    <a:cubicBezTo>
                      <a:pt x="3" y="12"/>
                      <a:pt x="0" y="9"/>
                      <a:pt x="0" y="6"/>
                    </a:cubicBezTo>
                    <a:cubicBezTo>
                      <a:pt x="0" y="2"/>
                      <a:pt x="3" y="0"/>
                      <a:pt x="6" y="0"/>
                    </a:cubicBezTo>
                    <a:cubicBezTo>
                      <a:pt x="67" y="0"/>
                      <a:pt x="67" y="0"/>
                      <a:pt x="67" y="0"/>
                    </a:cubicBezTo>
                    <a:cubicBezTo>
                      <a:pt x="70" y="0"/>
                      <a:pt x="73" y="2"/>
                      <a:pt x="73" y="6"/>
                    </a:cubicBezTo>
                    <a:cubicBezTo>
                      <a:pt x="73" y="9"/>
                      <a:pt x="70" y="12"/>
                      <a:pt x="6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p:cNvSpPr>
                <a:spLocks noEditPoints="1"/>
              </p:cNvSpPr>
              <p:nvPr/>
            </p:nvSpPr>
            <p:spPr bwMode="auto">
              <a:xfrm>
                <a:off x="6596064" y="454025"/>
                <a:ext cx="300038" cy="590550"/>
              </a:xfrm>
              <a:custGeom>
                <a:avLst/>
                <a:gdLst>
                  <a:gd name="T0" fmla="*/ 209 w 211"/>
                  <a:gd name="T1" fmla="*/ 376 h 414"/>
                  <a:gd name="T2" fmla="*/ 133 w 211"/>
                  <a:gd name="T3" fmla="*/ 11 h 414"/>
                  <a:gd name="T4" fmla="*/ 118 w 211"/>
                  <a:gd name="T5" fmla="*/ 1 h 414"/>
                  <a:gd name="T6" fmla="*/ 11 w 211"/>
                  <a:gd name="T7" fmla="*/ 24 h 414"/>
                  <a:gd name="T8" fmla="*/ 2 w 211"/>
                  <a:gd name="T9" fmla="*/ 38 h 414"/>
                  <a:gd name="T10" fmla="*/ 78 w 211"/>
                  <a:gd name="T11" fmla="*/ 403 h 414"/>
                  <a:gd name="T12" fmla="*/ 93 w 211"/>
                  <a:gd name="T13" fmla="*/ 413 h 414"/>
                  <a:gd name="T14" fmla="*/ 200 w 211"/>
                  <a:gd name="T15" fmla="*/ 390 h 414"/>
                  <a:gd name="T16" fmla="*/ 209 w 211"/>
                  <a:gd name="T17" fmla="*/ 376 h 414"/>
                  <a:gd name="T18" fmla="*/ 71 w 211"/>
                  <a:gd name="T19" fmla="*/ 237 h 414"/>
                  <a:gd name="T20" fmla="*/ 67 w 211"/>
                  <a:gd name="T21" fmla="*/ 234 h 414"/>
                  <a:gd name="T22" fmla="*/ 30 w 211"/>
                  <a:gd name="T23" fmla="*/ 57 h 414"/>
                  <a:gd name="T24" fmla="*/ 32 w 211"/>
                  <a:gd name="T25" fmla="*/ 54 h 414"/>
                  <a:gd name="T26" fmla="*/ 46 w 211"/>
                  <a:gd name="T27" fmla="*/ 51 h 414"/>
                  <a:gd name="T28" fmla="*/ 73 w 211"/>
                  <a:gd name="T29" fmla="*/ 69 h 414"/>
                  <a:gd name="T30" fmla="*/ 79 w 211"/>
                  <a:gd name="T31" fmla="*/ 68 h 414"/>
                  <a:gd name="T32" fmla="*/ 97 w 211"/>
                  <a:gd name="T33" fmla="*/ 40 h 414"/>
                  <a:gd name="T34" fmla="*/ 111 w 211"/>
                  <a:gd name="T35" fmla="*/ 37 h 414"/>
                  <a:gd name="T36" fmla="*/ 114 w 211"/>
                  <a:gd name="T37" fmla="*/ 40 h 414"/>
                  <a:gd name="T38" fmla="*/ 152 w 211"/>
                  <a:gd name="T39" fmla="*/ 216 h 414"/>
                  <a:gd name="T40" fmla="*/ 149 w 211"/>
                  <a:gd name="T41" fmla="*/ 220 h 414"/>
                  <a:gd name="T42" fmla="*/ 71 w 211"/>
                  <a:gd name="T43" fmla="*/ 237 h 414"/>
                  <a:gd name="T44" fmla="*/ 140 w 211"/>
                  <a:gd name="T45" fmla="*/ 372 h 414"/>
                  <a:gd name="T46" fmla="*/ 104 w 211"/>
                  <a:gd name="T47" fmla="*/ 348 h 414"/>
                  <a:gd name="T48" fmla="*/ 128 w 211"/>
                  <a:gd name="T49" fmla="*/ 313 h 414"/>
                  <a:gd name="T50" fmla="*/ 163 w 211"/>
                  <a:gd name="T51" fmla="*/ 336 h 414"/>
                  <a:gd name="T52" fmla="*/ 140 w 211"/>
                  <a:gd name="T53" fmla="*/ 37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 h="414">
                    <a:moveTo>
                      <a:pt x="209" y="376"/>
                    </a:moveTo>
                    <a:cubicBezTo>
                      <a:pt x="133" y="11"/>
                      <a:pt x="133" y="11"/>
                      <a:pt x="133" y="11"/>
                    </a:cubicBezTo>
                    <a:cubicBezTo>
                      <a:pt x="131" y="4"/>
                      <a:pt x="125" y="0"/>
                      <a:pt x="118" y="1"/>
                    </a:cubicBezTo>
                    <a:cubicBezTo>
                      <a:pt x="11" y="24"/>
                      <a:pt x="11" y="24"/>
                      <a:pt x="11" y="24"/>
                    </a:cubicBezTo>
                    <a:cubicBezTo>
                      <a:pt x="4" y="25"/>
                      <a:pt x="0" y="32"/>
                      <a:pt x="2" y="38"/>
                    </a:cubicBezTo>
                    <a:cubicBezTo>
                      <a:pt x="78" y="403"/>
                      <a:pt x="78" y="403"/>
                      <a:pt x="78" y="403"/>
                    </a:cubicBezTo>
                    <a:cubicBezTo>
                      <a:pt x="80" y="410"/>
                      <a:pt x="86" y="414"/>
                      <a:pt x="93" y="413"/>
                    </a:cubicBezTo>
                    <a:cubicBezTo>
                      <a:pt x="200" y="390"/>
                      <a:pt x="200" y="390"/>
                      <a:pt x="200" y="390"/>
                    </a:cubicBezTo>
                    <a:cubicBezTo>
                      <a:pt x="206" y="389"/>
                      <a:pt x="211" y="382"/>
                      <a:pt x="209" y="376"/>
                    </a:cubicBezTo>
                    <a:close/>
                    <a:moveTo>
                      <a:pt x="71" y="237"/>
                    </a:moveTo>
                    <a:cubicBezTo>
                      <a:pt x="69" y="237"/>
                      <a:pt x="67" y="236"/>
                      <a:pt x="67" y="234"/>
                    </a:cubicBezTo>
                    <a:cubicBezTo>
                      <a:pt x="30" y="57"/>
                      <a:pt x="30" y="57"/>
                      <a:pt x="30" y="57"/>
                    </a:cubicBezTo>
                    <a:cubicBezTo>
                      <a:pt x="30" y="56"/>
                      <a:pt x="31" y="54"/>
                      <a:pt x="32" y="54"/>
                    </a:cubicBezTo>
                    <a:cubicBezTo>
                      <a:pt x="46" y="51"/>
                      <a:pt x="46" y="51"/>
                      <a:pt x="46" y="51"/>
                    </a:cubicBezTo>
                    <a:cubicBezTo>
                      <a:pt x="73" y="69"/>
                      <a:pt x="73" y="69"/>
                      <a:pt x="73" y="69"/>
                    </a:cubicBezTo>
                    <a:cubicBezTo>
                      <a:pt x="75" y="70"/>
                      <a:pt x="78" y="70"/>
                      <a:pt x="79" y="68"/>
                    </a:cubicBezTo>
                    <a:cubicBezTo>
                      <a:pt x="97" y="40"/>
                      <a:pt x="97" y="40"/>
                      <a:pt x="97" y="40"/>
                    </a:cubicBezTo>
                    <a:cubicBezTo>
                      <a:pt x="111" y="37"/>
                      <a:pt x="111" y="37"/>
                      <a:pt x="111" y="37"/>
                    </a:cubicBezTo>
                    <a:cubicBezTo>
                      <a:pt x="112" y="37"/>
                      <a:pt x="114" y="38"/>
                      <a:pt x="114" y="40"/>
                    </a:cubicBezTo>
                    <a:cubicBezTo>
                      <a:pt x="152" y="216"/>
                      <a:pt x="152" y="216"/>
                      <a:pt x="152" y="216"/>
                    </a:cubicBezTo>
                    <a:cubicBezTo>
                      <a:pt x="152" y="218"/>
                      <a:pt x="151" y="220"/>
                      <a:pt x="149" y="220"/>
                    </a:cubicBezTo>
                    <a:lnTo>
                      <a:pt x="71" y="237"/>
                    </a:lnTo>
                    <a:close/>
                    <a:moveTo>
                      <a:pt x="140" y="372"/>
                    </a:moveTo>
                    <a:cubicBezTo>
                      <a:pt x="124" y="375"/>
                      <a:pt x="108" y="365"/>
                      <a:pt x="104" y="348"/>
                    </a:cubicBezTo>
                    <a:cubicBezTo>
                      <a:pt x="101" y="332"/>
                      <a:pt x="111" y="316"/>
                      <a:pt x="128" y="313"/>
                    </a:cubicBezTo>
                    <a:cubicBezTo>
                      <a:pt x="144" y="309"/>
                      <a:pt x="160" y="320"/>
                      <a:pt x="163" y="336"/>
                    </a:cubicBezTo>
                    <a:cubicBezTo>
                      <a:pt x="167" y="352"/>
                      <a:pt x="156" y="368"/>
                      <a:pt x="140" y="3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p:cNvSpPr>
                <a:spLocks/>
              </p:cNvSpPr>
              <p:nvPr/>
            </p:nvSpPr>
            <p:spPr bwMode="auto">
              <a:xfrm>
                <a:off x="6659564" y="569912"/>
                <a:ext cx="104775" cy="34925"/>
              </a:xfrm>
              <a:custGeom>
                <a:avLst/>
                <a:gdLst>
                  <a:gd name="T0" fmla="*/ 7 w 73"/>
                  <a:gd name="T1" fmla="*/ 25 h 25"/>
                  <a:gd name="T2" fmla="*/ 1 w 73"/>
                  <a:gd name="T3" fmla="*/ 20 h 25"/>
                  <a:gd name="T4" fmla="*/ 6 w 73"/>
                  <a:gd name="T5" fmla="*/ 13 h 25"/>
                  <a:gd name="T6" fmla="*/ 65 w 73"/>
                  <a:gd name="T7" fmla="*/ 0 h 25"/>
                  <a:gd name="T8" fmla="*/ 72 w 73"/>
                  <a:gd name="T9" fmla="*/ 5 h 25"/>
                  <a:gd name="T10" fmla="*/ 67 w 73"/>
                  <a:gd name="T11" fmla="*/ 12 h 25"/>
                  <a:gd name="T12" fmla="*/ 8 w 73"/>
                  <a:gd name="T13" fmla="*/ 24 h 25"/>
                  <a:gd name="T14" fmla="*/ 7 w 73"/>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25">
                    <a:moveTo>
                      <a:pt x="7" y="25"/>
                    </a:moveTo>
                    <a:cubicBezTo>
                      <a:pt x="4" y="25"/>
                      <a:pt x="2" y="23"/>
                      <a:pt x="1" y="20"/>
                    </a:cubicBezTo>
                    <a:cubicBezTo>
                      <a:pt x="0" y="17"/>
                      <a:pt x="2" y="13"/>
                      <a:pt x="6" y="13"/>
                    </a:cubicBezTo>
                    <a:cubicBezTo>
                      <a:pt x="65" y="0"/>
                      <a:pt x="65" y="0"/>
                      <a:pt x="65" y="0"/>
                    </a:cubicBezTo>
                    <a:cubicBezTo>
                      <a:pt x="68" y="0"/>
                      <a:pt x="71" y="2"/>
                      <a:pt x="72" y="5"/>
                    </a:cubicBezTo>
                    <a:cubicBezTo>
                      <a:pt x="73" y="8"/>
                      <a:pt x="71" y="11"/>
                      <a:pt x="67" y="12"/>
                    </a:cubicBezTo>
                    <a:cubicBezTo>
                      <a:pt x="8" y="24"/>
                      <a:pt x="8" y="24"/>
                      <a:pt x="8" y="24"/>
                    </a:cubicBezTo>
                    <a:cubicBezTo>
                      <a:pt x="8" y="25"/>
                      <a:pt x="7" y="25"/>
                      <a:pt x="7"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p:cNvSpPr>
                <a:spLocks/>
              </p:cNvSpPr>
              <p:nvPr/>
            </p:nvSpPr>
            <p:spPr bwMode="auto">
              <a:xfrm>
                <a:off x="6669089" y="606425"/>
                <a:ext cx="101600" cy="34925"/>
              </a:xfrm>
              <a:custGeom>
                <a:avLst/>
                <a:gdLst>
                  <a:gd name="T0" fmla="*/ 6 w 72"/>
                  <a:gd name="T1" fmla="*/ 25 h 25"/>
                  <a:gd name="T2" fmla="*/ 1 w 72"/>
                  <a:gd name="T3" fmla="*/ 20 h 25"/>
                  <a:gd name="T4" fmla="*/ 5 w 72"/>
                  <a:gd name="T5" fmla="*/ 13 h 25"/>
                  <a:gd name="T6" fmla="*/ 64 w 72"/>
                  <a:gd name="T7" fmla="*/ 0 h 25"/>
                  <a:gd name="T8" fmla="*/ 71 w 72"/>
                  <a:gd name="T9" fmla="*/ 5 h 25"/>
                  <a:gd name="T10" fmla="*/ 67 w 72"/>
                  <a:gd name="T11" fmla="*/ 12 h 25"/>
                  <a:gd name="T12" fmla="*/ 8 w 72"/>
                  <a:gd name="T13" fmla="*/ 25 h 25"/>
                  <a:gd name="T14" fmla="*/ 6 w 72"/>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25">
                    <a:moveTo>
                      <a:pt x="6" y="25"/>
                    </a:moveTo>
                    <a:cubicBezTo>
                      <a:pt x="4" y="25"/>
                      <a:pt x="1" y="23"/>
                      <a:pt x="1" y="20"/>
                    </a:cubicBezTo>
                    <a:cubicBezTo>
                      <a:pt x="0" y="17"/>
                      <a:pt x="2" y="13"/>
                      <a:pt x="5" y="13"/>
                    </a:cubicBezTo>
                    <a:cubicBezTo>
                      <a:pt x="64" y="0"/>
                      <a:pt x="64" y="0"/>
                      <a:pt x="64" y="0"/>
                    </a:cubicBezTo>
                    <a:cubicBezTo>
                      <a:pt x="68" y="0"/>
                      <a:pt x="71" y="2"/>
                      <a:pt x="71" y="5"/>
                    </a:cubicBezTo>
                    <a:cubicBezTo>
                      <a:pt x="72" y="8"/>
                      <a:pt x="70" y="11"/>
                      <a:pt x="67" y="12"/>
                    </a:cubicBezTo>
                    <a:cubicBezTo>
                      <a:pt x="8" y="25"/>
                      <a:pt x="8" y="25"/>
                      <a:pt x="8" y="25"/>
                    </a:cubicBezTo>
                    <a:cubicBezTo>
                      <a:pt x="7" y="25"/>
                      <a:pt x="7" y="25"/>
                      <a:pt x="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p:cNvSpPr>
                <a:spLocks/>
              </p:cNvSpPr>
              <p:nvPr/>
            </p:nvSpPr>
            <p:spPr bwMode="auto">
              <a:xfrm>
                <a:off x="6675439" y="642937"/>
                <a:ext cx="104775" cy="36513"/>
              </a:xfrm>
              <a:custGeom>
                <a:avLst/>
                <a:gdLst>
                  <a:gd name="T0" fmla="*/ 7 w 73"/>
                  <a:gd name="T1" fmla="*/ 25 h 25"/>
                  <a:gd name="T2" fmla="*/ 1 w 73"/>
                  <a:gd name="T3" fmla="*/ 20 h 25"/>
                  <a:gd name="T4" fmla="*/ 6 w 73"/>
                  <a:gd name="T5" fmla="*/ 13 h 25"/>
                  <a:gd name="T6" fmla="*/ 65 w 73"/>
                  <a:gd name="T7" fmla="*/ 0 h 25"/>
                  <a:gd name="T8" fmla="*/ 72 w 73"/>
                  <a:gd name="T9" fmla="*/ 5 h 25"/>
                  <a:gd name="T10" fmla="*/ 67 w 73"/>
                  <a:gd name="T11" fmla="*/ 12 h 25"/>
                  <a:gd name="T12" fmla="*/ 8 w 73"/>
                  <a:gd name="T13" fmla="*/ 25 h 25"/>
                  <a:gd name="T14" fmla="*/ 7 w 73"/>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25">
                    <a:moveTo>
                      <a:pt x="7" y="25"/>
                    </a:moveTo>
                    <a:cubicBezTo>
                      <a:pt x="4" y="25"/>
                      <a:pt x="2" y="23"/>
                      <a:pt x="1" y="20"/>
                    </a:cubicBezTo>
                    <a:cubicBezTo>
                      <a:pt x="0" y="17"/>
                      <a:pt x="2" y="14"/>
                      <a:pt x="6" y="13"/>
                    </a:cubicBezTo>
                    <a:cubicBezTo>
                      <a:pt x="65" y="0"/>
                      <a:pt x="65" y="0"/>
                      <a:pt x="65" y="0"/>
                    </a:cubicBezTo>
                    <a:cubicBezTo>
                      <a:pt x="68" y="0"/>
                      <a:pt x="71" y="2"/>
                      <a:pt x="72" y="5"/>
                    </a:cubicBezTo>
                    <a:cubicBezTo>
                      <a:pt x="73" y="8"/>
                      <a:pt x="71" y="12"/>
                      <a:pt x="67" y="12"/>
                    </a:cubicBezTo>
                    <a:cubicBezTo>
                      <a:pt x="8" y="25"/>
                      <a:pt x="8" y="25"/>
                      <a:pt x="8" y="25"/>
                    </a:cubicBezTo>
                    <a:cubicBezTo>
                      <a:pt x="8" y="25"/>
                      <a:pt x="7" y="25"/>
                      <a:pt x="7"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p:cNvSpPr>
                <a:spLocks/>
              </p:cNvSpPr>
              <p:nvPr/>
            </p:nvSpPr>
            <p:spPr bwMode="auto">
              <a:xfrm>
                <a:off x="6683376" y="681037"/>
                <a:ext cx="103188" cy="34925"/>
              </a:xfrm>
              <a:custGeom>
                <a:avLst/>
                <a:gdLst>
                  <a:gd name="T0" fmla="*/ 6 w 72"/>
                  <a:gd name="T1" fmla="*/ 25 h 25"/>
                  <a:gd name="T2" fmla="*/ 1 w 72"/>
                  <a:gd name="T3" fmla="*/ 20 h 25"/>
                  <a:gd name="T4" fmla="*/ 5 w 72"/>
                  <a:gd name="T5" fmla="*/ 13 h 25"/>
                  <a:gd name="T6" fmla="*/ 64 w 72"/>
                  <a:gd name="T7" fmla="*/ 1 h 25"/>
                  <a:gd name="T8" fmla="*/ 71 w 72"/>
                  <a:gd name="T9" fmla="*/ 5 h 25"/>
                  <a:gd name="T10" fmla="*/ 67 w 72"/>
                  <a:gd name="T11" fmla="*/ 12 h 25"/>
                  <a:gd name="T12" fmla="*/ 8 w 72"/>
                  <a:gd name="T13" fmla="*/ 25 h 25"/>
                  <a:gd name="T14" fmla="*/ 6 w 72"/>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25">
                    <a:moveTo>
                      <a:pt x="6" y="25"/>
                    </a:moveTo>
                    <a:cubicBezTo>
                      <a:pt x="4" y="25"/>
                      <a:pt x="1" y="23"/>
                      <a:pt x="1" y="20"/>
                    </a:cubicBezTo>
                    <a:cubicBezTo>
                      <a:pt x="0" y="17"/>
                      <a:pt x="2" y="14"/>
                      <a:pt x="5" y="13"/>
                    </a:cubicBezTo>
                    <a:cubicBezTo>
                      <a:pt x="64" y="1"/>
                      <a:pt x="64" y="1"/>
                      <a:pt x="64" y="1"/>
                    </a:cubicBezTo>
                    <a:cubicBezTo>
                      <a:pt x="68" y="0"/>
                      <a:pt x="71" y="2"/>
                      <a:pt x="71" y="5"/>
                    </a:cubicBezTo>
                    <a:cubicBezTo>
                      <a:pt x="72" y="8"/>
                      <a:pt x="70" y="12"/>
                      <a:pt x="67" y="12"/>
                    </a:cubicBezTo>
                    <a:cubicBezTo>
                      <a:pt x="8" y="25"/>
                      <a:pt x="8" y="25"/>
                      <a:pt x="8" y="25"/>
                    </a:cubicBezTo>
                    <a:cubicBezTo>
                      <a:pt x="7" y="25"/>
                      <a:pt x="7" y="25"/>
                      <a:pt x="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p:cNvSpPr>
                <a:spLocks/>
              </p:cNvSpPr>
              <p:nvPr/>
            </p:nvSpPr>
            <p:spPr bwMode="auto">
              <a:xfrm>
                <a:off x="6691314" y="717550"/>
                <a:ext cx="104775" cy="34925"/>
              </a:xfrm>
              <a:custGeom>
                <a:avLst/>
                <a:gdLst>
                  <a:gd name="T0" fmla="*/ 7 w 73"/>
                  <a:gd name="T1" fmla="*/ 25 h 25"/>
                  <a:gd name="T2" fmla="*/ 1 w 73"/>
                  <a:gd name="T3" fmla="*/ 20 h 25"/>
                  <a:gd name="T4" fmla="*/ 6 w 73"/>
                  <a:gd name="T5" fmla="*/ 13 h 25"/>
                  <a:gd name="T6" fmla="*/ 65 w 73"/>
                  <a:gd name="T7" fmla="*/ 1 h 25"/>
                  <a:gd name="T8" fmla="*/ 72 w 73"/>
                  <a:gd name="T9" fmla="*/ 5 h 25"/>
                  <a:gd name="T10" fmla="*/ 67 w 73"/>
                  <a:gd name="T11" fmla="*/ 12 h 25"/>
                  <a:gd name="T12" fmla="*/ 8 w 73"/>
                  <a:gd name="T13" fmla="*/ 25 h 25"/>
                  <a:gd name="T14" fmla="*/ 7 w 73"/>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25">
                    <a:moveTo>
                      <a:pt x="7" y="25"/>
                    </a:moveTo>
                    <a:cubicBezTo>
                      <a:pt x="4" y="25"/>
                      <a:pt x="2" y="23"/>
                      <a:pt x="1" y="20"/>
                    </a:cubicBezTo>
                    <a:cubicBezTo>
                      <a:pt x="0" y="17"/>
                      <a:pt x="2" y="14"/>
                      <a:pt x="6" y="13"/>
                    </a:cubicBezTo>
                    <a:cubicBezTo>
                      <a:pt x="65" y="1"/>
                      <a:pt x="65" y="1"/>
                      <a:pt x="65" y="1"/>
                    </a:cubicBezTo>
                    <a:cubicBezTo>
                      <a:pt x="68" y="0"/>
                      <a:pt x="71" y="2"/>
                      <a:pt x="72" y="5"/>
                    </a:cubicBezTo>
                    <a:cubicBezTo>
                      <a:pt x="73" y="9"/>
                      <a:pt x="71" y="12"/>
                      <a:pt x="67" y="12"/>
                    </a:cubicBezTo>
                    <a:cubicBezTo>
                      <a:pt x="8" y="25"/>
                      <a:pt x="8" y="25"/>
                      <a:pt x="8" y="25"/>
                    </a:cubicBezTo>
                    <a:cubicBezTo>
                      <a:pt x="8" y="25"/>
                      <a:pt x="7" y="25"/>
                      <a:pt x="7"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603571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Group 126"/>
          <p:cNvGrpSpPr/>
          <p:nvPr/>
        </p:nvGrpSpPr>
        <p:grpSpPr>
          <a:xfrm>
            <a:off x="995363" y="2808993"/>
            <a:ext cx="2131724" cy="2131719"/>
            <a:chOff x="3709443" y="3078597"/>
            <a:chExt cx="1244600" cy="1244600"/>
          </a:xfrm>
        </p:grpSpPr>
        <p:sp>
          <p:nvSpPr>
            <p:cNvPr id="128" name="Arc 127"/>
            <p:cNvSpPr/>
            <p:nvPr/>
          </p:nvSpPr>
          <p:spPr>
            <a:xfrm>
              <a:off x="3709443" y="3078597"/>
              <a:ext cx="1244600" cy="1244600"/>
            </a:xfrm>
            <a:prstGeom prst="arc">
              <a:avLst>
                <a:gd name="adj1" fmla="val 13280643"/>
                <a:gd name="adj2" fmla="val 3147794"/>
              </a:avLst>
            </a:prstGeom>
            <a:solidFill>
              <a:schemeClr val="bg1"/>
            </a:solidFill>
            <a:ln w="12700">
              <a:solidFill>
                <a:srgbClr val="0091D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29" name="Oval 128"/>
            <p:cNvSpPr/>
            <p:nvPr/>
          </p:nvSpPr>
          <p:spPr>
            <a:xfrm>
              <a:off x="3874543" y="3243697"/>
              <a:ext cx="914400" cy="914400"/>
            </a:xfrm>
            <a:prstGeom prst="ellipse">
              <a:avLst/>
            </a:prstGeom>
            <a:solidFill>
              <a:srgbClr val="0091DA"/>
            </a:solidFill>
            <a:ln>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smtClean="0">
                <a:solidFill>
                  <a:prstClr val="white"/>
                </a:solidFill>
              </a:endParaRPr>
            </a:p>
          </p:txBody>
        </p:sp>
        <p:sp>
          <p:nvSpPr>
            <p:cNvPr id="130" name="Arc 129"/>
            <p:cNvSpPr/>
            <p:nvPr/>
          </p:nvSpPr>
          <p:spPr>
            <a:xfrm>
              <a:off x="3709443" y="3078597"/>
              <a:ext cx="1244600" cy="1244600"/>
            </a:xfrm>
            <a:prstGeom prst="arc">
              <a:avLst>
                <a:gd name="adj1" fmla="val 2455702"/>
                <a:gd name="adj2" fmla="val 13832550"/>
              </a:avLst>
            </a:prstGeom>
            <a:ln w="76200">
              <a:solidFill>
                <a:srgbClr val="0091D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31" name="Oval 130"/>
            <p:cNvSpPr/>
            <p:nvPr/>
          </p:nvSpPr>
          <p:spPr>
            <a:xfrm>
              <a:off x="4697503" y="4026734"/>
              <a:ext cx="182879" cy="182879"/>
            </a:xfrm>
            <a:prstGeom prst="ellipse">
              <a:avLst/>
            </a:prstGeom>
            <a:solidFill>
              <a:srgbClr val="0091DA"/>
            </a:solidFill>
            <a:ln w="28575">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smtClean="0">
                <a:solidFill>
                  <a:prstClr val="white"/>
                </a:solidFill>
              </a:endParaRPr>
            </a:p>
          </p:txBody>
        </p:sp>
        <p:sp>
          <p:nvSpPr>
            <p:cNvPr id="132" name="Oval 131"/>
            <p:cNvSpPr/>
            <p:nvPr/>
          </p:nvSpPr>
          <p:spPr>
            <a:xfrm>
              <a:off x="3846603" y="3131384"/>
              <a:ext cx="182879" cy="182879"/>
            </a:xfrm>
            <a:prstGeom prst="ellipse">
              <a:avLst/>
            </a:prstGeom>
            <a:solidFill>
              <a:srgbClr val="0091DA"/>
            </a:solidFill>
            <a:ln w="28575">
              <a:solidFill>
                <a:srgbClr val="0091DA"/>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smtClean="0">
                <a:solidFill>
                  <a:prstClr val="white"/>
                </a:solidFill>
              </a:endParaRPr>
            </a:p>
          </p:txBody>
        </p:sp>
      </p:grpSp>
      <p:sp>
        <p:nvSpPr>
          <p:cNvPr id="2" name="Title 1"/>
          <p:cNvSpPr>
            <a:spLocks noGrp="1"/>
          </p:cNvSpPr>
          <p:nvPr>
            <p:ph type="title"/>
          </p:nvPr>
        </p:nvSpPr>
        <p:spPr/>
        <p:txBody>
          <a:bodyPr/>
          <a:lstStyle/>
          <a:p>
            <a:r>
              <a:rPr lang="ru-RU" dirty="0" smtClean="0"/>
              <a:t>Что НЕ составляет аудиторскую тайну</a:t>
            </a:r>
            <a:endParaRPr lang="en-US" dirty="0">
              <a:solidFill>
                <a:srgbClr val="FF0000"/>
              </a:solidFill>
            </a:endParaRPr>
          </a:p>
        </p:txBody>
      </p:sp>
      <p:sp>
        <p:nvSpPr>
          <p:cNvPr id="80" name="Rectangle 79"/>
          <p:cNvSpPr/>
          <p:nvPr/>
        </p:nvSpPr>
        <p:spPr>
          <a:xfrm>
            <a:off x="2286450" y="1993486"/>
            <a:ext cx="4612686" cy="209155"/>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0675" tIns="30675" rIns="30675" bIns="30675" rtlCol="0" anchor="ctr" anchorCtr="0"/>
          <a:lstStyle/>
          <a:p>
            <a:pPr algn="ctr" defTabSz="779107"/>
            <a:r>
              <a:rPr lang="ru-RU" sz="3600" b="1" dirty="0" smtClean="0">
                <a:solidFill>
                  <a:schemeClr val="accent1"/>
                </a:solidFill>
              </a:rPr>
              <a:t> </a:t>
            </a:r>
            <a:endParaRPr lang="ru-RU" sz="3600" b="1" dirty="0">
              <a:solidFill>
                <a:schemeClr val="accent1"/>
              </a:solidFill>
            </a:endParaRPr>
          </a:p>
        </p:txBody>
      </p:sp>
      <p:grpSp>
        <p:nvGrpSpPr>
          <p:cNvPr id="81" name="Group 80"/>
          <p:cNvGrpSpPr/>
          <p:nvPr/>
        </p:nvGrpSpPr>
        <p:grpSpPr>
          <a:xfrm>
            <a:off x="1012963" y="1778103"/>
            <a:ext cx="1764075" cy="747714"/>
            <a:chOff x="488952" y="1348740"/>
            <a:chExt cx="880910" cy="373380"/>
          </a:xfrm>
        </p:grpSpPr>
        <p:sp>
          <p:nvSpPr>
            <p:cNvPr id="119" name="Rectangle 118"/>
            <p:cNvSpPr/>
            <p:nvPr/>
          </p:nvSpPr>
          <p:spPr>
            <a:xfrm>
              <a:off x="488952" y="1383836"/>
              <a:ext cx="880910" cy="271603"/>
            </a:xfrm>
            <a:prstGeom prst="rect">
              <a:avLst/>
            </a:prstGeom>
            <a:solidFill>
              <a:srgbClr val="00338D"/>
            </a:solidFill>
            <a:ln w="9525">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759655" rtlCol="0" anchor="ctr" anchorCtr="0"/>
            <a:lstStyle/>
            <a:p>
              <a:endParaRPr lang="ru-RU" sz="1400" b="1" dirty="0">
                <a:solidFill>
                  <a:srgbClr val="FFFFFF"/>
                </a:solidFill>
              </a:endParaRPr>
            </a:p>
          </p:txBody>
        </p:sp>
        <p:sp>
          <p:nvSpPr>
            <p:cNvPr id="121" name="Parallelogram 120"/>
            <p:cNvSpPr/>
            <p:nvPr/>
          </p:nvSpPr>
          <p:spPr>
            <a:xfrm>
              <a:off x="594360" y="1348740"/>
              <a:ext cx="617220" cy="373380"/>
            </a:xfrm>
            <a:prstGeom prst="parallelogram">
              <a:avLst>
                <a:gd name="adj" fmla="val 4540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rtlCol="0" anchor="ctr"/>
            <a:lstStyle/>
            <a:p>
              <a:pPr algn="ctr"/>
              <a:endParaRPr lang="en-US" sz="831" dirty="0" err="1">
                <a:solidFill>
                  <a:schemeClr val="bg1"/>
                </a:solidFill>
              </a:endParaRPr>
            </a:p>
          </p:txBody>
        </p:sp>
        <p:grpSp>
          <p:nvGrpSpPr>
            <p:cNvPr id="122" name="Group 121"/>
            <p:cNvGrpSpPr/>
            <p:nvPr/>
          </p:nvGrpSpPr>
          <p:grpSpPr>
            <a:xfrm>
              <a:off x="743782" y="1360189"/>
              <a:ext cx="311112" cy="324350"/>
              <a:chOff x="6289956" y="4796214"/>
              <a:chExt cx="579458" cy="604116"/>
            </a:xfrm>
            <a:solidFill>
              <a:schemeClr val="tx2"/>
            </a:solidFill>
          </p:grpSpPr>
          <p:sp>
            <p:nvSpPr>
              <p:cNvPr id="123" name="Freeform 122"/>
              <p:cNvSpPr>
                <a:spLocks/>
              </p:cNvSpPr>
              <p:nvPr/>
            </p:nvSpPr>
            <p:spPr bwMode="auto">
              <a:xfrm>
                <a:off x="6612562" y="4796214"/>
                <a:ext cx="256852" cy="248633"/>
              </a:xfrm>
              <a:custGeom>
                <a:avLst/>
                <a:gdLst>
                  <a:gd name="T0" fmla="*/ 32 w 53"/>
                  <a:gd name="T1" fmla="*/ 48 h 51"/>
                  <a:gd name="T2" fmla="*/ 34 w 53"/>
                  <a:gd name="T3" fmla="*/ 42 h 51"/>
                  <a:gd name="T4" fmla="*/ 36 w 53"/>
                  <a:gd name="T5" fmla="*/ 40 h 51"/>
                  <a:gd name="T6" fmla="*/ 36 w 53"/>
                  <a:gd name="T7" fmla="*/ 17 h 51"/>
                  <a:gd name="T8" fmla="*/ 14 w 53"/>
                  <a:gd name="T9" fmla="*/ 17 h 51"/>
                  <a:gd name="T10" fmla="*/ 10 w 53"/>
                  <a:gd name="T11" fmla="*/ 24 h 51"/>
                  <a:gd name="T12" fmla="*/ 4 w 53"/>
                  <a:gd name="T13" fmla="*/ 27 h 51"/>
                  <a:gd name="T14" fmla="*/ 0 w 53"/>
                  <a:gd name="T15" fmla="*/ 21 h 51"/>
                  <a:gd name="T16" fmla="*/ 7 w 53"/>
                  <a:gd name="T17" fmla="*/ 10 h 51"/>
                  <a:gd name="T18" fmla="*/ 43 w 53"/>
                  <a:gd name="T19" fmla="*/ 10 h 51"/>
                  <a:gd name="T20" fmla="*/ 43 w 53"/>
                  <a:gd name="T21" fmla="*/ 47 h 51"/>
                  <a:gd name="T22" fmla="*/ 39 w 53"/>
                  <a:gd name="T23" fmla="*/ 50 h 51"/>
                  <a:gd name="T24" fmla="*/ 32 w 53"/>
                  <a:gd name="T25"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51">
                    <a:moveTo>
                      <a:pt x="32" y="48"/>
                    </a:moveTo>
                    <a:cubicBezTo>
                      <a:pt x="31" y="46"/>
                      <a:pt x="32" y="43"/>
                      <a:pt x="34" y="42"/>
                    </a:cubicBezTo>
                    <a:cubicBezTo>
                      <a:pt x="35" y="41"/>
                      <a:pt x="35" y="40"/>
                      <a:pt x="36" y="40"/>
                    </a:cubicBezTo>
                    <a:cubicBezTo>
                      <a:pt x="42" y="33"/>
                      <a:pt x="42" y="23"/>
                      <a:pt x="36" y="17"/>
                    </a:cubicBezTo>
                    <a:cubicBezTo>
                      <a:pt x="30" y="11"/>
                      <a:pt x="20" y="11"/>
                      <a:pt x="14" y="17"/>
                    </a:cubicBezTo>
                    <a:cubicBezTo>
                      <a:pt x="12" y="19"/>
                      <a:pt x="11" y="21"/>
                      <a:pt x="10" y="24"/>
                    </a:cubicBezTo>
                    <a:cubicBezTo>
                      <a:pt x="9" y="27"/>
                      <a:pt x="6" y="28"/>
                      <a:pt x="4" y="27"/>
                    </a:cubicBezTo>
                    <a:cubicBezTo>
                      <a:pt x="1" y="27"/>
                      <a:pt x="0" y="24"/>
                      <a:pt x="0" y="21"/>
                    </a:cubicBezTo>
                    <a:cubicBezTo>
                      <a:pt x="2" y="17"/>
                      <a:pt x="4" y="13"/>
                      <a:pt x="7" y="10"/>
                    </a:cubicBezTo>
                    <a:cubicBezTo>
                      <a:pt x="17" y="0"/>
                      <a:pt x="33" y="0"/>
                      <a:pt x="43" y="10"/>
                    </a:cubicBezTo>
                    <a:cubicBezTo>
                      <a:pt x="53" y="20"/>
                      <a:pt x="53" y="37"/>
                      <a:pt x="43" y="47"/>
                    </a:cubicBezTo>
                    <a:cubicBezTo>
                      <a:pt x="42" y="48"/>
                      <a:pt x="41" y="49"/>
                      <a:pt x="39" y="50"/>
                    </a:cubicBezTo>
                    <a:cubicBezTo>
                      <a:pt x="37" y="51"/>
                      <a:pt x="34" y="51"/>
                      <a:pt x="32"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US" sz="1662"/>
              </a:p>
            </p:txBody>
          </p:sp>
          <p:sp>
            <p:nvSpPr>
              <p:cNvPr id="124" name="Freeform 123"/>
              <p:cNvSpPr>
                <a:spLocks/>
              </p:cNvSpPr>
              <p:nvPr/>
            </p:nvSpPr>
            <p:spPr bwMode="auto">
              <a:xfrm>
                <a:off x="6289956" y="4903064"/>
                <a:ext cx="511650" cy="497266"/>
              </a:xfrm>
              <a:custGeom>
                <a:avLst/>
                <a:gdLst>
                  <a:gd name="T0" fmla="*/ 103 w 105"/>
                  <a:gd name="T1" fmla="*/ 64 h 102"/>
                  <a:gd name="T2" fmla="*/ 79 w 105"/>
                  <a:gd name="T3" fmla="*/ 59 h 102"/>
                  <a:gd name="T4" fmla="*/ 76 w 105"/>
                  <a:gd name="T5" fmla="*/ 48 h 102"/>
                  <a:gd name="T6" fmla="*/ 97 w 105"/>
                  <a:gd name="T7" fmla="*/ 11 h 102"/>
                  <a:gd name="T8" fmla="*/ 95 w 105"/>
                  <a:gd name="T9" fmla="*/ 2 h 102"/>
                  <a:gd name="T10" fmla="*/ 86 w 105"/>
                  <a:gd name="T11" fmla="*/ 4 h 102"/>
                  <a:gd name="T12" fmla="*/ 65 w 105"/>
                  <a:gd name="T13" fmla="*/ 31 h 102"/>
                  <a:gd name="T14" fmla="*/ 54 w 105"/>
                  <a:gd name="T15" fmla="*/ 27 h 102"/>
                  <a:gd name="T16" fmla="*/ 38 w 105"/>
                  <a:gd name="T17" fmla="*/ 22 h 102"/>
                  <a:gd name="T18" fmla="*/ 21 w 105"/>
                  <a:gd name="T19" fmla="*/ 22 h 102"/>
                  <a:gd name="T20" fmla="*/ 6 w 105"/>
                  <a:gd name="T21" fmla="*/ 56 h 102"/>
                  <a:gd name="T22" fmla="*/ 0 w 105"/>
                  <a:gd name="T23" fmla="*/ 74 h 102"/>
                  <a:gd name="T24" fmla="*/ 37 w 105"/>
                  <a:gd name="T25" fmla="*/ 100 h 102"/>
                  <a:gd name="T26" fmla="*/ 67 w 105"/>
                  <a:gd name="T27" fmla="*/ 90 h 102"/>
                  <a:gd name="T28" fmla="*/ 99 w 105"/>
                  <a:gd name="T29" fmla="*/ 72 h 102"/>
                  <a:gd name="T30" fmla="*/ 103 w 105"/>
                  <a:gd name="T31" fmla="*/ 6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02">
                    <a:moveTo>
                      <a:pt x="103" y="64"/>
                    </a:moveTo>
                    <a:cubicBezTo>
                      <a:pt x="102" y="60"/>
                      <a:pt x="92" y="54"/>
                      <a:pt x="79" y="59"/>
                    </a:cubicBezTo>
                    <a:cubicBezTo>
                      <a:pt x="72" y="62"/>
                      <a:pt x="72" y="54"/>
                      <a:pt x="76" y="48"/>
                    </a:cubicBezTo>
                    <a:cubicBezTo>
                      <a:pt x="79" y="43"/>
                      <a:pt x="97" y="11"/>
                      <a:pt x="97" y="11"/>
                    </a:cubicBezTo>
                    <a:cubicBezTo>
                      <a:pt x="99" y="8"/>
                      <a:pt x="98" y="4"/>
                      <a:pt x="95" y="2"/>
                    </a:cubicBezTo>
                    <a:cubicBezTo>
                      <a:pt x="92" y="0"/>
                      <a:pt x="88" y="1"/>
                      <a:pt x="86" y="4"/>
                    </a:cubicBezTo>
                    <a:cubicBezTo>
                      <a:pt x="65" y="31"/>
                      <a:pt x="65" y="31"/>
                      <a:pt x="65" y="31"/>
                    </a:cubicBezTo>
                    <a:cubicBezTo>
                      <a:pt x="63" y="27"/>
                      <a:pt x="56" y="25"/>
                      <a:pt x="54" y="27"/>
                    </a:cubicBezTo>
                    <a:cubicBezTo>
                      <a:pt x="49" y="21"/>
                      <a:pt x="42" y="20"/>
                      <a:pt x="38" y="22"/>
                    </a:cubicBezTo>
                    <a:cubicBezTo>
                      <a:pt x="31" y="16"/>
                      <a:pt x="24" y="18"/>
                      <a:pt x="21" y="22"/>
                    </a:cubicBezTo>
                    <a:cubicBezTo>
                      <a:pt x="19" y="25"/>
                      <a:pt x="4" y="48"/>
                      <a:pt x="6" y="56"/>
                    </a:cubicBezTo>
                    <a:cubicBezTo>
                      <a:pt x="9" y="63"/>
                      <a:pt x="0" y="74"/>
                      <a:pt x="0" y="74"/>
                    </a:cubicBezTo>
                    <a:cubicBezTo>
                      <a:pt x="3" y="88"/>
                      <a:pt x="24" y="102"/>
                      <a:pt x="37" y="100"/>
                    </a:cubicBezTo>
                    <a:cubicBezTo>
                      <a:pt x="45" y="90"/>
                      <a:pt x="59" y="93"/>
                      <a:pt x="67" y="90"/>
                    </a:cubicBezTo>
                    <a:cubicBezTo>
                      <a:pt x="75" y="87"/>
                      <a:pt x="86" y="76"/>
                      <a:pt x="99" y="72"/>
                    </a:cubicBezTo>
                    <a:cubicBezTo>
                      <a:pt x="103" y="70"/>
                      <a:pt x="105" y="69"/>
                      <a:pt x="103"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US" sz="1662"/>
              </a:p>
            </p:txBody>
          </p:sp>
        </p:grpSp>
      </p:grpSp>
      <p:grpSp>
        <p:nvGrpSpPr>
          <p:cNvPr id="107" name="Group 106"/>
          <p:cNvGrpSpPr/>
          <p:nvPr/>
        </p:nvGrpSpPr>
        <p:grpSpPr>
          <a:xfrm>
            <a:off x="1574011" y="3429949"/>
            <a:ext cx="1078106" cy="889806"/>
            <a:chOff x="2661270" y="2409032"/>
            <a:chExt cx="736600" cy="588963"/>
          </a:xfrm>
          <a:solidFill>
            <a:schemeClr val="bg1"/>
          </a:solidFill>
        </p:grpSpPr>
        <p:sp>
          <p:nvSpPr>
            <p:cNvPr id="108" name="Freeform 107"/>
            <p:cNvSpPr>
              <a:spLocks noEditPoints="1"/>
            </p:cNvSpPr>
            <p:nvPr/>
          </p:nvSpPr>
          <p:spPr bwMode="auto">
            <a:xfrm>
              <a:off x="2689845" y="2409032"/>
              <a:ext cx="679450" cy="423863"/>
            </a:xfrm>
            <a:custGeom>
              <a:avLst/>
              <a:gdLst>
                <a:gd name="T0" fmla="*/ 414 w 442"/>
                <a:gd name="T1" fmla="*/ 0 h 276"/>
                <a:gd name="T2" fmla="*/ 28 w 442"/>
                <a:gd name="T3" fmla="*/ 0 h 276"/>
                <a:gd name="T4" fmla="*/ 0 w 442"/>
                <a:gd name="T5" fmla="*/ 28 h 276"/>
                <a:gd name="T6" fmla="*/ 0 w 442"/>
                <a:gd name="T7" fmla="*/ 248 h 276"/>
                <a:gd name="T8" fmla="*/ 28 w 442"/>
                <a:gd name="T9" fmla="*/ 276 h 276"/>
                <a:gd name="T10" fmla="*/ 414 w 442"/>
                <a:gd name="T11" fmla="*/ 276 h 276"/>
                <a:gd name="T12" fmla="*/ 442 w 442"/>
                <a:gd name="T13" fmla="*/ 248 h 276"/>
                <a:gd name="T14" fmla="*/ 442 w 442"/>
                <a:gd name="T15" fmla="*/ 28 h 276"/>
                <a:gd name="T16" fmla="*/ 414 w 442"/>
                <a:gd name="T17" fmla="*/ 0 h 276"/>
                <a:gd name="T18" fmla="*/ 428 w 442"/>
                <a:gd name="T19" fmla="*/ 248 h 276"/>
                <a:gd name="T20" fmla="*/ 414 w 442"/>
                <a:gd name="T21" fmla="*/ 262 h 276"/>
                <a:gd name="T22" fmla="*/ 28 w 442"/>
                <a:gd name="T23" fmla="*/ 262 h 276"/>
                <a:gd name="T24" fmla="*/ 14 w 442"/>
                <a:gd name="T25" fmla="*/ 248 h 276"/>
                <a:gd name="T26" fmla="*/ 14 w 442"/>
                <a:gd name="T27" fmla="*/ 28 h 276"/>
                <a:gd name="T28" fmla="*/ 28 w 442"/>
                <a:gd name="T29" fmla="*/ 14 h 276"/>
                <a:gd name="T30" fmla="*/ 414 w 442"/>
                <a:gd name="T31" fmla="*/ 14 h 276"/>
                <a:gd name="T32" fmla="*/ 428 w 442"/>
                <a:gd name="T33" fmla="*/ 28 h 276"/>
                <a:gd name="T34" fmla="*/ 428 w 442"/>
                <a:gd name="T35" fmla="*/ 24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 h="276">
                  <a:moveTo>
                    <a:pt x="414" y="0"/>
                  </a:moveTo>
                  <a:cubicBezTo>
                    <a:pt x="28" y="0"/>
                    <a:pt x="28" y="0"/>
                    <a:pt x="28" y="0"/>
                  </a:cubicBezTo>
                  <a:cubicBezTo>
                    <a:pt x="13" y="0"/>
                    <a:pt x="0" y="13"/>
                    <a:pt x="0" y="28"/>
                  </a:cubicBezTo>
                  <a:cubicBezTo>
                    <a:pt x="0" y="248"/>
                    <a:pt x="0" y="248"/>
                    <a:pt x="0" y="248"/>
                  </a:cubicBezTo>
                  <a:cubicBezTo>
                    <a:pt x="0" y="264"/>
                    <a:pt x="13" y="276"/>
                    <a:pt x="28" y="276"/>
                  </a:cubicBezTo>
                  <a:cubicBezTo>
                    <a:pt x="414" y="276"/>
                    <a:pt x="414" y="276"/>
                    <a:pt x="414" y="276"/>
                  </a:cubicBezTo>
                  <a:cubicBezTo>
                    <a:pt x="429" y="276"/>
                    <a:pt x="442" y="264"/>
                    <a:pt x="442" y="248"/>
                  </a:cubicBezTo>
                  <a:cubicBezTo>
                    <a:pt x="442" y="28"/>
                    <a:pt x="442" y="28"/>
                    <a:pt x="442" y="28"/>
                  </a:cubicBezTo>
                  <a:cubicBezTo>
                    <a:pt x="442" y="13"/>
                    <a:pt x="429" y="0"/>
                    <a:pt x="414" y="0"/>
                  </a:cubicBezTo>
                  <a:close/>
                  <a:moveTo>
                    <a:pt x="428" y="248"/>
                  </a:moveTo>
                  <a:cubicBezTo>
                    <a:pt x="428" y="256"/>
                    <a:pt x="422" y="262"/>
                    <a:pt x="414" y="262"/>
                  </a:cubicBezTo>
                  <a:cubicBezTo>
                    <a:pt x="28" y="262"/>
                    <a:pt x="28" y="262"/>
                    <a:pt x="28" y="262"/>
                  </a:cubicBezTo>
                  <a:cubicBezTo>
                    <a:pt x="20" y="262"/>
                    <a:pt x="14" y="256"/>
                    <a:pt x="14" y="248"/>
                  </a:cubicBezTo>
                  <a:cubicBezTo>
                    <a:pt x="14" y="28"/>
                    <a:pt x="14" y="28"/>
                    <a:pt x="14" y="28"/>
                  </a:cubicBezTo>
                  <a:cubicBezTo>
                    <a:pt x="14" y="20"/>
                    <a:pt x="20" y="14"/>
                    <a:pt x="28" y="14"/>
                  </a:cubicBezTo>
                  <a:cubicBezTo>
                    <a:pt x="414" y="14"/>
                    <a:pt x="414" y="14"/>
                    <a:pt x="414" y="14"/>
                  </a:cubicBezTo>
                  <a:cubicBezTo>
                    <a:pt x="422" y="14"/>
                    <a:pt x="428" y="20"/>
                    <a:pt x="428" y="28"/>
                  </a:cubicBezTo>
                  <a:lnTo>
                    <a:pt x="428"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8"/>
            <p:cNvSpPr>
              <a:spLocks noEditPoints="1"/>
            </p:cNvSpPr>
            <p:nvPr/>
          </p:nvSpPr>
          <p:spPr bwMode="auto">
            <a:xfrm>
              <a:off x="2661270" y="2840832"/>
              <a:ext cx="736600" cy="157163"/>
            </a:xfrm>
            <a:custGeom>
              <a:avLst/>
              <a:gdLst>
                <a:gd name="T0" fmla="*/ 425 w 480"/>
                <a:gd name="T1" fmla="*/ 0 h 102"/>
                <a:gd name="T2" fmla="*/ 48 w 480"/>
                <a:gd name="T3" fmla="*/ 0 h 102"/>
                <a:gd name="T4" fmla="*/ 18 w 480"/>
                <a:gd name="T5" fmla="*/ 21 h 102"/>
                <a:gd name="T6" fmla="*/ 15 w 480"/>
                <a:gd name="T7" fmla="*/ 29 h 102"/>
                <a:gd name="T8" fmla="*/ 15 w 480"/>
                <a:gd name="T9" fmla="*/ 30 h 102"/>
                <a:gd name="T10" fmla="*/ 3 w 480"/>
                <a:gd name="T11" fmla="*/ 77 h 102"/>
                <a:gd name="T12" fmla="*/ 25 w 480"/>
                <a:gd name="T13" fmla="*/ 102 h 102"/>
                <a:gd name="T14" fmla="*/ 455 w 480"/>
                <a:gd name="T15" fmla="*/ 102 h 102"/>
                <a:gd name="T16" fmla="*/ 475 w 480"/>
                <a:gd name="T17" fmla="*/ 77 h 102"/>
                <a:gd name="T18" fmla="*/ 460 w 480"/>
                <a:gd name="T19" fmla="*/ 30 h 102"/>
                <a:gd name="T20" fmla="*/ 460 w 480"/>
                <a:gd name="T21" fmla="*/ 29 h 102"/>
                <a:gd name="T22" fmla="*/ 457 w 480"/>
                <a:gd name="T23" fmla="*/ 21 h 102"/>
                <a:gd name="T24" fmla="*/ 425 w 480"/>
                <a:gd name="T25" fmla="*/ 0 h 102"/>
                <a:gd name="T26" fmla="*/ 297 w 480"/>
                <a:gd name="T27" fmla="*/ 89 h 102"/>
                <a:gd name="T28" fmla="*/ 183 w 480"/>
                <a:gd name="T29" fmla="*/ 89 h 102"/>
                <a:gd name="T30" fmla="*/ 183 w 480"/>
                <a:gd name="T31" fmla="*/ 74 h 102"/>
                <a:gd name="T32" fmla="*/ 295 w 480"/>
                <a:gd name="T33" fmla="*/ 74 h 102"/>
                <a:gd name="T34" fmla="*/ 297 w 480"/>
                <a:gd name="T35" fmla="*/ 8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0" h="102">
                  <a:moveTo>
                    <a:pt x="425" y="0"/>
                  </a:moveTo>
                  <a:cubicBezTo>
                    <a:pt x="48" y="0"/>
                    <a:pt x="48" y="0"/>
                    <a:pt x="48" y="0"/>
                  </a:cubicBezTo>
                  <a:cubicBezTo>
                    <a:pt x="34" y="0"/>
                    <a:pt x="21" y="9"/>
                    <a:pt x="18" y="21"/>
                  </a:cubicBezTo>
                  <a:cubicBezTo>
                    <a:pt x="15" y="29"/>
                    <a:pt x="15" y="29"/>
                    <a:pt x="15" y="29"/>
                  </a:cubicBezTo>
                  <a:cubicBezTo>
                    <a:pt x="15" y="30"/>
                    <a:pt x="15" y="30"/>
                    <a:pt x="15" y="30"/>
                  </a:cubicBezTo>
                  <a:cubicBezTo>
                    <a:pt x="3" y="77"/>
                    <a:pt x="3" y="77"/>
                    <a:pt x="3" y="77"/>
                  </a:cubicBezTo>
                  <a:cubicBezTo>
                    <a:pt x="0" y="91"/>
                    <a:pt x="10" y="102"/>
                    <a:pt x="25" y="102"/>
                  </a:cubicBezTo>
                  <a:cubicBezTo>
                    <a:pt x="455" y="102"/>
                    <a:pt x="455" y="102"/>
                    <a:pt x="455" y="102"/>
                  </a:cubicBezTo>
                  <a:cubicBezTo>
                    <a:pt x="471" y="102"/>
                    <a:pt x="480" y="91"/>
                    <a:pt x="475" y="77"/>
                  </a:cubicBezTo>
                  <a:cubicBezTo>
                    <a:pt x="460" y="30"/>
                    <a:pt x="460" y="30"/>
                    <a:pt x="460" y="30"/>
                  </a:cubicBezTo>
                  <a:cubicBezTo>
                    <a:pt x="460" y="29"/>
                    <a:pt x="460" y="29"/>
                    <a:pt x="460" y="29"/>
                  </a:cubicBezTo>
                  <a:cubicBezTo>
                    <a:pt x="457" y="21"/>
                    <a:pt x="457" y="21"/>
                    <a:pt x="457" y="21"/>
                  </a:cubicBezTo>
                  <a:cubicBezTo>
                    <a:pt x="453" y="9"/>
                    <a:pt x="439" y="0"/>
                    <a:pt x="425" y="0"/>
                  </a:cubicBezTo>
                  <a:close/>
                  <a:moveTo>
                    <a:pt x="297" y="89"/>
                  </a:moveTo>
                  <a:cubicBezTo>
                    <a:pt x="183" y="89"/>
                    <a:pt x="183" y="89"/>
                    <a:pt x="183" y="89"/>
                  </a:cubicBezTo>
                  <a:cubicBezTo>
                    <a:pt x="183" y="74"/>
                    <a:pt x="183" y="74"/>
                    <a:pt x="183" y="74"/>
                  </a:cubicBezTo>
                  <a:cubicBezTo>
                    <a:pt x="295" y="74"/>
                    <a:pt x="295" y="74"/>
                    <a:pt x="295" y="74"/>
                  </a:cubicBezTo>
                  <a:lnTo>
                    <a:pt x="297"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9"/>
            <p:cNvSpPr>
              <a:spLocks/>
            </p:cNvSpPr>
            <p:nvPr/>
          </p:nvSpPr>
          <p:spPr bwMode="auto">
            <a:xfrm>
              <a:off x="3194670" y="2491582"/>
              <a:ext cx="34925" cy="161925"/>
            </a:xfrm>
            <a:custGeom>
              <a:avLst/>
              <a:gdLst>
                <a:gd name="T0" fmla="*/ 11 w 23"/>
                <a:gd name="T1" fmla="*/ 0 h 105"/>
                <a:gd name="T2" fmla="*/ 0 w 23"/>
                <a:gd name="T3" fmla="*/ 12 h 105"/>
                <a:gd name="T4" fmla="*/ 5 w 23"/>
                <a:gd name="T5" fmla="*/ 105 h 105"/>
                <a:gd name="T6" fmla="*/ 18 w 23"/>
                <a:gd name="T7" fmla="*/ 105 h 105"/>
                <a:gd name="T8" fmla="*/ 23 w 23"/>
                <a:gd name="T9" fmla="*/ 12 h 105"/>
                <a:gd name="T10" fmla="*/ 11 w 23"/>
                <a:gd name="T11" fmla="*/ 0 h 105"/>
              </a:gdLst>
              <a:ahLst/>
              <a:cxnLst>
                <a:cxn ang="0">
                  <a:pos x="T0" y="T1"/>
                </a:cxn>
                <a:cxn ang="0">
                  <a:pos x="T2" y="T3"/>
                </a:cxn>
                <a:cxn ang="0">
                  <a:pos x="T4" y="T5"/>
                </a:cxn>
                <a:cxn ang="0">
                  <a:pos x="T6" y="T7"/>
                </a:cxn>
                <a:cxn ang="0">
                  <a:pos x="T8" y="T9"/>
                </a:cxn>
                <a:cxn ang="0">
                  <a:pos x="T10" y="T11"/>
                </a:cxn>
              </a:cxnLst>
              <a:rect l="0" t="0" r="r" b="b"/>
              <a:pathLst>
                <a:path w="23" h="105">
                  <a:moveTo>
                    <a:pt x="11" y="0"/>
                  </a:moveTo>
                  <a:cubicBezTo>
                    <a:pt x="5" y="0"/>
                    <a:pt x="0" y="5"/>
                    <a:pt x="0" y="12"/>
                  </a:cubicBezTo>
                  <a:cubicBezTo>
                    <a:pt x="5" y="105"/>
                    <a:pt x="5" y="105"/>
                    <a:pt x="5" y="105"/>
                  </a:cubicBezTo>
                  <a:cubicBezTo>
                    <a:pt x="18" y="105"/>
                    <a:pt x="18" y="105"/>
                    <a:pt x="18" y="105"/>
                  </a:cubicBezTo>
                  <a:cubicBezTo>
                    <a:pt x="23" y="12"/>
                    <a:pt x="23" y="12"/>
                    <a:pt x="23" y="12"/>
                  </a:cubicBezTo>
                  <a:cubicBezTo>
                    <a:pt x="23" y="5"/>
                    <a:pt x="18"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10"/>
            <p:cNvSpPr>
              <a:spLocks/>
            </p:cNvSpPr>
            <p:nvPr/>
          </p:nvSpPr>
          <p:spPr bwMode="auto">
            <a:xfrm>
              <a:off x="3058145" y="2675732"/>
              <a:ext cx="34925" cy="38100"/>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5" y="0"/>
                    <a:pt x="0" y="5"/>
                    <a:pt x="0" y="12"/>
                  </a:cubicBezTo>
                  <a:cubicBezTo>
                    <a:pt x="0" y="19"/>
                    <a:pt x="4" y="24"/>
                    <a:pt x="11" y="24"/>
                  </a:cubicBezTo>
                  <a:cubicBezTo>
                    <a:pt x="18" y="24"/>
                    <a:pt x="23" y="19"/>
                    <a:pt x="23" y="12"/>
                  </a:cubicBezTo>
                  <a:cubicBezTo>
                    <a:pt x="23" y="5"/>
                    <a:pt x="18"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Oval 111"/>
            <p:cNvSpPr>
              <a:spLocks noChangeArrowheads="1"/>
            </p:cNvSpPr>
            <p:nvPr/>
          </p:nvSpPr>
          <p:spPr bwMode="auto">
            <a:xfrm>
              <a:off x="3124820" y="2675732"/>
              <a:ext cx="34925"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12"/>
            <p:cNvSpPr>
              <a:spLocks/>
            </p:cNvSpPr>
            <p:nvPr/>
          </p:nvSpPr>
          <p:spPr bwMode="auto">
            <a:xfrm>
              <a:off x="3194670" y="2675732"/>
              <a:ext cx="34925" cy="38100"/>
            </a:xfrm>
            <a:custGeom>
              <a:avLst/>
              <a:gdLst>
                <a:gd name="T0" fmla="*/ 11 w 23"/>
                <a:gd name="T1" fmla="*/ 0 h 24"/>
                <a:gd name="T2" fmla="*/ 0 w 23"/>
                <a:gd name="T3" fmla="*/ 12 h 24"/>
                <a:gd name="T4" fmla="*/ 11 w 23"/>
                <a:gd name="T5" fmla="*/ 24 h 24"/>
                <a:gd name="T6" fmla="*/ 23 w 23"/>
                <a:gd name="T7" fmla="*/ 12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5" y="0"/>
                    <a:pt x="0" y="5"/>
                    <a:pt x="0" y="12"/>
                  </a:cubicBezTo>
                  <a:cubicBezTo>
                    <a:pt x="0" y="19"/>
                    <a:pt x="4" y="24"/>
                    <a:pt x="11" y="24"/>
                  </a:cubicBezTo>
                  <a:cubicBezTo>
                    <a:pt x="18" y="24"/>
                    <a:pt x="23" y="19"/>
                    <a:pt x="23" y="12"/>
                  </a:cubicBezTo>
                  <a:cubicBezTo>
                    <a:pt x="23" y="5"/>
                    <a:pt x="18"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13"/>
            <p:cNvSpPr>
              <a:spLocks/>
            </p:cNvSpPr>
            <p:nvPr/>
          </p:nvSpPr>
          <p:spPr bwMode="auto">
            <a:xfrm>
              <a:off x="3261345" y="2675732"/>
              <a:ext cx="36512" cy="38100"/>
            </a:xfrm>
            <a:custGeom>
              <a:avLst/>
              <a:gdLst>
                <a:gd name="T0" fmla="*/ 12 w 23"/>
                <a:gd name="T1" fmla="*/ 0 h 24"/>
                <a:gd name="T2" fmla="*/ 0 w 23"/>
                <a:gd name="T3" fmla="*/ 12 h 24"/>
                <a:gd name="T4" fmla="*/ 11 w 23"/>
                <a:gd name="T5" fmla="*/ 24 h 24"/>
                <a:gd name="T6" fmla="*/ 23 w 23"/>
                <a:gd name="T7" fmla="*/ 12 h 24"/>
                <a:gd name="T8" fmla="*/ 12 w 23"/>
                <a:gd name="T9" fmla="*/ 0 h 24"/>
              </a:gdLst>
              <a:ahLst/>
              <a:cxnLst>
                <a:cxn ang="0">
                  <a:pos x="T0" y="T1"/>
                </a:cxn>
                <a:cxn ang="0">
                  <a:pos x="T2" y="T3"/>
                </a:cxn>
                <a:cxn ang="0">
                  <a:pos x="T4" y="T5"/>
                </a:cxn>
                <a:cxn ang="0">
                  <a:pos x="T6" y="T7"/>
                </a:cxn>
                <a:cxn ang="0">
                  <a:pos x="T8" y="T9"/>
                </a:cxn>
              </a:cxnLst>
              <a:rect l="0" t="0" r="r" b="b"/>
              <a:pathLst>
                <a:path w="23" h="24">
                  <a:moveTo>
                    <a:pt x="12" y="0"/>
                  </a:moveTo>
                  <a:cubicBezTo>
                    <a:pt x="5" y="0"/>
                    <a:pt x="0" y="5"/>
                    <a:pt x="0" y="12"/>
                  </a:cubicBezTo>
                  <a:cubicBezTo>
                    <a:pt x="0" y="19"/>
                    <a:pt x="5" y="24"/>
                    <a:pt x="11" y="24"/>
                  </a:cubicBezTo>
                  <a:cubicBezTo>
                    <a:pt x="19" y="24"/>
                    <a:pt x="23" y="19"/>
                    <a:pt x="23" y="12"/>
                  </a:cubicBezTo>
                  <a:cubicBezTo>
                    <a:pt x="23"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4"/>
            <p:cNvSpPr>
              <a:spLocks/>
            </p:cNvSpPr>
            <p:nvPr/>
          </p:nvSpPr>
          <p:spPr bwMode="auto">
            <a:xfrm>
              <a:off x="3058145" y="2491582"/>
              <a:ext cx="34925" cy="161925"/>
            </a:xfrm>
            <a:custGeom>
              <a:avLst/>
              <a:gdLst>
                <a:gd name="T0" fmla="*/ 11 w 23"/>
                <a:gd name="T1" fmla="*/ 0 h 105"/>
                <a:gd name="T2" fmla="*/ 0 w 23"/>
                <a:gd name="T3" fmla="*/ 12 h 105"/>
                <a:gd name="T4" fmla="*/ 0 w 23"/>
                <a:gd name="T5" fmla="*/ 12 h 105"/>
                <a:gd name="T6" fmla="*/ 5 w 23"/>
                <a:gd name="T7" fmla="*/ 105 h 105"/>
                <a:gd name="T8" fmla="*/ 18 w 23"/>
                <a:gd name="T9" fmla="*/ 105 h 105"/>
                <a:gd name="T10" fmla="*/ 23 w 23"/>
                <a:gd name="T11" fmla="*/ 12 h 105"/>
                <a:gd name="T12" fmla="*/ 11 w 23"/>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23" h="105">
                  <a:moveTo>
                    <a:pt x="11" y="0"/>
                  </a:moveTo>
                  <a:cubicBezTo>
                    <a:pt x="5" y="0"/>
                    <a:pt x="0" y="5"/>
                    <a:pt x="0" y="12"/>
                  </a:cubicBezTo>
                  <a:cubicBezTo>
                    <a:pt x="0" y="12"/>
                    <a:pt x="0" y="12"/>
                    <a:pt x="0" y="12"/>
                  </a:cubicBezTo>
                  <a:cubicBezTo>
                    <a:pt x="5" y="105"/>
                    <a:pt x="5" y="105"/>
                    <a:pt x="5" y="105"/>
                  </a:cubicBezTo>
                  <a:cubicBezTo>
                    <a:pt x="18" y="105"/>
                    <a:pt x="18" y="105"/>
                    <a:pt x="18" y="105"/>
                  </a:cubicBezTo>
                  <a:cubicBezTo>
                    <a:pt x="23" y="12"/>
                    <a:pt x="23" y="12"/>
                    <a:pt x="23" y="12"/>
                  </a:cubicBezTo>
                  <a:cubicBezTo>
                    <a:pt x="23" y="5"/>
                    <a:pt x="18"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3124820" y="2491582"/>
              <a:ext cx="34925" cy="161925"/>
            </a:xfrm>
            <a:custGeom>
              <a:avLst/>
              <a:gdLst>
                <a:gd name="T0" fmla="*/ 12 w 23"/>
                <a:gd name="T1" fmla="*/ 0 h 105"/>
                <a:gd name="T2" fmla="*/ 0 w 23"/>
                <a:gd name="T3" fmla="*/ 12 h 105"/>
                <a:gd name="T4" fmla="*/ 5 w 23"/>
                <a:gd name="T5" fmla="*/ 105 h 105"/>
                <a:gd name="T6" fmla="*/ 18 w 23"/>
                <a:gd name="T7" fmla="*/ 105 h 105"/>
                <a:gd name="T8" fmla="*/ 23 w 23"/>
                <a:gd name="T9" fmla="*/ 12 h 105"/>
                <a:gd name="T10" fmla="*/ 12 w 23"/>
                <a:gd name="T11" fmla="*/ 0 h 105"/>
              </a:gdLst>
              <a:ahLst/>
              <a:cxnLst>
                <a:cxn ang="0">
                  <a:pos x="T0" y="T1"/>
                </a:cxn>
                <a:cxn ang="0">
                  <a:pos x="T2" y="T3"/>
                </a:cxn>
                <a:cxn ang="0">
                  <a:pos x="T4" y="T5"/>
                </a:cxn>
                <a:cxn ang="0">
                  <a:pos x="T6" y="T7"/>
                </a:cxn>
                <a:cxn ang="0">
                  <a:pos x="T8" y="T9"/>
                </a:cxn>
                <a:cxn ang="0">
                  <a:pos x="T10" y="T11"/>
                </a:cxn>
              </a:cxnLst>
              <a:rect l="0" t="0" r="r" b="b"/>
              <a:pathLst>
                <a:path w="23" h="105">
                  <a:moveTo>
                    <a:pt x="12" y="0"/>
                  </a:moveTo>
                  <a:cubicBezTo>
                    <a:pt x="5" y="0"/>
                    <a:pt x="0" y="5"/>
                    <a:pt x="0" y="12"/>
                  </a:cubicBezTo>
                  <a:cubicBezTo>
                    <a:pt x="5" y="105"/>
                    <a:pt x="5" y="105"/>
                    <a:pt x="5" y="105"/>
                  </a:cubicBezTo>
                  <a:cubicBezTo>
                    <a:pt x="18" y="105"/>
                    <a:pt x="18" y="105"/>
                    <a:pt x="18" y="105"/>
                  </a:cubicBezTo>
                  <a:cubicBezTo>
                    <a:pt x="23" y="12"/>
                    <a:pt x="23" y="12"/>
                    <a:pt x="23" y="12"/>
                  </a:cubicBezTo>
                  <a:cubicBezTo>
                    <a:pt x="23"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6"/>
            <p:cNvSpPr>
              <a:spLocks/>
            </p:cNvSpPr>
            <p:nvPr/>
          </p:nvSpPr>
          <p:spPr bwMode="auto">
            <a:xfrm>
              <a:off x="3261345" y="2491582"/>
              <a:ext cx="36512" cy="161925"/>
            </a:xfrm>
            <a:custGeom>
              <a:avLst/>
              <a:gdLst>
                <a:gd name="T0" fmla="*/ 18 w 23"/>
                <a:gd name="T1" fmla="*/ 105 h 105"/>
                <a:gd name="T2" fmla="*/ 23 w 23"/>
                <a:gd name="T3" fmla="*/ 12 h 105"/>
                <a:gd name="T4" fmla="*/ 12 w 23"/>
                <a:gd name="T5" fmla="*/ 0 h 105"/>
                <a:gd name="T6" fmla="*/ 0 w 23"/>
                <a:gd name="T7" fmla="*/ 12 h 105"/>
                <a:gd name="T8" fmla="*/ 5 w 23"/>
                <a:gd name="T9" fmla="*/ 105 h 105"/>
                <a:gd name="T10" fmla="*/ 18 w 23"/>
                <a:gd name="T11" fmla="*/ 105 h 105"/>
              </a:gdLst>
              <a:ahLst/>
              <a:cxnLst>
                <a:cxn ang="0">
                  <a:pos x="T0" y="T1"/>
                </a:cxn>
                <a:cxn ang="0">
                  <a:pos x="T2" y="T3"/>
                </a:cxn>
                <a:cxn ang="0">
                  <a:pos x="T4" y="T5"/>
                </a:cxn>
                <a:cxn ang="0">
                  <a:pos x="T6" y="T7"/>
                </a:cxn>
                <a:cxn ang="0">
                  <a:pos x="T8" y="T9"/>
                </a:cxn>
                <a:cxn ang="0">
                  <a:pos x="T10" y="T11"/>
                </a:cxn>
              </a:cxnLst>
              <a:rect l="0" t="0" r="r" b="b"/>
              <a:pathLst>
                <a:path w="23" h="105">
                  <a:moveTo>
                    <a:pt x="18" y="105"/>
                  </a:moveTo>
                  <a:cubicBezTo>
                    <a:pt x="23" y="12"/>
                    <a:pt x="23" y="12"/>
                    <a:pt x="23" y="12"/>
                  </a:cubicBezTo>
                  <a:cubicBezTo>
                    <a:pt x="23" y="5"/>
                    <a:pt x="19" y="0"/>
                    <a:pt x="12" y="0"/>
                  </a:cubicBezTo>
                  <a:cubicBezTo>
                    <a:pt x="5" y="0"/>
                    <a:pt x="0" y="5"/>
                    <a:pt x="0" y="12"/>
                  </a:cubicBezTo>
                  <a:cubicBezTo>
                    <a:pt x="5" y="105"/>
                    <a:pt x="5" y="105"/>
                    <a:pt x="5" y="105"/>
                  </a:cubicBezTo>
                  <a:lnTo>
                    <a:pt x="18"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7"/>
            <p:cNvSpPr>
              <a:spLocks/>
            </p:cNvSpPr>
            <p:nvPr/>
          </p:nvSpPr>
          <p:spPr bwMode="auto">
            <a:xfrm>
              <a:off x="2772395" y="2591594"/>
              <a:ext cx="254000" cy="177800"/>
            </a:xfrm>
            <a:custGeom>
              <a:avLst/>
              <a:gdLst>
                <a:gd name="T0" fmla="*/ 160 w 160"/>
                <a:gd name="T1" fmla="*/ 0 h 112"/>
                <a:gd name="T2" fmla="*/ 57 w 160"/>
                <a:gd name="T3" fmla="*/ 21 h 112"/>
                <a:gd name="T4" fmla="*/ 69 w 160"/>
                <a:gd name="T5" fmla="*/ 41 h 112"/>
                <a:gd name="T6" fmla="*/ 0 w 160"/>
                <a:gd name="T7" fmla="*/ 86 h 112"/>
                <a:gd name="T8" fmla="*/ 16 w 160"/>
                <a:gd name="T9" fmla="*/ 112 h 112"/>
                <a:gd name="T10" fmla="*/ 86 w 160"/>
                <a:gd name="T11" fmla="*/ 67 h 112"/>
                <a:gd name="T12" fmla="*/ 99 w 160"/>
                <a:gd name="T13" fmla="*/ 86 h 112"/>
                <a:gd name="T14" fmla="*/ 160 w 160"/>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112">
                  <a:moveTo>
                    <a:pt x="160" y="0"/>
                  </a:moveTo>
                  <a:lnTo>
                    <a:pt x="57" y="21"/>
                  </a:lnTo>
                  <a:lnTo>
                    <a:pt x="69" y="41"/>
                  </a:lnTo>
                  <a:lnTo>
                    <a:pt x="0" y="86"/>
                  </a:lnTo>
                  <a:lnTo>
                    <a:pt x="16" y="112"/>
                  </a:lnTo>
                  <a:lnTo>
                    <a:pt x="86" y="67"/>
                  </a:lnTo>
                  <a:lnTo>
                    <a:pt x="99" y="86"/>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5" name="Rectangle 124"/>
          <p:cNvSpPr/>
          <p:nvPr/>
        </p:nvSpPr>
        <p:spPr>
          <a:xfrm>
            <a:off x="3224653" y="1801999"/>
            <a:ext cx="7961748" cy="2908489"/>
          </a:xfrm>
          <a:prstGeom prst="rect">
            <a:avLst/>
          </a:prstGeom>
        </p:spPr>
        <p:txBody>
          <a:bodyPr wrap="square">
            <a:spAutoFit/>
          </a:bodyPr>
          <a:lstStyle/>
          <a:p>
            <a:pPr marL="984250" lvl="2" indent="-700088">
              <a:spcBef>
                <a:spcPts val="600"/>
              </a:spcBef>
              <a:buClr>
                <a:srgbClr val="00338D"/>
              </a:buClr>
              <a:buFont typeface="Arial" panose="020B0604020202020204" pitchFamily="34" charset="0"/>
              <a:buChar char="—"/>
            </a:pPr>
            <a:r>
              <a:rPr lang="ru-RU" sz="2400" dirty="0">
                <a:solidFill>
                  <a:srgbClr val="00338D"/>
                </a:solidFill>
              </a:rPr>
              <a:t>Сведения, разглашенные самим аудиторским лицом или с его согласия</a:t>
            </a:r>
          </a:p>
          <a:p>
            <a:pPr marL="984250" lvl="2" indent="-700088">
              <a:spcBef>
                <a:spcPts val="600"/>
              </a:spcBef>
              <a:buClr>
                <a:srgbClr val="00338D"/>
              </a:buClr>
              <a:buFont typeface="Arial" panose="020B0604020202020204" pitchFamily="34" charset="0"/>
              <a:buChar char="—"/>
            </a:pPr>
            <a:r>
              <a:rPr lang="ru-RU" sz="2400" dirty="0">
                <a:solidFill>
                  <a:srgbClr val="00338D"/>
                </a:solidFill>
              </a:rPr>
              <a:t>Сведения о заключения договора аудиторских услуг </a:t>
            </a:r>
          </a:p>
          <a:p>
            <a:pPr marL="984250" lvl="2" indent="-700088">
              <a:spcBef>
                <a:spcPts val="600"/>
              </a:spcBef>
              <a:buClr>
                <a:srgbClr val="00338D"/>
              </a:buClr>
              <a:buFont typeface="Arial" panose="020B0604020202020204" pitchFamily="34" charset="0"/>
              <a:buChar char="—"/>
            </a:pPr>
            <a:r>
              <a:rPr lang="ru-RU" sz="2400" dirty="0">
                <a:solidFill>
                  <a:srgbClr val="00338D"/>
                </a:solidFill>
              </a:rPr>
              <a:t>Сведения о величине оплаты аудиторских услуг </a:t>
            </a:r>
          </a:p>
          <a:p>
            <a:pPr>
              <a:spcBef>
                <a:spcPts val="600"/>
              </a:spcBef>
              <a:buClr>
                <a:srgbClr val="00338D"/>
              </a:buClr>
            </a:pPr>
            <a:endParaRPr lang="en-US" sz="2400" dirty="0">
              <a:solidFill>
                <a:srgbClr val="00338D"/>
              </a:solidFill>
            </a:endParaRPr>
          </a:p>
        </p:txBody>
      </p:sp>
    </p:spTree>
    <p:extLst>
      <p:ext uri="{BB962C8B-B14F-4D97-AF65-F5344CB8AC3E}">
        <p14:creationId xmlns:p14="http://schemas.microsoft.com/office/powerpoint/2010/main" val="1349082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1895644"/>
            <a:ext cx="2789943" cy="3981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smtClean="0">
              <a:solidFill>
                <a:schemeClr val="bg1"/>
              </a:solidFill>
            </a:endParaRPr>
          </a:p>
        </p:txBody>
      </p:sp>
      <p:sp>
        <p:nvSpPr>
          <p:cNvPr id="14" name="Oval 13"/>
          <p:cNvSpPr/>
          <p:nvPr/>
        </p:nvSpPr>
        <p:spPr>
          <a:xfrm>
            <a:off x="2281307" y="1905707"/>
            <a:ext cx="879976" cy="879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smtClean="0">
              <a:solidFill>
                <a:schemeClr val="bg1"/>
              </a:solidFill>
            </a:endParaRPr>
          </a:p>
        </p:txBody>
      </p:sp>
      <p:grpSp>
        <p:nvGrpSpPr>
          <p:cNvPr id="15" name="Group 14"/>
          <p:cNvGrpSpPr/>
          <p:nvPr/>
        </p:nvGrpSpPr>
        <p:grpSpPr>
          <a:xfrm>
            <a:off x="2278050" y="1877888"/>
            <a:ext cx="887648" cy="887648"/>
            <a:chOff x="3709443" y="3078597"/>
            <a:chExt cx="1244600" cy="1244600"/>
          </a:xfrm>
        </p:grpSpPr>
        <p:sp>
          <p:nvSpPr>
            <p:cNvPr id="17" name="Arc 16"/>
            <p:cNvSpPr/>
            <p:nvPr/>
          </p:nvSpPr>
          <p:spPr>
            <a:xfrm>
              <a:off x="3709443" y="3078597"/>
              <a:ext cx="1244600" cy="1244600"/>
            </a:xfrm>
            <a:prstGeom prst="arc">
              <a:avLst>
                <a:gd name="adj1" fmla="val 13280643"/>
                <a:gd name="adj2" fmla="val 3147794"/>
              </a:avLst>
            </a:prstGeom>
            <a:solidFill>
              <a:schemeClr val="bg1"/>
            </a:solidFill>
            <a:ln w="12700">
              <a:solidFill>
                <a:srgbClr val="6D207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8" name="Arc 17"/>
            <p:cNvSpPr/>
            <p:nvPr/>
          </p:nvSpPr>
          <p:spPr>
            <a:xfrm>
              <a:off x="3709443" y="3078597"/>
              <a:ext cx="1244600" cy="1244600"/>
            </a:xfrm>
            <a:prstGeom prst="arc">
              <a:avLst>
                <a:gd name="adj1" fmla="val 2455702"/>
                <a:gd name="adj2" fmla="val 13832550"/>
              </a:avLst>
            </a:prstGeom>
            <a:ln w="76200">
              <a:solidFill>
                <a:srgbClr val="6D207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9" name="Oval 18"/>
            <p:cNvSpPr/>
            <p:nvPr/>
          </p:nvSpPr>
          <p:spPr>
            <a:xfrm>
              <a:off x="4697503" y="4026734"/>
              <a:ext cx="182879" cy="182879"/>
            </a:xfrm>
            <a:prstGeom prst="ellipse">
              <a:avLst/>
            </a:prstGeom>
            <a:solidFill>
              <a:srgbClr val="6D207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smtClean="0">
                <a:solidFill>
                  <a:prstClr val="white"/>
                </a:solidFill>
              </a:endParaRPr>
            </a:p>
          </p:txBody>
        </p:sp>
        <p:sp>
          <p:nvSpPr>
            <p:cNvPr id="20" name="Oval 19"/>
            <p:cNvSpPr/>
            <p:nvPr/>
          </p:nvSpPr>
          <p:spPr>
            <a:xfrm>
              <a:off x="3846603" y="3131384"/>
              <a:ext cx="182879" cy="182879"/>
            </a:xfrm>
            <a:prstGeom prst="ellipse">
              <a:avLst/>
            </a:prstGeom>
            <a:solidFill>
              <a:srgbClr val="6D207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smtClean="0">
                <a:solidFill>
                  <a:prstClr val="white"/>
                </a:solidFill>
              </a:endParaRPr>
            </a:p>
          </p:txBody>
        </p:sp>
        <p:sp>
          <p:nvSpPr>
            <p:cNvPr id="21" name="Oval 20"/>
            <p:cNvSpPr/>
            <p:nvPr/>
          </p:nvSpPr>
          <p:spPr>
            <a:xfrm>
              <a:off x="3874543" y="3243697"/>
              <a:ext cx="914400" cy="914400"/>
            </a:xfrm>
            <a:prstGeom prst="ellipse">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US" sz="1500" dirty="0" smtClean="0">
                <a:solidFill>
                  <a:prstClr val="white"/>
                </a:solidFill>
              </a:endParaRPr>
            </a:p>
          </p:txBody>
        </p:sp>
      </p:grpSp>
      <p:pic>
        <p:nvPicPr>
          <p:cNvPr id="16" name="Picture 15"/>
          <p:cNvPicPr>
            <a:picLocks noChangeAspect="1"/>
          </p:cNvPicPr>
          <p:nvPr/>
        </p:nvPicPr>
        <p:blipFill>
          <a:blip r:embed="rId3"/>
          <a:stretch>
            <a:fillRect/>
          </a:stretch>
        </p:blipFill>
        <p:spPr>
          <a:xfrm>
            <a:off x="2545963" y="2131257"/>
            <a:ext cx="382945" cy="382945"/>
          </a:xfrm>
          <a:prstGeom prst="rect">
            <a:avLst/>
          </a:prstGeom>
        </p:spPr>
      </p:pic>
      <p:sp>
        <p:nvSpPr>
          <p:cNvPr id="2" name="Title 1"/>
          <p:cNvSpPr>
            <a:spLocks noGrp="1"/>
          </p:cNvSpPr>
          <p:nvPr>
            <p:ph type="title"/>
          </p:nvPr>
        </p:nvSpPr>
        <p:spPr>
          <a:xfrm>
            <a:off x="995364" y="431800"/>
            <a:ext cx="10496726" cy="533400"/>
          </a:xfrm>
        </p:spPr>
        <p:txBody>
          <a:bodyPr/>
          <a:lstStyle/>
          <a:p>
            <a:r>
              <a:rPr lang="ru-RU" dirty="0" smtClean="0"/>
              <a:t>Практические аспекты обеспечения конфиденциальности аудиторскими компаниями</a:t>
            </a:r>
            <a:endParaRPr lang="en-US" dirty="0"/>
          </a:p>
        </p:txBody>
      </p:sp>
      <p:sp>
        <p:nvSpPr>
          <p:cNvPr id="3" name="Content Placeholder 2"/>
          <p:cNvSpPr>
            <a:spLocks noGrp="1"/>
          </p:cNvSpPr>
          <p:nvPr>
            <p:ph idx="1"/>
          </p:nvPr>
        </p:nvSpPr>
        <p:spPr>
          <a:xfrm>
            <a:off x="3330225" y="1895643"/>
            <a:ext cx="7903457" cy="4545566"/>
          </a:xfrm>
        </p:spPr>
        <p:txBody>
          <a:bodyPr/>
          <a:lstStyle/>
          <a:p>
            <a:pPr marL="285750" indent="-285750">
              <a:buFont typeface="Arial" panose="020B0604020202020204" pitchFamily="34" charset="0"/>
              <a:buChar char="—"/>
            </a:pPr>
            <a:r>
              <a:rPr lang="ru-RU" sz="1800" b="0" dirty="0" smtClean="0"/>
              <a:t>Обмен информацией с клиентами. Защита: </a:t>
            </a:r>
          </a:p>
          <a:p>
            <a:pPr marL="570150" lvl="2" indent="-285750">
              <a:buFont typeface="Arial" panose="020B0604020202020204" pitchFamily="34" charset="0"/>
              <a:buChar char="‒"/>
            </a:pPr>
            <a:r>
              <a:rPr lang="ru-RU" sz="1800" dirty="0"/>
              <a:t>К</a:t>
            </a:r>
            <a:r>
              <a:rPr lang="ru-RU" sz="1800" dirty="0" smtClean="0"/>
              <a:t>аналов связи</a:t>
            </a:r>
          </a:p>
          <a:p>
            <a:pPr marL="570150" lvl="2" indent="-285750">
              <a:buFont typeface="Arial" panose="020B0604020202020204" pitchFamily="34" charset="0"/>
              <a:buChar char="‒"/>
            </a:pPr>
            <a:r>
              <a:rPr lang="ru-RU" sz="1800" dirty="0" smtClean="0"/>
              <a:t>Платформ</a:t>
            </a:r>
            <a:r>
              <a:rPr lang="ru-RU" sz="1800" dirty="0"/>
              <a:t>ы</a:t>
            </a:r>
            <a:r>
              <a:rPr lang="ru-RU" sz="1800" dirty="0" smtClean="0"/>
              <a:t> обмена данными</a:t>
            </a:r>
          </a:p>
          <a:p>
            <a:pPr marL="285750" indent="-285750">
              <a:buFont typeface="Arial" panose="020B0604020202020204" pitchFamily="34" charset="0"/>
              <a:buChar char="—"/>
            </a:pPr>
            <a:r>
              <a:rPr lang="ru-RU" sz="1800" b="0" dirty="0" smtClean="0"/>
              <a:t>Доступ к клиентским информационным системам и ресурсам</a:t>
            </a:r>
          </a:p>
          <a:p>
            <a:pPr marL="285750" indent="-285750">
              <a:buFont typeface="Arial" panose="020B0604020202020204" pitchFamily="34" charset="0"/>
              <a:buChar char="—"/>
            </a:pPr>
            <a:r>
              <a:rPr lang="ru-RU" sz="1800" b="0" dirty="0" smtClean="0"/>
              <a:t>Защита данных при использование ИТ</a:t>
            </a:r>
            <a:r>
              <a:rPr lang="en-US" sz="1800" b="0" dirty="0" smtClean="0"/>
              <a:t> </a:t>
            </a:r>
            <a:r>
              <a:rPr lang="ru-RU" sz="1800" b="0" dirty="0" smtClean="0"/>
              <a:t>ресурсов 3-х сторон (облака, файловые хостинги) </a:t>
            </a:r>
          </a:p>
          <a:p>
            <a:pPr marL="285750" indent="-285750">
              <a:buFont typeface="Arial" panose="020B0604020202020204" pitchFamily="34" charset="0"/>
              <a:buChar char="—"/>
            </a:pPr>
            <a:r>
              <a:rPr lang="ru-RU" sz="1800" b="0" dirty="0" smtClean="0"/>
              <a:t>Обеспечение конфиденциальности данных внутри аудиторской компании</a:t>
            </a:r>
          </a:p>
          <a:p>
            <a:pPr marL="285750" indent="-285750">
              <a:buFont typeface="Arial" panose="020B0604020202020204" pitchFamily="34" charset="0"/>
              <a:buChar char="—"/>
            </a:pPr>
            <a:r>
              <a:rPr lang="ru-RU" sz="1800" b="0" dirty="0"/>
              <a:t>Защита информации </a:t>
            </a:r>
            <a:r>
              <a:rPr lang="ru-RU" sz="1800" b="0" dirty="0" smtClean="0"/>
              <a:t>субподрядчиками </a:t>
            </a:r>
            <a:endParaRPr lang="ru-RU" sz="1800" b="0" dirty="0"/>
          </a:p>
          <a:p>
            <a:pPr marL="285750" indent="-285750">
              <a:buFont typeface="Arial" panose="020B0604020202020204" pitchFamily="34" charset="0"/>
              <a:buChar char="—"/>
            </a:pPr>
            <a:r>
              <a:rPr lang="ru-RU" sz="1800" b="0" dirty="0"/>
              <a:t>Оценка </a:t>
            </a:r>
            <a:r>
              <a:rPr lang="ru-RU" sz="1800" b="0" dirty="0" smtClean="0"/>
              <a:t>рисков при работе с прочими поставщиками </a:t>
            </a:r>
            <a:r>
              <a:rPr lang="ru-RU" sz="1800" b="0" dirty="0"/>
              <a:t>услуг</a:t>
            </a:r>
          </a:p>
          <a:p>
            <a:pPr marL="285750" indent="-285750">
              <a:buFont typeface="Arial" panose="020B0604020202020204" pitchFamily="34" charset="0"/>
              <a:buChar char="—"/>
            </a:pPr>
            <a:r>
              <a:rPr lang="ru-RU" sz="1800" b="0" dirty="0" smtClean="0"/>
              <a:t>Поведение </a:t>
            </a:r>
            <a:r>
              <a:rPr lang="ru-RU" sz="1800" b="0" dirty="0"/>
              <a:t>сотрудников при работе с </a:t>
            </a:r>
            <a:r>
              <a:rPr lang="ru-RU" sz="1800" b="0" dirty="0" smtClean="0"/>
              <a:t>информацией. Этический </a:t>
            </a:r>
            <a:r>
              <a:rPr lang="ru-RU" sz="1800" b="0" dirty="0"/>
              <a:t>кодекс </a:t>
            </a:r>
            <a:endParaRPr lang="ru-RU" sz="1800" b="0" dirty="0" smtClean="0"/>
          </a:p>
          <a:p>
            <a:pPr marL="285750" indent="-285750">
              <a:buFont typeface="Arial" panose="020B0604020202020204" pitchFamily="34" charset="0"/>
              <a:buChar char="—"/>
            </a:pPr>
            <a:r>
              <a:rPr lang="ru-RU" sz="1800" b="0" dirty="0" smtClean="0"/>
              <a:t>Осведомленность </a:t>
            </a:r>
            <a:r>
              <a:rPr lang="ru-RU" sz="1800" b="0" dirty="0"/>
              <a:t>сотрудников в вопросах защиты </a:t>
            </a:r>
            <a:r>
              <a:rPr lang="ru-RU" sz="1800" b="0" dirty="0" smtClean="0"/>
              <a:t>информации</a:t>
            </a:r>
          </a:p>
          <a:p>
            <a:pPr marL="285750" indent="-285750">
              <a:buFont typeface="Arial" panose="020B0604020202020204" pitchFamily="34" charset="0"/>
              <a:buChar char="—"/>
            </a:pPr>
            <a:endParaRPr lang="ru-RU" sz="1800" b="0" dirty="0" smtClean="0"/>
          </a:p>
          <a:p>
            <a:pPr marL="285750" indent="-285750">
              <a:buFont typeface="Arial" panose="020B0604020202020204" pitchFamily="34" charset="0"/>
              <a:buChar char="—"/>
            </a:pPr>
            <a:endParaRPr lang="ru-RU" sz="1800" b="0" dirty="0"/>
          </a:p>
          <a:p>
            <a:pPr marL="285750" indent="-285750">
              <a:buFont typeface="Arial" panose="020B0604020202020204" pitchFamily="34" charset="0"/>
              <a:buChar char="—"/>
            </a:pPr>
            <a:endParaRPr lang="ru-RU" sz="1800" b="0" dirty="0" smtClean="0"/>
          </a:p>
          <a:p>
            <a:pPr marL="285750" indent="-285750">
              <a:buFont typeface="Arial" panose="020B0604020202020204" pitchFamily="34" charset="0"/>
              <a:buChar char="—"/>
            </a:pP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556" y="2720664"/>
            <a:ext cx="2089745" cy="2832945"/>
          </a:xfrm>
          <a:prstGeom prst="rect">
            <a:avLst/>
          </a:prstGeom>
        </p:spPr>
      </p:pic>
    </p:spTree>
    <p:extLst>
      <p:ext uri="{BB962C8B-B14F-4D97-AF65-F5344CB8AC3E}">
        <p14:creationId xmlns:p14="http://schemas.microsoft.com/office/powerpoint/2010/main" val="2627385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1398" y="1338603"/>
            <a:ext cx="5738415" cy="4545566"/>
          </a:xfrm>
        </p:spPr>
        <p:txBody>
          <a:bodyPr>
            <a:normAutofit lnSpcReduction="10000"/>
          </a:bodyPr>
          <a:lstStyle/>
          <a:p>
            <a:pPr marL="342900" indent="-342900">
              <a:spcBef>
                <a:spcPts val="600"/>
              </a:spcBef>
              <a:buClr>
                <a:srgbClr val="00338D"/>
              </a:buClr>
              <a:buFont typeface="Arial" panose="020B0604020202020204" pitchFamily="34" charset="0"/>
              <a:buChar char="—"/>
            </a:pPr>
            <a:r>
              <a:rPr lang="ru-RU" sz="2000" b="0" dirty="0" smtClean="0"/>
              <a:t>Абсолютный приоритет в условиях развития информационных систем</a:t>
            </a:r>
          </a:p>
          <a:p>
            <a:pPr marL="342900" indent="-342900">
              <a:spcBef>
                <a:spcPts val="600"/>
              </a:spcBef>
              <a:buClr>
                <a:srgbClr val="00338D"/>
              </a:buClr>
              <a:buFont typeface="Arial" panose="020B0604020202020204" pitchFamily="34" charset="0"/>
              <a:buChar char="—"/>
            </a:pPr>
            <a:r>
              <a:rPr lang="ru-RU" sz="2000" b="0" dirty="0" smtClean="0"/>
              <a:t>Ответственность несет руководство аудиторской организации  </a:t>
            </a:r>
            <a:endParaRPr lang="en-US" sz="2000" b="0" dirty="0" smtClean="0"/>
          </a:p>
          <a:p>
            <a:pPr marL="342900" indent="-342900">
              <a:spcBef>
                <a:spcPts val="600"/>
              </a:spcBef>
              <a:buClr>
                <a:srgbClr val="00338D"/>
              </a:buClr>
              <a:buFont typeface="Arial" panose="020B0604020202020204" pitchFamily="34" charset="0"/>
              <a:buChar char="—"/>
            </a:pPr>
            <a:r>
              <a:rPr lang="ru-RU" sz="2000" b="0" dirty="0" smtClean="0"/>
              <a:t>Необходимость в глубокой эшелонированной обороне</a:t>
            </a:r>
          </a:p>
          <a:p>
            <a:pPr marL="627300" lvl="2" indent="-342900">
              <a:buClr>
                <a:srgbClr val="00338D"/>
              </a:buClr>
            </a:pPr>
            <a:r>
              <a:rPr lang="ru-RU" sz="2000" dirty="0" smtClean="0"/>
              <a:t>Внешний периметр</a:t>
            </a:r>
          </a:p>
          <a:p>
            <a:pPr marL="627300" lvl="2" indent="-342900">
              <a:buClr>
                <a:srgbClr val="00338D"/>
              </a:buClr>
            </a:pPr>
            <a:r>
              <a:rPr lang="ru-RU" sz="2000" dirty="0"/>
              <a:t>В</a:t>
            </a:r>
            <a:r>
              <a:rPr lang="ru-RU" sz="2000" dirty="0" smtClean="0"/>
              <a:t>нутренний периметр</a:t>
            </a:r>
          </a:p>
          <a:p>
            <a:pPr marL="342900" indent="-342900">
              <a:spcBef>
                <a:spcPts val="600"/>
              </a:spcBef>
              <a:buClr>
                <a:srgbClr val="00338D"/>
              </a:buClr>
              <a:buFont typeface="Arial" panose="020B0604020202020204" pitchFamily="34" charset="0"/>
              <a:buChar char="—"/>
            </a:pPr>
            <a:r>
              <a:rPr lang="ru-RU" sz="2000" b="0" dirty="0" smtClean="0"/>
              <a:t>Организационные меры. Три линии защиты </a:t>
            </a:r>
          </a:p>
          <a:p>
            <a:pPr marL="342900" indent="-342900">
              <a:spcBef>
                <a:spcPts val="600"/>
              </a:spcBef>
              <a:buClr>
                <a:srgbClr val="00338D"/>
              </a:buClr>
              <a:buFont typeface="Arial" panose="020B0604020202020204" pitchFamily="34" charset="0"/>
              <a:buChar char="—"/>
            </a:pPr>
            <a:r>
              <a:rPr lang="ru-RU" sz="2000" b="0" dirty="0" smtClean="0"/>
              <a:t>Технические меры</a:t>
            </a:r>
          </a:p>
          <a:p>
            <a:pPr marL="342900" indent="-342900">
              <a:spcBef>
                <a:spcPts val="600"/>
              </a:spcBef>
              <a:buClr>
                <a:srgbClr val="00338D"/>
              </a:buClr>
              <a:buFont typeface="Arial" panose="020B0604020202020204" pitchFamily="34" charset="0"/>
              <a:buChar char="—"/>
            </a:pPr>
            <a:r>
              <a:rPr lang="ru-RU" sz="2000" b="0" dirty="0" smtClean="0"/>
              <a:t>Регулярная оценка состояния информационной безопасности</a:t>
            </a:r>
          </a:p>
          <a:p>
            <a:pPr marL="342900" indent="-342900">
              <a:buClr>
                <a:srgbClr val="00338D"/>
              </a:buClr>
              <a:buFont typeface="Arial" panose="020B0604020202020204" pitchFamily="34" charset="0"/>
              <a:buChar char="—"/>
            </a:pPr>
            <a:endParaRPr lang="en-US" sz="2000" dirty="0"/>
          </a:p>
        </p:txBody>
      </p:sp>
      <p:sp>
        <p:nvSpPr>
          <p:cNvPr id="4" name="Rectangle 3"/>
          <p:cNvSpPr/>
          <p:nvPr/>
        </p:nvSpPr>
        <p:spPr>
          <a:xfrm flipH="1" flipV="1">
            <a:off x="-5" y="0"/>
            <a:ext cx="5126639" cy="5876925"/>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smtClean="0">
              <a:solidFill>
                <a:schemeClr val="bg1"/>
              </a:solidFill>
            </a:endParaRPr>
          </a:p>
        </p:txBody>
      </p:sp>
      <p:sp>
        <p:nvSpPr>
          <p:cNvPr id="2" name="Title 1"/>
          <p:cNvSpPr>
            <a:spLocks noGrp="1"/>
          </p:cNvSpPr>
          <p:nvPr>
            <p:ph type="title"/>
          </p:nvPr>
        </p:nvSpPr>
        <p:spPr>
          <a:xfrm>
            <a:off x="995363" y="450327"/>
            <a:ext cx="4233167" cy="533400"/>
          </a:xfrm>
        </p:spPr>
        <p:txBody>
          <a:bodyPr/>
          <a:lstStyle/>
          <a:p>
            <a:r>
              <a:rPr lang="ru-RU" sz="6000" dirty="0" smtClean="0">
                <a:solidFill>
                  <a:schemeClr val="bg1"/>
                </a:solidFill>
              </a:rPr>
              <a:t>Информационная безопасность </a:t>
            </a:r>
            <a:endParaRPr lang="en-US" sz="6000" dirty="0">
              <a:solidFill>
                <a:schemeClr val="bg1"/>
              </a:solidFill>
            </a:endParaRPr>
          </a:p>
        </p:txBody>
      </p:sp>
      <p:pic>
        <p:nvPicPr>
          <p:cNvPr id="851" name="Picture 850"/>
          <p:cNvPicPr>
            <a:picLocks noChangeAspect="1"/>
          </p:cNvPicPr>
          <p:nvPr/>
        </p:nvPicPr>
        <p:blipFill rotWithShape="1">
          <a:blip r:embed="rId3" cstate="print">
            <a:extLst>
              <a:ext uri="{28A0092B-C50C-407E-A947-70E740481C1C}">
                <a14:useLocalDpi xmlns:a14="http://schemas.microsoft.com/office/drawing/2010/main" val="0"/>
              </a:ext>
            </a:extLst>
          </a:blip>
          <a:srcRect t="9241"/>
          <a:stretch/>
        </p:blipFill>
        <p:spPr>
          <a:xfrm>
            <a:off x="680014" y="1753798"/>
            <a:ext cx="4177789" cy="4573454"/>
          </a:xfrm>
          <a:prstGeom prst="rect">
            <a:avLst/>
          </a:prstGeom>
        </p:spPr>
      </p:pic>
    </p:spTree>
    <p:extLst>
      <p:ext uri="{BB962C8B-B14F-4D97-AF65-F5344CB8AC3E}">
        <p14:creationId xmlns:p14="http://schemas.microsoft.com/office/powerpoint/2010/main" val="1001124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Три линии защиты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581" y="2650096"/>
            <a:ext cx="3727636" cy="3403789"/>
          </a:xfrm>
          <a:prstGeom prst="rect">
            <a:avLst/>
          </a:prstGeom>
        </p:spPr>
      </p:pic>
      <p:sp>
        <p:nvSpPr>
          <p:cNvPr id="25" name="Rectangle 24"/>
          <p:cNvSpPr/>
          <p:nvPr/>
        </p:nvSpPr>
        <p:spPr>
          <a:xfrm>
            <a:off x="4196814" y="1189924"/>
            <a:ext cx="5183600" cy="369332"/>
          </a:xfrm>
          <a:prstGeom prst="rect">
            <a:avLst/>
          </a:prstGeom>
        </p:spPr>
        <p:txBody>
          <a:bodyPr wrap="none" lIns="0">
            <a:spAutoFit/>
          </a:bodyPr>
          <a:lstStyle/>
          <a:p>
            <a:pPr algn="ctr">
              <a:spcBef>
                <a:spcPts val="300"/>
              </a:spcBef>
              <a:spcAft>
                <a:spcPts val="300"/>
              </a:spcAft>
            </a:pPr>
            <a:r>
              <a:rPr lang="uk-UA" b="1" dirty="0">
                <a:solidFill>
                  <a:srgbClr val="0091DA"/>
                </a:solidFill>
              </a:rPr>
              <a:t>Бизнес и поддерживающие подразделения</a:t>
            </a:r>
          </a:p>
        </p:txBody>
      </p:sp>
      <p:sp>
        <p:nvSpPr>
          <p:cNvPr id="26" name="Rectangle 25"/>
          <p:cNvSpPr/>
          <p:nvPr/>
        </p:nvSpPr>
        <p:spPr>
          <a:xfrm>
            <a:off x="4196814" y="1559256"/>
            <a:ext cx="6591903" cy="1115690"/>
          </a:xfrm>
          <a:prstGeom prst="rect">
            <a:avLst/>
          </a:prstGeom>
        </p:spPr>
        <p:txBody>
          <a:bodyPr wrap="square" lIns="0">
            <a:spAutoFit/>
          </a:bodyPr>
          <a:lstStyle/>
          <a:p>
            <a:pPr marL="271463" lvl="0" indent="-271463">
              <a:spcBef>
                <a:spcPts val="300"/>
              </a:spcBef>
              <a:buFont typeface="Arial" panose="020B0604020202020204" pitchFamily="34" charset="0"/>
              <a:buChar char="—"/>
            </a:pPr>
            <a:r>
              <a:rPr lang="ru-RU" sz="1600" dirty="0">
                <a:solidFill>
                  <a:srgbClr val="00338D"/>
                </a:solidFill>
              </a:rPr>
              <a:t>Владельцы операционных рисков должны быть ответственны за принятие рисков в рамках принятого риск-аппетита </a:t>
            </a:r>
          </a:p>
          <a:p>
            <a:pPr marL="271463" lvl="0" indent="-271463">
              <a:spcBef>
                <a:spcPts val="300"/>
              </a:spcBef>
              <a:buFont typeface="Arial" panose="020B0604020202020204" pitchFamily="34" charset="0"/>
              <a:buChar char="—"/>
            </a:pPr>
            <a:r>
              <a:rPr lang="ru-RU" sz="1600" dirty="0">
                <a:solidFill>
                  <a:srgbClr val="00338D"/>
                </a:solidFill>
              </a:rPr>
              <a:t>Не только «бизнес» подразделения, но и центральные и технологические</a:t>
            </a:r>
          </a:p>
        </p:txBody>
      </p:sp>
      <p:cxnSp>
        <p:nvCxnSpPr>
          <p:cNvPr id="28" name="Elbow Connector 27"/>
          <p:cNvCxnSpPr/>
          <p:nvPr/>
        </p:nvCxnSpPr>
        <p:spPr>
          <a:xfrm flipV="1">
            <a:off x="2468818" y="1378985"/>
            <a:ext cx="1620000" cy="1404000"/>
          </a:xfrm>
          <a:prstGeom prst="bentConnector3">
            <a:avLst/>
          </a:prstGeom>
          <a:ln w="635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710397" y="2919916"/>
            <a:ext cx="3657604" cy="723275"/>
          </a:xfrm>
          <a:prstGeom prst="rect">
            <a:avLst/>
          </a:prstGeom>
        </p:spPr>
        <p:txBody>
          <a:bodyPr wrap="none" lIns="0">
            <a:spAutoFit/>
          </a:bodyPr>
          <a:lstStyle/>
          <a:p>
            <a:pPr algn="ctr">
              <a:spcBef>
                <a:spcPts val="300"/>
              </a:spcBef>
              <a:spcAft>
                <a:spcPts val="300"/>
              </a:spcAft>
            </a:pPr>
            <a:r>
              <a:rPr lang="uk-UA" b="1" dirty="0">
                <a:solidFill>
                  <a:srgbClr val="0091DA"/>
                </a:solidFill>
              </a:rPr>
              <a:t>Риск менеджмент и Комплаенс</a:t>
            </a:r>
          </a:p>
          <a:p>
            <a:pPr algn="ctr">
              <a:spcBef>
                <a:spcPts val="300"/>
              </a:spcBef>
              <a:spcAft>
                <a:spcPts val="300"/>
              </a:spcAft>
            </a:pPr>
            <a:endParaRPr lang="uk-UA" b="1" dirty="0">
              <a:solidFill>
                <a:srgbClr val="0091DA"/>
              </a:solidFill>
            </a:endParaRPr>
          </a:p>
        </p:txBody>
      </p:sp>
      <p:sp>
        <p:nvSpPr>
          <p:cNvPr id="30" name="Rectangle 29"/>
          <p:cNvSpPr/>
          <p:nvPr/>
        </p:nvSpPr>
        <p:spPr>
          <a:xfrm>
            <a:off x="4710397" y="3289248"/>
            <a:ext cx="6054705" cy="869469"/>
          </a:xfrm>
          <a:prstGeom prst="rect">
            <a:avLst/>
          </a:prstGeom>
        </p:spPr>
        <p:txBody>
          <a:bodyPr wrap="square" lIns="0">
            <a:spAutoFit/>
          </a:bodyPr>
          <a:lstStyle/>
          <a:p>
            <a:pPr marL="271463" lvl="0" indent="-271463">
              <a:spcBef>
                <a:spcPts val="300"/>
              </a:spcBef>
              <a:buFont typeface="Arial" panose="020B0604020202020204" pitchFamily="34" charset="0"/>
              <a:buChar char="—"/>
            </a:pPr>
            <a:r>
              <a:rPr lang="ru-RU" sz="1600" dirty="0">
                <a:solidFill>
                  <a:srgbClr val="00338D"/>
                </a:solidFill>
              </a:rPr>
              <a:t>Устанавливает политики управления рисками, внедряет процессы и процедуры</a:t>
            </a:r>
          </a:p>
          <a:p>
            <a:pPr marL="271463" lvl="0" indent="-271463">
              <a:spcBef>
                <a:spcPts val="300"/>
              </a:spcBef>
              <a:buFont typeface="Arial" panose="020B0604020202020204" pitchFamily="34" charset="0"/>
              <a:buChar char="—"/>
            </a:pPr>
            <a:r>
              <a:rPr lang="ru-RU" sz="1600" dirty="0">
                <a:solidFill>
                  <a:srgbClr val="00338D"/>
                </a:solidFill>
              </a:rPr>
              <a:t>Отчитывается менеджменту организации</a:t>
            </a:r>
          </a:p>
        </p:txBody>
      </p:sp>
      <p:sp>
        <p:nvSpPr>
          <p:cNvPr id="31" name="Rectangle 30"/>
          <p:cNvSpPr/>
          <p:nvPr/>
        </p:nvSpPr>
        <p:spPr>
          <a:xfrm>
            <a:off x="5085148" y="4425456"/>
            <a:ext cx="2232599" cy="369332"/>
          </a:xfrm>
          <a:prstGeom prst="rect">
            <a:avLst/>
          </a:prstGeom>
        </p:spPr>
        <p:txBody>
          <a:bodyPr wrap="none" lIns="0">
            <a:spAutoFit/>
          </a:bodyPr>
          <a:lstStyle/>
          <a:p>
            <a:pPr algn="ctr">
              <a:spcBef>
                <a:spcPts val="300"/>
              </a:spcBef>
              <a:spcAft>
                <a:spcPts val="300"/>
              </a:spcAft>
            </a:pPr>
            <a:r>
              <a:rPr lang="uk-UA" b="1" dirty="0">
                <a:solidFill>
                  <a:srgbClr val="0091DA"/>
                </a:solidFill>
              </a:rPr>
              <a:t>Внутренний Аудит</a:t>
            </a:r>
          </a:p>
        </p:txBody>
      </p:sp>
      <p:sp>
        <p:nvSpPr>
          <p:cNvPr id="32" name="Rectangle 31"/>
          <p:cNvSpPr/>
          <p:nvPr/>
        </p:nvSpPr>
        <p:spPr>
          <a:xfrm>
            <a:off x="5085148" y="4794788"/>
            <a:ext cx="6292388" cy="1115690"/>
          </a:xfrm>
          <a:prstGeom prst="rect">
            <a:avLst/>
          </a:prstGeom>
        </p:spPr>
        <p:txBody>
          <a:bodyPr wrap="square" lIns="0">
            <a:spAutoFit/>
          </a:bodyPr>
          <a:lstStyle/>
          <a:p>
            <a:pPr marL="271463" lvl="0" indent="-271463">
              <a:spcBef>
                <a:spcPts val="300"/>
              </a:spcBef>
              <a:buFont typeface="Arial" panose="020B0604020202020204" pitchFamily="34" charset="0"/>
              <a:buChar char="—"/>
            </a:pPr>
            <a:r>
              <a:rPr lang="ru-RU" sz="1600" dirty="0">
                <a:solidFill>
                  <a:srgbClr val="00338D"/>
                </a:solidFill>
              </a:rPr>
              <a:t>Предоставляет независимую оценку рисков и способности организации устранять эти риски</a:t>
            </a:r>
          </a:p>
          <a:p>
            <a:pPr marL="271463" lvl="0" indent="-271463">
              <a:spcBef>
                <a:spcPts val="300"/>
              </a:spcBef>
              <a:buFont typeface="Arial" panose="020B0604020202020204" pitchFamily="34" charset="0"/>
              <a:buChar char="—"/>
            </a:pPr>
            <a:r>
              <a:rPr lang="ru-RU" sz="1600" dirty="0">
                <a:solidFill>
                  <a:srgbClr val="00338D"/>
                </a:solidFill>
              </a:rPr>
              <a:t>Отчитывается исполнительному руководству и другим руководящим органам (Комитет по Аудиту, Совет Директоров</a:t>
            </a:r>
          </a:p>
        </p:txBody>
      </p:sp>
      <p:cxnSp>
        <p:nvCxnSpPr>
          <p:cNvPr id="34" name="Elbow Connector 33"/>
          <p:cNvCxnSpPr/>
          <p:nvPr/>
        </p:nvCxnSpPr>
        <p:spPr>
          <a:xfrm>
            <a:off x="3882452" y="3597639"/>
            <a:ext cx="1087322" cy="1019200"/>
          </a:xfrm>
          <a:prstGeom prst="bentConnector3">
            <a:avLst>
              <a:gd name="adj1" fmla="val 50000"/>
            </a:avLst>
          </a:prstGeom>
          <a:ln w="635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183722" y="3114789"/>
            <a:ext cx="1368000" cy="0"/>
          </a:xfrm>
          <a:prstGeom prst="line">
            <a:avLst/>
          </a:prstGeom>
          <a:ln w="635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672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KPMG_Widescreen_16:9 02/02/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Widescreen Template JSC_rus.potx" id="{A51E2244-C778-42F8-AE11-F044D8439CFC}" vid="{F40A20E3-3A0C-41AB-8748-4CFB433B15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Widescreen Template JSC_rus</Template>
  <TotalTime>14826</TotalTime>
  <Words>1033</Words>
  <Application>Microsoft Office PowerPoint</Application>
  <PresentationFormat>Произвольный</PresentationFormat>
  <Paragraphs>168</Paragraphs>
  <Slides>17</Slides>
  <Notes>17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Univers for KPMG</vt:lpstr>
      <vt:lpstr>KPMG Cyrillic Light</vt:lpstr>
      <vt:lpstr>KPMG Cyrillic Extralight</vt:lpstr>
      <vt:lpstr>KPMG_Widescreen_16:9 02/02/2016</vt:lpstr>
      <vt:lpstr>Практика применения и дальнейшее развитие нормативного регулирования вопросов аудиторской тайны и конфиденциальности данных в условиях развития информационных технологий и цифровизации аудита</vt:lpstr>
      <vt:lpstr>Растущая зависимость от информационных технологий  </vt:lpstr>
      <vt:lpstr>Регулирование информационной безопасности</vt:lpstr>
      <vt:lpstr>Ответственность аудитора   </vt:lpstr>
      <vt:lpstr>Требования закона  «Об аудиторской деятельности»</vt:lpstr>
      <vt:lpstr>Что НЕ составляет аудиторскую тайну</vt:lpstr>
      <vt:lpstr>Практические аспекты обеспечения конфиденциальности аудиторскими компаниями</vt:lpstr>
      <vt:lpstr>Информационная безопасность </vt:lpstr>
      <vt:lpstr>Три линии защиты </vt:lpstr>
      <vt:lpstr>Независимая структура подчинения</vt:lpstr>
      <vt:lpstr>Подход четырех столпов менеджмента информационной безопасности </vt:lpstr>
      <vt:lpstr>Дополнительные требования к аудиторским  ИТ системам</vt:lpstr>
      <vt:lpstr>Презентация PowerPoint</vt:lpstr>
      <vt:lpstr>Презентация PowerPoint</vt:lpstr>
      <vt:lpstr>Облачные технологии </vt:lpstr>
      <vt:lpstr>Контакты</vt:lpstr>
      <vt:lpstr>Презентация PowerPoint</vt:lpstr>
    </vt:vector>
  </TitlesOfParts>
  <Company>KPMG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 screen template</dc:title>
  <dc:creator>Freydina, Maria</dc:creator>
  <cp:lastModifiedBy>Журавлев Иван Сергеевич</cp:lastModifiedBy>
  <cp:revision>108</cp:revision>
  <cp:lastPrinted>2019-07-19T14:19:39Z</cp:lastPrinted>
  <dcterms:created xsi:type="dcterms:W3CDTF">2019-06-17T07:57:28Z</dcterms:created>
  <dcterms:modified xsi:type="dcterms:W3CDTF">2019-08-06T13:36:56Z</dcterms:modified>
  <cp:category>KPMG Confidential</cp:category>
</cp:coreProperties>
</file>