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58" r:id="rId4"/>
    <p:sldId id="259" r:id="rId5"/>
    <p:sldId id="268" r:id="rId6"/>
    <p:sldId id="263" r:id="rId7"/>
    <p:sldId id="265" r:id="rId8"/>
  </p:sldIdLst>
  <p:sldSz cx="9144000" cy="5143500" type="screen16x9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CCCCFF"/>
    <a:srgbClr val="99CCFF"/>
    <a:srgbClr val="FEFED2"/>
    <a:srgbClr val="FFCCCC"/>
    <a:srgbClr val="FFFFCC"/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27" autoAdjust="0"/>
  </p:normalViewPr>
  <p:slideViewPr>
    <p:cSldViewPr>
      <p:cViewPr varScale="1">
        <p:scale>
          <a:sx n="114" d="100"/>
          <a:sy n="114" d="100"/>
        </p:scale>
        <p:origin x="-71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7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992398091460831E-2"/>
          <c:y val="5.9523790289354672E-2"/>
          <c:w val="0.55301893693227788"/>
          <c:h val="0.837540857832132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3"/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полностью удовлетворены 91,8%</c:v>
                </c:pt>
                <c:pt idx="1">
                  <c:v>частично удовлетворены 7,4%</c:v>
                </c:pt>
                <c:pt idx="2">
                  <c:v>не удовлетворены 0,8%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91.8</c:v>
                </c:pt>
                <c:pt idx="1">
                  <c:v>7.4</c:v>
                </c:pt>
                <c:pt idx="2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/>
            </a:pPr>
            <a:endParaRPr lang="ru-RU"/>
          </a:p>
        </c:txPr>
      </c:legendEntry>
      <c:layout>
        <c:manualLayout>
          <c:xMode val="edge"/>
          <c:yMode val="edge"/>
          <c:x val="0.5830395688581308"/>
          <c:y val="0.15995004580878119"/>
          <c:w val="0.39979173897098946"/>
          <c:h val="0.40260025229451679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9BB39-73B1-4DBB-A0A5-6F959EECE133}" type="doc">
      <dgm:prSet loTypeId="urn:microsoft.com/office/officeart/2005/8/layout/chart3" loCatId="relationship" qsTypeId="urn:microsoft.com/office/officeart/2005/8/quickstyle/simple1" qsCatId="simple" csTypeId="urn:microsoft.com/office/officeart/2005/8/colors/colorful1" csCatId="colorful" phldr="1"/>
      <dgm:spPr/>
    </dgm:pt>
    <dgm:pt modelId="{51C30704-28E6-4F43-9E1A-7DE22E5ECE5D}">
      <dgm:prSet phldrT="[Текст]" custT="1"/>
      <dgm:spPr/>
      <dgm:t>
        <a:bodyPr/>
        <a:lstStyle/>
        <a:p>
          <a:endParaRPr lang="ru-RU" sz="6000" dirty="0"/>
        </a:p>
      </dgm:t>
    </dgm:pt>
    <dgm:pt modelId="{FB99E7E4-BC89-4C2A-919A-B16EC4BFA94A}" type="parTrans" cxnId="{7EDFBF68-F9E8-4E63-84EC-0EEB24269D87}">
      <dgm:prSet/>
      <dgm:spPr/>
      <dgm:t>
        <a:bodyPr/>
        <a:lstStyle/>
        <a:p>
          <a:endParaRPr lang="ru-RU" sz="1600"/>
        </a:p>
      </dgm:t>
    </dgm:pt>
    <dgm:pt modelId="{862D584C-1042-4080-968A-1720FE68C23F}" type="sibTrans" cxnId="{7EDFBF68-F9E8-4E63-84EC-0EEB24269D87}">
      <dgm:prSet/>
      <dgm:spPr/>
      <dgm:t>
        <a:bodyPr/>
        <a:lstStyle/>
        <a:p>
          <a:endParaRPr lang="ru-RU" sz="1600"/>
        </a:p>
      </dgm:t>
    </dgm:pt>
    <dgm:pt modelId="{99D7D5C7-C772-4074-A67E-5C464D06E6D2}">
      <dgm:prSet phldrT="[Текст]" custT="1"/>
      <dgm:spPr/>
      <dgm:t>
        <a:bodyPr/>
        <a:lstStyle/>
        <a:p>
          <a:endParaRPr lang="ru-RU" sz="6000" dirty="0"/>
        </a:p>
      </dgm:t>
    </dgm:pt>
    <dgm:pt modelId="{DFB87BF8-2F06-407A-A774-281D6AFD8756}" type="parTrans" cxnId="{33A4268B-7626-4A49-AA62-6A2EB6C5FE68}">
      <dgm:prSet/>
      <dgm:spPr/>
      <dgm:t>
        <a:bodyPr/>
        <a:lstStyle/>
        <a:p>
          <a:endParaRPr lang="ru-RU" sz="1600"/>
        </a:p>
      </dgm:t>
    </dgm:pt>
    <dgm:pt modelId="{E85C67B0-DBBE-4730-8F6D-0A52F1DC0ED0}" type="sibTrans" cxnId="{33A4268B-7626-4A49-AA62-6A2EB6C5FE68}">
      <dgm:prSet/>
      <dgm:spPr/>
      <dgm:t>
        <a:bodyPr/>
        <a:lstStyle/>
        <a:p>
          <a:endParaRPr lang="ru-RU" sz="1600"/>
        </a:p>
      </dgm:t>
    </dgm:pt>
    <dgm:pt modelId="{31E68F08-0087-4C6F-8B28-E7CCA9EA91F4}">
      <dgm:prSet phldrT="[Текст]" custT="1"/>
      <dgm:spPr/>
      <dgm:t>
        <a:bodyPr/>
        <a:lstStyle/>
        <a:p>
          <a:r>
            <a:rPr lang="ru-RU" sz="6000" smtClean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ru-RU" sz="6000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CB45D6AB-DF5A-475B-87B7-5F23E40B4B49}" type="sibTrans" cxnId="{1345A4E8-1FF6-4DD4-9B24-6507D138EC50}">
      <dgm:prSet/>
      <dgm:spPr/>
      <dgm:t>
        <a:bodyPr/>
        <a:lstStyle/>
        <a:p>
          <a:endParaRPr lang="ru-RU" sz="1600"/>
        </a:p>
      </dgm:t>
    </dgm:pt>
    <dgm:pt modelId="{D86D042A-FB4C-4366-A8B6-E7C3373ED66A}" type="parTrans" cxnId="{1345A4E8-1FF6-4DD4-9B24-6507D138EC50}">
      <dgm:prSet/>
      <dgm:spPr/>
      <dgm:t>
        <a:bodyPr/>
        <a:lstStyle/>
        <a:p>
          <a:endParaRPr lang="ru-RU" sz="1600"/>
        </a:p>
      </dgm:t>
    </dgm:pt>
    <dgm:pt modelId="{F0295EEF-BD32-48D5-824B-B60F782F3FA2}" type="pres">
      <dgm:prSet presAssocID="{09D9BB39-73B1-4DBB-A0A5-6F959EECE133}" presName="compositeShape" presStyleCnt="0">
        <dgm:presLayoutVars>
          <dgm:chMax val="7"/>
          <dgm:dir/>
          <dgm:resizeHandles val="exact"/>
        </dgm:presLayoutVars>
      </dgm:prSet>
      <dgm:spPr/>
    </dgm:pt>
    <dgm:pt modelId="{892EAC66-ACB1-4D11-8722-F45DF0F1BEF5}" type="pres">
      <dgm:prSet presAssocID="{09D9BB39-73B1-4DBB-A0A5-6F959EECE133}" presName="wedge1" presStyleLbl="node1" presStyleIdx="0" presStyleCnt="3" custScaleX="129207" custScaleY="114594" custLinFactNeighborX="-1255" custLinFactNeighborY="11142"/>
      <dgm:spPr/>
      <dgm:t>
        <a:bodyPr/>
        <a:lstStyle/>
        <a:p>
          <a:endParaRPr lang="ru-RU"/>
        </a:p>
      </dgm:t>
    </dgm:pt>
    <dgm:pt modelId="{3A56BA7B-32A1-470A-A2FA-B79098F023E3}" type="pres">
      <dgm:prSet presAssocID="{09D9BB39-73B1-4DBB-A0A5-6F959EECE13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7919B-4972-4AAB-874E-5F17CEED037A}" type="pres">
      <dgm:prSet presAssocID="{09D9BB39-73B1-4DBB-A0A5-6F959EECE133}" presName="wedge2" presStyleLbl="node1" presStyleIdx="1" presStyleCnt="3" custScaleX="132819" custScaleY="120914" custLinFactNeighborX="3295" custLinFactNeighborY="3498"/>
      <dgm:spPr/>
      <dgm:t>
        <a:bodyPr/>
        <a:lstStyle/>
        <a:p>
          <a:endParaRPr lang="ru-RU"/>
        </a:p>
      </dgm:t>
    </dgm:pt>
    <dgm:pt modelId="{00DA1603-6300-4F00-BBE8-FBB356D29292}" type="pres">
      <dgm:prSet presAssocID="{09D9BB39-73B1-4DBB-A0A5-6F959EECE13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F29BF-C3E5-4A02-969D-11BB824F7E85}" type="pres">
      <dgm:prSet presAssocID="{09D9BB39-73B1-4DBB-A0A5-6F959EECE133}" presName="wedge3" presStyleLbl="node1" presStyleIdx="2" presStyleCnt="3" custAng="0" custScaleX="130795" custScaleY="115975" custLinFactNeighborX="4136" custLinFactNeighborY="8665"/>
      <dgm:spPr/>
      <dgm:t>
        <a:bodyPr/>
        <a:lstStyle/>
        <a:p>
          <a:endParaRPr lang="ru-RU"/>
        </a:p>
      </dgm:t>
    </dgm:pt>
    <dgm:pt modelId="{3843D404-BA6B-4638-A50C-DF866DFEA6C7}" type="pres">
      <dgm:prSet presAssocID="{09D9BB39-73B1-4DBB-A0A5-6F959EECE13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5F4C60-EE6C-4863-B188-CC8F978C18F8}" type="presOf" srcId="{31E68F08-0087-4C6F-8B28-E7CCA9EA91F4}" destId="{892EAC66-ACB1-4D11-8722-F45DF0F1BEF5}" srcOrd="0" destOrd="0" presId="urn:microsoft.com/office/officeart/2005/8/layout/chart3"/>
    <dgm:cxn modelId="{33A4268B-7626-4A49-AA62-6A2EB6C5FE68}" srcId="{09D9BB39-73B1-4DBB-A0A5-6F959EECE133}" destId="{99D7D5C7-C772-4074-A67E-5C464D06E6D2}" srcOrd="1" destOrd="0" parTransId="{DFB87BF8-2F06-407A-A774-281D6AFD8756}" sibTransId="{E85C67B0-DBBE-4730-8F6D-0A52F1DC0ED0}"/>
    <dgm:cxn modelId="{639F1E05-BF38-424F-8C85-740AA2F52962}" type="presOf" srcId="{09D9BB39-73B1-4DBB-A0A5-6F959EECE133}" destId="{F0295EEF-BD32-48D5-824B-B60F782F3FA2}" srcOrd="0" destOrd="0" presId="urn:microsoft.com/office/officeart/2005/8/layout/chart3"/>
    <dgm:cxn modelId="{7755CF46-3B21-46C0-A1E4-A6E15C8ECBF6}" type="presOf" srcId="{31E68F08-0087-4C6F-8B28-E7CCA9EA91F4}" destId="{3A56BA7B-32A1-470A-A2FA-B79098F023E3}" srcOrd="1" destOrd="0" presId="urn:microsoft.com/office/officeart/2005/8/layout/chart3"/>
    <dgm:cxn modelId="{335D2198-D542-477A-91C9-2CF8568DCB96}" type="presOf" srcId="{51C30704-28E6-4F43-9E1A-7DE22E5ECE5D}" destId="{3843D404-BA6B-4638-A50C-DF866DFEA6C7}" srcOrd="1" destOrd="0" presId="urn:microsoft.com/office/officeart/2005/8/layout/chart3"/>
    <dgm:cxn modelId="{1345A4E8-1FF6-4DD4-9B24-6507D138EC50}" srcId="{09D9BB39-73B1-4DBB-A0A5-6F959EECE133}" destId="{31E68F08-0087-4C6F-8B28-E7CCA9EA91F4}" srcOrd="0" destOrd="0" parTransId="{D86D042A-FB4C-4366-A8B6-E7C3373ED66A}" sibTransId="{CB45D6AB-DF5A-475B-87B7-5F23E40B4B49}"/>
    <dgm:cxn modelId="{FF9450E0-3C12-4634-BB37-D3DF7B56DB91}" type="presOf" srcId="{99D7D5C7-C772-4074-A67E-5C464D06E6D2}" destId="{00DA1603-6300-4F00-BBE8-FBB356D29292}" srcOrd="1" destOrd="0" presId="urn:microsoft.com/office/officeart/2005/8/layout/chart3"/>
    <dgm:cxn modelId="{300B5645-D60B-45A4-B5F8-98325D5302E5}" type="presOf" srcId="{51C30704-28E6-4F43-9E1A-7DE22E5ECE5D}" destId="{21CF29BF-C3E5-4A02-969D-11BB824F7E85}" srcOrd="0" destOrd="0" presId="urn:microsoft.com/office/officeart/2005/8/layout/chart3"/>
    <dgm:cxn modelId="{7EDFBF68-F9E8-4E63-84EC-0EEB24269D87}" srcId="{09D9BB39-73B1-4DBB-A0A5-6F959EECE133}" destId="{51C30704-28E6-4F43-9E1A-7DE22E5ECE5D}" srcOrd="2" destOrd="0" parTransId="{FB99E7E4-BC89-4C2A-919A-B16EC4BFA94A}" sibTransId="{862D584C-1042-4080-968A-1720FE68C23F}"/>
    <dgm:cxn modelId="{E1E9C32B-9692-4A90-8CD0-1AE3D1C9FFDA}" type="presOf" srcId="{99D7D5C7-C772-4074-A67E-5C464D06E6D2}" destId="{C687919B-4972-4AAB-874E-5F17CEED037A}" srcOrd="0" destOrd="0" presId="urn:microsoft.com/office/officeart/2005/8/layout/chart3"/>
    <dgm:cxn modelId="{6C85B52A-0C3E-43FF-BA19-09001F8BC186}" type="presParOf" srcId="{F0295EEF-BD32-48D5-824B-B60F782F3FA2}" destId="{892EAC66-ACB1-4D11-8722-F45DF0F1BEF5}" srcOrd="0" destOrd="0" presId="urn:microsoft.com/office/officeart/2005/8/layout/chart3"/>
    <dgm:cxn modelId="{F05C9B71-D564-43DE-BB35-275A1329CCB3}" type="presParOf" srcId="{F0295EEF-BD32-48D5-824B-B60F782F3FA2}" destId="{3A56BA7B-32A1-470A-A2FA-B79098F023E3}" srcOrd="1" destOrd="0" presId="urn:microsoft.com/office/officeart/2005/8/layout/chart3"/>
    <dgm:cxn modelId="{4EFCE827-B09F-4FF8-ABD7-51459BC764C9}" type="presParOf" srcId="{F0295EEF-BD32-48D5-824B-B60F782F3FA2}" destId="{C687919B-4972-4AAB-874E-5F17CEED037A}" srcOrd="2" destOrd="0" presId="urn:microsoft.com/office/officeart/2005/8/layout/chart3"/>
    <dgm:cxn modelId="{766F41D4-E4DE-4378-AA7B-36ED920C85D6}" type="presParOf" srcId="{F0295EEF-BD32-48D5-824B-B60F782F3FA2}" destId="{00DA1603-6300-4F00-BBE8-FBB356D29292}" srcOrd="3" destOrd="0" presId="urn:microsoft.com/office/officeart/2005/8/layout/chart3"/>
    <dgm:cxn modelId="{3C2164A3-2CB9-40BD-9016-8EF526C2EB86}" type="presParOf" srcId="{F0295EEF-BD32-48D5-824B-B60F782F3FA2}" destId="{21CF29BF-C3E5-4A02-969D-11BB824F7E85}" srcOrd="4" destOrd="0" presId="urn:microsoft.com/office/officeart/2005/8/layout/chart3"/>
    <dgm:cxn modelId="{A37EC864-8E9F-4DA0-809E-0186C20C3554}" type="presParOf" srcId="{F0295EEF-BD32-48D5-824B-B60F782F3FA2}" destId="{3843D404-BA6B-4638-A50C-DF866DFEA6C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EAC66-ACB1-4D11-8722-F45DF0F1BEF5}">
      <dsp:nvSpPr>
        <dsp:cNvPr id="0" name=""/>
        <dsp:cNvSpPr/>
      </dsp:nvSpPr>
      <dsp:spPr>
        <a:xfrm>
          <a:off x="1267301" y="389741"/>
          <a:ext cx="4845490" cy="4297477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smtClean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ru-RU" sz="60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3901748" y="1182728"/>
        <a:ext cx="1644005" cy="1432492"/>
      </dsp:txXfrm>
    </dsp:sp>
    <dsp:sp modelId="{C687919B-4972-4AAB-874E-5F17CEED037A}">
      <dsp:nvSpPr>
        <dsp:cNvPr id="0" name=""/>
        <dsp:cNvSpPr/>
      </dsp:nvSpPr>
      <dsp:spPr>
        <a:xfrm>
          <a:off x="1176893" y="96184"/>
          <a:ext cx="4980947" cy="4534488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kern="1200" dirty="0"/>
        </a:p>
      </dsp:txBody>
      <dsp:txXfrm>
        <a:off x="2540724" y="2957231"/>
        <a:ext cx="2253285" cy="1403532"/>
      </dsp:txXfrm>
    </dsp:sp>
    <dsp:sp modelId="{21CF29BF-C3E5-4A02-969D-11BB824F7E85}">
      <dsp:nvSpPr>
        <dsp:cNvPr id="0" name=""/>
        <dsp:cNvSpPr/>
      </dsp:nvSpPr>
      <dsp:spPr>
        <a:xfrm>
          <a:off x="1246384" y="382567"/>
          <a:ext cx="4905043" cy="4349267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kern="1200" dirty="0"/>
        </a:p>
      </dsp:txBody>
      <dsp:txXfrm>
        <a:off x="1771924" y="1236887"/>
        <a:ext cx="1664211" cy="1449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3F368-8859-43EF-BEFD-B6DDD29C62E9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8C4F-1E5D-4BDC-86B5-85F565E610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99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33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3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7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81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18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9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6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9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2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40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6A7A0-1959-47D1-9835-5DC2CB868241}" type="datetimeFigureOut">
              <a:rPr lang="ru-RU" smtClean="0"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091C9-3435-4BBA-81DE-61400F087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hdphoto" Target="../media/hdphoto2.wdp"/><Relationship Id="rId18" Type="http://schemas.openxmlformats.org/officeDocument/2006/relationships/image" Target="../media/image11.png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8.png"/><Relationship Id="rId17" Type="http://schemas.microsoft.com/office/2007/relationships/hdphoto" Target="../media/hdphoto4.wdp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7.png"/><Relationship Id="rId5" Type="http://schemas.openxmlformats.org/officeDocument/2006/relationships/diagramLayout" Target="../diagrams/layout1.xml"/><Relationship Id="rId15" Type="http://schemas.microsoft.com/office/2007/relationships/hdphoto" Target="../media/hdphoto3.wdp"/><Relationship Id="rId10" Type="http://schemas.openxmlformats.org/officeDocument/2006/relationships/image" Target="../media/image6.png"/><Relationship Id="rId19" Type="http://schemas.microsoft.com/office/2007/relationships/hdphoto" Target="../media/hdphoto5.wdp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chart" Target="../charts/chart1.xml"/><Relationship Id="rId7" Type="http://schemas.microsoft.com/office/2007/relationships/hdphoto" Target="../media/hdphoto7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microsoft.com/office/2007/relationships/hdphoto" Target="../media/hdphoto6.wdp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915565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38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Управление Федерального казначейства по Самарской области</a:t>
            </a:r>
            <a:endParaRPr lang="ru-RU" sz="1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2" descr="герб3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3" y="145772"/>
            <a:ext cx="814525" cy="76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63" y="1131590"/>
            <a:ext cx="8129474" cy="13501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оценки </a:t>
            </a: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эффективности</a:t>
            </a: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результативности деятельности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области</a:t>
            </a:r>
            <a:endParaRPr lang="ru-RU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3982" y="3596665"/>
            <a:ext cx="31886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Начальник отдела</a:t>
            </a:r>
          </a:p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внутреннего контроля и аудита</a:t>
            </a:r>
          </a:p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области</a:t>
            </a:r>
          </a:p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Асмолова</a:t>
            </a:r>
          </a:p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Людмила Григорьевна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2" descr="E:\Для слайдов\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2715766"/>
            <a:ext cx="4078807" cy="198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0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Заголовок 1"/>
          <p:cNvSpPr txBox="1">
            <a:spLocks/>
          </p:cNvSpPr>
          <p:nvPr/>
        </p:nvSpPr>
        <p:spPr>
          <a:xfrm>
            <a:off x="-21166" y="-3466"/>
            <a:ext cx="9165165" cy="7895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оценки эффективности и результативности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 УФК по Самарской области</a:t>
            </a:r>
            <a:endParaRPr lang="ru-RU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5" name="Picture 2" descr="герб3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75" y="48007"/>
            <a:ext cx="814525" cy="76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E:\Для слайдов\fd99cadea9d8ef6a1ffcc52a2e3e8017-6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238" y="2718475"/>
            <a:ext cx="988255" cy="8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5190416"/>
              </p:ext>
            </p:extLst>
          </p:nvPr>
        </p:nvGraphicFramePr>
        <p:xfrm>
          <a:off x="945120" y="443294"/>
          <a:ext cx="721318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3" name="Пирог 4"/>
          <p:cNvSpPr/>
          <p:nvPr/>
        </p:nvSpPr>
        <p:spPr>
          <a:xfrm>
            <a:off x="4839646" y="1985345"/>
            <a:ext cx="1917078" cy="9695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1280" tIns="81280" rIns="81280" bIns="81280" numCol="1" spcCol="1270" anchor="ctr" anchorCtr="0">
            <a:noAutofit/>
          </a:bodyPr>
          <a:lstStyle/>
          <a:p>
            <a:pPr lvl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400" kern="1200" dirty="0"/>
          </a:p>
        </p:txBody>
      </p:sp>
      <p:sp>
        <p:nvSpPr>
          <p:cNvPr id="47" name="Пирог 4"/>
          <p:cNvSpPr/>
          <p:nvPr/>
        </p:nvSpPr>
        <p:spPr>
          <a:xfrm>
            <a:off x="2591966" y="1805235"/>
            <a:ext cx="2203798" cy="119968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1280" tIns="81280" rIns="81280" bIns="81280" numCol="1" spcCol="1270" anchor="ctr" anchorCtr="0">
            <a:noAutofit/>
          </a:bodyPr>
          <a:lstStyle/>
          <a:p>
            <a:pPr lvl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400" kern="1200" dirty="0"/>
          </a:p>
        </p:txBody>
      </p:sp>
      <p:sp>
        <p:nvSpPr>
          <p:cNvPr id="50" name="Пирог 4"/>
          <p:cNvSpPr/>
          <p:nvPr/>
        </p:nvSpPr>
        <p:spPr>
          <a:xfrm>
            <a:off x="2776333" y="3090834"/>
            <a:ext cx="3591332" cy="12269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1280" tIns="81280" rIns="81280" bIns="81280" numCol="1" spcCol="1270" anchor="ctr" anchorCtr="0">
            <a:noAutofit/>
          </a:bodyPr>
          <a:lstStyle/>
          <a:p>
            <a:pPr lvl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400" kern="1200" dirty="0"/>
          </a:p>
        </p:txBody>
      </p:sp>
      <p:sp>
        <p:nvSpPr>
          <p:cNvPr id="27" name="Поле 1"/>
          <p:cNvSpPr txBox="1"/>
          <p:nvPr/>
        </p:nvSpPr>
        <p:spPr>
          <a:xfrm rot="21416438">
            <a:off x="2846956" y="2822334"/>
            <a:ext cx="3599751" cy="206153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Down">
              <a:avLst>
                <a:gd name="adj" fmla="val 1132321"/>
              </a:avLst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/>
              <a:t>Оценка результативности деятельности Управления</a:t>
            </a:r>
          </a:p>
        </p:txBody>
      </p:sp>
      <p:sp>
        <p:nvSpPr>
          <p:cNvPr id="28" name="Поле 1"/>
          <p:cNvSpPr txBox="1"/>
          <p:nvPr/>
        </p:nvSpPr>
        <p:spPr>
          <a:xfrm rot="18089992">
            <a:off x="2359475" y="1387756"/>
            <a:ext cx="3123718" cy="264588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1200000" lon="0" rev="0"/>
            </a:camera>
            <a:lightRig rig="threePt" dir="t"/>
          </a:scene3d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Up">
              <a:avLst>
                <a:gd name="adj" fmla="val 12626477"/>
              </a:avLst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/>
              <a:t>Планирование деятельности Управления</a:t>
            </a:r>
            <a:endParaRPr lang="ru-RU" sz="2000" b="1" dirty="0"/>
          </a:p>
        </p:txBody>
      </p:sp>
      <p:sp>
        <p:nvSpPr>
          <p:cNvPr id="58" name="Поле 1"/>
          <p:cNvSpPr txBox="1"/>
          <p:nvPr/>
        </p:nvSpPr>
        <p:spPr>
          <a:xfrm rot="3281356">
            <a:off x="3624408" y="1375125"/>
            <a:ext cx="3355706" cy="26666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1200000" lon="0" rev="0"/>
            </a:camera>
            <a:lightRig rig="threePt" dir="t"/>
          </a:scene3d>
        </p:spPr>
        <p:txBody>
          <a:bodyPr rot="0" spcFirstLastPara="1" vert="horz" wrap="square" lIns="91440" tIns="45720" rIns="91440" bIns="45720" numCol="1" spcCol="0" rtlCol="0" fromWordArt="0" anchor="t" anchorCtr="0" forceAA="0" compatLnSpc="1">
            <a:prstTxWarp prst="textArchUp">
              <a:avLst>
                <a:gd name="adj" fmla="val 11995676"/>
              </a:avLst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/>
              <a:t> Оценка эффективности </a:t>
            </a:r>
            <a:r>
              <a:rPr lang="ru-RU" sz="2000" b="1" dirty="0" smtClean="0"/>
              <a:t>деятельности Управления</a:t>
            </a:r>
            <a:endParaRPr lang="ru-RU" sz="2000" b="1" dirty="0"/>
          </a:p>
        </p:txBody>
      </p:sp>
      <p:sp>
        <p:nvSpPr>
          <p:cNvPr id="33" name="Овал 32"/>
          <p:cNvSpPr/>
          <p:nvPr/>
        </p:nvSpPr>
        <p:spPr>
          <a:xfrm>
            <a:off x="3194486" y="1792142"/>
            <a:ext cx="2755026" cy="2469019"/>
          </a:xfrm>
          <a:prstGeom prst="ellipse">
            <a:avLst/>
          </a:prstGeom>
          <a:solidFill>
            <a:schemeClr val="bg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prstTxWarp prst="textArchUp">
              <a:avLst>
                <a:gd name="adj" fmla="val 5403589"/>
              </a:avLst>
            </a:prstTxWarp>
          </a:bodyPr>
          <a:lstStyle/>
          <a:p>
            <a:pPr algn="ctr"/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023549" y="2499474"/>
            <a:ext cx="1223214" cy="1102776"/>
          </a:xfrm>
          <a:prstGeom prst="ellipse">
            <a:avLst/>
          </a:prstGeom>
          <a:solidFill>
            <a:schemeClr val="bg1"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prstTxWarp prst="textArchUp">
              <a:avLst>
                <a:gd name="adj" fmla="val 11558574"/>
              </a:avLst>
            </a:prstTxWarp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Руководитель</a:t>
            </a:r>
          </a:p>
        </p:txBody>
      </p:sp>
      <p:pic>
        <p:nvPicPr>
          <p:cNvPr id="31" name="Picture 3" descr="E:\Для слайдов\strelki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58185" flipV="1">
            <a:off x="5006895" y="2326938"/>
            <a:ext cx="370427" cy="4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E:\Для слайдов\strelki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8360" flipV="1">
            <a:off x="3671599" y="2601068"/>
            <a:ext cx="402500" cy="440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Для слайдов\strelki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384035" flipV="1">
            <a:off x="4760427" y="3559868"/>
            <a:ext cx="361278" cy="39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E:\Для слайдов\система-обучения-персонала-это.jpg"/>
          <p:cNvPicPr/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2513" r="100000">
                        <a14:foregroundMark x1="50754" y1="14907" x2="60302" y2="0"/>
                        <a14:foregroundMark x1="42211" y1="70807" x2="42211" y2="87578"/>
                        <a14:foregroundMark x1="35227" y1="70161" x2="15909" y2="97581"/>
                        <a14:foregroundMark x1="43750" y1="79839" x2="39773" y2="97581"/>
                        <a14:foregroundMark x1="26136" y1="87097" x2="28977" y2="95968"/>
                        <a14:foregroundMark x1="31818" y1="94355" x2="31818" y2="94355"/>
                        <a14:foregroundMark x1="37500" y1="94355" x2="37500" y2="94355"/>
                        <a14:foregroundMark x1="49432" y1="87097" x2="49432" y2="87097"/>
                        <a14:foregroundMark x1="50568" y1="94355" x2="50568" y2="94355"/>
                        <a14:foregroundMark x1="57386" y1="96774" x2="57386" y2="96774"/>
                        <a14:foregroundMark x1="63636" y1="91129" x2="63636" y2="91129"/>
                        <a14:foregroundMark x1="61364" y1="83065" x2="61364" y2="83065"/>
                        <a14:foregroundMark x1="31250" y1="8065" x2="31250" y2="8065"/>
                        <a14:foregroundMark x1="39205" y1="7258" x2="39205" y2="7258"/>
                        <a14:foregroundMark x1="47727" y1="9677" x2="47727" y2="9677"/>
                        <a14:foregroundMark x1="52273" y1="12097" x2="52273" y2="12097"/>
                        <a14:foregroundMark x1="59659" y1="1613" x2="59659" y2="1613"/>
                        <a14:backgroundMark x1="44221" y1="69565" x2="43216" y2="96273"/>
                        <a14:backgroundMark x1="69849" y1="95031" x2="46231" y2="96273"/>
                        <a14:backgroundMark x1="22159" y1="12903" x2="22159" y2="12903"/>
                        <a14:backgroundMark x1="14205" y1="6452" x2="19886" y2="90323"/>
                        <a14:backgroundMark x1="22159" y1="93548" x2="22159" y2="93548"/>
                        <a14:backgroundMark x1="35227" y1="3226" x2="35227" y2="3226"/>
                        <a14:backgroundMark x1="46023" y1="3226" x2="46023" y2="3226"/>
                        <a14:backgroundMark x1="43182" y1="3226" x2="43182" y2="3226"/>
                        <a14:backgroundMark x1="53409" y1="5645" x2="53409" y2="5645"/>
                        <a14:backgroundMark x1="55682" y1="3226" x2="55682" y2="3226"/>
                        <a14:backgroundMark x1="40341" y1="96774" x2="40341" y2="96774"/>
                        <a14:backgroundMark x1="25000" y1="94355" x2="25000" y2="94355"/>
                        <a14:backgroundMark x1="23864" y1="88710" x2="23864" y2="88710"/>
                        <a14:backgroundMark x1="21023" y1="96774" x2="21023" y2="96774"/>
                        <a14:backgroundMark x1="18750" y1="95968" x2="18750" y2="95968"/>
                        <a14:backgroundMark x1="17045" y1="97581" x2="17045" y2="97581"/>
                        <a14:backgroundMark x1="30114" y1="96774" x2="30114" y2="96774"/>
                        <a14:backgroundMark x1="28977" y1="97581" x2="28977" y2="97581"/>
                        <a14:backgroundMark x1="34091" y1="96774" x2="34091" y2="96774"/>
                        <a14:backgroundMark x1="42614" y1="91935" x2="42614" y2="91935"/>
                        <a14:backgroundMark x1="41477" y1="84677" x2="41477" y2="84677"/>
                        <a14:backgroundMark x1="41477" y1="75806" x2="41477" y2="75806"/>
                        <a14:backgroundMark x1="18750" y1="92742" x2="18750" y2="92742"/>
                        <a14:backgroundMark x1="17045" y1="95968" x2="17045" y2="95968"/>
                        <a14:backgroundMark x1="22159" y1="87097" x2="22159" y2="87097"/>
                        <a14:backgroundMark x1="24432" y1="84677" x2="24432" y2="84677"/>
                        <a14:backgroundMark x1="27841" y1="80645" x2="27841" y2="80645"/>
                        <a14:backgroundMark x1="28977" y1="84677" x2="28977" y2="84677"/>
                        <a14:backgroundMark x1="26705" y1="87097" x2="26705" y2="87097"/>
                        <a14:backgroundMark x1="26705" y1="83065" x2="26705" y2="83065"/>
                        <a14:backgroundMark x1="24432" y1="87097" x2="24432" y2="87097"/>
                        <a14:backgroundMark x1="21023" y1="90323" x2="21023" y2="90323"/>
                        <a14:backgroundMark x1="42614" y1="71774" x2="42614" y2="71774"/>
                        <a14:backgroundMark x1="39773" y1="87097" x2="39773" y2="87097"/>
                        <a14:backgroundMark x1="40341" y1="89516" x2="40341" y2="89516"/>
                        <a14:backgroundMark x1="41477" y1="92742" x2="41477" y2="92742"/>
                      </a14:backgroundRemoval>
                    </a14:imgEffect>
                    <a14:imgEffect>
                      <a14:brightnessContrast bright="-23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847" flipH="1">
            <a:off x="3852664" y="3541021"/>
            <a:ext cx="608218" cy="560818"/>
          </a:xfrm>
          <a:prstGeom prst="rect">
            <a:avLst/>
          </a:prstGeom>
        </p:spPr>
      </p:pic>
      <p:pic>
        <p:nvPicPr>
          <p:cNvPr id="59" name="Picture 6" descr="E:\Для слайдов\iOO5KVR8Q.jpg"/>
          <p:cNvPicPr/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>
                        <a14:foregroundMark x1="12255" y1="44186" x2="25000" y2="46047"/>
                        <a14:foregroundMark x1="42157" y1="23721" x2="42157" y2="23721"/>
                        <a14:foregroundMark x1="34314" y1="23721" x2="61765" y2="237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334" y="1805235"/>
            <a:ext cx="713822" cy="74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Рисунок 62" descr="E:\Новая папка (3)\170247_html_m225ef7c4.jpg"/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3000" b="90000" l="9901" r="897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322" y="2851047"/>
            <a:ext cx="540917" cy="724439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Овал 33"/>
          <p:cNvSpPr/>
          <p:nvPr/>
        </p:nvSpPr>
        <p:spPr>
          <a:xfrm rot="1065383">
            <a:off x="3064724" y="1566200"/>
            <a:ext cx="3092122" cy="29555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prstTxWarp prst="textArchUp">
              <a:avLst>
                <a:gd name="adj" fmla="val 5403589"/>
              </a:avLst>
            </a:prstTxWarp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                                                                          </a:t>
            </a:r>
            <a:r>
              <a:rPr lang="ru-RU" sz="5400" b="1" dirty="0" err="1" smtClean="0">
                <a:solidFill>
                  <a:schemeClr val="tx1"/>
                </a:solidFill>
              </a:rPr>
              <a:t>ОВКиА</a:t>
            </a:r>
            <a:r>
              <a:rPr lang="ru-RU" sz="54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                                           </a:t>
            </a:r>
            <a:r>
              <a:rPr lang="ru-RU" sz="5400" b="1" dirty="0" smtClean="0">
                <a:solidFill>
                  <a:schemeClr val="tx1"/>
                </a:solidFill>
              </a:rPr>
              <a:t> </a:t>
            </a:r>
            <a:r>
              <a:rPr lang="ru-RU" sz="5400" b="1" dirty="0" err="1" smtClean="0">
                <a:solidFill>
                  <a:schemeClr val="tx1"/>
                </a:solidFill>
              </a:rPr>
              <a:t>ОВКиА</a:t>
            </a:r>
            <a:r>
              <a:rPr lang="ru-RU" sz="3200" b="1" dirty="0" smtClean="0">
                <a:solidFill>
                  <a:schemeClr val="tx1"/>
                </a:solidFill>
              </a:rPr>
              <a:t>                                                  </a:t>
            </a:r>
            <a:r>
              <a:rPr lang="ru-RU" sz="5400" b="1" dirty="0" smtClean="0">
                <a:solidFill>
                  <a:schemeClr val="tx1"/>
                </a:solidFill>
              </a:rPr>
              <a:t> </a:t>
            </a:r>
            <a:r>
              <a:rPr lang="ru-RU" sz="5400" b="1" dirty="0" err="1" smtClean="0">
                <a:solidFill>
                  <a:schemeClr val="tx1"/>
                </a:solidFill>
              </a:rPr>
              <a:t>ОВКиА</a:t>
            </a:r>
            <a:endParaRPr lang="ru-RU" sz="5400" b="1" dirty="0">
              <a:solidFill>
                <a:schemeClr val="tx1"/>
              </a:solidFill>
            </a:endParaRPr>
          </a:p>
        </p:txBody>
      </p:sp>
      <p:pic>
        <p:nvPicPr>
          <p:cNvPr id="35" name="Picture 8" descr="E:\Для слайдов\catalog18-1024x1024.jpg"/>
          <p:cNvPicPr/>
          <p:nvPr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>
                        <a14:foregroundMark x1="64467" y1="23497" x2="75635" y2="256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175" flipH="1">
            <a:off x="5347205" y="2735249"/>
            <a:ext cx="702511" cy="673289"/>
          </a:xfrm>
          <a:prstGeom prst="rect">
            <a:avLst/>
          </a:prstGeom>
          <a:noFill/>
          <a:scene3d>
            <a:camera prst="orthographicFront">
              <a:rot lat="0" lon="600000" rev="0"/>
            </a:camera>
            <a:lightRig rig="threePt" dir="t"/>
          </a:scene3d>
          <a:extLst/>
        </p:spPr>
      </p:pic>
    </p:spTree>
    <p:extLst>
      <p:ext uri="{BB962C8B-B14F-4D97-AF65-F5344CB8AC3E}">
        <p14:creationId xmlns:p14="http://schemas.microsoft.com/office/powerpoint/2010/main" val="13918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:\Для слайдов\Coopera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45658"/>
            <a:ext cx="3072458" cy="167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-2828"/>
            <a:ext cx="9144000" cy="789552"/>
          </a:xfrm>
          <a:solidFill>
            <a:schemeClr val="accent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подготовки и мониторинга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исполнения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документов</a:t>
            </a:r>
            <a:b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планирования деятельности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области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221600"/>
            <a:ext cx="842493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Формирование и ведение Реестра документов планирования деятельности</a:t>
            </a:r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Формирование Плана УФК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Планов отделов на основании плана УФК 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</a:t>
            </a:r>
          </a:p>
          <a:p>
            <a:pPr>
              <a:spcBef>
                <a:spcPts val="600"/>
              </a:spcBef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Планов ГГС (при необходимости)</a:t>
            </a:r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Осуществление мониторинга исполнения утвержденных планов</a:t>
            </a:r>
          </a:p>
          <a:p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Подготовка отчетности по итогам реализации документов планирования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 descr="E:\Для слайдов\strel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8937">
            <a:off x="3725890" y="1864461"/>
            <a:ext cx="490041" cy="51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Для слайдов\strelk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89558">
            <a:off x="4823688" y="2643161"/>
            <a:ext cx="501987" cy="46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герб3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05" y="16792"/>
            <a:ext cx="814525" cy="76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5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-2828"/>
            <a:ext cx="9144000" cy="78955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 результативности деятельности </a:t>
            </a:r>
          </a:p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области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2" descr="герб3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268"/>
            <a:ext cx="818193" cy="77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06" y="987574"/>
            <a:ext cx="3898776" cy="3132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Внутренние</a:t>
            </a:r>
          </a:p>
          <a:p>
            <a:r>
              <a:rPr lang="ru-RU" sz="1700" dirty="0" smtClean="0"/>
              <a:t>Оценка результативности деятельности Управления (ежегодно)</a:t>
            </a:r>
          </a:p>
          <a:p>
            <a:r>
              <a:rPr lang="ru-RU" sz="1700" dirty="0" smtClean="0"/>
              <a:t>Оценка результативности деятельности отделов Управления (ежеквартально)</a:t>
            </a:r>
          </a:p>
          <a:p>
            <a:r>
              <a:rPr lang="ru-RU" sz="1700" dirty="0" smtClean="0"/>
              <a:t>Оценка результативности деятельности гражданских служащих, замещающих должности в Управлении (ежемесячно)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99658" y="987574"/>
            <a:ext cx="38363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Внешние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Внешняя оценка деятельности Управления (анкетирование, опросы)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21566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достижения положительных значений внутренних показателей </a:t>
            </a:r>
          </a:p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нельзя улучшить значения внешних показателей!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9" name="Picture 3" descr="E:\Для слайдов\56b48c385832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671" y="2189690"/>
            <a:ext cx="4139952" cy="203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4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-2828"/>
            <a:ext cx="9144000" cy="78955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Внешняя оценка деятельности </a:t>
            </a:r>
          </a:p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 год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2" descr="герб3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993"/>
            <a:ext cx="815199" cy="77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80579990"/>
              </p:ext>
            </p:extLst>
          </p:nvPr>
        </p:nvGraphicFramePr>
        <p:xfrm>
          <a:off x="467544" y="834541"/>
          <a:ext cx="8136904" cy="3249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 descr="E:\Для слайдов\20151121165755_ofk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76" b="89954" l="10000" r="90000">
                        <a14:foregroundMark x1="23810" y1="15068" x2="10000" y2="36073"/>
                        <a14:foregroundMark x1="27143" y1="13699" x2="46667" y2="8676"/>
                        <a14:foregroundMark x1="81905" y1="18721" x2="83810" y2="31963"/>
                        <a14:foregroundMark x1="65714" y1="13699" x2="86190" y2="168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465" y="3075806"/>
            <a:ext cx="793592" cy="9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Для слайдов\dumae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653" b="95868" l="2632" r="94737">
                        <a14:foregroundMark x1="21579" y1="83884" x2="68421" y2="86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06" y="2887907"/>
            <a:ext cx="1028788" cy="98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Для слайдов\man-push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059582"/>
            <a:ext cx="1122925" cy="99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85886" y="3884598"/>
            <a:ext cx="682109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Внешняя оценка деятельности УФК по Самарской области составила: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2013 год – 2,86 балла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2014 год – 2,90 балла                    (максимум 3 балла)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2015 год – 2,91 балла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6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E:\Для слайдов\man-reading-Fotolia_23687557_X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9" b="99133" l="7514" r="89595">
                        <a14:foregroundMark x1="44509" y1="4046" x2="53179" y2="4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31" y="1203597"/>
            <a:ext cx="1873713" cy="154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-2828"/>
            <a:ext cx="9144000" cy="78955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Эффективность деятельности</a:t>
            </a:r>
          </a:p>
          <a:p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области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2" descr="герб3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216"/>
            <a:ext cx="829932" cy="78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Сколько финансовых средств обслужило Управление           </a:t>
            </a:r>
          </a:p>
          <a:p>
            <a:pPr marL="0" indent="0">
              <a:buNone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на один рубль вложенный в его содержание?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146" name="Picture 2" descr="E:\Для слайдов\Growth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1887674"/>
            <a:ext cx="3795666" cy="277230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6" y="2116117"/>
            <a:ext cx="531577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ru-RU" sz="1600" dirty="0" smtClean="0"/>
              <a:t>                                                  </a:t>
            </a:r>
            <a:r>
              <a:rPr lang="ru-RU" sz="1600" b="1" dirty="0" smtClean="0"/>
              <a:t>В 2015 году – 5 571,1</a:t>
            </a:r>
          </a:p>
          <a:p>
            <a:pPr>
              <a:spcBef>
                <a:spcPts val="1800"/>
              </a:spcBef>
            </a:pPr>
            <a:endParaRPr lang="ru-RU" sz="1600" b="1" dirty="0" smtClean="0"/>
          </a:p>
          <a:p>
            <a:r>
              <a:rPr lang="ru-RU" b="1" dirty="0" smtClean="0"/>
              <a:t>                             </a:t>
            </a:r>
            <a:r>
              <a:rPr lang="ru-RU" sz="1600" b="1" dirty="0" smtClean="0"/>
              <a:t>В 2014 году – 3 907,3</a:t>
            </a:r>
          </a:p>
          <a:p>
            <a:endParaRPr lang="ru-RU" sz="1600" b="1" dirty="0"/>
          </a:p>
          <a:p>
            <a:endParaRPr lang="ru-RU" sz="1600" b="1" dirty="0" smtClean="0"/>
          </a:p>
          <a:p>
            <a:r>
              <a:rPr lang="ru-RU" b="1" dirty="0" smtClean="0"/>
              <a:t>       </a:t>
            </a:r>
            <a:r>
              <a:rPr lang="ru-RU" sz="1600" b="1" dirty="0" smtClean="0"/>
              <a:t>В 2013 году – 3 662,9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588224" y="2116117"/>
            <a:ext cx="1542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ог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=Р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/З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9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2828"/>
            <a:ext cx="9144000" cy="789552"/>
          </a:xfrm>
          <a:solidFill>
            <a:schemeClr val="accent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УФК по Самарской области</a:t>
            </a:r>
            <a:endParaRPr lang="ru-RU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458" y="987574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Спасибо за внимание!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70" name="Picture 2" descr="E:\Для слайдов\im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17744"/>
            <a:ext cx="3384376" cy="200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герб3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149"/>
            <a:ext cx="829931" cy="78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9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263</Words>
  <Application>Microsoft Office PowerPoint</Application>
  <PresentationFormat>Экран (16:9)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                     Организация подготовки и мониторинга исполнения документов                             планирования деятельности УФК по Самарской области</vt:lpstr>
      <vt:lpstr>Презентация PowerPoint</vt:lpstr>
      <vt:lpstr>Презентация PowerPoint</vt:lpstr>
      <vt:lpstr>Презентация PowerPoint</vt:lpstr>
      <vt:lpstr>УФК по Самарской области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УФК по Самарской области</dc:title>
  <dc:creator>Шишкина Татьяна Владимировна</dc:creator>
  <cp:lastModifiedBy>User</cp:lastModifiedBy>
  <cp:revision>106</cp:revision>
  <cp:lastPrinted>2016-08-09T12:28:48Z</cp:lastPrinted>
  <dcterms:created xsi:type="dcterms:W3CDTF">2016-08-09T06:12:03Z</dcterms:created>
  <dcterms:modified xsi:type="dcterms:W3CDTF">2016-08-17T14:57:08Z</dcterms:modified>
</cp:coreProperties>
</file>