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18" r:id="rId2"/>
    <p:sldId id="415" r:id="rId3"/>
    <p:sldId id="429" r:id="rId4"/>
    <p:sldId id="464" r:id="rId5"/>
    <p:sldId id="479" r:id="rId6"/>
    <p:sldId id="483" r:id="rId7"/>
    <p:sldId id="461" r:id="rId8"/>
    <p:sldId id="462" r:id="rId9"/>
    <p:sldId id="465" r:id="rId10"/>
    <p:sldId id="477" r:id="rId11"/>
    <p:sldId id="478" r:id="rId12"/>
    <p:sldId id="466" r:id="rId13"/>
    <p:sldId id="470" r:id="rId14"/>
    <p:sldId id="468" r:id="rId15"/>
    <p:sldId id="480" r:id="rId16"/>
    <p:sldId id="473" r:id="rId17"/>
    <p:sldId id="472" r:id="rId18"/>
    <p:sldId id="474" r:id="rId19"/>
    <p:sldId id="481" r:id="rId20"/>
    <p:sldId id="482" r:id="rId21"/>
    <p:sldId id="458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A09"/>
    <a:srgbClr val="D9FFD9"/>
    <a:srgbClr val="D5FFEA"/>
    <a:srgbClr val="CCFFCC"/>
    <a:srgbClr val="E7FFE7"/>
    <a:srgbClr val="F3FAFF"/>
    <a:srgbClr val="F3FFF3"/>
    <a:srgbClr val="D1EDFF"/>
    <a:srgbClr val="FFF0E1"/>
    <a:srgbClr val="AA4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98" autoAdjust="0"/>
    <p:restoredTop sz="92997" autoAdjust="0"/>
  </p:normalViewPr>
  <p:slideViewPr>
    <p:cSldViewPr>
      <p:cViewPr>
        <p:scale>
          <a:sx n="100" d="100"/>
          <a:sy n="100" d="100"/>
        </p:scale>
        <p:origin x="-186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7" tIns="45989" rIns="91977" bIns="459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7" tIns="45989" rIns="91977" bIns="459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B7FED4-194C-4117-B685-0C320A822E2A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7" tIns="45989" rIns="91977" bIns="459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7" tIns="45989" rIns="91977" bIns="459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AE701B-203A-4137-8548-6F67F301F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6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4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1" rIns="92362" bIns="46181" numCol="1" anchor="t" anchorCtr="0" compatLnSpc="1">
            <a:prstTxWarp prst="textNoShape">
              <a:avLst/>
            </a:prstTxWarp>
          </a:bodyPr>
          <a:lstStyle>
            <a:lvl1pPr defTabSz="92137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4548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1" rIns="92362" bIns="46181" numCol="1" anchor="t" anchorCtr="0" compatLnSpc="1">
            <a:prstTxWarp prst="textNoShape">
              <a:avLst/>
            </a:prstTxWarp>
          </a:bodyPr>
          <a:lstStyle>
            <a:lvl1pPr algn="r" defTabSz="921372">
              <a:defRPr sz="1200">
                <a:latin typeface="Arial" charset="0"/>
              </a:defRPr>
            </a:lvl1pPr>
          </a:lstStyle>
          <a:p>
            <a:pPr>
              <a:defRPr/>
            </a:pPr>
            <a:fld id="{08026CDB-ECB9-4DB6-B3D0-2D470FB6E01F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29" y="4715193"/>
            <a:ext cx="5437189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454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1" rIns="92362" bIns="46181" numCol="1" anchor="b" anchorCtr="0" compatLnSpc="1">
            <a:prstTxWarp prst="textNoShape">
              <a:avLst/>
            </a:prstTxWarp>
          </a:bodyPr>
          <a:lstStyle>
            <a:lvl1pPr defTabSz="92137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28800"/>
            <a:ext cx="2944548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2" tIns="46181" rIns="92362" bIns="46181" numCol="1" anchor="b" anchorCtr="0" compatLnSpc="1">
            <a:prstTxWarp prst="textNoShape">
              <a:avLst/>
            </a:prstTxWarp>
          </a:bodyPr>
          <a:lstStyle>
            <a:lvl1pPr algn="r" defTabSz="921372">
              <a:defRPr sz="1200">
                <a:latin typeface="Arial" charset="0"/>
              </a:defRPr>
            </a:lvl1pPr>
          </a:lstStyle>
          <a:p>
            <a:pPr>
              <a:defRPr/>
            </a:pPr>
            <a:fld id="{7FBECCE8-D215-4CAB-A894-41DF2DA5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90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8658" y="4715193"/>
            <a:ext cx="5440360" cy="4467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954" y="9428800"/>
            <a:ext cx="2944549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2" tIns="46777" rIns="89952" bIns="46777" anchor="b"/>
          <a:lstStyle>
            <a:lvl1pPr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6125" indent="-287338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7763" indent="-231775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6550" indent="-22860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66925" indent="-230188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241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813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385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957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SzPct val="100000"/>
            </a:pPr>
            <a:fld id="{538EF937-BB52-4C90-AA35-E67DAE7CCBCD}" type="slidenum">
              <a:rPr lang="ru-RU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9300"/>
            <a:ext cx="4956175" cy="371633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73" y="4715193"/>
            <a:ext cx="5443530" cy="4463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2" tIns="46777" rIns="89952" bIns="46777" anchor="ctr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49954" y="9428800"/>
            <a:ext cx="2944549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2" tIns="46777" rIns="89952" bIns="46777" anchor="b"/>
          <a:lstStyle>
            <a:lvl1pPr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6125" indent="-287338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7763" indent="-231775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6550" indent="-228600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66925" indent="-230188" defTabSz="449263" eaLnBrk="0" hangingPunct="0"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241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813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385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95725" indent="-2301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2813" algn="l"/>
                <a:tab pos="1830388" algn="l"/>
                <a:tab pos="2743200" algn="l"/>
                <a:tab pos="3662363" algn="l"/>
                <a:tab pos="4572000" algn="l"/>
                <a:tab pos="5492750" algn="l"/>
                <a:tab pos="6405563" algn="l"/>
                <a:tab pos="7321550" algn="l"/>
                <a:tab pos="8235950" algn="l"/>
                <a:tab pos="9155113" algn="l"/>
                <a:tab pos="10064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SzPct val="100000"/>
            </a:pPr>
            <a:fld id="{980B516F-6BBF-4BD5-956A-A0755503F4FA}" type="slidenum">
              <a:rPr lang="ru-RU" altLang="ru-RU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9300"/>
            <a:ext cx="4956175" cy="37163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073" y="4715193"/>
            <a:ext cx="5443530" cy="4463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52" tIns="46777" rIns="89952" bIns="46777" anchor="ctr"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B60B-B924-487F-8036-445BE5788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5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9A8C-B247-4567-9EC9-D3F73FB7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0778-4C46-4552-8C7F-2D01A696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6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5889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A490-0292-4AF8-8B6A-99584F926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9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FB11-167F-4346-8351-6ADC27529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4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A820-498B-464F-AC3A-B8390F35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1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F7C2-D44B-46FA-8C0E-F6F1B356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3A18-F480-480E-AE05-CB5EDA34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5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EAF6-73BA-4BDC-9AC6-4E6A914F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D29E-39BF-4A93-B752-AB2B9A3D1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181-C9CD-4843-905E-B59DEBF4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6F3C-1D38-4CE0-965C-4B72DEDC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5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92"/>
            <a:ext cx="5759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17D4A-BD15-49E1-8C79-067D9A6C7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subTitle"/>
          </p:nvPr>
        </p:nvSpPr>
        <p:spPr>
          <a:xfrm>
            <a:off x="251520" y="1125537"/>
            <a:ext cx="8784976" cy="532765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/>
          <a:p>
            <a:pPr algn="ctr" defTabSz="449263">
              <a:lnSpc>
                <a:spcPct val="90000"/>
              </a:lnSpc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Автоматизация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процессов планирования деятельности Федерального казначейства</a:t>
            </a:r>
            <a:endParaRPr lang="en-US" alt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20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altLang="ru-RU" sz="20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ru-RU"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Заместитель н</a:t>
            </a:r>
            <a:r>
              <a:rPr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ачальника Отдела анализа и контроля программно-целевой деятельности Управления внутреннего контроля (аудита) </a:t>
            </a:r>
            <a:br>
              <a:rPr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 оценки эффективности деятельности</a:t>
            </a:r>
            <a:endParaRPr lang="ru-RU" altLang="ru-RU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ru-RU"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Исакова </a:t>
            </a:r>
            <a:r>
              <a:rPr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Татьяна Васильевна</a:t>
            </a:r>
            <a:endParaRPr altLang="ru-RU" sz="2000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ru-RU"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г</a:t>
            </a:r>
            <a:r>
              <a:rPr altLang="ru-RU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 Самара, 17 августа 2016 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 r="14000" b="-240"/>
          <a:stretch/>
        </p:blipFill>
        <p:spPr>
          <a:xfrm>
            <a:off x="0" y="980728"/>
            <a:ext cx="9144000" cy="55446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381" y="5571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плана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3675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планы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36063" cy="5544616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712201" y="6267944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11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планов (1)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r="4035" b="2341"/>
          <a:stretch/>
        </p:blipFill>
        <p:spPr>
          <a:xfrm>
            <a:off x="0" y="947630"/>
            <a:ext cx="9144000" cy="5577714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689975" y="6237312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12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10193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планов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" r="3542" b="5555"/>
          <a:stretch/>
        </p:blipFill>
        <p:spPr>
          <a:xfrm>
            <a:off x="0" y="941190"/>
            <a:ext cx="9144000" cy="5584154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689975" y="6217840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13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r="3019" b="6666"/>
          <a:stretch/>
        </p:blipFill>
        <p:spPr>
          <a:xfrm>
            <a:off x="0" y="981844"/>
            <a:ext cx="9136063" cy="56155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7325" y="149731"/>
            <a:ext cx="522007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планов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14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753477" y="6255917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742365" y="6255917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933" y="149731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lvl="0"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исполнителя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3047" r="2361" b="5613"/>
          <a:stretch/>
        </p:blipFill>
        <p:spPr>
          <a:xfrm>
            <a:off x="0" y="980728"/>
            <a:ext cx="9136063" cy="5544616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 noGrp="1"/>
          </p:cNvSpPr>
          <p:nvPr/>
        </p:nvSpPr>
        <p:spPr bwMode="auto">
          <a:xfrm>
            <a:off x="8707444" y="6228009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8601" y="151032"/>
            <a:ext cx="478802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lvl="0"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отчеты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/>
          <a:stretch/>
        </p:blipFill>
        <p:spPr>
          <a:xfrm>
            <a:off x="-1" y="982030"/>
            <a:ext cx="9136064" cy="5543313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713514" y="628801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16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t="3418" r="5201" b="2608"/>
          <a:stretch/>
        </p:blipFill>
        <p:spPr>
          <a:xfrm>
            <a:off x="0" y="952184"/>
            <a:ext cx="9144000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21187"/>
            <a:ext cx="648072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lvl="0"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формы (выгрузка)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17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4392" y="146019"/>
            <a:ext cx="536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</a:t>
            </a:r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руководителя (1)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3153" r="2187" b="5778"/>
          <a:stretch/>
        </p:blipFill>
        <p:spPr>
          <a:xfrm>
            <a:off x="0" y="977016"/>
            <a:ext cx="9144000" cy="5548328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18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1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</a:t>
            </a:r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(2)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2670" r="2464" b="11175"/>
          <a:stretch/>
        </p:blipFill>
        <p:spPr>
          <a:xfrm>
            <a:off x="1" y="946102"/>
            <a:ext cx="9144000" cy="5579242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702676" y="6165304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19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Line 4"/>
          <p:cNvSpPr>
            <a:spLocks noChangeShapeType="1"/>
          </p:cNvSpPr>
          <p:nvPr/>
        </p:nvSpPr>
        <p:spPr bwMode="auto">
          <a:xfrm flipV="1">
            <a:off x="539750" y="2374901"/>
            <a:ext cx="1588" cy="410845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8" name="Line 5"/>
          <p:cNvSpPr>
            <a:spLocks noChangeShapeType="1"/>
          </p:cNvSpPr>
          <p:nvPr/>
        </p:nvSpPr>
        <p:spPr bwMode="auto">
          <a:xfrm>
            <a:off x="8532819" y="2451101"/>
            <a:ext cx="1587" cy="4032251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179394" y="1593849"/>
            <a:ext cx="172878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000"/>
              </a:spcBef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сотрудников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7308856" y="1443042"/>
            <a:ext cx="1655763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</a:t>
            </a:r>
            <a:b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 России</a:t>
            </a:r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2749131" y="2263521"/>
            <a:ext cx="2555126" cy="567889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Государственные программы</a:t>
            </a:r>
            <a:endParaRPr lang="ru-RU" sz="1200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оссийской Федерации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</a:t>
            </a:r>
            <a:r>
              <a:rPr lang="en-US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лет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2195736" y="3371176"/>
            <a:ext cx="3672408" cy="562029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 деятельности</a:t>
            </a:r>
            <a:endParaRPr lang="ru-RU" sz="1200" b="1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</a:t>
            </a:r>
            <a:r>
              <a: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едерального казначейства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1 год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1907704" y="3917911"/>
            <a:ext cx="4248472" cy="567119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Стратегическая карта 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 России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</a:t>
            </a:r>
            <a:r>
              <a:rPr lang="en-US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лет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1569618" y="4485061"/>
            <a:ext cx="4912711" cy="537523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Основные мероприятия Стратегической карты</a:t>
            </a:r>
          </a:p>
          <a:p>
            <a:pPr algn="ctr">
              <a:defRPr/>
            </a:pP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 России и планы их выполнения</a:t>
            </a:r>
            <a:endParaRPr lang="ru-RU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1 год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1274201" y="5021433"/>
            <a:ext cx="5503545" cy="473227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деятельности управлений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1 год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120" name="Rectangle 15"/>
          <p:cNvSpPr>
            <a:spLocks noChangeArrowheads="1"/>
          </p:cNvSpPr>
          <p:nvPr/>
        </p:nvSpPr>
        <p:spPr bwMode="auto">
          <a:xfrm>
            <a:off x="980368" y="5494890"/>
            <a:ext cx="6090639" cy="472473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Планы деятельности отделов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горизонт планирования – 1 год</a:t>
            </a:r>
            <a:r>
              <a:rPr lang="ru-RU" sz="1200" b="1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47121" name="Rectangle 16"/>
          <p:cNvSpPr>
            <a:spLocks noChangeArrowheads="1"/>
          </p:cNvSpPr>
          <p:nvPr/>
        </p:nvSpPr>
        <p:spPr bwMode="auto">
          <a:xfrm>
            <a:off x="685526" y="5967585"/>
            <a:ext cx="6680894" cy="473227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Планы деятельности сотрудников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200" b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200" b="1" i="1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горизонт планирования – 1 год)</a:t>
            </a:r>
            <a:endParaRPr lang="ru-RU" sz="1200" b="1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616" name="Oval 8"/>
          <p:cNvSpPr>
            <a:spLocks noChangeArrowheads="1"/>
          </p:cNvSpPr>
          <p:nvPr/>
        </p:nvSpPr>
        <p:spPr bwMode="auto">
          <a:xfrm>
            <a:off x="5075238" y="2247084"/>
            <a:ext cx="2233612" cy="5048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Председатель Правительства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Российской Федерации</a:t>
            </a:r>
          </a:p>
        </p:txBody>
      </p:sp>
      <p:sp>
        <p:nvSpPr>
          <p:cNvPr id="67617" name="Oval 8"/>
          <p:cNvSpPr>
            <a:spLocks noChangeArrowheads="1"/>
          </p:cNvSpPr>
          <p:nvPr/>
        </p:nvSpPr>
        <p:spPr bwMode="auto">
          <a:xfrm>
            <a:off x="5867400" y="6165997"/>
            <a:ext cx="2520950" cy="287339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Начальники отделов </a:t>
            </a:r>
            <a:r>
              <a:rPr lang="ru-RU" altLang="ru-RU" sz="9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ЦАФК</a:t>
            </a: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УФК и МОУ ФК</a:t>
            </a:r>
          </a:p>
        </p:txBody>
      </p:sp>
      <p:sp>
        <p:nvSpPr>
          <p:cNvPr id="67618" name="Oval 8"/>
          <p:cNvSpPr>
            <a:spLocks noChangeArrowheads="1"/>
          </p:cNvSpPr>
          <p:nvPr/>
        </p:nvSpPr>
        <p:spPr bwMode="auto">
          <a:xfrm>
            <a:off x="5435603" y="5659589"/>
            <a:ext cx="2951163" cy="4333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Начальники управлений </a:t>
            </a:r>
            <a:r>
              <a:rPr lang="ru-RU" altLang="ru-RU" sz="9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ЦАФК</a:t>
            </a: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заместители руководителей УФК и МОУ ФК</a:t>
            </a:r>
          </a:p>
        </p:txBody>
      </p:sp>
      <p:sp>
        <p:nvSpPr>
          <p:cNvPr id="67620" name="Oval 8"/>
          <p:cNvSpPr>
            <a:spLocks noChangeArrowheads="1"/>
          </p:cNvSpPr>
          <p:nvPr/>
        </p:nvSpPr>
        <p:spPr bwMode="auto">
          <a:xfrm>
            <a:off x="5724526" y="4365629"/>
            <a:ext cx="2765425" cy="6016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Руководитель Федерального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казначейства, заместители руководителя</a:t>
            </a:r>
            <a:r>
              <a:rPr lang="ru-RU" altLang="ru-RU" sz="9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Федерального казначейства</a:t>
            </a:r>
            <a:endParaRPr lang="ru-RU" altLang="ru-RU" sz="900" b="1" i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621" name="Oval 8"/>
          <p:cNvSpPr>
            <a:spLocks noChangeArrowheads="1"/>
          </p:cNvSpPr>
          <p:nvPr/>
        </p:nvSpPr>
        <p:spPr bwMode="auto">
          <a:xfrm>
            <a:off x="5435600" y="4005416"/>
            <a:ext cx="2808288" cy="2873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Руководитель Федерального казначейства</a:t>
            </a:r>
          </a:p>
        </p:txBody>
      </p:sp>
      <p:sp>
        <p:nvSpPr>
          <p:cNvPr id="67622" name="Oval 8"/>
          <p:cNvSpPr>
            <a:spLocks noChangeArrowheads="1"/>
          </p:cNvSpPr>
          <p:nvPr/>
        </p:nvSpPr>
        <p:spPr bwMode="auto">
          <a:xfrm>
            <a:off x="5219700" y="3471196"/>
            <a:ext cx="2952750" cy="2873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Министр финансов Российской Федерации</a:t>
            </a:r>
          </a:p>
        </p:txBody>
      </p:sp>
      <p:sp>
        <p:nvSpPr>
          <p:cNvPr id="67626" name="Rectangle 2"/>
          <p:cNvSpPr>
            <a:spLocks noChangeArrowheads="1"/>
          </p:cNvSpPr>
          <p:nvPr/>
        </p:nvSpPr>
        <p:spPr bwMode="auto">
          <a:xfrm>
            <a:off x="250825" y="1125541"/>
            <a:ext cx="86423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Система планирования деятельности в Казначействе России</a:t>
            </a:r>
          </a:p>
        </p:txBody>
      </p:sp>
      <p:sp>
        <p:nvSpPr>
          <p:cNvPr id="67627" name="Oval 8"/>
          <p:cNvSpPr>
            <a:spLocks noChangeArrowheads="1"/>
          </p:cNvSpPr>
          <p:nvPr/>
        </p:nvSpPr>
        <p:spPr bwMode="auto">
          <a:xfrm>
            <a:off x="5527681" y="4994275"/>
            <a:ext cx="2951163" cy="6477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Руководитель Федерального казначейства,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заместители руководителя</a:t>
            </a:r>
            <a:r>
              <a:rPr lang="ru-RU" altLang="ru-RU" sz="900" b="1" i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Федерального</a:t>
            </a:r>
            <a:endParaRPr lang="ru-RU" altLang="ru-RU" sz="900" b="1" i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казначейства, руководители УФК и МОУ ФК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483768" y="2836217"/>
            <a:ext cx="3096344" cy="536131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Планы реализации государственных</a:t>
            </a:r>
          </a:p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программ Российской Федерации</a:t>
            </a:r>
          </a:p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горизонт планирования – 3 года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67658" name="Oval 8"/>
          <p:cNvSpPr>
            <a:spLocks noChangeArrowheads="1"/>
          </p:cNvSpPr>
          <p:nvPr/>
        </p:nvSpPr>
        <p:spPr bwMode="auto">
          <a:xfrm>
            <a:off x="5364163" y="2823492"/>
            <a:ext cx="2736850" cy="5286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Председатель Правительства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Российской Федерации,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9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министры Российской Федерации</a:t>
            </a:r>
          </a:p>
        </p:txBody>
      </p:sp>
      <p:sp>
        <p:nvSpPr>
          <p:cNvPr id="27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729"/>
          <a:stretch/>
        </p:blipFill>
        <p:spPr>
          <a:xfrm>
            <a:off x="0" y="952501"/>
            <a:ext cx="9144000" cy="5572843"/>
          </a:xfrm>
          <a:prstGeom prst="rect">
            <a:avLst/>
          </a:prstGeom>
        </p:spPr>
      </p:pic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8724901" y="6288012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20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785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ФК:</a:t>
            </a:r>
          </a:p>
          <a:p>
            <a:pPr algn="ctr"/>
            <a:r>
              <a:rPr lang="ru-RU" sz="2400" b="1" dirty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стол руководителя </a:t>
            </a:r>
            <a:r>
              <a:rPr lang="ru-RU" sz="2400" b="1" dirty="0" smtClean="0">
                <a:solidFill>
                  <a:srgbClr val="E400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2400" b="1" dirty="0">
              <a:solidFill>
                <a:srgbClr val="E400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276872"/>
            <a:ext cx="89289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БЛАГОДАРЮ </a:t>
            </a:r>
            <a:b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 ВНИМАНИЕ!</a:t>
            </a:r>
            <a:endParaRPr lang="ru-RU" sz="4400" b="1" dirty="0">
              <a:solidFill>
                <a:srgbClr val="000099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0275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адрес: г. Москва, </a:t>
            </a:r>
            <a:r>
              <a:rPr lang="ru-RU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Миусская</a:t>
            </a:r>
            <a:r>
              <a:rPr lang="ru-RU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пл., д. </a:t>
            </a:r>
            <a:r>
              <a:rPr lang="ru-RU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3, </a:t>
            </a:r>
            <a:r>
              <a:rPr lang="ru-RU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стр. 1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телефон: (495) </a:t>
            </a:r>
            <a:r>
              <a:rPr lang="ru-RU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214-78-17 </a:t>
            </a:r>
            <a:r>
              <a:rPr lang="ru-RU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(ВТС </a:t>
            </a:r>
            <a:r>
              <a:rPr lang="ru-RU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4817)</a:t>
            </a:r>
            <a:endParaRPr lang="ru-RU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e-mail: 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tisakova@roskazna.ru</a:t>
            </a:r>
            <a:endParaRPr lang="ru-RU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4139952" y="2708920"/>
            <a:ext cx="1656184" cy="10081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Дополнительные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«</a:t>
            </a:r>
            <a:r>
              <a:rPr lang="ru-RU" altLang="ru-RU" sz="1400" b="1" dirty="0" err="1" smtClean="0">
                <a:latin typeface="Times New Roman" pitchFamily="18" charset="0"/>
              </a:rPr>
              <a:t>пилотные</a:t>
            </a:r>
            <a:r>
              <a:rPr lang="ru-RU" altLang="ru-RU" sz="1400" b="1" dirty="0" smtClean="0">
                <a:latin typeface="Times New Roman" pitchFamily="18" charset="0"/>
              </a:rPr>
              <a:t>»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мероприятия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102405" name="Rectangle 2"/>
          <p:cNvSpPr>
            <a:spLocks noChangeArrowheads="1"/>
          </p:cNvSpPr>
          <p:nvPr/>
        </p:nvSpPr>
        <p:spPr bwMode="auto">
          <a:xfrm>
            <a:off x="179394" y="1052512"/>
            <a:ext cx="87852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Планирование деятельности на уровне ТОФК</a:t>
            </a:r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188767" y="1590672"/>
            <a:ext cx="2429177" cy="534597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План деятельности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Федерального казначейства</a:t>
            </a:r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2921735" y="1588672"/>
            <a:ext cx="2507677" cy="677277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Основные мероприятия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Стратегической карты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Казначейства России</a:t>
            </a:r>
            <a:endParaRPr lang="ru-RU" altLang="ru-RU" sz="1400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2438" name="Group 38"/>
          <p:cNvGrpSpPr>
            <a:grpSpLocks/>
          </p:cNvGrpSpPr>
          <p:nvPr/>
        </p:nvGrpSpPr>
        <p:grpSpPr bwMode="auto">
          <a:xfrm>
            <a:off x="1547819" y="4365625"/>
            <a:ext cx="5184775" cy="1944688"/>
            <a:chOff x="340" y="2840"/>
            <a:chExt cx="3266" cy="1225"/>
          </a:xfrm>
        </p:grpSpPr>
        <p:sp>
          <p:nvSpPr>
            <p:cNvPr id="2" name="Rectangle 14"/>
            <p:cNvSpPr>
              <a:spLocks noChangeArrowheads="1"/>
            </p:cNvSpPr>
            <p:nvPr/>
          </p:nvSpPr>
          <p:spPr bwMode="auto">
            <a:xfrm>
              <a:off x="775" y="2849"/>
              <a:ext cx="2387" cy="402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Планы деятельности ТОФК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altLang="ru-RU" sz="1400" b="1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20" name="Rectangle 15"/>
            <p:cNvSpPr>
              <a:spLocks noChangeArrowheads="1"/>
            </p:cNvSpPr>
            <p:nvPr/>
          </p:nvSpPr>
          <p:spPr bwMode="auto">
            <a:xfrm>
              <a:off x="526" y="3251"/>
              <a:ext cx="2891" cy="402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Планы деятельности отделов ТОФК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1400" b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altLang="ru-RU" sz="1400" b="1" i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</a:t>
              </a:r>
              <a:r>
                <a:rPr lang="ru-RU" altLang="ru-RU" sz="1400" b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48" y="3652"/>
              <a:ext cx="3251" cy="402"/>
            </a:xfrm>
            <a:prstGeom prst="rect">
              <a:avLst/>
            </a:prstGeom>
            <a:gradFill rotWithShape="1">
              <a:gsLst>
                <a:gs pos="0">
                  <a:srgbClr val="B8E2FE">
                    <a:gamma/>
                    <a:shade val="73333"/>
                    <a:invGamma/>
                  </a:srgbClr>
                </a:gs>
                <a:gs pos="50000">
                  <a:srgbClr val="B8E2FE">
                    <a:alpha val="48000"/>
                  </a:srgbClr>
                </a:gs>
                <a:gs pos="100000">
                  <a:srgbClr val="B8E2FE">
                    <a:gamma/>
                    <a:shade val="73333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Планы деятельности сотрудников ТОФК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altLang="ru-RU" sz="1400" b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ru-RU" altLang="ru-RU" sz="1400" b="1" i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горизонт планирования – 1 год)</a:t>
              </a:r>
              <a:endParaRPr lang="ru-RU" altLang="ru-RU" sz="14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2429" name="Line 29"/>
          <p:cNvSpPr>
            <a:spLocks noChangeShapeType="1"/>
          </p:cNvSpPr>
          <p:nvPr/>
        </p:nvSpPr>
        <p:spPr bwMode="auto">
          <a:xfrm>
            <a:off x="1331913" y="2133600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H="1">
            <a:off x="2700338" y="2276476"/>
            <a:ext cx="14398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1049630" y="3008337"/>
            <a:ext cx="3011852" cy="473227"/>
          </a:xfrm>
          <a:prstGeom prst="rect">
            <a:avLst/>
          </a:prstGeom>
          <a:gradFill rotWithShape="1">
            <a:gsLst>
              <a:gs pos="0">
                <a:srgbClr val="B8E2FE">
                  <a:gamma/>
                  <a:shade val="73333"/>
                  <a:invGamma/>
                </a:srgbClr>
              </a:gs>
              <a:gs pos="50000">
                <a:srgbClr val="B8E2FE">
                  <a:alpha val="48000"/>
                </a:srgbClr>
              </a:gs>
              <a:gs pos="100000">
                <a:srgbClr val="B8E2FE">
                  <a:gamma/>
                  <a:shade val="7333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Типовой план деятельности ТОФК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(горизонт планирования – 1 год)</a:t>
            </a:r>
          </a:p>
        </p:txBody>
      </p:sp>
      <p:sp>
        <p:nvSpPr>
          <p:cNvPr id="102434" name="Oval 8"/>
          <p:cNvSpPr>
            <a:spLocks noChangeArrowheads="1"/>
          </p:cNvSpPr>
          <p:nvPr/>
        </p:nvSpPr>
        <p:spPr bwMode="auto">
          <a:xfrm>
            <a:off x="5724525" y="1484313"/>
            <a:ext cx="3240088" cy="24495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Планы выполнения мероприятий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по осуществлению функций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в установленной сфере деятельности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(горизонт планирования – 1 год),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подготавливаемые ТОФК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400" b="1" dirty="0">
                <a:latin typeface="Times New Roman" pitchFamily="18" charset="0"/>
              </a:rPr>
              <a:t>самостоятельно</a:t>
            </a: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2411419" y="3500441"/>
            <a:ext cx="15843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H="1">
            <a:off x="4284663" y="3429004"/>
            <a:ext cx="17272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4139952" y="2276877"/>
            <a:ext cx="504056" cy="2088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1066" r="16935" b="-1066"/>
          <a:stretch/>
        </p:blipFill>
        <p:spPr bwMode="auto">
          <a:xfrm>
            <a:off x="5580113" y="3356992"/>
            <a:ext cx="3563888" cy="2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9285" y="929705"/>
            <a:ext cx="894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789998"/>
            <a:ext cx="5580114" cy="4708981"/>
          </a:xfrm>
          <a:prstGeom prst="rect">
            <a:avLst/>
          </a:prstGeom>
          <a:noFill/>
          <a:ln>
            <a:solidFill>
              <a:srgbClr val="D1EDFF"/>
            </a:solidFill>
          </a:ln>
          <a:effectLst>
            <a:innerShdw blurRad="114300">
              <a:prstClr val="black"/>
            </a:innerShdw>
            <a:softEdge rad="63500"/>
          </a:effectLst>
        </p:spPr>
        <p:txBody>
          <a:bodyPr wrap="square" anchor="b">
            <a:spAutoFit/>
          </a:bodyPr>
          <a:lstStyle/>
          <a:p>
            <a:pPr marL="85725" indent="628650" algn="just">
              <a:tabLst>
                <a:tab pos="8429625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– основополагающий элемент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управления проектной деятельностью Казначейства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России, который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 принципы и процедуры управления реализацией государственных программ Российской Федерации, участником которых является Федеральное казначейство, а также порядок подготовки документов, составляемых в ходе выполнения данных процедур, в центральном аппарате Федерального казначейства, территориальных органах Федерального казначейства, федеральном казенном учреждении «Центр по обеспечению деятельности Казначейства России» и их структурных подразделениях.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0783"/>
            <a:ext cx="9144000" cy="1015663"/>
          </a:xfrm>
          <a:prstGeom prst="rect">
            <a:avLst/>
          </a:prstGeom>
          <a:solidFill>
            <a:srgbClr val="D9FFD9"/>
          </a:solidFill>
          <a:ln w="12700">
            <a:solidFill>
              <a:srgbClr val="D5FFEA"/>
            </a:solidFill>
          </a:ln>
          <a:effectLst>
            <a:innerShdw blurRad="114300">
              <a:prstClr val="black"/>
            </a:inn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мая 2014 года руководителем Федерального казначейства Р.Е. 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Артюхиным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утвержден Порядок управления реализацией государственных программ Российской Федерации в Федеральном казначействе</a:t>
            </a:r>
          </a:p>
        </p:txBody>
      </p:sp>
    </p:spTree>
    <p:extLst>
      <p:ext uri="{BB962C8B-B14F-4D97-AF65-F5344CB8AC3E}">
        <p14:creationId xmlns:p14="http://schemas.microsoft.com/office/powerpoint/2010/main" val="35503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424936" cy="33085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Подготовлена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новая редакция Порядка управления реализацией государственных программ Российской Федерации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в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Федеральном казначействе, доработанная с учетом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требований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международного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стандарта ИСО 21500:2012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«Руководство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по управлению проектами», ГОСТ Р ИСО 21500-2014 «Национальный стандарт Российской Федерации. Руководство по проектному менеджменту»,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ГОСТ Р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54869-2011 «Национальный стандарт Российской Федерации.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Проектный менеджмент.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Требования к управлению проектом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»,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утверждение которой планируется в текущем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году.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  <a:p>
            <a:pPr indent="457200" algn="just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5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72008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0728"/>
            <a:ext cx="9144000" cy="10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 планирования деятельности Федерального казначейства</a:t>
            </a:r>
            <a:endParaRPr lang="en-US" alt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63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tabLst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ru-RU" altLang="ru-RU" sz="105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676456" y="6248720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6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015824"/>
            <a:ext cx="6550868" cy="43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7" y="980728"/>
            <a:ext cx="9128125" cy="1008000"/>
          </a:xfrm>
          <a:prstGeom prst="rect">
            <a:avLst/>
          </a:prstGeom>
          <a:solidFill>
            <a:srgbClr val="D9FFD9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и мониторинг деятельности Федерального казначейства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(далее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ППМД ФК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8" y="2005363"/>
            <a:ext cx="9128124" cy="4231928"/>
          </a:xfrm>
          <a:prstGeom prst="rect">
            <a:avLst/>
          </a:prstGeom>
          <a:solidFill>
            <a:srgbClr val="F3FAFF"/>
          </a:solidFill>
          <a:ln w="3175">
            <a:solidFill>
              <a:srgbClr val="D1EDFF"/>
            </a:solidFill>
          </a:ln>
          <a:effectLst>
            <a:innerShdw blurRad="114300">
              <a:prstClr val="black"/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 defTabSz="931863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ППМД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следующие структурные модули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ведения, поддержания целостности и актуальности структурированной иерархии мероприятий планов деятельности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сопровождения жизненного цикла планов деятельности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контроля и мониторинга реализации планов деятельности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формирования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информационного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обеспечения пользовательского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интерфейса;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оповещения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пользователей;</a:t>
            </a:r>
          </a:p>
          <a:p>
            <a:pPr marL="285750" lvl="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администрирования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8704263" y="6237291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4414" r="2638" b="1668"/>
          <a:stretch/>
        </p:blipFill>
        <p:spPr>
          <a:xfrm>
            <a:off x="0" y="980728"/>
            <a:ext cx="9144000" cy="5616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020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 планов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8712200" y="6309320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6798" y="11663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ППМД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ФК: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иерархии мероприятий</a:t>
            </a:r>
          </a:p>
        </p:txBody>
      </p:sp>
      <p:sp>
        <p:nvSpPr>
          <p:cNvPr id="7" name="Номер слайда 5"/>
          <p:cNvSpPr txBox="1">
            <a:spLocks noGrp="1"/>
          </p:cNvSpPr>
          <p:nvPr/>
        </p:nvSpPr>
        <p:spPr bwMode="auto">
          <a:xfrm>
            <a:off x="8704263" y="5817143"/>
            <a:ext cx="43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7745"/>
            <a:ext cx="9136062" cy="5507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8464" y="6217567"/>
            <a:ext cx="379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fld id="{B9B1DA86-105C-4953-84E6-C8DE2218F8B0}" type="slidenum">
              <a:rPr lang="ru-RU" alt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alt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16979</TotalTime>
  <Words>599</Words>
  <Application>Microsoft Office PowerPoint</Application>
  <PresentationFormat>Экран (4:3)</PresentationFormat>
  <Paragraphs>134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Исакова Татьяна Васильевна</cp:lastModifiedBy>
  <cp:revision>749</cp:revision>
  <cp:lastPrinted>2016-08-16T08:15:31Z</cp:lastPrinted>
  <dcterms:created xsi:type="dcterms:W3CDTF">2012-02-14T07:53:23Z</dcterms:created>
  <dcterms:modified xsi:type="dcterms:W3CDTF">2016-08-16T18:07:14Z</dcterms:modified>
</cp:coreProperties>
</file>