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82" r:id="rId3"/>
    <p:sldId id="286" r:id="rId4"/>
    <p:sldId id="259" r:id="rId5"/>
    <p:sldId id="306" r:id="rId6"/>
    <p:sldId id="309" r:id="rId7"/>
    <p:sldId id="311" r:id="rId8"/>
    <p:sldId id="310" r:id="rId9"/>
    <p:sldId id="312" r:id="rId10"/>
    <p:sldId id="313" r:id="rId11"/>
    <p:sldId id="274" r:id="rId12"/>
    <p:sldId id="288" r:id="rId13"/>
    <p:sldId id="316" r:id="rId14"/>
    <p:sldId id="314" r:id="rId15"/>
    <p:sldId id="315" r:id="rId16"/>
    <p:sldId id="293" r:id="rId17"/>
    <p:sldId id="301" r:id="rId18"/>
    <p:sldId id="302" r:id="rId19"/>
    <p:sldId id="260" r:id="rId20"/>
    <p:sldId id="322" r:id="rId21"/>
    <p:sldId id="323" r:id="rId22"/>
    <p:sldId id="317" r:id="rId23"/>
    <p:sldId id="266" r:id="rId24"/>
    <p:sldId id="262" r:id="rId25"/>
    <p:sldId id="296" r:id="rId26"/>
    <p:sldId id="297" r:id="rId27"/>
    <p:sldId id="298" r:id="rId28"/>
    <p:sldId id="299" r:id="rId29"/>
    <p:sldId id="300" r:id="rId30"/>
    <p:sldId id="318" r:id="rId31"/>
    <p:sldId id="308" r:id="rId32"/>
    <p:sldId id="319" r:id="rId33"/>
    <p:sldId id="320" r:id="rId34"/>
    <p:sldId id="321" r:id="rId35"/>
    <p:sldId id="303" r:id="rId36"/>
    <p:sldId id="284" r:id="rId37"/>
  </p:sldIdLst>
  <p:sldSz cx="12192000" cy="6858000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7739" cy="513508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508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r">
              <a:defRPr sz="1200"/>
            </a:lvl1pPr>
          </a:lstStyle>
          <a:p>
            <a:fld id="{B1D8C29F-861A-40EE-8966-E09574882E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7938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88" tIns="47544" rIns="95088" bIns="4754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925410"/>
            <a:ext cx="5681980" cy="4029879"/>
          </a:xfrm>
          <a:prstGeom prst="rect">
            <a:avLst/>
          </a:prstGeom>
        </p:spPr>
        <p:txBody>
          <a:bodyPr vert="horz" lIns="95088" tIns="47544" rIns="95088" bIns="4754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7739" cy="513507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4" y="9721110"/>
            <a:ext cx="3077739" cy="513507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r">
              <a:defRPr sz="1200"/>
            </a:lvl1pPr>
          </a:lstStyle>
          <a:p>
            <a:fld id="{67B6E62F-462D-41AB-886F-9A048A6F37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3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6E62F-462D-41AB-886F-9A048A6F373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97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6E62F-462D-41AB-886F-9A048A6F373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10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6E62F-462D-41AB-886F-9A048A6F373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833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6E62F-462D-41AB-886F-9A048A6F373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0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1092-B6FA-4235-842A-886D9AEEBD72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86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65F7D-B0BA-4608-94EE-13BBBCD2D431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34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9CE6-A18F-4661-8678-44DD9BF7D855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84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C3093-DD75-49F6-8066-F6A9DCBB18B9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18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49B83-AF65-4951-8A05-61ECE7FB3799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58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4C3A4-D5AF-4422-ABDF-A58EFACC758F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20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1BE92-7C29-4797-B3DD-080B0EC9E80F}" type="datetime1">
              <a:rPr lang="ru-RU" smtClean="0"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50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72B75-869A-4FA1-9FA1-AC5A25A275F6}" type="datetime1">
              <a:rPr lang="ru-RU" smtClean="0"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90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4901-59D3-4B68-90EF-9B22093E3777}" type="datetime1">
              <a:rPr lang="ru-RU" smtClean="0"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66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BC36-5700-4B54-B2D0-8944135C2CEF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96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A0C0-2971-4BA2-8303-6E690F733CB3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45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lum/>
          </a:blip>
          <a:srcRect/>
          <a:stretch>
            <a:fillRect t="-3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B7FAF-40BA-42CB-9E62-E5497E3D3766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4877-B4F1-4D7E-B7AD-06F04016D0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17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8892" y="1096556"/>
            <a:ext cx="9651315" cy="385277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+mn-lt"/>
              </a:rPr>
              <a:t>ОСНОВНЫЕ ИТОГИ ОСУЩЕСТВЛЕНИЯ СРО ААС ФУНКЦИИ ВККР АУДИТОРСКИХ ОРГАНИЗАЦИЙ И АУДИТОРОВ В 2018 ГОДУ</a:t>
            </a:r>
            <a:endParaRPr lang="ru-RU" sz="44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37290" y="5598662"/>
            <a:ext cx="2104103" cy="481781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2019 г.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1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3009" y="0"/>
            <a:ext cx="10515600" cy="55955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  <a:t>Уклонение от ВККР в динамике за 2017-2018 гг.</a:t>
            </a:r>
            <a:endParaRPr lang="ru-RU" sz="2800" b="1" dirty="0">
              <a:solidFill>
                <a:srgbClr val="002060"/>
              </a:solidFill>
              <a:latin typeface="+mn-lt"/>
              <a:cs typeface="Microsoft Tai Le" panose="020B0502040204020203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03009" y="559558"/>
            <a:ext cx="11217322" cy="57967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Возросло количество несостоявшихся проверок по причине уклонения и выхода из СРО по сравнению с 2017 годом</a:t>
            </a:r>
            <a:r>
              <a:rPr lang="ru-RU" sz="2400" b="1" dirty="0" smtClean="0">
                <a:solidFill>
                  <a:srgbClr val="002060"/>
                </a:solidFill>
              </a:rPr>
              <a:t>: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b="1" u="sng" dirty="0">
                <a:solidFill>
                  <a:srgbClr val="002060"/>
                </a:solidFill>
              </a:rPr>
              <a:t>всего на 20 случаев (15,75 %), </a:t>
            </a: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том числе: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- аудиторских организаций – на 17 случаев (15,18%);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- индивидуальных аудиторов – на 3 случая (20%).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Увеличилось количество случаев уклонения от ВККР в 2018 году по сравнению с 2017 годом:</a:t>
            </a:r>
          </a:p>
          <a:p>
            <a:pPr marL="0" indent="0">
              <a:buNone/>
            </a:pPr>
            <a:r>
              <a:rPr lang="ru-RU" sz="2400" b="1" u="sng" dirty="0">
                <a:solidFill>
                  <a:srgbClr val="002060"/>
                </a:solidFill>
              </a:rPr>
              <a:t>- всего на 25 случаев (58,14%), </a:t>
            </a:r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том числе: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- аудиторских организаций – на 27 случаев (84,38%);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Количество случаев уклонения индивидуальных аудиторов уменьшилось на 2 случая (18,18 %);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b="1" dirty="0">
                <a:solidFill>
                  <a:srgbClr val="002060"/>
                </a:solidFill>
              </a:rPr>
              <a:t>Уменьшилось общее количество случаев прекращения членства в СРО ААС после включения в план ВККР </a:t>
            </a:r>
            <a:r>
              <a:rPr lang="ru-RU" sz="2400" b="1" u="sng" dirty="0">
                <a:solidFill>
                  <a:srgbClr val="002060"/>
                </a:solidFill>
              </a:rPr>
              <a:t>всего на 5 случаев (5,95%)</a:t>
            </a:r>
            <a:r>
              <a:rPr lang="ru-RU" sz="2400" u="sng" dirty="0">
                <a:solidFill>
                  <a:srgbClr val="002060"/>
                </a:solidFill>
              </a:rPr>
              <a:t>, </a:t>
            </a:r>
            <a:r>
              <a:rPr lang="ru-RU" sz="2400" dirty="0">
                <a:solidFill>
                  <a:srgbClr val="002060"/>
                </a:solidFill>
              </a:rPr>
              <a:t>при этом наблюдаются разные тенденции у разных групп объектов ВККР: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- у аудиторских организаций – уменьшилось на 10 случаев (12,5%);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- у индивидуальных аудиторов – увеличилось на 5 случаев (в 2,25 раза).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>
                <a:solidFill>
                  <a:srgbClr val="002060"/>
                </a:solidFill>
              </a:rPr>
              <a:t> </a:t>
            </a:r>
            <a:endParaRPr lang="ru-RU" sz="2400" b="1" dirty="0">
              <a:solidFill>
                <a:srgbClr val="00206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400" b="1" i="1" dirty="0">
                <a:solidFill>
                  <a:srgbClr val="002060"/>
                </a:solidFill>
              </a:rPr>
              <a:t>Таким образом, тенденцией 2018 года (в отличие от 2017 года, когда наблюдалось снижение) стало увеличение количества случаев уклонения от внешнего контроля.</a:t>
            </a:r>
            <a:endParaRPr lang="ru-RU" sz="2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3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7340" y="141691"/>
            <a:ext cx="10515600" cy="75399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деятельности контролеров качества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11</a:t>
            </a:fld>
            <a:endParaRPr lang="ru-RU"/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89716"/>
              </p:ext>
            </p:extLst>
          </p:nvPr>
        </p:nvGraphicFramePr>
        <p:xfrm>
          <a:off x="423081" y="774416"/>
          <a:ext cx="11436822" cy="5268011"/>
        </p:xfrm>
        <a:graphic>
          <a:graphicData uri="http://schemas.openxmlformats.org/drawingml/2006/table">
            <a:tbl>
              <a:tblPr/>
              <a:tblGrid>
                <a:gridCol w="4894960"/>
                <a:gridCol w="1543971"/>
                <a:gridCol w="1463122"/>
                <a:gridCol w="2033517"/>
                <a:gridCol w="1501252"/>
              </a:tblGrid>
              <a:tr h="508474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Показатель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Период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3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абсолютная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относительная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8255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уполномоченных экспертов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352">
                <a:tc>
                  <a:txBody>
                    <a:bodyPr/>
                    <a:lstStyle/>
                    <a:p>
                      <a:pPr marL="118745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уполномоченных экспертов, Фактически 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принимавших участие в осуществлении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ВККР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112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проверок, приходящихся на одного уполномоченного эксперта, фактически принимавшего участие в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ВККР</a:t>
                      </a:r>
                      <a:endParaRPr lang="ru-RU" sz="1800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14,29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4225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проверок аудиторских организаций и индивидуальных аудиторов, приходящихся на одного уполномоченного эксперта качества, фактически принимавшего участие в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ВККР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1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2804" y="294920"/>
            <a:ext cx="10515600" cy="794935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деятельности контролеров качества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9242"/>
            <a:ext cx="10515600" cy="5087108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По состоянию </a:t>
            </a:r>
            <a:r>
              <a:rPr lang="ru-RU" b="1" dirty="0">
                <a:solidFill>
                  <a:srgbClr val="002060"/>
                </a:solidFill>
              </a:rPr>
              <a:t>на 31 декабря 2018 года </a:t>
            </a:r>
            <a:r>
              <a:rPr lang="ru-RU" dirty="0">
                <a:solidFill>
                  <a:srgbClr val="002060"/>
                </a:solidFill>
              </a:rPr>
              <a:t>Реестр уполномоченных экспертов по контролю качества СРО ААС включал </a:t>
            </a:r>
            <a:r>
              <a:rPr lang="ru-RU" b="1" dirty="0">
                <a:solidFill>
                  <a:srgbClr val="002060"/>
                </a:solidFill>
              </a:rPr>
              <a:t>154 Уполномоченных эксперта.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rgbClr val="002060"/>
                </a:solidFill>
              </a:rPr>
              <a:t>2018 году </a:t>
            </a:r>
            <a:r>
              <a:rPr lang="ru-RU" dirty="0">
                <a:solidFill>
                  <a:srgbClr val="002060"/>
                </a:solidFill>
              </a:rPr>
              <a:t>в осуществлении процедур внешнего контроля качества работы членов СРО ААС в отчетном периоде принимали участие </a:t>
            </a:r>
            <a:r>
              <a:rPr lang="ru-RU" b="1" dirty="0">
                <a:solidFill>
                  <a:srgbClr val="002060"/>
                </a:solidFill>
              </a:rPr>
              <a:t>128 Уполномоченных экспертов</a:t>
            </a:r>
            <a:r>
              <a:rPr lang="ru-RU" dirty="0">
                <a:solidFill>
                  <a:srgbClr val="002060"/>
                </a:solidFill>
              </a:rPr>
              <a:t>, из которых 11 являлись Кураторами проверок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dirty="0">
                <a:solidFill>
                  <a:srgbClr val="002060"/>
                </a:solidFill>
              </a:rPr>
              <a:t>Количественная результативность </a:t>
            </a:r>
            <a:r>
              <a:rPr lang="ru-RU" dirty="0">
                <a:solidFill>
                  <a:srgbClr val="002060"/>
                </a:solidFill>
              </a:rPr>
              <a:t>работы уполномоченных экспертов, измеряемая количеством внешних проверок, приходящихся на одного эксперта, составила </a:t>
            </a:r>
            <a:r>
              <a:rPr lang="ru-RU" b="1" u="sng" dirty="0">
                <a:solidFill>
                  <a:srgbClr val="002060"/>
                </a:solidFill>
              </a:rPr>
              <a:t>16 проверок </a:t>
            </a:r>
            <a:r>
              <a:rPr lang="ru-RU" b="1" dirty="0">
                <a:solidFill>
                  <a:srgbClr val="002060"/>
                </a:solidFill>
              </a:rPr>
              <a:t>(включая аудиторские организации, индивидуальных аудиторов, аудиторов</a:t>
            </a:r>
            <a:r>
              <a:rPr lang="ru-RU" dirty="0">
                <a:solidFill>
                  <a:srgbClr val="002060"/>
                </a:solidFill>
              </a:rPr>
              <a:t>). При этом количество проверок </a:t>
            </a:r>
            <a:r>
              <a:rPr lang="ru-RU" b="1" dirty="0">
                <a:solidFill>
                  <a:srgbClr val="002060"/>
                </a:solidFill>
              </a:rPr>
              <a:t>аудиторских организаций и индивидуальных аудиторов</a:t>
            </a:r>
            <a:r>
              <a:rPr lang="ru-RU" dirty="0">
                <a:solidFill>
                  <a:srgbClr val="002060"/>
                </a:solidFill>
              </a:rPr>
              <a:t>, приходящихся на одного уполномоченного эксперта, составило в среднем за год </a:t>
            </a:r>
            <a:r>
              <a:rPr lang="ru-RU" b="1" u="sng" dirty="0">
                <a:solidFill>
                  <a:srgbClr val="002060"/>
                </a:solidFill>
              </a:rPr>
              <a:t>4 проверки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2018 г. общее </a:t>
            </a:r>
            <a:r>
              <a:rPr lang="ru-RU" b="1" dirty="0">
                <a:solidFill>
                  <a:srgbClr val="002060"/>
                </a:solidFill>
              </a:rPr>
              <a:t>количество Уполномоченных экспертов </a:t>
            </a:r>
            <a:r>
              <a:rPr lang="ru-RU" dirty="0">
                <a:solidFill>
                  <a:srgbClr val="002060"/>
                </a:solidFill>
              </a:rPr>
              <a:t>СРО ААС </a:t>
            </a:r>
            <a:r>
              <a:rPr lang="ru-RU" b="1" dirty="0">
                <a:solidFill>
                  <a:srgbClr val="002060"/>
                </a:solidFill>
              </a:rPr>
              <a:t>уменьшилось на 5 человек, при этом количественная результативность осталась на том же уровне.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b="1" i="1" dirty="0">
                <a:solidFill>
                  <a:srgbClr val="002060"/>
                </a:solidFill>
              </a:rPr>
              <a:t>Таким образом, количественный состав </a:t>
            </a:r>
            <a:r>
              <a:rPr lang="ru-RU" b="1" dirty="0">
                <a:solidFill>
                  <a:srgbClr val="002060"/>
                </a:solidFill>
              </a:rPr>
              <a:t>Уполномоченных экспертов</a:t>
            </a:r>
            <a:r>
              <a:rPr lang="ru-RU" b="1" i="1" dirty="0">
                <a:solidFill>
                  <a:srgbClr val="002060"/>
                </a:solidFill>
              </a:rPr>
              <a:t>  СРО ААС в 2018 г. уменьшился на </a:t>
            </a:r>
            <a:r>
              <a:rPr lang="ru-RU" b="1" i="1" dirty="0" smtClean="0">
                <a:solidFill>
                  <a:srgbClr val="002060"/>
                </a:solidFill>
              </a:rPr>
              <a:t>5 контролер, </a:t>
            </a:r>
            <a:r>
              <a:rPr lang="ru-RU" b="1" i="1" dirty="0">
                <a:solidFill>
                  <a:srgbClr val="002060"/>
                </a:solidFill>
              </a:rPr>
              <a:t>результативность их деятельности не изменилась.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2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3333"/>
            <a:ext cx="10515600" cy="63116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оценки качества аудита объектов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ВККР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4496"/>
            <a:ext cx="10515600" cy="542246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ОСОБЕННОСТИ ОЦЕНОК В 2018 ГОДУ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ПРИМЕНЕНИЕ ДВУХ СИСТЕМ </a:t>
            </a:r>
            <a:r>
              <a:rPr lang="ru-RU" b="1" dirty="0" smtClean="0">
                <a:solidFill>
                  <a:srgbClr val="002060"/>
                </a:solidFill>
              </a:rPr>
              <a:t>ОЦЕНОК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ТРЕХБАЛЬНАЯ           ПЯТИБАЛЬНАЯ 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УНИФИКАЦИЯ РЕЗУЛЬТАТОВ </a:t>
            </a:r>
          </a:p>
          <a:p>
            <a:pPr marL="0" lvl="0" indent="0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Группа </a:t>
            </a:r>
            <a:r>
              <a:rPr lang="ru-RU" b="1" u="sng" dirty="0">
                <a:solidFill>
                  <a:srgbClr val="002060"/>
                </a:solidFill>
              </a:rPr>
              <a:t>1</a:t>
            </a:r>
            <a:r>
              <a:rPr lang="ru-RU" b="1" dirty="0">
                <a:solidFill>
                  <a:srgbClr val="002060"/>
                </a:solidFill>
              </a:rPr>
              <a:t> «Проверки с выявленными несущественными нарушениями»</a:t>
            </a:r>
          </a:p>
          <a:p>
            <a:pPr marL="0" lv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Группа 2</a:t>
            </a:r>
            <a:r>
              <a:rPr lang="ru-RU" b="1" dirty="0">
                <a:solidFill>
                  <a:srgbClr val="002060"/>
                </a:solidFill>
              </a:rPr>
              <a:t> «Проверки с выявленными устранимыми нарушениями»</a:t>
            </a:r>
          </a:p>
          <a:p>
            <a:pPr marL="0" lv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Группа 3</a:t>
            </a:r>
            <a:r>
              <a:rPr lang="ru-RU" b="1" dirty="0">
                <a:solidFill>
                  <a:srgbClr val="002060"/>
                </a:solidFill>
              </a:rPr>
              <a:t> «Проверки с выявленными неустранимыми нарушениями»</a:t>
            </a:r>
          </a:p>
          <a:p>
            <a:pPr marL="0" indent="0">
              <a:buNone/>
            </a:pPr>
            <a:r>
              <a:rPr lang="ru-RU" b="1" u="sng" dirty="0">
                <a:solidFill>
                  <a:srgbClr val="002060"/>
                </a:solidFill>
              </a:rPr>
              <a:t>Группа 4</a:t>
            </a:r>
            <a:r>
              <a:rPr lang="ru-RU" b="1" dirty="0">
                <a:solidFill>
                  <a:srgbClr val="002060"/>
                </a:solidFill>
              </a:rPr>
              <a:t> «Качество аудиторской деятельности не оценивалось в связи с </a:t>
            </a:r>
            <a:r>
              <a:rPr lang="ru-RU" b="1" dirty="0">
                <a:solidFill>
                  <a:srgbClr val="002060"/>
                </a:solidFill>
              </a:rPr>
              <a:t>неосуществлением такой </a:t>
            </a:r>
            <a:r>
              <a:rPr lang="ru-RU" b="1" dirty="0" smtClean="0">
                <a:solidFill>
                  <a:srgbClr val="002060"/>
                </a:solidFill>
              </a:rPr>
              <a:t>деятельности»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13</a:t>
            </a:fld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158038" y="1071577"/>
            <a:ext cx="1392072" cy="426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войная стрелка влево/вверх 8"/>
          <p:cNvSpPr/>
          <p:nvPr/>
        </p:nvSpPr>
        <p:spPr>
          <a:xfrm rot="13502836">
            <a:off x="5428877" y="1961564"/>
            <a:ext cx="850392" cy="8503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289149" y="2956092"/>
            <a:ext cx="1392072" cy="302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8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250" y="105820"/>
            <a:ext cx="11891749" cy="371852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аудита объектов ВККР по проведенным внешним проверкам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14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526683"/>
              </p:ext>
            </p:extLst>
          </p:nvPr>
        </p:nvGraphicFramePr>
        <p:xfrm>
          <a:off x="300251" y="711977"/>
          <a:ext cx="11382233" cy="5875836"/>
        </p:xfrm>
        <a:graphic>
          <a:graphicData uri="http://schemas.openxmlformats.org/drawingml/2006/table">
            <a:tbl>
              <a:tblPr firstRow="1" firstCol="1" bandRow="1"/>
              <a:tblGrid>
                <a:gridCol w="5130889"/>
                <a:gridCol w="784315"/>
                <a:gridCol w="766542"/>
                <a:gridCol w="985998"/>
                <a:gridCol w="1094951"/>
                <a:gridCol w="1309769"/>
                <a:gridCol w="1309769"/>
              </a:tblGrid>
              <a:tr h="1504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(заключение), утвержденные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Комиссией по контролю качества СРО ААС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относительная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количестве оценок, 2018 год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количестве оценок, 2017 год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2121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1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"Проверки с выявленными несущественными нарушениями»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7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«1» Существенные нарушения не выявлены</a:t>
                      </a:r>
                      <a:b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(3-хбальная система)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72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«1»  Не выявлены нарушения </a:t>
                      </a:r>
                      <a:endParaRPr lang="en-US" sz="16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5-тибальная система)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45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«2» Выявлены несущественные нарушения (5-тибальная система)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группе 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-3,60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275">
                <a:tc gridSpan="7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2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«Проверки с выявленными устранимыми нарушениями»</a:t>
                      </a: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5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«2» Выявлены существенные устранимые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(3-хбальная система)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09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«3» Выявлены существенные устранимые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(5-тибальная система)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2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группе 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5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660" y="105819"/>
            <a:ext cx="11614244" cy="481035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качества аудита объектов ВККР по проведенным внешним проверкам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15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974604"/>
              </p:ext>
            </p:extLst>
          </p:nvPr>
        </p:nvGraphicFramePr>
        <p:xfrm>
          <a:off x="354840" y="698903"/>
          <a:ext cx="11145105" cy="5501237"/>
        </p:xfrm>
        <a:graphic>
          <a:graphicData uri="http://schemas.openxmlformats.org/drawingml/2006/table">
            <a:tbl>
              <a:tblPr firstRow="1" firstCol="1" bandRow="1"/>
              <a:tblGrid>
                <a:gridCol w="5023996"/>
                <a:gridCol w="767975"/>
                <a:gridCol w="750573"/>
                <a:gridCol w="965457"/>
                <a:gridCol w="1072140"/>
                <a:gridCol w="1282482"/>
                <a:gridCol w="1282482"/>
              </a:tblGrid>
              <a:tr h="1379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(заключение), утвержденные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Комиссией по контролю качества СРО ААС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относительная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количестве оценок, 2018 год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общем количестве оценок, 2017 год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6324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«Проверки с выявленными неустранимыми нарушениями»</a:t>
                      </a: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«3»  Выявлены существенные неустранимые нарушения (3-хбальная система)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1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«4»  Выявлены существенные неустранимые нарушения (5-тибальная система)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10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«5»  Выявлены грубые нарушения (5-тибальная система)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группе 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29,41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01">
                <a:tc gridSpan="7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«Качество аудиторской деятельности не оценивалось в связи с неосуществлением такой деятельности»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5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течение проверяемого периода аудиторская организация (индивидуальный аудитор) аудиторскую деятельность не осуществляла. Качество работы не подлежит оценке.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15,38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по всем группам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17,98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07" marR="583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91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069" y="165456"/>
            <a:ext cx="11696130" cy="385502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оценки качества аудита объектов ВККР по проведенным внешним проверкам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376" y="550958"/>
            <a:ext cx="11436823" cy="580539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Тенденции </a:t>
            </a: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2017 г.:</a:t>
            </a:r>
            <a:r>
              <a:rPr lang="ru-RU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 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динамика оценок, объединенных </a:t>
            </a:r>
            <a:r>
              <a:rPr lang="ru-RU" sz="2000" b="1" u="sng" dirty="0">
                <a:solidFill>
                  <a:srgbClr val="002060"/>
                </a:solidFill>
              </a:rPr>
              <a:t>в группе 1</a:t>
            </a:r>
            <a:r>
              <a:rPr lang="ru-RU" sz="2000" dirty="0">
                <a:solidFill>
                  <a:srgbClr val="002060"/>
                </a:solidFill>
              </a:rPr>
              <a:t>, в отчетном периоде </a:t>
            </a:r>
            <a:r>
              <a:rPr lang="ru-RU" sz="2000" b="1" dirty="0">
                <a:solidFill>
                  <a:srgbClr val="002060"/>
                </a:solidFill>
              </a:rPr>
              <a:t>отрицательная – на 10 проверок (3,6%) с</a:t>
            </a:r>
            <a:r>
              <a:rPr lang="ru-RU" sz="2000" dirty="0">
                <a:solidFill>
                  <a:srgbClr val="002060"/>
                </a:solidFill>
              </a:rPr>
              <a:t> положительными результатами было утверждено меньше в 2018 г. по сравнению с 2017 г. В </a:t>
            </a:r>
            <a:r>
              <a:rPr lang="ru-RU" sz="2000" b="1" dirty="0">
                <a:solidFill>
                  <a:srgbClr val="002060"/>
                </a:solidFill>
              </a:rPr>
              <a:t>общем количестве проведенных проверок </a:t>
            </a:r>
            <a:r>
              <a:rPr lang="ru-RU" sz="2000" dirty="0">
                <a:solidFill>
                  <a:srgbClr val="002060"/>
                </a:solidFill>
              </a:rPr>
              <a:t>доля данной группы составляет </a:t>
            </a:r>
            <a:r>
              <a:rPr lang="ru-RU" sz="2000" b="1" dirty="0">
                <a:solidFill>
                  <a:srgbClr val="002060"/>
                </a:solidFill>
              </a:rPr>
              <a:t>в 2018 г. – 70,9%, 2017 – 74,3%.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динамика оценок, свидетельствующих об уровне качества работы, требующем реформирования системы внутреннего контроля у объектов ВККР, противоположна: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В 2018 г. по сравнению с 2017 г. прирост количества проверок с оценками, объединенными </a:t>
            </a:r>
            <a:r>
              <a:rPr lang="ru-RU" sz="2000" b="1" u="sng" dirty="0">
                <a:solidFill>
                  <a:srgbClr val="002060"/>
                </a:solidFill>
              </a:rPr>
              <a:t>в группе 2</a:t>
            </a:r>
            <a:r>
              <a:rPr lang="ru-RU" sz="2000" dirty="0">
                <a:solidFill>
                  <a:srgbClr val="002060"/>
                </a:solidFill>
              </a:rPr>
              <a:t>, составил </a:t>
            </a:r>
            <a:r>
              <a:rPr lang="ru-RU" sz="2000" b="1" dirty="0">
                <a:solidFill>
                  <a:srgbClr val="002060"/>
                </a:solidFill>
              </a:rPr>
              <a:t>2 проверки (4,08%). В общем количестве </a:t>
            </a:r>
            <a:r>
              <a:rPr lang="ru-RU" sz="2000" dirty="0">
                <a:solidFill>
                  <a:srgbClr val="002060"/>
                </a:solidFill>
              </a:rPr>
              <a:t>проведенных проверок доля данной группы составляет </a:t>
            </a:r>
            <a:r>
              <a:rPr lang="ru-RU" sz="2000" b="1" dirty="0">
                <a:solidFill>
                  <a:srgbClr val="002060"/>
                </a:solidFill>
              </a:rPr>
              <a:t>в 2018 г. – 13,5%, 2017 – 13,1%.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</a:rPr>
              <a:t>Прирост количества проверок с оценками, объединенными </a:t>
            </a:r>
            <a:r>
              <a:rPr lang="ru-RU" sz="2000" b="1" u="sng" dirty="0">
                <a:solidFill>
                  <a:srgbClr val="002060"/>
                </a:solidFill>
              </a:rPr>
              <a:t>в группе 3</a:t>
            </a:r>
            <a:r>
              <a:rPr lang="ru-RU" sz="2000" dirty="0">
                <a:solidFill>
                  <a:srgbClr val="002060"/>
                </a:solidFill>
              </a:rPr>
              <a:t>, составил </a:t>
            </a:r>
            <a:r>
              <a:rPr lang="ru-RU" sz="2000" b="1" dirty="0">
                <a:solidFill>
                  <a:srgbClr val="002060"/>
                </a:solidFill>
              </a:rPr>
              <a:t>10 проверок (29,41%</a:t>
            </a:r>
            <a:r>
              <a:rPr lang="ru-RU" sz="2000" dirty="0">
                <a:solidFill>
                  <a:srgbClr val="002060"/>
                </a:solidFill>
              </a:rPr>
              <a:t>). </a:t>
            </a:r>
            <a:r>
              <a:rPr lang="ru-RU" sz="2000" b="1" dirty="0">
                <a:solidFill>
                  <a:srgbClr val="002060"/>
                </a:solidFill>
              </a:rPr>
              <a:t>В общем количестве </a:t>
            </a:r>
            <a:r>
              <a:rPr lang="ru-RU" sz="2000" dirty="0">
                <a:solidFill>
                  <a:srgbClr val="002060"/>
                </a:solidFill>
              </a:rPr>
              <a:t>проведенных проверок доля данной группы составляет </a:t>
            </a:r>
            <a:r>
              <a:rPr lang="ru-RU" sz="2000" b="1" dirty="0">
                <a:solidFill>
                  <a:srgbClr val="002060"/>
                </a:solidFill>
              </a:rPr>
              <a:t>в 2018 г. – 11,6%, 2017 – 9,1%.</a:t>
            </a:r>
          </a:p>
          <a:p>
            <a:pPr marL="0" lvl="0" indent="0" algn="just">
              <a:buNone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ru-RU" sz="2000" b="1" dirty="0" smtClean="0">
                <a:solidFill>
                  <a:srgbClr val="002060"/>
                </a:solidFill>
              </a:rPr>
              <a:t>Динамика </a:t>
            </a:r>
            <a:r>
              <a:rPr lang="ru-RU" sz="2000" b="1" dirty="0">
                <a:solidFill>
                  <a:srgbClr val="002060"/>
                </a:solidFill>
              </a:rPr>
              <a:t>количества оценок </a:t>
            </a:r>
            <a:r>
              <a:rPr lang="ru-RU" sz="2000" dirty="0">
                <a:solidFill>
                  <a:srgbClr val="002060"/>
                </a:solidFill>
              </a:rPr>
              <a:t>объектов ВККР, которые в течение проверяемого периода </a:t>
            </a:r>
            <a:r>
              <a:rPr lang="ru-RU" sz="2000" b="1" dirty="0">
                <a:solidFill>
                  <a:srgbClr val="002060"/>
                </a:solidFill>
              </a:rPr>
              <a:t>аудиторскую деятельность не осуществляли, существенно не изменилась: прирост составил 2 проверки (15,38%).</a:t>
            </a:r>
            <a:r>
              <a:rPr lang="ru-RU" sz="2000" dirty="0">
                <a:solidFill>
                  <a:srgbClr val="002060"/>
                </a:solidFill>
              </a:rPr>
              <a:t> В общем количестве проведенных проверок доля данной группы составляет в 2018 г. – 4%, 2017 – 3,5%.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rgbClr val="002060"/>
                </a:solidFill>
              </a:rPr>
              <a:t> </a:t>
            </a:r>
          </a:p>
          <a:p>
            <a:pPr marL="0" indent="0">
              <a:buNone/>
            </a:pPr>
            <a:r>
              <a:rPr lang="ru-RU" sz="1900" dirty="0">
                <a:solidFill>
                  <a:srgbClr val="002060"/>
                </a:solidFill>
              </a:rPr>
              <a:t> </a:t>
            </a:r>
            <a:endParaRPr lang="ru-RU" sz="1900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53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00" y="16969"/>
            <a:ext cx="10515600" cy="6038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воздействия по результатам ВККР СРО ААС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587781"/>
              </p:ext>
            </p:extLst>
          </p:nvPr>
        </p:nvGraphicFramePr>
        <p:xfrm>
          <a:off x="464024" y="634486"/>
          <a:ext cx="11341288" cy="5735510"/>
        </p:xfrm>
        <a:graphic>
          <a:graphicData uri="http://schemas.openxmlformats.org/drawingml/2006/table">
            <a:tbl>
              <a:tblPr firstRow="1" firstCol="1" bandRow="1"/>
              <a:tblGrid>
                <a:gridCol w="5770832"/>
                <a:gridCol w="1180397"/>
                <a:gridCol w="1238690"/>
                <a:gridCol w="1670555"/>
                <a:gridCol w="1480814"/>
              </a:tblGrid>
              <a:tr h="5769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Меры воздействия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абсолютная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относительная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783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Предупреждения о недопустимости нарушений,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-26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-25,74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всего, в т.ч.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аудиторские организации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45,45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аудиторы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-28,57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аудиторы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-34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-47,22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3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Штрафы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всего, в </a:t>
                      </a: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аудиторские организации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аудиторы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73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Приостановление членства в саморегулируемой организации аудиторов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всего, в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аудиторские организации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95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Исключение из членов саморегулируемой организации аудиторов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всего, в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аудиторские организации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-100,00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аудиторы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аудиторы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7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мер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-25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-23,81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997" marR="43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68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1982"/>
            <a:ext cx="10515600" cy="6448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rgbClr val="002060"/>
                </a:solidFill>
              </a:rPr>
              <a:t/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мер воздействия по результатам ВККР СРО ААС</a:t>
            </a:r>
            <a:b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979" y="914400"/>
            <a:ext cx="11290041" cy="53558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Анализ данных, представленных в табл. 12, показывает следующую </a:t>
            </a:r>
            <a:r>
              <a:rPr lang="ru-RU" b="1" dirty="0">
                <a:solidFill>
                  <a:srgbClr val="002060"/>
                </a:solidFill>
              </a:rPr>
              <a:t>динамику показателей применения мер дисциплинарного воздействия: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количество </a:t>
            </a:r>
            <a:r>
              <a:rPr lang="ru-RU" b="1" dirty="0">
                <a:solidFill>
                  <a:srgbClr val="002060"/>
                </a:solidFill>
              </a:rPr>
              <a:t>предупреждений</a:t>
            </a:r>
            <a:r>
              <a:rPr lang="ru-RU" dirty="0">
                <a:solidFill>
                  <a:srgbClr val="002060"/>
                </a:solidFill>
              </a:rPr>
              <a:t> о недопустимости нарушений уменьшилось в 2018 г. по сравнению с 2017 г. </a:t>
            </a:r>
            <a:r>
              <a:rPr lang="ru-RU" b="1" dirty="0">
                <a:solidFill>
                  <a:srgbClr val="002060"/>
                </a:solidFill>
              </a:rPr>
              <a:t>на 26 мер (25,74%). </a:t>
            </a:r>
            <a:r>
              <a:rPr lang="ru-RU" dirty="0">
                <a:solidFill>
                  <a:srgbClr val="002060"/>
                </a:solidFill>
              </a:rPr>
              <a:t>Уменьшение произошло за счет аудиторов: аудиторов-сотрудников АО – на 47,22%;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количество штрафов</a:t>
            </a:r>
            <a:r>
              <a:rPr lang="ru-RU" dirty="0">
                <a:solidFill>
                  <a:srgbClr val="002060"/>
                </a:solidFill>
              </a:rPr>
              <a:t>, наложенных на членов СРО ААС, в 2018 г. по сравнению с 2017 г. </a:t>
            </a:r>
            <a:r>
              <a:rPr lang="ru-RU" b="1" dirty="0">
                <a:solidFill>
                  <a:srgbClr val="002060"/>
                </a:solidFill>
              </a:rPr>
              <a:t>не изменилось;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количество приостановлений </a:t>
            </a:r>
            <a:r>
              <a:rPr lang="ru-RU" dirty="0">
                <a:solidFill>
                  <a:srgbClr val="002060"/>
                </a:solidFill>
              </a:rPr>
              <a:t>членства в СРО ААС в 2018 г. по сравнению с 2017 г. увеличилось </a:t>
            </a:r>
            <a:r>
              <a:rPr lang="ru-RU" b="1" dirty="0">
                <a:solidFill>
                  <a:srgbClr val="002060"/>
                </a:solidFill>
              </a:rPr>
              <a:t>на 2 случая, т.е. в три раза</a:t>
            </a:r>
            <a:r>
              <a:rPr lang="ru-RU" dirty="0">
                <a:solidFill>
                  <a:srgbClr val="002060"/>
                </a:solidFill>
              </a:rPr>
              <a:t> от показателей 2017 года;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меры дисциплинарного воздействия в форме </a:t>
            </a:r>
            <a:r>
              <a:rPr lang="ru-RU" b="1" dirty="0">
                <a:solidFill>
                  <a:srgbClr val="002060"/>
                </a:solidFill>
              </a:rPr>
              <a:t>исключений из членов СРО </a:t>
            </a:r>
            <a:r>
              <a:rPr lang="ru-RU" dirty="0">
                <a:solidFill>
                  <a:srgbClr val="002060"/>
                </a:solidFill>
              </a:rPr>
              <a:t>ААС по результатам ВККР в 2018 г. </a:t>
            </a:r>
            <a:r>
              <a:rPr lang="ru-RU" b="1" dirty="0">
                <a:solidFill>
                  <a:srgbClr val="002060"/>
                </a:solidFill>
              </a:rPr>
              <a:t>не применялись.</a:t>
            </a:r>
          </a:p>
          <a:p>
            <a:pPr marL="0" indent="0" algn="just">
              <a:buNone/>
            </a:pPr>
            <a:r>
              <a:rPr lang="ru-RU" b="1" i="1" dirty="0">
                <a:solidFill>
                  <a:srgbClr val="002060"/>
                </a:solidFill>
              </a:rPr>
              <a:t>Таким образом, в отчетном периоде количество мер дисциплинарного воздействия, примененных по результатам ВККР уменьшилось: на 25 мер (23,81%)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18170"/>
            <a:ext cx="10515600" cy="1776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ВЫЯВЛЯЕМЫЕ В ХОДЕ ВНЕШНЕГО КОНТРОЛЯ КАЧЕСТВА РАБОТЫ ЧЛЕНОВ СРО ААС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0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7790" y="2635045"/>
            <a:ext cx="10515600" cy="14653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ОСУЩЕСТВЛЕНИЯ СРО ААС ВНЕШНЕГО КОНТРОЛЯ КАЧЕСТВА РАБОТЫ ЧЛЕНОВ СРО ААС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Совет ВККР АО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93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4023" y="191069"/>
            <a:ext cx="11095631" cy="518615"/>
          </a:xfrm>
        </p:spPr>
        <p:txBody>
          <a:bodyPr>
            <a:normAutofit fontScale="90000"/>
          </a:bodyPr>
          <a:lstStyle/>
          <a:p>
            <a:pPr marL="457200"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 выявленных нарушений (по критерию существенности)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171946"/>
              </p:ext>
            </p:extLst>
          </p:nvPr>
        </p:nvGraphicFramePr>
        <p:xfrm>
          <a:off x="464023" y="914402"/>
          <a:ext cx="11204812" cy="5660136"/>
        </p:xfrm>
        <a:graphic>
          <a:graphicData uri="http://schemas.openxmlformats.org/drawingml/2006/table">
            <a:tbl>
              <a:tblPr firstRow="1" firstCol="1" bandRow="1"/>
              <a:tblGrid>
                <a:gridCol w="5893731"/>
                <a:gridCol w="1828626"/>
                <a:gridCol w="1595565"/>
                <a:gridCol w="1886890"/>
              </a:tblGrid>
              <a:tr h="557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контроля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случаев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Несущественное нарушение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Несущественное нарушение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Устранимое существенное нарушение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Устранимое существенное нарушение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Неустранимое существенное нарушение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Неустранимое существенное нарушение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Грубое нарушение 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Грубое нарушение 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нарушений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не выявлены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не выявлены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0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39" marR="68539" marT="0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56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48994"/>
            <a:ext cx="10515600" cy="477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 типов выявленных нарушений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931506" y="1262418"/>
            <a:ext cx="10515600" cy="53717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в ходе ВККР членов СРО ААС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выявлены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2444 нарушения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по частоте выявления в ходе внешних проверок нарушения распределены следующим образом: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Несущественные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 –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46,03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1125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случаев);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неустранимые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35,92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878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случаев);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Существенные устранимые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225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случаев);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Грубые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8,84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(216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случаев).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было выявлено в ходе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проверок.</a:t>
            </a:r>
          </a:p>
          <a:p>
            <a:pPr algn="just"/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8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10905" y="0"/>
            <a:ext cx="10912522" cy="518615"/>
          </a:xfrm>
        </p:spPr>
        <p:txBody>
          <a:bodyPr>
            <a:normAutofit fontScale="90000"/>
          </a:bodyPr>
          <a:lstStyle/>
          <a:p>
            <a:pPr marL="457200" indent="540385"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типов выявленных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нарушений (по критерию НПА)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22</a:t>
            </a:fld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313898" y="511831"/>
          <a:ext cx="11709781" cy="6001198"/>
        </p:xfrm>
        <a:graphic>
          <a:graphicData uri="http://schemas.openxmlformats.org/drawingml/2006/table">
            <a:tbl>
              <a:tblPr firstRow="1" firstCol="1" bandRow="1"/>
              <a:tblGrid>
                <a:gridCol w="10114288"/>
                <a:gridCol w="769256"/>
                <a:gridCol w="826237"/>
              </a:tblGrid>
              <a:tr h="241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Нарушения Федерального закона от 30.12.2008 № 307-ФЗ «Об аудиторской деятельности» (Федеральный закон № 307-ФЗ)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10,11%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Нарушения Федеральных стандартов аудиторской деятельности (ФСАД) и Федеральных правил (стандартов) аудиторской деятельности (ФПСАД)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67,17%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Нарушение Кодекса профессиональной этики аудиторов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Нарушение Правил независимости аудиторов и аудиторских организаций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Нарушения международных стандартов аудита (МСА, МСКК, МСОП, МСЗОУ, МССУ)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15,25%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Нарушения в области противодействия легализации (отмыванию) доходов, полученных преступным путем, и финансированию терроризма (ФЗ № 115-ФЗ от 07.08.2001 г. и НПА, принятые в целях реализации ФЗ № 115-ФЗ)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1Д.Контроль устранения нарушений, выявленных в ходе предыдущей внешней проверки качества работы согласно Плану мероприятий и Отчету по устранению нарушений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2Д.Несоблюдение аудиторской организацией, аудитором требований законодательства в области противодействия коррупции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3Д.Несоблюдение аудиторской организацией, аудитором требований законодательства по борьбе с подкупом иностранных лиц при осуществлении международных коммерческих сделок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4Д.Несоблюдение аудиторской организацией требований по раскрытию аудиторской организацией информации на своем официальном Интернет-сайте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2,77%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5Д.Выявление в деятельности аудиторской организации признаков недобросовестной конкуренции на рынке аудиторских услуг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0,14%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6Д. Проверка отчетности по аудиторской деятельности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2,65%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итог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2444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82" marR="3618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56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48994"/>
            <a:ext cx="10515600" cy="4776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Статистика типов выявленных нарушений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931506" y="928049"/>
            <a:ext cx="10515600" cy="54283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Наиболее </a:t>
            </a:r>
            <a:r>
              <a:rPr lang="ru-RU" sz="2400" b="1" dirty="0">
                <a:solidFill>
                  <a:srgbClr val="002060"/>
                </a:solidFill>
              </a:rPr>
              <a:t>значительная доля </a:t>
            </a:r>
            <a:r>
              <a:rPr lang="ru-RU" sz="2400" dirty="0">
                <a:solidFill>
                  <a:srgbClr val="002060"/>
                </a:solidFill>
              </a:rPr>
              <a:t>выявленных нарушений </a:t>
            </a:r>
            <a:r>
              <a:rPr lang="ru-RU" sz="2400" b="1" dirty="0">
                <a:solidFill>
                  <a:srgbClr val="002060"/>
                </a:solidFill>
              </a:rPr>
              <a:t>приходится </a:t>
            </a:r>
            <a:r>
              <a:rPr lang="ru-RU" sz="2400" dirty="0">
                <a:solidFill>
                  <a:srgbClr val="002060"/>
                </a:solidFill>
              </a:rPr>
              <a:t>на </a:t>
            </a:r>
            <a:r>
              <a:rPr lang="ru-RU" sz="2400" b="1" u="sng" dirty="0">
                <a:solidFill>
                  <a:srgbClr val="002060"/>
                </a:solidFill>
              </a:rPr>
              <a:t>Раздел 2</a:t>
            </a:r>
            <a:r>
              <a:rPr lang="ru-RU" sz="2400" dirty="0">
                <a:solidFill>
                  <a:srgbClr val="002060"/>
                </a:solidFill>
              </a:rPr>
              <a:t> «</a:t>
            </a:r>
            <a:r>
              <a:rPr lang="ru-RU" sz="2400" b="1" dirty="0">
                <a:solidFill>
                  <a:srgbClr val="002060"/>
                </a:solidFill>
              </a:rPr>
              <a:t>Нарушения Федеральных стандартов аудиторской деятельности </a:t>
            </a:r>
            <a:r>
              <a:rPr lang="ru-RU" sz="2400" dirty="0">
                <a:solidFill>
                  <a:srgbClr val="002060"/>
                </a:solidFill>
              </a:rPr>
              <a:t>(ФСАД) и Федеральных правил (стандартов) аудиторской деятельности (ФПСАД)» -</a:t>
            </a:r>
            <a:r>
              <a:rPr lang="ru-RU" sz="2400" b="1" dirty="0">
                <a:solidFill>
                  <a:srgbClr val="002060"/>
                </a:solidFill>
              </a:rPr>
              <a:t>67,17% (1657 нарушений</a:t>
            </a:r>
            <a:r>
              <a:rPr lang="ru-RU" sz="2400" dirty="0">
                <a:solidFill>
                  <a:srgbClr val="002060"/>
                </a:solidFill>
              </a:rPr>
              <a:t>); а также - </a:t>
            </a:r>
            <a:r>
              <a:rPr lang="ru-RU" sz="2400" b="1" u="sng" dirty="0">
                <a:solidFill>
                  <a:srgbClr val="002060"/>
                </a:solidFill>
              </a:rPr>
              <a:t>Раздел 5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</a:rPr>
              <a:t>«Нарушения </a:t>
            </a:r>
            <a:r>
              <a:rPr lang="ru-RU" sz="2400" b="1" dirty="0">
                <a:solidFill>
                  <a:srgbClr val="002060"/>
                </a:solidFill>
              </a:rPr>
              <a:t>международных стандартов аудита</a:t>
            </a:r>
            <a:r>
              <a:rPr lang="ru-RU" sz="2400" dirty="0">
                <a:solidFill>
                  <a:srgbClr val="002060"/>
                </a:solidFill>
              </a:rPr>
              <a:t> (МСА, МСКК, МСОП, МСЗОУ, МССУ)» - 15,25% (358 нарушений) 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Далее </a:t>
            </a:r>
            <a:r>
              <a:rPr lang="ru-RU" sz="2400" dirty="0">
                <a:solidFill>
                  <a:srgbClr val="002060"/>
                </a:solidFill>
              </a:rPr>
              <a:t>по частоте выявления следуют нарушения </a:t>
            </a:r>
            <a:r>
              <a:rPr lang="ru-RU" sz="2400" b="1" u="sng" dirty="0" smtClean="0">
                <a:solidFill>
                  <a:srgbClr val="002060"/>
                </a:solidFill>
              </a:rPr>
              <a:t>Раздела 1</a:t>
            </a:r>
            <a:r>
              <a:rPr lang="ru-RU" sz="2400" dirty="0" smtClean="0">
                <a:solidFill>
                  <a:srgbClr val="002060"/>
                </a:solidFill>
              </a:rPr>
              <a:t> «</a:t>
            </a:r>
            <a:r>
              <a:rPr lang="ru-RU" sz="2400" b="1" dirty="0" smtClean="0">
                <a:solidFill>
                  <a:srgbClr val="002060"/>
                </a:solidFill>
              </a:rPr>
              <a:t>Нарушения </a:t>
            </a:r>
            <a:r>
              <a:rPr lang="ru-RU" sz="2400" b="1" dirty="0">
                <a:solidFill>
                  <a:srgbClr val="002060"/>
                </a:solidFill>
              </a:rPr>
              <a:t>Федерального закона от 30.12.2008 № 307-ФЗ</a:t>
            </a:r>
            <a:r>
              <a:rPr lang="ru-RU" sz="2400" dirty="0">
                <a:solidFill>
                  <a:srgbClr val="002060"/>
                </a:solidFill>
              </a:rPr>
              <a:t> «Об аудиторской деятельности» (Федеральный закон № 307-ФЗ)» - </a:t>
            </a:r>
            <a:r>
              <a:rPr lang="ru-RU" sz="2400" b="1" dirty="0">
                <a:solidFill>
                  <a:srgbClr val="002060"/>
                </a:solidFill>
              </a:rPr>
              <a:t>10,11% (258 нарушения).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Доля </a:t>
            </a:r>
            <a:r>
              <a:rPr lang="ru-RU" sz="2400" dirty="0">
                <a:solidFill>
                  <a:srgbClr val="002060"/>
                </a:solidFill>
              </a:rPr>
              <a:t>нарушений </a:t>
            </a:r>
            <a:r>
              <a:rPr lang="ru-RU" sz="2400" b="1" dirty="0">
                <a:solidFill>
                  <a:srgbClr val="002060"/>
                </a:solidFill>
              </a:rPr>
              <a:t>Раздела 4Д «Несоблюдение аудиторской организацией требований по раскрытию </a:t>
            </a:r>
            <a:r>
              <a:rPr lang="ru-RU" sz="2400" dirty="0">
                <a:solidFill>
                  <a:srgbClr val="002060"/>
                </a:solidFill>
              </a:rPr>
              <a:t>аудиторской организацией информации на своем официальном Интернет-сайте» составила </a:t>
            </a:r>
            <a:r>
              <a:rPr lang="ru-RU" sz="2400" b="1" dirty="0">
                <a:solidFill>
                  <a:srgbClr val="002060"/>
                </a:solidFill>
              </a:rPr>
              <a:t>2,77% (59 нарушений).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Доля </a:t>
            </a:r>
            <a:r>
              <a:rPr lang="ru-RU" sz="2400" dirty="0">
                <a:solidFill>
                  <a:srgbClr val="002060"/>
                </a:solidFill>
              </a:rPr>
              <a:t>нарушений, отраженных в остальных Разделах составила менее 1% по каждому разделу.</a:t>
            </a:r>
          </a:p>
          <a:p>
            <a:pPr algn="just"/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9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6448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выявленные по результатам ВККР</a:t>
            </a:r>
            <a:b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464414"/>
              </p:ext>
            </p:extLst>
          </p:nvPr>
        </p:nvGraphicFramePr>
        <p:xfrm>
          <a:off x="409434" y="730018"/>
          <a:ext cx="11593459" cy="5942016"/>
        </p:xfrm>
        <a:graphic>
          <a:graphicData uri="http://schemas.openxmlformats.org/drawingml/2006/table">
            <a:tbl>
              <a:tblPr firstRow="1" firstCol="1" bandRow="1"/>
              <a:tblGrid>
                <a:gridCol w="622211"/>
                <a:gridCol w="93980"/>
                <a:gridCol w="1088847"/>
                <a:gridCol w="6672722"/>
                <a:gridCol w="1676028"/>
                <a:gridCol w="1439671"/>
              </a:tblGrid>
              <a:tr h="457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итогу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раздела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4722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1. Нарушения Федерального закона от 30.12.2008 № 307-ФЗ «Об аудиторской деятельности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77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1.17.7.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Закона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307-ФЗ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Нарушение аудиторской организацией требования уплаты взносов в саморегулируемую организацию аудиторов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7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3,89%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7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1.18.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Закона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307-ФЗ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Нарушение аудиторской организацией, индивидуальным аудитором, аудитором обязанности уведомления в установленный срок саморегулируемой организации аудиторов обо всех изменениях, содержащихся в реестре аудиторов и аудиторских организаций сведений.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3,68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77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1.17.11.</a:t>
                      </a:r>
                      <a:endParaRPr lang="ru-RU" sz="17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 3 Ч. 3 Ст.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Закона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307-ФЗ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индивидуальным аудитором, аудитором требования уплаты взносов в саморегулируемую организацию аудиторов 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0,78%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7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1.14.3.</a:t>
                      </a:r>
                      <a:endParaRPr lang="ru-RU" sz="17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П.2 Ч. 2статьи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Закона 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307-ФЗ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Непредставление аудитором в срок, установленный договором оказания аудиторских услуг, аудиторского заключения </a:t>
                      </a:r>
                      <a:r>
                        <a:rPr lang="ru-RU" sz="17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аудируемому</a:t>
                      </a: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лицу, либо лицу, заключившему договор оказания аудиторских услуг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0,65%</a:t>
                      </a:r>
                      <a:endParaRPr lang="ru-RU" sz="17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9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58756" y="85207"/>
            <a:ext cx="10515600" cy="47435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выявленные по результатам ВККР</a:t>
            </a:r>
            <a:b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743933"/>
              </p:ext>
            </p:extLst>
          </p:nvPr>
        </p:nvGraphicFramePr>
        <p:xfrm>
          <a:off x="466298" y="559559"/>
          <a:ext cx="11259403" cy="6020924"/>
        </p:xfrm>
        <a:graphic>
          <a:graphicData uri="http://schemas.openxmlformats.org/drawingml/2006/table">
            <a:tbl>
              <a:tblPr firstRow="1" firstCol="1" bandRow="1"/>
              <a:tblGrid>
                <a:gridCol w="762001"/>
                <a:gridCol w="95534"/>
                <a:gridCol w="1080446"/>
                <a:gridCol w="6660107"/>
                <a:gridCol w="1216205"/>
                <a:gridCol w="1445110"/>
              </a:tblGrid>
              <a:tr h="5618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от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0899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2. Нарушения Федеральных стандартов аудиторской деятельности (ФСАД) и Федеральных правил (стандартов) аудиторской деятельности (ФПСАД)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288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2.1.9.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пункты 9, 25 ФСАД 1/2010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Нарушение требований к прилагаемой к аудиторскому заключению бухгалтерской (финансовой) отчетности, в частности, правил датирования, прошивки, нумерации и подписания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8,06%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288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2.1.2.1.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подпункт "а" пункта 3 ФСАД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1/2010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SimSun-ExtB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Аудиторское заключение не содержит наименование "Аудиторское заключение" или содержит иное 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2,95%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833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2.1.2.2.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подпункт "б" пункта 3 ФСАД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1/2010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SimSun-ExtB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Аудиторское заключение не содержит указание адресата (акционеры акционерного общества, участники общества с ограниченной ответственностью, иные лица) или содержит некорректные соответствующие данные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2,17%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94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2.1.17.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пункт 25 ФСАД 1/2010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Нарушение индивидуальным аудитором, аудиторской организацией требований к порядку оформления аудиторского заключения и прилагаемой бухгалтерской (финансовой) отчетности, которые должны быть пронумерованы, прошнурованы, опечатаны печатью индивидуального аудитора, аудиторской организации. Примечание: данное нарушение касается исключительно порядка оформления аудиторского заключения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imSun-ExtB" panose="02010609060101010101" pitchFamily="49" charset="-122"/>
                          <a:cs typeface="Times New Roman" panose="02020603050405020304" pitchFamily="18" charset="0"/>
                        </a:rPr>
                        <a:t>2,13%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15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65580" y="0"/>
            <a:ext cx="10515600" cy="6448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выявленные по результатам ВККР</a:t>
            </a:r>
            <a:b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252687"/>
              </p:ext>
            </p:extLst>
          </p:nvPr>
        </p:nvGraphicFramePr>
        <p:xfrm>
          <a:off x="586855" y="644809"/>
          <a:ext cx="11273050" cy="5871720"/>
        </p:xfrm>
        <a:graphic>
          <a:graphicData uri="http://schemas.openxmlformats.org/drawingml/2006/table">
            <a:tbl>
              <a:tblPr firstRow="1" firstCol="1" bandRow="1"/>
              <a:tblGrid>
                <a:gridCol w="601203"/>
                <a:gridCol w="1336778"/>
                <a:gridCol w="6960358"/>
                <a:gridCol w="1009934"/>
                <a:gridCol w="1364777"/>
              </a:tblGrid>
              <a:tr h="780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от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780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2. Нарушения Федеральных стандартов аудиторской деятельности (ФСАД) и Федеральных правил (стандартов) аудиторской деятельности (ФПСАД)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2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2.9.6.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 ФПСАД № 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порядка оформления рабочих документов, в том числе составление рабочих документов без указания дат их создания (при отсутствии признаков создания рабочих документов после завершения аудита)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1,76%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6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2.16.3.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6 ФПСАД № 12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договоре на аудит и / или в письме о проведении аудита не указаны основные условия проведения аудита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1,60%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2.26.5.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14, 23 ФПСАД № 26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Несоблюдение индивидуальным аудитором или аудиторской организацией обязанности указать в своем аудиторском заключении на тот факт, что соответствующие показатели за предыдущий период не были проверены, если аудит бухгалтерской (финансовой) отчетности за предыдущий период не проводился.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1,10%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2.19.2.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33 ФПСАД № 18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Несоблюдение индивидуальным аудитором или аудиторской организацией требований по самостоятельной отсылке запросов третьим лицам и самостоятельном их получении от третьих лиц, если были предприняты меры, направленные на подтверждение полученной от третьих лиц информации.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0,86%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Совет ВККР АО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1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76868" y="1"/>
            <a:ext cx="10515600" cy="4966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нарушения, выявленные по результатам ВККР</a:t>
            </a:r>
            <a:b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688199"/>
              </p:ext>
            </p:extLst>
          </p:nvPr>
        </p:nvGraphicFramePr>
        <p:xfrm>
          <a:off x="409431" y="614149"/>
          <a:ext cx="11450473" cy="5870237"/>
        </p:xfrm>
        <a:graphic>
          <a:graphicData uri="http://schemas.openxmlformats.org/drawingml/2006/table">
            <a:tbl>
              <a:tblPr firstRow="1" firstCol="1" bandRow="1"/>
              <a:tblGrid>
                <a:gridCol w="464025"/>
                <a:gridCol w="146640"/>
                <a:gridCol w="1593481"/>
                <a:gridCol w="6834241"/>
                <a:gridCol w="1025829"/>
                <a:gridCol w="1386257"/>
              </a:tblGrid>
              <a:tr h="5719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от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разделу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81" marR="60681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17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2. Нарушения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международных стандартов аудита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287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5.29.7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пункты 21-23, 28, 33, 37, 48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MCA 700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пункты 16, 20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МСА 705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Аудиторское заключение по форме не соответствует установленным МСА 700 требованиям, в том числе отсутствует или применена ненадлежащая формулировка заголовка аудиторского заключения, заголовков соответствующих разделов, отсутствует или неверно указан адресат аудиторского заключения, необходимая информация об аудиторской организации или индивидуальном аудиторе и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аудируемом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лице.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0,98%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3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5.7.1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пункты 11, 12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MCA 260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аудитор или аудиторская организация не определили соответствующее лицо или лица в структуре корпоративного управления организации, с которыми они будут осуществлять информационное взаимодействие.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0,61%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10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5.17.1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 7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MCA 505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аудитор или аудиторская организация не определили третьи лица и информацию, которая должна быть подтверждена или запрошена, и (или) запросы не содержат информации об аудиторской организации, и (или) индивидуальный аудитор или аудиторская организация не контролировали отправку запросов.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0,41%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10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5.7.2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 14 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MCA 260</a:t>
                      </a: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Индивидуальный аудитор или аудиторская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органи-зация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проинформировали лиц, отвечающих за корпоративное управление, о своих обязанностях в отношении аудита финансовой отчетности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5.7.7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пункты 19, 23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MCA 260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аудитор или аудиторская организация письменно не проинформировали лиц, отвечающих за корпоративное управление, о значимых вопросах, выявленных в ходе аудита или если информация сообщается в устной форме, индивидуальным аудитором или аудиторской организацией не отражены эти вопросы в документации вместе с информацией о том, кто и когда был о них проинформирован.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0,33%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7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4143" y="168765"/>
            <a:ext cx="10515600" cy="590218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ВЫЯВЛЕННЫХ НАРУШЕНИЙ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4143" y="758983"/>
            <a:ext cx="10515600" cy="559736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ВЫВОДЫ: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0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u="sng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группе </a:t>
            </a:r>
            <a:r>
              <a:rPr lang="ru-RU" sz="2000" b="1" u="sng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Нарушения Федерального закона от 30.12.2008 № 307-ФЗ «Об аудиторской деятельности» (Федеральный закон № 307-ФЗ)» наиболее часто встречаются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ДВЕ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группы нарушений, связанные с: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Недостоверностью реестровых данных;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Неуплатой (несвоевременной уплатой) взносов в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СРО.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0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000" b="1" u="sng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группе 2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«Нарушения Федеральных стандартов аудиторской 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(ФСАД) и Федеральных правил (стандартов) аудиторской деятельности (ФПСАД)» традиционно большая часть нарушений связана с 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недостатками в </a:t>
            </a:r>
            <a:r>
              <a:rPr lang="ru-RU" sz="20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аудиторских 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заключениях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611 нарушений (25% от всех нарушений раздела).</a:t>
            </a:r>
            <a:r>
              <a:rPr lang="ru-RU" sz="20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0218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ВЫЯВЛЕННЫХ НАРУШЕНИЙ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841" y="846160"/>
            <a:ext cx="11196317" cy="525438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u="sng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b="1" u="sng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группе 2 </a:t>
            </a:r>
            <a:r>
              <a:rPr lang="ru-RU" sz="20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«Нарушения Федеральных стандартов аудиторской деятельности (ФСАД) и Федеральных правил (стандартов) аудиторской деятельности (ФПСАД</a:t>
            </a:r>
            <a:r>
              <a:rPr lang="ru-RU" sz="20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)». П</a:t>
            </a:r>
            <a:r>
              <a:rPr lang="ru-RU" sz="2000" dirty="0" smtClean="0">
                <a:solidFill>
                  <a:srgbClr val="002060"/>
                </a:solidFill>
              </a:rPr>
              <a:t>омимо </a:t>
            </a:r>
            <a:r>
              <a:rPr lang="ru-RU" sz="2000" dirty="0">
                <a:solidFill>
                  <a:srgbClr val="002060"/>
                </a:solidFill>
              </a:rPr>
              <a:t>указанных выше к наиболее часто встречающимся нарушениям относятся: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</a:rPr>
              <a:t>Нарушение порядка оформления рабочих документов</a:t>
            </a:r>
            <a:r>
              <a:rPr lang="ru-RU" sz="2000" dirty="0">
                <a:solidFill>
                  <a:srgbClr val="002060"/>
                </a:solidFill>
              </a:rPr>
              <a:t>, в том числе составление рабочих документов без указания дат их создания (при отсутствии признаков создания рабочих документов после завершения аудита) - пункт 6 ФПСАД № 2</a:t>
            </a:r>
            <a:endParaRPr lang="ru-RU" sz="2000" dirty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>
                <a:solidFill>
                  <a:srgbClr val="002060"/>
                </a:solidFill>
              </a:rPr>
              <a:t>Несоблюдение</a:t>
            </a:r>
            <a:r>
              <a:rPr lang="ru-RU" sz="2000" dirty="0">
                <a:solidFill>
                  <a:srgbClr val="002060"/>
                </a:solidFill>
              </a:rPr>
              <a:t> индивидуальным аудитором или аудиторской организацией </a:t>
            </a:r>
            <a:r>
              <a:rPr lang="ru-RU" sz="2000" b="1" dirty="0">
                <a:solidFill>
                  <a:srgbClr val="002060"/>
                </a:solidFill>
              </a:rPr>
              <a:t>обязанности указать в своем аудиторском заключении на тот факт, что соответствующие показатели за предыдущий период не были проверены</a:t>
            </a:r>
            <a:r>
              <a:rPr lang="ru-RU" sz="2000" dirty="0">
                <a:solidFill>
                  <a:srgbClr val="002060"/>
                </a:solidFill>
              </a:rPr>
              <a:t>, если аудит бухгалтерской (финансовой) отчетности за предыдущий период не проводился - пункт 14, 23 ФПСАД № 26.	</a:t>
            </a:r>
            <a:endParaRPr lang="ru-RU" sz="2000" dirty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Несоблюдение </a:t>
            </a:r>
            <a:r>
              <a:rPr lang="ru-RU" sz="2000" b="1" dirty="0">
                <a:solidFill>
                  <a:srgbClr val="002060"/>
                </a:solidFill>
              </a:rPr>
              <a:t>индивидуальным аудитором или аудиторской организацией требований по самостоятельной отсылке запросов третьим лицам </a:t>
            </a:r>
            <a:r>
              <a:rPr lang="ru-RU" sz="2000" dirty="0">
                <a:solidFill>
                  <a:srgbClr val="002060"/>
                </a:solidFill>
              </a:rPr>
              <a:t>и самостоятельном их получении от третьих лиц, если были предприняты меры, направленные на подтверждение полученной от третьих лиц информации - пункт 33 ФПСАД № 18.</a:t>
            </a:r>
            <a:endParaRPr lang="ru-RU" sz="2000" dirty="0">
              <a:solidFill>
                <a:srgbClr val="002060"/>
              </a:solidFill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ru-RU" sz="18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Специализированный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 ВККР СРО ААС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838200" y="1392072"/>
            <a:ext cx="10515600" cy="47848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контролю качества СРО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ААС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8 - Москва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человек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8 - регионы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Комиссии: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 доктора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экономических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кандидата экономических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Совет ВККР АО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</a:t>
            </a:fld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4217157" y="1212685"/>
            <a:ext cx="2688609" cy="614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264922" y="2473562"/>
            <a:ext cx="2688609" cy="614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войная стрелка влево/вверх 2"/>
          <p:cNvSpPr/>
          <p:nvPr/>
        </p:nvSpPr>
        <p:spPr>
          <a:xfrm rot="7697457">
            <a:off x="7418962" y="3063576"/>
            <a:ext cx="850392" cy="8503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408220" y="4104089"/>
            <a:ext cx="2688609" cy="6141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90218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ВЫЯВЛЕННЫХ НАРУШЕНИЙ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7841" y="590218"/>
            <a:ext cx="11196317" cy="553762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9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группе </a:t>
            </a:r>
            <a:r>
              <a:rPr lang="ru-RU" sz="19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900" b="1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«Нарушения международных </a:t>
            </a:r>
            <a:r>
              <a:rPr lang="ru-RU" sz="19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стандартов аудита» к наиболее часто встречающимся нарушениям относятся:</a:t>
            </a:r>
            <a:endParaRPr lang="ru-RU" sz="1900" b="1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9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900" b="1" dirty="0">
                <a:solidFill>
                  <a:srgbClr val="002060"/>
                </a:solidFill>
                <a:cs typeface="Times New Roman" panose="02020603050405020304" pitchFamily="18" charset="0"/>
              </a:rPr>
              <a:t>Аудиторское заключение по форме не </a:t>
            </a:r>
            <a:r>
              <a:rPr lang="ru-RU" sz="19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соответствует </a:t>
            </a:r>
            <a:r>
              <a:rPr lang="ru-RU" sz="1900" b="1" dirty="0">
                <a:solidFill>
                  <a:srgbClr val="002060"/>
                </a:solidFill>
                <a:cs typeface="Times New Roman" panose="02020603050405020304" pitchFamily="18" charset="0"/>
              </a:rPr>
              <a:t>установленным МСА 700 требованиям,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в том числе отсутствует или применена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ненадлежащая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формулировка заголовка аудиторского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заключения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, заголовков соответствующих разделов,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отсутствует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или неверно указан адресат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аудиторского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заключения, необходимая информация об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аудиторской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организации или индивидуальном 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аудиторе 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и </a:t>
            </a:r>
            <a:r>
              <a:rPr lang="ru-RU" sz="19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аудируемом</a:t>
            </a:r>
            <a:r>
              <a:rPr lang="ru-RU" sz="1900" dirty="0">
                <a:solidFill>
                  <a:srgbClr val="002060"/>
                </a:solidFill>
                <a:cs typeface="Times New Roman" panose="02020603050405020304" pitchFamily="18" charset="0"/>
              </a:rPr>
              <a:t> лице</a:t>
            </a: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9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19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Нарушения требований к информационному взаимодействия с лицами, отвечающими за корпоративное взаимодействие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9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i="1" dirty="0" smtClean="0">
                <a:solidFill>
                  <a:srgbClr val="002060"/>
                </a:solidFill>
              </a:rPr>
              <a:t>Представленный </a:t>
            </a:r>
            <a:r>
              <a:rPr lang="ru-RU" sz="1900" b="1" i="1" dirty="0">
                <a:solidFill>
                  <a:srgbClr val="002060"/>
                </a:solidFill>
              </a:rPr>
              <a:t>выше количественный и качественный анализ выявленных нарушений свидетельствует о наличии проблемных моментов в профессиональной деятельности членов СРО ААС.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b="1" i="1" dirty="0">
                <a:solidFill>
                  <a:srgbClr val="002060"/>
                </a:solidFill>
              </a:rPr>
              <a:t>С целью устранения выявляемых нарушений необходимы системные действия в части контроля за устранением и недопущением впредь выявленных нарушений; оказания методической помощи членам СРО ААС; корректировки приоритетной тематики обучения по программам повышения квалификации аудиторов-членов СРО ААС.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Совет ВККР АО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1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858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Результативность и эффективность ВККР в целом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3958"/>
            <a:ext cx="10515600" cy="4703005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ПОДХОДЫ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u="sng" dirty="0" smtClean="0">
                <a:solidFill>
                  <a:srgbClr val="002060"/>
                </a:solidFill>
              </a:rPr>
              <a:t>результативность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dirty="0">
                <a:solidFill>
                  <a:srgbClr val="002060"/>
                </a:solidFill>
              </a:rPr>
              <a:t>- степень реализации запланированной деятельности и достижения запланированных результатов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lv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u="sng" dirty="0">
                <a:solidFill>
                  <a:srgbClr val="002060"/>
                </a:solidFill>
              </a:rPr>
              <a:t>эффективность </a:t>
            </a:r>
            <a:r>
              <a:rPr lang="ru-RU" u="sng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- соотношение между достигнутым результатом и использованными ресурсами.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31</a:t>
            </a:fld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438632" y="1924335"/>
            <a:ext cx="1314735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8647"/>
            <a:ext cx="10515600" cy="4264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Количественные показатели результативности ВККР 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230067"/>
              </p:ext>
            </p:extLst>
          </p:nvPr>
        </p:nvGraphicFramePr>
        <p:xfrm>
          <a:off x="641446" y="763109"/>
          <a:ext cx="10661068" cy="5426421"/>
        </p:xfrm>
        <a:graphic>
          <a:graphicData uri="http://schemas.openxmlformats.org/drawingml/2006/table">
            <a:tbl>
              <a:tblPr firstRow="1" firstCol="1" bandRow="1"/>
              <a:tblGrid>
                <a:gridCol w="573205"/>
                <a:gridCol w="5703155"/>
                <a:gridCol w="1787153"/>
                <a:gridCol w="2597555"/>
              </a:tblGrid>
              <a:tr h="646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19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проверок по плану, всего, </a:t>
                      </a:r>
                      <a:b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2319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9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проверок из плана 2018 года - всего , в том числе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1622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1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непроведенных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проверок из плана 2018 года - всего , в том числе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390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- по причине уклонения- всего, в том числе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9%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в 2018 году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в 2019 году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- по причине выхода из состава СРО- всего 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- по причине переноса проверки- всего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- по иным причинам (смена статуса)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- состоявшиеся, утвержденные в 2019 году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11" marR="679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97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Анализ показателей </a:t>
            </a:r>
            <a:r>
              <a:rPr lang="ru-RU" sz="2400" b="1" dirty="0">
                <a:solidFill>
                  <a:srgbClr val="002060"/>
                </a:solidFill>
              </a:rPr>
              <a:t>результативности ВККР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>
                <a:solidFill>
                  <a:srgbClr val="002060"/>
                </a:solidFill>
              </a:rPr>
              <a:t>ВЫВОДЫ: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002060"/>
                </a:solidFill>
              </a:rPr>
              <a:t>Проведено </a:t>
            </a:r>
            <a:r>
              <a:rPr lang="ru-RU" sz="2400" b="1" dirty="0">
                <a:solidFill>
                  <a:srgbClr val="002060"/>
                </a:solidFill>
              </a:rPr>
              <a:t>и утверждено </a:t>
            </a:r>
            <a:r>
              <a:rPr lang="ru-RU" sz="2400" dirty="0">
                <a:solidFill>
                  <a:srgbClr val="002060"/>
                </a:solidFill>
              </a:rPr>
              <a:t>внешних проверок из плана ВККР на 2018 год было </a:t>
            </a:r>
            <a:r>
              <a:rPr lang="ru-RU" sz="2400" b="1" dirty="0">
                <a:solidFill>
                  <a:srgbClr val="002060"/>
                </a:solidFill>
              </a:rPr>
              <a:t>70%.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</a:rPr>
              <a:t>Причинами отклонения </a:t>
            </a:r>
            <a:r>
              <a:rPr lang="ru-RU" sz="2400" dirty="0">
                <a:solidFill>
                  <a:srgbClr val="002060"/>
                </a:solidFill>
              </a:rPr>
              <a:t>от плановых показателей стало: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уклонение</a:t>
            </a:r>
            <a:r>
              <a:rPr lang="ru-RU" sz="2400" dirty="0">
                <a:solidFill>
                  <a:srgbClr val="002060"/>
                </a:solidFill>
              </a:rPr>
              <a:t> от проведения внешней проверки - </a:t>
            </a:r>
            <a:r>
              <a:rPr lang="ru-RU" sz="2400" b="1" dirty="0">
                <a:solidFill>
                  <a:srgbClr val="002060"/>
                </a:solidFill>
              </a:rPr>
              <a:t>9%;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выход из состава СРО </a:t>
            </a:r>
            <a:r>
              <a:rPr lang="ru-RU" sz="2400" dirty="0">
                <a:solidFill>
                  <a:srgbClr val="002060"/>
                </a:solidFill>
              </a:rPr>
              <a:t>- </a:t>
            </a:r>
            <a:r>
              <a:rPr lang="ru-RU" sz="2400" b="1" dirty="0">
                <a:solidFill>
                  <a:srgbClr val="002060"/>
                </a:solidFill>
              </a:rPr>
              <a:t>4 %;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</a:rPr>
              <a:t>в связи со сменой статуса </a:t>
            </a:r>
            <a:r>
              <a:rPr lang="ru-RU" sz="2400" dirty="0">
                <a:solidFill>
                  <a:srgbClr val="002060"/>
                </a:solidFill>
              </a:rPr>
              <a:t>индивидуальными аудиторами - 1%;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утверждение </a:t>
            </a:r>
            <a:r>
              <a:rPr lang="ru-RU" sz="2400" dirty="0" smtClean="0">
                <a:solidFill>
                  <a:srgbClr val="002060"/>
                </a:solidFill>
              </a:rPr>
              <a:t>проведенных в 2018 году проверок </a:t>
            </a:r>
            <a:r>
              <a:rPr lang="ru-RU" sz="2400" b="1" dirty="0" smtClean="0">
                <a:solidFill>
                  <a:srgbClr val="002060"/>
                </a:solidFill>
              </a:rPr>
              <a:t>в 2019 году - 13%;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2060"/>
                </a:solidFill>
              </a:rPr>
              <a:t>перенос проверок на 2019 год - 3 %.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С </a:t>
            </a:r>
            <a:r>
              <a:rPr lang="ru-RU" sz="2400" b="1" dirty="0">
                <a:solidFill>
                  <a:srgbClr val="002060"/>
                </a:solidFill>
              </a:rPr>
              <a:t>учетом приведенной выше статистики в целом ВККР СРО ААС в 2018 году можно признать </a:t>
            </a:r>
            <a:r>
              <a:rPr lang="ru-RU" sz="2400" b="1" u="sng" dirty="0">
                <a:solidFill>
                  <a:srgbClr val="002060"/>
                </a:solidFill>
              </a:rPr>
              <a:t>результативным.</a:t>
            </a:r>
            <a:endParaRPr lang="ru-RU" sz="2400" u="sng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63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874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Эффективность  </a:t>
            </a:r>
            <a:r>
              <a:rPr lang="ru-RU" sz="2800" b="1" dirty="0">
                <a:solidFill>
                  <a:srgbClr val="002060"/>
                </a:solidFill>
              </a:rPr>
              <a:t>ВККР в целом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570"/>
            <a:ext cx="10515600" cy="538539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Анализ </a:t>
            </a:r>
            <a:r>
              <a:rPr lang="ru-RU" dirty="0" smtClean="0">
                <a:solidFill>
                  <a:srgbClr val="002060"/>
                </a:solidFill>
              </a:rPr>
              <a:t>финансовых показателей показал, </a:t>
            </a:r>
            <a:r>
              <a:rPr lang="ru-RU" dirty="0">
                <a:solidFill>
                  <a:srgbClr val="002060"/>
                </a:solidFill>
              </a:rPr>
              <a:t>что фактические поступления от ВККР превысили запланированный показатель на 12%, тогда как фактически </a:t>
            </a:r>
            <a:r>
              <a:rPr lang="ru-RU" dirty="0" smtClean="0">
                <a:solidFill>
                  <a:srgbClr val="002060"/>
                </a:solidFill>
              </a:rPr>
              <a:t>израсходовано </a:t>
            </a:r>
            <a:r>
              <a:rPr lang="ru-RU" dirty="0">
                <a:solidFill>
                  <a:srgbClr val="002060"/>
                </a:solidFill>
              </a:rPr>
              <a:t>было на 1,4% меньше, чем </a:t>
            </a:r>
            <a:r>
              <a:rPr lang="ru-RU" dirty="0" smtClean="0">
                <a:solidFill>
                  <a:srgbClr val="002060"/>
                </a:solidFill>
              </a:rPr>
              <a:t>планировалось</a:t>
            </a:r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Для достижения </a:t>
            </a:r>
            <a:r>
              <a:rPr lang="ru-RU" dirty="0">
                <a:solidFill>
                  <a:srgbClr val="002060"/>
                </a:solidFill>
              </a:rPr>
              <a:t>полученного положительного результата были использованы ресурсы в меньшем объеме, чем планировалось (при одновременном росте поступлений от ВККР от плановых показателей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ВККР </a:t>
            </a:r>
            <a:r>
              <a:rPr lang="ru-RU" b="1" dirty="0">
                <a:solidFill>
                  <a:srgbClr val="002060"/>
                </a:solidFill>
              </a:rPr>
              <a:t>СРО ААС в 2018 году  в целом  можно признать достаточно </a:t>
            </a:r>
            <a:r>
              <a:rPr lang="ru-RU" b="1" dirty="0" smtClean="0">
                <a:solidFill>
                  <a:srgbClr val="002060"/>
                </a:solidFill>
              </a:rPr>
              <a:t>эффективным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34</a:t>
            </a:fld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083791" y="2402007"/>
            <a:ext cx="1314735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879073" y="4612944"/>
            <a:ext cx="1314735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9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4057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Сложности при классификации нарушений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820" y="1590248"/>
            <a:ext cx="10515600" cy="4948664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Неурегулированность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НПА отдельных ситуаций аудиторской практики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выработки консолидированной позиции всех Субъектов ВККР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Предложение: обсуждать, вырабатывать позицию, доводить до профессионального сообщества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35</a:t>
            </a:fld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490345" y="2280141"/>
            <a:ext cx="1528550" cy="518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490345" y="4171744"/>
            <a:ext cx="1528550" cy="5186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http://img1.liveinternet.ru/images/attach/c/9/106/7/106007193_24fd5eb5e8ac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3125" y1="15156" x2="23125" y2="151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829" y="2592933"/>
            <a:ext cx="3816424" cy="38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2586066" y="1024909"/>
            <a:ext cx="6725265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48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49576" y="2481275"/>
            <a:ext cx="599824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КОБОЗЕВА Н.В.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 Правления СРО ААС,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Зам. Председателя Комиссии по контролю качества СРО ААС,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 по контролю качества СРО  ААС</a:t>
            </a:r>
          </a:p>
          <a:p>
            <a:pPr algn="ctr">
              <a:defRPr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koboze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va@auditor-sro.org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www.auditor-sro.org </a:t>
            </a:r>
          </a:p>
          <a:p>
            <a:pPr algn="ctr">
              <a:defRPr/>
            </a:pP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тел.: (495) 734-04-70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61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82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 Комиссии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контролю качества СРО ААС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085281"/>
            <a:ext cx="11531789" cy="545363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Совет ВККР АО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4</a:t>
            </a:fld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8200" y="1228299"/>
            <a:ext cx="2382672" cy="12692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УТВЕРЖДЕНИЕ РЕЗУЛЬТАТОВ ПРОВЕРОК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66332" y="1228299"/>
            <a:ext cx="2382672" cy="1258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Разработка ЛНА СРО ААС по ВККР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36459" y="1228299"/>
            <a:ext cx="2382672" cy="1258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РАЗРАБОТКА ТКД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109597" y="1228299"/>
            <a:ext cx="2382672" cy="1226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Утверждение и изменение Плана ВККР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259206" y="2675682"/>
            <a:ext cx="1295433" cy="6134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813612" y="2694316"/>
            <a:ext cx="1339788" cy="8884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9648968" y="2739654"/>
            <a:ext cx="1272438" cy="482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верх 17"/>
          <p:cNvSpPr/>
          <p:nvPr/>
        </p:nvSpPr>
        <p:spPr>
          <a:xfrm rot="13572781">
            <a:off x="1469599" y="2877705"/>
            <a:ext cx="1716671" cy="82281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3658737" y="3582810"/>
            <a:ext cx="2197859" cy="137787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НОВАЯ РЕДАКЦИЯ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Правил </a:t>
            </a:r>
            <a:r>
              <a:rPr lang="ru-RU" b="1" dirty="0">
                <a:solidFill>
                  <a:srgbClr val="002060"/>
                </a:solidFill>
              </a:rPr>
              <a:t>ВККР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СРО </a:t>
            </a:r>
            <a:r>
              <a:rPr lang="ru-RU" b="1" dirty="0">
                <a:solidFill>
                  <a:srgbClr val="002060"/>
                </a:solidFill>
              </a:rPr>
              <a:t>ААС</a:t>
            </a:r>
          </a:p>
          <a:p>
            <a:pPr algn="ctr"/>
            <a:endParaRPr lang="ru-RU" dirty="0"/>
          </a:p>
        </p:txBody>
      </p:sp>
      <p:sp>
        <p:nvSpPr>
          <p:cNvPr id="21" name="Блок-схема: перфолента 20"/>
          <p:cNvSpPr/>
          <p:nvPr/>
        </p:nvSpPr>
        <p:spPr>
          <a:xfrm>
            <a:off x="6421272" y="4271749"/>
            <a:ext cx="2197859" cy="137787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2 НОВЫЕ </a:t>
            </a:r>
            <a:r>
              <a:rPr lang="ru-RU" b="1" dirty="0" smtClean="0">
                <a:solidFill>
                  <a:srgbClr val="002060"/>
                </a:solidFill>
              </a:rPr>
              <a:t>РЕДАКЦИИ ТКД</a:t>
            </a:r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9324013" y="3820654"/>
            <a:ext cx="2197859" cy="137787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12 раз </a:t>
            </a:r>
            <a:r>
              <a:rPr lang="ru-RU" b="1" dirty="0" smtClean="0">
                <a:solidFill>
                  <a:srgbClr val="002060"/>
                </a:solidFill>
              </a:rPr>
              <a:t>вносились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изменения в План ВККР</a:t>
            </a:r>
            <a:endParaRPr lang="ru-RU" dirty="0"/>
          </a:p>
        </p:txBody>
      </p:sp>
      <p:sp>
        <p:nvSpPr>
          <p:cNvPr id="23" name="Блок-схема: перфолента 22"/>
          <p:cNvSpPr/>
          <p:nvPr/>
        </p:nvSpPr>
        <p:spPr>
          <a:xfrm>
            <a:off x="97549" y="3289110"/>
            <a:ext cx="2197859" cy="137787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ПЛАНОВЫЕ 2000</a:t>
            </a:r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24" name="Блок-схема: перфолента 23"/>
          <p:cNvSpPr/>
          <p:nvPr/>
        </p:nvSpPr>
        <p:spPr>
          <a:xfrm>
            <a:off x="1368473" y="4271749"/>
            <a:ext cx="2197859" cy="137787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ВНЕПЛАНОВЫЕ 31</a:t>
            </a:r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6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1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Динамика количества плановых проверок за 2017-2018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гг.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778234"/>
              </p:ext>
            </p:extLst>
          </p:nvPr>
        </p:nvGraphicFramePr>
        <p:xfrm>
          <a:off x="614150" y="996284"/>
          <a:ext cx="10739651" cy="4883921"/>
        </p:xfrm>
        <a:graphic>
          <a:graphicData uri="http://schemas.openxmlformats.org/drawingml/2006/table">
            <a:tbl>
              <a:tblPr/>
              <a:tblGrid>
                <a:gridCol w="4349512"/>
                <a:gridCol w="1595140"/>
                <a:gridCol w="1494545"/>
                <a:gridCol w="1647832"/>
                <a:gridCol w="1652622"/>
              </a:tblGrid>
              <a:tr h="3968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абсолютная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относительная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16700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проверок по плану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01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Из них: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559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организаций, индивидуальных аудиторов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01">
                <a:tc>
                  <a:txBody>
                    <a:bodyPr/>
                    <a:lstStyle/>
                    <a:p>
                      <a:pPr marL="72000" algn="just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59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плановых </a:t>
                      </a:r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проверок  -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59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59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индивидуальных аудиторов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-41,82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79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аудиторов (без индивидуальных аудиторов)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0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1069"/>
            <a:ext cx="10515600" cy="666774"/>
          </a:xfrm>
        </p:spPr>
        <p:txBody>
          <a:bodyPr>
            <a:norm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Количественные показатели результативности ВККР.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Совет ВККР АО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6</a:t>
            </a:fld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73967" y="1111875"/>
            <a:ext cx="10515600" cy="51397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-  на 2018 год было </a:t>
            </a:r>
            <a:r>
              <a:rPr lang="ru-RU" b="1" dirty="0"/>
              <a:t>запланировано</a:t>
            </a:r>
            <a:r>
              <a:rPr lang="ru-RU" dirty="0"/>
              <a:t> на 396 проверок (20,59%) больше, чем в 2017 году;</a:t>
            </a:r>
          </a:p>
          <a:p>
            <a:pPr marL="0" indent="0">
              <a:buNone/>
            </a:pPr>
            <a:r>
              <a:rPr lang="ru-RU" dirty="0"/>
              <a:t>- в 2018 году было </a:t>
            </a:r>
            <a:r>
              <a:rPr lang="ru-RU" b="1" dirty="0"/>
              <a:t>проведено</a:t>
            </a:r>
            <a:r>
              <a:rPr lang="ru-RU" dirty="0"/>
              <a:t> на 356 проверок (21,25%) больше, чем в 2017 году, в том числе аудиторских организаций - на 27 проверок (8,46%) больше, аудиторов – на 321 проверку (24,67%) больше.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i="1" dirty="0"/>
              <a:t>В отчетном периоде наблюдалась тенденция значительного роста запланированных и проведенных проверок, что связано увеличением количества членов СРО ААС в 2017 году. </a:t>
            </a: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i="1" dirty="0"/>
              <a:t>Указанные обстоятельства обусловили увеличение в 2018 г. по сравнению с 2017 г. количества запланированных проверок на 20,59%; проведенных проверок – на 21,25%.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66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024" y="365126"/>
            <a:ext cx="11191164" cy="8768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Количественные показатели ВККР в динамике за 2017-2018 гг.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486508"/>
              </p:ext>
            </p:extLst>
          </p:nvPr>
        </p:nvGraphicFramePr>
        <p:xfrm>
          <a:off x="723332" y="1419363"/>
          <a:ext cx="10739651" cy="4585652"/>
        </p:xfrm>
        <a:graphic>
          <a:graphicData uri="http://schemas.openxmlformats.org/drawingml/2006/table">
            <a:tbl>
              <a:tblPr/>
              <a:tblGrid>
                <a:gridCol w="4349512"/>
                <a:gridCol w="1595140"/>
                <a:gridCol w="1494545"/>
                <a:gridCol w="1647832"/>
                <a:gridCol w="1652622"/>
              </a:tblGrid>
              <a:tr h="4641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абсолютная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относительная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6413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проведенных 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проверок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3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 внеплановых: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121,43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3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163,64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3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индивидуальных аудиторов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-33,33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4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18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т.ч</a:t>
                      </a:r>
                      <a:r>
                        <a:rPr lang="ru-RU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на основании</a:t>
                      </a:r>
                      <a:endParaRPr lang="ru-RU" sz="1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645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жалобы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15,38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76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обращения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776">
                <a:tc>
                  <a:txBody>
                    <a:bodyPr/>
                    <a:lstStyle/>
                    <a:p>
                      <a:pPr marL="72000" algn="just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решения Комиссии (РОП ПОД/ФТ)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58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5251"/>
            <a:ext cx="10515600" cy="637765"/>
          </a:xfrm>
        </p:spPr>
        <p:txBody>
          <a:bodyPr>
            <a:normAutofit/>
          </a:bodyPr>
          <a:lstStyle/>
          <a:p>
            <a:pPr algn="ctr"/>
            <a:r>
              <a:rPr lang="ru-RU" sz="29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Внеплановые </a:t>
            </a:r>
            <a:r>
              <a:rPr lang="ru-RU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935" y="873457"/>
            <a:ext cx="10844284" cy="548289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rgbClr val="002060"/>
                </a:solidFill>
              </a:rPr>
              <a:t>2018 году </a:t>
            </a:r>
            <a:r>
              <a:rPr lang="ru-RU" b="1" dirty="0" smtClean="0">
                <a:solidFill>
                  <a:srgbClr val="002060"/>
                </a:solidFill>
              </a:rPr>
              <a:t>утверждены </a:t>
            </a:r>
            <a:r>
              <a:rPr lang="ru-RU" b="1" dirty="0">
                <a:solidFill>
                  <a:srgbClr val="002060"/>
                </a:solidFill>
              </a:rPr>
              <a:t>результаты по 31 внеплановой проверке, </a:t>
            </a:r>
            <a:r>
              <a:rPr lang="ru-RU" dirty="0">
                <a:solidFill>
                  <a:srgbClr val="002060"/>
                </a:solidFill>
              </a:rPr>
              <a:t>из них </a:t>
            </a:r>
            <a:r>
              <a:rPr lang="ru-RU" b="1" dirty="0">
                <a:solidFill>
                  <a:srgbClr val="002060"/>
                </a:solidFill>
              </a:rPr>
              <a:t>15 -</a:t>
            </a:r>
            <a:r>
              <a:rPr lang="ru-RU" dirty="0">
                <a:solidFill>
                  <a:srgbClr val="002060"/>
                </a:solidFill>
              </a:rPr>
              <a:t>  на основании поступивших в СРО </a:t>
            </a:r>
            <a:r>
              <a:rPr lang="ru-RU" b="1" dirty="0">
                <a:solidFill>
                  <a:srgbClr val="002060"/>
                </a:solidFill>
              </a:rPr>
              <a:t>ААС жалоб</a:t>
            </a:r>
            <a:r>
              <a:rPr lang="ru-RU" dirty="0">
                <a:solidFill>
                  <a:srgbClr val="002060"/>
                </a:solidFill>
              </a:rPr>
              <a:t>; </a:t>
            </a:r>
            <a:r>
              <a:rPr lang="ru-RU" b="1" dirty="0">
                <a:solidFill>
                  <a:srgbClr val="002060"/>
                </a:solidFill>
              </a:rPr>
              <a:t>1 - по заявлению АО</a:t>
            </a:r>
            <a:r>
              <a:rPr lang="ru-RU" dirty="0">
                <a:solidFill>
                  <a:srgbClr val="002060"/>
                </a:solidFill>
              </a:rPr>
              <a:t>-члена СРО ААС; </a:t>
            </a:r>
            <a:r>
              <a:rPr lang="ru-RU" b="1" dirty="0">
                <a:solidFill>
                  <a:srgbClr val="002060"/>
                </a:solidFill>
              </a:rPr>
              <a:t>15 проверок </a:t>
            </a:r>
            <a:r>
              <a:rPr lang="ru-RU" dirty="0">
                <a:solidFill>
                  <a:srgbClr val="002060"/>
                </a:solidFill>
              </a:rPr>
              <a:t>исполнения членами СРО ААС требований законодательства по противодействию коррупции.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В 2018 году было проведено </a:t>
            </a:r>
            <a:r>
              <a:rPr lang="ru-RU" b="1" dirty="0">
                <a:solidFill>
                  <a:srgbClr val="002060"/>
                </a:solidFill>
              </a:rPr>
              <a:t>на 17 внеплановых проверок, что в 2,2 раза больше, чем в 2017 году.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Результаты проверок по жалобам: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 по 6 проверкам - доводы, изложенные в жалобе, частично подтвердились, материалы проверок переданы в Дисциплинарную комиссию;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по 1 проверке – доводы, изложенные в жалобе, нашли подтверждение, материалы проверок переданы в Дисциплинарную комиссию;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 по 7 проверкам - доводы, изложенные в жалобе, не нашли подтверждения, нарушений не выявлено;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П</a:t>
            </a:r>
            <a:r>
              <a:rPr lang="ru-RU" dirty="0" smtClean="0">
                <a:solidFill>
                  <a:srgbClr val="002060"/>
                </a:solidFill>
              </a:rPr>
              <a:t>о </a:t>
            </a:r>
            <a:r>
              <a:rPr lang="ru-RU" dirty="0">
                <a:solidFill>
                  <a:srgbClr val="002060"/>
                </a:solidFill>
              </a:rPr>
              <a:t>1 </a:t>
            </a:r>
            <a:r>
              <a:rPr lang="ru-RU" b="1" dirty="0">
                <a:solidFill>
                  <a:srgbClr val="002060"/>
                </a:solidFill>
              </a:rPr>
              <a:t>проверке по заявлению </a:t>
            </a:r>
            <a:r>
              <a:rPr lang="ru-RU" dirty="0">
                <a:solidFill>
                  <a:srgbClr val="002060"/>
                </a:solidFill>
              </a:rPr>
              <a:t>нарушений не выявлено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002060"/>
                </a:solidFill>
                <a:effectLst/>
              </a:rPr>
              <a:t>По 15 проверкам </a:t>
            </a:r>
            <a:r>
              <a:rPr lang="ru-RU" b="1" dirty="0">
                <a:solidFill>
                  <a:srgbClr val="002060"/>
                </a:solidFill>
              </a:rPr>
              <a:t>по </a:t>
            </a:r>
            <a:r>
              <a:rPr lang="ru-RU" b="1" dirty="0" smtClean="0">
                <a:solidFill>
                  <a:srgbClr val="002060"/>
                </a:solidFill>
              </a:rPr>
              <a:t>ПОД/ФТ нарушений </a:t>
            </a:r>
            <a:r>
              <a:rPr lang="ru-RU" b="1" dirty="0">
                <a:solidFill>
                  <a:srgbClr val="002060"/>
                </a:solidFill>
              </a:rPr>
              <a:t>не выявлено.</a:t>
            </a:r>
          </a:p>
          <a:p>
            <a:pPr marL="0" indent="0" algn="just">
              <a:buNone/>
            </a:pPr>
            <a:endParaRPr lang="ru-RU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5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313" y="133114"/>
            <a:ext cx="10515600" cy="7266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  <a:t>Уклонение от ВККР </a:t>
            </a:r>
            <a:r>
              <a:rPr lang="ru-RU" sz="2800" b="1" dirty="0">
                <a:solidFill>
                  <a:srgbClr val="002060"/>
                </a:solidFill>
                <a:latin typeface="+mn-lt"/>
                <a:ea typeface="Microsoft YaHei Light" panose="020B0502040204020203" pitchFamily="34" charset="-122"/>
                <a:cs typeface="Times New Roman" panose="02020603050405020304" pitchFamily="18" charset="0"/>
              </a:rPr>
              <a:t>в динамике за 2017-2018 гг.</a:t>
            </a:r>
            <a:endParaRPr lang="ru-RU" sz="2800" dirty="0">
              <a:latin typeface="+mn-lt"/>
              <a:ea typeface="Microsoft YaHei Light" panose="020B0502040204020203" pitchFamily="34" charset="-122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319807"/>
              </p:ext>
            </p:extLst>
          </p:nvPr>
        </p:nvGraphicFramePr>
        <p:xfrm>
          <a:off x="368491" y="859810"/>
          <a:ext cx="10331356" cy="5563942"/>
        </p:xfrm>
        <a:graphic>
          <a:graphicData uri="http://schemas.openxmlformats.org/drawingml/2006/table">
            <a:tbl>
              <a:tblPr/>
              <a:tblGrid>
                <a:gridCol w="4605004"/>
                <a:gridCol w="1091590"/>
                <a:gridCol w="990089"/>
                <a:gridCol w="1880418"/>
                <a:gridCol w="1764255"/>
              </a:tblGrid>
              <a:tr h="2209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Показатель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Динамика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9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абсолютная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относительная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88385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случаев уклонения от прохождения внешнего контроля качества работы - 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58,14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84,38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индивидуальных аудиторов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-18,18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939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случаев выхода из состава СРО после включения в План ВККР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-5,95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-12,50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индивидуальных аудиторов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85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 количество несостоявшихся проверок по причине уклонения и выхода из СРО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аудиторских организаций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>
                  <a:txBody>
                    <a:bodyPr/>
                    <a:lstStyle/>
                    <a:p>
                      <a:pPr marL="36000" algn="just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индивидуальных аудиторов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Совет ВККР АО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44877-B4F1-4D7E-B7AD-06F04016D06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4662</TotalTime>
  <Words>3773</Words>
  <Application>Microsoft Office PowerPoint</Application>
  <PresentationFormat>Широкоэкранный</PresentationFormat>
  <Paragraphs>927</Paragraphs>
  <Slides>36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Microsoft YaHei Light</vt:lpstr>
      <vt:lpstr>SimSun-ExtB</vt:lpstr>
      <vt:lpstr>Arial</vt:lpstr>
      <vt:lpstr>Calibri</vt:lpstr>
      <vt:lpstr>Calibri Light</vt:lpstr>
      <vt:lpstr>Microsoft Tai Le</vt:lpstr>
      <vt:lpstr>Times New Roman</vt:lpstr>
      <vt:lpstr>Wingdings</vt:lpstr>
      <vt:lpstr>Тема Office</vt:lpstr>
      <vt:lpstr>ОСНОВНЫЕ ИТОГИ ОСУЩЕСТВЛЕНИЯ СРО ААС ФУНКЦИИ ВККР АУДИТОРСКИХ ОРГАНИЗАЦИЙ И АУДИТОРОВ В 2018 ГОДУ</vt:lpstr>
      <vt:lpstr>РЕЗУЛЬТАТЫ ОСУЩЕСТВЛЕНИЯ СРО ААС ВНЕШНЕГО КОНТРОЛЯ КАЧЕСТВА РАБОТЫ ЧЛЕНОВ СРО ААС В 2018 ГОДУ</vt:lpstr>
      <vt:lpstr>Специализированный орган ВККР СРО ААС</vt:lpstr>
      <vt:lpstr>Результаты работы Комиссии по контролю качества СРО ААС</vt:lpstr>
      <vt:lpstr>Динамика количества плановых проверок за 2017-2018 гг.</vt:lpstr>
      <vt:lpstr>Количественные показатели результативности ВККР. </vt:lpstr>
      <vt:lpstr>Количественные показатели ВККР в динамике за 2017-2018 гг.</vt:lpstr>
      <vt:lpstr>Внеплановые проверки</vt:lpstr>
      <vt:lpstr>Уклонение от ВККР в динамике за 2017-2018 гг.</vt:lpstr>
      <vt:lpstr>Уклонение от ВККР в динамике за 2017-2018 гг.</vt:lpstr>
      <vt:lpstr>Результативность деятельности контролеров качества</vt:lpstr>
      <vt:lpstr>Результативность деятельности контролеров качества</vt:lpstr>
      <vt:lpstr>Результаты оценки качества аудита объектов ВККР</vt:lpstr>
      <vt:lpstr>Результаты оценки качества аудита объектов ВККР по проведенным внешним проверкам</vt:lpstr>
      <vt:lpstr>Результаты оценки качества аудита объектов ВККР по проведенным внешним проверкам</vt:lpstr>
      <vt:lpstr>Результаты оценки качества аудита объектов ВККР по проведенным внешним проверкам</vt:lpstr>
      <vt:lpstr> Меры воздействия по результатам ВККР СРО ААС </vt:lpstr>
      <vt:lpstr> Анализ мер воздействия по результатам ВККР СРО ААС </vt:lpstr>
      <vt:lpstr>ТИПОВЫЕ НАРУШЕНИЯ, ВЫЯВЛЯЕМЫЕ В ХОДЕ ВНЕШНЕГО КОНТРОЛЯ КАЧЕСТВА РАБОТЫ ЧЛЕНОВ СРО ААС</vt:lpstr>
      <vt:lpstr>  Статистика типов выявленных нарушений (по критерию существенности)  </vt:lpstr>
      <vt:lpstr> Статистика типов выявленных нарушений </vt:lpstr>
      <vt:lpstr> Статистика типов выявленных нарушений (по критерию НПА) </vt:lpstr>
      <vt:lpstr> Статистика типов выявленных нарушений </vt:lpstr>
      <vt:lpstr>  Типовые нарушения, выявленные по результатам ВККР   </vt:lpstr>
      <vt:lpstr>  Типовые нарушения, выявленные по результатам ВККР   </vt:lpstr>
      <vt:lpstr>  Типовые нарушения, выявленные по результатам ВККР   </vt:lpstr>
      <vt:lpstr>  Типовые нарушения, выявленные по результатам ВККР   </vt:lpstr>
      <vt:lpstr>АНАЛИЗ ВЫЯВЛЕННЫХ НАРУШЕНИЙ</vt:lpstr>
      <vt:lpstr>АНАЛИЗ ВЫЯВЛЕННЫХ НАРУШЕНИЙ</vt:lpstr>
      <vt:lpstr>АНАЛИЗ ВЫЯВЛЕННЫХ НАРУШЕНИЙ</vt:lpstr>
      <vt:lpstr>Результативность и эффективность ВККР в целом</vt:lpstr>
      <vt:lpstr>Количественные показатели результативности ВККР </vt:lpstr>
      <vt:lpstr>Анализ показателей результативности ВККР </vt:lpstr>
      <vt:lpstr>Эффективность  ВККР в целом</vt:lpstr>
      <vt:lpstr>Сложности при классификации нарушений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ВЫПОЛНЕНИЕ СРО ААС ПРОТОКОЛЬНЫХ РЕШЕНИЙ СОВЕТА ВККР АО</dc:title>
  <dc:creator>Надежда Кобозева</dc:creator>
  <cp:lastModifiedBy>Надежда Кобозева</cp:lastModifiedBy>
  <cp:revision>181</cp:revision>
  <cp:lastPrinted>2019-03-27T23:33:40Z</cp:lastPrinted>
  <dcterms:created xsi:type="dcterms:W3CDTF">2017-12-09T12:55:41Z</dcterms:created>
  <dcterms:modified xsi:type="dcterms:W3CDTF">2019-03-27T23:38:07Z</dcterms:modified>
</cp:coreProperties>
</file>