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496" r:id="rId2"/>
    <p:sldId id="372" r:id="rId3"/>
    <p:sldId id="498" r:id="rId4"/>
    <p:sldId id="497" r:id="rId5"/>
    <p:sldId id="499" r:id="rId6"/>
    <p:sldId id="500" r:id="rId7"/>
    <p:sldId id="501" r:id="rId8"/>
    <p:sldId id="502" r:id="rId9"/>
    <p:sldId id="503" r:id="rId10"/>
    <p:sldId id="504" r:id="rId11"/>
    <p:sldId id="526" r:id="rId12"/>
    <p:sldId id="505" r:id="rId13"/>
    <p:sldId id="506" r:id="rId14"/>
    <p:sldId id="507" r:id="rId15"/>
    <p:sldId id="508" r:id="rId16"/>
    <p:sldId id="511" r:id="rId17"/>
    <p:sldId id="512" r:id="rId18"/>
    <p:sldId id="513" r:id="rId19"/>
    <p:sldId id="514" r:id="rId20"/>
    <p:sldId id="515" r:id="rId21"/>
    <p:sldId id="516" r:id="rId22"/>
    <p:sldId id="517" r:id="rId23"/>
    <p:sldId id="518" r:id="rId24"/>
    <p:sldId id="519" r:id="rId25"/>
    <p:sldId id="520" r:id="rId26"/>
    <p:sldId id="521" r:id="rId27"/>
    <p:sldId id="522" r:id="rId28"/>
    <p:sldId id="523" r:id="rId29"/>
    <p:sldId id="524" r:id="rId30"/>
    <p:sldId id="525" r:id="rId31"/>
    <p:sldId id="527" r:id="rId32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836" autoAdjust="0"/>
  </p:normalViewPr>
  <p:slideViewPr>
    <p:cSldViewPr>
      <p:cViewPr>
        <p:scale>
          <a:sx n="87" d="100"/>
          <a:sy n="87" d="100"/>
        </p:scale>
        <p:origin x="-882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9AD60-11F4-4553-A182-36E728386B0E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3598-5070-4A90-864E-73ADE7B60D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3C415-D04E-4B7B-89F7-9CE19E950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A315F-57B6-4846-B115-BC74AA7F4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E58BC-0D15-4815-9561-73CEF2FF5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FA90E-184E-457C-B228-45D37D495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4AD05-646B-48E7-8FA3-60BEE976C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073D4-042A-456B-84AF-6445C9C09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07F9-A5A1-4DDD-BC92-C03A9684A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3A134-AEDA-41A0-BE74-8E98CCF16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A477E-7C4B-49C8-AAE6-11FE076B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AF0FD-7551-4026-A303-73DCCEE56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8353E-4A67-40AA-8A94-1D65B7CA0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8E42C-1005-4965-9ED6-0F201E7F1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BB8D20-B5FA-40EA-A6D7-1149ED877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34823/" TargetMode="External"/><Relationship Id="rId2" Type="http://schemas.openxmlformats.org/officeDocument/2006/relationships/hyperlink" Target="http://www.consultant.ru/document/cons_doc_LAW_320456/92090ea7ec4b8b650767c3574b5483e5127baa3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296827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296827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20456/4529505ed8db905da30e671fc9b01c71950a6021/" TargetMode="External"/><Relationship Id="rId2" Type="http://schemas.openxmlformats.org/officeDocument/2006/relationships/hyperlink" Target="http://www.consultant.ru/document/cons_doc_LAW_320456/92090ea7ec4b8b650767c3574b5483e5127baa30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consultant.ru/document/cons_doc_LAW_320456/23f2f7a64819563577910cbd1db35ef316d91e3b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nsultant.ru/document/cons_doc_LAW_320456/94da9cb147d926b48d7a6460caa88bf95963ad8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pic>
        <p:nvPicPr>
          <p:cNvPr id="1026" name="Picture 2" descr="C:\Users\user\Desktop\Эмблема РС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76672"/>
            <a:ext cx="2068066" cy="250829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43608" y="3717032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предотвращения </a:t>
            </a:r>
            <a:r>
              <a:rPr lang="ru-RU" sz="2400" dirty="0" smtClean="0"/>
              <a:t>легализации (отмывания) доходов, полученных преступным путем, финансирования терроризма и финансирования распространения оружия массового уничтожения </a:t>
            </a:r>
            <a:r>
              <a:rPr lang="ru-RU" sz="2400" b="1" dirty="0" smtClean="0"/>
              <a:t>разрабатывать правила внутреннего контроля</a:t>
            </a:r>
            <a:r>
              <a:rPr lang="ru-RU" sz="2400" dirty="0" smtClean="0"/>
              <a:t>, а в случаях, установленных </a:t>
            </a:r>
            <a:r>
              <a:rPr lang="ru-RU" sz="2400" dirty="0" smtClean="0">
                <a:hlinkClick r:id="rId2"/>
              </a:rPr>
              <a:t>пунктом 2.1</a:t>
            </a:r>
            <a:r>
              <a:rPr lang="ru-RU" sz="2400" dirty="0" smtClean="0"/>
              <a:t>настоящей статьи, также целевые правила внутреннего контроля, </a:t>
            </a:r>
            <a:r>
              <a:rPr lang="ru-RU" sz="2400" b="1" dirty="0" smtClean="0"/>
              <a:t>назначать специальных должностных лиц</a:t>
            </a:r>
            <a:r>
              <a:rPr lang="ru-RU" sz="2400" dirty="0" smtClean="0"/>
              <a:t>, ответственных за реализацию правил внутреннего контроля и целевых правил внутреннего контроля, а также </a:t>
            </a:r>
            <a:r>
              <a:rPr lang="ru-RU" sz="2400" b="1" dirty="0" smtClean="0"/>
              <a:t>принимать </a:t>
            </a:r>
            <a:r>
              <a:rPr lang="ru-RU" sz="2400" b="1" dirty="0" smtClean="0">
                <a:hlinkClick r:id="rId3"/>
              </a:rPr>
              <a:t>иные</a:t>
            </a:r>
            <a:r>
              <a:rPr lang="ru-RU" sz="2400" b="1" dirty="0" smtClean="0"/>
              <a:t> внутренние организационные меры</a:t>
            </a:r>
            <a:r>
              <a:rPr lang="ru-RU" sz="2400" dirty="0" smtClean="0"/>
              <a:t> в указанных целях.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-1713"/>
            <a:ext cx="8136904" cy="657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</a:t>
            </a:r>
            <a:r>
              <a:rPr lang="bg-BG" sz="2400" dirty="0" smtClean="0"/>
              <a:t>Правила </a:t>
            </a:r>
            <a:r>
              <a:rPr lang="bg-BG" sz="2400" dirty="0" smtClean="0"/>
              <a:t>внутреннего контроля разрабатываются</a:t>
            </a:r>
            <a:r>
              <a:rPr lang="bg-BG" sz="2400" u="heavy" dirty="0" smtClean="0"/>
              <a:t> </a:t>
            </a:r>
            <a:r>
              <a:rPr lang="bg-BG" sz="2400" b="1" u="heavy" dirty="0" smtClean="0"/>
              <a:t>с учетом</a:t>
            </a:r>
            <a:r>
              <a:rPr lang="bg-BG" sz="2400" b="1" dirty="0" smtClean="0"/>
              <a:t> </a:t>
            </a:r>
            <a:r>
              <a:rPr lang="bg-BG" sz="2400" dirty="0" smtClean="0"/>
              <a:t>требований, утверждаемых </a:t>
            </a:r>
            <a:r>
              <a:rPr lang="bg-BG" sz="2400" dirty="0" smtClean="0"/>
              <a:t>Правительством </a:t>
            </a:r>
            <a:r>
              <a:rPr lang="bg-BG" sz="2400" dirty="0" smtClean="0"/>
              <a:t>Российской </a:t>
            </a:r>
            <a:r>
              <a:rPr lang="bg-BG" sz="2400" dirty="0" smtClean="0"/>
              <a:t>Федерации  </a:t>
            </a:r>
            <a:r>
              <a:rPr lang="en-US" sz="2400" dirty="0" smtClean="0"/>
              <a:t>&lt;…&gt;</a:t>
            </a:r>
          </a:p>
          <a:p>
            <a:pPr algn="just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</a:t>
            </a:r>
            <a:r>
              <a:rPr lang="bg-BG" sz="2400" b="1" dirty="0" smtClean="0"/>
              <a:t>Постановлени</a:t>
            </a:r>
            <a:r>
              <a:rPr lang="ru-RU" sz="2400" b="1" dirty="0" smtClean="0"/>
              <a:t>е Правительства РФ</a:t>
            </a:r>
            <a:r>
              <a:rPr lang="bg-BG" sz="2400" b="1" dirty="0" smtClean="0"/>
              <a:t>                      № </a:t>
            </a:r>
            <a:r>
              <a:rPr lang="bg-BG" sz="2400" b="1" dirty="0" smtClean="0"/>
              <a:t>667 от 30.06.2012</a:t>
            </a:r>
            <a:endParaRPr lang="ru-RU" sz="2400" b="1" dirty="0" smtClean="0"/>
          </a:p>
          <a:p>
            <a:pPr algn="just">
              <a:buNone/>
            </a:pPr>
            <a:r>
              <a:rPr lang="en-US" sz="2400" dirty="0" smtClean="0"/>
              <a:t>    </a:t>
            </a:r>
            <a:r>
              <a:rPr lang="bg-BG" sz="2400" dirty="0" smtClean="0"/>
              <a:t>«</a:t>
            </a:r>
            <a:r>
              <a:rPr lang="bg-BG" sz="2400" dirty="0" smtClean="0"/>
              <a:t>Об утверждении требований к правилам внутреннего контроля, разрабатываемым организациями, осуществляющими операции с денежными средствами или иным имуществом, и индивидуальными предпринимателями, и о признании утратившими силу некоторых актов Правительства Российской Федерации»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</a:t>
            </a:r>
            <a:r>
              <a:rPr lang="bg-BG" sz="2400" dirty="0" smtClean="0"/>
              <a:t>Правила </a:t>
            </a:r>
            <a:r>
              <a:rPr lang="bg-BG" sz="2400" dirty="0" smtClean="0"/>
              <a:t>внутреннего контроля разрабатываются</a:t>
            </a:r>
            <a:r>
              <a:rPr lang="bg-BG" sz="2400" u="heavy" dirty="0" smtClean="0"/>
              <a:t> </a:t>
            </a:r>
            <a:r>
              <a:rPr lang="bg-BG" sz="2400" b="1" u="heavy" dirty="0" smtClean="0"/>
              <a:t>с учетом</a:t>
            </a:r>
            <a:r>
              <a:rPr lang="bg-BG" sz="2400" b="1" dirty="0" smtClean="0"/>
              <a:t> </a:t>
            </a:r>
            <a:r>
              <a:rPr lang="bg-BG" sz="2400" dirty="0" smtClean="0"/>
              <a:t>требований, утверждаемых </a:t>
            </a:r>
            <a:r>
              <a:rPr lang="bg-BG" sz="2400" dirty="0" smtClean="0"/>
              <a:t>Правительством </a:t>
            </a:r>
            <a:r>
              <a:rPr lang="bg-BG" sz="2400" dirty="0" smtClean="0"/>
              <a:t>Российской </a:t>
            </a:r>
            <a:r>
              <a:rPr lang="bg-BG" sz="2400" dirty="0" smtClean="0"/>
              <a:t>Федерации  </a:t>
            </a:r>
            <a:r>
              <a:rPr lang="en-US" sz="2400" dirty="0" smtClean="0"/>
              <a:t>&lt;…&gt;</a:t>
            </a:r>
          </a:p>
          <a:p>
            <a:pPr algn="just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</a:t>
            </a:r>
            <a:r>
              <a:rPr lang="bg-BG" sz="2400" dirty="0" smtClean="0"/>
              <a:t>Постановлении </a:t>
            </a:r>
            <a:r>
              <a:rPr lang="bg-BG" sz="2400" dirty="0" smtClean="0"/>
              <a:t>№ 667 от 30.06.2012</a:t>
            </a:r>
            <a:endParaRPr lang="ru-RU" sz="2400" dirty="0" smtClean="0"/>
          </a:p>
          <a:p>
            <a:pPr algn="just">
              <a:buNone/>
            </a:pPr>
            <a:r>
              <a:rPr lang="en-US" sz="2400" dirty="0" smtClean="0"/>
              <a:t>    </a:t>
            </a:r>
            <a:r>
              <a:rPr lang="bg-BG" sz="2400" dirty="0" smtClean="0"/>
              <a:t>«</a:t>
            </a:r>
            <a:r>
              <a:rPr lang="bg-BG" sz="2400" dirty="0" smtClean="0"/>
              <a:t>Об утверждении требований к правилам внутреннего контроля, разрабатываемым организациями, осуществляющими операции с денежными средствами или иным имуществом, и индивидуальными предпринимателями, и о признании утратившими силу некоторых актов Правительства Российской Федерации»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lvl="1" algn="just">
              <a:buNone/>
            </a:pPr>
            <a:r>
              <a:rPr lang="ru-RU" sz="2000" dirty="0" smtClean="0"/>
              <a:t>4. </a:t>
            </a:r>
            <a:r>
              <a:rPr lang="bg-BG" sz="2000" i="1" dirty="0" smtClean="0"/>
              <a:t>Правила </a:t>
            </a:r>
            <a:r>
              <a:rPr lang="bg-BG" sz="2000" i="1" dirty="0" smtClean="0"/>
              <a:t>внутреннего контроля включают в себя следующие программы осуществления внутреннего контроля:</a:t>
            </a:r>
            <a:endParaRPr lang="ru-RU" sz="2000" dirty="0" smtClean="0"/>
          </a:p>
          <a:p>
            <a:pPr algn="just"/>
            <a:r>
              <a:rPr lang="bg-BG" sz="2000" i="1" dirty="0" smtClean="0"/>
              <a:t>а) программа,	определяющая организационные основы осуществления внутреннего контроля (далее - программа организации внутреннего контроля);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б) программа идентификации клиентов, представителей клиентов и (или) выгодоприобретателей, а также бенефициарных владельцев (далее - программа идентификации);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в) программа оценки степени (уровня) риска совершения клиентом операций, связанных с легализацией (отмыванием) доходов, полученных преступным путем, и финансированием терроризма (далее - программа оценки риска);</a:t>
            </a:r>
            <a:endParaRPr lang="ru-RU" sz="2000" dirty="0" smtClean="0"/>
          </a:p>
          <a:p>
            <a:pPr algn="just">
              <a:buNone/>
            </a:pPr>
            <a:endParaRPr lang="ru-RU" sz="12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00200"/>
            <a:ext cx="8147248" cy="4525963"/>
          </a:xfrm>
        </p:spPr>
        <p:txBody>
          <a:bodyPr/>
          <a:lstStyle/>
          <a:p>
            <a:pPr algn="just"/>
            <a:r>
              <a:rPr lang="bg-BG" sz="2000" i="1" dirty="0" smtClean="0"/>
              <a:t>г)  программа  выявления   операций   (сделок),   подлежащих  обязательному контролю, и операций (сделок), имеющих признаки связи с легализацией</a:t>
            </a:r>
            <a:endParaRPr lang="ru-RU" sz="2000" dirty="0" smtClean="0"/>
          </a:p>
          <a:p>
            <a:pPr algn="just"/>
            <a:r>
              <a:rPr lang="bg-BG" sz="2000" i="1" dirty="0" smtClean="0"/>
              <a:t>(</a:t>
            </a:r>
            <a:r>
              <a:rPr lang="bg-BG" sz="2000" i="1" dirty="0" smtClean="0"/>
              <a:t>отмыванием) доходов, полученных преступным путем, или финансированием терроризма (далее - программа выявления операций);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д) программа документального фиксирования информации;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е)  программа,   регламентирующая   порядок   работы   по  приостановлению операций в соответствии с Федеральным законом (далее - программа по приостановлению операций);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ж) программа  подготовки  и  обучения  кадров  в  сфере  противодействия легализации   (отмыванию)   доходов,   полученных   преступным   путем, финансированию терроризма и финансированию </a:t>
            </a:r>
            <a:r>
              <a:rPr lang="bg-BG" sz="2000" i="1" dirty="0" smtClean="0"/>
              <a:t>оружия </a:t>
            </a:r>
            <a:r>
              <a:rPr lang="bg-BG" sz="2000" i="1" dirty="0" smtClean="0"/>
              <a:t>массового </a:t>
            </a:r>
            <a:r>
              <a:rPr lang="bg-BG" sz="2000" i="1" dirty="0" smtClean="0"/>
              <a:t>уничтожения</a:t>
            </a:r>
            <a:endParaRPr lang="ru-RU" sz="2800" dirty="0" smtClean="0"/>
          </a:p>
          <a:p>
            <a:pPr algn="just">
              <a:buNone/>
            </a:pPr>
            <a:endParaRPr lang="ru-RU" sz="12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/>
            <a:r>
              <a:rPr lang="bg-BG" sz="2000" i="1" dirty="0" smtClean="0"/>
              <a:t>з) программа проверки осуществления внутреннего контроля;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и) программа хранения информации и документов, полученных в результате реализации программ осуществления внутреннего контроля в целях противодействия легализации (отмыванию) доходов, полученных преступным путем, финансированию терроризма и финансированию распространения оружия  массового  уничтожения (далее – программа хранения информации);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к) программа изучения клиента при приеме на обслуживание и обслуживании (</a:t>
            </a:r>
            <a:r>
              <a:rPr lang="bg-BG" sz="2000" i="1" dirty="0" smtClean="0"/>
              <a:t>далее - </a:t>
            </a:r>
            <a:r>
              <a:rPr lang="bg-BG" sz="2000" i="1" dirty="0" smtClean="0"/>
              <a:t>программа изучения клиента);</a:t>
            </a:r>
            <a:endParaRPr lang="ru-RU" sz="2000" dirty="0" smtClean="0"/>
          </a:p>
          <a:p>
            <a:pPr algn="just">
              <a:buNone/>
            </a:pPr>
            <a:endParaRPr lang="ru-RU" sz="12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bg-BG" sz="2000" i="1" dirty="0" smtClean="0"/>
              <a:t>з) программа проверки осуществления внутреннего контроля;</a:t>
            </a:r>
            <a:endParaRPr lang="ru-RU" sz="2000" dirty="0" smtClean="0"/>
          </a:p>
          <a:p>
            <a:r>
              <a:rPr lang="bg-BG" sz="2000" i="1" dirty="0" smtClean="0"/>
              <a:t>и) программа хранения информации и документов, полученных в результате реализации программ осуществления внутреннего контроля в целях противодействия легализации (отмыванию) доходов, полученных преступным путем, финансированию терроризма и финансированию распространения оружия  массового  уничтожения (далее – программа хранения информации);</a:t>
            </a:r>
            <a:endParaRPr lang="ru-RU" sz="2000" dirty="0" smtClean="0"/>
          </a:p>
          <a:p>
            <a:r>
              <a:rPr lang="bg-BG" sz="2000" i="1" dirty="0" smtClean="0"/>
              <a:t>к) программа изучения клиента при приеме на обслуживание и обслуживании (</a:t>
            </a:r>
            <a:r>
              <a:rPr lang="bg-BG" sz="2000" i="1" dirty="0" smtClean="0"/>
              <a:t>далее - </a:t>
            </a:r>
            <a:r>
              <a:rPr lang="bg-BG" sz="2000" i="1" dirty="0" smtClean="0"/>
              <a:t>программа изучения клиента);</a:t>
            </a:r>
            <a:endParaRPr lang="ru-RU" sz="2000" dirty="0" smtClean="0"/>
          </a:p>
          <a:p>
            <a:pPr algn="just">
              <a:buNone/>
            </a:pPr>
            <a:endParaRPr lang="ru-RU" sz="12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/>
            <a:r>
              <a:rPr lang="bg-BG" sz="2000" i="1" dirty="0" smtClean="0"/>
              <a:t>л) программа, регламентирующая  порядок  действий  в  случае  отказа  от выполнения распоряжения клиента о совершении операции;</a:t>
            </a:r>
            <a:endParaRPr lang="ru-RU" sz="2000" dirty="0" smtClean="0"/>
          </a:p>
          <a:p>
            <a:pPr algn="just"/>
            <a:r>
              <a:rPr lang="bg-BG" sz="2000" i="1" dirty="0" smtClean="0"/>
              <a:t>м) программа, регламентирующая порядок применения мер по замораживанию (блокированию) денежных средств или иного </a:t>
            </a:r>
            <a:r>
              <a:rPr lang="bg-BG" sz="2000" i="1" dirty="0" smtClean="0"/>
              <a:t>имущества.</a:t>
            </a:r>
            <a:endParaRPr lang="ru-RU" sz="2000" dirty="0" smtClean="0"/>
          </a:p>
          <a:p>
            <a:pPr algn="just">
              <a:buNone/>
            </a:pPr>
            <a:r>
              <a:rPr lang="ru-RU" sz="2000" i="1" dirty="0" smtClean="0"/>
              <a:t> </a:t>
            </a:r>
            <a:r>
              <a:rPr lang="ru-RU" sz="2000" i="1" dirty="0" smtClean="0"/>
              <a:t>     5. </a:t>
            </a:r>
            <a:r>
              <a:rPr lang="bg-BG" sz="2000" i="1" dirty="0" smtClean="0"/>
              <a:t>В </a:t>
            </a:r>
            <a:r>
              <a:rPr lang="bg-BG" sz="2000" i="1" dirty="0" smtClean="0"/>
              <a:t>правилах внутреннего контроля устанавливаются полномочия, а также обязанности, возлагаемые на специальное должностное лицо, ответственное за реализацию правил внутреннего контроля (далее - специальное должностное лицо).</a:t>
            </a:r>
            <a:endParaRPr lang="ru-RU" sz="2000" dirty="0" smtClean="0"/>
          </a:p>
          <a:p>
            <a:pPr algn="just">
              <a:buNone/>
            </a:pPr>
            <a:endParaRPr lang="ru-RU" sz="12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Три возможных подхода к правилам ПОД/ФТ/ФРОМУ для аудиторских организаций/индивидуальных аудиторов.  </a:t>
            </a:r>
          </a:p>
          <a:p>
            <a:pPr algn="ctr">
              <a:buNone/>
            </a:pPr>
            <a:r>
              <a:rPr lang="ru-RU" sz="2000" b="1" dirty="0" smtClean="0"/>
              <a:t>Первый подход:</a:t>
            </a:r>
          </a:p>
          <a:p>
            <a:pPr algn="just">
              <a:buNone/>
            </a:pPr>
            <a:r>
              <a:rPr lang="ru-RU" sz="2000" dirty="0" smtClean="0"/>
              <a:t>     Правила </a:t>
            </a:r>
            <a:r>
              <a:rPr lang="ru-RU" sz="2000" dirty="0" smtClean="0"/>
              <a:t>внутреннего контроля аудиторской организации </a:t>
            </a:r>
            <a:r>
              <a:rPr lang="ru-RU" sz="2000" u="sng" dirty="0" smtClean="0"/>
              <a:t>должны учитывать положения Постановления Правительства №667, но при этом содержать только те обязательства (программы контроля), которые установлены непосредственно </a:t>
            </a:r>
            <a:r>
              <a:rPr lang="ru-RU" sz="2000" u="sng" dirty="0" smtClean="0"/>
              <a:t>Федеральным законом № 115-ФЗ </a:t>
            </a:r>
            <a:r>
              <a:rPr lang="ru-RU" sz="2000" u="sng" dirty="0" smtClean="0"/>
              <a:t>и не противоречат ему.</a:t>
            </a:r>
            <a:endParaRPr lang="ru-RU" sz="2000" dirty="0" smtClean="0"/>
          </a:p>
          <a:p>
            <a:pPr algn="just"/>
            <a:r>
              <a:rPr lang="ru-RU" sz="2000" dirty="0" smtClean="0"/>
              <a:t>Постановление </a:t>
            </a:r>
            <a:r>
              <a:rPr lang="ru-RU" sz="2000" dirty="0" smtClean="0"/>
              <a:t>Правительства № 667 распространяется </a:t>
            </a:r>
            <a:r>
              <a:rPr lang="ru-RU" sz="2000" b="1" dirty="0" smtClean="0"/>
              <a:t>только</a:t>
            </a:r>
            <a:r>
              <a:rPr lang="ru-RU" sz="2000" dirty="0" smtClean="0"/>
              <a:t> </a:t>
            </a:r>
            <a:r>
              <a:rPr lang="ru-RU" sz="2000" dirty="0" smtClean="0"/>
              <a:t>на строго определенный перечень организаций и индивидуальных предпринимателей. </a:t>
            </a:r>
          </a:p>
          <a:p>
            <a:pPr algn="just"/>
            <a:r>
              <a:rPr lang="ru-RU" sz="2000" dirty="0" smtClean="0"/>
              <a:t>В Постановлении не указаны аудиторские организации (индивидуальные аудиторы) при оказании аудиторских услуг. 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Классификатор  нарушений, раздел 6, нарушение 6.1</a:t>
            </a:r>
          </a:p>
          <a:p>
            <a:pPr>
              <a:buNone/>
            </a:pPr>
            <a:r>
              <a:rPr lang="ru-RU" sz="2000" i="1" dirty="0" smtClean="0"/>
              <a:t>     часть </a:t>
            </a:r>
            <a:r>
              <a:rPr lang="ru-RU" sz="2000" i="1" dirty="0" smtClean="0"/>
              <a:t>2.1 статьи 7.1 Федерального закона № 115-ФЗ, пункт 3.2 части 2 статьи 13 Федерального закона № </a:t>
            </a:r>
            <a:r>
              <a:rPr lang="ru-RU" sz="2000" i="1" dirty="0" smtClean="0"/>
              <a:t>307-ФЗ</a:t>
            </a:r>
          </a:p>
          <a:p>
            <a:pPr algn="just">
              <a:buNone/>
            </a:pPr>
            <a:r>
              <a:rPr lang="ru-RU" sz="2000" dirty="0" smtClean="0"/>
              <a:t>     Аудиторская </a:t>
            </a:r>
            <a:r>
              <a:rPr lang="ru-RU" sz="2000" dirty="0" smtClean="0"/>
              <a:t>организация, индивидуальный аудитор </a:t>
            </a:r>
            <a:r>
              <a:rPr lang="ru-RU" sz="2000" dirty="0" smtClean="0"/>
              <a:t>при оказании </a:t>
            </a:r>
            <a:r>
              <a:rPr lang="ru-RU" sz="2000" dirty="0" smtClean="0"/>
              <a:t>аудиторских услуг не уведомили </a:t>
            </a:r>
            <a:r>
              <a:rPr lang="ru-RU" sz="2000" dirty="0" err="1" smtClean="0"/>
              <a:t>Росфинмониторинг</a:t>
            </a:r>
            <a:r>
              <a:rPr lang="ru-RU" sz="2000" dirty="0" smtClean="0"/>
              <a:t> о возникновении любых оснований полагать, что сделки или финансовые операции </a:t>
            </a:r>
            <a:r>
              <a:rPr lang="ru-RU" sz="2000" dirty="0" err="1" smtClean="0"/>
              <a:t>аудируемого</a:t>
            </a:r>
            <a:r>
              <a:rPr lang="ru-RU" sz="2000" dirty="0" smtClean="0"/>
              <a:t> лица могли или могут быть осуществлены в целях легализации (отмывания) доходов, полученных преступным путем, или финансирования терроризма в порядке, установленном Федеральным законом от 7 августа 2001 года № 115-ФЗ "О противодействии легализации (отмыванию) доходов, полученных преступным путем, и финансированию терроризма"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b="1" dirty="0" smtClean="0"/>
              <a:t>Требований, относящихся к аудиторам, в Федеральном законе № 115-ФЗ </a:t>
            </a:r>
            <a:r>
              <a:rPr lang="ru-RU" sz="2000" b="1" dirty="0" smtClean="0">
                <a:solidFill>
                  <a:srgbClr val="FF0000"/>
                </a:solidFill>
              </a:rPr>
              <a:t>два</a:t>
            </a:r>
            <a:r>
              <a:rPr lang="ru-RU" sz="2000" b="1" dirty="0" smtClean="0"/>
              <a:t>:</a:t>
            </a:r>
          </a:p>
          <a:p>
            <a:pPr lvl="0"/>
            <a:r>
              <a:rPr lang="bg-BG" sz="2000" dirty="0" smtClean="0"/>
              <a:t>при оказании аудиторских услуг при наличии любых оснований полагать, что сделки или финансовые операции аудируемого лица могли или могут быть осуществлены в целях легализации (отмывания) доходов, полученных преступным путем, или финансирования терроризма, обязаны</a:t>
            </a:r>
            <a:r>
              <a:rPr lang="bg-BG" sz="2000" dirty="0" smtClean="0">
                <a:hlinkClick r:id="rId2"/>
              </a:rPr>
              <a:t> уведомить</a:t>
            </a:r>
            <a:r>
              <a:rPr lang="bg-BG" sz="2000" dirty="0" smtClean="0"/>
              <a:t> об этом уполномоченный орган (ч.2.1 ст.7.1 Федерального закона № 115-ФЗ);</a:t>
            </a:r>
            <a:endParaRPr lang="ru-RU" sz="2000" dirty="0" smtClean="0"/>
          </a:p>
          <a:p>
            <a:pPr lvl="0"/>
            <a:r>
              <a:rPr lang="bg-BG" sz="2000" dirty="0" smtClean="0"/>
              <a:t>назначать специальных должностных лиц, ответственных за реализацию правил внутреннего контроля (ч.2 ст.7 Федерального закона № 115-ФЗ).</a:t>
            </a:r>
            <a:endParaRPr lang="ru-RU" sz="2000" dirty="0" smtClean="0"/>
          </a:p>
          <a:p>
            <a:pPr algn="just">
              <a:buNone/>
            </a:pPr>
            <a:endParaRPr lang="ru-RU" sz="2000" b="1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ru-RU" sz="2000" b="1" dirty="0" smtClean="0"/>
              <a:t>Требований, относящихся к аудиторам, в Федеральном законе № 115-ФЗ </a:t>
            </a:r>
            <a:r>
              <a:rPr lang="ru-RU" sz="2000" b="1" dirty="0" smtClean="0">
                <a:solidFill>
                  <a:srgbClr val="FF0000"/>
                </a:solidFill>
              </a:rPr>
              <a:t>два</a:t>
            </a:r>
            <a:r>
              <a:rPr lang="ru-RU" sz="2000" b="1" dirty="0" smtClean="0"/>
              <a:t>:</a:t>
            </a:r>
          </a:p>
          <a:p>
            <a:pPr lvl="0"/>
            <a:r>
              <a:rPr lang="bg-BG" sz="2000" dirty="0" smtClean="0"/>
              <a:t>при оказании аудиторских услуг при наличии любых оснований полагать, что сделки или финансовые операции аудируемого лица могли или могут быть осуществлены в целях легализации (отмывания) доходов, полученных преступным путем, или финансирования терроризма, обязаны</a:t>
            </a:r>
            <a:r>
              <a:rPr lang="bg-BG" sz="2000" dirty="0" smtClean="0">
                <a:hlinkClick r:id="rId2"/>
              </a:rPr>
              <a:t> уведомить</a:t>
            </a:r>
            <a:r>
              <a:rPr lang="bg-BG" sz="2000" dirty="0" smtClean="0"/>
              <a:t> об этом уполномоченный орган (ч.2.1 ст.7.1 Федерального закона № 115-ФЗ);</a:t>
            </a:r>
            <a:endParaRPr lang="ru-RU" sz="2000" dirty="0" smtClean="0"/>
          </a:p>
          <a:p>
            <a:pPr lvl="0"/>
            <a:r>
              <a:rPr lang="bg-BG" sz="2000" dirty="0" smtClean="0"/>
              <a:t>назначать специальных должностных лиц, ответственных за реализацию правил внутреннего контроля (ч.2 ст.7 Федерального закона № 115-ФЗ).</a:t>
            </a:r>
            <a:endParaRPr lang="ru-RU" sz="2000" dirty="0" smtClean="0"/>
          </a:p>
          <a:p>
            <a:pPr algn="just">
              <a:buNone/>
            </a:pPr>
            <a:endParaRPr lang="ru-RU" sz="2000" b="1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/>
              <a:t>Второй подход:</a:t>
            </a:r>
          </a:p>
          <a:p>
            <a:pPr algn="just">
              <a:buNone/>
            </a:pPr>
            <a:r>
              <a:rPr lang="bg-BG" sz="2000" dirty="0" smtClean="0"/>
              <a:t>     </a:t>
            </a:r>
          </a:p>
          <a:p>
            <a:pPr algn="just">
              <a:buNone/>
            </a:pPr>
            <a:r>
              <a:rPr lang="bg-BG" sz="2000" dirty="0" smtClean="0"/>
              <a:t> </a:t>
            </a:r>
            <a:r>
              <a:rPr lang="bg-BG" sz="2000" dirty="0" smtClean="0"/>
              <a:t>   Требования </a:t>
            </a:r>
            <a:r>
              <a:rPr lang="bg-BG" sz="2000" dirty="0" smtClean="0"/>
              <a:t>к аудиторским организациям/индивидуальным аудиторам </a:t>
            </a:r>
            <a:r>
              <a:rPr lang="bg-BG" sz="2000" dirty="0" smtClean="0"/>
              <a:t>регламнтированы аудиторскими стандартами. Они не </a:t>
            </a:r>
            <a:r>
              <a:rPr lang="bg-BG" sz="2000" dirty="0" smtClean="0"/>
              <a:t>возникли с </a:t>
            </a:r>
            <a:r>
              <a:rPr lang="bg-BG" sz="2000" dirty="0" smtClean="0"/>
              <a:t>18.03.2019 всилу принятия Федерального закона № 33-ФЗ.</a:t>
            </a:r>
          </a:p>
          <a:p>
            <a:pPr algn="just">
              <a:buNone/>
            </a:pPr>
            <a:r>
              <a:rPr lang="bg-BG" sz="2000" dirty="0" smtClean="0"/>
              <a:t> </a:t>
            </a:r>
            <a:r>
              <a:rPr lang="bg-BG" sz="2000" dirty="0" smtClean="0"/>
              <a:t>    С </a:t>
            </a:r>
            <a:r>
              <a:rPr lang="bg-BG" sz="2000" dirty="0" smtClean="0"/>
              <a:t>данной даты возникло лишь требование иметь единый документ (Правила </a:t>
            </a:r>
            <a:r>
              <a:rPr lang="bg-BG" sz="2000" dirty="0" smtClean="0"/>
              <a:t>ПОД/ФТ/ФРОМУ), </a:t>
            </a:r>
            <a:r>
              <a:rPr lang="bg-BG" sz="2000" dirty="0" smtClean="0"/>
              <a:t>где бы указанные в постановлении Правительства № 667 вопросы (если они применимы к аудиторам) были бы регламентированы.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/>
              <a:t>Примеры</a:t>
            </a:r>
          </a:p>
          <a:p>
            <a:pPr algn="ctr">
              <a:buNone/>
            </a:pPr>
            <a:endParaRPr lang="ru-RU" sz="2000" dirty="0" smtClean="0"/>
          </a:p>
          <a:p>
            <a:pPr algn="just"/>
            <a:r>
              <a:rPr lang="bg-BG" sz="2000" i="1" dirty="0" smtClean="0"/>
              <a:t>На основании пункта 25 МСА 240 «Обязанности аудитора в отношении недобросовестных действий при проведении аудита финансовой отчетности» (далее - МСА 240) в соответствии с МСА 315 (пересмотренный) «Выявление и оценка рисков существенного искажения посредством изучения организации и ее окружения» (далее МСА - 315) аудитор должен </a:t>
            </a:r>
            <a:r>
              <a:rPr lang="bg-BG" sz="2000" b="1" i="1" dirty="0" smtClean="0"/>
              <a:t>выявить и оценить риски </a:t>
            </a:r>
            <a:r>
              <a:rPr lang="bg-BG" sz="2000" i="1" dirty="0" smtClean="0"/>
              <a:t>существенного искажения вследствие недобросовестных действий на уровне финансовой отчетности и на уровне предпосылок в отношении видов операций, остатков по счетам и раскрытия информации</a:t>
            </a:r>
            <a:r>
              <a:rPr lang="bg-BG" sz="2000" i="1" dirty="0" smtClean="0"/>
              <a:t>.</a:t>
            </a: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/>
              <a:t>Примеры</a:t>
            </a:r>
          </a:p>
          <a:p>
            <a:pPr algn="ctr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bg-BG" sz="2000" i="1" dirty="0" smtClean="0"/>
              <a:t>     Пунктом </a:t>
            </a:r>
            <a:r>
              <a:rPr lang="bg-BG" sz="2000" i="1" dirty="0" smtClean="0"/>
              <a:t>27 МСА 240 предусмотрено, аудитор должен отнести </a:t>
            </a:r>
            <a:r>
              <a:rPr lang="bg-BG" sz="2000" b="1" i="1" dirty="0" smtClean="0"/>
              <a:t>оцененные риски </a:t>
            </a:r>
            <a:r>
              <a:rPr lang="bg-BG" sz="2000" i="1" dirty="0" smtClean="0"/>
              <a:t>существенного искажения вследствие недобросовестных действий к значительным и, следовательно, в той степени, до которой он еще этого не сделал, должен получить понимание системы внутреннего контроля аудируемой организации, включая контрольные действия, относящиеся к таким рискам.</a:t>
            </a:r>
            <a:endParaRPr lang="ru-RU" sz="2000" dirty="0" smtClean="0"/>
          </a:p>
          <a:p>
            <a:r>
              <a:rPr lang="bg-BG" sz="2000" dirty="0" smtClean="0"/>
              <a:t>Этим требованиям соответствует требование о наличии программы оценки риска (п.4 «в» Требований).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algn="just"/>
            <a:r>
              <a:rPr lang="bg-BG" sz="2000" i="1" dirty="0" smtClean="0"/>
              <a:t>Пунктом 8 МСА 230 определено, что аудитор должен </a:t>
            </a:r>
            <a:r>
              <a:rPr lang="bg-BG" sz="2000" b="1" i="1" dirty="0" smtClean="0"/>
              <a:t>готовить аудиторскую документацию</a:t>
            </a:r>
            <a:r>
              <a:rPr lang="bg-BG" sz="2000" i="1" dirty="0" smtClean="0"/>
              <a:t>, которая достаточна для того, чтобы опытный аудитор, ранее не связанный с проведением конкретного аудиторского задания, мог понять (a) характер, сроки и объем выполненных аудиторских процедур для соблюдения Международных стандартов аудита и применимых законодательных и нормативных требований, (b) результаты выполненных аудиторских процедур и собранные аудиторские доказательства; (c) значимые вопросы, возникшие в ходе аудиторского задания, сделанные по ним выводы, и значимые профессиональные суждения, использованные при формулировании этих выводов.</a:t>
            </a:r>
            <a:endParaRPr lang="ru-RU" sz="2000" dirty="0" smtClean="0"/>
          </a:p>
          <a:p>
            <a:pPr algn="just"/>
            <a:r>
              <a:rPr lang="bg-BG" sz="2000" dirty="0" smtClean="0"/>
              <a:t>Этим требованиям соответствует требование о наличии программы документального фиксирования информации (п.4 «д» Требований).</a:t>
            </a:r>
            <a:endParaRPr lang="ru-RU" sz="20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algn="just"/>
            <a:r>
              <a:rPr lang="bg-BG" sz="2000" i="1" dirty="0" smtClean="0"/>
              <a:t>Пунктом А23 МСА 230 определено, что МСКК 1 (или не менее строгие требования национального законодательства) требует от аудиторских организаций устанавливать политику и процедуры </a:t>
            </a:r>
            <a:r>
              <a:rPr lang="bg-BG" sz="2000" b="1" i="1" dirty="0" smtClean="0"/>
              <a:t>хранения документации </a:t>
            </a:r>
            <a:r>
              <a:rPr lang="bg-BG" sz="2000" i="1" dirty="0" smtClean="0"/>
              <a:t>по заданию.</a:t>
            </a:r>
            <a:endParaRPr lang="ru-RU" sz="2000" dirty="0" smtClean="0"/>
          </a:p>
          <a:p>
            <a:pPr algn="just"/>
            <a:r>
              <a:rPr lang="bg-BG" sz="2000" dirty="0" smtClean="0"/>
              <a:t>Этим требованиям соответствует требование о наличии программы документального хранения информации (п.4 «д» Требований).</a:t>
            </a:r>
            <a:endParaRPr lang="ru-RU" sz="20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algn="just">
              <a:buNone/>
            </a:pPr>
            <a:r>
              <a:rPr lang="bg-BG" sz="2000" dirty="0" smtClean="0"/>
              <a:t>    ОДНАКО:</a:t>
            </a:r>
          </a:p>
          <a:p>
            <a:pPr algn="just"/>
            <a:r>
              <a:rPr lang="bg-BG" sz="2000" dirty="0" smtClean="0"/>
              <a:t>ряд </a:t>
            </a:r>
            <a:r>
              <a:rPr lang="bg-BG" sz="2000" dirty="0" smtClean="0"/>
              <a:t>требований к аудиторским организациям/индивидуальным аудиторам явно неприменимы в силу специфики их деятельности. </a:t>
            </a:r>
            <a:endParaRPr lang="bg-BG" sz="2000" dirty="0" smtClean="0"/>
          </a:p>
          <a:p>
            <a:pPr algn="just">
              <a:buNone/>
            </a:pPr>
            <a:r>
              <a:rPr lang="bg-BG" sz="2000" dirty="0" smtClean="0"/>
              <a:t>     Например</a:t>
            </a:r>
            <a:r>
              <a:rPr lang="bg-BG" sz="2000" dirty="0" smtClean="0"/>
              <a:t>, аудиторская организация/индивидуальный аудитор не может  осуществить действия  в  случае отказа от выполнения распоряжения клиента о совершении операции – в силу того, что никаких распоряжений клиента о совершении операции аудиторская организация/индивидуальный аудитор не получает</a:t>
            </a:r>
            <a:r>
              <a:rPr lang="bg-BG" sz="2000" dirty="0" smtClean="0"/>
              <a:t>.</a:t>
            </a:r>
          </a:p>
          <a:p>
            <a:pPr algn="just">
              <a:buNone/>
            </a:pPr>
            <a:r>
              <a:rPr lang="bg-BG" sz="2000" dirty="0" smtClean="0"/>
              <a:t>     Соответственно</a:t>
            </a:r>
            <a:r>
              <a:rPr lang="bg-BG" sz="2000" dirty="0" smtClean="0"/>
              <a:t>, программа, регламентирующая  порядок  действий в случае отказа от выполнения распоряжения клиента о совершении операции (п.4 «л» Требований) не может быть включена в Правила ПОД/ФТ для аудиторских организаций/индивидуальных аудиторов.</a:t>
            </a:r>
            <a:r>
              <a:rPr lang="bg-BG" sz="2000" dirty="0" smtClean="0"/>
              <a:t> </a:t>
            </a:r>
            <a:endParaRPr lang="ru-RU" sz="20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algn="just"/>
            <a:r>
              <a:rPr lang="bg-BG" sz="2000" i="1" dirty="0" smtClean="0"/>
              <a:t>Пунктом А23 МСА 230 определено, что МСКК 1 (или не менее строгие требования национального законодательства) требует от аудиторских организаций устанавливать политику и процедуры </a:t>
            </a:r>
            <a:r>
              <a:rPr lang="bg-BG" sz="2000" b="1" i="1" dirty="0" smtClean="0"/>
              <a:t>хранения документации </a:t>
            </a:r>
            <a:r>
              <a:rPr lang="bg-BG" sz="2000" i="1" dirty="0" smtClean="0"/>
              <a:t>по заданию.</a:t>
            </a:r>
            <a:endParaRPr lang="ru-RU" sz="2000" dirty="0" smtClean="0"/>
          </a:p>
          <a:p>
            <a:pPr algn="just"/>
            <a:r>
              <a:rPr lang="bg-BG" sz="2000" dirty="0" smtClean="0"/>
              <a:t>Этим требованиям соответствует требование о наличии программы документального хранения информации (п.4 «д» Требований).</a:t>
            </a:r>
            <a:endParaRPr lang="ru-RU" sz="20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algn="just"/>
            <a:r>
              <a:rPr lang="bg-BG" sz="2000" i="1" dirty="0" smtClean="0"/>
              <a:t>Пунктом А23 МСА 230 определено, что МСКК 1 (или не менее строгие требования национального законодательства) требует от аудиторских организаций устанавливать политику и процедуры </a:t>
            </a:r>
            <a:r>
              <a:rPr lang="bg-BG" sz="2000" b="1" i="1" dirty="0" smtClean="0"/>
              <a:t>хранения документации </a:t>
            </a:r>
            <a:r>
              <a:rPr lang="bg-BG" sz="2000" i="1" dirty="0" smtClean="0"/>
              <a:t>по заданию.</a:t>
            </a:r>
            <a:endParaRPr lang="ru-RU" sz="2000" dirty="0" smtClean="0"/>
          </a:p>
          <a:p>
            <a:pPr algn="just"/>
            <a:r>
              <a:rPr lang="bg-BG" sz="2000" dirty="0" smtClean="0"/>
              <a:t>Этим требованиям соответствует требование о наличии программы документального хранения информации (п.4 «д» Требований).</a:t>
            </a:r>
            <a:endParaRPr lang="ru-RU" sz="20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Классификатор  нарушений, раздел 6, нарушение 6.8</a:t>
            </a:r>
          </a:p>
          <a:p>
            <a:pPr>
              <a:buNone/>
            </a:pPr>
            <a:r>
              <a:rPr lang="ru-RU" sz="2000" i="1" dirty="0" smtClean="0"/>
              <a:t>   </a:t>
            </a:r>
            <a:r>
              <a:rPr lang="ru-RU" sz="2000" i="1" dirty="0" smtClean="0"/>
              <a:t>   пункт </a:t>
            </a:r>
            <a:r>
              <a:rPr lang="ru-RU" sz="2000" i="1" dirty="0" smtClean="0"/>
              <a:t>4 статьи 7.1 Федерального закона </a:t>
            </a:r>
          </a:p>
          <a:p>
            <a:pPr>
              <a:buNone/>
            </a:pPr>
            <a:endParaRPr lang="ru-RU" sz="2000" i="1" dirty="0" smtClean="0"/>
          </a:p>
          <a:p>
            <a:pPr algn="just">
              <a:buNone/>
            </a:pPr>
            <a:r>
              <a:rPr lang="ru-RU" sz="2000" dirty="0" smtClean="0"/>
              <a:t>     Аудиторская организация, индивидуальный аудитор разгласили факт передачи в </a:t>
            </a:r>
            <a:r>
              <a:rPr lang="ru-RU" sz="2000" dirty="0" err="1" smtClean="0"/>
              <a:t>Росфинмониторинг</a:t>
            </a:r>
            <a:r>
              <a:rPr lang="ru-RU" sz="2000" dirty="0" smtClean="0"/>
              <a:t> информации, указанной в пунктах 2 и 2.1 статьи 7.1 Федерального закона № 115-ФЗ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/>
              <a:t>Третий подход:</a:t>
            </a:r>
          </a:p>
          <a:p>
            <a:pPr algn="just">
              <a:buNone/>
            </a:pPr>
            <a:r>
              <a:rPr lang="bg-BG" sz="2000" dirty="0" smtClean="0"/>
              <a:t>     </a:t>
            </a:r>
          </a:p>
          <a:p>
            <a:pPr algn="just">
              <a:buNone/>
            </a:pPr>
            <a:r>
              <a:rPr lang="bg-BG" sz="2000" dirty="0" smtClean="0"/>
              <a:t> </a:t>
            </a:r>
            <a:r>
              <a:rPr lang="bg-BG" sz="2000" dirty="0" smtClean="0"/>
              <a:t>   Требования к правилам ПОД/ФТ/ФРОМУ для аудиторских организаций/индивидуальных аудиторов должны содержать все программы, указанные в Постановлении Правительства № 667.</a:t>
            </a:r>
          </a:p>
          <a:p>
            <a:pPr algn="just">
              <a:buNone/>
            </a:pPr>
            <a:r>
              <a:rPr lang="bg-BG" sz="2000" dirty="0" smtClean="0"/>
              <a:t> </a:t>
            </a:r>
          </a:p>
          <a:p>
            <a:pPr algn="just">
              <a:buNone/>
            </a:pPr>
            <a:r>
              <a:rPr lang="bg-BG" sz="2000" dirty="0" smtClean="0"/>
              <a:t> </a:t>
            </a:r>
            <a:r>
              <a:rPr lang="bg-BG" sz="2000" dirty="0" smtClean="0"/>
              <a:t>   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algn="just">
              <a:buNone/>
            </a:pPr>
            <a:r>
              <a:rPr lang="bg-BG" dirty="0" smtClean="0"/>
              <a:t>     В зависимости от применяемого подхода к исполнению требований о составлении Правил ПОД/ФТ/ФРОМУ “</a:t>
            </a:r>
            <a:r>
              <a:rPr lang="bg-BG" b="1" i="1" dirty="0" smtClean="0"/>
              <a:t>с учетом</a:t>
            </a:r>
            <a:r>
              <a:rPr lang="bg-BG" dirty="0" smtClean="0"/>
              <a:t>” Постановления Правительства № 667 – </a:t>
            </a:r>
          </a:p>
          <a:p>
            <a:pPr algn="just">
              <a:buNone/>
            </a:pPr>
            <a:r>
              <a:rPr lang="bg-BG" dirty="0" smtClean="0"/>
              <a:t> </a:t>
            </a:r>
            <a:r>
              <a:rPr lang="bg-BG" dirty="0" smtClean="0"/>
              <a:t>  должен быть скорректирован Классификатор нарушений и программы проверки ВККР.</a:t>
            </a:r>
          </a:p>
          <a:p>
            <a:pPr algn="just">
              <a:buNone/>
            </a:pPr>
            <a:r>
              <a:rPr lang="bg-BG" sz="2000" dirty="0" smtClean="0"/>
              <a:t> </a:t>
            </a:r>
            <a:r>
              <a:rPr lang="bg-BG" sz="2000" dirty="0" smtClean="0"/>
              <a:t>   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Классификатор  нарушений, раздел 6, нарушение 6.9</a:t>
            </a:r>
          </a:p>
          <a:p>
            <a:pPr>
              <a:buNone/>
            </a:pPr>
            <a:r>
              <a:rPr lang="ru-RU" sz="2000" i="1" dirty="0" smtClean="0"/>
              <a:t> </a:t>
            </a:r>
            <a:r>
              <a:rPr lang="ru-RU" sz="2000" i="1" dirty="0" smtClean="0"/>
              <a:t>    пункт </a:t>
            </a:r>
            <a:r>
              <a:rPr lang="ru-RU" sz="2000" i="1" dirty="0" smtClean="0"/>
              <a:t>3 статьи 7.1 Федерального закона № 115-ФЗ, пункт 3 постановления Правительства Российской Федерации от 16 февраля 2005 г. № 82</a:t>
            </a:r>
          </a:p>
          <a:p>
            <a:pPr>
              <a:buNone/>
            </a:pPr>
            <a:endParaRPr lang="ru-RU" sz="2000" i="1" dirty="0" smtClean="0"/>
          </a:p>
          <a:p>
            <a:pPr algn="just">
              <a:buNone/>
            </a:pPr>
            <a:r>
              <a:rPr lang="ru-RU" sz="2000" dirty="0" smtClean="0"/>
              <a:t>     Аудиторская </a:t>
            </a:r>
            <a:r>
              <a:rPr lang="ru-RU" sz="2000" dirty="0" smtClean="0"/>
              <a:t>организация, индивидуальный аудитор не осуществили регистрацию в личном кабинете </a:t>
            </a:r>
            <a:r>
              <a:rPr lang="ru-RU" sz="2000" dirty="0" err="1" smtClean="0"/>
              <a:t>Росфинмониторинга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Классификатор  нарушений, раздел 6, нарушения 6.2-6.7</a:t>
            </a:r>
          </a:p>
          <a:p>
            <a:pPr>
              <a:buNone/>
            </a:pPr>
            <a:r>
              <a:rPr lang="ru-RU" sz="2000" i="1" dirty="0" smtClean="0"/>
              <a:t> </a:t>
            </a:r>
            <a:r>
              <a:rPr lang="ru-RU" sz="2000" i="1" dirty="0" smtClean="0"/>
              <a:t>     </a:t>
            </a:r>
          </a:p>
          <a:p>
            <a:pPr>
              <a:buNone/>
            </a:pPr>
            <a:r>
              <a:rPr lang="ru-RU" sz="2400" dirty="0" smtClean="0"/>
              <a:t>    Аудиторская </a:t>
            </a:r>
            <a:r>
              <a:rPr lang="ru-RU" sz="2400" dirty="0" smtClean="0"/>
              <a:t>организация, индивидуальный аудитор, </a:t>
            </a:r>
            <a:r>
              <a:rPr lang="ru-RU" sz="2400" b="1" dirty="0" smtClean="0"/>
              <a:t>оказывающие бухгалтерские и (или) юридические услуги, перечисленные в части 1 статьи 7.1 Федерального закона № </a:t>
            </a:r>
            <a:r>
              <a:rPr lang="ru-RU" sz="2400" b="1" dirty="0" smtClean="0"/>
              <a:t>115-ФЗ </a:t>
            </a:r>
            <a:r>
              <a:rPr lang="ru-RU" sz="2400" dirty="0" smtClean="0"/>
              <a:t>…. 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Федеральный закон № 115-ФЗ, статья 7.1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1. Требования в отношении идентификации клиента, представителя клиента и (или) </a:t>
            </a:r>
            <a:r>
              <a:rPr lang="ru-RU" sz="2400" dirty="0" err="1" smtClean="0"/>
              <a:t>выгодоприобретателя</a:t>
            </a:r>
            <a:r>
              <a:rPr lang="ru-RU" sz="2400" dirty="0" smtClean="0"/>
              <a:t>, </a:t>
            </a:r>
            <a:r>
              <a:rPr lang="ru-RU" sz="2400" dirty="0" err="1" smtClean="0"/>
              <a:t>бенефициарных</a:t>
            </a:r>
            <a:r>
              <a:rPr lang="ru-RU" sz="2400" dirty="0" smtClean="0"/>
              <a:t> владельцев, установления иной информации о клиенте, применения мер по замораживанию (блокированию) денежных средств или иного имущества, организации внутреннего контроля, фиксирования, хранения информации, приема на обслуживание и обслуживания публичных должностных лиц, установленные 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dirty="0" smtClean="0"/>
              <a:t> </a:t>
            </a:r>
            <a:r>
              <a:rPr lang="ru-RU" sz="2400" dirty="0" smtClean="0">
                <a:hlinkClick r:id="rId2"/>
              </a:rPr>
              <a:t>подпунктами 1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2"/>
              </a:rPr>
              <a:t>1.1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2"/>
              </a:rPr>
              <a:t>2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2"/>
              </a:rPr>
              <a:t>6 пункта 1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2"/>
              </a:rPr>
              <a:t>пунктами 2</a:t>
            </a:r>
            <a:r>
              <a:rPr lang="ru-RU" sz="2400" dirty="0" smtClean="0"/>
              <a:t> и </a:t>
            </a:r>
            <a:r>
              <a:rPr lang="ru-RU" sz="2400" dirty="0" smtClean="0">
                <a:hlinkClick r:id="rId2"/>
              </a:rPr>
              <a:t>4 статьи 7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3"/>
              </a:rPr>
              <a:t>подпунктами 1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3"/>
              </a:rPr>
              <a:t>3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3"/>
              </a:rPr>
              <a:t>5 пункта 1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3"/>
              </a:rPr>
              <a:t>пунктами 3</a:t>
            </a:r>
            <a:r>
              <a:rPr lang="ru-RU" sz="2400" dirty="0" smtClean="0"/>
              <a:t> и </a:t>
            </a:r>
            <a:r>
              <a:rPr lang="ru-RU" sz="2400" dirty="0" smtClean="0">
                <a:hlinkClick r:id="rId3"/>
              </a:rPr>
              <a:t>4 статьи 7.3</a:t>
            </a:r>
            <a:r>
              <a:rPr lang="ru-RU" sz="2400" dirty="0" smtClean="0"/>
              <a:t>, </a:t>
            </a:r>
            <a:r>
              <a:rPr lang="ru-RU" sz="2400" dirty="0" smtClean="0">
                <a:hlinkClick r:id="rId4"/>
              </a:rPr>
              <a:t>пунктом 5 статьи 7.5</a:t>
            </a:r>
            <a:r>
              <a:rPr lang="ru-RU" sz="2400" dirty="0" smtClean="0"/>
              <a:t> настоящего Федерального закона, распространяются на адвокатов, нотариусов и </a:t>
            </a:r>
            <a:r>
              <a:rPr lang="ru-RU" sz="2400" b="1" dirty="0" smtClean="0"/>
              <a:t>лиц, осуществляющих предпринимательскую деятельность в сфере оказания юридических или бухгалтерских услуг</a:t>
            </a:r>
            <a:r>
              <a:rPr lang="ru-RU" sz="2400" dirty="0" smtClean="0"/>
              <a:t>, в случаях, </a:t>
            </a:r>
            <a:r>
              <a:rPr lang="ru-RU" sz="2400" b="1" dirty="0" smtClean="0">
                <a:solidFill>
                  <a:srgbClr val="FF0000"/>
                </a:solidFill>
              </a:rPr>
              <a:t>если</a:t>
            </a:r>
            <a:r>
              <a:rPr lang="ru-RU" sz="2400" dirty="0" smtClean="0"/>
              <a:t> они готовят или осуществляют от имени или по поручению своего клиента следующие операции с денежными средствами или иным имуществом: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5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ru-RU" sz="2400" dirty="0" smtClean="0"/>
              <a:t> </a:t>
            </a:r>
            <a:r>
              <a:rPr lang="ru-RU" sz="2400" dirty="0" smtClean="0"/>
              <a:t>сделки с недвижимым имуществом;</a:t>
            </a:r>
          </a:p>
          <a:p>
            <a:r>
              <a:rPr lang="ru-RU" sz="2400" dirty="0" smtClean="0"/>
              <a:t>управление денежными средствами, ценными бумагами или иным имуществом клиента;</a:t>
            </a:r>
          </a:p>
          <a:p>
            <a:r>
              <a:rPr lang="ru-RU" sz="2400" dirty="0" smtClean="0"/>
              <a:t>управление банковскими счетами или счетами ценных бумаг;</a:t>
            </a:r>
          </a:p>
          <a:p>
            <a:r>
              <a:rPr lang="ru-RU" sz="2400" dirty="0" smtClean="0"/>
              <a:t>привлечение денежных средств для создания организаций, обеспечения их деятельности или управления ими;</a:t>
            </a:r>
          </a:p>
          <a:p>
            <a:r>
              <a:rPr lang="ru-RU" sz="2400" dirty="0" smtClean="0"/>
              <a:t>создание организаций, обеспечение их деятельности или управления ими, а также куплю-продажу организаций.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pPr algn="just"/>
            <a:r>
              <a:rPr lang="ru-RU" sz="1800" dirty="0" smtClean="0"/>
              <a:t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a:t>
            </a:r>
            <a:endParaRPr lang="ru-RU" sz="1800" dirty="0" smtClean="0">
              <a:solidFill>
                <a:srgbClr val="0070C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>
              <a:buNone/>
            </a:pPr>
            <a:r>
              <a:rPr lang="bg-BG" sz="2400" dirty="0" smtClean="0"/>
              <a:t>    Федеральным </a:t>
            </a:r>
            <a:r>
              <a:rPr lang="bg-BG" sz="2400" dirty="0" smtClean="0"/>
              <a:t>законом от 18 марта 2019 г. № 33-ФЗ уточнены и конкретизированы обязанности </a:t>
            </a:r>
            <a:r>
              <a:rPr lang="bg-BG" sz="2400" dirty="0" smtClean="0"/>
              <a:t>указанных </a:t>
            </a:r>
            <a:r>
              <a:rPr lang="bg-BG" sz="2400" dirty="0" smtClean="0"/>
              <a:t>лиц в сфере ПОД/ФТ/ФРОМУ</a:t>
            </a:r>
            <a:r>
              <a:rPr lang="bg-BG" sz="2400" dirty="0" smtClean="0"/>
              <a:t>.</a:t>
            </a:r>
          </a:p>
          <a:p>
            <a:pPr>
              <a:buNone/>
            </a:pPr>
            <a:endParaRPr lang="bg-BG" sz="2400" dirty="0" smtClean="0"/>
          </a:p>
          <a:p>
            <a:pPr algn="ctr">
              <a:buNone/>
            </a:pPr>
            <a:r>
              <a:rPr lang="bg-BG" sz="2400" b="1" dirty="0" smtClean="0"/>
              <a:t>Федеральный закон № 115-ФЗ в редакции Федерального закона 33-ФЗ</a:t>
            </a:r>
          </a:p>
          <a:p>
            <a:pPr>
              <a:buNone/>
            </a:pPr>
            <a:r>
              <a:rPr lang="bg-BG" sz="2400" dirty="0" smtClean="0"/>
              <a:t>Статья 7, часть 2:</a:t>
            </a:r>
            <a:endParaRPr lang="bg-BG" sz="2400" dirty="0" smtClean="0"/>
          </a:p>
          <a:p>
            <a:pPr algn="just"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Организации</a:t>
            </a:r>
            <a:r>
              <a:rPr lang="ru-RU" sz="2400" dirty="0" smtClean="0"/>
              <a:t>, осуществляющие операции с денежными средствами или иным имуществом, </a:t>
            </a:r>
            <a:r>
              <a:rPr lang="ru-RU" sz="2400" dirty="0" smtClean="0">
                <a:solidFill>
                  <a:srgbClr val="FF0000"/>
                </a:solidFill>
              </a:rPr>
              <a:t>а также лица, указанные в </a:t>
            </a:r>
            <a:r>
              <a:rPr lang="ru-RU" sz="2400" dirty="0" smtClean="0">
                <a:solidFill>
                  <a:srgbClr val="FF0000"/>
                </a:solidFill>
                <a:hlinkClick r:id="rId2"/>
              </a:rPr>
              <a:t>статье 7.1</a:t>
            </a:r>
            <a:r>
              <a:rPr lang="ru-RU" sz="2400" dirty="0" smtClean="0">
                <a:solidFill>
                  <a:srgbClr val="FF0000"/>
                </a:solidFill>
              </a:rPr>
              <a:t> настоящего Федерального закона</a:t>
            </a:r>
            <a:r>
              <a:rPr lang="ru-RU" sz="2400" dirty="0" smtClean="0"/>
              <a:t>, обязаны в </a:t>
            </a:r>
            <a:r>
              <a:rPr lang="ru-RU" sz="2400" dirty="0" smtClean="0"/>
              <a:t>целях</a:t>
            </a:r>
            <a:endParaRPr lang="ru-RU" sz="2400" dirty="0"/>
          </a:p>
        </p:txBody>
      </p:sp>
      <p:pic>
        <p:nvPicPr>
          <p:cNvPr id="4" name="Рисунок 3" descr="Описание: C:\Users\МОАП\AppData\Local\Microsoft\Windows\Temporary Internet Files\Content.Outlook\2HS267LW\logo2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792088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15652</TotalTime>
  <Words>1925</Words>
  <Application>Microsoft Office PowerPoint</Application>
  <PresentationFormat>Экран (4:3)</PresentationFormat>
  <Paragraphs>135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Оформление по умолчанию</vt:lpstr>
      <vt:lpstr>  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  <vt:lpstr>О подходах к составлению программы проверки исполнения требований законодательства ПОД/ФТ/ФРОМУ с учётом требований Федерального закона от 18.03.2019г. № 33-ФЗ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Новые требования к оформлению аудиторского заключения</dc:title>
  <dc:creator>Администратор</dc:creator>
  <cp:lastModifiedBy>user</cp:lastModifiedBy>
  <cp:revision>133</cp:revision>
  <dcterms:created xsi:type="dcterms:W3CDTF">2010-12-26T16:31:34Z</dcterms:created>
  <dcterms:modified xsi:type="dcterms:W3CDTF">2019-06-24T09:57:14Z</dcterms:modified>
</cp:coreProperties>
</file>