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303" r:id="rId3"/>
    <p:sldId id="305" r:id="rId4"/>
    <p:sldId id="325" r:id="rId5"/>
    <p:sldId id="323" r:id="rId6"/>
    <p:sldId id="324" r:id="rId7"/>
    <p:sldId id="321" r:id="rId8"/>
    <p:sldId id="283" r:id="rId9"/>
  </p:sldIdLst>
  <p:sldSz cx="9144000" cy="5143500" type="screen16x9"/>
  <p:notesSz cx="6811963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D0562975-B52C-4D26-B980-75606F51FDB0}">
          <p14:sldIdLst>
            <p14:sldId id="258"/>
            <p14:sldId id="303"/>
            <p14:sldId id="305"/>
            <p14:sldId id="325"/>
            <p14:sldId id="323"/>
            <p14:sldId id="324"/>
            <p14:sldId id="321"/>
            <p14:sldId id="28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алицина Ольга Александровна" initials="ГОА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0066CC"/>
    <a:srgbClr val="0033CC"/>
    <a:srgbClr val="003366"/>
    <a:srgbClr val="33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3854" autoAdjust="0"/>
  </p:normalViewPr>
  <p:slideViewPr>
    <p:cSldViewPr>
      <p:cViewPr>
        <p:scale>
          <a:sx n="70" d="100"/>
          <a:sy n="70" d="100"/>
        </p:scale>
        <p:origin x="-1140" y="-5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736" y="-82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51851" cy="497285"/>
          </a:xfrm>
          <a:prstGeom prst="rect">
            <a:avLst/>
          </a:prstGeom>
        </p:spPr>
        <p:txBody>
          <a:bodyPr vert="horz" lIns="92896" tIns="46448" rIns="92896" bIns="4644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6" y="5"/>
            <a:ext cx="2951851" cy="497285"/>
          </a:xfrm>
          <a:prstGeom prst="rect">
            <a:avLst/>
          </a:prstGeom>
        </p:spPr>
        <p:txBody>
          <a:bodyPr vert="horz" lIns="92896" tIns="46448" rIns="92896" bIns="46448" rtlCol="0"/>
          <a:lstStyle>
            <a:lvl1pPr algn="r">
              <a:defRPr sz="1200"/>
            </a:lvl1pPr>
          </a:lstStyle>
          <a:p>
            <a:fld id="{E8362065-1949-4CAE-B2D0-2A7A880565F6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2950"/>
            <a:ext cx="6637337" cy="3733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96" tIns="46448" rIns="92896" bIns="4644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4206"/>
            <a:ext cx="5449570" cy="4475558"/>
          </a:xfrm>
          <a:prstGeom prst="rect">
            <a:avLst/>
          </a:prstGeom>
        </p:spPr>
        <p:txBody>
          <a:bodyPr vert="horz" lIns="92896" tIns="46448" rIns="92896" bIns="4644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6681"/>
            <a:ext cx="2951851" cy="497285"/>
          </a:xfrm>
          <a:prstGeom prst="rect">
            <a:avLst/>
          </a:prstGeom>
        </p:spPr>
        <p:txBody>
          <a:bodyPr vert="horz" lIns="92896" tIns="46448" rIns="92896" bIns="4644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6" y="9446681"/>
            <a:ext cx="2951851" cy="497285"/>
          </a:xfrm>
          <a:prstGeom prst="rect">
            <a:avLst/>
          </a:prstGeom>
        </p:spPr>
        <p:txBody>
          <a:bodyPr vert="horz" lIns="92896" tIns="46448" rIns="92896" bIns="46448" rtlCol="0" anchor="b"/>
          <a:lstStyle>
            <a:lvl1pPr algn="r">
              <a:defRPr sz="1200"/>
            </a:lvl1pPr>
          </a:lstStyle>
          <a:p>
            <a:fld id="{EF417CAD-C071-46D6-B19F-5F529A6C21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21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2950"/>
            <a:ext cx="6637337" cy="3733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Уважаемые коллеги! Представляю вашему вниманию доклад на тему «Реализация требований законодательства о противодействии коррупции на примере Кузбасского регионального отделения Фонда социального</a:t>
            </a:r>
            <a:r>
              <a:rPr lang="ru-RU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страхования Российской Федерации» (15 секунд)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44A8E-7A7D-4C62-B97F-F8FC5681526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795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1pPr>
            <a:lvl2pPr marL="752385" indent="-289379"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2pPr>
            <a:lvl3pPr marL="1157516" indent="-231503"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3pPr>
            <a:lvl4pPr marL="1620523" indent="-231503"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4pPr>
            <a:lvl5pPr marL="2083529" indent="-231503"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5pPr>
            <a:lvl6pPr marL="2546535" indent="-231503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6pPr>
            <a:lvl7pPr marL="3009542" indent="-231503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7pPr>
            <a:lvl8pPr marL="3472548" indent="-231503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8pPr>
            <a:lvl9pPr marL="3935555" indent="-231503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DA3255-2715-4350-BFF5-F7FC84B3E106}" type="slidenum">
              <a:rPr kumimoji="0" lang="ru-RU" sz="1200" b="0">
                <a:solidFill>
                  <a:schemeClr val="tx1"/>
                </a:solidFill>
              </a:rPr>
              <a:pPr eaLnBrk="1" hangingPunct="1"/>
              <a:t>2</a:t>
            </a:fld>
            <a:endParaRPr kumimoji="0" lang="ru-RU" sz="1200" b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2950"/>
            <a:ext cx="6637337" cy="37338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Кузбасское региональное отделение Фонда социального страхования Российской Федерации было</a:t>
            </a:r>
            <a:r>
              <a:rPr lang="ru-RU" i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здано 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декабря 1991 года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Постановлением президиума Федерации</a:t>
            </a:r>
            <a:r>
              <a:rPr lang="ru-RU" i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профсоюзных организаций Кузбасса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настоящее время в его структуру входят 14 филиалов, расположенных в  г. Кемерово и Кемеровской области.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Коллектив Кузбасского регионального отделения сегодня – это около 700 человек,</a:t>
            </a:r>
            <a:r>
              <a:rPr lang="ru-RU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из которых около 500 включены в Перечень должностей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при замещении которых работники обязаны представлять сведения о доходах, расходах, об имуществе и обязательствах имущественного характера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(35 секунд)</a:t>
            </a:r>
            <a:endParaRPr lang="ru-RU" sz="1200" i="1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387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2950"/>
            <a:ext cx="6637337" cy="3733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Активная работа по реализации требований законодательства в целях противодействия коррупции в исполнительных органах Фонда началась в 2013 году. С этой целью проводятся следующие мероприятия:</a:t>
            </a:r>
            <a:endParaRPr lang="ru-RU" sz="1200" b="0" i="1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>
              <a:buFont typeface="+mj-lt"/>
              <a:buAutoNum type="arabicPeriod"/>
            </a:pPr>
            <a:r>
              <a:rPr lang="ru-RU" altLang="ru-RU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Конечно, в первую очередь это </a:t>
            </a:r>
            <a:r>
              <a:rPr lang="ru-RU" altLang="ru-RU" b="0" i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Информационно-разъяснительная работа по соблюдению работниками ограничений, запретов и требований по противодействию коррупции: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altLang="ru-RU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Регулярно п</a:t>
            </a:r>
            <a:r>
              <a:rPr lang="ru-RU" sz="1200" b="0" i="1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роводятся 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выездные обучающие семинары, практически персонально с каждым беседы с работниками о необходимости руководства в работе Кодексом этики и служебного поведения, в  том  числе</a:t>
            </a:r>
            <a:r>
              <a:rPr lang="ru-RU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негативного отношения к дарению</a:t>
            </a:r>
            <a:r>
              <a:rPr lang="en-US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/</a:t>
            </a:r>
            <a:r>
              <a:rPr lang="ru-RU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получению подарков в связи с должностным положением;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В каждом филиале оформлены стенды по противодействию коррупции;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Ведется специальный раздел на официальном сайте, где в открытом доступе размещены Сведения 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 доходах, расходах, об имуществе и обязательствах имущественного характера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работников, а также информация по результатам заседания Комиссии 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по соблюдению требований к служебному поведению и урегулированию конфликта интересов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.</a:t>
            </a:r>
            <a:endParaRPr lang="ru-RU" altLang="ru-RU" b="0" i="1" u="sng" dirty="0" smtClean="0">
              <a:ln cmpd="sng">
                <a:noFill/>
              </a:ln>
              <a:solidFill>
                <a:srgbClr val="003366"/>
              </a:solidFill>
              <a:cs typeface="Times New Roman" panose="02020603050405020304" pitchFamily="18" charset="0"/>
            </a:endParaRPr>
          </a:p>
          <a:p>
            <a:pPr marL="228600" indent="-228600" algn="l">
              <a:buFont typeface="+mj-lt"/>
              <a:buAutoNum type="arabicPeriod" startAt="2"/>
              <a:defRPr/>
            </a:pP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С целью </a:t>
            </a:r>
            <a:r>
              <a:rPr lang="ru-RU" sz="1200" b="0" i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обеспечения своевременного представления работниками полных и достоверных Сведений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в первую очередь з</a:t>
            </a:r>
            <a:r>
              <a:rPr lang="ru-RU" sz="1200" b="0" i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аблаговременно утверждается</a:t>
            </a:r>
            <a:r>
              <a:rPr lang="ru-RU" sz="1200" b="0" i="1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график представления Сведений и их выездной предварительной проверки.</a:t>
            </a:r>
          </a:p>
          <a:p>
            <a:pPr marL="228600" indent="-228600" algn="l">
              <a:buFont typeface="+mj-lt"/>
              <a:buAutoNum type="arabicPeriod" startAt="2"/>
              <a:defRPr/>
            </a:pP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Затем проводится </a:t>
            </a:r>
            <a:r>
              <a:rPr lang="ru-RU" sz="1200" b="0" i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анализ представленных Сведений.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П</a:t>
            </a:r>
            <a:r>
              <a:rPr lang="ru-RU" sz="1200" b="0" i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 итогам декларационной кампании 2018 года представлено около 1200 Справок.</a:t>
            </a:r>
            <a:r>
              <a:rPr lang="ru-RU" sz="1200" b="0" i="1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Анализ в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ключает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в себя поэтапную проверку  представленных Сведений: </a:t>
            </a:r>
            <a:r>
              <a:rPr lang="ru-RU" sz="1200" b="1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первичную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, то есть </a:t>
            </a:r>
            <a:r>
              <a:rPr lang="ru-RU" sz="12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визуальную проверку и оценку правильности оформления и полноты заполнения Справок,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и </a:t>
            </a:r>
            <a:r>
              <a:rPr lang="ru-RU" sz="1200" b="1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вторичную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– </a:t>
            </a:r>
            <a:r>
              <a:rPr lang="ru-RU" sz="12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логических связей внутри Справки.</a:t>
            </a:r>
          </a:p>
          <a:p>
            <a:pPr marL="228600" indent="-228600" algn="l">
              <a:buFont typeface="+mj-lt"/>
              <a:buAutoNum type="arabicPeriod" startAt="2"/>
              <a:defRPr/>
            </a:pP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Далее при наличии оснований проводятся </a:t>
            </a:r>
            <a:r>
              <a:rPr lang="ru-RU" sz="1200" b="0" i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проверки достоверности и полноты Сведений.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В период с 2014 по 2018 годы проведено 225 проверок, что составляет 75% от всех проведенных проверок.</a:t>
            </a:r>
          </a:p>
          <a:p>
            <a:pPr marL="228600" indent="-228600" algn="l">
              <a:buFont typeface="+mj-lt"/>
              <a:buAutoNum type="arabicPeriod" startAt="2"/>
              <a:defRPr/>
            </a:pPr>
            <a:r>
              <a:rPr lang="ru-RU" sz="1200" b="0" i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Принятие мер для исключения любой возможности возникновения конфликта интересов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. Начиная с 2014 года работниками было представлено работодателю 75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уведомлений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, по которым были проведены проверки, что составляет 25% от всех проведенных проверок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(2 минуты 10 секунд).</a:t>
            </a:r>
            <a:endParaRPr lang="ru-RU" altLang="ru-RU" b="0" i="1" u="sng" dirty="0" smtClean="0">
              <a:ln cmpd="sng">
                <a:noFill/>
              </a:ln>
              <a:solidFill>
                <a:srgbClr val="003366"/>
              </a:solidFill>
              <a:cs typeface="Times New Roman" panose="02020603050405020304" pitchFamily="18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ru-RU" sz="1200" b="0" i="1" u="none" dirty="0" smtClean="0">
              <a:ln cmpd="sng">
                <a:noFill/>
              </a:ln>
              <a:solidFill>
                <a:srgbClr val="003366"/>
              </a:solidFill>
              <a:cs typeface="Times New Roman" panose="02020603050405020304" pitchFamily="18" charset="0"/>
            </a:endParaRPr>
          </a:p>
          <a:p>
            <a:pPr marL="228600" indent="-228600" algn="l">
              <a:buFont typeface="+mj-lt"/>
              <a:buAutoNum type="arabicPeriod"/>
              <a:defRPr/>
            </a:pPr>
            <a:endParaRPr lang="en-US" sz="1200" b="0" i="1" u="sng" dirty="0" smtClean="0">
              <a:ln cmpd="sng">
                <a:noFill/>
              </a:ln>
              <a:solidFill>
                <a:srgbClr val="003366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17CAD-C071-46D6-B19F-5F529A6C21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357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2950"/>
            <a:ext cx="6637337" cy="3733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практике работникам определить возможность возникновения конфликта интересов бывает часто затруднительно. При принятии мер по предотвращению или урегулированию конфликта интересов работникам важно понимать, что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конфликт интересов – </a:t>
            </a:r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 не только состоявшийся факт,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 получение каких-либо выгод повлияло на надлежащее, объективное и беспристрастное исполнение работником должностных обязанностей, </a:t>
            </a:r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 и ситуация когда имеется только такая возможность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b="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Можно выделить несколько типов ситуаций, связанных с возможностью возникновения конфликта интересов: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b="0" i="1" dirty="0" smtClean="0">
                <a:solidFill>
                  <a:srgbClr val="003366"/>
                </a:solidFill>
              </a:rPr>
              <a:t> </a:t>
            </a:r>
            <a:r>
              <a:rPr lang="ru-RU" b="0" i="1" u="sng" dirty="0" smtClean="0">
                <a:solidFill>
                  <a:srgbClr val="003366"/>
                </a:solidFill>
              </a:rPr>
              <a:t>Самый</a:t>
            </a:r>
            <a:r>
              <a:rPr lang="ru-RU" b="0" i="1" u="sng" baseline="0" dirty="0" smtClean="0">
                <a:solidFill>
                  <a:srgbClr val="003366"/>
                </a:solidFill>
              </a:rPr>
              <a:t> очевидный пример, это, конечно, с</a:t>
            </a:r>
            <a:r>
              <a:rPr lang="ru-RU" b="0" i="1" u="sng" dirty="0" smtClean="0">
                <a:solidFill>
                  <a:srgbClr val="003366"/>
                </a:solidFill>
              </a:rPr>
              <a:t>овместная работа близких родственников или свойственников при непосредственной подчиненности или подконтрольности одного из них другому</a:t>
            </a:r>
            <a:r>
              <a:rPr lang="ru-RU" b="0" i="1" dirty="0" smtClean="0">
                <a:solidFill>
                  <a:srgbClr val="003366"/>
                </a:solidFill>
              </a:rPr>
              <a:t>. В 2015-2016</a:t>
            </a:r>
            <a:r>
              <a:rPr lang="ru-RU" b="0" i="1" baseline="0" dirty="0" smtClean="0">
                <a:solidFill>
                  <a:srgbClr val="003366"/>
                </a:solidFill>
              </a:rPr>
              <a:t> годах в нашей организации 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была проведена большая работа по рассмотрению совместной работы родственников. 10% работников состояли в родственных отношениях, большинство из которых работали продолжительное время, считались квалифицированными специалистами и были на хорошем счету. Поэтому перед нами тогда стояла сложная задача – выявить конфликт интересов или возможность его возникновения и принять все возможные меры, сохранив наши кадры, не нарушая при этом законодательство. Рассмотрено 59 уведомлений от работников, состоящих в отношениях родства или свойства.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11 случаях наличие родственных связей могло привести к возникновению конфликта интересов, поэтому были приняты меры по его урегулированию.</a:t>
            </a:r>
            <a:endParaRPr lang="ru-RU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b="0" i="1" dirty="0" smtClean="0">
                <a:solidFill>
                  <a:srgbClr val="003366"/>
                </a:solidFill>
              </a:rPr>
              <a:t>С</a:t>
            </a:r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итуацией, связанной с возможностью возникновения конфликта интересов, также является </a:t>
            </a:r>
            <a:r>
              <a:rPr lang="ru-RU" b="0" i="1" u="sng" dirty="0" smtClean="0">
                <a:solidFill>
                  <a:srgbClr val="003366"/>
                </a:solidFill>
              </a:rPr>
              <a:t>владение ценными бумагами</a:t>
            </a:r>
            <a:r>
              <a:rPr lang="ru-RU" b="0" i="1" dirty="0" smtClean="0">
                <a:solidFill>
                  <a:srgbClr val="003366"/>
                </a:solidFill>
              </a:rPr>
              <a:t>. В 2016</a:t>
            </a:r>
            <a:r>
              <a:rPr lang="ru-RU" b="0" i="1" baseline="0" dirty="0" smtClean="0">
                <a:solidFill>
                  <a:srgbClr val="003366"/>
                </a:solidFill>
              </a:rPr>
              <a:t> году б</a:t>
            </a: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ыла проведена </a:t>
            </a:r>
            <a:r>
              <a:rPr lang="ru-RU" i="1" dirty="0" smtClean="0">
                <a:solidFill>
                  <a:schemeClr val="tx2"/>
                </a:solidFill>
              </a:rPr>
              <a:t>работа по передаче работниками прав на ценные бумаги. Ценными бумагами владело 26 работников. В результате </a:t>
            </a:r>
            <a:r>
              <a:rPr lang="ru-RU" sz="1200" i="1" u="none" kern="120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половина</a:t>
            </a:r>
            <a:r>
              <a:rPr lang="ru-RU" sz="1200" i="1" u="none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работников осуществили процедуру отчуждения ценных бумаг, 47% работников представили документы, подтверждающие ликвидацию организаций, выпустивших ценные бумаги, 3% - </a:t>
            </a:r>
            <a:r>
              <a:rPr lang="ru-RU" sz="1200" i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передали ценные</a:t>
            </a:r>
            <a:r>
              <a:rPr lang="ru-RU" sz="1200" i="1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бумаги в доверительное управление</a:t>
            </a:r>
            <a:r>
              <a:rPr lang="ru-RU" sz="1200" i="1" u="none" kern="1200" baseline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b="0" i="1" dirty="0" smtClean="0">
                <a:solidFill>
                  <a:srgbClr val="003366"/>
                </a:solidFill>
              </a:rPr>
              <a:t>И, наконец, </a:t>
            </a:r>
            <a:r>
              <a:rPr lang="ru-RU" b="0" i="1" u="sng" dirty="0" smtClean="0">
                <a:solidFill>
                  <a:srgbClr val="003366"/>
                </a:solidFill>
              </a:rPr>
              <a:t>личная заинтересованность при выполнении трудовых функций</a:t>
            </a:r>
            <a:r>
              <a:rPr lang="ru-RU" b="0" i="1" dirty="0" smtClean="0">
                <a:solidFill>
                  <a:srgbClr val="003366"/>
                </a:solidFill>
              </a:rPr>
              <a:t>,</a:t>
            </a:r>
            <a:r>
              <a:rPr lang="ru-RU" b="0" i="1" baseline="0" dirty="0" smtClean="0">
                <a:solidFill>
                  <a:srgbClr val="003366"/>
                </a:solidFill>
              </a:rPr>
              <a:t> которую, в свою очередь, можно подразделить на два вида:</a:t>
            </a:r>
            <a:endParaRPr lang="ru-RU" b="0" i="1" dirty="0" smtClean="0">
              <a:solidFill>
                <a:srgbClr val="003366"/>
              </a:solidFill>
            </a:endParaRPr>
          </a:p>
          <a:p>
            <a:pPr algn="l"/>
            <a:r>
              <a:rPr lang="ru-RU" b="0" i="1" baseline="0" dirty="0" smtClean="0">
                <a:solidFill>
                  <a:srgbClr val="003366"/>
                </a:solidFill>
              </a:rPr>
              <a:t>     </a:t>
            </a:r>
            <a:r>
              <a:rPr lang="ru-RU" b="0" i="1" dirty="0" smtClean="0">
                <a:solidFill>
                  <a:srgbClr val="003366"/>
                </a:solidFill>
              </a:rPr>
              <a:t>Первый, это </a:t>
            </a:r>
            <a:r>
              <a:rPr lang="ru-RU" b="0" i="1" u="sng" dirty="0" smtClean="0">
                <a:solidFill>
                  <a:srgbClr val="003366"/>
                </a:solidFill>
              </a:rPr>
              <a:t>осуществление</a:t>
            </a:r>
            <a:r>
              <a:rPr lang="ru-RU" b="0" i="1" u="sng" baseline="0" dirty="0" smtClean="0">
                <a:solidFill>
                  <a:srgbClr val="003366"/>
                </a:solidFill>
              </a:rPr>
              <a:t> </a:t>
            </a:r>
            <a:r>
              <a:rPr lang="ru-RU" b="0" i="1" u="sng" dirty="0" smtClean="0">
                <a:solidFill>
                  <a:srgbClr val="003366"/>
                </a:solidFill>
              </a:rPr>
              <a:t>иной оплачиваемой деятельности</a:t>
            </a:r>
            <a:r>
              <a:rPr lang="ru-RU" b="0" i="1" dirty="0" smtClean="0">
                <a:solidFill>
                  <a:srgbClr val="003366"/>
                </a:solidFill>
              </a:rPr>
              <a:t>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i="1" dirty="0" smtClean="0">
                <a:solidFill>
                  <a:srgbClr val="003366"/>
                </a:solidFill>
              </a:rPr>
              <a:t>В период с 2013 по 2016 годы были рассмотрены 13</a:t>
            </a:r>
            <a:r>
              <a:rPr lang="ru-RU" b="0" i="1" baseline="0" dirty="0" smtClean="0">
                <a:solidFill>
                  <a:srgbClr val="003366"/>
                </a:solidFill>
              </a:rPr>
              <a:t> уведомлений работников</a:t>
            </a:r>
            <a:r>
              <a:rPr lang="ru-RU" b="0" dirty="0" smtClean="0">
                <a:solidFill>
                  <a:srgbClr val="003366"/>
                </a:solidFill>
              </a:rPr>
              <a:t>, </a:t>
            </a:r>
            <a:r>
              <a:rPr lang="ru-RU" b="0" i="1" dirty="0" smtClean="0">
                <a:solidFill>
                  <a:srgbClr val="003366"/>
                </a:solidFill>
              </a:rPr>
              <a:t>желающих выполнять работу по совместительству или по договору гражданско-правового характера в сторонних организациях. </a:t>
            </a:r>
            <a:r>
              <a:rPr lang="ru-RU" b="0" i="1" dirty="0" smtClean="0">
                <a:solidFill>
                  <a:schemeClr val="accent2"/>
                </a:solidFill>
              </a:rPr>
              <a:t>Комиссия пришла к</a:t>
            </a:r>
            <a:r>
              <a:rPr lang="ru-RU" b="0" i="1" baseline="0" dirty="0" smtClean="0">
                <a:solidFill>
                  <a:schemeClr val="accent2"/>
                </a:solidFill>
              </a:rPr>
              <a:t> выводу, что в процессе выполнения</a:t>
            </a:r>
            <a:r>
              <a:rPr lang="ru-RU" b="0" i="1" dirty="0" smtClean="0">
                <a:solidFill>
                  <a:schemeClr val="tx1"/>
                </a:solidFill>
              </a:rPr>
              <a:t> </a:t>
            </a:r>
            <a:r>
              <a:rPr lang="ru-RU" b="0" i="1" dirty="0" smtClean="0">
                <a:solidFill>
                  <a:schemeClr val="accent1">
                    <a:lumMod val="50000"/>
                  </a:schemeClr>
                </a:solidFill>
              </a:rPr>
              <a:t>иной оплачиваемой деятельности отсутствует личная заинтересованность,</a:t>
            </a:r>
            <a:r>
              <a:rPr lang="ru-RU" b="0" i="1" baseline="0" dirty="0" smtClean="0">
                <a:solidFill>
                  <a:schemeClr val="accent1">
                    <a:lumMod val="50000"/>
                  </a:schemeClr>
                </a:solidFill>
              </a:rPr>
              <a:t> которая </a:t>
            </a:r>
            <a:r>
              <a:rPr lang="ru-RU" b="0" i="1" dirty="0" smtClean="0">
                <a:solidFill>
                  <a:schemeClr val="accent1">
                    <a:lumMod val="50000"/>
                  </a:schemeClr>
                </a:solidFill>
              </a:rPr>
              <a:t>может привести к возникновению конфликта интересов.</a:t>
            </a:r>
          </a:p>
          <a:p>
            <a:pPr algn="l"/>
            <a:r>
              <a:rPr lang="ru-RU" b="0" i="1" u="none" baseline="0" dirty="0" smtClean="0">
                <a:solidFill>
                  <a:srgbClr val="003366"/>
                </a:solidFill>
              </a:rPr>
              <a:t>     И второй - </a:t>
            </a:r>
            <a:r>
              <a:rPr lang="ru-RU" b="0" i="1" u="sng" dirty="0" smtClean="0">
                <a:solidFill>
                  <a:srgbClr val="003366"/>
                </a:solidFill>
              </a:rPr>
              <a:t>осуществление трудовой функции в отношении близкого родственника или свойственника.</a:t>
            </a:r>
          </a:p>
          <a:p>
            <a:pPr lvl="0" algn="l"/>
            <a:r>
              <a:rPr lang="ru-RU" b="0" i="1" dirty="0" smtClean="0"/>
              <a:t>В 2017-2018 годах были рассмотрены 38 уведомлений работников.</a:t>
            </a:r>
            <a:r>
              <a:rPr lang="ru-RU" b="0" i="1" baseline="0" dirty="0" smtClean="0"/>
              <a:t> </a:t>
            </a:r>
            <a:r>
              <a:rPr lang="ru-RU" b="0" i="1" baseline="0" dirty="0" smtClean="0">
                <a:solidFill>
                  <a:schemeClr val="tx2"/>
                </a:solidFill>
              </a:rPr>
              <a:t>Комиссия установила, что </a:t>
            </a:r>
            <a:r>
              <a:rPr lang="ru-RU" sz="1200" b="0" i="1" dirty="0" smtClean="0">
                <a:solidFill>
                  <a:srgbClr val="003366"/>
                </a:solidFill>
              </a:rPr>
              <a:t>личная заинтересованность может привести к конфликту интересов в 70% случаев,</a:t>
            </a:r>
            <a:r>
              <a:rPr lang="ru-RU" sz="1200" b="0" i="1" baseline="0" dirty="0" smtClean="0">
                <a:solidFill>
                  <a:srgbClr val="003366"/>
                </a:solidFill>
              </a:rPr>
              <a:t>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поэтому были приняты меры по его урегулированию</a:t>
            </a:r>
            <a:r>
              <a:rPr lang="ru-RU" sz="1200" b="0" i="1" u="none" dirty="0" smtClean="0">
                <a:solidFill>
                  <a:srgbClr val="003366"/>
                </a:solidFill>
              </a:rPr>
              <a:t>, а именно:</a:t>
            </a:r>
            <a:r>
              <a:rPr lang="ru-RU" sz="1200" b="0" i="1" dirty="0" smtClean="0">
                <a:solidFill>
                  <a:srgbClr val="FF0000"/>
                </a:solidFill>
              </a:rPr>
              <a:t> исключено выполнение трудовых функций в отношении родственников или свойственников, а также выполнение контрольной функции в период отсутствия руководителей (3 минуты).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17CAD-C071-46D6-B19F-5F529A6C21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413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2950"/>
            <a:ext cx="6637337" cy="3733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 сложному вопросу, касающемуся возникновения личной заинтересованности при выполнении трудовых функций, можно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отнести рассмотрение уведомления директора филиала</a:t>
            </a:r>
            <a:r>
              <a:rPr lang="ru-RU" sz="1200" b="0" i="1" dirty="0" smtClean="0">
                <a:solidFill>
                  <a:srgbClr val="FF0000"/>
                </a:solidFill>
              </a:rPr>
              <a:t> о состоящей на учете в филиале в качестве страхователя организации, осуществляющей коммерческую деятельность на территории Краснодарского края</a:t>
            </a:r>
            <a:r>
              <a:rPr lang="ru-RU" sz="1200" b="0" i="1" baseline="0" dirty="0" smtClean="0">
                <a:solidFill>
                  <a:srgbClr val="FF0000"/>
                </a:solidFill>
              </a:rPr>
              <a:t>, </a:t>
            </a:r>
            <a:r>
              <a:rPr lang="ru-RU" sz="1200" b="0" i="1" dirty="0" smtClean="0">
                <a:solidFill>
                  <a:srgbClr val="FF0000"/>
                </a:solidFill>
              </a:rPr>
              <a:t>учредителем и директором которой является её супруг</a:t>
            </a:r>
            <a:r>
              <a:rPr lang="ru-RU" sz="1200" b="0" i="1" baseline="0" dirty="0" smtClean="0">
                <a:solidFill>
                  <a:srgbClr val="FF0000"/>
                </a:solidFill>
              </a:rPr>
              <a:t>. </a:t>
            </a:r>
            <a:r>
              <a:rPr lang="ru-RU" sz="1200" b="0" i="1" dirty="0" smtClean="0">
                <a:solidFill>
                  <a:srgbClr val="FF0000"/>
                </a:solidFill>
              </a:rPr>
              <a:t>По мнению директора филиала, при выполнении трудовых функций отсутствует её личная заинтересованность, так как ею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принимались решения, которые привели или могли бы привести к материальной, моральной или имущественной выгоде её супруга в ущерб интересов Фонда.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1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    Комиссия признала доводы директора филиала несостоятельными и рекомендовала в качестве меры по урегулированию конфликта интересов п</a:t>
            </a:r>
            <a:r>
              <a:rPr lang="ru-RU" sz="1200" b="0" i="1" dirty="0" smtClean="0">
                <a:solidFill>
                  <a:srgbClr val="FF0000"/>
                </a:solidFill>
              </a:rPr>
              <a:t>ередать страхователя по территориальной принадлежности в другой филиал. Кроме этого, Комиссией</a:t>
            </a:r>
            <a:r>
              <a:rPr lang="ru-RU" sz="1200" b="0" i="1" baseline="0" dirty="0" smtClean="0">
                <a:solidFill>
                  <a:srgbClr val="FF0000"/>
                </a:solidFill>
              </a:rPr>
              <a:t> установлен факт несвоевременного представления уведомления, к директору филиала было применено дисциплинарное взыскание в виде выговора (60 секунд).</a:t>
            </a:r>
            <a:endParaRPr lang="ru-RU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17CAD-C071-46D6-B19F-5F529A6C21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28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2950"/>
            <a:ext cx="6637337" cy="3733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/>
              <a:t>     Рассмотрим еще один пример возникшего конфликта интересов в нашей организации, связанный с </a:t>
            </a:r>
            <a:r>
              <a:rPr lang="ru-RU" i="1" baseline="0" dirty="0" smtClean="0"/>
              <a:t>участием работника в уставном капитале коммерческой организации.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baseline="0" dirty="0" smtClean="0"/>
              <a:t>     В ходе декларационной кампании в процессе анализа Сведений выявлено, что работник является учредителем коммерческой организации, состоящей на учете в филиале. В отношении работника была проведена проверка, по результатам которой установлено, что </a:t>
            </a:r>
            <a:r>
              <a:rPr lang="ru-RU" sz="1200" b="0" i="1" dirty="0" smtClean="0">
                <a:solidFill>
                  <a:srgbClr val="003366"/>
                </a:solidFill>
              </a:rPr>
              <a:t>при трудоустройстве им представлены недостоверные сведения,</a:t>
            </a:r>
            <a:r>
              <a:rPr lang="ru-RU" sz="1200" b="0" i="1" baseline="0" dirty="0" smtClean="0">
                <a:solidFill>
                  <a:srgbClr val="003366"/>
                </a:solidFill>
              </a:rPr>
              <a:t> а именно не указана информация об участии в коммерческой организации. </a:t>
            </a:r>
            <a:r>
              <a:rPr lang="ru-RU" sz="1200" b="0" i="1" dirty="0" smtClean="0">
                <a:solidFill>
                  <a:srgbClr val="003366"/>
                </a:solidFill>
              </a:rPr>
              <a:t>Кроме того установлено, что работник выполнял трудовые функции в отношении собственной организации и не уведомил работодателя.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1" dirty="0" smtClean="0">
                <a:solidFill>
                  <a:srgbClr val="003366"/>
                </a:solidFill>
              </a:rPr>
              <a:t>     Таким образом, работником допущены 2 дисциплинарных проступка: представление недостоверных Сведений при</a:t>
            </a:r>
            <a:r>
              <a:rPr lang="ru-RU" sz="1200" b="0" i="1" baseline="0" dirty="0" smtClean="0">
                <a:solidFill>
                  <a:srgbClr val="003366"/>
                </a:solidFill>
              </a:rPr>
              <a:t> приеме на работу и неисполнение обязанности по уведомлению работодателя о возникновении личной заинтересованности при исполнении должностных обязанностей, которая привела в результате к конфликту интересов. </a:t>
            </a:r>
            <a:endParaRPr lang="ru-RU" sz="1200" b="0" i="1" dirty="0" smtClean="0">
              <a:solidFill>
                <a:srgbClr val="003366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Трудовые отношения с работником были прекращены по соглашению сторон (1 минута).</a:t>
            </a:r>
            <a:endParaRPr lang="ru-RU" i="1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17CAD-C071-46D6-B19F-5F529A6C21A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856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2950"/>
            <a:ext cx="6637337" cy="3733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    Комиссия по соблюдению требований к служебному поведению и урегулированию конфликта интересов в нашей организации стала эффективным инструментом при осуществлении профилактики коррупционных правонарушений. С 2013 </a:t>
            </a:r>
            <a:r>
              <a:rPr lang="ru-RU" sz="1200" b="0" i="1" u="none" baseline="0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года п</a:t>
            </a:r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роведено 30 Заседаний Комиссии, на которых рассмотрены 165 разных вопросов.</a:t>
            </a:r>
          </a:p>
          <a:p>
            <a:r>
              <a:rPr lang="ru-RU" sz="1200" b="0" i="1" u="none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ru-RU" sz="1200" b="0" i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Одним из самых сложных вопросов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рассматриваемых на Комиссии, был случай отказа работника представлять Сведения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супруга в связи с раздельными проживанием и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ведением хозяйства,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 также в связи с противоречием </a:t>
            </a:r>
            <a:r>
              <a:rPr lang="ru-RU" i="1" dirty="0" smtClean="0"/>
              <a:t>нормативных документов Фонда законодательству РФ по противодействию коррупции.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Решением Комиссии определено, что причина непредставления работником Сведений супруга является неуважительной. В установленные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Комиссией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сроки Сведения не были представлены, к работнику было применено дисциплинарное взыскание,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которое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он</a:t>
            </a:r>
            <a:r>
              <a:rPr lang="ru-RU" i="1" dirty="0" smtClean="0"/>
              <a:t> </a:t>
            </a:r>
            <a:r>
              <a:rPr lang="ru-RU" i="1" dirty="0"/>
              <a:t>обжаловал </a:t>
            </a:r>
            <a:r>
              <a:rPr lang="ru-RU" i="1" dirty="0" smtClean="0"/>
              <a:t>в </a:t>
            </a:r>
            <a:r>
              <a:rPr lang="ru-RU" i="1" dirty="0"/>
              <a:t>судебном порядке</a:t>
            </a:r>
            <a:r>
              <a:rPr lang="ru-RU" i="1" dirty="0" smtClean="0"/>
              <a:t>.</a:t>
            </a:r>
          </a:p>
          <a:p>
            <a:r>
              <a:rPr lang="ru-RU" i="1" dirty="0" smtClean="0"/>
              <a:t>     Суд </a:t>
            </a:r>
            <a:r>
              <a:rPr lang="ru-RU" i="1" dirty="0"/>
              <a:t>первой инстанции проанализировал доводы работника и признал их несостоятельными. Суд подтвердил, что работник включен в Перечень должностей, нормативные документы Фонда по противодействию коррупции соответствует законодательству, </a:t>
            </a:r>
            <a:r>
              <a:rPr lang="ru-RU" i="1" dirty="0" smtClean="0"/>
              <a:t>работник обязан </a:t>
            </a:r>
            <a:r>
              <a:rPr lang="ru-RU" i="1" dirty="0"/>
              <a:t>ежегодно представлять Сведения супруга. Работник был привлечен работодателем к дисциплинарной ответственности правомерно.</a:t>
            </a:r>
          </a:p>
          <a:p>
            <a:r>
              <a:rPr lang="ru-RU" i="1" dirty="0" smtClean="0"/>
              <a:t>     Решение </a:t>
            </a:r>
            <a:r>
              <a:rPr lang="ru-RU" i="1" dirty="0"/>
              <a:t>суда первой инстанции было обжаловано в апелляционном и кассационном порядке, до Верховного суда Российской Федерации. Правомерность выводов суда первой инстанции в части обязанности </a:t>
            </a:r>
            <a:r>
              <a:rPr lang="ru-RU" i="1" dirty="0" smtClean="0"/>
              <a:t>представления работником </a:t>
            </a:r>
            <a:r>
              <a:rPr lang="ru-RU" i="1" dirty="0"/>
              <a:t>сведений Супруга была </a:t>
            </a:r>
            <a:r>
              <a:rPr lang="ru-RU" i="1" dirty="0" smtClean="0"/>
              <a:t>подтверждена (1 минута</a:t>
            </a:r>
            <a:r>
              <a:rPr lang="ru-RU" i="1" baseline="0" dirty="0" smtClean="0"/>
              <a:t> 15 секунд)</a:t>
            </a:r>
            <a:r>
              <a:rPr lang="ru-RU" i="1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17CAD-C071-46D6-B19F-5F529A6C21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28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2950"/>
            <a:ext cx="6637337" cy="3733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Весь комплекс проводимых в организации мероприятий, а</a:t>
            </a:r>
            <a:r>
              <a:rPr lang="ru-RU" sz="1200" baseline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также обеспечение соблюдения работниками Кодекса этики и служебного поведения, </a:t>
            </a:r>
            <a:r>
              <a:rPr lang="ru-RU" sz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способствуют формированию у работников отрицательного отношения к коррупции</a:t>
            </a:r>
            <a:r>
              <a:rPr lang="ru-RU" sz="1200" dirty="0" smtClean="0">
                <a:ln cmpd="sng">
                  <a:noFill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 и осознанию неотвратимости наказания.</a:t>
            </a:r>
          </a:p>
          <a:p>
            <a:pPr algn="just"/>
            <a:r>
              <a:rPr lang="ru-RU" sz="1200" dirty="0" smtClean="0">
                <a:ln cmpd="sng">
                  <a:noFill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     Аналогичная работа по профилактике</a:t>
            </a:r>
            <a:r>
              <a:rPr lang="ru-RU" sz="1200" baseline="0" dirty="0" smtClean="0">
                <a:ln cmpd="sng">
                  <a:noFill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 коррупционных правонарушений под руководством Центрального аппарата Фонда социального страхования РФ проводится во всех исполнительных органах Фонда.</a:t>
            </a:r>
            <a:endParaRPr lang="ru-RU" dirty="0" smtClean="0"/>
          </a:p>
          <a:p>
            <a:r>
              <a:rPr lang="ru-RU" dirty="0" smtClean="0"/>
              <a:t>     На</a:t>
            </a:r>
            <a:r>
              <a:rPr lang="ru-RU" baseline="0" dirty="0" smtClean="0"/>
              <a:t> этом завершаю свое выступление. Благодарю за внимание (40 секунд).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44A8E-7A7D-4C62-B97F-F8FC5681526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572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08882"/>
            <a:ext cx="8640960" cy="2646294"/>
          </a:xfrm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ТРЕБОВАНИЙ ЗАКОНОДАТЕЛЬСТВА</a:t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ПРОТИВОДЕЙСТВИИ КОРРУПЦИИ</a:t>
            </a:r>
            <a:b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ПРИМЕРЕ </a:t>
            </a:r>
            <a:r>
              <a:rPr lang="ru-RU" sz="28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ГОСУДАРСТВЕННОГО УЧРЕЖДЕНИЯ – КУЗБАССКОГО РЕГИОНАЛЬНОГО ОТДЕЛЕНИЯ</a:t>
            </a:r>
            <a:br>
              <a:rPr lang="ru-RU" sz="28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ФОНДА СОЦИАЛЬНОГО </a:t>
            </a:r>
            <a:r>
              <a:rPr lang="ru-RU" sz="2800" b="1" dirty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СТРАХОВАНИЯ </a:t>
            </a:r>
            <a:r>
              <a:rPr lang="ru-RU" sz="28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РФ</a:t>
            </a:r>
            <a:br>
              <a:rPr lang="ru-RU" sz="2800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u="sng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b="1" u="sng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856" y="211453"/>
            <a:ext cx="6696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ФОНД </a:t>
            </a:r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СОЦИАЛЬНОГО СТРАХОВАНИЯ </a:t>
            </a: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РОССИЙСКОЙ ФЕДЕРАЦИИ</a:t>
            </a:r>
            <a:endParaRPr lang="ru-RU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07422" y="4435283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КЕМЕРОВО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ru-RU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7614"/>
            <a:ext cx="1517904" cy="10012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504" y="3111811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ru-RU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ДОКЛАДЧИК</a:t>
            </a:r>
            <a:r>
              <a:rPr lang="ru-RU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</a:p>
          <a:p>
            <a:pPr algn="ctr"/>
            <a:r>
              <a:rPr lang="ru-RU" b="1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БАБИЧУК ЛЮДМИЛА ДМИТРИЕВНА</a:t>
            </a:r>
            <a:r>
              <a:rPr lang="ru-RU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, </a:t>
            </a:r>
          </a:p>
          <a:p>
            <a:pPr algn="ctr"/>
            <a:r>
              <a:rPr lang="ru-RU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УПРАВЛЯЮЩИЙ ГУ-КУЗБАССКИМ РО ФОНДА СОЦИАЛЬНОГО СТРАХОВАНИЯ РФ</a:t>
            </a:r>
            <a:endParaRPr lang="ru-RU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421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Объект 19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93" y="2570501"/>
            <a:ext cx="5462141" cy="2548426"/>
          </a:xfrm>
          <a:prstGeom prst="rect">
            <a:avLst/>
          </a:prstGeom>
        </p:spPr>
      </p:pic>
      <p:sp>
        <p:nvSpPr>
          <p:cNvPr id="28676" name="Rectangle 4" descr="Темный горизонтальный"/>
          <p:cNvSpPr>
            <a:spLocks noChangeArrowheads="1"/>
          </p:cNvSpPr>
          <p:nvPr/>
        </p:nvSpPr>
        <p:spPr bwMode="auto">
          <a:xfrm>
            <a:off x="323853" y="141686"/>
            <a:ext cx="8569325" cy="47374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kumimoji="0" lang="en-US" sz="1600" b="0">
                <a:solidFill>
                  <a:srgbClr val="58342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is" pitchFamily="2" charset="0"/>
                <a:cs typeface="Times New Roman" pitchFamily="18" charset="0"/>
              </a:rPr>
              <a:t>     </a:t>
            </a:r>
            <a:endParaRPr kumimoji="0" lang="ru-RU" sz="1600" b="0">
              <a:solidFill>
                <a:srgbClr val="58342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uturis" pitchFamily="2" charset="0"/>
            </a:endParaRPr>
          </a:p>
        </p:txBody>
      </p:sp>
      <p:sp>
        <p:nvSpPr>
          <p:cNvPr id="3075" name="Rectangle 93"/>
          <p:cNvSpPr>
            <a:spLocks noChangeArrowheads="1"/>
          </p:cNvSpPr>
          <p:nvPr/>
        </p:nvSpPr>
        <p:spPr bwMode="auto">
          <a:xfrm>
            <a:off x="395290" y="-161877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folHlink"/>
                    </a:gs>
                    <a:gs pos="100000">
                      <a:schemeClr val="hlink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6" name="Rectangle 94"/>
          <p:cNvSpPr>
            <a:spLocks noChangeArrowheads="1"/>
          </p:cNvSpPr>
          <p:nvPr/>
        </p:nvSpPr>
        <p:spPr bwMode="auto">
          <a:xfrm>
            <a:off x="395290" y="-1563366"/>
            <a:ext cx="184731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folHlink"/>
                    </a:gs>
                    <a:gs pos="100000">
                      <a:schemeClr val="hlink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ru-RU" sz="1100" b="0">
                <a:solidFill>
                  <a:schemeClr val="tx1"/>
                </a:solidFill>
              </a:rPr>
              <a:t/>
            </a:r>
            <a:br>
              <a:rPr kumimoji="0" lang="ru-RU" sz="1100" b="0">
                <a:solidFill>
                  <a:schemeClr val="tx1"/>
                </a:solidFill>
              </a:rPr>
            </a:br>
            <a:endParaRPr kumimoji="0" lang="ru-RU" sz="2400" b="0">
              <a:solidFill>
                <a:schemeClr val="tx1"/>
              </a:solidFill>
            </a:endParaRPr>
          </a:p>
          <a:p>
            <a:pPr eaLnBrk="0" hangingPunct="0"/>
            <a:endParaRPr kumimoji="0" lang="ru-RU" sz="2400" b="0">
              <a:solidFill>
                <a:schemeClr val="tx1"/>
              </a:solidFill>
            </a:endParaRPr>
          </a:p>
        </p:txBody>
      </p:sp>
      <p:sp>
        <p:nvSpPr>
          <p:cNvPr id="3077" name="Rectangle 90"/>
          <p:cNvSpPr>
            <a:spLocks noChangeArrowheads="1"/>
          </p:cNvSpPr>
          <p:nvPr/>
        </p:nvSpPr>
        <p:spPr bwMode="auto">
          <a:xfrm>
            <a:off x="4683125" y="116682"/>
            <a:ext cx="171450" cy="5357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8" name="Rectangle 89"/>
          <p:cNvSpPr>
            <a:spLocks noChangeArrowheads="1"/>
          </p:cNvSpPr>
          <p:nvPr/>
        </p:nvSpPr>
        <p:spPr bwMode="auto">
          <a:xfrm>
            <a:off x="4749800" y="606030"/>
            <a:ext cx="261938" cy="10239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9" name="Text Box 88"/>
          <p:cNvSpPr txBox="1">
            <a:spLocks noChangeArrowheads="1"/>
          </p:cNvSpPr>
          <p:nvPr/>
        </p:nvSpPr>
        <p:spPr bwMode="auto">
          <a:xfrm>
            <a:off x="4989513" y="2437211"/>
            <a:ext cx="696912" cy="10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0099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0" lang="ru-RU" sz="2400" b="0">
              <a:solidFill>
                <a:schemeClr val="tx1"/>
              </a:solidFill>
            </a:endParaRPr>
          </a:p>
        </p:txBody>
      </p:sp>
      <p:sp>
        <p:nvSpPr>
          <p:cNvPr id="3080" name="Rectangle 86"/>
          <p:cNvSpPr>
            <a:spLocks noChangeArrowheads="1"/>
          </p:cNvSpPr>
          <p:nvPr/>
        </p:nvSpPr>
        <p:spPr bwMode="auto">
          <a:xfrm>
            <a:off x="7038975" y="3494485"/>
            <a:ext cx="698500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1" name="Rectangle 85"/>
          <p:cNvSpPr>
            <a:spLocks noChangeArrowheads="1"/>
          </p:cNvSpPr>
          <p:nvPr/>
        </p:nvSpPr>
        <p:spPr bwMode="auto">
          <a:xfrm>
            <a:off x="6156328" y="3450432"/>
            <a:ext cx="434975" cy="53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" name="Rectangle 84"/>
          <p:cNvSpPr>
            <a:spLocks noChangeArrowheads="1"/>
          </p:cNvSpPr>
          <p:nvPr/>
        </p:nvSpPr>
        <p:spPr bwMode="auto">
          <a:xfrm>
            <a:off x="5861050" y="3270648"/>
            <a:ext cx="700088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3" name="Rectangle 83"/>
          <p:cNvSpPr>
            <a:spLocks noChangeArrowheads="1"/>
          </p:cNvSpPr>
          <p:nvPr/>
        </p:nvSpPr>
        <p:spPr bwMode="auto">
          <a:xfrm>
            <a:off x="4911725" y="3201592"/>
            <a:ext cx="609600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4" name="Rectangle 82"/>
          <p:cNvSpPr>
            <a:spLocks noChangeArrowheads="1"/>
          </p:cNvSpPr>
          <p:nvPr/>
        </p:nvSpPr>
        <p:spPr bwMode="auto">
          <a:xfrm>
            <a:off x="4965700" y="2718198"/>
            <a:ext cx="349250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5" name="Rectangle 7"/>
          <p:cNvSpPr>
            <a:spLocks noChangeArrowheads="1"/>
          </p:cNvSpPr>
          <p:nvPr/>
        </p:nvSpPr>
        <p:spPr bwMode="auto">
          <a:xfrm>
            <a:off x="6781803" y="4508898"/>
            <a:ext cx="436563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6" name="Rectangle 81"/>
          <p:cNvSpPr>
            <a:spLocks noChangeArrowheads="1"/>
          </p:cNvSpPr>
          <p:nvPr/>
        </p:nvSpPr>
        <p:spPr bwMode="auto">
          <a:xfrm>
            <a:off x="5951538" y="3625453"/>
            <a:ext cx="347662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7" name="Rectangle 80"/>
          <p:cNvSpPr>
            <a:spLocks noChangeArrowheads="1"/>
          </p:cNvSpPr>
          <p:nvPr/>
        </p:nvSpPr>
        <p:spPr bwMode="auto">
          <a:xfrm>
            <a:off x="4954591" y="3084911"/>
            <a:ext cx="434975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8" name="Rectangle 79"/>
          <p:cNvSpPr>
            <a:spLocks noChangeArrowheads="1"/>
          </p:cNvSpPr>
          <p:nvPr/>
        </p:nvSpPr>
        <p:spPr bwMode="auto">
          <a:xfrm>
            <a:off x="4230688" y="2797969"/>
            <a:ext cx="349250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9" name="Rectangle 78"/>
          <p:cNvSpPr>
            <a:spLocks noChangeArrowheads="1"/>
          </p:cNvSpPr>
          <p:nvPr/>
        </p:nvSpPr>
        <p:spPr bwMode="auto">
          <a:xfrm>
            <a:off x="6416678" y="3351610"/>
            <a:ext cx="347663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0" name="Rectangle 77"/>
          <p:cNvSpPr>
            <a:spLocks noChangeArrowheads="1"/>
          </p:cNvSpPr>
          <p:nvPr/>
        </p:nvSpPr>
        <p:spPr bwMode="auto">
          <a:xfrm>
            <a:off x="4076700" y="2457451"/>
            <a:ext cx="871538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1" name="Rectangle 76"/>
          <p:cNvSpPr>
            <a:spLocks noChangeArrowheads="1"/>
          </p:cNvSpPr>
          <p:nvPr/>
        </p:nvSpPr>
        <p:spPr bwMode="auto">
          <a:xfrm>
            <a:off x="3802063" y="2159795"/>
            <a:ext cx="696912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" name="Rectangle 75"/>
          <p:cNvSpPr>
            <a:spLocks noChangeArrowheads="1"/>
          </p:cNvSpPr>
          <p:nvPr/>
        </p:nvSpPr>
        <p:spPr bwMode="auto">
          <a:xfrm>
            <a:off x="5040313" y="1970486"/>
            <a:ext cx="696912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3" name="Rectangle 74"/>
          <p:cNvSpPr>
            <a:spLocks noChangeArrowheads="1"/>
          </p:cNvSpPr>
          <p:nvPr/>
        </p:nvSpPr>
        <p:spPr bwMode="auto">
          <a:xfrm>
            <a:off x="3989388" y="1749029"/>
            <a:ext cx="349250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4" name="Rectangle 72"/>
          <p:cNvSpPr>
            <a:spLocks noChangeArrowheads="1"/>
          </p:cNvSpPr>
          <p:nvPr/>
        </p:nvSpPr>
        <p:spPr bwMode="auto">
          <a:xfrm>
            <a:off x="4989516" y="1446610"/>
            <a:ext cx="56197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5" name="Rectangle 71"/>
          <p:cNvSpPr>
            <a:spLocks noChangeArrowheads="1"/>
          </p:cNvSpPr>
          <p:nvPr/>
        </p:nvSpPr>
        <p:spPr bwMode="auto">
          <a:xfrm>
            <a:off x="7312028" y="1163242"/>
            <a:ext cx="347663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6" name="Rectangle 70"/>
          <p:cNvSpPr>
            <a:spLocks noChangeArrowheads="1"/>
          </p:cNvSpPr>
          <p:nvPr/>
        </p:nvSpPr>
        <p:spPr bwMode="auto">
          <a:xfrm>
            <a:off x="6353175" y="940594"/>
            <a:ext cx="609600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7" name="Rectangle 69"/>
          <p:cNvSpPr>
            <a:spLocks noChangeArrowheads="1"/>
          </p:cNvSpPr>
          <p:nvPr/>
        </p:nvSpPr>
        <p:spPr bwMode="auto">
          <a:xfrm>
            <a:off x="7456491" y="731045"/>
            <a:ext cx="523875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8" name="Rectangle 68"/>
          <p:cNvSpPr>
            <a:spLocks noChangeArrowheads="1"/>
          </p:cNvSpPr>
          <p:nvPr/>
        </p:nvSpPr>
        <p:spPr bwMode="auto">
          <a:xfrm>
            <a:off x="6135688" y="707233"/>
            <a:ext cx="436562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9" name="Rectangle 67"/>
          <p:cNvSpPr>
            <a:spLocks noChangeArrowheads="1"/>
          </p:cNvSpPr>
          <p:nvPr/>
        </p:nvSpPr>
        <p:spPr bwMode="auto">
          <a:xfrm>
            <a:off x="5384800" y="765573"/>
            <a:ext cx="522288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0" name="Rectangle 66"/>
          <p:cNvSpPr>
            <a:spLocks noChangeArrowheads="1"/>
          </p:cNvSpPr>
          <p:nvPr/>
        </p:nvSpPr>
        <p:spPr bwMode="auto">
          <a:xfrm>
            <a:off x="5076825" y="663179"/>
            <a:ext cx="173038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1" name="Rectangle 65"/>
          <p:cNvSpPr>
            <a:spLocks noChangeArrowheads="1"/>
          </p:cNvSpPr>
          <p:nvPr/>
        </p:nvSpPr>
        <p:spPr bwMode="auto">
          <a:xfrm>
            <a:off x="3994153" y="801292"/>
            <a:ext cx="347663" cy="5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2" name="Rectangle 64"/>
          <p:cNvSpPr>
            <a:spLocks noChangeArrowheads="1"/>
          </p:cNvSpPr>
          <p:nvPr/>
        </p:nvSpPr>
        <p:spPr bwMode="auto">
          <a:xfrm>
            <a:off x="4181475" y="1063230"/>
            <a:ext cx="433388" cy="5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3" name="Rectangle 63"/>
          <p:cNvSpPr>
            <a:spLocks noChangeArrowheads="1"/>
          </p:cNvSpPr>
          <p:nvPr/>
        </p:nvSpPr>
        <p:spPr bwMode="auto">
          <a:xfrm>
            <a:off x="3278191" y="1154907"/>
            <a:ext cx="249237" cy="6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4" name="Rectangle 62"/>
          <p:cNvSpPr>
            <a:spLocks noChangeArrowheads="1"/>
          </p:cNvSpPr>
          <p:nvPr/>
        </p:nvSpPr>
        <p:spPr bwMode="auto">
          <a:xfrm>
            <a:off x="4725991" y="741761"/>
            <a:ext cx="384175" cy="5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5" name="Rectangle 61"/>
          <p:cNvSpPr>
            <a:spLocks noChangeArrowheads="1"/>
          </p:cNvSpPr>
          <p:nvPr/>
        </p:nvSpPr>
        <p:spPr bwMode="auto">
          <a:xfrm>
            <a:off x="4827588" y="790576"/>
            <a:ext cx="436562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C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6" name="Rectangle 97"/>
          <p:cNvSpPr>
            <a:spLocks noChangeArrowheads="1"/>
          </p:cNvSpPr>
          <p:nvPr/>
        </p:nvSpPr>
        <p:spPr bwMode="auto">
          <a:xfrm>
            <a:off x="3057528" y="-427389"/>
            <a:ext cx="18473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folHlink"/>
                    </a:gs>
                    <a:gs pos="100000">
                      <a:schemeClr val="hlink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kumimoji="0" lang="ru-RU" sz="1100" b="0">
              <a:solidFill>
                <a:schemeClr val="tx1"/>
              </a:solidFill>
            </a:endParaRPr>
          </a:p>
          <a:p>
            <a:pPr eaLnBrk="0" hangingPunct="0"/>
            <a:endParaRPr kumimoji="0" lang="ru-RU" sz="2400" b="0">
              <a:solidFill>
                <a:schemeClr val="tx1"/>
              </a:solidFill>
            </a:endParaRPr>
          </a:p>
        </p:txBody>
      </p:sp>
      <p:pic>
        <p:nvPicPr>
          <p:cNvPr id="3111" name="Picture 133" descr="IMG_837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102" y="901426"/>
            <a:ext cx="4183196" cy="1669074"/>
          </a:xfrm>
          <a:prstGeom prst="rect">
            <a:avLst/>
          </a:prstGeom>
          <a:noFill/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Содержимое 18" descr="КАрта-4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09" y="1976574"/>
            <a:ext cx="3018631" cy="301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prstShdw prst="shdw13" dist="53882" dir="13500000">
              <a:srgbClr val="003366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806" name="Text Box 134"/>
          <p:cNvSpPr txBox="1">
            <a:spLocks noChangeArrowheads="1"/>
          </p:cNvSpPr>
          <p:nvPr/>
        </p:nvSpPr>
        <p:spPr bwMode="auto">
          <a:xfrm>
            <a:off x="2878928" y="2747965"/>
            <a:ext cx="5964249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folHlink"/>
                    </a:gs>
                    <a:gs pos="100000">
                      <a:schemeClr val="hlink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  <a:t>14 филиалов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  <a:t>   около </a:t>
            </a:r>
            <a:r>
              <a:rPr lang="ru-RU" sz="2500" b="1" dirty="0">
                <a:solidFill>
                  <a:schemeClr val="tx2">
                    <a:lumMod val="50000"/>
                  </a:schemeClr>
                </a:solidFill>
              </a:rPr>
              <a:t>700 работников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sz="25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  <a:t>  около 500 </a:t>
            </a:r>
            <a:r>
              <a:rPr lang="ru-RU" sz="2500" b="1" dirty="0">
                <a:solidFill>
                  <a:schemeClr val="tx2">
                    <a:lumMod val="50000"/>
                  </a:schemeClr>
                </a:solidFill>
              </a:rPr>
              <a:t>работников, включенных в Перечень должностей, при замещении которых </a:t>
            </a: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  <a:t>представляются </a:t>
            </a:r>
            <a:r>
              <a:rPr lang="ru-RU" sz="2500" b="1" dirty="0">
                <a:solidFill>
                  <a:schemeClr val="tx2">
                    <a:lumMod val="50000"/>
                  </a:schemeClr>
                </a:solidFill>
              </a:rPr>
              <a:t>С</a:t>
            </a:r>
            <a:r>
              <a:rPr lang="ru-RU" sz="2500" b="1" dirty="0" smtClean="0">
                <a:solidFill>
                  <a:schemeClr val="tx2">
                    <a:lumMod val="50000"/>
                  </a:schemeClr>
                </a:solidFill>
              </a:rPr>
              <a:t>ведения </a:t>
            </a:r>
            <a:endParaRPr lang="ru-RU" sz="25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26" y="160952"/>
            <a:ext cx="1517904" cy="1001268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2041191" y="194713"/>
            <a:ext cx="6851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ГУ -  КУЗБАССКОЕ РЕГИОНАЛЬНОЕ ОТДЕЛЕНИЕ</a:t>
            </a:r>
          </a:p>
          <a:p>
            <a:pPr algn="ctr"/>
            <a:r>
              <a:rPr lang="ru-RU" sz="23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ФОНДА СОЦИАЛЬНОГО СТРАХОВАНИЯ </a:t>
            </a:r>
            <a:r>
              <a:rPr lang="ru-RU" sz="23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РФ</a:t>
            </a:r>
            <a:endParaRPr lang="ru-RU" sz="23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292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5098"/>
            <a:ext cx="1368152" cy="902486"/>
          </a:xfrm>
          <a:prstGeom prst="rect">
            <a:avLst/>
          </a:prstGeom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1633871" y="115098"/>
            <a:ext cx="7207700" cy="648072"/>
          </a:xfrm>
          <a:prstGeom prst="rect">
            <a:avLst/>
          </a:prstGeom>
          <a:solidFill>
            <a:schemeClr val="accent1">
              <a:lumMod val="20000"/>
              <a:lumOff val="80000"/>
              <a:alpha val="85000"/>
            </a:schemeClr>
          </a:solidFill>
          <a:ln cmpd="dbl">
            <a:noFill/>
          </a:ln>
          <a:effectLst>
            <a:outerShdw blurRad="330200" dir="11220000" sx="94000" sy="94000" algn="ctr" rotWithShape="0">
              <a:srgbClr val="000000">
                <a:alpha val="9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9000" rIns="54000" anchor="ctr"/>
          <a:lstStyle/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r>
              <a:rPr lang="ru-RU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ВЫПОЛНЕНИЕ РАБОТНИКАМИ ТРЕБОВАНИЙ ЗАКОНОДАТЕЛЬСТВА ПО ПРОТИВОДЕЙСТВИЮ КОРРУПЦИИ  И ОБЕСПЕЧЕНИЕ ИХ ВЫПОЛНЕНИЯ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gray">
          <a:xfrm>
            <a:off x="223526" y="2031692"/>
            <a:ext cx="8668956" cy="663683"/>
          </a:xfrm>
          <a:prstGeom prst="roundRect">
            <a:avLst>
              <a:gd name="adj" fmla="val 11921"/>
            </a:avLst>
          </a:prstGeom>
          <a:solidFill>
            <a:schemeClr val="accent1">
              <a:lumMod val="60000"/>
              <a:lumOff val="40000"/>
              <a:alpha val="40000"/>
            </a:schemeClr>
          </a:solidFill>
          <a:ln w="3175" cmpd="dbl">
            <a:solidFill>
              <a:schemeClr val="tx1"/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anchor="ctr"/>
          <a:lstStyle/>
          <a:p>
            <a:pPr algn="ctr">
              <a:defRPr/>
            </a:pP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Обеспечение своевременного представления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работниками</a:t>
            </a:r>
            <a:r>
              <a:rPr lang="en-US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полных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и достоверных сведений о доходах, расходах, об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имуществе</a:t>
            </a:r>
            <a:r>
              <a:rPr lang="en-US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и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обязательствах имущественного характера</a:t>
            </a:r>
            <a:endParaRPr lang="en-US" sz="1700" b="1" dirty="0">
              <a:ln cmpd="sng">
                <a:noFill/>
              </a:ln>
              <a:solidFill>
                <a:srgbClr val="003366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gray">
          <a:xfrm>
            <a:off x="233460" y="2806762"/>
            <a:ext cx="8649087" cy="575078"/>
          </a:xfrm>
          <a:prstGeom prst="roundRect">
            <a:avLst>
              <a:gd name="adj" fmla="val 11921"/>
            </a:avLst>
          </a:prstGeom>
          <a:solidFill>
            <a:schemeClr val="accent1">
              <a:lumMod val="60000"/>
              <a:lumOff val="40000"/>
              <a:alpha val="40000"/>
            </a:schemeClr>
          </a:solidFill>
          <a:ln w="3175" cmpd="dbl">
            <a:solidFill>
              <a:schemeClr val="tx1"/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anchor="ctr"/>
          <a:lstStyle/>
          <a:p>
            <a:pPr algn="ctr">
              <a:defRPr/>
            </a:pP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Анализ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представленных сведений </a:t>
            </a: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 доходах, расходах, об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имуществе</a:t>
            </a:r>
          </a:p>
          <a:p>
            <a:pPr algn="ctr">
              <a:defRPr/>
            </a:pP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и </a:t>
            </a: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обязательствах имущественного характера</a:t>
            </a:r>
            <a:endParaRPr lang="en-US" sz="1700" b="1" dirty="0">
              <a:ln cmpd="sng">
                <a:noFill/>
              </a:ln>
              <a:solidFill>
                <a:srgbClr val="003366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gray">
          <a:xfrm>
            <a:off x="261944" y="3543858"/>
            <a:ext cx="8649086" cy="648072"/>
          </a:xfrm>
          <a:prstGeom prst="roundRect">
            <a:avLst>
              <a:gd name="adj" fmla="val 11921"/>
            </a:avLst>
          </a:prstGeom>
          <a:solidFill>
            <a:schemeClr val="accent1">
              <a:lumMod val="60000"/>
              <a:lumOff val="40000"/>
              <a:alpha val="40000"/>
            </a:schemeClr>
          </a:solidFill>
          <a:ln w="3175" cmpd="dbl">
            <a:solidFill>
              <a:schemeClr val="tx1"/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anchor="ctr"/>
          <a:lstStyle/>
          <a:p>
            <a:pPr algn="ctr">
              <a:defRPr/>
            </a:pP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Проведение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проверок достоверности </a:t>
            </a: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и полноты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сведений</a:t>
            </a:r>
          </a:p>
          <a:p>
            <a:pPr algn="ctr">
              <a:defRPr/>
            </a:pP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 </a:t>
            </a: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доходах, расходах, об имуществе и обязательствах имущественного характера</a:t>
            </a:r>
            <a:endParaRPr lang="en-US" sz="1700" b="1" dirty="0">
              <a:ln cmpd="sng">
                <a:noFill/>
              </a:ln>
              <a:solidFill>
                <a:srgbClr val="003366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gray">
          <a:xfrm>
            <a:off x="248894" y="4353949"/>
            <a:ext cx="8662136" cy="574205"/>
          </a:xfrm>
          <a:prstGeom prst="roundRect">
            <a:avLst>
              <a:gd name="adj" fmla="val 11921"/>
            </a:avLst>
          </a:prstGeom>
          <a:solidFill>
            <a:schemeClr val="accent1">
              <a:lumMod val="60000"/>
              <a:lumOff val="40000"/>
              <a:alpha val="40000"/>
            </a:schemeClr>
          </a:solidFill>
          <a:ln w="3175" cmpd="dbl">
            <a:solidFill>
              <a:schemeClr val="tx1"/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anchor="ctr"/>
          <a:lstStyle/>
          <a:p>
            <a:pPr algn="ctr">
              <a:defRPr/>
            </a:pP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Принятие мер для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исключения</a:t>
            </a:r>
          </a:p>
          <a:p>
            <a:pPr algn="ctr">
              <a:defRPr/>
            </a:pP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любой </a:t>
            </a: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возможности возникновения конфликта </a:t>
            </a:r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интересов</a:t>
            </a:r>
            <a:endParaRPr lang="en-US" sz="1700" b="1" dirty="0">
              <a:ln cmpd="sng">
                <a:noFill/>
              </a:ln>
              <a:solidFill>
                <a:srgbClr val="003366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gray">
          <a:xfrm>
            <a:off x="248897" y="890376"/>
            <a:ext cx="8611307" cy="1016644"/>
          </a:xfrm>
          <a:prstGeom prst="roundRect">
            <a:avLst>
              <a:gd name="adj" fmla="val 11921"/>
            </a:avLst>
          </a:prstGeom>
          <a:solidFill>
            <a:schemeClr val="accent1">
              <a:lumMod val="60000"/>
              <a:lumOff val="40000"/>
              <a:alpha val="40000"/>
            </a:schemeClr>
          </a:solidFill>
          <a:ln w="3175" cap="rnd" cmpd="dbl">
            <a:solidFill>
              <a:schemeClr val="tx1"/>
            </a:solidFill>
            <a:prstDash val="solid"/>
            <a:headEnd/>
            <a:tailEnd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anchor="ctr"/>
          <a:lstStyle/>
          <a:p>
            <a:pPr algn="ctr"/>
            <a:r>
              <a:rPr lang="ru-RU" alt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Проведение информационно-разъяснительной работы по </a:t>
            </a:r>
            <a:r>
              <a:rPr lang="ru-RU" alt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соблюдению </a:t>
            </a:r>
            <a:r>
              <a:rPr lang="ru-RU" alt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работниками</a:t>
            </a:r>
            <a:r>
              <a:rPr lang="en-US" alt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ограничений</a:t>
            </a:r>
            <a:r>
              <a:rPr lang="ru-RU" alt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, запретов и требований по противодействию коррупции,</a:t>
            </a: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ru-RU" sz="1700" b="1" u="sng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в том </a:t>
            </a:r>
            <a:r>
              <a:rPr lang="ru-RU" sz="1700" b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числе</a:t>
            </a:r>
            <a:r>
              <a:rPr lang="en-US" sz="1700" b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ru-RU" sz="1700" b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негативного </a:t>
            </a:r>
            <a:r>
              <a:rPr lang="ru-RU" sz="1700" b="1" u="sng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отношения к дарению</a:t>
            </a:r>
            <a:r>
              <a:rPr lang="en-US" sz="1700" b="1" u="sng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/</a:t>
            </a:r>
            <a:r>
              <a:rPr lang="ru-RU" sz="1700" b="1" u="sng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получению </a:t>
            </a:r>
            <a:r>
              <a:rPr lang="ru-RU" sz="1700" b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подарков</a:t>
            </a:r>
            <a:r>
              <a:rPr lang="en-US" sz="1700" b="1" u="sng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700" b="1" dirty="0" smtClean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в </a:t>
            </a:r>
            <a:r>
              <a:rPr lang="ru-RU" sz="1700" b="1" dirty="0">
                <a:ln cmpd="sng">
                  <a:noFill/>
                </a:ln>
                <a:solidFill>
                  <a:srgbClr val="003366"/>
                </a:solidFill>
                <a:cs typeface="Times New Roman" panose="02020603050405020304" pitchFamily="18" charset="0"/>
              </a:rPr>
              <a:t>связи с должностным положением</a:t>
            </a:r>
            <a:endParaRPr lang="ru-RU" altLang="ru-RU" sz="1700" b="1" dirty="0">
              <a:ln cmpd="sng">
                <a:noFill/>
              </a:ln>
              <a:solidFill>
                <a:srgbClr val="003366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989670"/>
      </p:ext>
    </p:extLst>
  </p:cSld>
  <p:clrMapOvr>
    <a:masterClrMapping/>
  </p:clrMapOvr>
  <p:transition spd="slow" advTm="2124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10054" y="1383618"/>
            <a:ext cx="8640958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cap="rnd">
            <a:solidFill>
              <a:srgbClr val="003366"/>
            </a:solidFill>
            <a:bevel/>
          </a:ln>
          <a:effectLst>
            <a:outerShdw blurRad="50800" dist="50800" dir="5400000" algn="ctr" rotWithShape="0">
              <a:schemeClr val="accent1">
                <a:lumMod val="40000"/>
                <a:lumOff val="6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003366"/>
                </a:solidFill>
              </a:rPr>
              <a:t>Совместная работа </a:t>
            </a:r>
            <a:r>
              <a:rPr lang="ru-RU" b="1" dirty="0">
                <a:solidFill>
                  <a:srgbClr val="003366"/>
                </a:solidFill>
              </a:rPr>
              <a:t>близких родственников или </a:t>
            </a:r>
            <a:r>
              <a:rPr lang="ru-RU" b="1" dirty="0" smtClean="0">
                <a:solidFill>
                  <a:srgbClr val="003366"/>
                </a:solidFill>
              </a:rPr>
              <a:t>свойственников при непосредственной подчиненности </a:t>
            </a:r>
            <a:r>
              <a:rPr lang="ru-RU" b="1" dirty="0">
                <a:solidFill>
                  <a:srgbClr val="003366"/>
                </a:solidFill>
              </a:rPr>
              <a:t>или </a:t>
            </a:r>
            <a:r>
              <a:rPr lang="ru-RU" b="1" dirty="0" smtClean="0">
                <a:solidFill>
                  <a:srgbClr val="003366"/>
                </a:solidFill>
              </a:rPr>
              <a:t>подконтрольности </a:t>
            </a:r>
            <a:r>
              <a:rPr lang="ru-RU" b="1" dirty="0">
                <a:solidFill>
                  <a:srgbClr val="003366"/>
                </a:solidFill>
              </a:rPr>
              <a:t>одного из них </a:t>
            </a:r>
            <a:r>
              <a:rPr lang="ru-RU" b="1" dirty="0" smtClean="0">
                <a:solidFill>
                  <a:srgbClr val="003366"/>
                </a:solidFill>
              </a:rPr>
              <a:t>другому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33" y="3003798"/>
            <a:ext cx="8640955" cy="5400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66"/>
                </a:solidFill>
              </a:rPr>
              <a:t>Личная заинтересованность при выполнении трудовых функций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7652" y="2264202"/>
            <a:ext cx="8640957" cy="520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003366"/>
                </a:solidFill>
              </a:rPr>
              <a:t>Владение ценными бумагами </a:t>
            </a:r>
            <a:r>
              <a:rPr lang="ru-RU" b="1" dirty="0">
                <a:solidFill>
                  <a:srgbClr val="003366"/>
                </a:solidFill>
              </a:rPr>
              <a:t>(</a:t>
            </a:r>
            <a:r>
              <a:rPr lang="ru-RU" b="1" dirty="0" smtClean="0">
                <a:solidFill>
                  <a:srgbClr val="003366"/>
                </a:solidFill>
              </a:rPr>
              <a:t>долями </a:t>
            </a:r>
            <a:r>
              <a:rPr lang="ru-RU" b="1" dirty="0">
                <a:solidFill>
                  <a:srgbClr val="003366"/>
                </a:solidFill>
              </a:rPr>
              <a:t>участия, </a:t>
            </a:r>
            <a:r>
              <a:rPr lang="ru-RU" b="1" dirty="0" smtClean="0">
                <a:solidFill>
                  <a:srgbClr val="003366"/>
                </a:solidFill>
              </a:rPr>
              <a:t>паями </a:t>
            </a:r>
            <a:r>
              <a:rPr lang="ru-RU" b="1" dirty="0">
                <a:solidFill>
                  <a:srgbClr val="003366"/>
                </a:solidFill>
              </a:rPr>
              <a:t>в уставных (складочных) капиталах </a:t>
            </a:r>
            <a:r>
              <a:rPr lang="ru-RU" b="1" dirty="0" smtClean="0">
                <a:solidFill>
                  <a:srgbClr val="003366"/>
                </a:solidFill>
              </a:rPr>
              <a:t>организаций</a:t>
            </a:r>
            <a:r>
              <a:rPr lang="ru-RU" b="1" dirty="0">
                <a:solidFill>
                  <a:srgbClr val="003366"/>
                </a:solidFill>
              </a:rPr>
              <a:t>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68845" y="3786886"/>
            <a:ext cx="4100335" cy="1161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66"/>
                </a:solidFill>
              </a:rPr>
              <a:t>Осуществление</a:t>
            </a:r>
          </a:p>
          <a:p>
            <a:pPr algn="ctr"/>
            <a:r>
              <a:rPr lang="ru-RU" b="1" dirty="0" smtClean="0">
                <a:solidFill>
                  <a:srgbClr val="003366"/>
                </a:solidFill>
              </a:rPr>
              <a:t>иной </a:t>
            </a:r>
            <a:r>
              <a:rPr lang="ru-RU" b="1" dirty="0">
                <a:solidFill>
                  <a:srgbClr val="003366"/>
                </a:solidFill>
              </a:rPr>
              <a:t>оплачиваемой деятельности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10924" y="3786886"/>
            <a:ext cx="4240088" cy="1161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66"/>
                </a:solidFill>
              </a:rPr>
              <a:t>Осуществление</a:t>
            </a:r>
          </a:p>
          <a:p>
            <a:pPr algn="ctr"/>
            <a:r>
              <a:rPr lang="ru-RU" b="1" dirty="0" smtClean="0">
                <a:solidFill>
                  <a:srgbClr val="003366"/>
                </a:solidFill>
              </a:rPr>
              <a:t>трудовой функции в отношении близкого родственника</a:t>
            </a:r>
          </a:p>
          <a:p>
            <a:pPr algn="ctr"/>
            <a:r>
              <a:rPr lang="ru-RU" b="1" dirty="0" smtClean="0">
                <a:solidFill>
                  <a:srgbClr val="003366"/>
                </a:solidFill>
              </a:rPr>
              <a:t>или свойственника </a:t>
            </a:r>
            <a:endParaRPr lang="ru-RU" b="1" dirty="0">
              <a:solidFill>
                <a:srgbClr val="003366"/>
              </a:solidFill>
            </a:endParaRPr>
          </a:p>
        </p:txBody>
      </p:sp>
      <p:cxnSp>
        <p:nvCxnSpPr>
          <p:cNvPr id="3" name="Прямая со стрелкой 2"/>
          <p:cNvCxnSpPr>
            <a:endCxn id="12" idx="0"/>
          </p:cNvCxnSpPr>
          <p:nvPr/>
        </p:nvCxnSpPr>
        <p:spPr>
          <a:xfrm flipH="1">
            <a:off x="2419013" y="3537141"/>
            <a:ext cx="2333106" cy="249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9" idx="2"/>
            <a:endCxn id="13" idx="0"/>
          </p:cNvCxnSpPr>
          <p:nvPr/>
        </p:nvCxnSpPr>
        <p:spPr>
          <a:xfrm>
            <a:off x="4644011" y="3543858"/>
            <a:ext cx="2186957" cy="243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дзаголовок 2"/>
          <p:cNvSpPr txBox="1">
            <a:spLocks/>
          </p:cNvSpPr>
          <p:nvPr/>
        </p:nvSpPr>
        <p:spPr>
          <a:xfrm>
            <a:off x="1655968" y="242304"/>
            <a:ext cx="7207700" cy="648072"/>
          </a:xfrm>
          <a:prstGeom prst="rect">
            <a:avLst/>
          </a:prstGeom>
          <a:solidFill>
            <a:schemeClr val="accent1">
              <a:lumMod val="20000"/>
              <a:lumOff val="80000"/>
              <a:alpha val="85000"/>
            </a:schemeClr>
          </a:solidFill>
          <a:ln cmpd="dbl">
            <a:noFill/>
          </a:ln>
          <a:effectLst>
            <a:outerShdw blurRad="330200" dir="11220000" sx="94000" sy="94000" algn="ctr" rotWithShape="0">
              <a:srgbClr val="000000">
                <a:alpha val="9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9000" rIns="54000" anchor="ctr"/>
          <a:lstStyle/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r>
              <a:rPr lang="ru-RU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СИТУАЦИЙ, СВЯЗАННЫХ С ВОЗМОЖНОСТЬЮ ВОЗНИКНОВЕНИЯ КОНФЛИКТА ИНТЕРЕСОВ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5098"/>
            <a:ext cx="1368152" cy="90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3499344" y="1591463"/>
            <a:ext cx="5465144" cy="3423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617663" indent="352425" algn="r"/>
            <a:r>
              <a:rPr lang="ru-RU" sz="1600" b="1" u="sng" dirty="0" smtClean="0">
                <a:solidFill>
                  <a:schemeClr val="tx1"/>
                </a:solidFill>
              </a:rPr>
              <a:t>ВЫВОДЫ КОМИССИИ:</a:t>
            </a:r>
          </a:p>
          <a:p>
            <a:pPr marL="2333625" lvl="0" algn="just"/>
            <a:r>
              <a:rPr lang="ru-RU" sz="1600" b="1" dirty="0" smtClean="0">
                <a:solidFill>
                  <a:schemeClr val="tx1"/>
                </a:solidFill>
              </a:rPr>
              <a:t>1.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Личная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заинтересованность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333625" lvl="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может привести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к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333625" lvl="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конфликту интересов.</a:t>
            </a:r>
          </a:p>
          <a:p>
            <a:pPr marL="903288" algn="just">
              <a:tabLst>
                <a:tab pos="809625" algn="l"/>
              </a:tabLst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               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. Меры по урегулированию –</a:t>
            </a:r>
          </a:p>
          <a:p>
            <a:pPr marL="903288" algn="just">
              <a:tabLst>
                <a:tab pos="809625" algn="l"/>
              </a:tabLst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передать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страхователя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по</a:t>
            </a:r>
          </a:p>
          <a:p>
            <a:pPr marL="903288" algn="just">
              <a:tabLst>
                <a:tab pos="809625" algn="l"/>
              </a:tabLst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территориальной </a:t>
            </a:r>
          </a:p>
          <a:p>
            <a:pPr marL="903288" algn="just">
              <a:tabLst>
                <a:tab pos="809625" algn="l"/>
              </a:tabLst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принадлежности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другой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филиал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  <a:p>
            <a:pPr marL="93663">
              <a:spcBef>
                <a:spcPts val="600"/>
              </a:spcBef>
            </a:pPr>
            <a:r>
              <a:rPr lang="ru-RU" sz="1600" b="1" u="sng" dirty="0" smtClean="0">
                <a:solidFill>
                  <a:srgbClr val="FF0000"/>
                </a:solidFill>
              </a:rPr>
              <a:t>РЕШЕНИЕ РУКОВОДИТЕЛЯ: </a:t>
            </a:r>
            <a:endParaRPr lang="ru-RU" sz="1600" b="1" u="sng" dirty="0">
              <a:solidFill>
                <a:srgbClr val="FF0000"/>
              </a:solidFill>
            </a:endParaRPr>
          </a:p>
          <a:p>
            <a:pPr marL="93663"/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Работник не соблюдал требования</a:t>
            </a:r>
          </a:p>
          <a:p>
            <a:pPr marL="93663"/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об урегулировании конфликта интересов,</a:t>
            </a:r>
          </a:p>
          <a:p>
            <a:pPr marL="93663"/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применить меру дисциплинарного в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зыскания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1420359" y="1099945"/>
            <a:ext cx="4514040" cy="1111765"/>
          </a:xfrm>
          <a:prstGeom prst="rightArrow">
            <a:avLst>
              <a:gd name="adj1" fmla="val 73754"/>
              <a:gd name="adj2" fmla="val 44552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СУПРУГ ДИРЕКТОРА ФИЛИАЛА –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УЧРЕДИТЕЛЬ </a:t>
            </a:r>
            <a:r>
              <a:rPr lang="ru-RU" b="1" dirty="0" smtClean="0">
                <a:solidFill>
                  <a:schemeClr val="bg1"/>
                </a:solidFill>
              </a:rPr>
              <a:t>И ДИРЕКТОР КОММЕРЧЕСКОЙ </a:t>
            </a:r>
            <a:r>
              <a:rPr lang="ru-RU" b="1" dirty="0">
                <a:solidFill>
                  <a:schemeClr val="bg1"/>
                </a:solidFill>
              </a:rPr>
              <a:t>ОРГАНИЗАЦИИ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107141"/>
            <a:ext cx="1440160" cy="949985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1763691" y="257429"/>
            <a:ext cx="6984777" cy="5688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cmpd="dbl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9000" rIns="54000" anchor="ctr"/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ЛИЧНАЯ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ЗАИНТЕРЕСОВАННОСТЬ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ВЫПОЛНЕНИИ ТРУДОВЫХ ФУНКЦИЙ В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СУПРУГА</a:t>
            </a: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97" y="3502557"/>
            <a:ext cx="2564982" cy="1443705"/>
          </a:xfrm>
          <a:prstGeom prst="rect">
            <a:avLst/>
          </a:prstGeom>
        </p:spPr>
      </p:pic>
      <p:pic>
        <p:nvPicPr>
          <p:cNvPr id="17" name="Picture 2" descr="C:\Documents and Settings\Kag\Рабочий стол\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1275606"/>
            <a:ext cx="1045350" cy="866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Стрелка вправо 17"/>
          <p:cNvSpPr/>
          <p:nvPr/>
        </p:nvSpPr>
        <p:spPr>
          <a:xfrm>
            <a:off x="789159" y="1946250"/>
            <a:ext cx="4514040" cy="1041801"/>
          </a:xfrm>
          <a:prstGeom prst="rightArrow">
            <a:avLst>
              <a:gd name="adj1" fmla="val 73754"/>
              <a:gd name="adj2" fmla="val 44552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 КОММЕРЧЕСКАЯ ОРГАНИЗАЦИЯ </a:t>
            </a:r>
            <a:r>
              <a:rPr lang="ru-RU" b="1" dirty="0">
                <a:solidFill>
                  <a:schemeClr val="bg1"/>
                </a:solidFill>
              </a:rPr>
              <a:t>– 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СТРАХОВАТЕЛЬ ФИЛИАЛА</a:t>
            </a:r>
          </a:p>
        </p:txBody>
      </p:sp>
      <p:sp>
        <p:nvSpPr>
          <p:cNvPr id="23" name="Стрелка вправо 22"/>
          <p:cNvSpPr/>
          <p:nvPr/>
        </p:nvSpPr>
        <p:spPr>
          <a:xfrm>
            <a:off x="204160" y="2643758"/>
            <a:ext cx="4435027" cy="1041801"/>
          </a:xfrm>
          <a:prstGeom prst="rightArrow">
            <a:avLst>
              <a:gd name="adj1" fmla="val 73754"/>
              <a:gd name="adj2" fmla="val 44552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 ОСУЩЕСТВЛЯЕТ КОММЕРЧЕСКУЮ ДЕЯТЕЛЬНОСТЬ НА ТЕРРИТОРИИ КРАСНОДАРСКОГО КРАЯ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94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3842313" y="1315681"/>
            <a:ext cx="4906152" cy="3359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319463" lvl="0">
              <a:tabLst>
                <a:tab pos="2695575" algn="l"/>
              </a:tabLst>
            </a:pPr>
            <a:r>
              <a:rPr lang="ru-RU" sz="1600" b="1" u="sng" dirty="0" smtClean="0">
                <a:solidFill>
                  <a:schemeClr val="tx1"/>
                </a:solidFill>
              </a:rPr>
              <a:t>ВЫВОДЫ:</a:t>
            </a:r>
          </a:p>
          <a:p>
            <a:pPr marL="2870200" lvl="0">
              <a:tabLst>
                <a:tab pos="2695575" algn="l"/>
                <a:tab pos="2776538" algn="l"/>
              </a:tabLst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1. При трудоустройстве работником представлены недостоверные сведения. </a:t>
            </a:r>
          </a:p>
          <a:p>
            <a:pPr marL="1522413" algn="just">
              <a:tabLst>
                <a:tab pos="1528763" algn="l"/>
              </a:tabLst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. Обязанность работника по уведомлению о возникновении личной заинтересованности не выполнена.</a:t>
            </a:r>
          </a:p>
          <a:p>
            <a:pPr marL="76200" algn="just">
              <a:tabLst>
                <a:tab pos="1528763" algn="l"/>
              </a:tabLst>
            </a:pPr>
            <a:r>
              <a:rPr lang="en-US" sz="1600" b="1" dirty="0" smtClean="0">
                <a:solidFill>
                  <a:srgbClr val="FF0000"/>
                </a:solidFill>
              </a:rPr>
              <a:t>       </a:t>
            </a:r>
            <a:r>
              <a:rPr lang="en-US" sz="1600" b="1" u="sng" dirty="0" smtClean="0">
                <a:solidFill>
                  <a:srgbClr val="FF0000"/>
                </a:solidFill>
              </a:rPr>
              <a:t>  </a:t>
            </a:r>
            <a:r>
              <a:rPr lang="ru-RU" sz="1600" b="1" u="sng" dirty="0" smtClean="0">
                <a:solidFill>
                  <a:srgbClr val="FF0000"/>
                </a:solidFill>
              </a:rPr>
              <a:t>РЕШЕНИЕ </a:t>
            </a:r>
            <a:r>
              <a:rPr lang="ru-RU" sz="1600" b="1" u="sng" dirty="0">
                <a:solidFill>
                  <a:srgbClr val="FF0000"/>
                </a:solidFill>
              </a:rPr>
              <a:t>РУКОВОДИТЕЛЯ:</a:t>
            </a:r>
          </a:p>
          <a:p>
            <a:pPr marL="87313" algn="just">
              <a:tabLst>
                <a:tab pos="447675" algn="l"/>
                <a:tab pos="1076325" algn="l"/>
              </a:tabLst>
            </a:pP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        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Работник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уволен по соглашению сторон</a:t>
            </a:r>
          </a:p>
          <a:p>
            <a:pPr marL="1524000" indent="541338" algn="r"/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9" name="Picture 32" descr="https://dailynova.me/wp-content/uploads/2016/06/17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71" y="1791797"/>
            <a:ext cx="620713" cy="35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8" descr="https://l1.sl-love.ru/sunmag.me/wp-content/uploads/2014/01/opredelit-kharakter-chelove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0" y="1790682"/>
            <a:ext cx="594496" cy="4458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5" y="1164957"/>
            <a:ext cx="767537" cy="719548"/>
          </a:xfrm>
          <a:prstGeom prst="rect">
            <a:avLst/>
          </a:prstGeom>
          <a:ln w="6350"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627" y="4166223"/>
            <a:ext cx="1386208" cy="977277"/>
          </a:xfrm>
          <a:prstGeom prst="rect">
            <a:avLst/>
          </a:prstGeom>
        </p:spPr>
      </p:pic>
      <p:pic>
        <p:nvPicPr>
          <p:cNvPr id="16" name="Picture 20" descr="http://lestnicmir.ru/attachments/Image/dogovor.JPG?template=generic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46" y="1164957"/>
            <a:ext cx="1093249" cy="5933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107141"/>
            <a:ext cx="1440160" cy="949985"/>
          </a:xfrm>
          <a:prstGeom prst="rect">
            <a:avLst/>
          </a:prstGeom>
        </p:spPr>
      </p:pic>
      <p:sp>
        <p:nvSpPr>
          <p:cNvPr id="27" name="Стрелка вправо 26"/>
          <p:cNvSpPr/>
          <p:nvPr/>
        </p:nvSpPr>
        <p:spPr>
          <a:xfrm>
            <a:off x="2123731" y="865172"/>
            <a:ext cx="4605271" cy="932933"/>
          </a:xfrm>
          <a:prstGeom prst="rightArrow">
            <a:avLst>
              <a:gd name="adj1" fmla="val 73754"/>
              <a:gd name="adj2" fmla="val 38426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ПРЕТЕНДЕНТ НА ДОЛЖНОСТЬ </a:t>
            </a:r>
            <a:r>
              <a:rPr lang="ru-RU" sz="1600" b="1" dirty="0">
                <a:solidFill>
                  <a:schemeClr val="bg1"/>
                </a:solidFill>
              </a:rPr>
              <a:t>–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УЧРЕДИТЕЛЬ </a:t>
            </a:r>
            <a:r>
              <a:rPr lang="ru-RU" sz="1600" b="1" dirty="0" smtClean="0">
                <a:solidFill>
                  <a:schemeClr val="bg1"/>
                </a:solidFill>
              </a:rPr>
              <a:t>КОММЕРЧЕСКОЙ </a:t>
            </a:r>
            <a:r>
              <a:rPr lang="ru-RU" sz="1600" b="1" dirty="0">
                <a:solidFill>
                  <a:schemeClr val="bg1"/>
                </a:solidFill>
              </a:rPr>
              <a:t>ОРГАНИЗАЦИИ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1539680" y="1469095"/>
            <a:ext cx="4605271" cy="906981"/>
          </a:xfrm>
          <a:prstGeom prst="rightArrow">
            <a:avLst>
              <a:gd name="adj1" fmla="val 73754"/>
              <a:gd name="adj2" fmla="val 38645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ПРИ ТРУДОУСТРОЙСТВЕ ИНФОРМАЦИЯ В СВЕДЕНИЯХ О ДОХОДАХ НЕ УКАЗАНА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934362" y="2124543"/>
            <a:ext cx="4597606" cy="871046"/>
          </a:xfrm>
          <a:prstGeom prst="rightArrow">
            <a:avLst>
              <a:gd name="adj1" fmla="val 73754"/>
              <a:gd name="adj2" fmla="val 3897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 КОММЕРЧЕСКАЯ ОРГАНИЗАЦИЯ </a:t>
            </a:r>
            <a:r>
              <a:rPr lang="ru-RU" sz="1600" b="1" dirty="0">
                <a:solidFill>
                  <a:schemeClr val="bg1"/>
                </a:solidFill>
              </a:rPr>
              <a:t>–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СТРАХОВАТЕЛЬ ФИЛИАЛА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467544" y="2679762"/>
            <a:ext cx="4587436" cy="972108"/>
          </a:xfrm>
          <a:prstGeom prst="rightArrow">
            <a:avLst>
              <a:gd name="adj1" fmla="val 73754"/>
              <a:gd name="adj2" fmla="val 38056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ТРУДОВЫЕ ФУНКЦИИ </a:t>
            </a:r>
            <a:r>
              <a:rPr lang="ru-RU" sz="1600" b="1" dirty="0" smtClean="0">
                <a:solidFill>
                  <a:schemeClr val="bg1"/>
                </a:solidFill>
              </a:rPr>
              <a:t>РАБОТНИКА СВЯЗАНЫ С ОСУЩЕСТВЛЕНИЕМ КОНТРОЛЯ В ОТНОШЕНИИ ДАННОЙ ОРГАНИЗАЦИИ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33" name="Picture 34" descr="https://img2.okidoker.com/c/5/6/5/465735/5177977/10892058_2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64" y="1900581"/>
            <a:ext cx="375365" cy="2815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17" name="Подзаголовок 2"/>
          <p:cNvSpPr txBox="1">
            <a:spLocks/>
          </p:cNvSpPr>
          <p:nvPr/>
        </p:nvSpPr>
        <p:spPr>
          <a:xfrm>
            <a:off x="1763688" y="257429"/>
            <a:ext cx="7200800" cy="5688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cmpd="dbl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9000" rIns="54000" anchor="ctr"/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ЛИЧНАЯ ЗАИНТЕРЕСОВАННОСТЬ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РАБОТНИКА В СВЯЗИ С УЧАСТИЕМ В КОММЕРЧЕСКОЙ ОРГАНИЗАЦИИ</a:t>
            </a: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164365" y="3361877"/>
            <a:ext cx="4332048" cy="1008112"/>
          </a:xfrm>
          <a:prstGeom prst="rightArrow">
            <a:avLst>
              <a:gd name="adj1" fmla="val 73754"/>
              <a:gd name="adj2" fmla="val 38056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В РАМКАХ ДЕКЛАРАЦИОННОЙ КАМПАНИИ ИНФОРМАЦИЯ В СВЕДЕНИЯХ О ДОХОДАХ УКАЗАНА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6" b="1321"/>
          <a:stretch/>
        </p:blipFill>
        <p:spPr>
          <a:xfrm>
            <a:off x="0" y="1043895"/>
            <a:ext cx="1432000" cy="129850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66" y="3602289"/>
            <a:ext cx="2346729" cy="1309475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4211961" y="1557316"/>
            <a:ext cx="4752528" cy="30783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1793875" algn="ctr"/>
            <a:r>
              <a:rPr lang="ru-RU" sz="1700" b="1" u="sng" dirty="0">
                <a:solidFill>
                  <a:schemeClr val="tx1"/>
                </a:solidFill>
              </a:rPr>
              <a:t>СУД РЕШИЛ</a:t>
            </a:r>
            <a:r>
              <a:rPr lang="ru-RU" sz="1700" b="1" u="sng" dirty="0" smtClean="0">
                <a:solidFill>
                  <a:schemeClr val="tx1"/>
                </a:solidFill>
              </a:rPr>
              <a:t>:</a:t>
            </a:r>
          </a:p>
          <a:p>
            <a:pPr marL="1701800" indent="439738" algn="just">
              <a:buAutoNum type="arabicPeriod"/>
              <a:tabLst>
                <a:tab pos="1435100" algn="l"/>
              </a:tabLst>
            </a:pPr>
            <a:r>
              <a:rPr lang="ru-RU" sz="1700" b="1" dirty="0" smtClean="0">
                <a:solidFill>
                  <a:schemeClr val="tx1"/>
                </a:solidFill>
              </a:rPr>
              <a:t>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</a:rPr>
              <a:t>Работник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</a:rPr>
              <a:t>обязан</a:t>
            </a:r>
            <a:r>
              <a:rPr lang="en-US" sz="17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</a:rPr>
              <a:t>соблюдать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</a:rPr>
              <a:t>действующее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законодательство РФ по противодействию коррупции.</a:t>
            </a:r>
          </a:p>
          <a:p>
            <a:pPr marL="809625" indent="439738" algn="just">
              <a:buAutoNum type="arabicPeriod"/>
              <a:tabLst>
                <a:tab pos="809625" algn="l"/>
              </a:tabLst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</a:rPr>
              <a:t>Подтвердил обязанность Работника  ежегодно представлять Сведения о доходах и имуществе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</a:rPr>
              <a:t>супруга.</a:t>
            </a:r>
          </a:p>
          <a:p>
            <a:pPr indent="439738" algn="just">
              <a:buAutoNum type="arabicPeriod"/>
            </a:pP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</a:rPr>
              <a:t>Работник привлечен к дисциплинарной ответственности правомерно.</a:t>
            </a:r>
            <a:endParaRPr lang="ru-RU" sz="17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2150111" y="1190214"/>
            <a:ext cx="4514040" cy="729424"/>
          </a:xfrm>
          <a:prstGeom prst="rightArrow">
            <a:avLst>
              <a:gd name="adj1" fmla="val 73754"/>
              <a:gd name="adj2" fmla="val 44552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3038"/>
            <a:r>
              <a:rPr lang="ru-RU" b="1" dirty="0" smtClean="0">
                <a:solidFill>
                  <a:schemeClr val="bg1"/>
                </a:solidFill>
              </a:rPr>
              <a:t>КАССАЦИОННАЯ ИНСТАНЦИЯ ВЕРХОВНОГО СУДА РФ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1479028" y="1710194"/>
            <a:ext cx="4533132" cy="729424"/>
          </a:xfrm>
          <a:prstGeom prst="rightArrow">
            <a:avLst>
              <a:gd name="adj1" fmla="val 73754"/>
              <a:gd name="adj2" fmla="val 44552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3038"/>
            <a:r>
              <a:rPr lang="ru-RU" b="1" dirty="0" smtClean="0">
                <a:solidFill>
                  <a:schemeClr val="bg1"/>
                </a:solidFill>
              </a:rPr>
              <a:t>КАССАЦИОННАЯ ИНСТАНЦИЯ КЕМЕРОВСКОГО ОБЛАСТНОГО СУДА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808504" y="2228257"/>
            <a:ext cx="4627595" cy="729424"/>
          </a:xfrm>
          <a:prstGeom prst="rightArrow">
            <a:avLst>
              <a:gd name="adj1" fmla="val 73754"/>
              <a:gd name="adj2" fmla="val 44552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3038"/>
            <a:r>
              <a:rPr lang="ru-RU" b="1" dirty="0" smtClean="0">
                <a:solidFill>
                  <a:schemeClr val="bg1"/>
                </a:solidFill>
              </a:rPr>
              <a:t>АПЕЛЛЯЦИОННАЯ ИНСТАНЦИЯ КЕМЕРОВСКОГО ОБЛАСТНОГО СУДА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258636" y="2774970"/>
            <a:ext cx="4673404" cy="729424"/>
          </a:xfrm>
          <a:prstGeom prst="rightArrow">
            <a:avLst>
              <a:gd name="adj1" fmla="val 73754"/>
              <a:gd name="adj2" fmla="val 44552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3038"/>
            <a:r>
              <a:rPr lang="ru-RU" b="1" dirty="0" smtClean="0">
                <a:solidFill>
                  <a:schemeClr val="bg1"/>
                </a:solidFill>
              </a:rPr>
              <a:t>СУД  ПЕРВОЙ ИНСТАНЦИИ (РАЙОННЫЙ)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107141"/>
            <a:ext cx="1440160" cy="949985"/>
          </a:xfrm>
          <a:prstGeom prst="rect">
            <a:avLst/>
          </a:prstGeom>
        </p:spPr>
      </p:pic>
      <p:sp>
        <p:nvSpPr>
          <p:cNvPr id="11" name="Подзаголовок 2"/>
          <p:cNvSpPr txBox="1">
            <a:spLocks/>
          </p:cNvSpPr>
          <p:nvPr/>
        </p:nvSpPr>
        <p:spPr>
          <a:xfrm>
            <a:off x="1943710" y="297714"/>
            <a:ext cx="6984777" cy="5688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cmpd="dbl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9000" rIns="54000" anchor="ctr"/>
          <a:lstStyle/>
          <a:p>
            <a:pPr algn="ctr"/>
            <a:endParaRPr lang="ru-RU" sz="1400" dirty="0"/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НЕПРЕДСТАВЛЕНИЕ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РАБОТНИКОМ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СВЕДЕНИЙ СУПРУГА</a:t>
            </a:r>
            <a:r>
              <a:rPr lang="ru-RU" b="1" dirty="0"/>
              <a:t> </a:t>
            </a:r>
            <a:endParaRPr lang="ru-RU" dirty="0"/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0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031690"/>
            <a:ext cx="8229600" cy="8572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БЛАГОДАРИМ ЗА ВНИМАНИЕ!</a:t>
            </a:r>
            <a:endParaRPr lang="ru-RU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10" descr="kuzb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63529"/>
            <a:ext cx="9144000" cy="145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5" y="87474"/>
            <a:ext cx="1652997" cy="109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9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10678</TotalTime>
  <Words>1765</Words>
  <Application>Microsoft Office PowerPoint</Application>
  <PresentationFormat>Экран (16:9)</PresentationFormat>
  <Paragraphs>132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РЕАЛИЗАЦИЯ ТРЕБОВАНИЙ ЗАКОНОДАТЕЛЬСТВА О ПРОТИВОДЕЙСТВИИ КОРРУПЦИИ НА ПРИМЕРЕ ГОСУДАРСТВЕННОГО УЧРЕЖДЕНИЯ – КУЗБАССКОГО РЕГИОНАЛЬНОГО ОТДЕЛЕНИЯ ФОНДА СОЦИАЛЬНОГО СТРАХОВАНИЯ РФ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СИСТЕМЫ МЕДИЦИНСКОЙ, СОЦИАЛЬНОЙ И ПРОФЕССИОНАЛЬНОЙ РЕАБИЛИТАЦИИ ЛИЦ, ПОСТРАДАВШИХ НА ПРОИЗВОДСТВЕ, В РАМКАХ ПИЛОТНОГО ПРОЕКТА ФОНДА СОЦИАЛЬНОГО СТРАХОВАНИЯ РОССИЙСКОЙ ФЕДЕРАЦИИ ОПЫТ РЕАЛИЗАЦИИ ПИЛОТНОГО ПРОЕКТА В КЕМЕРОВСКОЙ ОБЛАСТИ</dc:title>
  <dc:creator>Кучева Елена Анатольевна</dc:creator>
  <cp:lastModifiedBy>TreznyukAA</cp:lastModifiedBy>
  <cp:revision>457</cp:revision>
  <cp:lastPrinted>2018-05-08T02:15:50Z</cp:lastPrinted>
  <dcterms:modified xsi:type="dcterms:W3CDTF">2018-08-30T10:12:07Z</dcterms:modified>
</cp:coreProperties>
</file>