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900" r:id="rId2"/>
    <p:sldId id="835" r:id="rId3"/>
    <p:sldId id="899" r:id="rId4"/>
    <p:sldId id="885" r:id="rId5"/>
    <p:sldId id="887" r:id="rId6"/>
    <p:sldId id="901" r:id="rId7"/>
    <p:sldId id="557" r:id="rId8"/>
    <p:sldId id="793" r:id="rId9"/>
    <p:sldId id="904" r:id="rId10"/>
    <p:sldId id="555" r:id="rId11"/>
    <p:sldId id="898" r:id="rId12"/>
    <p:sldId id="894" r:id="rId13"/>
    <p:sldId id="895" r:id="rId14"/>
    <p:sldId id="902" r:id="rId15"/>
    <p:sldId id="90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6" pos="396" userDrawn="1">
          <p15:clr>
            <a:srgbClr val="A4A3A4"/>
          </p15:clr>
        </p15:guide>
        <p15:guide id="7" pos="5364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2332C"/>
    <a:srgbClr val="02A5E2"/>
    <a:srgbClr val="C62B29"/>
    <a:srgbClr val="36538B"/>
    <a:srgbClr val="EAE0C7"/>
    <a:srgbClr val="0F7B47"/>
    <a:srgbClr val="C8E0EC"/>
    <a:srgbClr val="0195C3"/>
    <a:srgbClr val="26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6903" autoAdjust="0"/>
  </p:normalViewPr>
  <p:slideViewPr>
    <p:cSldViewPr snapToGrid="0">
      <p:cViewPr varScale="1">
        <p:scale>
          <a:sx n="75" d="100"/>
          <a:sy n="75" d="100"/>
        </p:scale>
        <p:origin x="1106" y="29"/>
      </p:cViewPr>
      <p:guideLst>
        <p:guide orient="horz" pos="2160"/>
        <p:guide pos="2880"/>
        <p:guide pos="396"/>
        <p:guide pos="53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-3163" y="-72"/>
      </p:cViewPr>
      <p:guideLst>
        <p:guide orient="horz" pos="2880"/>
        <p:guide pos="2160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C5EBD-9B69-48EA-88B9-34097C71D36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305408EF-2E36-4585-9EE0-1CF0A6145EBF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Исходная система</a:t>
          </a:r>
        </a:p>
      </dgm:t>
    </dgm:pt>
    <dgm:pt modelId="{60498C5D-FE1A-4CE6-BD83-7533E07FD9A8}" type="parTrans" cxnId="{754579DE-B7F2-46BC-A0AB-4FF008A8B76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221596C-FDCE-41B1-A84B-D5F049ECB71F}" type="sibTrans" cxnId="{754579DE-B7F2-46BC-A0AB-4FF008A8B76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1A149C84-94DA-4279-8C19-989EB98C7C55}">
      <dgm:prSet phldrT="[Текст]" custT="1"/>
      <dgm:spPr>
        <a:solidFill>
          <a:schemeClr val="accent6"/>
        </a:solidFill>
      </dgm:spPr>
      <dgm:t>
        <a:bodyPr/>
        <a:lstStyle/>
        <a:p>
          <a:pPr algn="ctr"/>
          <a:r>
            <a:rPr lang="ru-RU" sz="1000" b="1" dirty="0">
              <a:solidFill>
                <a:schemeClr val="bg1"/>
              </a:solidFill>
            </a:rPr>
            <a:t>Инструмент выгрузки и трансформации данных</a:t>
          </a:r>
        </a:p>
      </dgm:t>
    </dgm:pt>
    <dgm:pt modelId="{18E2747A-4169-4E23-A2A6-7124E9F2A4BC}" type="parTrans" cxnId="{93752791-6C01-40DD-94B0-5E96C311378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66B40E8-D612-4029-94A0-A944F753AE2D}" type="sibTrans" cxnId="{93752791-6C01-40DD-94B0-5E96C311378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37F147B-1365-4F56-90BF-C97CEC552BF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1" dirty="0">
              <a:solidFill>
                <a:schemeClr val="bg1"/>
              </a:solidFill>
            </a:rPr>
            <a:t>Единая структура</a:t>
          </a:r>
        </a:p>
      </dgm:t>
    </dgm:pt>
    <dgm:pt modelId="{5ED211CB-E937-4506-AE9A-A6507D636EA0}" type="parTrans" cxnId="{DC708B7F-5FAB-453A-BA9F-B12CDD55C1F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A46DA38-0BFB-4CA0-A505-8A1B0C98A19A}" type="sibTrans" cxnId="{DC708B7F-5FAB-453A-BA9F-B12CDD55C1F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82D2C98-FEE6-40D9-A954-6AAD9B3E3F37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1" dirty="0">
              <a:solidFill>
                <a:schemeClr val="bg1"/>
              </a:solidFill>
            </a:rPr>
            <a:t>Стандартный результат</a:t>
          </a:r>
        </a:p>
      </dgm:t>
    </dgm:pt>
    <dgm:pt modelId="{CD5C6EA1-21E6-41F4-83F3-074701142B21}" type="parTrans" cxnId="{530B4BB7-48B3-454A-A51E-B30B79804F3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4B302FF-CE0C-4651-B501-76987DFC099B}" type="sibTrans" cxnId="{530B4BB7-48B3-454A-A51E-B30B79804F3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35E1035-5D02-40E5-B38A-F1BF59F6E041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1" dirty="0">
              <a:solidFill>
                <a:schemeClr val="bg1"/>
              </a:solidFill>
            </a:rPr>
            <a:t>Конкретное ПО </a:t>
          </a:r>
          <a:r>
            <a:rPr lang="en-US" sz="1000" b="1" dirty="0">
              <a:solidFill>
                <a:schemeClr val="bg1"/>
              </a:solidFill>
            </a:rPr>
            <a:t>ADA</a:t>
          </a:r>
          <a:endParaRPr lang="ru-RU" sz="1000" b="1" dirty="0">
            <a:solidFill>
              <a:schemeClr val="bg1"/>
            </a:solidFill>
          </a:endParaRPr>
        </a:p>
      </dgm:t>
    </dgm:pt>
    <dgm:pt modelId="{CA76DE54-0DC3-47CA-B547-B1AFF9002E16}" type="parTrans" cxnId="{D6D54083-0EEA-4BCF-BC6A-19DB18E460A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C70FB3F-96F3-48B6-BB65-69257C2E2729}" type="sibTrans" cxnId="{D6D54083-0EEA-4BCF-BC6A-19DB18E460A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6EA3A73-08DC-4A32-BF7E-D4F075B2F1BC}">
      <dgm:prSet phldrT="[Текст]" custT="1"/>
      <dgm:spPr>
        <a:noFill/>
      </dgm:spPr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9F3D953F-F570-4B18-9A7C-7F5FD468BCEC}" type="parTrans" cxnId="{B8CAE50D-A4C3-4A0A-8279-86DFAA2A3EF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FC513E6-F86B-49D4-A019-9D52D4940276}" type="sibTrans" cxnId="{B8CAE50D-A4C3-4A0A-8279-86DFAA2A3EF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C58AF8D-3964-483E-BB90-028EA955F1AE}" type="pres">
      <dgm:prSet presAssocID="{2AFC5EBD-9B69-48EA-88B9-34097C71D36F}" presName="Name0" presStyleCnt="0">
        <dgm:presLayoutVars>
          <dgm:dir/>
          <dgm:animLvl val="lvl"/>
          <dgm:resizeHandles val="exact"/>
        </dgm:presLayoutVars>
      </dgm:prSet>
      <dgm:spPr/>
    </dgm:pt>
    <dgm:pt modelId="{476F65BD-8C44-425B-B42F-3FCD6082C464}" type="pres">
      <dgm:prSet presAssocID="{305408EF-2E36-4585-9EE0-1CF0A6145EB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39F0D8F-4851-4F24-B8DD-C4EAD4F32550}" type="pres">
      <dgm:prSet presAssocID="{A221596C-FDCE-41B1-A84B-D5F049ECB71F}" presName="parTxOnlySpace" presStyleCnt="0"/>
      <dgm:spPr/>
    </dgm:pt>
    <dgm:pt modelId="{53A7A2C9-8716-45CA-8C8F-0F51CFAFD460}" type="pres">
      <dgm:prSet presAssocID="{1A149C84-94DA-4279-8C19-989EB98C7C55}" presName="parTxOnly" presStyleLbl="node1" presStyleIdx="1" presStyleCnt="6" custScaleX="125451">
        <dgm:presLayoutVars>
          <dgm:chMax val="0"/>
          <dgm:chPref val="0"/>
          <dgm:bulletEnabled val="1"/>
        </dgm:presLayoutVars>
      </dgm:prSet>
      <dgm:spPr/>
    </dgm:pt>
    <dgm:pt modelId="{29813798-D175-4EBD-864F-768E25D280C7}" type="pres">
      <dgm:prSet presAssocID="{066B40E8-D612-4029-94A0-A944F753AE2D}" presName="parTxOnlySpace" presStyleCnt="0"/>
      <dgm:spPr/>
    </dgm:pt>
    <dgm:pt modelId="{95A09C46-5C5A-443E-BDF9-A243476BD8A6}" type="pres">
      <dgm:prSet presAssocID="{D37F147B-1365-4F56-90BF-C97CEC552BF4}" presName="parTxOnly" presStyleLbl="node1" presStyleIdx="2" presStyleCnt="6" custScaleX="97105">
        <dgm:presLayoutVars>
          <dgm:chMax val="0"/>
          <dgm:chPref val="0"/>
          <dgm:bulletEnabled val="1"/>
        </dgm:presLayoutVars>
      </dgm:prSet>
      <dgm:spPr/>
    </dgm:pt>
    <dgm:pt modelId="{CEF1A1AF-EB9C-4E2E-81BF-566714ADBB55}" type="pres">
      <dgm:prSet presAssocID="{FA46DA38-0BFB-4CA0-A505-8A1B0C98A19A}" presName="parTxOnlySpace" presStyleCnt="0"/>
      <dgm:spPr/>
    </dgm:pt>
    <dgm:pt modelId="{CE606781-9E35-4500-BFC2-A0B1DE7E6D32}" type="pres">
      <dgm:prSet presAssocID="{C82D2C98-FEE6-40D9-A954-6AAD9B3E3F37}" presName="parTxOnly" presStyleLbl="node1" presStyleIdx="3" presStyleCnt="6" custScaleX="113106">
        <dgm:presLayoutVars>
          <dgm:chMax val="0"/>
          <dgm:chPref val="0"/>
          <dgm:bulletEnabled val="1"/>
        </dgm:presLayoutVars>
      </dgm:prSet>
      <dgm:spPr/>
    </dgm:pt>
    <dgm:pt modelId="{06655A00-4000-4FC1-B393-45F1D62B58F1}" type="pres">
      <dgm:prSet presAssocID="{B4B302FF-CE0C-4651-B501-76987DFC099B}" presName="parTxOnlySpace" presStyleCnt="0"/>
      <dgm:spPr/>
    </dgm:pt>
    <dgm:pt modelId="{E1CA7318-0F5E-473F-9357-6B7A929AB03E}" type="pres">
      <dgm:prSet presAssocID="{06EA3A73-08DC-4A32-BF7E-D4F075B2F1B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BB4C90-F2DE-435F-8592-026D8776FD3D}" type="pres">
      <dgm:prSet presAssocID="{AFC513E6-F86B-49D4-A019-9D52D4940276}" presName="parTxOnlySpace" presStyleCnt="0"/>
      <dgm:spPr/>
    </dgm:pt>
    <dgm:pt modelId="{9C3985D3-B3B9-4DA1-95DA-A9A106D5AD85}" type="pres">
      <dgm:prSet presAssocID="{335E1035-5D02-40E5-B38A-F1BF59F6E04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8CAE50D-A4C3-4A0A-8279-86DFAA2A3EF9}" srcId="{2AFC5EBD-9B69-48EA-88B9-34097C71D36F}" destId="{06EA3A73-08DC-4A32-BF7E-D4F075B2F1BC}" srcOrd="4" destOrd="0" parTransId="{9F3D953F-F570-4B18-9A7C-7F5FD468BCEC}" sibTransId="{AFC513E6-F86B-49D4-A019-9D52D4940276}"/>
    <dgm:cxn modelId="{BA678E68-F93D-4706-9731-1FDA4AC0EFB9}" type="presOf" srcId="{2AFC5EBD-9B69-48EA-88B9-34097C71D36F}" destId="{DC58AF8D-3964-483E-BB90-028EA955F1AE}" srcOrd="0" destOrd="0" presId="urn:microsoft.com/office/officeart/2005/8/layout/chevron1"/>
    <dgm:cxn modelId="{B9F72670-83C8-4AD9-AF36-4473E069E410}" type="presOf" srcId="{1A149C84-94DA-4279-8C19-989EB98C7C55}" destId="{53A7A2C9-8716-45CA-8C8F-0F51CFAFD460}" srcOrd="0" destOrd="0" presId="urn:microsoft.com/office/officeart/2005/8/layout/chevron1"/>
    <dgm:cxn modelId="{97F63250-52AD-4FF3-97B0-1553A2889C1D}" type="presOf" srcId="{06EA3A73-08DC-4A32-BF7E-D4F075B2F1BC}" destId="{E1CA7318-0F5E-473F-9357-6B7A929AB03E}" srcOrd="0" destOrd="0" presId="urn:microsoft.com/office/officeart/2005/8/layout/chevron1"/>
    <dgm:cxn modelId="{90B0C479-75D4-4CB4-9488-D80633B07366}" type="presOf" srcId="{335E1035-5D02-40E5-B38A-F1BF59F6E041}" destId="{9C3985D3-B3B9-4DA1-95DA-A9A106D5AD85}" srcOrd="0" destOrd="0" presId="urn:microsoft.com/office/officeart/2005/8/layout/chevron1"/>
    <dgm:cxn modelId="{DC708B7F-5FAB-453A-BA9F-B12CDD55C1FB}" srcId="{2AFC5EBD-9B69-48EA-88B9-34097C71D36F}" destId="{D37F147B-1365-4F56-90BF-C97CEC552BF4}" srcOrd="2" destOrd="0" parTransId="{5ED211CB-E937-4506-AE9A-A6507D636EA0}" sibTransId="{FA46DA38-0BFB-4CA0-A505-8A1B0C98A19A}"/>
    <dgm:cxn modelId="{CED91681-E19D-4E89-B5B7-195EFD0680D3}" type="presOf" srcId="{305408EF-2E36-4585-9EE0-1CF0A6145EBF}" destId="{476F65BD-8C44-425B-B42F-3FCD6082C464}" srcOrd="0" destOrd="0" presId="urn:microsoft.com/office/officeart/2005/8/layout/chevron1"/>
    <dgm:cxn modelId="{D6D54083-0EEA-4BCF-BC6A-19DB18E460A3}" srcId="{2AFC5EBD-9B69-48EA-88B9-34097C71D36F}" destId="{335E1035-5D02-40E5-B38A-F1BF59F6E041}" srcOrd="5" destOrd="0" parTransId="{CA76DE54-0DC3-47CA-B547-B1AFF9002E16}" sibTransId="{0C70FB3F-96F3-48B6-BB65-69257C2E2729}"/>
    <dgm:cxn modelId="{93752791-6C01-40DD-94B0-5E96C311378A}" srcId="{2AFC5EBD-9B69-48EA-88B9-34097C71D36F}" destId="{1A149C84-94DA-4279-8C19-989EB98C7C55}" srcOrd="1" destOrd="0" parTransId="{18E2747A-4169-4E23-A2A6-7124E9F2A4BC}" sibTransId="{066B40E8-D612-4029-94A0-A944F753AE2D}"/>
    <dgm:cxn modelId="{530B4BB7-48B3-454A-A51E-B30B79804F3F}" srcId="{2AFC5EBD-9B69-48EA-88B9-34097C71D36F}" destId="{C82D2C98-FEE6-40D9-A954-6AAD9B3E3F37}" srcOrd="3" destOrd="0" parTransId="{CD5C6EA1-21E6-41F4-83F3-074701142B21}" sibTransId="{B4B302FF-CE0C-4651-B501-76987DFC099B}"/>
    <dgm:cxn modelId="{018EAAD3-4EA9-4175-9883-3DE12F45B3A9}" type="presOf" srcId="{C82D2C98-FEE6-40D9-A954-6AAD9B3E3F37}" destId="{CE606781-9E35-4500-BFC2-A0B1DE7E6D32}" srcOrd="0" destOrd="0" presId="urn:microsoft.com/office/officeart/2005/8/layout/chevron1"/>
    <dgm:cxn modelId="{754579DE-B7F2-46BC-A0AB-4FF008A8B764}" srcId="{2AFC5EBD-9B69-48EA-88B9-34097C71D36F}" destId="{305408EF-2E36-4585-9EE0-1CF0A6145EBF}" srcOrd="0" destOrd="0" parTransId="{60498C5D-FE1A-4CE6-BD83-7533E07FD9A8}" sibTransId="{A221596C-FDCE-41B1-A84B-D5F049ECB71F}"/>
    <dgm:cxn modelId="{FA02C2FD-CB28-4D95-B368-7B747233951A}" type="presOf" srcId="{D37F147B-1365-4F56-90BF-C97CEC552BF4}" destId="{95A09C46-5C5A-443E-BDF9-A243476BD8A6}" srcOrd="0" destOrd="0" presId="urn:microsoft.com/office/officeart/2005/8/layout/chevron1"/>
    <dgm:cxn modelId="{24E95E9C-76B6-4BB4-ABA4-BFCEB28BB04C}" type="presParOf" srcId="{DC58AF8D-3964-483E-BB90-028EA955F1AE}" destId="{476F65BD-8C44-425B-B42F-3FCD6082C464}" srcOrd="0" destOrd="0" presId="urn:microsoft.com/office/officeart/2005/8/layout/chevron1"/>
    <dgm:cxn modelId="{25DD6256-C0BB-474F-86B7-D772C619FD6E}" type="presParOf" srcId="{DC58AF8D-3964-483E-BB90-028EA955F1AE}" destId="{339F0D8F-4851-4F24-B8DD-C4EAD4F32550}" srcOrd="1" destOrd="0" presId="urn:microsoft.com/office/officeart/2005/8/layout/chevron1"/>
    <dgm:cxn modelId="{DA0FD510-124C-4BE9-BAA7-E3891C287DC8}" type="presParOf" srcId="{DC58AF8D-3964-483E-BB90-028EA955F1AE}" destId="{53A7A2C9-8716-45CA-8C8F-0F51CFAFD460}" srcOrd="2" destOrd="0" presId="urn:microsoft.com/office/officeart/2005/8/layout/chevron1"/>
    <dgm:cxn modelId="{3995C019-5CB5-47E1-8D40-5A2E0D20F848}" type="presParOf" srcId="{DC58AF8D-3964-483E-BB90-028EA955F1AE}" destId="{29813798-D175-4EBD-864F-768E25D280C7}" srcOrd="3" destOrd="0" presId="urn:microsoft.com/office/officeart/2005/8/layout/chevron1"/>
    <dgm:cxn modelId="{DD762204-1432-4EBC-A7AB-582BDC621E49}" type="presParOf" srcId="{DC58AF8D-3964-483E-BB90-028EA955F1AE}" destId="{95A09C46-5C5A-443E-BDF9-A243476BD8A6}" srcOrd="4" destOrd="0" presId="urn:microsoft.com/office/officeart/2005/8/layout/chevron1"/>
    <dgm:cxn modelId="{0CB949BB-D587-4E7A-BA8B-EA87AA7A092A}" type="presParOf" srcId="{DC58AF8D-3964-483E-BB90-028EA955F1AE}" destId="{CEF1A1AF-EB9C-4E2E-81BF-566714ADBB55}" srcOrd="5" destOrd="0" presId="urn:microsoft.com/office/officeart/2005/8/layout/chevron1"/>
    <dgm:cxn modelId="{CC19008E-DF51-4B9B-B0D1-90F9BE29B618}" type="presParOf" srcId="{DC58AF8D-3964-483E-BB90-028EA955F1AE}" destId="{CE606781-9E35-4500-BFC2-A0B1DE7E6D32}" srcOrd="6" destOrd="0" presId="urn:microsoft.com/office/officeart/2005/8/layout/chevron1"/>
    <dgm:cxn modelId="{DE578587-AFEB-4559-9279-924B1E5B55E6}" type="presParOf" srcId="{DC58AF8D-3964-483E-BB90-028EA955F1AE}" destId="{06655A00-4000-4FC1-B393-45F1D62B58F1}" srcOrd="7" destOrd="0" presId="urn:microsoft.com/office/officeart/2005/8/layout/chevron1"/>
    <dgm:cxn modelId="{0F050236-8F46-4CDF-BF13-7BB0E8E519CC}" type="presParOf" srcId="{DC58AF8D-3964-483E-BB90-028EA955F1AE}" destId="{E1CA7318-0F5E-473F-9357-6B7A929AB03E}" srcOrd="8" destOrd="0" presId="urn:microsoft.com/office/officeart/2005/8/layout/chevron1"/>
    <dgm:cxn modelId="{68F03FF9-14FA-4A13-854A-EE5E8625797B}" type="presParOf" srcId="{DC58AF8D-3964-483E-BB90-028EA955F1AE}" destId="{5DBB4C90-F2DE-435F-8592-026D8776FD3D}" srcOrd="9" destOrd="0" presId="urn:microsoft.com/office/officeart/2005/8/layout/chevron1"/>
    <dgm:cxn modelId="{28B8B890-CB06-4E80-BA49-3FED6176DBE1}" type="presParOf" srcId="{DC58AF8D-3964-483E-BB90-028EA955F1AE}" destId="{9C3985D3-B3B9-4DA1-95DA-A9A106D5AD8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65BD-8C44-425B-B42F-3FCD6082C464}">
      <dsp:nvSpPr>
        <dsp:cNvPr id="0" name=""/>
        <dsp:cNvSpPr/>
      </dsp:nvSpPr>
      <dsp:spPr>
        <a:xfrm>
          <a:off x="1586" y="117387"/>
          <a:ext cx="997807" cy="399122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Исходная система</a:t>
          </a:r>
        </a:p>
      </dsp:txBody>
      <dsp:txXfrm>
        <a:off x="201147" y="117387"/>
        <a:ext cx="598685" cy="399122"/>
      </dsp:txXfrm>
    </dsp:sp>
    <dsp:sp modelId="{53A7A2C9-8716-45CA-8C8F-0F51CFAFD460}">
      <dsp:nvSpPr>
        <dsp:cNvPr id="0" name=""/>
        <dsp:cNvSpPr/>
      </dsp:nvSpPr>
      <dsp:spPr>
        <a:xfrm>
          <a:off x="899612" y="117387"/>
          <a:ext cx="1251759" cy="399122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Инструмент выгрузки и трансформации данных</a:t>
          </a:r>
        </a:p>
      </dsp:txBody>
      <dsp:txXfrm>
        <a:off x="1099173" y="117387"/>
        <a:ext cx="852637" cy="399122"/>
      </dsp:txXfrm>
    </dsp:sp>
    <dsp:sp modelId="{95A09C46-5C5A-443E-BDF9-A243476BD8A6}">
      <dsp:nvSpPr>
        <dsp:cNvPr id="0" name=""/>
        <dsp:cNvSpPr/>
      </dsp:nvSpPr>
      <dsp:spPr>
        <a:xfrm>
          <a:off x="2051591" y="117387"/>
          <a:ext cx="968920" cy="399122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Единая структура</a:t>
          </a:r>
        </a:p>
      </dsp:txBody>
      <dsp:txXfrm>
        <a:off x="2251152" y="117387"/>
        <a:ext cx="569798" cy="399122"/>
      </dsp:txXfrm>
    </dsp:sp>
    <dsp:sp modelId="{CE606781-9E35-4500-BFC2-A0B1DE7E6D32}">
      <dsp:nvSpPr>
        <dsp:cNvPr id="0" name=""/>
        <dsp:cNvSpPr/>
      </dsp:nvSpPr>
      <dsp:spPr>
        <a:xfrm>
          <a:off x="2920731" y="117387"/>
          <a:ext cx="1128579" cy="399122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Стандартный результат</a:t>
          </a:r>
        </a:p>
      </dsp:txBody>
      <dsp:txXfrm>
        <a:off x="3120292" y="117387"/>
        <a:ext cx="729457" cy="399122"/>
      </dsp:txXfrm>
    </dsp:sp>
    <dsp:sp modelId="{E1CA7318-0F5E-473F-9357-6B7A929AB03E}">
      <dsp:nvSpPr>
        <dsp:cNvPr id="0" name=""/>
        <dsp:cNvSpPr/>
      </dsp:nvSpPr>
      <dsp:spPr>
        <a:xfrm>
          <a:off x="3949530" y="117387"/>
          <a:ext cx="997807" cy="399122"/>
        </a:xfrm>
        <a:prstGeom prst="chevron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4149091" y="117387"/>
        <a:ext cx="598685" cy="399122"/>
      </dsp:txXfrm>
    </dsp:sp>
    <dsp:sp modelId="{9C3985D3-B3B9-4DA1-95DA-A9A106D5AD85}">
      <dsp:nvSpPr>
        <dsp:cNvPr id="0" name=""/>
        <dsp:cNvSpPr/>
      </dsp:nvSpPr>
      <dsp:spPr>
        <a:xfrm>
          <a:off x="4847557" y="117387"/>
          <a:ext cx="997807" cy="399122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Конкретное ПО </a:t>
          </a:r>
          <a:r>
            <a:rPr lang="en-US" sz="1000" b="1" kern="1200" dirty="0">
              <a:solidFill>
                <a:schemeClr val="bg1"/>
              </a:solidFill>
            </a:rPr>
            <a:t>ADA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5047118" y="117387"/>
        <a:ext cx="598685" cy="39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7ED8-06EC-42F6-AD29-A595363003B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72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C00000"/>
              </a:buClr>
              <a:buFont typeface="Trebuchet MS" pitchFamily="34" charset="0"/>
              <a:buNone/>
            </a:pP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2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5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0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280658" y="4798813"/>
            <a:ext cx="6283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Применение технологий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D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ata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A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nalytics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в современном аудите</a:t>
            </a:r>
          </a:p>
        </p:txBody>
      </p:sp>
      <p:pic>
        <p:nvPicPr>
          <p:cNvPr id="17" name="Picture 7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789320"/>
            <a:ext cx="505143" cy="1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7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789320"/>
            <a:ext cx="505143" cy="1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80658" y="4798813"/>
            <a:ext cx="6283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Применение технологий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D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ata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A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nalytics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в современном аудите</a:t>
            </a:r>
          </a:p>
        </p:txBody>
      </p:sp>
    </p:spTree>
    <p:extLst>
      <p:ext uri="{BB962C8B-B14F-4D97-AF65-F5344CB8AC3E}">
        <p14:creationId xmlns:p14="http://schemas.microsoft.com/office/powerpoint/2010/main" val="32333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789320"/>
            <a:ext cx="505143" cy="1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280658" y="4798813"/>
            <a:ext cx="6283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Применение технологий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D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ata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A</a:t>
            </a:r>
            <a:r>
              <a:rPr lang="ru-RU" sz="900" b="1" dirty="0" err="1">
                <a:solidFill>
                  <a:srgbClr val="404040"/>
                </a:solidFill>
                <a:latin typeface="Trebuchet MS" pitchFamily="34" charset="0"/>
              </a:rPr>
              <a:t>nalytics</a:t>
            </a:r>
            <a:r>
              <a:rPr lang="ru-RU" sz="900" b="1" dirty="0">
                <a:solidFill>
                  <a:srgbClr val="404040"/>
                </a:solidFill>
                <a:latin typeface="Trebuchet MS" pitchFamily="34" charset="0"/>
              </a:rPr>
              <a:t> в современном аудите</a:t>
            </a:r>
          </a:p>
        </p:txBody>
      </p:sp>
    </p:spTree>
    <p:extLst>
      <p:ext uri="{BB962C8B-B14F-4D97-AF65-F5344CB8AC3E}">
        <p14:creationId xmlns:p14="http://schemas.microsoft.com/office/powerpoint/2010/main" val="281838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250032"/>
            <a:ext cx="8863200" cy="4107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8000" y="993600"/>
            <a:ext cx="8298000" cy="364500"/>
          </a:xfr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00" y="1358100"/>
            <a:ext cx="8298000" cy="1556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Freeform 25"/>
          <p:cNvSpPr>
            <a:spLocks noChangeAspect="1"/>
          </p:cNvSpPr>
          <p:nvPr userDrawn="1"/>
        </p:nvSpPr>
        <p:spPr bwMode="gray">
          <a:xfrm>
            <a:off x="532801" y="3773091"/>
            <a:ext cx="161925" cy="1370409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354"/>
              </a:cxn>
              <a:cxn ang="0">
                <a:pos x="0" y="1354"/>
              </a:cxn>
              <a:cxn ang="0">
                <a:pos x="0" y="85"/>
              </a:cxn>
              <a:cxn ang="0">
                <a:pos x="120" y="0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" name="Freeform 30"/>
          <p:cNvSpPr>
            <a:spLocks noChangeAspect="1"/>
          </p:cNvSpPr>
          <p:nvPr userDrawn="1"/>
        </p:nvSpPr>
        <p:spPr bwMode="gray">
          <a:xfrm>
            <a:off x="532801" y="0"/>
            <a:ext cx="161925" cy="673894"/>
          </a:xfrm>
          <a:custGeom>
            <a:avLst/>
            <a:gdLst/>
            <a:ahLst/>
            <a:cxnLst>
              <a:cxn ang="0">
                <a:pos x="120" y="581"/>
              </a:cxn>
              <a:cxn ang="0">
                <a:pos x="120" y="0"/>
              </a:cxn>
              <a:cxn ang="0">
                <a:pos x="0" y="0"/>
              </a:cxn>
              <a:cxn ang="0">
                <a:pos x="0" y="666"/>
              </a:cxn>
              <a:cxn ang="0">
                <a:pos x="120" y="581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0" name="Текст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8000" y="2912094"/>
            <a:ext cx="8298000" cy="728151"/>
          </a:xfrm>
        </p:spPr>
        <p:txBody>
          <a:bodyPr anchor="b">
            <a:normAutofit/>
          </a:bodyPr>
          <a:lstStyle>
            <a:lvl1pPr>
              <a:spcAft>
                <a:spcPts val="30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АВТОР/АВТОРЫ</a:t>
            </a:r>
          </a:p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Picture 7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4537710"/>
            <a:ext cx="974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10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7338" y="1357312"/>
            <a:ext cx="4210050" cy="3001566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8200" y="1357312"/>
            <a:ext cx="4208463" cy="3001566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16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8000" y="1125680"/>
            <a:ext cx="8298000" cy="364500"/>
          </a:xfrm>
        </p:spPr>
        <p:txBody>
          <a:bodyPr>
            <a:normAutofit fontScale="90000"/>
          </a:bodyPr>
          <a:lstStyle/>
          <a:p>
            <a:r>
              <a:rPr lang="ru-RU" cap="none" dirty="0"/>
              <a:t>Применение технологий </a:t>
            </a:r>
            <a:br>
              <a:rPr lang="en-US" cap="none" dirty="0"/>
            </a:br>
            <a:r>
              <a:rPr lang="en-US" cap="none" dirty="0"/>
              <a:t>Audit Data Analytics</a:t>
            </a:r>
            <a:r>
              <a:rPr lang="ru-RU" cap="none" dirty="0"/>
              <a:t> в современном аудите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8000" y="2021840"/>
            <a:ext cx="8298000" cy="892810"/>
          </a:xfrm>
        </p:spPr>
        <p:txBody>
          <a:bodyPr/>
          <a:lstStyle/>
          <a:p>
            <a:r>
              <a:rPr lang="ru-RU" dirty="0"/>
              <a:t>Преимущества использования и сложности внедрения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ВЛАДИСЛАВ ПОГУЛЯЕВ</a:t>
            </a:r>
          </a:p>
          <a:p>
            <a:r>
              <a:rPr lang="en-US" b="1" dirty="0"/>
              <a:t>26 </a:t>
            </a:r>
            <a:r>
              <a:rPr lang="ru-RU" b="1" dirty="0"/>
              <a:t>июля 2019</a:t>
            </a:r>
          </a:p>
        </p:txBody>
      </p:sp>
      <p:sp>
        <p:nvSpPr>
          <p:cNvPr id="10" name="Freeform 25"/>
          <p:cNvSpPr>
            <a:spLocks noChangeAspect="1"/>
          </p:cNvSpPr>
          <p:nvPr/>
        </p:nvSpPr>
        <p:spPr bwMode="gray">
          <a:xfrm>
            <a:off x="532801" y="3773091"/>
            <a:ext cx="161925" cy="1370409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354"/>
              </a:cxn>
              <a:cxn ang="0">
                <a:pos x="0" y="1354"/>
              </a:cxn>
              <a:cxn ang="0">
                <a:pos x="0" y="85"/>
              </a:cxn>
              <a:cxn ang="0">
                <a:pos x="120" y="0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Freeform 30"/>
          <p:cNvSpPr>
            <a:spLocks noChangeAspect="1"/>
          </p:cNvSpPr>
          <p:nvPr/>
        </p:nvSpPr>
        <p:spPr bwMode="gray">
          <a:xfrm>
            <a:off x="532801" y="0"/>
            <a:ext cx="161925" cy="673894"/>
          </a:xfrm>
          <a:custGeom>
            <a:avLst/>
            <a:gdLst/>
            <a:ahLst/>
            <a:cxnLst>
              <a:cxn ang="0">
                <a:pos x="120" y="581"/>
              </a:cxn>
              <a:cxn ang="0">
                <a:pos x="120" y="0"/>
              </a:cxn>
              <a:cxn ang="0">
                <a:pos x="0" y="0"/>
              </a:cxn>
              <a:cxn ang="0">
                <a:pos x="0" y="666"/>
              </a:cxn>
              <a:cxn ang="0">
                <a:pos x="120" y="581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358504" y="261938"/>
            <a:ext cx="6426994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5000"/>
              </a:lnSpc>
            </a:pPr>
            <a:r>
              <a:rPr lang="ru-RU" kern="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 pitchFamily="34" charset="0"/>
              </a:rPr>
              <a:t>ПРИМЕНЕНИЕ </a:t>
            </a:r>
            <a:r>
              <a:rPr lang="en-US" kern="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 pitchFamily="34" charset="0"/>
              </a:rPr>
              <a:t>AUDIT DATA ANALYTICS</a:t>
            </a:r>
            <a:br>
              <a:rPr lang="en-US" kern="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 pitchFamily="34" charset="0"/>
              </a:rPr>
            </a:br>
            <a:r>
              <a:rPr lang="ru-RU" kern="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 pitchFamily="34" charset="0"/>
              </a:rPr>
              <a:t>ИМЕЮЩИЕСЯ ПРОГРАММНЫЕ ПРОДУКТЫ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6" y="2168988"/>
            <a:ext cx="1034554" cy="1034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92" y="2093562"/>
            <a:ext cx="1668925" cy="361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8" y="3667223"/>
            <a:ext cx="2420775" cy="907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35" y="2739860"/>
            <a:ext cx="1297618" cy="927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4" y="992982"/>
            <a:ext cx="2454779" cy="9559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358503" y="1270747"/>
            <a:ext cx="3598945" cy="3555490"/>
          </a:xfrm>
          <a:prstGeom prst="rect">
            <a:avLst/>
          </a:prstGeom>
          <a:noFill/>
          <a:ln>
            <a:headEnd type="none" w="med" len="med"/>
            <a:tailEnd type="triangle" w="lg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4294">
              <a:spcBef>
                <a:spcPts val="450"/>
              </a:spcBef>
            </a:pPr>
            <a:r>
              <a:rPr lang="ru-RU" sz="1125" dirty="0">
                <a:solidFill>
                  <a:srgbClr val="404040"/>
                </a:solidFill>
              </a:rPr>
              <a:t>Ключевые отличия, влияющие на выбор решения:</a:t>
            </a:r>
            <a:endParaRPr lang="en-US" sz="1125" dirty="0">
              <a:solidFill>
                <a:srgbClr val="404040"/>
              </a:solidFill>
            </a:endParaRP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Цена внедрения и поддержки</a:t>
            </a: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Загрузка и смешивание данных из разных источников</a:t>
            </a:r>
            <a:endParaRPr lang="en-US" sz="1125" dirty="0">
              <a:solidFill>
                <a:srgbClr val="404040"/>
              </a:solidFill>
            </a:endParaRP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Формирование запрограммированных отчетов, либо отчетов с свободной форме</a:t>
            </a: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Цена и продолжительность обучения персонала</a:t>
            </a: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Размещение данных на сервере, либо на локальных компьютерах пользователей</a:t>
            </a: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Локализация хранения данных клиентов на территории РФ</a:t>
            </a:r>
          </a:p>
          <a:p>
            <a:pPr marL="278606" indent="-214313">
              <a:spcBef>
                <a:spcPts val="450"/>
              </a:spcBef>
              <a:buClr>
                <a:srgbClr val="ED1A3B"/>
              </a:buClr>
              <a:buFont typeface="Wingdings" pitchFamily="2" charset="2"/>
              <a:buChar char=""/>
            </a:pPr>
            <a:r>
              <a:rPr lang="ru-RU" sz="1125" dirty="0">
                <a:solidFill>
                  <a:srgbClr val="404040"/>
                </a:solidFill>
              </a:rPr>
              <a:t>Обучаемый искусственный интеллект для помощи пользователю</a:t>
            </a:r>
          </a:p>
          <a:p>
            <a:pPr marL="278606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bg1"/>
              </a:solidFill>
              <a:latin typeface="Trebuchet MS" pitchFamily="34" charset="0"/>
            </a:endParaRPr>
          </a:p>
          <a:p>
            <a:pPr marL="278606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bg1"/>
              </a:solidFill>
              <a:latin typeface="Trebuchet MS" pitchFamily="34" charset="0"/>
            </a:endParaRPr>
          </a:p>
          <a:p>
            <a:pPr marL="64294"/>
            <a:endParaRPr lang="ru-RU" sz="105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 flipV="1">
            <a:off x="-465165" y="465148"/>
            <a:ext cx="5143501" cy="421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4"/>
          <p:cNvSpPr/>
          <p:nvPr/>
        </p:nvSpPr>
        <p:spPr>
          <a:xfrm>
            <a:off x="219918" y="2559418"/>
            <a:ext cx="3865945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latin typeface="Trebuchet MS" pitchFamily="34" charset="0"/>
              </a:rPr>
              <a:t>Масштабные инвестиции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latin typeface="Trebuchet MS" pitchFamily="34" charset="0"/>
              </a:rPr>
              <a:t>Неготовность/сопротивление клиентов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latin typeface="Trebuchet MS" pitchFamily="34" charset="0"/>
              </a:rPr>
              <a:t>Отсутствие руководства в действующих </a:t>
            </a:r>
            <a:br>
              <a:rPr lang="en-US" sz="16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Trebuchet MS" pitchFamily="34" charset="0"/>
              </a:rPr>
              <a:t>аудиторских стандартах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latin typeface="Trebuchet MS" pitchFamily="34" charset="0"/>
              </a:rPr>
              <a:t>Сложность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620" y="1435133"/>
            <a:ext cx="4004841" cy="850227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Audit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Data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A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nalytics</a:t>
            </a:r>
            <a:endParaRPr lang="ru-RU" sz="33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  <a:p>
            <a:r>
              <a:rPr lang="ru-RU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Сложности и тактики внедрения</a:t>
            </a:r>
            <a:endParaRPr lang="id-ID" sz="20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</p:txBody>
      </p:sp>
      <p:sp>
        <p:nvSpPr>
          <p:cNvPr id="28" name="Rectangle 15"/>
          <p:cNvSpPr/>
          <p:nvPr/>
        </p:nvSpPr>
        <p:spPr>
          <a:xfrm>
            <a:off x="4462541" y="421226"/>
            <a:ext cx="4530988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accent1"/>
                </a:solidFill>
                <a:latin typeface="Trebuchet MS" pitchFamily="34" charset="0"/>
              </a:rPr>
              <a:t>Крупные аудиторские сети</a:t>
            </a:r>
            <a:endParaRPr lang="en-US" sz="1600" b="1" dirty="0">
              <a:solidFill>
                <a:schemeClr val="accent1"/>
              </a:solidFill>
              <a:latin typeface="Trebuchet MS" pitchFamily="34" charset="0"/>
            </a:endParaRP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IT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-стратегии, включающие </a:t>
            </a:r>
            <a:b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</a:br>
            <a:r>
              <a:rPr lang="ru-RU" sz="1600" dirty="0" err="1">
                <a:solidFill>
                  <a:srgbClr val="404040"/>
                </a:solidFill>
                <a:latin typeface="Trebuchet MS" pitchFamily="34" charset="0"/>
                <a:cs typeface="Lato Regular"/>
              </a:rPr>
              <a:t>Data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1600" dirty="0" err="1">
                <a:solidFill>
                  <a:srgbClr val="404040"/>
                </a:solidFill>
                <a:latin typeface="Trebuchet MS" pitchFamily="34" charset="0"/>
                <a:cs typeface="Lato Regular"/>
              </a:rPr>
              <a:t>Analytics</a:t>
            </a:r>
            <a: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решения</a:t>
            </a: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Соглашения с крупнейшими разработчиками </a:t>
            </a:r>
            <a: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IT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-платформ</a:t>
            </a: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Разработка </a:t>
            </a:r>
            <a: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IT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-решений под заказ</a:t>
            </a: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Встраивание применения </a:t>
            </a:r>
            <a: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IT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-решений</a:t>
            </a:r>
            <a:b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</a:b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в текущий бизнес</a:t>
            </a:r>
          </a:p>
        </p:txBody>
      </p:sp>
      <p:sp>
        <p:nvSpPr>
          <p:cNvPr id="29" name="Rectangle 15"/>
          <p:cNvSpPr/>
          <p:nvPr/>
        </p:nvSpPr>
        <p:spPr>
          <a:xfrm>
            <a:off x="4462541" y="3092250"/>
            <a:ext cx="4530988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accent1"/>
                </a:solidFill>
                <a:latin typeface="Trebuchet MS" pitchFamily="34" charset="0"/>
              </a:rPr>
              <a:t>Средние и небольшие аудиторские компании</a:t>
            </a: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Ограниченные знания и опыт в сфере </a:t>
            </a:r>
            <a:br>
              <a:rPr lang="en-US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</a:br>
            <a:r>
              <a:rPr lang="ru-RU" sz="1600" dirty="0" err="1">
                <a:solidFill>
                  <a:srgbClr val="404040"/>
                </a:solidFill>
                <a:latin typeface="Trebuchet MS" pitchFamily="34" charset="0"/>
                <a:cs typeface="Lato Regular"/>
              </a:rPr>
              <a:t>Data</a:t>
            </a: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1600" dirty="0" err="1">
                <a:solidFill>
                  <a:srgbClr val="404040"/>
                </a:solidFill>
                <a:latin typeface="Trebuchet MS" pitchFamily="34" charset="0"/>
                <a:cs typeface="Lato Regular"/>
              </a:rPr>
              <a:t>Analytics</a:t>
            </a:r>
            <a:endParaRPr lang="ru-RU" sz="1600" dirty="0">
              <a:solidFill>
                <a:srgbClr val="404040"/>
              </a:solidFill>
              <a:latin typeface="Trebuchet MS" pitchFamily="34" charset="0"/>
              <a:cs typeface="Lato Regular"/>
            </a:endParaRPr>
          </a:p>
          <a:p>
            <a:pPr marL="180975" indent="-180975">
              <a:spcBef>
                <a:spcPts val="8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объективные сложности с разработкой технологических решений</a:t>
            </a:r>
          </a:p>
        </p:txBody>
      </p:sp>
      <p:grpSp>
        <p:nvGrpSpPr>
          <p:cNvPr id="30" name="Group 15"/>
          <p:cNvGrpSpPr/>
          <p:nvPr/>
        </p:nvGrpSpPr>
        <p:grpSpPr>
          <a:xfrm>
            <a:off x="4058486" y="417853"/>
            <a:ext cx="323827" cy="323827"/>
            <a:chOff x="5558170" y="2418400"/>
            <a:chExt cx="1096251" cy="1096251"/>
          </a:xfrm>
        </p:grpSpPr>
        <p:sp>
          <p:nvSpPr>
            <p:cNvPr id="31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6" name="Group 15"/>
          <p:cNvGrpSpPr/>
          <p:nvPr/>
        </p:nvGrpSpPr>
        <p:grpSpPr>
          <a:xfrm>
            <a:off x="4058486" y="3150124"/>
            <a:ext cx="323827" cy="323827"/>
            <a:chOff x="5558170" y="2418400"/>
            <a:chExt cx="1096251" cy="1096251"/>
          </a:xfrm>
        </p:grpSpPr>
        <p:sp>
          <p:nvSpPr>
            <p:cNvPr id="39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0000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72000" y="1867386"/>
            <a:ext cx="0" cy="2829074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50"/>
          <p:cNvGrpSpPr/>
          <p:nvPr/>
        </p:nvGrpSpPr>
        <p:grpSpPr>
          <a:xfrm>
            <a:off x="461727" y="699538"/>
            <a:ext cx="8320133" cy="793981"/>
            <a:chOff x="5988387" y="483017"/>
            <a:chExt cx="12359700" cy="1990933"/>
          </a:xfrm>
        </p:grpSpPr>
        <p:sp>
          <p:nvSpPr>
            <p:cNvPr id="33" name="TextBox 32"/>
            <p:cNvSpPr txBox="1"/>
            <p:nvPr/>
          </p:nvSpPr>
          <p:spPr>
            <a:xfrm>
              <a:off x="5988387" y="483017"/>
              <a:ext cx="12359700" cy="1360211"/>
            </a:xfrm>
            <a:prstGeom prst="rect">
              <a:avLst/>
            </a:prstGeom>
            <a:noFill/>
          </p:spPr>
          <p:txBody>
            <a:bodyPr wrap="square" lIns="34283" tIns="17142" rIns="34283" bIns="17142" rtlCol="0">
              <a:spAutoFit/>
            </a:bodyPr>
            <a:lstStyle/>
            <a:p>
              <a:pPr algn="ctr"/>
              <a:r>
                <a:rPr lang="ru-RU" sz="3300" dirty="0">
                  <a:solidFill>
                    <a:srgbClr val="404040"/>
                  </a:solidFill>
                  <a:latin typeface="Trebuchet MS" pitchFamily="34" charset="0"/>
                  <a:cs typeface="Lato Regular"/>
                </a:rPr>
                <a:t>Взгляд со стороны регуляторов</a:t>
              </a:r>
              <a:r>
                <a:rPr lang="en-US" sz="3300" dirty="0">
                  <a:solidFill>
                    <a:srgbClr val="404040"/>
                  </a:solidFill>
                  <a:latin typeface="Trebuchet MS" pitchFamily="34" charset="0"/>
                  <a:cs typeface="Lato Regular"/>
                </a:rPr>
                <a:t>—</a:t>
              </a:r>
              <a:r>
                <a:rPr lang="ru-RU" sz="3300" dirty="0">
                  <a:solidFill>
                    <a:srgbClr val="404040"/>
                  </a:solidFill>
                  <a:latin typeface="Trebuchet MS" pitchFamily="34" charset="0"/>
                  <a:cs typeface="Lato Regular"/>
                </a:rPr>
                <a:t> </a:t>
              </a:r>
              <a:endParaRPr lang="id-ID" sz="3300" dirty="0">
                <a:solidFill>
                  <a:srgbClr val="404040"/>
                </a:solidFill>
                <a:latin typeface="Trebuchet MS" pitchFamily="34" charset="0"/>
                <a:cs typeface="Lato Regular"/>
              </a:endParaRPr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81559" tIns="40780" rIns="81559" bIns="40780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rgbClr val="404040"/>
                  </a:solidFill>
                  <a:latin typeface="Trebuchet MS" pitchFamily="34" charset="0"/>
                  <a:cs typeface="Lato Regular"/>
                </a:rPr>
                <a:t>выжидательная позиция</a:t>
              </a:r>
              <a:endParaRPr lang="id-ID" sz="2000" dirty="0">
                <a:solidFill>
                  <a:srgbClr val="404040"/>
                </a:solidFill>
                <a:latin typeface="Trebuchet MS" pitchFamily="34" charset="0"/>
                <a:cs typeface="Lato Regular"/>
              </a:endParaRPr>
            </a:p>
          </p:txBody>
        </p:sp>
      </p:grpSp>
      <p:sp>
        <p:nvSpPr>
          <p:cNvPr id="60" name="Title 20"/>
          <p:cNvSpPr txBox="1">
            <a:spLocks/>
          </p:cNvSpPr>
          <p:nvPr/>
        </p:nvSpPr>
        <p:spPr>
          <a:xfrm>
            <a:off x="497840" y="1953622"/>
            <a:ext cx="3346865" cy="2400657"/>
          </a:xfrm>
          <a:prstGeom prst="rect">
            <a:avLst/>
          </a:prstGeom>
        </p:spPr>
        <p:txBody>
          <a:bodyPr vert="horz" wrap="square" lIns="91420" tIns="0" rIns="914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442913">
              <a:spcBef>
                <a:spcPts val="12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Применение в РФ МСА </a:t>
            </a:r>
            <a:br>
              <a:rPr lang="en-US" sz="1400" dirty="0">
                <a:solidFill>
                  <a:srgbClr val="404040"/>
                </a:solidFill>
                <a:latin typeface="Trebuchet MS" pitchFamily="34" charset="0"/>
              </a:rPr>
            </a:b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в качестве национальных стандартов</a:t>
            </a:r>
          </a:p>
          <a:p>
            <a:pPr algn="r" defTabSz="442913">
              <a:spcBef>
                <a:spcPts val="12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Создание в структуре </a:t>
            </a: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IAASB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Technology Working Group</a:t>
            </a:r>
            <a:endParaRPr lang="ru-RU" sz="1400" dirty="0">
              <a:solidFill>
                <a:srgbClr val="404040"/>
              </a:solidFill>
              <a:latin typeface="Trebuchet MS" pitchFamily="34" charset="0"/>
            </a:endParaRPr>
          </a:p>
          <a:p>
            <a:pPr algn="r" defTabSz="442913">
              <a:spcBef>
                <a:spcPts val="12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Признание технологий </a:t>
            </a: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Data Analytics 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способом максимизации ценности ручного компонента аудита</a:t>
            </a:r>
          </a:p>
          <a:p>
            <a:pPr algn="r" defTabSz="442913">
              <a:spcBef>
                <a:spcPts val="12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Осторожность в принятии решений</a:t>
            </a: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о пересмотре МСА</a:t>
            </a:r>
          </a:p>
        </p:txBody>
      </p:sp>
      <p:sp>
        <p:nvSpPr>
          <p:cNvPr id="76" name="Title 20"/>
          <p:cNvSpPr txBox="1">
            <a:spLocks/>
          </p:cNvSpPr>
          <p:nvPr/>
        </p:nvSpPr>
        <p:spPr>
          <a:xfrm>
            <a:off x="5218009" y="1619510"/>
            <a:ext cx="3722791" cy="1908215"/>
          </a:xfrm>
          <a:prstGeom prst="rect">
            <a:avLst/>
          </a:prstGeom>
        </p:spPr>
        <p:txBody>
          <a:bodyPr vert="horz" wrap="square" lIns="91420" tIns="0" rIns="914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442913">
              <a:spcBef>
                <a:spcPts val="1200"/>
              </a:spcBef>
              <a:buClr>
                <a:srgbClr val="C00000"/>
              </a:buClr>
            </a:pPr>
            <a:r>
              <a:rPr lang="ru-RU" sz="1400" dirty="0">
                <a:solidFill>
                  <a:schemeClr val="accent1"/>
                </a:solidFill>
                <a:latin typeface="Trebuchet MS" pitchFamily="34" charset="0"/>
              </a:rPr>
              <a:t>Наиболее вероятные направления изменений МСА</a:t>
            </a:r>
          </a:p>
          <a:p>
            <a:pPr marL="182563" indent="-182563" algn="l" defTabSz="442913">
              <a:spcBef>
                <a:spcPts val="12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ISA 315 (Revised)</a:t>
            </a:r>
          </a:p>
          <a:p>
            <a:pPr marL="182563" indent="-182563" algn="l" defTabSz="442913">
              <a:spcBef>
                <a:spcPts val="12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en-US" sz="1400" dirty="0">
                <a:solidFill>
                  <a:srgbClr val="404040"/>
                </a:solidFill>
                <a:latin typeface="Trebuchet MS" pitchFamily="34" charset="0"/>
              </a:rPr>
              <a:t>ISA 220 (Revised)</a:t>
            </a:r>
          </a:p>
          <a:p>
            <a:pPr marL="182563" indent="-182563" algn="l" defTabSz="442913">
              <a:spcBef>
                <a:spcPts val="12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Действующий проект «</a:t>
            </a:r>
            <a:r>
              <a:rPr lang="ru-RU" sz="1400" dirty="0" err="1">
                <a:solidFill>
                  <a:srgbClr val="404040"/>
                </a:solidFill>
                <a:latin typeface="Trebuchet MS" pitchFamily="34" charset="0"/>
              </a:rPr>
              <a:t>Data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Trebuchet MS" pitchFamily="34" charset="0"/>
              </a:rPr>
              <a:t>Analytics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»:</a:t>
            </a:r>
          </a:p>
          <a:p>
            <a:pPr marL="182563" indent="-182563" algn="l" defTabSz="442913">
              <a:spcBef>
                <a:spcPts val="1200"/>
              </a:spcBef>
              <a:buClr>
                <a:schemeClr val="accent1"/>
              </a:buClr>
              <a:buSzPct val="80000"/>
              <a:buFont typeface="Trebuchet MS" pitchFamily="34" charset="0"/>
              <a:buChar char="—"/>
            </a:pP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Новый проект «</a:t>
            </a:r>
            <a:r>
              <a:rPr lang="ru-RU" sz="1400" dirty="0" err="1">
                <a:solidFill>
                  <a:srgbClr val="404040"/>
                </a:solidFill>
                <a:latin typeface="Trebuchet MS" pitchFamily="34" charset="0"/>
              </a:rPr>
              <a:t>Audit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Trebuchet MS" pitchFamily="34" charset="0"/>
              </a:rPr>
              <a:t>Evidence</a:t>
            </a:r>
            <a:r>
              <a:rPr lang="ru-RU" sz="1400" dirty="0">
                <a:solidFill>
                  <a:srgbClr val="404040"/>
                </a:solidFill>
                <a:latin typeface="Trebuchet MS" pitchFamily="34" charset="0"/>
              </a:rPr>
              <a:t>»</a:t>
            </a:r>
          </a:p>
        </p:txBody>
      </p:sp>
      <p:grpSp>
        <p:nvGrpSpPr>
          <p:cNvPr id="89" name="Group 23"/>
          <p:cNvGrpSpPr/>
          <p:nvPr/>
        </p:nvGrpSpPr>
        <p:grpSpPr>
          <a:xfrm>
            <a:off x="3975675" y="2560915"/>
            <a:ext cx="417404" cy="417512"/>
            <a:chOff x="1902178" y="2964436"/>
            <a:chExt cx="556538" cy="556683"/>
          </a:xfrm>
        </p:grpSpPr>
        <p:sp>
          <p:nvSpPr>
            <p:cNvPr id="90" name="Round Diagonal Corner Rectangle 43"/>
            <p:cNvSpPr/>
            <p:nvPr/>
          </p:nvSpPr>
          <p:spPr bwMode="auto">
            <a:xfrm>
              <a:off x="1902178" y="2964436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en-US" sz="675" dirty="0">
                <a:solidFill>
                  <a:schemeClr val="tx2"/>
                </a:solidFill>
              </a:endParaRPr>
            </a:p>
          </p:txBody>
        </p:sp>
        <p:grpSp>
          <p:nvGrpSpPr>
            <p:cNvPr id="91" name="Group 46"/>
            <p:cNvGrpSpPr/>
            <p:nvPr/>
          </p:nvGrpSpPr>
          <p:grpSpPr>
            <a:xfrm>
              <a:off x="2053271" y="3094345"/>
              <a:ext cx="254350" cy="291212"/>
              <a:chOff x="9953626" y="3624263"/>
              <a:chExt cx="328613" cy="376238"/>
            </a:xfrm>
            <a:solidFill>
              <a:schemeClr val="bg1"/>
            </a:solidFill>
          </p:grpSpPr>
          <p:sp>
            <p:nvSpPr>
              <p:cNvPr id="92" name="Freeform 98"/>
              <p:cNvSpPr>
                <a:spLocks noEditPoints="1"/>
              </p:cNvSpPr>
              <p:nvPr/>
            </p:nvSpPr>
            <p:spPr bwMode="auto">
              <a:xfrm>
                <a:off x="10023476" y="3624263"/>
                <a:ext cx="188913" cy="93663"/>
              </a:xfrm>
              <a:custGeom>
                <a:avLst/>
                <a:gdLst>
                  <a:gd name="T0" fmla="*/ 32 w 32"/>
                  <a:gd name="T1" fmla="*/ 8 h 16"/>
                  <a:gd name="T2" fmla="*/ 24 w 32"/>
                  <a:gd name="T3" fmla="*/ 8 h 16"/>
                  <a:gd name="T4" fmla="*/ 16 w 32"/>
                  <a:gd name="T5" fmla="*/ 0 h 16"/>
                  <a:gd name="T6" fmla="*/ 8 w 32"/>
                  <a:gd name="T7" fmla="*/ 8 h 16"/>
                  <a:gd name="T8" fmla="*/ 0 w 32"/>
                  <a:gd name="T9" fmla="*/ 8 h 16"/>
                  <a:gd name="T10" fmla="*/ 0 w 32"/>
                  <a:gd name="T11" fmla="*/ 16 h 16"/>
                  <a:gd name="T12" fmla="*/ 32 w 32"/>
                  <a:gd name="T13" fmla="*/ 16 h 16"/>
                  <a:gd name="T14" fmla="*/ 32 w 32"/>
                  <a:gd name="T15" fmla="*/ 8 h 16"/>
                  <a:gd name="T16" fmla="*/ 16 w 32"/>
                  <a:gd name="T17" fmla="*/ 12 h 16"/>
                  <a:gd name="T18" fmla="*/ 12 w 32"/>
                  <a:gd name="T19" fmla="*/ 8 h 16"/>
                  <a:gd name="T20" fmla="*/ 16 w 32"/>
                  <a:gd name="T21" fmla="*/ 4 h 16"/>
                  <a:gd name="T22" fmla="*/ 20 w 32"/>
                  <a:gd name="T23" fmla="*/ 8 h 16"/>
                  <a:gd name="T24" fmla="*/ 16 w 32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ubicBezTo>
                      <a:pt x="12" y="0"/>
                      <a:pt x="8" y="4"/>
                      <a:pt x="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8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2" y="10"/>
                      <a:pt x="12" y="8"/>
                    </a:cubicBezTo>
                    <a:cubicBezTo>
                      <a:pt x="12" y="6"/>
                      <a:pt x="14" y="4"/>
                      <a:pt x="16" y="4"/>
                    </a:cubicBezTo>
                    <a:cubicBezTo>
                      <a:pt x="18" y="4"/>
                      <a:pt x="20" y="6"/>
                      <a:pt x="20" y="8"/>
                    </a:cubicBezTo>
                    <a:cubicBezTo>
                      <a:pt x="20" y="10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Freeform 99"/>
              <p:cNvSpPr>
                <a:spLocks noEditPoints="1"/>
              </p:cNvSpPr>
              <p:nvPr/>
            </p:nvSpPr>
            <p:spPr bwMode="auto">
              <a:xfrm>
                <a:off x="9953626" y="3671888"/>
                <a:ext cx="328613" cy="328613"/>
              </a:xfrm>
              <a:custGeom>
                <a:avLst/>
                <a:gdLst>
                  <a:gd name="T0" fmla="*/ 178 w 207"/>
                  <a:gd name="T1" fmla="*/ 0 h 207"/>
                  <a:gd name="T2" fmla="*/ 178 w 207"/>
                  <a:gd name="T3" fmla="*/ 44 h 207"/>
                  <a:gd name="T4" fmla="*/ 29 w 207"/>
                  <a:gd name="T5" fmla="*/ 44 h 207"/>
                  <a:gd name="T6" fmla="*/ 29 w 207"/>
                  <a:gd name="T7" fmla="*/ 0 h 207"/>
                  <a:gd name="T8" fmla="*/ 0 w 207"/>
                  <a:gd name="T9" fmla="*/ 0 h 207"/>
                  <a:gd name="T10" fmla="*/ 0 w 207"/>
                  <a:gd name="T11" fmla="*/ 207 h 207"/>
                  <a:gd name="T12" fmla="*/ 207 w 207"/>
                  <a:gd name="T13" fmla="*/ 207 h 207"/>
                  <a:gd name="T14" fmla="*/ 207 w 207"/>
                  <a:gd name="T15" fmla="*/ 0 h 207"/>
                  <a:gd name="T16" fmla="*/ 178 w 207"/>
                  <a:gd name="T17" fmla="*/ 0 h 207"/>
                  <a:gd name="T18" fmla="*/ 96 w 207"/>
                  <a:gd name="T19" fmla="*/ 174 h 207"/>
                  <a:gd name="T20" fmla="*/ 85 w 207"/>
                  <a:gd name="T21" fmla="*/ 166 h 207"/>
                  <a:gd name="T22" fmla="*/ 44 w 207"/>
                  <a:gd name="T23" fmla="*/ 122 h 207"/>
                  <a:gd name="T24" fmla="*/ 67 w 207"/>
                  <a:gd name="T25" fmla="*/ 103 h 207"/>
                  <a:gd name="T26" fmla="*/ 96 w 207"/>
                  <a:gd name="T27" fmla="*/ 133 h 207"/>
                  <a:gd name="T28" fmla="*/ 155 w 207"/>
                  <a:gd name="T29" fmla="*/ 74 h 207"/>
                  <a:gd name="T30" fmla="*/ 178 w 207"/>
                  <a:gd name="T31" fmla="*/ 96 h 207"/>
                  <a:gd name="T32" fmla="*/ 96 w 207"/>
                  <a:gd name="T33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207">
                    <a:moveTo>
                      <a:pt x="178" y="0"/>
                    </a:moveTo>
                    <a:lnTo>
                      <a:pt x="178" y="44"/>
                    </a:lnTo>
                    <a:lnTo>
                      <a:pt x="29" y="4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207"/>
                    </a:lnTo>
                    <a:lnTo>
                      <a:pt x="207" y="207"/>
                    </a:lnTo>
                    <a:lnTo>
                      <a:pt x="207" y="0"/>
                    </a:lnTo>
                    <a:lnTo>
                      <a:pt x="178" y="0"/>
                    </a:lnTo>
                    <a:close/>
                    <a:moveTo>
                      <a:pt x="96" y="174"/>
                    </a:moveTo>
                    <a:lnTo>
                      <a:pt x="85" y="166"/>
                    </a:lnTo>
                    <a:lnTo>
                      <a:pt x="44" y="122"/>
                    </a:lnTo>
                    <a:lnTo>
                      <a:pt x="67" y="103"/>
                    </a:lnTo>
                    <a:lnTo>
                      <a:pt x="96" y="133"/>
                    </a:lnTo>
                    <a:lnTo>
                      <a:pt x="155" y="74"/>
                    </a:lnTo>
                    <a:lnTo>
                      <a:pt x="178" y="96"/>
                    </a:lnTo>
                    <a:lnTo>
                      <a:pt x="96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4" name="Group 25"/>
          <p:cNvGrpSpPr/>
          <p:nvPr/>
        </p:nvGrpSpPr>
        <p:grpSpPr>
          <a:xfrm>
            <a:off x="3975675" y="3217514"/>
            <a:ext cx="417404" cy="417512"/>
            <a:chOff x="1902178" y="4835466"/>
            <a:chExt cx="556538" cy="556683"/>
          </a:xfrm>
        </p:grpSpPr>
        <p:sp>
          <p:nvSpPr>
            <p:cNvPr id="95" name="Round Diagonal Corner Rectangle 37"/>
            <p:cNvSpPr/>
            <p:nvPr/>
          </p:nvSpPr>
          <p:spPr bwMode="auto">
            <a:xfrm>
              <a:off x="1902178" y="4835466"/>
              <a:ext cx="556538" cy="556683"/>
            </a:xfrm>
            <a:prstGeom prst="round2DiagRect">
              <a:avLst>
                <a:gd name="adj1" fmla="val 30831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en-US" sz="675" dirty="0">
                <a:solidFill>
                  <a:schemeClr val="tx2"/>
                </a:solidFill>
              </a:endParaRPr>
            </a:p>
          </p:txBody>
        </p:sp>
        <p:grpSp>
          <p:nvGrpSpPr>
            <p:cNvPr id="96" name="Group 49"/>
            <p:cNvGrpSpPr/>
            <p:nvPr/>
          </p:nvGrpSpPr>
          <p:grpSpPr>
            <a:xfrm>
              <a:off x="2037277" y="4946384"/>
              <a:ext cx="288408" cy="330021"/>
              <a:chOff x="1833563" y="2932113"/>
              <a:chExt cx="319087" cy="365126"/>
            </a:xfrm>
            <a:solidFill>
              <a:schemeClr val="bg1"/>
            </a:solidFill>
          </p:grpSpPr>
          <p:sp>
            <p:nvSpPr>
              <p:cNvPr id="97" name="Freeform 34"/>
              <p:cNvSpPr>
                <a:spLocks noEditPoints="1"/>
              </p:cNvSpPr>
              <p:nvPr/>
            </p:nvSpPr>
            <p:spPr bwMode="auto">
              <a:xfrm>
                <a:off x="1833563" y="2932113"/>
                <a:ext cx="319087" cy="182563"/>
              </a:xfrm>
              <a:custGeom>
                <a:avLst/>
                <a:gdLst>
                  <a:gd name="T0" fmla="*/ 4 w 56"/>
                  <a:gd name="T1" fmla="*/ 32 h 32"/>
                  <a:gd name="T2" fmla="*/ 52 w 56"/>
                  <a:gd name="T3" fmla="*/ 32 h 32"/>
                  <a:gd name="T4" fmla="*/ 56 w 56"/>
                  <a:gd name="T5" fmla="*/ 28 h 32"/>
                  <a:gd name="T6" fmla="*/ 52 w 56"/>
                  <a:gd name="T7" fmla="*/ 24 h 32"/>
                  <a:gd name="T8" fmla="*/ 40 w 56"/>
                  <a:gd name="T9" fmla="*/ 24 h 32"/>
                  <a:gd name="T10" fmla="*/ 36 w 56"/>
                  <a:gd name="T11" fmla="*/ 20 h 32"/>
                  <a:gd name="T12" fmla="*/ 36 w 56"/>
                  <a:gd name="T13" fmla="*/ 4 h 32"/>
                  <a:gd name="T14" fmla="*/ 32 w 56"/>
                  <a:gd name="T15" fmla="*/ 0 h 32"/>
                  <a:gd name="T16" fmla="*/ 24 w 56"/>
                  <a:gd name="T17" fmla="*/ 0 h 32"/>
                  <a:gd name="T18" fmla="*/ 20 w 56"/>
                  <a:gd name="T19" fmla="*/ 4 h 32"/>
                  <a:gd name="T20" fmla="*/ 20 w 56"/>
                  <a:gd name="T21" fmla="*/ 20 h 32"/>
                  <a:gd name="T22" fmla="*/ 16 w 56"/>
                  <a:gd name="T23" fmla="*/ 24 h 32"/>
                  <a:gd name="T24" fmla="*/ 4 w 56"/>
                  <a:gd name="T25" fmla="*/ 24 h 32"/>
                  <a:gd name="T26" fmla="*/ 0 w 56"/>
                  <a:gd name="T27" fmla="*/ 28 h 32"/>
                  <a:gd name="T28" fmla="*/ 4 w 56"/>
                  <a:gd name="T29" fmla="*/ 32 h 32"/>
                  <a:gd name="T30" fmla="*/ 26 w 56"/>
                  <a:gd name="T31" fmla="*/ 4 h 32"/>
                  <a:gd name="T32" fmla="*/ 30 w 56"/>
                  <a:gd name="T33" fmla="*/ 4 h 32"/>
                  <a:gd name="T34" fmla="*/ 32 w 56"/>
                  <a:gd name="T35" fmla="*/ 6 h 32"/>
                  <a:gd name="T36" fmla="*/ 30 w 56"/>
                  <a:gd name="T37" fmla="*/ 8 h 32"/>
                  <a:gd name="T38" fmla="*/ 26 w 56"/>
                  <a:gd name="T39" fmla="*/ 8 h 32"/>
                  <a:gd name="T40" fmla="*/ 24 w 56"/>
                  <a:gd name="T41" fmla="*/ 6 h 32"/>
                  <a:gd name="T42" fmla="*/ 26 w 56"/>
                  <a:gd name="T43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2">
                    <a:moveTo>
                      <a:pt x="4" y="32"/>
                    </a:move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2"/>
                      <a:pt x="56" y="30"/>
                      <a:pt x="56" y="28"/>
                    </a:cubicBezTo>
                    <a:cubicBezTo>
                      <a:pt x="56" y="26"/>
                      <a:pt x="54" y="24"/>
                      <a:pt x="52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8" y="24"/>
                      <a:pt x="36" y="22"/>
                      <a:pt x="36" y="2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2"/>
                      <a:pt x="20" y="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2"/>
                      <a:pt x="18" y="24"/>
                      <a:pt x="1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6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26" y="4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2" y="5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4" y="7"/>
                      <a:pt x="24" y="6"/>
                    </a:cubicBezTo>
                    <a:cubicBezTo>
                      <a:pt x="24" y="5"/>
                      <a:pt x="25" y="4"/>
                      <a:pt x="2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>
                <a:off x="1833563" y="3136901"/>
                <a:ext cx="319087" cy="160338"/>
              </a:xfrm>
              <a:custGeom>
                <a:avLst/>
                <a:gdLst>
                  <a:gd name="T0" fmla="*/ 50 w 56"/>
                  <a:gd name="T1" fmla="*/ 0 h 28"/>
                  <a:gd name="T2" fmla="*/ 6 w 56"/>
                  <a:gd name="T3" fmla="*/ 0 h 28"/>
                  <a:gd name="T4" fmla="*/ 4 w 56"/>
                  <a:gd name="T5" fmla="*/ 2 h 28"/>
                  <a:gd name="T6" fmla="*/ 0 w 56"/>
                  <a:gd name="T7" fmla="*/ 28 h 28"/>
                  <a:gd name="T8" fmla="*/ 12 w 56"/>
                  <a:gd name="T9" fmla="*/ 28 h 28"/>
                  <a:gd name="T10" fmla="*/ 16 w 56"/>
                  <a:gd name="T11" fmla="*/ 16 h 28"/>
                  <a:gd name="T12" fmla="*/ 16 w 56"/>
                  <a:gd name="T13" fmla="*/ 28 h 28"/>
                  <a:gd name="T14" fmla="*/ 40 w 56"/>
                  <a:gd name="T15" fmla="*/ 28 h 28"/>
                  <a:gd name="T16" fmla="*/ 40 w 56"/>
                  <a:gd name="T17" fmla="*/ 16 h 28"/>
                  <a:gd name="T18" fmla="*/ 44 w 56"/>
                  <a:gd name="T19" fmla="*/ 28 h 28"/>
                  <a:gd name="T20" fmla="*/ 56 w 56"/>
                  <a:gd name="T21" fmla="*/ 28 h 28"/>
                  <a:gd name="T22" fmla="*/ 52 w 56"/>
                  <a:gd name="T23" fmla="*/ 2 h 28"/>
                  <a:gd name="T24" fmla="*/ 50 w 56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28">
                    <a:moveTo>
                      <a:pt x="5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9" name="Group 2"/>
          <p:cNvGrpSpPr/>
          <p:nvPr/>
        </p:nvGrpSpPr>
        <p:grpSpPr>
          <a:xfrm>
            <a:off x="4747835" y="1966353"/>
            <a:ext cx="417404" cy="417512"/>
            <a:chOff x="1902181" y="1162345"/>
            <a:chExt cx="556538" cy="556683"/>
          </a:xfrm>
        </p:grpSpPr>
        <p:sp>
          <p:nvSpPr>
            <p:cNvPr id="100" name="Round Diagonal Corner Rectangle 26"/>
            <p:cNvSpPr/>
            <p:nvPr/>
          </p:nvSpPr>
          <p:spPr bwMode="auto">
            <a:xfrm>
              <a:off x="1902181" y="1162345"/>
              <a:ext cx="556538" cy="556683"/>
            </a:xfrm>
            <a:prstGeom prst="round2DiagRect">
              <a:avLst>
                <a:gd name="adj1" fmla="val 3083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75" dirty="0">
                <a:solidFill>
                  <a:schemeClr val="tx2"/>
                </a:solidFill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022628" y="1282867"/>
              <a:ext cx="315637" cy="3156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7 w 64"/>
                <a:gd name="T11" fmla="*/ 53 h 64"/>
                <a:gd name="T12" fmla="*/ 32 w 64"/>
                <a:gd name="T13" fmla="*/ 42 h 64"/>
                <a:gd name="T14" fmla="*/ 17 w 64"/>
                <a:gd name="T15" fmla="*/ 53 h 64"/>
                <a:gd name="T16" fmla="*/ 23 w 64"/>
                <a:gd name="T17" fmla="*/ 35 h 64"/>
                <a:gd name="T18" fmla="*/ 8 w 64"/>
                <a:gd name="T19" fmla="*/ 24 h 64"/>
                <a:gd name="T20" fmla="*/ 26 w 64"/>
                <a:gd name="T21" fmla="*/ 24 h 64"/>
                <a:gd name="T22" fmla="*/ 32 w 64"/>
                <a:gd name="T23" fmla="*/ 7 h 64"/>
                <a:gd name="T24" fmla="*/ 38 w 64"/>
                <a:gd name="T25" fmla="*/ 24 h 64"/>
                <a:gd name="T26" fmla="*/ 56 w 64"/>
                <a:gd name="T27" fmla="*/ 24 h 64"/>
                <a:gd name="T28" fmla="*/ 41 w 64"/>
                <a:gd name="T29" fmla="*/ 35 h 64"/>
                <a:gd name="T30" fmla="*/ 47 w 64"/>
                <a:gd name="T31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53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" name="Group 3"/>
          <p:cNvGrpSpPr/>
          <p:nvPr/>
        </p:nvGrpSpPr>
        <p:grpSpPr>
          <a:xfrm>
            <a:off x="4005038" y="1966353"/>
            <a:ext cx="417404" cy="417512"/>
            <a:chOff x="9851091" y="1168740"/>
            <a:chExt cx="556538" cy="556683"/>
          </a:xfrm>
        </p:grpSpPr>
        <p:sp>
          <p:nvSpPr>
            <p:cNvPr id="103" name="Round Diagonal Corner Rectangle 33"/>
            <p:cNvSpPr/>
            <p:nvPr/>
          </p:nvSpPr>
          <p:spPr bwMode="auto">
            <a:xfrm>
              <a:off x="9851091" y="1168740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en-US" sz="675" dirty="0">
                <a:solidFill>
                  <a:schemeClr val="tx2"/>
                </a:solidFill>
              </a:endParaRPr>
            </a:p>
          </p:txBody>
        </p:sp>
        <p:sp>
          <p:nvSpPr>
            <p:cNvPr id="104" name="AutoShape 19"/>
            <p:cNvSpPr>
              <a:spLocks noChangeAspect="1"/>
            </p:cNvSpPr>
            <p:nvPr/>
          </p:nvSpPr>
          <p:spPr bwMode="auto">
            <a:xfrm>
              <a:off x="9955324" y="1279309"/>
              <a:ext cx="343134" cy="34322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092" tIns="38092" rIns="38092" bIns="38092" anchor="ctr"/>
            <a:lstStyle/>
            <a:p>
              <a:pPr defTabSz="342824">
                <a:defRPr/>
              </a:pPr>
              <a:endParaRPr lang="es-E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105" name="Group 21"/>
          <p:cNvGrpSpPr/>
          <p:nvPr/>
        </p:nvGrpSpPr>
        <p:grpSpPr>
          <a:xfrm>
            <a:off x="3975675" y="3906828"/>
            <a:ext cx="417404" cy="417512"/>
            <a:chOff x="9851091" y="2970827"/>
            <a:chExt cx="556538" cy="556683"/>
          </a:xfrm>
        </p:grpSpPr>
        <p:sp>
          <p:nvSpPr>
            <p:cNvPr id="106" name="Round Diagonal Corner Rectangle 51"/>
            <p:cNvSpPr/>
            <p:nvPr/>
          </p:nvSpPr>
          <p:spPr bwMode="auto">
            <a:xfrm>
              <a:off x="9851091" y="2970827"/>
              <a:ext cx="556538" cy="556683"/>
            </a:xfrm>
            <a:prstGeom prst="round2DiagRect">
              <a:avLst>
                <a:gd name="adj1" fmla="val 36308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en-US" sz="675" dirty="0">
                <a:solidFill>
                  <a:schemeClr val="tx2"/>
                </a:solidFill>
              </a:endParaRPr>
            </a:p>
          </p:txBody>
        </p:sp>
        <p:sp>
          <p:nvSpPr>
            <p:cNvPr id="107" name="Freeform 106"/>
            <p:cNvSpPr>
              <a:spLocks noChangeAspect="1" noChangeArrowheads="1"/>
            </p:cNvSpPr>
            <p:nvPr/>
          </p:nvSpPr>
          <p:spPr bwMode="auto">
            <a:xfrm>
              <a:off x="9947998" y="3087582"/>
              <a:ext cx="373309" cy="323076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92614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"/>
          <p:cNvGrpSpPr/>
          <p:nvPr/>
        </p:nvGrpSpPr>
        <p:grpSpPr>
          <a:xfrm>
            <a:off x="461727" y="679218"/>
            <a:ext cx="8320133" cy="783821"/>
            <a:chOff x="5988387" y="483017"/>
            <a:chExt cx="12359700" cy="1990933"/>
          </a:xfrm>
        </p:grpSpPr>
        <p:sp>
          <p:nvSpPr>
            <p:cNvPr id="33" name="TextBox 32"/>
            <p:cNvSpPr txBox="1"/>
            <p:nvPr/>
          </p:nvSpPr>
          <p:spPr>
            <a:xfrm>
              <a:off x="5988387" y="483017"/>
              <a:ext cx="12359700" cy="1377842"/>
            </a:xfrm>
            <a:prstGeom prst="rect">
              <a:avLst/>
            </a:prstGeom>
            <a:noFill/>
          </p:spPr>
          <p:txBody>
            <a:bodyPr wrap="square" lIns="34283" tIns="17142" rIns="34283" bIns="17142" rtlCol="0">
              <a:spAutoFit/>
            </a:bodyPr>
            <a:lstStyle/>
            <a:p>
              <a:pPr algn="ctr"/>
              <a:r>
                <a:rPr lang="ru-RU" sz="3300" dirty="0">
                  <a:solidFill>
                    <a:srgbClr val="42332C"/>
                  </a:solidFill>
                  <a:latin typeface="Trebuchet MS" pitchFamily="34" charset="0"/>
                  <a:cs typeface="Lato Regular"/>
                </a:rPr>
                <a:t>Эволюция современной модели аудита</a:t>
              </a:r>
              <a:endParaRPr lang="id-ID" sz="3300" dirty="0">
                <a:solidFill>
                  <a:srgbClr val="42332C"/>
                </a:solidFill>
                <a:latin typeface="Trebuchet MS" pitchFamily="34" charset="0"/>
                <a:cs typeface="Lato Regular"/>
              </a:endParaRPr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81559" tIns="40780" rIns="81559" bIns="40780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rgbClr val="42332C"/>
                  </a:solidFill>
                  <a:latin typeface="Trebuchet MS" pitchFamily="34" charset="0"/>
                  <a:cs typeface="Lato Regular"/>
                </a:rPr>
                <a:t>2 вектора</a:t>
              </a:r>
              <a:endParaRPr lang="id-ID" sz="2000" dirty="0">
                <a:solidFill>
                  <a:srgbClr val="42332C"/>
                </a:solidFill>
                <a:latin typeface="Trebuchet MS" pitchFamily="34" charset="0"/>
                <a:cs typeface="Lato Regular"/>
              </a:endParaRPr>
            </a:p>
          </p:txBody>
        </p:sp>
      </p:grpSp>
      <p:grpSp>
        <p:nvGrpSpPr>
          <p:cNvPr id="46" name="Group 58"/>
          <p:cNvGrpSpPr>
            <a:grpSpLocks/>
          </p:cNvGrpSpPr>
          <p:nvPr/>
        </p:nvGrpSpPr>
        <p:grpSpPr bwMode="auto">
          <a:xfrm>
            <a:off x="6049964" y="2703517"/>
            <a:ext cx="2274887" cy="680829"/>
            <a:chOff x="7174424" y="1405361"/>
            <a:chExt cx="2276195" cy="612384"/>
          </a:xfrm>
        </p:grpSpPr>
        <p:sp>
          <p:nvSpPr>
            <p:cNvPr id="47" name="TextBox 46"/>
            <p:cNvSpPr txBox="1"/>
            <p:nvPr/>
          </p:nvSpPr>
          <p:spPr>
            <a:xfrm>
              <a:off x="7174424" y="1865487"/>
              <a:ext cx="2276195" cy="152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ru-RU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со стороны регуляторов</a:t>
              </a:r>
            </a:p>
          </p:txBody>
        </p:sp>
        <p:sp>
          <p:nvSpPr>
            <p:cNvPr id="48" name="Rectangle 126"/>
            <p:cNvSpPr>
              <a:spLocks noChangeArrowheads="1"/>
            </p:cNvSpPr>
            <p:nvPr/>
          </p:nvSpPr>
          <p:spPr bwMode="auto">
            <a:xfrm>
              <a:off x="7174425" y="1405361"/>
              <a:ext cx="2048733" cy="4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sz="1600" b="1" dirty="0">
                  <a:solidFill>
                    <a:schemeClr val="accent3"/>
                  </a:solidFill>
                  <a:latin typeface="Trebuchet MS" pitchFamily="34" charset="0"/>
                  <a:ea typeface="FontAwesome" pitchFamily="2" charset="0"/>
                  <a:cs typeface="FontAwesome" pitchFamily="2" charset="0"/>
                </a:rPr>
                <a:t>Осторожное наблюдение</a:t>
              </a:r>
              <a:endParaRPr lang="en-US" sz="1600" b="1" dirty="0">
                <a:solidFill>
                  <a:schemeClr val="accent3"/>
                </a:solidFill>
                <a:latin typeface="Trebuchet MS" pitchFamily="34" charset="0"/>
                <a:ea typeface="FontAwesome" pitchFamily="2" charset="0"/>
                <a:cs typeface="FontAwesome" pitchFamily="2" charset="0"/>
              </a:endParaRPr>
            </a:p>
          </p:txBody>
        </p:sp>
      </p:grpSp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274320" y="2477297"/>
            <a:ext cx="2240280" cy="859783"/>
            <a:chOff x="-260866" y="1425363"/>
            <a:chExt cx="2240552" cy="704666"/>
          </a:xfrm>
        </p:grpSpPr>
        <p:sp>
          <p:nvSpPr>
            <p:cNvPr id="50" name="TextBox 49"/>
            <p:cNvSpPr txBox="1"/>
            <p:nvPr/>
          </p:nvSpPr>
          <p:spPr>
            <a:xfrm>
              <a:off x="4596" y="1852555"/>
              <a:ext cx="1975090" cy="2774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ru-RU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Крупные аудиторские компании</a:t>
              </a:r>
            </a:p>
          </p:txBody>
        </p:sp>
        <p:sp>
          <p:nvSpPr>
            <p:cNvPr id="51" name="Rectangle 129"/>
            <p:cNvSpPr>
              <a:spLocks noChangeArrowheads="1"/>
            </p:cNvSpPr>
            <p:nvPr/>
          </p:nvSpPr>
          <p:spPr bwMode="auto">
            <a:xfrm>
              <a:off x="-260866" y="1425363"/>
              <a:ext cx="2240551" cy="40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accent1"/>
                  </a:solidFill>
                  <a:latin typeface="Trebuchet MS" pitchFamily="34" charset="0"/>
                  <a:ea typeface="FontAwesome" pitchFamily="2" charset="0"/>
                  <a:cs typeface="FontAwesome" pitchFamily="2" charset="0"/>
                </a:rPr>
                <a:t>Инициативная адаптация</a:t>
              </a:r>
              <a:endParaRPr lang="en-US" sz="1600" b="1" dirty="0">
                <a:solidFill>
                  <a:schemeClr val="accent1"/>
                </a:solidFill>
                <a:latin typeface="Trebuchet MS" pitchFamily="34" charset="0"/>
                <a:ea typeface="FontAwesome" pitchFamily="2" charset="0"/>
                <a:cs typeface="FontAwesome" pitchFamily="2" charset="0"/>
              </a:endParaRPr>
            </a:p>
          </p:txBody>
        </p:sp>
      </p:grpSp>
      <p:grpSp>
        <p:nvGrpSpPr>
          <p:cNvPr id="81" name="Group 59"/>
          <p:cNvGrpSpPr>
            <a:grpSpLocks/>
          </p:cNvGrpSpPr>
          <p:nvPr/>
        </p:nvGrpSpPr>
        <p:grpSpPr bwMode="auto">
          <a:xfrm>
            <a:off x="4551363" y="2600325"/>
            <a:ext cx="1401762" cy="995363"/>
            <a:chOff x="4550915" y="1512632"/>
            <a:chExt cx="1402210" cy="994985"/>
          </a:xfrm>
          <a:solidFill>
            <a:schemeClr val="accent3"/>
          </a:solidFill>
        </p:grpSpPr>
        <p:sp>
          <p:nvSpPr>
            <p:cNvPr id="83" name="Round Diagonal Corner Rectangle 60"/>
            <p:cNvSpPr/>
            <p:nvPr/>
          </p:nvSpPr>
          <p:spPr>
            <a:xfrm rot="10800000">
              <a:off x="4550915" y="1531675"/>
              <a:ext cx="1402210" cy="975942"/>
            </a:xfrm>
            <a:prstGeom prst="round2DiagRect">
              <a:avLst>
                <a:gd name="adj1" fmla="val 39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Round Diagonal Corner Rectangle 61"/>
            <p:cNvSpPr/>
            <p:nvPr/>
          </p:nvSpPr>
          <p:spPr>
            <a:xfrm rot="10800000">
              <a:off x="4550915" y="1512632"/>
              <a:ext cx="1402210" cy="975942"/>
            </a:xfrm>
            <a:prstGeom prst="round2DiagRect">
              <a:avLst>
                <a:gd name="adj1" fmla="val 39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5" name="Group 63"/>
          <p:cNvGrpSpPr>
            <a:grpSpLocks/>
          </p:cNvGrpSpPr>
          <p:nvPr/>
        </p:nvGrpSpPr>
        <p:grpSpPr bwMode="auto">
          <a:xfrm>
            <a:off x="2608263" y="2147888"/>
            <a:ext cx="1839912" cy="1360487"/>
            <a:chOff x="2607467" y="1060892"/>
            <a:chExt cx="1841153" cy="1359852"/>
          </a:xfrm>
        </p:grpSpPr>
        <p:sp>
          <p:nvSpPr>
            <p:cNvPr id="86" name="Round Diagonal Corner Rectangle 64"/>
            <p:cNvSpPr/>
            <p:nvPr/>
          </p:nvSpPr>
          <p:spPr>
            <a:xfrm rot="10800000" flipH="1">
              <a:off x="2609055" y="1083107"/>
              <a:ext cx="1839565" cy="133763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7" name="Round Diagonal Corner Rectangle 65"/>
            <p:cNvSpPr/>
            <p:nvPr/>
          </p:nvSpPr>
          <p:spPr>
            <a:xfrm rot="10800000" flipH="1">
              <a:off x="2607467" y="1060892"/>
              <a:ext cx="1839565" cy="133763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8" name="Oval 66"/>
          <p:cNvSpPr/>
          <p:nvPr/>
        </p:nvSpPr>
        <p:spPr>
          <a:xfrm>
            <a:off x="4113213" y="3148013"/>
            <a:ext cx="874712" cy="87312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9" name="Freeform 5"/>
          <p:cNvSpPr>
            <a:spLocks/>
          </p:cNvSpPr>
          <p:nvPr/>
        </p:nvSpPr>
        <p:spPr bwMode="auto">
          <a:xfrm>
            <a:off x="4156075" y="3576639"/>
            <a:ext cx="831850" cy="721042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0" name="Oval 72"/>
          <p:cNvSpPr/>
          <p:nvPr/>
        </p:nvSpPr>
        <p:spPr>
          <a:xfrm>
            <a:off x="4414838" y="3432175"/>
            <a:ext cx="288925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1" name="Rectangle 73"/>
          <p:cNvSpPr/>
          <p:nvPr/>
        </p:nvSpPr>
        <p:spPr>
          <a:xfrm>
            <a:off x="0" y="4280535"/>
            <a:ext cx="9144000" cy="841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2" name="Group 136"/>
          <p:cNvGrpSpPr/>
          <p:nvPr/>
        </p:nvGrpSpPr>
        <p:grpSpPr>
          <a:xfrm>
            <a:off x="3190676" y="2363506"/>
            <a:ext cx="663056" cy="911703"/>
            <a:chOff x="8597901" y="2862263"/>
            <a:chExt cx="571500" cy="785813"/>
          </a:xfrm>
          <a:solidFill>
            <a:schemeClr val="bg1"/>
          </a:solidFill>
        </p:grpSpPr>
        <p:sp>
          <p:nvSpPr>
            <p:cNvPr id="93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96" name="Group 140"/>
          <p:cNvGrpSpPr/>
          <p:nvPr/>
        </p:nvGrpSpPr>
        <p:grpSpPr>
          <a:xfrm>
            <a:off x="4998869" y="2819909"/>
            <a:ext cx="552450" cy="552451"/>
            <a:chOff x="3119438" y="3767138"/>
            <a:chExt cx="552450" cy="552450"/>
          </a:xfrm>
          <a:solidFill>
            <a:schemeClr val="bg1"/>
          </a:solidFill>
        </p:grpSpPr>
        <p:sp>
          <p:nvSpPr>
            <p:cNvPr id="97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2614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1757774" y="559870"/>
            <a:ext cx="5628454" cy="7848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latin typeface="Trebuchet MS" pitchFamily="34" charset="0"/>
              </a:rPr>
              <a:t>Вопросы</a:t>
            </a: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31" name="Group 50"/>
          <p:cNvGrpSpPr/>
          <p:nvPr/>
        </p:nvGrpSpPr>
        <p:grpSpPr>
          <a:xfrm>
            <a:off x="4021936" y="2021685"/>
            <a:ext cx="1100130" cy="1100130"/>
            <a:chOff x="4199870" y="4303919"/>
            <a:chExt cx="782853" cy="782853"/>
          </a:xfrm>
          <a:solidFill>
            <a:schemeClr val="bg1"/>
          </a:solidFill>
        </p:grpSpPr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199870" y="4303919"/>
              <a:ext cx="782853" cy="782853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AutoShape 66"/>
            <p:cNvSpPr>
              <a:spLocks noChangeAspect="1"/>
            </p:cNvSpPr>
            <p:nvPr/>
          </p:nvSpPr>
          <p:spPr bwMode="auto">
            <a:xfrm>
              <a:off x="4435166" y="4521842"/>
              <a:ext cx="348736" cy="34882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092" tIns="38092" rIns="38092" bIns="38092" anchor="ctr"/>
            <a:lstStyle/>
            <a:p>
              <a:pPr defTabSz="342824">
                <a:defRPr/>
              </a:pPr>
              <a:endParaRPr lang="es-ES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27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757774" y="559870"/>
            <a:ext cx="5628454" cy="7848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latin typeface="Trebuchet MS" pitchFamily="34" charset="0"/>
              </a:rPr>
              <a:t>Контакты</a:t>
            </a: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87338" y="3970116"/>
            <a:ext cx="8569325" cy="8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ru-RU" sz="600" b="0" dirty="0">
                <a:solidFill>
                  <a:schemeClr val="bg1"/>
                </a:solidFill>
                <a:cs typeface="+mn-cs"/>
              </a:rPr>
              <a:t>Несмотря на то, что данная публикация была тщательно подготовлена специалистами компании, она может быть использована только для получения общего представления об обсуждаемом в ней предмете. Не рекомендуется использовать представленную в публикации информацию в качестве профессиональной консультации по конкретному вопросу. Прежде чем предпринять какие-либо действия или воздержаться от принятия каких-либо действий на основании данной публикации, необходимо получить профессиональную консультацию специалиста. Группа компаний BDO, ее партнеры, сотрудники и агенты не несут никакой ответственности за любые убытки, понесенные в связи с принятием или отказом от принятия каких-либо действий или решений на основе информации, содержащейся в данной публикации. </a:t>
            </a:r>
          </a:p>
          <a:p>
            <a:pPr>
              <a:defRPr/>
            </a:pPr>
            <a:endParaRPr lang="ru-RU" sz="600" b="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ru-RU" sz="600" b="0" dirty="0">
                <a:solidFill>
                  <a:schemeClr val="bg1"/>
                </a:solidFill>
                <a:cs typeface="+mn-cs"/>
              </a:rPr>
              <a:t>АО «БДО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», ООО «БДО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 Консалтинг», АО «БДО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 Бизнес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Солюшнс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», АО «БДО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 Аутсорсинг Приложений», ЗАО 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 Бизнес Сервис, зарегистрированные в соответствии с законодательством Российской Федерации, являются членами BDO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International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, сети независимых компаний. BDO — торговая марка сети BDO и каждой компании — члена сети BDO.</a:t>
            </a:r>
          </a:p>
          <a:p>
            <a:pPr>
              <a:defRPr/>
            </a:pPr>
            <a:endParaRPr lang="ru-RU" sz="600" b="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ru-RU" sz="600" b="0" dirty="0">
                <a:solidFill>
                  <a:schemeClr val="bg1"/>
                </a:solidFill>
                <a:cs typeface="+mn-cs"/>
              </a:rPr>
              <a:t>© 201</a:t>
            </a:r>
            <a:r>
              <a:rPr lang="en-US" sz="600" b="0" dirty="0">
                <a:solidFill>
                  <a:schemeClr val="bg1"/>
                </a:solidFill>
                <a:cs typeface="+mn-cs"/>
              </a:rPr>
              <a:t>7</a:t>
            </a:r>
            <a:r>
              <a:rPr lang="en-US" sz="600" b="0" baseline="0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АО «БДО </a:t>
            </a:r>
            <a:r>
              <a:rPr lang="ru-RU" sz="600" b="0" dirty="0" err="1">
                <a:solidFill>
                  <a:schemeClr val="bg1"/>
                </a:solidFill>
                <a:cs typeface="+mn-cs"/>
              </a:rPr>
              <a:t>Юникон</a:t>
            </a:r>
            <a:r>
              <a:rPr lang="ru-RU" sz="600" b="0" dirty="0">
                <a:solidFill>
                  <a:schemeClr val="bg1"/>
                </a:solidFill>
                <a:cs typeface="+mn-cs"/>
              </a:rPr>
              <a:t>». Все права защищены.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92100" y="2002420"/>
            <a:ext cx="8569325" cy="10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00"/>
              </a:spcBef>
              <a:defRPr/>
            </a:pPr>
            <a:r>
              <a:rPr lang="ru-RU" sz="1400" b="0" kern="0" dirty="0">
                <a:solidFill>
                  <a:schemeClr val="bg1"/>
                </a:solidFill>
                <a:latin typeface="Trebuchet MS"/>
                <a:cs typeface="+mn-cs"/>
              </a:rPr>
              <a:t>Россия, 107061, Москва,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0" kern="0" dirty="0">
                <a:solidFill>
                  <a:schemeClr val="bg1"/>
                </a:solidFill>
                <a:latin typeface="Trebuchet MS"/>
                <a:cs typeface="+mn-cs"/>
              </a:rPr>
              <a:t>Преображенская площадь, д. 8, БЦ «Прео-8»</a:t>
            </a:r>
            <a:endParaRPr lang="en-US" sz="1400" b="0" kern="0" dirty="0">
              <a:solidFill>
                <a:schemeClr val="bg1"/>
              </a:solidFill>
              <a:latin typeface="Trebuchet MS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400" b="0" kern="0" dirty="0">
                <a:solidFill>
                  <a:schemeClr val="bg1"/>
                </a:solidFill>
                <a:latin typeface="Trebuchet MS"/>
                <a:cs typeface="+mn-cs"/>
              </a:rPr>
              <a:t>Тел.: +7 (495) 797 5665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0" kern="0" dirty="0">
                <a:solidFill>
                  <a:schemeClr val="bg1"/>
                </a:solidFill>
                <a:latin typeface="Trebuchet MS"/>
                <a:cs typeface="+mn-cs"/>
              </a:rPr>
              <a:t>Факс: +7 (495) 797 5660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0" kern="0" dirty="0" err="1">
                <a:solidFill>
                  <a:schemeClr val="bg1"/>
                </a:solidFill>
                <a:latin typeface="Trebuchet MS"/>
                <a:cs typeface="+mn-cs"/>
              </a:rPr>
              <a:t>www.bdo.ru</a:t>
            </a:r>
            <a:endParaRPr lang="ru-RU" sz="1400" b="0" kern="0" dirty="0">
              <a:solidFill>
                <a:schemeClr val="bg1"/>
              </a:solidFill>
              <a:latin typeface="Trebuchet MS"/>
              <a:cs typeface="+mn-cs"/>
            </a:endParaRPr>
          </a:p>
          <a:p>
            <a:pPr marL="342900" indent="-342900" algn="ctr" eaLnBrk="0" hangingPunct="0">
              <a:spcBef>
                <a:spcPts val="600"/>
              </a:spcBef>
              <a:defRPr/>
            </a:pPr>
            <a:endParaRPr lang="en-GB" sz="14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7301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9144000" cy="329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2269615" y="3751202"/>
            <a:ext cx="4634888" cy="542450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ru-RU" sz="33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Рынок аудита сегодня</a:t>
            </a:r>
            <a:endParaRPr lang="id-ID" sz="3300" dirty="0">
              <a:solidFill>
                <a:srgbClr val="404040"/>
              </a:solidFill>
              <a:latin typeface="Trebuchet MS" pitchFamily="34" charset="0"/>
              <a:cs typeface="Lato Regular"/>
            </a:endParaRPr>
          </a:p>
        </p:txBody>
      </p:sp>
      <p:sp>
        <p:nvSpPr>
          <p:cNvPr id="47" name="Rectangle 7"/>
          <p:cNvSpPr/>
          <p:nvPr/>
        </p:nvSpPr>
        <p:spPr>
          <a:xfrm>
            <a:off x="571500" y="167019"/>
            <a:ext cx="788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Конкуренция и ценовое давление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Совершенствование механизмов регулирования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Ожидания дополнительной ценности </a:t>
            </a:r>
            <a:br>
              <a:rPr lang="ru-RU" sz="20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со стороны пользователей финансовой отчетности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Непрерывное внедрение клиентами более продвинутых</a:t>
            </a:r>
            <a:br>
              <a:rPr lang="en-US" sz="20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Trebuchet MS" pitchFamily="34" charset="0"/>
              </a:rPr>
              <a:t>IT</a:t>
            </a: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-технологий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  <a:latin typeface="Trebuchet MS" pitchFamily="34" charset="0"/>
              </a:rPr>
              <a:t>Новое поколение аудиторов</a:t>
            </a:r>
          </a:p>
        </p:txBody>
      </p:sp>
      <p:grpSp>
        <p:nvGrpSpPr>
          <p:cNvPr id="48" name="Group 15"/>
          <p:cNvGrpSpPr/>
          <p:nvPr/>
        </p:nvGrpSpPr>
        <p:grpSpPr>
          <a:xfrm>
            <a:off x="4279705" y="3039133"/>
            <a:ext cx="584591" cy="584591"/>
            <a:chOff x="5558170" y="2418400"/>
            <a:chExt cx="1096251" cy="1096251"/>
          </a:xfrm>
        </p:grpSpPr>
        <p:sp>
          <p:nvSpPr>
            <p:cNvPr id="49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13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 flipV="1">
            <a:off x="0" y="3293198"/>
            <a:ext cx="9144000" cy="1850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304800" y="3719671"/>
            <a:ext cx="8564880" cy="105028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Ответная трансформация аудиторского бизнеса</a:t>
            </a:r>
          </a:p>
        </p:txBody>
      </p:sp>
      <p:sp>
        <p:nvSpPr>
          <p:cNvPr id="47" name="Rectangle 7"/>
          <p:cNvSpPr/>
          <p:nvPr/>
        </p:nvSpPr>
        <p:spPr>
          <a:xfrm>
            <a:off x="571500" y="685179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rgbClr val="404040"/>
                </a:solidFill>
                <a:latin typeface="Trebuchet MS" pitchFamily="34" charset="0"/>
              </a:rPr>
              <a:t>Снижение трудозатрат и повышение эффективности </a:t>
            </a:r>
            <a:br>
              <a:rPr lang="en-US" sz="2000" dirty="0">
                <a:solidFill>
                  <a:srgbClr val="404040"/>
                </a:solidFill>
                <a:latin typeface="Trebuchet MS" pitchFamily="34" charset="0"/>
              </a:rPr>
            </a:br>
            <a:r>
              <a:rPr lang="ru-RU" sz="2000" dirty="0">
                <a:solidFill>
                  <a:srgbClr val="404040"/>
                </a:solidFill>
                <a:latin typeface="Trebuchet MS" pitchFamily="34" charset="0"/>
              </a:rPr>
              <a:t>без ущерба качеству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rgbClr val="404040"/>
                </a:solidFill>
                <a:latin typeface="Trebuchet MS" pitchFamily="34" charset="0"/>
              </a:rPr>
              <a:t>Предоставление более глубокого взгляда </a:t>
            </a:r>
            <a:br>
              <a:rPr lang="en-US" sz="2000" dirty="0">
                <a:solidFill>
                  <a:srgbClr val="404040"/>
                </a:solidFill>
                <a:latin typeface="Trebuchet MS" pitchFamily="34" charset="0"/>
              </a:rPr>
            </a:br>
            <a:r>
              <a:rPr lang="ru-RU" sz="2000" dirty="0">
                <a:solidFill>
                  <a:srgbClr val="404040"/>
                </a:solidFill>
                <a:latin typeface="Trebuchet MS" pitchFamily="34" charset="0"/>
              </a:rPr>
              <a:t>на аудируемый бизнес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rgbClr val="404040"/>
                </a:solidFill>
                <a:latin typeface="Trebuchet MS" pitchFamily="34" charset="0"/>
              </a:rPr>
              <a:t>Полное раскрытие потенциала молодых специалистов</a:t>
            </a:r>
          </a:p>
        </p:txBody>
      </p:sp>
      <p:grpSp>
        <p:nvGrpSpPr>
          <p:cNvPr id="2" name="Group 15"/>
          <p:cNvGrpSpPr/>
          <p:nvPr/>
        </p:nvGrpSpPr>
        <p:grpSpPr>
          <a:xfrm rot="10800000">
            <a:off x="4279705" y="3039133"/>
            <a:ext cx="584591" cy="584591"/>
            <a:chOff x="5558170" y="2418400"/>
            <a:chExt cx="1096251" cy="1096251"/>
          </a:xfrm>
        </p:grpSpPr>
        <p:sp>
          <p:nvSpPr>
            <p:cNvPr id="49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13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2904275" y="2387702"/>
            <a:ext cx="108171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2284" y="1939671"/>
            <a:ext cx="116073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04279" y="3131200"/>
            <a:ext cx="108171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66134" y="3633597"/>
            <a:ext cx="116073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9886" y="2246002"/>
            <a:ext cx="164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404040"/>
                </a:solidFill>
                <a:latin typeface="Trebuchet MS" pitchFamily="34" charset="0"/>
              </a:rPr>
              <a:t>Visualization</a:t>
            </a:r>
            <a:endParaRPr lang="id-ID" sz="20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138" y="3500637"/>
            <a:ext cx="242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404040"/>
                </a:solidFill>
                <a:latin typeface="Trebuchet MS" pitchFamily="34" charset="0"/>
              </a:rPr>
              <a:t>Predictive analytics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0635" y="1797530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Trebuchet MS" pitchFamily="34" charset="0"/>
              </a:rPr>
              <a:t>Business Intelligence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26252" y="2998296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Trebuchet MS" pitchFamily="34" charset="0"/>
              </a:rPr>
              <a:t>Big 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0570" y="588364"/>
            <a:ext cx="5966234" cy="542450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ru-RU" sz="3300" dirty="0">
                <a:solidFill>
                  <a:srgbClr val="404040"/>
                </a:solidFill>
                <a:latin typeface="Trebuchet MS" pitchFamily="34" charset="0"/>
                <a:cs typeface="Lato Regular"/>
              </a:rPr>
              <a:t>Каким быть аудиту будущего?</a:t>
            </a: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3221378">
            <a:off x="3867295" y="1900574"/>
            <a:ext cx="1538699" cy="9060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 rot="8621378">
            <a:off x="4403613" y="2628967"/>
            <a:ext cx="1538698" cy="9060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 rot="3221378">
            <a:off x="3676613" y="3164221"/>
            <a:ext cx="1538699" cy="9060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0" name="Freeform 7"/>
          <p:cNvSpPr>
            <a:spLocks/>
          </p:cNvSpPr>
          <p:nvPr/>
        </p:nvSpPr>
        <p:spPr bwMode="auto">
          <a:xfrm rot="8621378">
            <a:off x="3140244" y="2434849"/>
            <a:ext cx="1538698" cy="9060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1" name="AutoShape 10"/>
          <p:cNvSpPr>
            <a:spLocks noChangeAspect="1"/>
          </p:cNvSpPr>
          <p:nvPr/>
        </p:nvSpPr>
        <p:spPr bwMode="auto">
          <a:xfrm>
            <a:off x="5941351" y="1813052"/>
            <a:ext cx="345745" cy="3788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4">
              <a:defRPr/>
            </a:pPr>
            <a:endParaRPr lang="es-ES" sz="2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 Regular"/>
              <a:cs typeface="Lato Regular"/>
              <a:sym typeface="Gill Sans" charset="0"/>
            </a:endParaRPr>
          </a:p>
        </p:txBody>
      </p:sp>
      <p:sp>
        <p:nvSpPr>
          <p:cNvPr id="52" name="Freeform 74"/>
          <p:cNvSpPr>
            <a:spLocks noChangeAspect="1" noChangeArrowheads="1"/>
          </p:cNvSpPr>
          <p:nvPr/>
        </p:nvSpPr>
        <p:spPr bwMode="auto">
          <a:xfrm>
            <a:off x="6388069" y="2957320"/>
            <a:ext cx="432314" cy="382906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88" dirty="0"/>
          </a:p>
        </p:txBody>
      </p:sp>
      <p:sp>
        <p:nvSpPr>
          <p:cNvPr id="53" name="Freeform 4"/>
          <p:cNvSpPr>
            <a:spLocks noChangeAspect="1" noChangeArrowheads="1"/>
          </p:cNvSpPr>
          <p:nvPr/>
        </p:nvSpPr>
        <p:spPr bwMode="auto">
          <a:xfrm>
            <a:off x="2422180" y="2265488"/>
            <a:ext cx="355973" cy="356066"/>
          </a:xfrm>
          <a:custGeom>
            <a:avLst/>
            <a:gdLst>
              <a:gd name="T0" fmla="*/ 2374 w 2594"/>
              <a:gd name="T1" fmla="*/ 0 h 2594"/>
              <a:gd name="T2" fmla="*/ 2374 w 2594"/>
              <a:gd name="T3" fmla="*/ 0 h 2594"/>
              <a:gd name="T4" fmla="*/ 219 w 2594"/>
              <a:gd name="T5" fmla="*/ 0 h 2594"/>
              <a:gd name="T6" fmla="*/ 0 w 2594"/>
              <a:gd name="T7" fmla="*/ 219 h 2594"/>
              <a:gd name="T8" fmla="*/ 0 w 2594"/>
              <a:gd name="T9" fmla="*/ 2374 h 2594"/>
              <a:gd name="T10" fmla="*/ 219 w 2594"/>
              <a:gd name="T11" fmla="*/ 2593 h 2594"/>
              <a:gd name="T12" fmla="*/ 2374 w 2594"/>
              <a:gd name="T13" fmla="*/ 2593 h 2594"/>
              <a:gd name="T14" fmla="*/ 2593 w 2594"/>
              <a:gd name="T15" fmla="*/ 2374 h 2594"/>
              <a:gd name="T16" fmla="*/ 2593 w 2594"/>
              <a:gd name="T17" fmla="*/ 219 h 2594"/>
              <a:gd name="T18" fmla="*/ 2374 w 2594"/>
              <a:gd name="T19" fmla="*/ 0 h 2594"/>
              <a:gd name="T20" fmla="*/ 2249 w 2594"/>
              <a:gd name="T21" fmla="*/ 250 h 2594"/>
              <a:gd name="T22" fmla="*/ 2249 w 2594"/>
              <a:gd name="T23" fmla="*/ 250 h 2594"/>
              <a:gd name="T24" fmla="*/ 2343 w 2594"/>
              <a:gd name="T25" fmla="*/ 313 h 2594"/>
              <a:gd name="T26" fmla="*/ 2249 w 2594"/>
              <a:gd name="T27" fmla="*/ 407 h 2594"/>
              <a:gd name="T28" fmla="*/ 2156 w 2594"/>
              <a:gd name="T29" fmla="*/ 313 h 2594"/>
              <a:gd name="T30" fmla="*/ 2249 w 2594"/>
              <a:gd name="T31" fmla="*/ 250 h 2594"/>
              <a:gd name="T32" fmla="*/ 1937 w 2594"/>
              <a:gd name="T33" fmla="*/ 250 h 2594"/>
              <a:gd name="T34" fmla="*/ 1937 w 2594"/>
              <a:gd name="T35" fmla="*/ 250 h 2594"/>
              <a:gd name="T36" fmla="*/ 2031 w 2594"/>
              <a:gd name="T37" fmla="*/ 313 h 2594"/>
              <a:gd name="T38" fmla="*/ 1937 w 2594"/>
              <a:gd name="T39" fmla="*/ 407 h 2594"/>
              <a:gd name="T40" fmla="*/ 1843 w 2594"/>
              <a:gd name="T41" fmla="*/ 313 h 2594"/>
              <a:gd name="T42" fmla="*/ 1937 w 2594"/>
              <a:gd name="T43" fmla="*/ 250 h 2594"/>
              <a:gd name="T44" fmla="*/ 2343 w 2594"/>
              <a:gd name="T45" fmla="*/ 2343 h 2594"/>
              <a:gd name="T46" fmla="*/ 2343 w 2594"/>
              <a:gd name="T47" fmla="*/ 2343 h 2594"/>
              <a:gd name="T48" fmla="*/ 250 w 2594"/>
              <a:gd name="T49" fmla="*/ 2343 h 2594"/>
              <a:gd name="T50" fmla="*/ 250 w 2594"/>
              <a:gd name="T51" fmla="*/ 625 h 2594"/>
              <a:gd name="T52" fmla="*/ 2343 w 2594"/>
              <a:gd name="T53" fmla="*/ 625 h 2594"/>
              <a:gd name="T54" fmla="*/ 2343 w 2594"/>
              <a:gd name="T55" fmla="*/ 2343 h 2594"/>
              <a:gd name="T56" fmla="*/ 594 w 2594"/>
              <a:gd name="T57" fmla="*/ 2093 h 2594"/>
              <a:gd name="T58" fmla="*/ 594 w 2594"/>
              <a:gd name="T59" fmla="*/ 2093 h 2594"/>
              <a:gd name="T60" fmla="*/ 1999 w 2594"/>
              <a:gd name="T61" fmla="*/ 2093 h 2594"/>
              <a:gd name="T62" fmla="*/ 2031 w 2594"/>
              <a:gd name="T63" fmla="*/ 2062 h 2594"/>
              <a:gd name="T64" fmla="*/ 2031 w 2594"/>
              <a:gd name="T65" fmla="*/ 2031 h 2594"/>
              <a:gd name="T66" fmla="*/ 1343 w 2594"/>
              <a:gd name="T67" fmla="*/ 844 h 2594"/>
              <a:gd name="T68" fmla="*/ 1312 w 2594"/>
              <a:gd name="T69" fmla="*/ 813 h 2594"/>
              <a:gd name="T70" fmla="*/ 1250 w 2594"/>
              <a:gd name="T71" fmla="*/ 844 h 2594"/>
              <a:gd name="T72" fmla="*/ 563 w 2594"/>
              <a:gd name="T73" fmla="*/ 2031 h 2594"/>
              <a:gd name="T74" fmla="*/ 563 w 2594"/>
              <a:gd name="T75" fmla="*/ 2093 h 2594"/>
              <a:gd name="T76" fmla="*/ 594 w 2594"/>
              <a:gd name="T77" fmla="*/ 2093 h 2594"/>
              <a:gd name="T78" fmla="*/ 1374 w 2594"/>
              <a:gd name="T79" fmla="*/ 1937 h 2594"/>
              <a:gd name="T80" fmla="*/ 1374 w 2594"/>
              <a:gd name="T81" fmla="*/ 1937 h 2594"/>
              <a:gd name="T82" fmla="*/ 1343 w 2594"/>
              <a:gd name="T83" fmla="*/ 1968 h 2594"/>
              <a:gd name="T84" fmla="*/ 1250 w 2594"/>
              <a:gd name="T85" fmla="*/ 1968 h 2594"/>
              <a:gd name="T86" fmla="*/ 1219 w 2594"/>
              <a:gd name="T87" fmla="*/ 1937 h 2594"/>
              <a:gd name="T88" fmla="*/ 1219 w 2594"/>
              <a:gd name="T89" fmla="*/ 1843 h 2594"/>
              <a:gd name="T90" fmla="*/ 1250 w 2594"/>
              <a:gd name="T91" fmla="*/ 1812 h 2594"/>
              <a:gd name="T92" fmla="*/ 1343 w 2594"/>
              <a:gd name="T93" fmla="*/ 1812 h 2594"/>
              <a:gd name="T94" fmla="*/ 1374 w 2594"/>
              <a:gd name="T95" fmla="*/ 1843 h 2594"/>
              <a:gd name="T96" fmla="*/ 1374 w 2594"/>
              <a:gd name="T97" fmla="*/ 1937 h 2594"/>
              <a:gd name="T98" fmla="*/ 1219 w 2594"/>
              <a:gd name="T99" fmla="*/ 1125 h 2594"/>
              <a:gd name="T100" fmla="*/ 1219 w 2594"/>
              <a:gd name="T101" fmla="*/ 1125 h 2594"/>
              <a:gd name="T102" fmla="*/ 1374 w 2594"/>
              <a:gd name="T103" fmla="*/ 1125 h 2594"/>
              <a:gd name="T104" fmla="*/ 1406 w 2594"/>
              <a:gd name="T105" fmla="*/ 1157 h 2594"/>
              <a:gd name="T106" fmla="*/ 1374 w 2594"/>
              <a:gd name="T107" fmla="*/ 1718 h 2594"/>
              <a:gd name="T108" fmla="*/ 1343 w 2594"/>
              <a:gd name="T109" fmla="*/ 1749 h 2594"/>
              <a:gd name="T110" fmla="*/ 1250 w 2594"/>
              <a:gd name="T111" fmla="*/ 1749 h 2594"/>
              <a:gd name="T112" fmla="*/ 1219 w 2594"/>
              <a:gd name="T113" fmla="*/ 1718 h 2594"/>
              <a:gd name="T114" fmla="*/ 1219 w 2594"/>
              <a:gd name="T115" fmla="*/ 1157 h 2594"/>
              <a:gd name="T116" fmla="*/ 1219 w 2594"/>
              <a:gd name="T117" fmla="*/ 1125 h 2594"/>
              <a:gd name="T118" fmla="*/ 1219 w 2594"/>
              <a:gd name="T119" fmla="*/ 1125 h 2594"/>
              <a:gd name="T120" fmla="*/ 1219 w 2594"/>
              <a:gd name="T121" fmla="*/ 1125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4" h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82848" tIns="91424" rIns="182848" bIns="91424" anchor="ctr"/>
          <a:lstStyle/>
          <a:p>
            <a:endParaRPr lang="en-US" dirty="0"/>
          </a:p>
        </p:txBody>
      </p:sp>
      <p:sp>
        <p:nvSpPr>
          <p:cNvPr id="54" name="Freeform 29"/>
          <p:cNvSpPr>
            <a:spLocks noChangeAspect="1" noChangeArrowheads="1"/>
          </p:cNvSpPr>
          <p:nvPr/>
        </p:nvSpPr>
        <p:spPr bwMode="auto">
          <a:xfrm>
            <a:off x="2759760" y="3566222"/>
            <a:ext cx="384326" cy="339878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0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 flipV="1">
            <a:off x="-465165" y="465148"/>
            <a:ext cx="5143501" cy="421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173620" y="1435133"/>
            <a:ext cx="4375231" cy="1158003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Audit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Data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A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nalytics</a:t>
            </a:r>
            <a:endParaRPr lang="ru-RU" sz="33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  <a:p>
            <a:r>
              <a:rPr lang="ru-RU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Преимущества практического</a:t>
            </a:r>
            <a:r>
              <a:rPr lang="en-US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использования</a:t>
            </a:r>
            <a:endParaRPr lang="id-ID" sz="20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6275" y="294201"/>
            <a:ext cx="4486783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100% охват всего массива данных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Высокая скорость обработки информации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Различная масштабность/детальность обработки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Визуализация результата обработки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Повышение качества аудита и скорости документирования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Удешевление аудита за счет фокуса </a:t>
            </a:r>
            <a:br>
              <a:rPr lang="en-US" sz="1600" dirty="0">
                <a:latin typeface="Trebuchet MS" pitchFamily="34" charset="0"/>
              </a:rPr>
            </a:br>
            <a:r>
              <a:rPr lang="ru-RU" sz="1600" dirty="0">
                <a:latin typeface="Trebuchet MS" pitchFamily="34" charset="0"/>
              </a:rPr>
              <a:t>на рисковых зонах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Сокращение сроков проведения</a:t>
            </a:r>
            <a:br>
              <a:rPr lang="en-US" sz="1600" dirty="0">
                <a:latin typeface="Trebuchet MS" pitchFamily="34" charset="0"/>
              </a:rPr>
            </a:br>
            <a:r>
              <a:rPr lang="ru-RU" sz="1600" dirty="0">
                <a:latin typeface="Trebuchet MS" pitchFamily="34" charset="0"/>
              </a:rPr>
              <a:t>и завершения аудита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Более информативный взгляд </a:t>
            </a:r>
            <a:br>
              <a:rPr lang="en-US" sz="1600" dirty="0">
                <a:latin typeface="Trebuchet MS" pitchFamily="34" charset="0"/>
              </a:rPr>
            </a:br>
            <a:r>
              <a:rPr lang="ru-RU" sz="1600" dirty="0">
                <a:latin typeface="Trebuchet MS" pitchFamily="34" charset="0"/>
              </a:rPr>
              <a:t>на </a:t>
            </a:r>
            <a:r>
              <a:rPr lang="ru-RU" sz="1600" dirty="0" err="1">
                <a:latin typeface="Trebuchet MS" pitchFamily="34" charset="0"/>
              </a:rPr>
              <a:t>аудируемый</a:t>
            </a:r>
            <a:r>
              <a:rPr lang="ru-RU" sz="1600" dirty="0">
                <a:latin typeface="Trebuchet MS" pitchFamily="34" charset="0"/>
              </a:rPr>
              <a:t> бизнес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latin typeface="Trebuchet MS" pitchFamily="34" charset="0"/>
              </a:rPr>
              <a:t>Благоприятная среда для развития молодых специалистов</a:t>
            </a:r>
          </a:p>
        </p:txBody>
      </p:sp>
      <p:grpSp>
        <p:nvGrpSpPr>
          <p:cNvPr id="102" name="Group 15"/>
          <p:cNvGrpSpPr/>
          <p:nvPr/>
        </p:nvGrpSpPr>
        <p:grpSpPr>
          <a:xfrm>
            <a:off x="4046879" y="290528"/>
            <a:ext cx="323827" cy="323827"/>
            <a:chOff x="5558167" y="2418397"/>
            <a:chExt cx="1096251" cy="1096250"/>
          </a:xfrm>
        </p:grpSpPr>
        <p:sp>
          <p:nvSpPr>
            <p:cNvPr id="103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5" name="Group 15"/>
          <p:cNvGrpSpPr/>
          <p:nvPr/>
        </p:nvGrpSpPr>
        <p:grpSpPr>
          <a:xfrm>
            <a:off x="4046879" y="655418"/>
            <a:ext cx="323827" cy="323827"/>
            <a:chOff x="5558167" y="2418396"/>
            <a:chExt cx="1096251" cy="1096250"/>
          </a:xfrm>
        </p:grpSpPr>
        <p:sp>
          <p:nvSpPr>
            <p:cNvPr id="106" name="Oval 5"/>
            <p:cNvSpPr/>
            <p:nvPr/>
          </p:nvSpPr>
          <p:spPr>
            <a:xfrm>
              <a:off x="5558167" y="2418396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5825372" y="2895141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8" name="Group 15"/>
          <p:cNvGrpSpPr/>
          <p:nvPr/>
        </p:nvGrpSpPr>
        <p:grpSpPr>
          <a:xfrm>
            <a:off x="4046879" y="1126153"/>
            <a:ext cx="323827" cy="323827"/>
            <a:chOff x="5558167" y="2418397"/>
            <a:chExt cx="1096251" cy="1096250"/>
          </a:xfrm>
        </p:grpSpPr>
        <p:sp>
          <p:nvSpPr>
            <p:cNvPr id="109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1" name="Group 15"/>
          <p:cNvGrpSpPr/>
          <p:nvPr/>
        </p:nvGrpSpPr>
        <p:grpSpPr>
          <a:xfrm>
            <a:off x="4046879" y="1585058"/>
            <a:ext cx="323827" cy="323827"/>
            <a:chOff x="5558167" y="2418397"/>
            <a:chExt cx="1096251" cy="1096250"/>
          </a:xfrm>
        </p:grpSpPr>
        <p:sp>
          <p:nvSpPr>
            <p:cNvPr id="112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4" name="Group 15"/>
          <p:cNvGrpSpPr/>
          <p:nvPr/>
        </p:nvGrpSpPr>
        <p:grpSpPr>
          <a:xfrm>
            <a:off x="4046879" y="2075858"/>
            <a:ext cx="323827" cy="323827"/>
            <a:chOff x="5558167" y="2418397"/>
            <a:chExt cx="1096251" cy="1096250"/>
          </a:xfrm>
        </p:grpSpPr>
        <p:sp>
          <p:nvSpPr>
            <p:cNvPr id="115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7" name="Group 15"/>
          <p:cNvGrpSpPr/>
          <p:nvPr/>
        </p:nvGrpSpPr>
        <p:grpSpPr>
          <a:xfrm>
            <a:off x="4046879" y="2660928"/>
            <a:ext cx="323827" cy="323827"/>
            <a:chOff x="5558167" y="2418397"/>
            <a:chExt cx="1096251" cy="1096250"/>
          </a:xfrm>
        </p:grpSpPr>
        <p:sp>
          <p:nvSpPr>
            <p:cNvPr id="118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0" name="Group 15"/>
          <p:cNvGrpSpPr/>
          <p:nvPr/>
        </p:nvGrpSpPr>
        <p:grpSpPr>
          <a:xfrm>
            <a:off x="4046879" y="3233008"/>
            <a:ext cx="323827" cy="323827"/>
            <a:chOff x="5558167" y="2418397"/>
            <a:chExt cx="1096251" cy="1096250"/>
          </a:xfrm>
        </p:grpSpPr>
        <p:sp>
          <p:nvSpPr>
            <p:cNvPr id="121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3" name="Group 15"/>
          <p:cNvGrpSpPr/>
          <p:nvPr/>
        </p:nvGrpSpPr>
        <p:grpSpPr>
          <a:xfrm>
            <a:off x="4046879" y="3839813"/>
            <a:ext cx="323827" cy="323827"/>
            <a:chOff x="5558167" y="2418397"/>
            <a:chExt cx="1096251" cy="1096250"/>
          </a:xfrm>
        </p:grpSpPr>
        <p:sp>
          <p:nvSpPr>
            <p:cNvPr id="124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6" name="Group 15"/>
          <p:cNvGrpSpPr/>
          <p:nvPr/>
        </p:nvGrpSpPr>
        <p:grpSpPr>
          <a:xfrm>
            <a:off x="4046879" y="4424883"/>
            <a:ext cx="323827" cy="323827"/>
            <a:chOff x="5558167" y="2418397"/>
            <a:chExt cx="1096251" cy="1096250"/>
          </a:xfrm>
        </p:grpSpPr>
        <p:sp>
          <p:nvSpPr>
            <p:cNvPr id="127" name="Oval 5"/>
            <p:cNvSpPr/>
            <p:nvPr/>
          </p:nvSpPr>
          <p:spPr>
            <a:xfrm>
              <a:off x="5558167" y="2418397"/>
              <a:ext cx="1096251" cy="10962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Freeform 6"/>
            <p:cNvSpPr>
              <a:spLocks noEditPoints="1"/>
            </p:cNvSpPr>
            <p:nvPr/>
          </p:nvSpPr>
          <p:spPr bwMode="auto">
            <a:xfrm>
              <a:off x="5825372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0000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 flipV="1">
            <a:off x="-465167" y="465146"/>
            <a:ext cx="5143501" cy="421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173620" y="1435133"/>
            <a:ext cx="4502552" cy="1158003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Audit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Data</a:t>
            </a:r>
            <a:r>
              <a:rPr lang="ru-RU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A</a:t>
            </a:r>
            <a:r>
              <a:rPr lang="ru-RU" sz="3300" dirty="0" err="1">
                <a:solidFill>
                  <a:schemeClr val="bg1"/>
                </a:solidFill>
                <a:latin typeface="Trebuchet MS" pitchFamily="34" charset="0"/>
                <a:cs typeface="Lato Regular"/>
              </a:rPr>
              <a:t>nalytics</a:t>
            </a:r>
            <a:endParaRPr lang="ru-RU" sz="33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  <a:p>
            <a:r>
              <a:rPr lang="ru-RU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Примеры практического</a:t>
            </a:r>
            <a:r>
              <a:rPr lang="en-US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rebuchet MS" pitchFamily="34" charset="0"/>
                <a:cs typeface="Lato Regular"/>
              </a:rPr>
              <a:t>использования</a:t>
            </a:r>
            <a:endParaRPr lang="id-ID" sz="2000" dirty="0">
              <a:solidFill>
                <a:schemeClr val="bg1"/>
              </a:solidFill>
              <a:latin typeface="Trebuchet MS" pitchFamily="34" charset="0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4730" y="979004"/>
            <a:ext cx="409321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Выявление и оценка рисков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Облегчение документирования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Тестирование журнальных проводок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Аналитические процедуры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Понимание рутинных бизнес-процессов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404040"/>
                </a:solidFill>
                <a:latin typeface="Trebuchet MS" pitchFamily="34" charset="0"/>
              </a:rPr>
              <a:t>Оценка «весомости» косвенных аудиторских доказательств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035335" y="972832"/>
            <a:ext cx="323827" cy="323827"/>
            <a:chOff x="5558170" y="2418400"/>
            <a:chExt cx="1096251" cy="1096251"/>
          </a:xfrm>
        </p:grpSpPr>
        <p:sp>
          <p:nvSpPr>
            <p:cNvPr id="103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035335" y="1475214"/>
            <a:ext cx="323827" cy="323827"/>
            <a:chOff x="5558170" y="2418400"/>
            <a:chExt cx="1096251" cy="1096251"/>
          </a:xfrm>
        </p:grpSpPr>
        <p:sp>
          <p:nvSpPr>
            <p:cNvPr id="106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4035335" y="1951795"/>
            <a:ext cx="323827" cy="323827"/>
            <a:chOff x="5558170" y="2418400"/>
            <a:chExt cx="1096251" cy="1096251"/>
          </a:xfrm>
        </p:grpSpPr>
        <p:sp>
          <p:nvSpPr>
            <p:cNvPr id="109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4035335" y="2406368"/>
            <a:ext cx="323827" cy="323827"/>
            <a:chOff x="5558170" y="2418400"/>
            <a:chExt cx="1096251" cy="1096251"/>
          </a:xfrm>
        </p:grpSpPr>
        <p:sp>
          <p:nvSpPr>
            <p:cNvPr id="112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4035335" y="2894242"/>
            <a:ext cx="323827" cy="323827"/>
            <a:chOff x="5558170" y="2418400"/>
            <a:chExt cx="1096251" cy="1096251"/>
          </a:xfrm>
        </p:grpSpPr>
        <p:sp>
          <p:nvSpPr>
            <p:cNvPr id="115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2" name="Group 15"/>
          <p:cNvGrpSpPr/>
          <p:nvPr/>
        </p:nvGrpSpPr>
        <p:grpSpPr>
          <a:xfrm>
            <a:off x="4035335" y="3490370"/>
            <a:ext cx="323827" cy="323827"/>
            <a:chOff x="5558170" y="2418400"/>
            <a:chExt cx="1096251" cy="1096251"/>
          </a:xfrm>
        </p:grpSpPr>
        <p:sp>
          <p:nvSpPr>
            <p:cNvPr id="33" name="Oval 5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5825370" y="2895145"/>
              <a:ext cx="561851" cy="26380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0000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4" y="1626880"/>
            <a:ext cx="5846952" cy="269199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648525" y="992982"/>
          <a:ext cx="5846951" cy="63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58504" y="261938"/>
            <a:ext cx="6426994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5000"/>
              </a:lnSpc>
            </a:pPr>
            <a:r>
              <a:rPr lang="ru-RU" kern="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 pitchFamily="34" charset="0"/>
              </a:rPr>
              <a:t>МОДЕЛЬ СТАНДАРТИЗАЦИИ ДАННЫХ БДО</a:t>
            </a:r>
          </a:p>
        </p:txBody>
      </p:sp>
    </p:spTree>
    <p:extLst>
      <p:ext uri="{BB962C8B-B14F-4D97-AF65-F5344CB8AC3E}">
        <p14:creationId xmlns:p14="http://schemas.microsoft.com/office/powerpoint/2010/main" val="1371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/>
          <a:stretch>
            <a:fillRect/>
          </a:stretch>
        </p:blipFill>
        <p:spPr bwMode="auto">
          <a:xfrm>
            <a:off x="243070" y="636608"/>
            <a:ext cx="8102278" cy="41784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9261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r="10383" b="9186"/>
          <a:stretch/>
        </p:blipFill>
        <p:spPr bwMode="auto">
          <a:xfrm>
            <a:off x="243069" y="636607"/>
            <a:ext cx="8113853" cy="409802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r="3117" b="7048"/>
          <a:stretch>
            <a:fillRect/>
          </a:stretch>
        </p:blipFill>
        <p:spPr bwMode="auto">
          <a:xfrm>
            <a:off x="4155558" y="208342"/>
            <a:ext cx="4687500" cy="236123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9261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loud">
  <a:themeElements>
    <a:clrScheme name="BDO">
      <a:dk1>
        <a:srgbClr val="404040"/>
      </a:dk1>
      <a:lt1>
        <a:srgbClr val="FFFFFF"/>
      </a:lt1>
      <a:dk2>
        <a:srgbClr val="657C91"/>
      </a:dk2>
      <a:lt2>
        <a:srgbClr val="E7E7E7"/>
      </a:lt2>
      <a:accent1>
        <a:srgbClr val="ED1A3B"/>
      </a:accent1>
      <a:accent2>
        <a:srgbClr val="218F8B"/>
      </a:accent2>
      <a:accent3>
        <a:srgbClr val="02A5E2"/>
      </a:accent3>
      <a:accent4>
        <a:srgbClr val="98002E"/>
      </a:accent4>
      <a:accent5>
        <a:srgbClr val="DF8639"/>
      </a:accent5>
      <a:accent6>
        <a:srgbClr val="218F8B"/>
      </a:accent6>
      <a:hlink>
        <a:srgbClr val="ED1A3B"/>
      </a:hlink>
      <a:folHlink>
        <a:srgbClr val="98002E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</Template>
  <TotalTime>28824</TotalTime>
  <Words>511</Words>
  <Application>Microsoft Office PowerPoint</Application>
  <PresentationFormat>Экран (16:9)</PresentationFormat>
  <Paragraphs>109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</vt:lpstr>
      <vt:lpstr>Lato Light</vt:lpstr>
      <vt:lpstr>Lato Regular</vt:lpstr>
      <vt:lpstr>Trebuchet MS</vt:lpstr>
      <vt:lpstr>Wingdings</vt:lpstr>
      <vt:lpstr>Cloud</vt:lpstr>
      <vt:lpstr>Применение технологий  Audit Data Analytics в современном аудите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Погуляев Владислав Юрьевич</cp:lastModifiedBy>
  <cp:revision>1546</cp:revision>
  <dcterms:created xsi:type="dcterms:W3CDTF">2014-11-26T08:06:19Z</dcterms:created>
  <dcterms:modified xsi:type="dcterms:W3CDTF">2019-07-25T14:40:52Z</dcterms:modified>
</cp:coreProperties>
</file>