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4"/>
  </p:notesMasterIdLst>
  <p:sldIdLst>
    <p:sldId id="258" r:id="rId4"/>
    <p:sldId id="451" r:id="rId5"/>
    <p:sldId id="578" r:id="rId6"/>
    <p:sldId id="496" r:id="rId7"/>
    <p:sldId id="410" r:id="rId8"/>
    <p:sldId id="555" r:id="rId9"/>
    <p:sldId id="550" r:id="rId10"/>
    <p:sldId id="584" r:id="rId11"/>
    <p:sldId id="573" r:id="rId12"/>
    <p:sldId id="585" r:id="rId13"/>
    <p:sldId id="579" r:id="rId14"/>
    <p:sldId id="542" r:id="rId15"/>
    <p:sldId id="586" r:id="rId16"/>
    <p:sldId id="587" r:id="rId17"/>
    <p:sldId id="580" r:id="rId18"/>
    <p:sldId id="548" r:id="rId19"/>
    <p:sldId id="581" r:id="rId20"/>
    <p:sldId id="577" r:id="rId21"/>
    <p:sldId id="589" r:id="rId22"/>
    <p:sldId id="273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" userDrawn="1">
          <p15:clr>
            <a:srgbClr val="A4A3A4"/>
          </p15:clr>
        </p15:guide>
        <p15:guide id="2" pos="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AFAF"/>
    <a:srgbClr val="FFB7B7"/>
    <a:srgbClr val="FFA3A3"/>
    <a:srgbClr val="9BB7B7"/>
    <a:srgbClr val="F19152"/>
    <a:srgbClr val="FF8B8B"/>
    <a:srgbClr val="ADB9CA"/>
    <a:srgbClr val="F2F2F2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35" autoAdjust="0"/>
  </p:normalViewPr>
  <p:slideViewPr>
    <p:cSldViewPr snapToGrid="0">
      <p:cViewPr varScale="1">
        <p:scale>
          <a:sx n="106" d="100"/>
          <a:sy n="106" d="100"/>
        </p:scale>
        <p:origin x="-582" y="-90"/>
      </p:cViewPr>
      <p:guideLst>
        <p:guide orient="horz" pos="73"/>
        <p:guide pos="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56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345692367546E-2"/>
          <c:w val="1"/>
          <c:h val="0.607742076369669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7B-4B7D-8752-E7680D5AE0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gradFill>
              <a:gsLst>
                <a:gs pos="0">
                  <a:srgbClr val="C9CED6"/>
                </a:gs>
                <a:gs pos="50000">
                  <a:schemeClr val="bg1">
                    <a:lumMod val="95000"/>
                  </a:schemeClr>
                </a:gs>
                <a:gs pos="100000">
                  <a:srgbClr val="ADB9CA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FFA3A3"/>
                  </a:gs>
                  <a:gs pos="72750">
                    <a:srgbClr val="FFAFAF"/>
                  </a:gs>
                  <a:gs pos="50000">
                    <a:srgbClr val="FFB7B7"/>
                  </a:gs>
                  <a:gs pos="100000">
                    <a:srgbClr val="FF9B9B"/>
                  </a:gs>
                </a:gsLst>
                <a:lin ang="5400000" scaled="1"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C0-400F-ABEB-8E93D402CD52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A3A3"/>
                  </a:gs>
                  <a:gs pos="73250">
                    <a:srgbClr val="FFAFAF"/>
                  </a:gs>
                  <a:gs pos="50000">
                    <a:srgbClr val="FFB7B7"/>
                  </a:gs>
                  <a:gs pos="100000">
                    <a:srgbClr val="FF9B9B"/>
                  </a:gs>
                </a:gsLst>
                <a:lin ang="5400000" scaled="1"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C0-400F-ABEB-8E93D402CD52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FFA3A3"/>
                  </a:gs>
                  <a:gs pos="71700">
                    <a:srgbClr val="FFAFAF"/>
                  </a:gs>
                  <a:gs pos="50000">
                    <a:srgbClr val="FFB7B7"/>
                  </a:gs>
                  <a:gs pos="100000">
                    <a:srgbClr val="FF9B9B"/>
                  </a:gs>
                </a:gsLst>
                <a:lin ang="5400000" scaled="1"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C0-400F-ABEB-8E93D402CD52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FFA3A3"/>
                  </a:gs>
                  <a:gs pos="74250">
                    <a:srgbClr val="FFAFAF"/>
                  </a:gs>
                  <a:gs pos="50000">
                    <a:srgbClr val="FFB7B7"/>
                  </a:gs>
                  <a:gs pos="100000">
                    <a:srgbClr val="FF9B9B"/>
                  </a:gs>
                </a:gsLst>
                <a:lin ang="5400000" scaled="1"/>
              </a:gradFill>
              <a:ln>
                <a:noFill/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C0-400F-ABEB-8E93D402CD5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69B-4717-A2D1-907724C3F0A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9B-4717-A2D1-907724C3F0A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69B-4717-A2D1-907724C3F0A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69B-4717-A2D1-907724C3F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120</c:v>
                </c:pt>
                <c:pt idx="1">
                  <c:v>29</c:v>
                </c:pt>
                <c:pt idx="3">
                  <c:v>150</c:v>
                </c:pt>
                <c:pt idx="4">
                  <c:v>14</c:v>
                </c:pt>
                <c:pt idx="6">
                  <c:v>126</c:v>
                </c:pt>
                <c:pt idx="7">
                  <c:v>15</c:v>
                </c:pt>
                <c:pt idx="9">
                  <c:v>102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7B-4B7D-8752-E7680D5AE0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Предписания об устранении выявленных нарушений</c:v>
                </c:pt>
              </c:strCache>
            </c:strRef>
          </c:tx>
          <c:spPr>
            <a:solidFill>
              <a:srgbClr val="ADBACB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D3-47F9-BD75-0FB8B134CD3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69B-4717-A2D1-907724C3F0AB}"/>
                </c:ext>
              </c:extLst>
            </c:dLbl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769B-4717-A2D1-907724C3F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44</c:v>
                </c:pt>
                <c:pt idx="3">
                  <c:v>46</c:v>
                </c:pt>
                <c:pt idx="6">
                  <c:v>45</c:v>
                </c:pt>
                <c:pt idx="9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7B-4B7D-8752-E7680D5AE0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Предписания о приостановлении членства в СРО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7924436708753814E-2"/>
                  <c:y val="-1.0028061689476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7B-4B7D-8752-E7680D5AE0B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B7B-4B7D-8752-E7680D5AE0B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69B-4717-A2D1-907724C3F0AB}"/>
                </c:ext>
              </c:extLst>
            </c:dLbl>
            <c:dLbl>
              <c:idx val="9"/>
              <c:layout>
                <c:manualLayout>
                  <c:x val="1.0658525554457967E-3"/>
                  <c:y val="6.112768145691551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69B-4717-A2D1-907724C3F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13</c:v>
                </c:pt>
                <c:pt idx="3">
                  <c:v>20</c:v>
                </c:pt>
                <c:pt idx="6">
                  <c:v>27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7B-4B7D-8752-E7680D5AE0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solidFill>
              <a:srgbClr val="F0925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9.7427861296991696E-3"/>
                  <c:y val="-3.6498842163057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B7B-4B7D-8752-E7680D5AE0BC}"/>
                </c:ext>
              </c:extLst>
            </c:dLbl>
            <c:dLbl>
              <c:idx val="3"/>
              <c:layout>
                <c:manualLayout>
                  <c:x val="1.6021765668105106E-2"/>
                  <c:y val="-3.1762212560859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7B-4B7D-8752-E7680D5AE0BC}"/>
                </c:ext>
              </c:extLst>
            </c:dLbl>
            <c:dLbl>
              <c:idx val="6"/>
              <c:layout>
                <c:manualLayout>
                  <c:x val="1.2928678024202485E-2"/>
                  <c:y val="-3.1065246835886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69B-4717-A2D1-907724C3F0AB}"/>
                </c:ext>
              </c:extLst>
            </c:dLbl>
            <c:dLbl>
              <c:idx val="9"/>
              <c:layout>
                <c:manualLayout>
                  <c:x val="1.2789595530231922E-2"/>
                  <c:y val="-2.9814536912224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2.951806038784208E-2"/>
                      <c:h val="4.2786536348815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69B-4717-A2D1-907724C3F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3">
                  <c:v>2017</c:v>
                </c:pt>
                <c:pt idx="6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11</c:v>
                </c:pt>
                <c:pt idx="3">
                  <c:v>8</c:v>
                </c:pt>
                <c:pt idx="6">
                  <c:v>8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B7B-4B7D-8752-E7680D5AE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gapDepth val="30"/>
        <c:shape val="box"/>
        <c:axId val="164647424"/>
        <c:axId val="129873536"/>
        <c:axId val="0"/>
      </c:bar3DChart>
      <c:catAx>
        <c:axId val="164647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873536"/>
        <c:crosses val="autoZero"/>
        <c:auto val="1"/>
        <c:lblAlgn val="ctr"/>
        <c:lblOffset val="100"/>
        <c:noMultiLvlLbl val="0"/>
      </c:catAx>
      <c:valAx>
        <c:axId val="129873536"/>
        <c:scaling>
          <c:orientation val="minMax"/>
          <c:max val="230"/>
          <c:min val="0"/>
        </c:scaling>
        <c:delete val="1"/>
        <c:axPos val="l"/>
        <c:majorGridlines>
          <c:spPr>
            <a:ln w="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6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67-41C3-B426-F1C750B4AA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67-41C3-B426-F1C750B4AA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67-41C3-B426-F1C750B4AA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67-41C3-B426-F1C750B4AA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67-41C3-B426-F1C750B4AA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67-41C3-B426-F1C750B4AA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67-41C3-B426-F1C750B4AA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67-41C3-B426-F1C750B4AAD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67-41C3-B426-F1C750B4AAD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67-41C3-B426-F1C750B4AAD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467-41C3-B426-F1C750B4AAD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742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(29%)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67-41C3-B426-F1C750B4AAD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0" dirty="0" smtClean="0"/>
                      <a:t> 350</a:t>
                    </a:r>
                    <a:endParaRPr lang="en-US" dirty="0" smtClean="0"/>
                  </a:p>
                  <a:p>
                    <a:r>
                      <a:rPr lang="en-US" dirty="0" smtClean="0"/>
                      <a:t>(18%)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467-41C3-B426-F1C750B4AAD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236</a:t>
                    </a:r>
                    <a:endParaRPr lang="en-US" dirty="0" smtClean="0"/>
                  </a:p>
                  <a:p>
                    <a:r>
                      <a:rPr lang="en-US" dirty="0" smtClean="0"/>
                      <a:t>(10%)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67-41C3-B426-F1C750B4AAD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962</a:t>
                    </a:r>
                  </a:p>
                  <a:p>
                    <a:r>
                      <a:rPr lang="en-US" dirty="0" smtClean="0"/>
                      <a:t>(7%)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467-41C3-B426-F1C750B4AAD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878</a:t>
                    </a:r>
                    <a:endParaRPr lang="en-US" dirty="0" smtClean="0"/>
                  </a:p>
                  <a:p>
                    <a:r>
                      <a:rPr lang="en-US" dirty="0" smtClean="0"/>
                      <a:t>(14%)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467-41C3-B426-F1C750B4A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3742</c:v>
                </c:pt>
                <c:pt idx="1">
                  <c:v>758</c:v>
                </c:pt>
                <c:pt idx="2">
                  <c:v>486</c:v>
                </c:pt>
                <c:pt idx="3">
                  <c:v>126</c:v>
                </c:pt>
                <c:pt idx="4" formatCode="#,##0">
                  <c:v>2350</c:v>
                </c:pt>
                <c:pt idx="5" formatCode="#,##0">
                  <c:v>1236</c:v>
                </c:pt>
                <c:pt idx="6">
                  <c:v>467</c:v>
                </c:pt>
                <c:pt idx="7">
                  <c:v>962</c:v>
                </c:pt>
                <c:pt idx="8">
                  <c:v>572</c:v>
                </c:pt>
                <c:pt idx="9">
                  <c:v>456</c:v>
                </c:pt>
                <c:pt idx="10" formatCode="#,##0">
                  <c:v>1878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467-41C3-B426-F1C750B4A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300041647127052E-2"/>
          <c:w val="0.99573774182016717"/>
          <c:h val="0.622469527274698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 аудиторских организаций, проводящих аудит ОЗХС, по данным Минфина России на начало года</c:v>
                </c:pt>
              </c:strCache>
            </c:strRef>
          </c:tx>
          <c:spPr>
            <a:gradFill>
              <a:gsLst>
                <a:gs pos="0">
                  <a:srgbClr val="B0BCCC"/>
                </a:gs>
                <a:gs pos="53000">
                  <a:srgbClr val="91A2B9"/>
                </a:gs>
                <a:gs pos="83000">
                  <a:srgbClr val="A4B2C4"/>
                </a:gs>
                <a:gs pos="100000">
                  <a:srgbClr val="C4CDDA"/>
                </a:gs>
              </a:gsLst>
              <a:lin ang="5400000" scaled="1"/>
            </a:gradFill>
            <a:ln w="19050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FE6-4E80-8533-9B4BC19B6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Лист1!$B$2:$B$9</c:f>
              <c:numCache>
                <c:formatCode>General</c:formatCode>
                <c:ptCount val="8"/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743</c:v>
                </c:pt>
                <c:pt idx="3">
                  <c:v>625</c:v>
                </c:pt>
                <c:pt idx="6">
                  <c:v>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E-46B5-87E3-ACDC167D41E9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Количество аудиторских организаций, проводящих аудит ОЗХС, по данным реестра аудиторских организаций, проводящих обязательный аудит бухгалтерской (финансовой) отчетности ОЗХС</c:v>
                </c:pt>
              </c:strCache>
            </c:strRef>
          </c:tx>
          <c:spPr>
            <a:gradFill>
              <a:gsLst>
                <a:gs pos="0">
                  <a:srgbClr val="F5B487"/>
                </a:gs>
                <a:gs pos="47000">
                  <a:srgbClr val="F09252"/>
                </a:gs>
                <a:gs pos="83000">
                  <a:srgbClr val="F29D64"/>
                </a:gs>
                <a:gs pos="100000">
                  <a:srgbClr val="F3A875"/>
                </a:gs>
              </a:gsLst>
              <a:lin ang="5400000" scaled="1"/>
            </a:gradFill>
            <a:ln w="19050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375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(50%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E6-4E80-8533-9B4BC19B6C4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407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7C-43DD-9346-50DAAEEB918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310 (53%)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7C-43DD-9346-50DAAEEB9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Лист1!$B$2:$B$9</c:f>
              <c:numCache>
                <c:formatCode>General</c:formatCode>
                <c:ptCount val="8"/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373</c:v>
                </c:pt>
                <c:pt idx="4">
                  <c:v>402</c:v>
                </c:pt>
                <c:pt idx="7">
                  <c:v>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DE-46B5-87E3-ACDC167D4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box"/>
        <c:axId val="193734144"/>
        <c:axId val="195784640"/>
        <c:axId val="0"/>
      </c:bar3DChart>
      <c:catAx>
        <c:axId val="19373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784640"/>
        <c:crosses val="autoZero"/>
        <c:auto val="1"/>
        <c:lblAlgn val="ctr"/>
        <c:lblOffset val="100"/>
        <c:noMultiLvlLbl val="0"/>
      </c:catAx>
      <c:valAx>
        <c:axId val="195784640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spcAft>
                <a:spcPts val="1800"/>
              </a:spcAft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spcAft>
                <a:spcPts val="600"/>
              </a:spcAft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0677495816784941"/>
          <c:w val="0.98903796798721011"/>
          <c:h val="0.28468031624904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spcAft>
              <a:spcPts val="600"/>
            </a:spcAft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поданных проверок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61-4F01-A799-EC31AEF1E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61-4F01-A799-EC31AEF1E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61-4F01-A799-EC31AEF1E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61-4F01-A799-EC31AEF1E9BC}"/>
              </c:ext>
            </c:extLst>
          </c:dPt>
          <c:dPt>
            <c:idx val="4"/>
            <c:bubble3D val="0"/>
            <c:spPr>
              <a:solidFill>
                <a:srgbClr val="629ED5"/>
              </a:solidFill>
              <a:ln w="19050">
                <a:solidFill>
                  <a:srgbClr val="629ED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61-4F01-A799-EC31AEF1E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61-4F01-A799-EC31AEF1E9BC}"/>
              </c:ext>
            </c:extLst>
          </c:dPt>
          <c:dPt>
            <c:idx val="6"/>
            <c:bubble3D val="0"/>
            <c:spPr>
              <a:solidFill>
                <a:srgbClr val="244276"/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61-4F01-A799-EC31AEF1E9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61-4F01-A799-EC31AEF1E9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61-4F01-A799-EC31AEF1E9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61-4F01-A799-EC31AEF1E9BC}"/>
              </c:ext>
            </c:extLst>
          </c:dPt>
          <c:dPt>
            <c:idx val="10"/>
            <c:bubble3D val="0"/>
            <c:spPr>
              <a:solidFill>
                <a:srgbClr val="255E91"/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A61-4F01-A799-EC31AEF1E9B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rgbClr val="43682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A61-4F01-A799-EC31AEF1E9BC}"/>
              </c:ext>
            </c:extLst>
          </c:dPt>
          <c:cat>
            <c:strRef>
              <c:f>Лист1!$A$2:$A$13</c:f>
              <c:strCache>
                <c:ptCount val="12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Ивановской области</c:v>
                </c:pt>
                <c:pt idx="3">
                  <c:v>УФК по Ростовской области
</c:v>
                </c:pt>
                <c:pt idx="4">
                  <c:v>УФК по Ставропольскому краю
</c:v>
                </c:pt>
                <c:pt idx="5">
                  <c:v>УФК по Нижегородской области
</c:v>
                </c:pt>
                <c:pt idx="6">
                  <c:v>УФК по Республике Татарстан
</c:v>
                </c:pt>
                <c:pt idx="7">
                  <c:v>УФК по Свердловской области
</c:v>
                </c:pt>
                <c:pt idx="8">
                  <c:v>УФК по Красноярскому краю
</c:v>
                </c:pt>
                <c:pt idx="9">
                  <c:v>УФК по Хабаровскому краю
</c:v>
                </c:pt>
                <c:pt idx="10">
                  <c:v>УФК по Краснодарскому краю
</c:v>
                </c:pt>
                <c:pt idx="11">
                  <c:v>ЦАФК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">
                  <c:v>39</c:v>
                </c:pt>
                <c:pt idx="1">
                  <c:v>33</c:v>
                </c:pt>
                <c:pt idx="2">
                  <c:v>17</c:v>
                </c:pt>
                <c:pt idx="3">
                  <c:v>13</c:v>
                </c:pt>
                <c:pt idx="4">
                  <c:v>11</c:v>
                </c:pt>
                <c:pt idx="5" formatCode="#,##0">
                  <c:v>20</c:v>
                </c:pt>
                <c:pt idx="6" formatCode="#,##0">
                  <c:v>21</c:v>
                </c:pt>
                <c:pt idx="7">
                  <c:v>23</c:v>
                </c:pt>
                <c:pt idx="8">
                  <c:v>20</c:v>
                </c:pt>
                <c:pt idx="9">
                  <c:v>15</c:v>
                </c:pt>
                <c:pt idx="10">
                  <c:v>17</c:v>
                </c:pt>
                <c:pt idx="11" formatCode="#,##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A61-4F01-A799-EC31AEF1E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775275774809168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Исключено</c:v>
                </c:pt>
              </c:strCache>
            </c:strRef>
          </c:tx>
          <c:spPr>
            <a:solidFill>
              <a:srgbClr val="F1915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37</c:v>
                </c:pt>
                <c:pt idx="3">
                  <c:v>19</c:v>
                </c:pt>
                <c:pt idx="6">
                  <c:v>15</c:v>
                </c:pt>
                <c:pt idx="9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6F-4665-8EDA-268D97415988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CB-49AF-8207-B77C546BA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6F-4665-8EDA-268D974159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Проведено</c:v>
                </c:pt>
              </c:strCache>
            </c:strRef>
          </c:tx>
          <c:spPr>
            <a:gradFill>
              <a:gsLst>
                <a:gs pos="0">
                  <a:srgbClr val="D6DCE5"/>
                </a:gs>
                <a:gs pos="51000">
                  <a:srgbClr val="DEE3EA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CB-49AF-8207-B77C546BA4CC}"/>
                </c:ext>
              </c:extLst>
            </c:dLbl>
            <c:dLbl>
              <c:idx val="1"/>
              <c:layout>
                <c:manualLayout>
                  <c:x val="2.3281480515508934E-2"/>
                  <c:y val="-0.11350045677564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26-4A39-B2F7-7B94E40F60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CB-49AF-8207-B77C546BA4CC}"/>
                </c:ext>
              </c:extLst>
            </c:dLbl>
            <c:dLbl>
              <c:idx val="4"/>
              <c:layout>
                <c:manualLayout>
                  <c:x val="6.3494946860479023E-3"/>
                  <c:y val="-5.872307369822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6-4A39-B2F7-7B94E40F60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CB-49AF-8207-B77C546BA4CC}"/>
                </c:ext>
              </c:extLst>
            </c:dLbl>
            <c:dLbl>
              <c:idx val="7"/>
              <c:layout>
                <c:manualLayout>
                  <c:x val="2.4339729629850215E-2"/>
                  <c:y val="-9.395691791716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6-4A39-B2F7-7B94E40F6056}"/>
                </c:ext>
              </c:extLst>
            </c:dLbl>
            <c:dLbl>
              <c:idx val="9"/>
              <c:layout>
                <c:manualLayout>
                  <c:x val="0"/>
                  <c:y val="-1.4907936157643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92-4513-A63D-1A66E93F6A2A}"/>
                </c:ext>
              </c:extLst>
            </c:dLbl>
            <c:dLbl>
              <c:idx val="10"/>
              <c:layout>
                <c:manualLayout>
                  <c:x val="4.5504711916676634E-2"/>
                  <c:y val="-8.612717475740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6-4A39-B2F7-7B94E40F6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217</c:v>
                </c:pt>
                <c:pt idx="3">
                  <c:v>241</c:v>
                </c:pt>
                <c:pt idx="6">
                  <c:v>247</c:v>
                </c:pt>
                <c:pt idx="9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6F-4665-8EDA-268D974159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2.2842314109877285E-3"/>
                  <c:y val="3.72698403941091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CB-49AF-8207-B77C546BA4C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CB-49AF-8207-B77C546BA4C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CB-49AF-8207-B77C546BA4C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5CB-49AF-8207-B77C546BA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260</c:v>
                </c:pt>
                <c:pt idx="3">
                  <c:v>260</c:v>
                </c:pt>
                <c:pt idx="6">
                  <c:v>262</c:v>
                </c:pt>
                <c:pt idx="9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C-4E51-A739-CA0E0C80A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"/>
        <c:shape val="box"/>
        <c:axId val="164646912"/>
        <c:axId val="19119424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7"/>
                <c:order val="4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Исключено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Лист1!$B$2:$B$12</c15:sqref>
                        </c15:formulaRef>
                      </c:ext>
                    </c:extLst>
                    <c:strCache>
                      <c:ptCount val="11"/>
                      <c:pt idx="0">
                        <c:v>План</c:v>
                      </c:pt>
                      <c:pt idx="1">
                        <c:v>Внеплан</c:v>
                      </c:pt>
                      <c:pt idx="3">
                        <c:v>План</c:v>
                      </c:pt>
                      <c:pt idx="4">
                        <c:v>Внеплан</c:v>
                      </c:pt>
                      <c:pt idx="6">
                        <c:v>План</c:v>
                      </c:pt>
                      <c:pt idx="7">
                        <c:v>Внеплан</c:v>
                      </c:pt>
                      <c:pt idx="9">
                        <c:v>План</c:v>
                      </c:pt>
                      <c:pt idx="10">
                        <c:v>Внеплан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37</c:v>
                      </c:pt>
                      <c:pt idx="3">
                        <c:v>19</c:v>
                      </c:pt>
                      <c:pt idx="6">
                        <c:v>15</c:v>
                      </c:pt>
                      <c:pt idx="9">
                        <c:v>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1A26-4A39-B2F7-7B94E40F6056}"/>
                  </c:ext>
                </c:extLst>
              </c15:ser>
            </c15:filteredBarSeries>
          </c:ext>
        </c:extLst>
      </c:bar3DChart>
      <c:catAx>
        <c:axId val="16464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194240"/>
        <c:crosses val="autoZero"/>
        <c:auto val="1"/>
        <c:lblAlgn val="ctr"/>
        <c:lblOffset val="100"/>
        <c:noMultiLvlLbl val="0"/>
      </c:catAx>
      <c:valAx>
        <c:axId val="191194240"/>
        <c:scaling>
          <c:orientation val="minMax"/>
          <c:max val="530"/>
          <c:min val="0"/>
        </c:scaling>
        <c:delete val="1"/>
        <c:axPos val="l"/>
        <c:majorGridlines>
          <c:spPr>
            <a:ln w="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46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E0-458C-BA91-E4CFB9F94484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gradFill>
              <a:gsLst>
                <a:gs pos="0">
                  <a:srgbClr val="FFA3A3"/>
                </a:gs>
                <a:gs pos="50000">
                  <a:srgbClr val="FFB7B7"/>
                </a:gs>
                <a:gs pos="79000">
                  <a:srgbClr val="FFAFAF"/>
                </a:gs>
                <a:gs pos="100000">
                  <a:srgbClr val="FF9B9B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E0-458C-BA91-E4CFB9F9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64650496"/>
        <c:axId val="191198272"/>
        <c:axId val="0"/>
      </c:bar3DChart>
      <c:catAx>
        <c:axId val="164650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198272"/>
        <c:crosses val="autoZero"/>
        <c:auto val="1"/>
        <c:lblAlgn val="ctr"/>
        <c:lblOffset val="100"/>
        <c:noMultiLvlLbl val="0"/>
      </c:catAx>
      <c:valAx>
        <c:axId val="191198272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6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117012554966089E-2"/>
          <c:w val="0.99573774182016717"/>
          <c:h val="0.622469527274698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Плановые проверки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7C-4B0E-A9B7-1BB93B69666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7C-4B0E-A9B7-1BB93B69666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7C-4B0E-A9B7-1BB93B69666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37C-4B0E-A9B7-1BB93B696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 formatCode="0.0%">
                  <c:v>0.80700000000000005</c:v>
                </c:pt>
                <c:pt idx="3" formatCode="0.0%">
                  <c:v>0.871</c:v>
                </c:pt>
                <c:pt idx="6" formatCode="0.0%">
                  <c:v>0.78500000000000003</c:v>
                </c:pt>
                <c:pt idx="9" formatCode="0.0%">
                  <c:v>0.74299999999999999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E-4391-BADC-A0AE96373C6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59,1%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7C-4B0E-A9B7-1BB93B69666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7C-4B0E-A9B7-1BB93B69666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7C-4B0E-A9B7-1BB93B69666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37C-4B0E-A9B7-1BB93B696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План</c:v>
                </c:pt>
                <c:pt idx="1">
                  <c:v>Внеплан</c:v>
                </c:pt>
                <c:pt idx="3">
                  <c:v>План</c:v>
                </c:pt>
                <c:pt idx="4">
                  <c:v>Внеплан</c:v>
                </c:pt>
                <c:pt idx="6">
                  <c:v>План</c:v>
                </c:pt>
                <c:pt idx="7">
                  <c:v>Внеплан</c:v>
                </c:pt>
                <c:pt idx="9">
                  <c:v>План</c:v>
                </c:pt>
                <c:pt idx="10">
                  <c:v>Внеплан</c:v>
                </c:pt>
              </c:strCache>
            </c:strRef>
          </c:cat>
          <c:val>
            <c:numRef>
              <c:f>Лист1!$D$2:$D$12</c:f>
              <c:numCache>
                <c:formatCode>0.0%</c:formatCode>
                <c:ptCount val="11"/>
                <c:pt idx="1">
                  <c:v>0.59099999999999997</c:v>
                </c:pt>
                <c:pt idx="4">
                  <c:v>0.45200000000000001</c:v>
                </c:pt>
                <c:pt idx="7">
                  <c:v>0.42899999999999999</c:v>
                </c:pt>
                <c:pt idx="10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E-4391-BADC-A0AE96373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0"/>
        <c:shape val="box"/>
        <c:axId val="165046784"/>
        <c:axId val="191200576"/>
        <c:axId val="0"/>
      </c:bar3DChart>
      <c:catAx>
        <c:axId val="16504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200576"/>
        <c:crosses val="autoZero"/>
        <c:auto val="1"/>
        <c:lblAlgn val="ctr"/>
        <c:lblOffset val="100"/>
        <c:noMultiLvlLbl val="0"/>
      </c:catAx>
      <c:valAx>
        <c:axId val="191200576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50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66087300722139"/>
          <c:y val="0.69736519822247101"/>
          <c:w val="0.58239029245746299"/>
          <c:h val="7.5596002682113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73919361250964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9-465D-ACE8-7BE91645D05B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gradFill>
              <a:gsLst>
                <a:gs pos="0">
                  <a:srgbClr val="FFA3A3"/>
                </a:gs>
                <a:gs pos="50000">
                  <a:srgbClr val="FFB7B7"/>
                </a:gs>
                <a:gs pos="79000">
                  <a:srgbClr val="FFAFAF"/>
                </a:gs>
                <a:gs pos="100000">
                  <a:srgbClr val="FF9B9B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79-465D-ACE8-7BE91645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65045760"/>
        <c:axId val="192850752"/>
        <c:axId val="0"/>
      </c:bar3DChart>
      <c:catAx>
        <c:axId val="165045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850752"/>
        <c:crosses val="autoZero"/>
        <c:auto val="1"/>
        <c:lblAlgn val="ctr"/>
        <c:lblOffset val="100"/>
        <c:noMultiLvlLbl val="0"/>
      </c:catAx>
      <c:valAx>
        <c:axId val="192850752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0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66-4AF4-81C4-8A10E2DBF76B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gradFill>
              <a:gsLst>
                <a:gs pos="0">
                  <a:srgbClr val="FFA3A3"/>
                </a:gs>
                <a:gs pos="50000">
                  <a:srgbClr val="FFB7B7"/>
                </a:gs>
                <a:gs pos="79000">
                  <a:srgbClr val="FFAFAF"/>
                </a:gs>
                <a:gs pos="100000">
                  <a:srgbClr val="FF9B9B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66-4AF4-81C4-8A10E2DBF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64647936"/>
        <c:axId val="192852480"/>
        <c:axId val="0"/>
      </c:bar3DChart>
      <c:catAx>
        <c:axId val="164647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852480"/>
        <c:crosses val="autoZero"/>
        <c:auto val="1"/>
        <c:lblAlgn val="ctr"/>
        <c:lblOffset val="100"/>
        <c:noMultiLvlLbl val="0"/>
      </c:catAx>
      <c:valAx>
        <c:axId val="192852480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64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4827461364423743E-2"/>
          <c:w val="1"/>
          <c:h val="0.4836157781669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вынесенных мер воздействия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0E-4E84-A018-FDCB4DD59D45}"/>
            </c:ext>
          </c:extLst>
        </c:ser>
        <c:ser>
          <c:idx val="4"/>
          <c:order val="1"/>
          <c:tx>
            <c:strRef>
              <c:f>Лист1!$F$1</c:f>
              <c:strCache>
                <c:ptCount val="1"/>
                <c:pt idx="0">
                  <c:v>Предписания об исключении из СРО</c:v>
                </c:pt>
              </c:strCache>
            </c:strRef>
          </c:tx>
          <c:spPr>
            <a:gradFill>
              <a:gsLst>
                <a:gs pos="0">
                  <a:srgbClr val="FFA3A3"/>
                </a:gs>
                <a:gs pos="50000">
                  <a:srgbClr val="FFB7B7"/>
                </a:gs>
                <a:gs pos="79000">
                  <a:srgbClr val="FFAFAF"/>
                </a:gs>
                <a:gs pos="100000">
                  <a:srgbClr val="FF9B9B"/>
                </a:gs>
              </a:gsLst>
              <a:lin ang="5400000" scaled="1"/>
            </a:gradFill>
            <a:ln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0E-4E84-A018-FDCB4DD59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30"/>
        <c:shape val="box"/>
        <c:axId val="164935680"/>
        <c:axId val="192854784"/>
        <c:axId val="0"/>
      </c:bar3DChart>
      <c:catAx>
        <c:axId val="164935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854784"/>
        <c:crosses val="autoZero"/>
        <c:auto val="1"/>
        <c:lblAlgn val="ctr"/>
        <c:lblOffset val="100"/>
        <c:noMultiLvlLbl val="0"/>
      </c:catAx>
      <c:valAx>
        <c:axId val="192854784"/>
        <c:scaling>
          <c:orientation val="minMax"/>
          <c:max val="23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49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4A-4EA7-A743-0A0ABCF247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4A-4EA7-A743-0A0ABCF247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4A-4EA7-A743-0A0ABCF247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4A-4EA7-A743-0A0ABCF247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4A-4EA7-A743-0A0ABCF247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F4A-4EA7-A743-0A0ABCF247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F4A-4EA7-A743-0A0ABCF247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F4A-4EA7-A743-0A0ABCF247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F4A-4EA7-A743-0A0ABCF247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F4A-4EA7-A743-0A0ABCF247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F4A-4EA7-A743-0A0ABCF247A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br>
                      <a:rPr lang="en-US" dirty="0" smtClean="0"/>
                    </a:br>
                    <a:r>
                      <a:rPr lang="en-US" dirty="0" smtClean="0"/>
                      <a:t>(16%)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4A-4EA7-A743-0A0ABCF247A4}"/>
                </c:ext>
              </c:extLst>
            </c:dLbl>
            <c:dLbl>
              <c:idx val="1"/>
              <c:layout>
                <c:manualLayout>
                  <c:x val="0"/>
                  <c:y val="-1.589428672354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br>
                      <a:rPr lang="en-US" dirty="0" smtClean="0"/>
                    </a:br>
                    <a:r>
                      <a:rPr lang="en-US" dirty="0" smtClean="0"/>
                      <a:t>(10%)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4A-4EA7-A743-0A0ABCF247A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A-4EA7-A743-0A0ABCF247A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4A-4EA7-A743-0A0ABCF247A4}"/>
                </c:ext>
              </c:extLst>
            </c:dLbl>
            <c:dLbl>
              <c:idx val="4"/>
              <c:layout>
                <c:manualLayout>
                  <c:x val="7.7945886528587877E-3"/>
                  <c:y val="-4.73852484125008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91049081051754"/>
                      <c:h val="0.134052867758965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F4A-4EA7-A743-0A0ABCF247A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F4A-4EA7-A743-0A0ABCF247A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F4A-4EA7-A743-0A0ABCF247A4}"/>
                </c:ext>
              </c:extLst>
            </c:dLbl>
            <c:dLbl>
              <c:idx val="7"/>
              <c:layout>
                <c:manualLayout>
                  <c:x val="-3.89729432642942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</a:p>
                  <a:p>
                    <a:r>
                      <a:rPr lang="en-US" dirty="0" smtClean="0"/>
                      <a:t>(8%)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F4A-4EA7-A743-0A0ABCF247A4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4A-4EA7-A743-0A0ABCF247A4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4A-4EA7-A743-0A0ABCF247A4}"/>
                </c:ext>
              </c:extLst>
            </c:dLbl>
            <c:dLbl>
              <c:idx val="10"/>
              <c:layout>
                <c:manualLayout>
                  <c:x val="3.8972943264293939E-3"/>
                  <c:y val="-1.42155745237502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</a:p>
                  <a:p>
                    <a:r>
                      <a:rPr lang="en-US" dirty="0" smtClean="0"/>
                      <a:t>(19%)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F4A-4EA7-A743-0A0ABCF24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40</c:v>
                </c:pt>
                <c:pt idx="1">
                  <c:v>26</c:v>
                </c:pt>
                <c:pt idx="2">
                  <c:v>13</c:v>
                </c:pt>
                <c:pt idx="3">
                  <c:v>12</c:v>
                </c:pt>
                <c:pt idx="4" formatCode="#,##0">
                  <c:v>20</c:v>
                </c:pt>
                <c:pt idx="5" formatCode="#,##0">
                  <c:v>19</c:v>
                </c:pt>
                <c:pt idx="6">
                  <c:v>22</c:v>
                </c:pt>
                <c:pt idx="7">
                  <c:v>19</c:v>
                </c:pt>
                <c:pt idx="8">
                  <c:v>17</c:v>
                </c:pt>
                <c:pt idx="9">
                  <c:v>12</c:v>
                </c:pt>
                <c:pt idx="10" formatCode="#,##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F4A-4EA7-A743-0A0ABCF24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2170227158543E-2"/>
          <c:y val="9.6372989624729954E-2"/>
          <c:w val="0.79854387794976089"/>
          <c:h val="0.78184927853199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34-4567-81CA-920CB98EBA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E97C30"/>
                </a:solidFill>
              </a:ln>
              <a:effectLst/>
              <a:sp3d contourW="25400">
                <a:contourClr>
                  <a:srgbClr val="E97C3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34-4567-81CA-920CB98EBA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A3A3A3"/>
                </a:solidFill>
              </a:ln>
              <a:effectLst/>
              <a:sp3d contourW="25400">
                <a:contourClr>
                  <a:srgbClr val="A3A3A3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34-4567-81CA-920CB98EBA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FBBD00"/>
                </a:solidFill>
              </a:ln>
              <a:effectLst/>
              <a:sp3d contourW="25400">
                <a:contourClr>
                  <a:srgbClr val="FBBD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34-4567-81CA-920CB98EBA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  <a:sp3d contourW="25400"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34-4567-81CA-920CB98EBA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34-4567-81CA-920CB98EBA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244276"/>
                </a:solidFill>
              </a:ln>
              <a:effectLst/>
              <a:sp3d contourW="25400">
                <a:contourClr>
                  <a:srgbClr val="244276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34-4567-81CA-920CB98EBA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rgbClr val="9B460C"/>
                </a:solidFill>
              </a:ln>
              <a:effectLst/>
              <a:sp3d contourW="25400">
                <a:contourClr>
                  <a:srgbClr val="9B460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34-4567-81CA-920CB98EBA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rgbClr val="626262"/>
                </a:solidFill>
              </a:ln>
              <a:effectLst/>
              <a:sp3d contourW="25400">
                <a:contourClr>
                  <a:srgbClr val="626262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134-4567-81CA-920CB98EBA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977200"/>
                </a:solidFill>
              </a:ln>
              <a:effectLst/>
              <a:sp3d contourW="25400">
                <a:contourClr>
                  <a:srgbClr val="9772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134-4567-81CA-920CB98EBA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rgbClr val="255E9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134-4567-81CA-920CB98EBA11}"/>
              </c:ext>
            </c:extLst>
          </c:dPt>
          <c:dLbls>
            <c:dLbl>
              <c:idx val="0"/>
              <c:layout>
                <c:manualLayout>
                  <c:x val="-7.7945886528588597E-3"/>
                  <c:y val="-4.73852484125011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br>
                      <a:rPr lang="en-US" dirty="0" smtClean="0"/>
                    </a:br>
                    <a:r>
                      <a:rPr lang="en-US" dirty="0" smtClean="0"/>
                      <a:t>(20%)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34-4567-81CA-920CB98EBA11}"/>
                </c:ext>
              </c:extLst>
            </c:dLbl>
            <c:dLbl>
              <c:idx val="1"/>
              <c:layout>
                <c:manualLayout>
                  <c:x val="0"/>
                  <c:y val="-1.58942867235461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br>
                      <a:rPr lang="en-US" dirty="0" smtClean="0"/>
                    </a:br>
                    <a:r>
                      <a:rPr lang="en-US" dirty="0" smtClean="0"/>
                      <a:t>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34-4567-81CA-920CB98EBA1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34-4567-81CA-920CB98EBA1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34-4567-81CA-920CB98EBA1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34-4567-81CA-920CB98EBA1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</a:p>
                  <a:p>
                    <a:r>
                      <a:rPr lang="en-US" dirty="0" smtClean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34-4567-81CA-920CB98EBA1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34-4567-81CA-920CB98EBA1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</a:p>
                  <a:p>
                    <a:r>
                      <a:rPr lang="en-US" dirty="0" smtClean="0"/>
                      <a:t>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134-4567-81CA-920CB98EBA11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34-4567-81CA-920CB98EBA1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134-4567-81CA-920CB98EBA11}"/>
                </c:ext>
              </c:extLst>
            </c:dLbl>
            <c:dLbl>
              <c:idx val="10"/>
              <c:layout>
                <c:manualLayout>
                  <c:x val="-3.8972943264293939E-3"/>
                  <c:y val="-2.1717987967679309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</a:p>
                  <a:p>
                    <a:r>
                      <a:rPr lang="en-US" dirty="0" smtClean="0"/>
                      <a:t>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134-4567-81CA-920CB98EB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УФК по г. Москве</c:v>
                </c:pt>
                <c:pt idx="1">
                  <c:v>УФК по г. Санкт-Петербургу
</c:v>
                </c:pt>
                <c:pt idx="2">
                  <c:v>УФК по Ростовской области
</c:v>
                </c:pt>
                <c:pt idx="3">
                  <c:v>УФК по Ставропольскому краю
</c:v>
                </c:pt>
                <c:pt idx="4">
                  <c:v>УФК по Нижегородской области
</c:v>
                </c:pt>
                <c:pt idx="5">
                  <c:v>УФК по Республике Татарстан
</c:v>
                </c:pt>
                <c:pt idx="6">
                  <c:v>УФК по Свердловской области
</c:v>
                </c:pt>
                <c:pt idx="7">
                  <c:v>УФК по Красноярскому краю
</c:v>
                </c:pt>
                <c:pt idx="8">
                  <c:v>УФК по Хабаровскому краю
</c:v>
                </c:pt>
                <c:pt idx="9">
                  <c:v>УФК по Краснодарскому краю
</c:v>
                </c:pt>
                <c:pt idx="10">
                  <c:v>ЦАФК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34</c:v>
                </c:pt>
                <c:pt idx="1">
                  <c:v>26</c:v>
                </c:pt>
                <c:pt idx="2">
                  <c:v>6</c:v>
                </c:pt>
                <c:pt idx="3">
                  <c:v>6</c:v>
                </c:pt>
                <c:pt idx="4" formatCode="#,##0">
                  <c:v>16</c:v>
                </c:pt>
                <c:pt idx="5" formatCode="#,##0">
                  <c:v>11</c:v>
                </c:pt>
                <c:pt idx="6">
                  <c:v>16</c:v>
                </c:pt>
                <c:pt idx="7">
                  <c:v>15</c:v>
                </c:pt>
                <c:pt idx="8">
                  <c:v>10</c:v>
                </c:pt>
                <c:pt idx="9">
                  <c:v>6</c:v>
                </c:pt>
                <c:pt idx="10" formatCode="#,##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134-4567-81CA-920CB98EB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3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A9CD-B243-4225-9B42-C179C167EA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2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3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dirty="0">
              <a:sym typeface="Wingdings" pitchFamily="2" charset="2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399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2" rIns="93806" bIns="4690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CBB6E-AFF5-4AA1-B776-410D7638D8E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6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1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2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2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1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35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3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5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8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8" y="3602041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1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9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6" y="98743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7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1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6" y="98743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0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2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9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5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4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29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4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3" y="635636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chart" Target="../charts/chart7.xml"/><Relationship Id="rId5" Type="http://schemas.openxmlformats.org/officeDocument/2006/relationships/chart" Target="../charts/chart2.xml"/><Relationship Id="rId10" Type="http://schemas.openxmlformats.org/officeDocument/2006/relationships/chart" Target="../charts/chart6.xml"/><Relationship Id="rId4" Type="http://schemas.openxmlformats.org/officeDocument/2006/relationships/chart" Target="../charts/chart1.xml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1" y="1985355"/>
            <a:ext cx="10419908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организации внешнего контроля качества работы аудиторских организаций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24 декабря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90805" y="4714463"/>
            <a:ext cx="529640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Федерального казначейства</a:t>
            </a:r>
          </a:p>
          <a:p>
            <a:pPr algn="just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Людмила Халиловна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0"/>
            <a:ext cx="1212396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4" b="80806"/>
          <a:stretch/>
        </p:blipFill>
        <p:spPr bwMode="auto">
          <a:xfrm>
            <a:off x="0" y="1"/>
            <a:ext cx="4315968" cy="98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1606" y="6513512"/>
            <a:ext cx="36763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06124769"/>
              </p:ext>
            </p:extLst>
          </p:nvPr>
        </p:nvGraphicFramePr>
        <p:xfrm>
          <a:off x="608549" y="2646938"/>
          <a:ext cx="10842142" cy="297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 bwMode="auto">
          <a:xfrm>
            <a:off x="448056" y="5621712"/>
            <a:ext cx="11329416" cy="1108272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3571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пунктом 5 части 6 статьи 20 Федерального закона «Об аудиторской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уполномоченный федеральный орган по контролю и надзору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может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направить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саморегулируемой организации аудиторов, членом которой является аудиторская организация, допустившая нарушение требований, установленных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частью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статьи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10.1 Федерального закона «Об аудиторской деятельности»,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обязательное для исполнения предписание об исключении сведений об аудиторской организации из реестра аудиторов и аудиторских организаций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549" y="5652319"/>
            <a:ext cx="1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48056" y="891317"/>
            <a:ext cx="11329416" cy="949356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частью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статьи 10.1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Федерального закона «Об аудиторской деятельности» аудиторские организации обязаны уведомлять уполномоченный федеральный орган по контролю и надзору о начале оказания услуг по проведению обязательного аудита бухгалтерской (финансовой) отчетности организаций, указанных в части 3 статьи 5 Федерального закона «Об аудиторской деятельности», в течение 20 рабочих дней, следующих за датой заключения первого договора на проведение данного аудита в текущем календарном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году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9633" y="4482462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0" y="4482461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99411" y="4482460"/>
            <a:ext cx="1013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056" y="1886607"/>
            <a:ext cx="11329416" cy="659533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основе поданных аудиторскими организациями уведомлений Федеральным казначейством формируется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аудиторских организаций, проводящих обязательный аудит бухгалтерской (финансовой) отчетности общественно-значимых хозяйствующих субъектов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01"/>
          <p:cNvSpPr txBox="1">
            <a:spLocks noChangeArrowheads="1"/>
          </p:cNvSpPr>
          <p:nvPr/>
        </p:nvSpPr>
        <p:spPr bwMode="auto">
          <a:xfrm>
            <a:off x="3872591" y="122812"/>
            <a:ext cx="7903029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ОРГАНИЗАЦИЯХ, ОКАЗЫВАЮЩИХ УСЛУГИ ПО ПРОВЕДЕНИЮ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АУДИТА БУХГАЛТЕРСКОЙ (ФИНАНСОВОЙ) ОТЧЕТНОСТИ ОБЩЕСТВЕННО ЗНАЧИМЫХ ХОЗЯЙСТВУЮЩИХ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42573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 animBg="1"/>
      <p:bldP spid="21" grpId="0"/>
      <p:bldP spid="22" grpId="0" animBg="1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101"/>
          <p:cNvSpPr txBox="1">
            <a:spLocks noChangeArrowheads="1"/>
          </p:cNvSpPr>
          <p:nvPr/>
        </p:nvSpPr>
        <p:spPr bwMode="auto">
          <a:xfrm>
            <a:off x="4700016" y="122812"/>
            <a:ext cx="7075604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ПЛАНИРОВАНИЮ ВНЕШНЕГО КОНТРОЛЯ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 НА 2020 ГОД</a:t>
            </a:r>
          </a:p>
        </p:txBody>
      </p:sp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1492980469"/>
              </p:ext>
            </p:extLst>
          </p:nvPr>
        </p:nvGraphicFramePr>
        <p:xfrm>
          <a:off x="7318145" y="2128785"/>
          <a:ext cx="4091024" cy="351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186381" y="2500696"/>
            <a:ext cx="168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Москве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604584" y="3004240"/>
            <a:ext cx="156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9992611" y="2991266"/>
            <a:ext cx="318765" cy="2068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29214" y="2734680"/>
            <a:ext cx="1371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10473442" y="3667416"/>
            <a:ext cx="184804" cy="78684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739829" y="3431382"/>
            <a:ext cx="1324567" cy="463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10533788" y="4162894"/>
            <a:ext cx="210506" cy="136269"/>
          </a:xfrm>
          <a:prstGeom prst="line">
            <a:avLst/>
          </a:prstGeom>
          <a:ln w="190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0740333" y="4149725"/>
            <a:ext cx="1486163" cy="7456"/>
          </a:xfrm>
          <a:prstGeom prst="line">
            <a:avLst/>
          </a:prstGeom>
          <a:ln w="190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10630857" y="3737009"/>
            <a:ext cx="163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Ивановской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839001" y="3557761"/>
            <a:ext cx="95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9552788" y="2716055"/>
            <a:ext cx="5597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(15%)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064163" y="3433807"/>
            <a:ext cx="559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(13%)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070107" y="4043733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 rot="1895769">
            <a:off x="9868206" y="4387891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 rot="3305277">
            <a:off x="9593617" y="4626371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178356" y="4660114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673119" y="4573160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246761" y="4213264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(9%)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042469" y="3699607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096188" y="3267277"/>
            <a:ext cx="489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lang="ru-RU" sz="1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312612" y="2863154"/>
            <a:ext cx="489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(7%)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730447" y="2632402"/>
            <a:ext cx="5597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(10%)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257882" y="1409776"/>
            <a:ext cx="5740263" cy="503648"/>
          </a:xfrm>
          <a:prstGeom prst="rect">
            <a:avLst/>
          </a:prstGeom>
          <a:solidFill>
            <a:srgbClr val="D2DEE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ПРЕДУСМОТРЕНО ПЛАНАМИ ЦАФК И ТОФК НА 2020 ГОД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00513" y="808025"/>
            <a:ext cx="11780647" cy="57253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Планы проверок ВККР АО на 2020 год Федерального казначейства и его территориальных органов утверждены и размещены на официальном сайте Федерального казначейства и официальных сайтах территориальных органов Федерального казначейства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10186381" y="2732793"/>
            <a:ext cx="151977" cy="1395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10611849" y="3432496"/>
            <a:ext cx="140425" cy="134835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194784" y="1409776"/>
            <a:ext cx="5665844" cy="69157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Планирование ВККР АО осуществляется с применением риск-ориентированного подхода в соответствии </a:t>
            </a:r>
            <a:r>
              <a:rPr kumimoji="0" lang="ru-RU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Методическими рекомендациями по планированию проверок при </a:t>
            </a:r>
            <a:r>
              <a:rPr kumimoji="0" lang="ru-RU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осуществлении</a:t>
            </a:r>
            <a:r>
              <a:rPr kumimoji="0" lang="ru-RU" sz="125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ВККР АО</a:t>
            </a: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200513" y="6293121"/>
            <a:ext cx="11777400" cy="542110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2651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 24 филиала аудиторских организаций закрылись перед проведением проверок после опубликования планов деятельности на 2019 год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(14 филиалов – АО «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Гориславцев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К. Аудит», 6 – ООО «РСМ Русь», 4 – ООО «Группа Финансы»)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94784" y="2136660"/>
            <a:ext cx="5666320" cy="3422703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Отбор аудиторских организаций осуществляется на основе оценки критериев рисков, которые, в том числе включают: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жалоб и обращений в Федеральное казначейство о нарушениях аудиторской организацией действующего законодательства Российской Федерации, в том числе в сфере ПОД/ФТ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 об отзыве лицензии у ОЗХС, признании несостоятельным (банкротом) после осуществления аудиторской организацией обязательного аудита бухгалтерской (финансовой) отчетности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аудиторской организации лицензии на работу со сведениями, составляющими государственную тайну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сведений, порочащих безупречную деловую репутацию аудиторской организации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фактов выдачи аудиторской организацией аудиторского заключения, признанного впоследствии судом заведомо ложным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составе учредителей (участников) аудиторской организации физических лиц-нерезидентов Российской Федерации, юридических лиц, зарегистрированных за пределами Российской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бенефициарных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владельцев и лиц, контролирующих деятельность аудиторской организации, неснятой (непогашенной) судимости по экономическим преступлениям и др.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62050" y="6158670"/>
            <a:ext cx="10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94783" y="5586796"/>
            <a:ext cx="5665347" cy="671017"/>
          </a:xfrm>
          <a:prstGeom prst="rect">
            <a:avLst/>
          </a:prstGeom>
          <a:solidFill>
            <a:srgbClr val="D2DEE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Включение аудиторских организаций в план проверок проводится исходя из величины уровня риска, рассчитанной с помощью риск-ориентированной модели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9" name="Группа 26"/>
          <p:cNvGrpSpPr>
            <a:grpSpLocks/>
          </p:cNvGrpSpPr>
          <p:nvPr/>
        </p:nvGrpSpPr>
        <p:grpSpPr bwMode="auto">
          <a:xfrm rot="16200000">
            <a:off x="3729199" y="3585352"/>
            <a:ext cx="4836104" cy="503239"/>
            <a:chOff x="4621427" y="3253946"/>
            <a:chExt cx="3122140" cy="567123"/>
          </a:xfrm>
        </p:grpSpPr>
        <p:sp>
          <p:nvSpPr>
            <p:cNvPr id="120" name="Равнобедренный треугольник 119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6257882" y="5556771"/>
            <a:ext cx="5740263" cy="698253"/>
          </a:xfrm>
          <a:prstGeom prst="rect">
            <a:avLst/>
          </a:prstGeom>
          <a:solidFill>
            <a:srgbClr val="D2DEE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01600"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253 проверок запланированы проверки 16 филиалов аудиторских организаций 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10514049" y="4428997"/>
            <a:ext cx="179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10397346" y="4861413"/>
            <a:ext cx="1829150" cy="5114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 flipV="1">
            <a:off x="10321294" y="4729815"/>
            <a:ext cx="80813" cy="1307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10204126" y="4858864"/>
            <a:ext cx="189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9892092" y="5051312"/>
            <a:ext cx="180850" cy="235349"/>
          </a:xfrm>
          <a:prstGeom prst="line">
            <a:avLst/>
          </a:prstGeom>
          <a:ln w="19050">
            <a:solidFill>
              <a:srgbClr val="62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 flipV="1">
            <a:off x="10063798" y="5284558"/>
            <a:ext cx="2104473" cy="7543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6618207" y="5153747"/>
            <a:ext cx="2610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H="1">
            <a:off x="9168379" y="5154425"/>
            <a:ext cx="120439" cy="264935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6739128" y="5421024"/>
            <a:ext cx="2436570" cy="141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6512763" y="4687162"/>
            <a:ext cx="2139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H="1">
            <a:off x="8408656" y="4904525"/>
            <a:ext cx="173727" cy="22760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6824818" y="5121414"/>
            <a:ext cx="1593842" cy="1229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8050484" y="4524356"/>
            <a:ext cx="176504" cy="122895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 flipV="1">
            <a:off x="6517508" y="4644423"/>
            <a:ext cx="1542500" cy="92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6342065" y="4233351"/>
            <a:ext cx="174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7881519" y="4026852"/>
            <a:ext cx="126112" cy="113335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6402921" y="4027609"/>
            <a:ext cx="1490381" cy="103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289001" y="3577431"/>
            <a:ext cx="176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7938586" y="3321878"/>
            <a:ext cx="159937" cy="138961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423025" y="3319795"/>
            <a:ext cx="1525086" cy="6891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6330094" y="2883366"/>
            <a:ext cx="1676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531278" y="2300156"/>
            <a:ext cx="1801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flipH="1" flipV="1">
            <a:off x="8281338" y="2731259"/>
            <a:ext cx="135247" cy="231611"/>
          </a:xfrm>
          <a:prstGeom prst="line">
            <a:avLst/>
          </a:prstGeom>
          <a:ln>
            <a:solidFill>
              <a:srgbClr val="255E9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 flipV="1">
            <a:off x="6484187" y="2732793"/>
            <a:ext cx="1806296" cy="2965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8844808" y="2404056"/>
            <a:ext cx="84515" cy="245127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8920179" y="2416785"/>
            <a:ext cx="2026879" cy="38"/>
          </a:xfrm>
          <a:prstGeom prst="line">
            <a:avLst/>
          </a:prstGeom>
          <a:ln w="19050">
            <a:solidFill>
              <a:srgbClr val="436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8604747" y="1980241"/>
            <a:ext cx="2669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4700016" y="122812"/>
            <a:ext cx="7075604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ПРОФИЛАКТИКЕ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ОБЯЗАТЕЛЬНЫХ ТРЕБОВАНИЙ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63169"/>
              </p:ext>
            </p:extLst>
          </p:nvPr>
        </p:nvGraphicFramePr>
        <p:xfrm>
          <a:off x="333416" y="802719"/>
          <a:ext cx="11629198" cy="59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7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Поддержание в актуальном состоянии и размещение на сайте перечня актов, содержащих обязательные требования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мая 2019 г. № 131 «О внесении изменений и дополнений в приказ Федерального казначейства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 30 декабря 2016 г. № 541 «Об утверждении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деятельности», и Порядка ведения Перечня правовых актов, содержащих обязательные требования, соблюдение которых оценивается при осуществлении внешнего контроля качества работы аудиторских организаций, указанных в части 3 статьи 5 Федерального закона от 30 декабря 2008 г. </a:t>
                      </a:r>
                      <a:b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307-ФЗ «Об аудиторской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правовых актов, содержащих обязательные требования,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размещен на официальном сайте Федерального казначейства www.roskazna.ru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0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Обобщение и размещение на сайте результатов правоприменительной практики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 Федерального казначейства от 30 декабря 2016 г. № 544 «Об утверждении Порядка обобщения и анализа правоприменительной практики Федерального казначейства по осуществлению внешнего контроля качества работы аудиторских организаций, указанных в части 3 статьи 5 Федерального закона от 30 декабря 2008 г. № 307-ФЗ «Об аудиторской деятельности»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Приказ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Федерального казначейства от 28 февраля 2019 г. № 57 «Об утверждении обзора правоприменительной практики Федерального казначейства по осуществлению внешнего контроля качества работы аудиторских организаций, проводящих обязательный аудит бухгалтерской (финансовой) отчетности организаций, указанных в части 3 статьи Федерального закона 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30 декабря 2008 г. № 307-ФЗ «Об аудиторской деятельности», за 2018 год»</a:t>
                      </a:r>
                      <a:endParaRPr lang="ru-RU" sz="12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Обобщение правоприменительной практики размещено на официальном сайте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Федерального казначейства www.roskazna.ru</a:t>
                      </a:r>
                    </a:p>
                  </a:txBody>
                  <a:tcPr marL="9333" marR="9333" marT="9333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83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 подконтрольных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субъектов по вопросам  соблюдения обязательных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требований, ведение разъяснительной работы относительно процедур контроля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Обеспечена работа Совета ВККР АО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регулярной основе проводятся семинары, круглые столы, совещания с участием представителей аудиторского сообщества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Создана Контрольная комиссия Федерального казначейства по рассмотрению результатов внешнего контроля качества работы аудиторских организаций (приказ Федерального казначейства от 27 апреля 2017 г.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98)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7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</a:t>
                      </a:r>
                      <a:r>
                        <a:rPr lang="ru-RU" sz="12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самообследования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уровня развития программы профилактики нарушений обязательных требований</a:t>
                      </a:r>
                      <a:b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 и размещение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сайте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доклада об итогах профилактической работы за год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Издан п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риказ Федерального казначейства от 26 февраля 2019 г. № 53 «Об утверждении Программы</a:t>
                      </a: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профилактических мероприятий, направленных на предупреждение нарушений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организаций, на 2019 год»</a:t>
                      </a:r>
                    </a:p>
                    <a:p>
                      <a:pPr marL="171450" indent="-171450" algn="just" font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2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Подготовлен Доклад Федерального казначейства о проведении в 2018 году профилактических мероприятий, направленных на предупреждение нарушения обязательных требований, соблюдение которых оценивается Федеральным казначейством при проведении внешнего контроля качества работы аудиторских организаций и размещен на официальном сайте Федерального казначейства www.roskazna.ru</a:t>
                      </a:r>
                    </a:p>
                  </a:txBody>
                  <a:tcPr marL="9333" marR="9333" marT="9333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0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72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5360"/>
              </p:ext>
            </p:extLst>
          </p:nvPr>
        </p:nvGraphicFramePr>
        <p:xfrm>
          <a:off x="7879016" y="693411"/>
          <a:ext cx="4312984" cy="6155892"/>
        </p:xfrm>
        <a:graphic>
          <a:graphicData uri="http://schemas.openxmlformats.org/drawingml/2006/table">
            <a:tbl>
              <a:tblPr/>
              <a:tblGrid>
                <a:gridCol w="4312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6351"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командой оценщиков Группы разработки финансовых мер по борьбе с отмыванием денег (ФАТФ) по вопросам надзора за аудиторской деятельностью (19 марта 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5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иностранными представителями международной аудиторской сети 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Ernst &amp; Young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ноября 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681082"/>
                  </a:ext>
                </a:extLst>
              </a:tr>
              <a:tr h="4392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представителями Совета по надзору за финансовой отчетностью публичных компаний (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PCAOB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7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Встреча с представителями IFAC, IESBA, IAASB, IAESB, IPSASB, ICAEW и Торгово-промышленной палаты Российской Федерации по вопросам значимости этики в профессиональной деятельности аудиторов и бухгалтеров (21-22 мая 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501620"/>
                  </a:ext>
                </a:extLst>
              </a:tr>
              <a:tr h="9840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13-й инспекторский семинар 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(6-8 марта 2019 года, Париж), годовое общее собрание 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(30 апреля – 2 мая 2019 года, Остров Родос), рабочая группа 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IFIAR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проведения расследований и применения санкций (16-19 июня 2019 года, Цюрих)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Заседания рабочих групп Сообщества по внутреннему аудиту в рамках реализации программы PEMPAL (27 октября – 1 ноября 2019 года, г. Сочи)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68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Согласительные совещания по проекту федерального закона «О государственном контроле (надзоре) и муниципальном контроле в Российской Федерации» (18, 19 и 25 сентября 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конференция «Изменяющийся мир аудита: вызовы и возможности» (26-27 июля 2019 года, г. Владивосток)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753243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Межрегиональная конференция по вопросам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ПОД/ФТ (29 июля 2019 года, г. Москва)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953638"/>
                  </a:ext>
                </a:extLst>
              </a:tr>
              <a:tr h="3766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Заседания Рабочего органа Совета по аудиторской деятельности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385793" y="166159"/>
            <a:ext cx="8673317" cy="779463"/>
          </a:xfrm>
          <a:prstGeom prst="rect">
            <a:avLst/>
          </a:prstGeom>
        </p:spPr>
        <p:txBody>
          <a:bodyPr lIns="91440" tIns="45720" rIns="91440" bIns="4572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 Condensed" pitchFamily="34" charset="0"/>
                <a:ea typeface="+mj-ea"/>
                <a:cs typeface="Arial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47938"/>
              </p:ext>
            </p:extLst>
          </p:nvPr>
        </p:nvGraphicFramePr>
        <p:xfrm>
          <a:off x="42608" y="713169"/>
          <a:ext cx="7793800" cy="6136134"/>
        </p:xfrm>
        <a:graphic>
          <a:graphicData uri="http://schemas.openxmlformats.org/drawingml/2006/table">
            <a:tbl>
              <a:tblPr/>
              <a:tblGrid>
                <a:gridCol w="77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301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algn="ctr" defTabSz="1219170"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939">
                <a:tc>
                  <a:txBody>
                    <a:bodyPr/>
                    <a:lstStyle/>
                    <a:p>
                      <a:pPr marL="31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Федеральный закон «Об аудиторской деятельности»: </a:t>
                      </a:r>
                    </a:p>
                    <a:p>
                      <a:pPr marL="174625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часть 4 статьи 10.1 в части расширения оснований проведения внеплановых проверок за устранением выявленных нарушений в случае вынесения меры воздействия в виде приостановления членства в СРО (одобрены Советом по аудиторской деятельности, Протокол от 28 марта 2019 № 46); </a:t>
                      </a:r>
                    </a:p>
                    <a:p>
                      <a:pPr marL="174625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части 2  и 3 статьи 13 в части обязанности аудиторской организации, индивидуального аудитора обеспечивать хранение документов (копий документов), полученных и (или) составленных в ходе оказания аудиторских услуг и прочих связанных с аудиторской деятельностью услуг (рассмотрены Рабочим органом Совета по аудиторской деятельности, протоколы от 23 мая 2019 г. № 87 и от 10 сентября 2019 г. № 90)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74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изменений в новую редакцию проекта федерального закона «О государственном контроле (надзоре) и муниципальном контроле в Российской Федерации» в части отнесения ВККР АО к видам контроля, на которые не распространяются положения данного федерального закона (направлены в Минэкономразвития России 30 мая 2019 г.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Минфин России 2 августа 2019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06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в Особенную часть нового Кодекса Российской Федерации об административных правонарушениях в части надзора за аудиторской деятельностью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78570"/>
                  </a:ext>
                </a:extLst>
              </a:tr>
              <a:tr h="4106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Стратегии развития аудиторской деятельности на период до 2025 года (направлен в Минфин России 13 сентября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года)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Административного регламента  осуществления Федеральным казначейством государственной функции по внешнему контролю качества работы аудиторских организаций, проводящий обязательный аудит бухгалтерской (финансовой) отчетности организаций, указанных в части 3 статьи 5 Федерального закона «Об аудиторской деятельности» (проект в установленном порядке прошел общественное обсуждение и независимую антикоррупционную экспертизу на официальном сайте 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regulation.gov.ru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также экспертизу со стороны Минэкономразвития России и Минфина России)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233607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Предложения по внесению дополнений в Классификатор нарушений и недостатков, выявляемых в ходе внешнего контроля качества работы аудиторских организаций, аудиторов в связи с принятием новой редакции Кодекса профессиональной этики аудиторов и внесением изменений в Федеральный закон от 7 августа 2001 г. № 115-ФЗ «О противодействии легализации (отмыванию) доходов, полученных преступным путем, и финансированию терроризма» (направлены в Минфин России </a:t>
                      </a:r>
                      <a:b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августа 2019 года и 2 октября 2019 года)</a:t>
                      </a:r>
                      <a:endParaRPr kumimoji="0" lang="ru-RU" alt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588051"/>
                  </a:ext>
                </a:extLst>
              </a:tr>
              <a:tr h="574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контролю соблюдения законодательства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 (одобрены Советом по аудиторской деятельности, протокол от 15 февраля 2019 г. № 45) 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299369"/>
                  </a:ext>
                </a:extLst>
              </a:tr>
              <a:tr h="4106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51175" algn="l"/>
                          <a:tab pos="3317875" algn="l"/>
                        </a:tabLst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Утверждены методические рекомендации по отдельным вопросам проведения проверок качества работы аудиторских организаций, включающие проверочные листы (чек-листы)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09528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03473" y="-4314"/>
            <a:ext cx="7791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087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ПО СОВЕРШЕНСТВОВАНИЮ НОРМАТИВНОГО </a:t>
            </a:r>
          </a:p>
          <a:p>
            <a:pPr marL="0" marR="0" lvl="0" indent="0" algn="r" defTabSz="1087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ПРАВОВОГО РЕГУЛИРОВАНИЯ АУДИТОРСКОЙ ДЕЯТЕЛЬНОСТИ, А ТАКЖЕ ПРОВЕДЕНИЕ И УЧАСТИЕ В МЕРОПРИЯТИЯХ ПО ДАННОМУ НАПРАВЛЕНИЮ 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9"/>
            <a:ext cx="1219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5900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513" y="835456"/>
            <a:ext cx="11780647" cy="99334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связи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внесением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 в Федеральный закон «О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противодействии легализации (отмыванию) доходов, полученных преступным путем, и финансированию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терроризма» изменились предъявляемые к аудиторским организациям требования, связанные, в том числе с  идентификацией </a:t>
            </a:r>
            <a:r>
              <a:rPr lang="ru-RU" sz="1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бенефициарных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владельцев клиентов, разработкой аудиторскими организациями правил внутреннего контроля в целях ПОД/ФТ, назначением специального должностного лица, ответственного за их реализацию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513" y="1887260"/>
            <a:ext cx="11780647" cy="30322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соблюдения аудиторскими организациями законодательства Российской Федерации в сфере ПОД/ФТ Федеральным казначейством осуществляется:</a:t>
            </a:r>
          </a:p>
          <a:p>
            <a:pPr marL="265113" indent="-193675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Росфинмониторингом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предоставления сведений об открытии и использовании аудиторскими организациями личного кабинета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части обмена информацией о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бенефициарных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владельцах проверяемых аудиторских организаций </a:t>
            </a:r>
          </a:p>
          <a:p>
            <a:pPr marL="265113" indent="-193675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совместно с СРО аудиторов межрегиональных семинаров по вопросам ПОД/ФТ для аудиторских организаций 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инспекторов</a:t>
            </a:r>
          </a:p>
          <a:p>
            <a:pPr marL="265113" indent="-193675" algn="just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бор, обработка и анализ информации о нарушениях аудиторскими организациями законодательства Российской Федерации в сфере ПОД/ФТ</a:t>
            </a:r>
          </a:p>
          <a:p>
            <a:pPr marL="265113" indent="-193675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руководство в сфере ПОД/ФТ:</a:t>
            </a:r>
          </a:p>
          <a:p>
            <a:pPr marL="630238" indent="-193675" algn="just">
              <a:buFont typeface="Times New Roman" panose="02020603050405020304" pitchFamily="18" charset="0"/>
              <a:buChar char="–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рассмотрению аудиторскими организациями и индивидуальными аудиторами при оказании аудиторских услуг рисков легализации (отмывания) доходов, полученных преступным путем, и финансирования терроризма (протокол заочного голосования САД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декабря 2018 г. № 43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5113" indent="-193675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контроля за соблюдением аудиторскими организациями законодательства Российской Федерации в сфере ПОД/ФТ:</a:t>
            </a:r>
          </a:p>
          <a:p>
            <a:pPr marL="630238" indent="-193675" algn="just">
              <a:buFont typeface="Times New Roman" panose="02020603050405020304" pitchFamily="18" charset="0"/>
              <a:buChar char="–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добрены Методические рекомендации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соблюдения аудиторскими организациями и индивидуальными аудиторами законодательства Российской Федерации о ПОД/ФТ и ФРОМУ (протокол заочного голосования САД от 15 февраля 2019 г. № 45)</a:t>
            </a:r>
          </a:p>
          <a:p>
            <a:pPr marL="630238" indent="-193675" algn="just">
              <a:buFont typeface="Times New Roman" panose="02020603050405020304" pitchFamily="18" charset="0"/>
              <a:buChar char="–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осуществления контроля соблюдения аудиторскими организациями, проводящими аудит ОЗХС, законодательства о ПОД/ФТ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ФРОМУ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21686"/>
              </p:ext>
            </p:extLst>
          </p:nvPr>
        </p:nvGraphicFramePr>
        <p:xfrm>
          <a:off x="200514" y="4975158"/>
          <a:ext cx="11746158" cy="712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4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47675">
                  <a:extLst>
                    <a:ext uri="{9D8B030D-6E8A-4147-A177-3AD203B41FA5}">
                      <a16:colId xmlns:a16="http://schemas.microsoft.com/office/drawing/2014/main" xmlns="" val="1490747897"/>
                    </a:ext>
                  </a:extLst>
                </a:gridCol>
              </a:tblGrid>
              <a:tr h="24035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Нарушения законодательства Российской Федерации в сфере ПОД/ФТ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712991"/>
                  </a:ext>
                </a:extLst>
              </a:tr>
              <a:tr h="23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211378" y="5743134"/>
            <a:ext cx="11735294" cy="108833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357188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5113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аудиторскими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 функционала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</a:t>
            </a:r>
            <a:r>
              <a:rPr kumimoji="0" 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ичного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кабинета» на сайте </a:t>
            </a:r>
            <a:r>
              <a:rPr kumimoji="0" lang="ru-RU" sz="1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осуществления аудиторской деятельности</a:t>
            </a:r>
          </a:p>
          <a:p>
            <a:pPr marL="357188" lvl="0" indent="-182563" algn="just">
              <a:buFont typeface="Wingdings" panose="05000000000000000000" pitchFamily="2" charset="2"/>
              <a:buChar char="ü"/>
              <a:tabLst>
                <a:tab pos="265113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либо несоответствие правил внутреннего контроля, в сфере ПОД/ФТ, установленным требованиям</a:t>
            </a:r>
          </a:p>
          <a:p>
            <a:pPr marL="357188" lvl="0" indent="-182563" algn="just">
              <a:buFont typeface="Wingdings" panose="05000000000000000000" pitchFamily="2" charset="2"/>
              <a:buChar char="ü"/>
              <a:tabLst>
                <a:tab pos="265113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специального должностного лица, ответственного за реализацию правил внутреннего контроля, в сфере ПОД/ФТ</a:t>
            </a:r>
          </a:p>
          <a:p>
            <a:pPr marL="357188" lvl="0" indent="-182563" algn="just">
              <a:buFont typeface="Wingdings" panose="05000000000000000000" pitchFamily="2" charset="2"/>
              <a:buChar char="ü"/>
              <a:tabLst>
                <a:tab pos="265113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документирование аудиторских проверок, проведенных в целях контроля за соблюдением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аудируемыми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лицами требований законодательства </a:t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ПОД/ФТ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386" y="5773185"/>
            <a:ext cx="131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01"/>
          <p:cNvSpPr txBox="1">
            <a:spLocks noChangeArrowheads="1"/>
          </p:cNvSpPr>
          <p:nvPr/>
        </p:nvSpPr>
        <p:spPr bwMode="auto">
          <a:xfrm>
            <a:off x="4352544" y="122812"/>
            <a:ext cx="7423076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ФЕДЕРАЛЬНОГО КАЗНАЧЕЙСТВА СФЕРЕ ПРОТИВОДЕЙСТВИЯ ЛЕГАЛИЗАЦИИ (ОТМЫВАНИЯ) ДОХОДОВ, ПОЛУЧЕННЫХ ПРЕСТУПНЫМ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ПУТЕМ, И ФИНАНСИРОВАНИЯ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37277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143" y="2421984"/>
            <a:ext cx="11420060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аудиторов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24 декабря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01"/>
          <p:cNvSpPr txBox="1">
            <a:spLocks noChangeArrowheads="1"/>
          </p:cNvSpPr>
          <p:nvPr/>
        </p:nvSpPr>
        <p:spPr bwMode="auto">
          <a:xfrm>
            <a:off x="4352544" y="122812"/>
            <a:ext cx="7423076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САМОРЕГУЛИРУЕМЫМИ ОРГАНИЗАЦИЯМИ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ВНЕШНЕГО КОНТРОЛЯ КАЧЕСТВА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044" y="851496"/>
            <a:ext cx="5826991" cy="592420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СУЩЕСТВУЮЩИЕ НАПРАВЛЕНИЯ ВЗАИМОДЕЙСТВИЯ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7891" y="1127068"/>
            <a:ext cx="5632544" cy="3575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 по организации ВККР аудиторских организаций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73091" y="851498"/>
            <a:ext cx="5712794" cy="5924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ПУТИ СОВЕРШЕНСТВОВАНИЯ ВЗАИМОДЕЙСТВИЯ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67891" y="166020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по вопросам вовлеченности аудиторских организаций в предстоящую оценку ФАТФ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93165" y="1166087"/>
            <a:ext cx="5457538" cy="905221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информацией о заявлениях о выходе из состава членов СРО аудиторов (в целях сокращения количества уклоняющихся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ВККР АО);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информацией о планах проверок (в целях избегания дублирования проверок)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500719" y="2191710"/>
            <a:ext cx="5457538" cy="75631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Обмен мнениями по различным вопросам ВККР АО в целях его совершенствования, совместного анализа практики осуществления ВККР АО, работы по предупреждению нарушений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500719" y="3069748"/>
            <a:ext cx="5457538" cy="660918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комплексных обучающих программ семинаров и лекций, направленных на предотвращение нарушений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500719" y="3860281"/>
            <a:ext cx="5457538" cy="8309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Единообразные требования к качеству аудиторских услуг и иной деятельности, осуществляемой аудиторскими организациями;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493165" y="4793392"/>
            <a:ext cx="5457538" cy="104800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Объективное обсуждение результатов выявленных нарушений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Функционирование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Комиссий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управлениях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казначейства по субъектам Российской Федерации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целях обеспечения единообразной, открытой и объективной практики применения мер воздействия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81764" y="1657485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подготовке классификатора нарушений, выявляемых при осуществлении ВККР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3975220" y="1660202"/>
            <a:ext cx="1813549" cy="996064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Рабочая группа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обобщению правоприменительной практики и осуществлению методологической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6224" y="2729110"/>
            <a:ext cx="5644211" cy="376104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Комиссия по рассмотрению результатов ВККР аудиторских организаций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67891" y="3105213"/>
            <a:ext cx="5620878" cy="56343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истекшем периоде 2019 года Федеральным казначейством и его территориальными органами с участием СРО рассмотрены результаты внешних проверок качества работы </a:t>
            </a:r>
            <a:r>
              <a:rPr lang="ru-RU" sz="105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аудиторских организаций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6224" y="3717990"/>
            <a:ext cx="5632544" cy="4655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Совместное проведение мероприятий, семинаров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156224" y="4183509"/>
            <a:ext cx="5620879" cy="252818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Конференция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тему: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«Внешний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качества аудиторской деятельности: проблемы и перспективы. Взаимодействие аудиторского сообщества с государственными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органами»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Круглый стол «Совершенствование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механизмов противодействия легализации (отмыванию) денежных средств, приобретенных незаконным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путем»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командой оценщиков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разработки финансовых мер по борьбе с отмыванием денег (ФАТФ) в рамках проведения 4 раунда взаимных оценок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ФАТФ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Международная научно-практическая конференция на тему: «Кодекс этики – основа профессии бухгалтера и аудитора: вызовы и возможности»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 представителей Казначейства России и СРО аудиторов с представителями Международной федерации бухгалтеров и Института дипломированных бухгалтеров Англии и Уэльса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Практические конференции СРО РСА на тему «Российский аудит в современных условиях. Актуальные вопросы аудиторской практики»</a:t>
            </a:r>
            <a:endPara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конференция по вопросам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59267" y="6419002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31" idx="2"/>
            <a:endCxn id="40" idx="0"/>
          </p:cNvCxnSpPr>
          <p:nvPr/>
        </p:nvCxnSpPr>
        <p:spPr>
          <a:xfrm>
            <a:off x="2984163" y="1484637"/>
            <a:ext cx="4376" cy="1728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4" idx="0"/>
          </p:cNvCxnSpPr>
          <p:nvPr/>
        </p:nvCxnSpPr>
        <p:spPr>
          <a:xfrm flipH="1" flipV="1">
            <a:off x="1074665" y="157106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889860" y="1571061"/>
            <a:ext cx="1" cy="891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4666" y="1571061"/>
            <a:ext cx="38151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6493165" y="5958422"/>
            <a:ext cx="5457538" cy="642182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в совместную работу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более широкого круга представителей аудиторского сообщества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 работы Совета по организации внешнего контроля качества работы аудиторских организаций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24 декабря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0"/>
            <a:ext cx="12182819" cy="6858000"/>
          </a:xfrm>
          <a:prstGeom prst="rect">
            <a:avLst/>
          </a:prstGeom>
        </p:spPr>
      </p:pic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159388"/>
            <a:ext cx="7903029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ПЛАНА РАБОТЫ СОВЕТА ПО ОРГАНИЗАЦИИ ВНЕШНЕГО КОНТРОЛЯ КАЧЕСТВА РАБОТЫ АУДИТОРСКИХ ОРГАНИЗАЦИЙ НА 2020 ГОД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1" b="83635"/>
          <a:stretch/>
        </p:blipFill>
        <p:spPr bwMode="auto">
          <a:xfrm>
            <a:off x="-762" y="1"/>
            <a:ext cx="4153728" cy="8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5382" y="6559550"/>
            <a:ext cx="426618" cy="365125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065" y="894523"/>
            <a:ext cx="11120064" cy="1110836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tabLst>
                <a:tab pos="21590" algn="l"/>
                <a:tab pos="201930" algn="l"/>
              </a:tabLst>
            </a:pPr>
            <a:r>
              <a:rPr lang="ru-RU" sz="1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1. Об исполнении протокольных решений (поручений) Совета по организации внешнего контроля качества работы аудиторских организаций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 О результатах осуществления внешнего контроля качества работы аудиторских организаций в 2019 году и I квартале 2020 года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3. О результатах взаимодействия Федерального казначейства и саморегулируемых организаций аудиторов 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4. Иные вопросы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2064" y="2100736"/>
            <a:ext cx="11120064" cy="15477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tabLst>
                <a:tab pos="21590" algn="l"/>
                <a:tab pos="201930" algn="l"/>
              </a:tabLst>
            </a:pPr>
            <a:r>
              <a:rPr lang="ru-RU" sz="1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Второе заседание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1. Об исполнении протокольных решений (поручений) Совета по организации внешнего контроля качества работы аудиторских организаций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 О результатах осуществления внешнего контроля качества работы аудиторских организаций в I полугодии 2020 года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3. О результатах взаимодействия Федерального казначейства и саморегулируемых организаций аудиторов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4. Об обобщении практики применения Классификатора нарушений и недостатков,  выявляемых в ходе внешнего контроля качества работы аудиторских организаций 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5. Иные вопросы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2063" y="3748322"/>
            <a:ext cx="11120066" cy="135175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tabLst>
                <a:tab pos="21590" algn="l"/>
                <a:tab pos="201930" algn="l"/>
              </a:tabLst>
            </a:pPr>
            <a:r>
              <a:rPr lang="ru-RU" sz="1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Третье заседание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1. Об исполнении протокольных решений (поручений) Совета по организации внешнего контроля качества работы аудиторских организаций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 О результатах осуществления внешнего контроля качества работы аудиторских организаций за 9 месяцев 2020 года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3. О результатах взаимодействия Федерального казначейства и саморегулируемых организаций аудиторов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4. О результатах взаимодействия с международными регуляторами аудиторской деятельности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5. Иные вопросы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2063" y="5200806"/>
            <a:ext cx="11120066" cy="1568575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tabLst>
                <a:tab pos="21590" algn="l"/>
                <a:tab pos="201930" algn="l"/>
              </a:tabLst>
            </a:pPr>
            <a:r>
              <a:rPr lang="ru-RU" sz="14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Четвертое заседание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1. Об исполнении протокольных решений (поручений) Совета по организации внешнего контроля качества работы аудиторских организаций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2. О результатах осуществления внешнего контроля качества работы аудиторских организаций в 2020 году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3. 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4. О результатах взаимодействия Федерального казначейства и саморегулируемых организаций аудиторов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5. Об утверждении плана работы Совета по организации внешнего контроля качества работы аудиторских организаций на 2021 год</a:t>
            </a:r>
          </a:p>
          <a:p>
            <a:pPr algn="just">
              <a:tabLst>
                <a:tab pos="21590" algn="l"/>
                <a:tab pos="201930" algn="l"/>
              </a:tabLst>
            </a:pPr>
            <a:r>
              <a:rPr lang="ru-RU" sz="13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6. Иные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38264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01"/>
          <p:cNvSpPr txBox="1">
            <a:spLocks noChangeArrowheads="1"/>
          </p:cNvSpPr>
          <p:nvPr/>
        </p:nvSpPr>
        <p:spPr bwMode="auto">
          <a:xfrm>
            <a:off x="6318504" y="122812"/>
            <a:ext cx="5457116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ФЕДЕРАЛЬНОГО КАЗНАЧЕЙСТВА НА 2020 ГОД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466" y="808225"/>
            <a:ext cx="11728835" cy="61381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29 ноября 2019 г. № 1592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Основные направления развития аудиторской деятельности в Российской Федерации на период до 2024 года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04465" y="1487518"/>
            <a:ext cx="5337835" cy="86249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аудиторской деятельности 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2024 года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включают, в том числе следующие мероприятия по совершенствованию системы мониторинга и надзора в аудиторской деятельности, а также практики применения мер ответственности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4466" y="2418786"/>
            <a:ext cx="5337834" cy="5887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результативности деятельности Федерального казначейства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4466" y="3443404"/>
            <a:ext cx="5337834" cy="5902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круга аудиторских организаций, деятельность которых подлежит контролю Федеральным казначейством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4466" y="4562491"/>
            <a:ext cx="5337834" cy="7955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взаимодействия Федерального казначейства с Банком России , государственной корпорацией «Агентство по страхованию вкладов»,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Росимуществом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4466" y="5912470"/>
            <a:ext cx="5337834" cy="78598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систематического сотрудничества Федерального казначейства с аналогичными надзорными органами в сфере аудита других государств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190488" y="1487518"/>
            <a:ext cx="5742813" cy="86249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Федерального казначейства в сфере внешнего контроля качества работы аудиторских организаций на 2020 год в соответствии с Основными направлениями развития аудиторской деятельности в Российской Федерации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2024 года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8" y="2420207"/>
            <a:ext cx="5742813" cy="5252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механизмов профессионального суждения по отдельным вопросам деятельности объекта проверки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Группа 26"/>
          <p:cNvGrpSpPr>
            <a:grpSpLocks/>
          </p:cNvGrpSpPr>
          <p:nvPr/>
        </p:nvGrpSpPr>
        <p:grpSpPr bwMode="auto">
          <a:xfrm rot="16200000">
            <a:off x="3300020" y="3827652"/>
            <a:ext cx="5201794" cy="503238"/>
            <a:chOff x="4626906" y="3253948"/>
            <a:chExt cx="3116661" cy="567121"/>
          </a:xfrm>
        </p:grpSpPr>
        <p:sp>
          <p:nvSpPr>
            <p:cNvPr id="16" name="Равнобедренный треугольник 15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4626906" y="3253948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8" y="3035619"/>
            <a:ext cx="5742813" cy="5252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предложений в Основную часть нового Кодекса Российской Федерации об административных правонарушениях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6" y="3652781"/>
            <a:ext cx="5742813" cy="5252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предложений по совершенствованию уголовной ответственности за преступления в сфере аудиторской деятельности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6" y="4274156"/>
            <a:ext cx="5742813" cy="45566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института признания аудиторских заключений заведомо ложными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5" y="4825692"/>
            <a:ext cx="5742813" cy="5246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формата информации, предоставляемой Банком России о деятельности </a:t>
            </a:r>
            <a:r>
              <a:rPr lang="ru-RU" sz="1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аудируемых</a:t>
            </a:r>
            <a:r>
              <a:rPr lang="ru-RU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6190486" y="5441104"/>
            <a:ext cx="5742813" cy="125735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 зарубежными надзорными органами совместных конференций, совещаний, круглых столов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законодательства в сфере надзора за аудиторской деятельностью в иностранных юрисдикциях</a:t>
            </a:r>
            <a:endParaRPr lang="ru-RU" sz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 нормативной базы для возможности осуществления с зарубежными надзорными органами совместных контрольных мероприятий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" y="0"/>
            <a:ext cx="12177756" cy="6858000"/>
          </a:xfrm>
          <a:prstGeom prst="rect">
            <a:avLst/>
          </a:prstGeom>
        </p:spPr>
      </p:pic>
      <p:pic>
        <p:nvPicPr>
          <p:cNvPr id="2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1" b="83635"/>
          <a:stretch/>
        </p:blipFill>
        <p:spPr bwMode="auto">
          <a:xfrm>
            <a:off x="-19050" y="1"/>
            <a:ext cx="4153728" cy="8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155449" y="902551"/>
            <a:ext cx="11852062" cy="139581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tabLst>
                <a:tab pos="21590" algn="l"/>
                <a:tab pos="201930" algn="l"/>
              </a:tabLs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Первое заседание</a:t>
            </a:r>
          </a:p>
          <a:p>
            <a:pPr marL="92075" lvl="0" indent="-92075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организаций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2075" lvl="0" indent="-92075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2018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en-US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квартале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2075" lvl="0" indent="-92075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Федерального казначейства и саморегулируемых организаций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92075" lvl="0" indent="-92075" algn="just"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типовых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нарушениях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сфере ПОД/ФТ, выявляемых в ходе внешнего контроля качества работы аудиторских организаций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вопросы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51406" y="2352230"/>
            <a:ext cx="11856105" cy="135156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457189" font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</a:t>
            </a:r>
          </a:p>
          <a:p>
            <a:pPr marL="92075" lvl="0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обобщении практики применения Классификатора нарушений и недостатков, выявляемых в ходе внешнего контроля качества работы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01"/>
          <p:cNvSpPr txBox="1">
            <a:spLocks noChangeArrowheads="1"/>
          </p:cNvSpPr>
          <p:nvPr/>
        </p:nvSpPr>
        <p:spPr bwMode="auto">
          <a:xfrm>
            <a:off x="3872591" y="122812"/>
            <a:ext cx="7903029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СОВЕТА ПО ОРГАНИЗАЦИИ ВНЕШНЕГО КОНТРОЛЯ КАЧЕСТВА РАБОТЫ АУДИТОРСКИХ ОРГАНИЗАЦИЙ НА 2019 ГОД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7268" y="3765220"/>
            <a:ext cx="11870627" cy="140393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spcAft>
                <a:spcPts val="0"/>
              </a:spcAft>
              <a:tabLst>
                <a:tab pos="21590" algn="l"/>
                <a:tab pos="20193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Третье заседание</a:t>
            </a:r>
          </a:p>
          <a:p>
            <a:pPr marL="92075" lvl="0" indent="-71438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внешнего контроля качества работы аудиторских организаций</a:t>
            </a:r>
          </a:p>
          <a:p>
            <a:pPr marL="92075" indent="-71438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за 9 месяцев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года</a:t>
            </a:r>
          </a:p>
          <a:p>
            <a:pPr marL="92075" indent="-71438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</a:t>
            </a: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аудиторов</a:t>
            </a:r>
          </a:p>
          <a:p>
            <a:pPr marL="92075" indent="-71438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результатах взаимодействия с международными регуляторами аудиторской деятельности</a:t>
            </a:r>
          </a:p>
          <a:p>
            <a:pPr marL="92075" indent="-71438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1590" algn="l"/>
                <a:tab pos="201930" algn="l"/>
              </a:tabLst>
            </a:pPr>
            <a:r>
              <a:rPr lang="ru-RU" sz="1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Иные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55449" y="5239512"/>
            <a:ext cx="11852062" cy="155631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</a:t>
            </a:r>
          </a:p>
          <a:p>
            <a:pPr marL="92075" lvl="0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протокольных решений (поручений) заседания Совета по организации ВККР АО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осуществления внешнего контроля качества работы аудиторских организаций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практике применения Международных стандартов аудита при осуществлении внешнего контроля качества работы аудиторских организаций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взаимодействия Федерального казначейства и саморегулируемых организаций аудиторов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работы Совета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внешнего контроля качества работы аудиторских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на 2020 год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66861" y="6476914"/>
            <a:ext cx="340651" cy="319083"/>
          </a:xfrm>
          <a:ln>
            <a:noFill/>
          </a:ln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9" grpId="0"/>
      <p:bldP spid="27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27616" y="2789125"/>
            <a:ext cx="10515601" cy="784225"/>
          </a:xfrm>
          <a:prstGeom prst="rect">
            <a:avLst/>
          </a:prstGeom>
        </p:spPr>
        <p:txBody>
          <a:bodyPr lIns="91440" tIns="45720" rIns="91440" bIns="4572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None/>
            </a:pPr>
            <a:r>
              <a:rPr lang="ru-RU" sz="5067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106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1219170"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074512"/>
            <a:ext cx="1041990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Совета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внешнего контроля качества работы аудиторских организаций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24 декабря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2120248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1" y="6403009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3C342D-F3AD-489B-ABC6-B603DC735B0A}"/>
              </a:ext>
            </a:extLst>
          </p:cNvPr>
          <p:cNvSpPr/>
          <p:nvPr/>
        </p:nvSpPr>
        <p:spPr bwMode="auto">
          <a:xfrm>
            <a:off x="205273" y="951009"/>
            <a:ext cx="11765053" cy="558790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1896725" y="6538917"/>
            <a:ext cx="340651" cy="319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EA9584-6FC9-446B-89E9-C9D48C4D1663}" type="slidenum">
              <a:rPr lang="ru-RU" b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119" y="5197400"/>
            <a:ext cx="4975651" cy="95828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и саморегулируемым организациям аудиторов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вопрос о детализации раскрытия информации по нарушениям, выявленным в ходе внешнего контроля качества работы аудиторских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(протокол от 1 октября 2019 г. № 13)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8119" y="3404369"/>
            <a:ext cx="4975651" cy="97130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казначейству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внешнего контроля качества работы аудиторских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(протокол от 1 октября 2019 г. № 13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119" y="1182256"/>
            <a:ext cx="4981121" cy="15748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взаимодействие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Казначейством России и иностранными регуляторами в сфере аудиторской деятельности в части обмена опытом, сближения подходов при проведении проверок и выявлении нарушений, а также работу, связанную с проведением совместных контрольных мероприятий (протокол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октября 2019 г. № 13)</a:t>
            </a: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0825" y="1182255"/>
            <a:ext cx="6116054" cy="1574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и Советом по надзору за финансовой отчетностью публичных компаний (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PCAOB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ноябре 2019 года проведена параллельная проверка АО «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Делойт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Туш СНГ». В настоящее время осуществляется проработка вопроса о возможности проведения совместных проверок и заключения соответствующих соглашений с иностранными регуляторами в сфере надзора </a:t>
            </a: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аудиторской деятельностью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206005" y="1856564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93928" y="4993659"/>
            <a:ext cx="6083358" cy="1328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изменению подходов к раскрытию информации в отношении нарушений аудиторскими организациями обязательных требований законодательства Российской Федерации в сфере аудиторской деятельности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детализации нормативных правовых актов, положения которых были нарушены аудиторскими организациями. Раскрытие информации по нарушениям в измененной форме будет осуществляться с 1 января 2020 года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201801" y="5559536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5201801" y="3756497"/>
            <a:ext cx="598174" cy="228596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0826" y="2970060"/>
            <a:ext cx="6116052" cy="1801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развитию информационной системы «Прикладной программный продукт «Автоматизированная система планирования контрольной и надзорной деятельности Федеральной службы финансово-бюджетного надзора в исполняемых модулях», который, в том числе предусматривает автоматизацию процессов планирования и проведения проверок качества работы аудиторских организаций, сбора и анализа сведений о результатах проверок, подготовки отчетности, мониторинга эффективности организации ВККР АО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01"/>
          <p:cNvSpPr txBox="1">
            <a:spLocks noChangeArrowheads="1"/>
          </p:cNvSpPr>
          <p:nvPr/>
        </p:nvSpPr>
        <p:spPr bwMode="auto">
          <a:xfrm>
            <a:off x="3872591" y="122812"/>
            <a:ext cx="7903029" cy="7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ПРОТОКОЛЬНЫХ РЕШЕНИЙ (ПОРУЧЕНИЙ) ЗАСЕДАНИЯ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ОРГАНИЗАЦИИ ВНЕШНЕГО КОНТРОЛЯ КАЧЕСТВА 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АУДИТОРСКИХ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703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44" y="2074512"/>
            <a:ext cx="11716512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осуществления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государственной функции по внешнему контролю качества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1" hangingPunct="1"/>
            <a:r>
              <a:rPr lang="ru-RU" sz="1867" dirty="0" smtClean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24 декабря 2019 года</a:t>
            </a:r>
            <a:endParaRPr lang="ru-RU" sz="1867" dirty="0">
              <a:solidFill>
                <a:srgbClr val="1C1C1C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" y="0"/>
            <a:ext cx="12150073" cy="6858000"/>
          </a:xfrm>
          <a:prstGeom prst="rect">
            <a:avLst/>
          </a:prstGeom>
        </p:spPr>
      </p:pic>
      <p:graphicFrame>
        <p:nvGraphicFramePr>
          <p:cNvPr id="134" name="Диаграмма 133"/>
          <p:cNvGraphicFramePr/>
          <p:nvPr>
            <p:extLst>
              <p:ext uri="{D42A27DB-BD31-4B8C-83A1-F6EECF244321}">
                <p14:modId xmlns:p14="http://schemas.microsoft.com/office/powerpoint/2010/main" val="1683417578"/>
              </p:ext>
            </p:extLst>
          </p:nvPr>
        </p:nvGraphicFramePr>
        <p:xfrm>
          <a:off x="5741201" y="768246"/>
          <a:ext cx="6595659" cy="358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68586680"/>
              </p:ext>
            </p:extLst>
          </p:nvPr>
        </p:nvGraphicFramePr>
        <p:xfrm>
          <a:off x="181455" y="977214"/>
          <a:ext cx="5559857" cy="283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84541"/>
          <a:stretch/>
        </p:blipFill>
        <p:spPr bwMode="auto">
          <a:xfrm>
            <a:off x="0" y="-18288"/>
            <a:ext cx="4124739" cy="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757427" y="1621561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757427" y="1621561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kumimoji="0" lang="ru-RU" altLang="ru-RU" sz="226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Condensed" charset="0"/>
                <a:ea typeface="Open Sans Condensed" charset="0"/>
                <a:cs typeface="Open Sans Condensed" charset="0"/>
              </a:rPr>
            </a:br>
            <a:endParaRPr kumimoji="0" lang="ru-RU" altLang="ru-RU" sz="22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9801" y="683402"/>
            <a:ext cx="492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ПРОВЕРКИ ВККР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4267613" y="64576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ОСУЩЕСТВЛЕНИЯ ФЕДЕРАЛЬНЫМ КАЗНАЧЕЙСТВОМ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ВНЕШНЕМУ КОНТРОЛЮ КАЧЕСТВА РАБОТЫ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-2019 ГОДАХ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064313" y="690292"/>
            <a:ext cx="44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МЕРЫ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ВОЗДЕЙСТВИЯ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6031922" y="1225079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685276" y="951173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9307538" y="1103369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611960" y="4258647"/>
            <a:ext cx="492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РЕЗУЛЬТАТИВНОСТЬ ВККР АО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7964466" y="636534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476311" y="6383009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978631" y="6384609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452376" y="6362770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57067" y="3208792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36669" y="321765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8623" y="3208792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929" y="321615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15571" y="3376291"/>
            <a:ext cx="2357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Запланированные проверки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952799" y="3458835"/>
            <a:ext cx="153760" cy="135722"/>
          </a:xfrm>
          <a:prstGeom prst="rect">
            <a:avLst/>
          </a:prstGeom>
          <a:solidFill>
            <a:srgbClr val="B2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2997942" y="3374934"/>
            <a:ext cx="2645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плановые проверки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20904" y="3705004"/>
            <a:ext cx="153760" cy="135722"/>
          </a:xfrm>
          <a:prstGeom prst="rect">
            <a:avLst/>
          </a:prstGeom>
          <a:solidFill>
            <a:srgbClr val="F19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3086076" y="3639735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внеплановые проверки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32" name="Диаграмма 131"/>
          <p:cNvGraphicFramePr/>
          <p:nvPr>
            <p:extLst>
              <p:ext uri="{D42A27DB-BD31-4B8C-83A1-F6EECF244321}">
                <p14:modId xmlns:p14="http://schemas.microsoft.com/office/powerpoint/2010/main" val="4255139750"/>
              </p:ext>
            </p:extLst>
          </p:nvPr>
        </p:nvGraphicFramePr>
        <p:xfrm>
          <a:off x="604601" y="1521348"/>
          <a:ext cx="1181093" cy="314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9" name="Прямоугольник 138"/>
          <p:cNvSpPr/>
          <p:nvPr/>
        </p:nvSpPr>
        <p:spPr>
          <a:xfrm>
            <a:off x="10905650" y="1348898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44" name="Диаграмма 143"/>
          <p:cNvGraphicFramePr/>
          <p:nvPr>
            <p:extLst>
              <p:ext uri="{D42A27DB-BD31-4B8C-83A1-F6EECF244321}">
                <p14:modId xmlns:p14="http://schemas.microsoft.com/office/powerpoint/2010/main" val="484041890"/>
              </p:ext>
            </p:extLst>
          </p:nvPr>
        </p:nvGraphicFramePr>
        <p:xfrm>
          <a:off x="1804052" y="4433446"/>
          <a:ext cx="8604694" cy="308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7" name="Диаграмма 96"/>
          <p:cNvGraphicFramePr/>
          <p:nvPr>
            <p:extLst>
              <p:ext uri="{D42A27DB-BD31-4B8C-83A1-F6EECF244321}">
                <p14:modId xmlns:p14="http://schemas.microsoft.com/office/powerpoint/2010/main" val="2640654203"/>
              </p:ext>
            </p:extLst>
          </p:nvPr>
        </p:nvGraphicFramePr>
        <p:xfrm>
          <a:off x="4809262" y="1636593"/>
          <a:ext cx="1181093" cy="223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530666380"/>
              </p:ext>
            </p:extLst>
          </p:nvPr>
        </p:nvGraphicFramePr>
        <p:xfrm>
          <a:off x="2011056" y="861013"/>
          <a:ext cx="1181093" cy="443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3290365182"/>
              </p:ext>
            </p:extLst>
          </p:nvPr>
        </p:nvGraphicFramePr>
        <p:xfrm>
          <a:off x="3414616" y="1135560"/>
          <a:ext cx="1181093" cy="388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2958711" y="3710584"/>
            <a:ext cx="153760" cy="135722"/>
          </a:xfrm>
          <a:prstGeom prst="rect">
            <a:avLst/>
          </a:prstGeom>
          <a:solidFill>
            <a:srgbClr val="FF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36757" y="3633608"/>
            <a:ext cx="27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Исключенные из плана проверки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91926" y="2891196"/>
            <a:ext cx="4000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308398" y="2839632"/>
            <a:ext cx="4000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725055" y="2855506"/>
            <a:ext cx="4000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113629" y="2872284"/>
            <a:ext cx="4000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7463" y="3460071"/>
            <a:ext cx="153760" cy="135722"/>
          </a:xfrm>
          <a:prstGeom prst="rect">
            <a:avLst/>
          </a:prstGeom>
          <a:solidFill>
            <a:srgbClr val="839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33083" y="3550152"/>
            <a:ext cx="153760" cy="13572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49329" y="3473753"/>
            <a:ext cx="2789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33083" y="3799843"/>
            <a:ext cx="153760" cy="135722"/>
          </a:xfrm>
          <a:prstGeom prst="rect">
            <a:avLst/>
          </a:prstGeom>
          <a:solidFill>
            <a:srgbClr val="ADB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49329" y="3723444"/>
            <a:ext cx="26940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выявленных нарушений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330360" y="3550152"/>
            <a:ext cx="153760" cy="135722"/>
          </a:xfrm>
          <a:prstGeom prst="rect">
            <a:avLst/>
          </a:prstGeom>
          <a:solidFill>
            <a:srgbClr val="839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446606" y="3473753"/>
            <a:ext cx="2499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 приостановлении членства в СРО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30360" y="3931113"/>
            <a:ext cx="153760" cy="135722"/>
          </a:xfrm>
          <a:prstGeom prst="rect">
            <a:avLst/>
          </a:prstGeom>
          <a:solidFill>
            <a:srgbClr val="F19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446606" y="3854714"/>
            <a:ext cx="24999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исключении из СРО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76386" y="4142642"/>
            <a:ext cx="153760" cy="135722"/>
          </a:xfrm>
          <a:prstGeom prst="rect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92632" y="4066243"/>
            <a:ext cx="3708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об административном правонарушении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107380" y="3205427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473644" y="3205426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26210" y="3212988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23442" y="3212792"/>
            <a:ext cx="616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4" grpId="0">
        <p:bldAsOne/>
      </p:bldGraphic>
      <p:bldGraphic spid="19" grpId="0">
        <p:bldAsOne/>
      </p:bldGraphic>
      <p:bldP spid="10" grpId="0"/>
      <p:bldP spid="16" grpId="0"/>
      <p:bldP spid="20" grpId="0"/>
      <p:bldP spid="135" grpId="0"/>
      <p:bldP spid="136" grpId="0"/>
      <p:bldP spid="137" grpId="0"/>
      <p:bldP spid="138" grpId="0"/>
      <p:bldP spid="145" grpId="0"/>
      <p:bldP spid="146" grpId="0"/>
      <p:bldP spid="147" grpId="0"/>
      <p:bldP spid="148" grpId="0"/>
      <p:bldP spid="149" grpId="0"/>
      <p:bldP spid="25" grpId="0"/>
      <p:bldP spid="26" grpId="0"/>
      <p:bldP spid="27" grpId="0"/>
      <p:bldP spid="28" grpId="0"/>
      <p:bldP spid="133" grpId="0"/>
      <p:bldP spid="152" grpId="0" animBg="1"/>
      <p:bldP spid="153" grpId="0"/>
      <p:bldP spid="154" grpId="0" animBg="1"/>
      <p:bldP spid="155" grpId="0"/>
      <p:bldGraphic spid="132" grpId="0">
        <p:bldAsOne/>
      </p:bldGraphic>
      <p:bldP spid="139" grpId="0"/>
      <p:bldGraphic spid="144" grpId="0">
        <p:bldAsOne/>
      </p:bldGraphic>
      <p:bldGraphic spid="97" grpId="0">
        <p:bldAsOne/>
      </p:bldGraphic>
      <p:bldGraphic spid="98" grpId="0">
        <p:bldAsOne/>
      </p:bldGraphic>
      <p:bldGraphic spid="99" grpId="0">
        <p:bldAsOne/>
      </p:bldGraphic>
      <p:bldP spid="100" grpId="0" animBg="1"/>
      <p:bldP spid="101" grpId="0"/>
      <p:bldP spid="103" grpId="0"/>
      <p:bldP spid="104" grpId="0"/>
      <p:bldP spid="105" grpId="0"/>
      <p:bldP spid="106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" y="1"/>
            <a:ext cx="121742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myslova\Desktop\Презентация\карта по субъектам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102" y="441805"/>
            <a:ext cx="6516898" cy="403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77860"/>
              </p:ext>
            </p:extLst>
          </p:nvPr>
        </p:nvGraphicFramePr>
        <p:xfrm>
          <a:off x="80632" y="773621"/>
          <a:ext cx="5533621" cy="611696"/>
        </p:xfrm>
        <a:graphic>
          <a:graphicData uri="http://schemas.openxmlformats.org/drawingml/2006/table">
            <a:tbl>
              <a:tblPr/>
              <a:tblGrid>
                <a:gridCol w="1365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848">
                <a:tc>
                  <a:txBody>
                    <a:bodyPr/>
                    <a:lstStyle>
                      <a:lvl1pPr defTabSz="1087438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87438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87438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74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23.12.2019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079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13 033</a:t>
                      </a:r>
                      <a:endParaRPr kumimoji="0" lang="ru-RU" alt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3039" marB="4303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333" name="Группа 26"/>
          <p:cNvGrpSpPr>
            <a:grpSpLocks/>
          </p:cNvGrpSpPr>
          <p:nvPr/>
        </p:nvGrpSpPr>
        <p:grpSpPr bwMode="auto">
          <a:xfrm>
            <a:off x="1255861" y="1416516"/>
            <a:ext cx="3200400" cy="503239"/>
            <a:chOff x="4621427" y="3253946"/>
            <a:chExt cx="3122140" cy="567123"/>
          </a:xfrm>
        </p:grpSpPr>
        <p:sp>
          <p:nvSpPr>
            <p:cNvPr id="24" name="Равнобедренный треугольник 23"/>
            <p:cNvSpPr/>
            <p:nvPr/>
          </p:nvSpPr>
          <p:spPr bwMode="auto">
            <a:xfrm rot="10800000">
              <a:off x="4636914" y="3565237"/>
              <a:ext cx="3106653" cy="255832"/>
            </a:xfrm>
            <a:prstGeom prst="triangle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21427" y="3253946"/>
              <a:ext cx="3106653" cy="313081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Нарушения</a:t>
              </a:r>
            </a:p>
          </p:txBody>
        </p:sp>
      </p:grpSp>
      <p:sp>
        <p:nvSpPr>
          <p:cNvPr id="38" name="Скругленный прямоугольник 37"/>
          <p:cNvSpPr/>
          <p:nvPr/>
        </p:nvSpPr>
        <p:spPr bwMode="auto">
          <a:xfrm rot="5400000">
            <a:off x="578788" y="1571566"/>
            <a:ext cx="866789" cy="1590965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аудиторской деятельности»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 rot="5400000">
            <a:off x="943466" y="2018601"/>
            <a:ext cx="946923" cy="2609871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Кодекс профессиональной этики аудиторов и Правила независимости аудиторов 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аудиторских организаций</a:t>
            </a: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5400000">
            <a:off x="4155074" y="1576564"/>
            <a:ext cx="871133" cy="1590964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Международные стандарты аудита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 rot="5400000">
            <a:off x="2369864" y="1433142"/>
            <a:ext cx="871135" cy="1872159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стандарты аудиторской деятельности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 rot="5400000">
            <a:off x="3708341" y="1983124"/>
            <a:ext cx="946924" cy="2680822"/>
          </a:xfrm>
          <a:prstGeom prst="roundRect">
            <a:avLst>
              <a:gd name="adj" fmla="val 0"/>
            </a:avLst>
          </a:prstGeom>
          <a:solidFill>
            <a:srgbClr val="FEDEC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26" tIns="45712" rIns="91426" bIns="45712" anchor="ctr"/>
          <a:lstStyle/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законы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организации страхового дела»,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7997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банках и банковской деятельности»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др.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46139" y="763236"/>
            <a:ext cx="6201693" cy="2894364"/>
          </a:xfrm>
          <a:prstGeom prst="wedgeRoundRectCallout">
            <a:avLst>
              <a:gd name="adj1" fmla="val -60357"/>
              <a:gd name="adj2" fmla="val -34471"/>
              <a:gd name="adj3" fmla="val 16667"/>
            </a:avLst>
          </a:prstGeom>
          <a:solidFill>
            <a:srgbClr val="E6E6E6"/>
          </a:solidFill>
          <a:scene3d>
            <a:camera prst="orthographicFront"/>
            <a:lightRig rig="balanced" dir="t"/>
          </a:scene3d>
          <a:sp3d prstMaterial="plastic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2351"/>
              </p:ext>
            </p:extLst>
          </p:nvPr>
        </p:nvGraphicFramePr>
        <p:xfrm>
          <a:off x="6074269" y="900067"/>
          <a:ext cx="5725085" cy="2612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715">
                  <a:extLst>
                    <a:ext uri="{9D8B030D-6E8A-4147-A177-3AD203B41FA5}">
                      <a16:colId xmlns:a16="http://schemas.microsoft.com/office/drawing/2014/main" xmlns="" val="1746294470"/>
                    </a:ext>
                  </a:extLst>
                </a:gridCol>
                <a:gridCol w="336713">
                  <a:extLst>
                    <a:ext uri="{9D8B030D-6E8A-4147-A177-3AD203B41FA5}">
                      <a16:colId xmlns:a16="http://schemas.microsoft.com/office/drawing/2014/main" xmlns="" val="385616380"/>
                    </a:ext>
                  </a:extLst>
                </a:gridCol>
                <a:gridCol w="586270">
                  <a:extLst>
                    <a:ext uri="{9D8B030D-6E8A-4147-A177-3AD203B41FA5}">
                      <a16:colId xmlns:a16="http://schemas.microsoft.com/office/drawing/2014/main" xmlns="" val="3133773312"/>
                    </a:ext>
                  </a:extLst>
                </a:gridCol>
                <a:gridCol w="393256">
                  <a:extLst>
                    <a:ext uri="{9D8B030D-6E8A-4147-A177-3AD203B41FA5}">
                      <a16:colId xmlns:a16="http://schemas.microsoft.com/office/drawing/2014/main" xmlns="" val="3634730636"/>
                    </a:ext>
                  </a:extLst>
                </a:gridCol>
                <a:gridCol w="555235">
                  <a:extLst>
                    <a:ext uri="{9D8B030D-6E8A-4147-A177-3AD203B41FA5}">
                      <a16:colId xmlns:a16="http://schemas.microsoft.com/office/drawing/2014/main" xmlns="" val="1614247058"/>
                    </a:ext>
                  </a:extLst>
                </a:gridCol>
                <a:gridCol w="402078">
                  <a:extLst>
                    <a:ext uri="{9D8B030D-6E8A-4147-A177-3AD203B41FA5}">
                      <a16:colId xmlns:a16="http://schemas.microsoft.com/office/drawing/2014/main" xmlns="" val="4175263390"/>
                    </a:ext>
                  </a:extLst>
                </a:gridCol>
                <a:gridCol w="545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4896">
                  <a:extLst>
                    <a:ext uri="{9D8B030D-6E8A-4147-A177-3AD203B41FA5}">
                      <a16:colId xmlns:a16="http://schemas.microsoft.com/office/drawing/2014/main" xmlns="" val="3676815233"/>
                    </a:ext>
                  </a:extLst>
                </a:gridCol>
              </a:tblGrid>
              <a:tr h="2500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 НПА, положения которого нарушены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23.12.2019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775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аудиторской деятельности»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аудиторской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 аудита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 профессиональной этики аудиторов и Правила независимости аудиторов и аудиторских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77660"/>
              </p:ext>
            </p:extLst>
          </p:nvPr>
        </p:nvGraphicFramePr>
        <p:xfrm>
          <a:off x="5846140" y="3846629"/>
          <a:ext cx="6118815" cy="2896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1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xmlns="" val="1427209569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4099">
                  <a:extLst>
                    <a:ext uri="{9D8B030D-6E8A-4147-A177-3AD203B41FA5}">
                      <a16:colId xmlns:a16="http://schemas.microsoft.com/office/drawing/2014/main" xmlns="" val="1379458602"/>
                    </a:ext>
                  </a:extLst>
                </a:gridCol>
              </a:tblGrid>
              <a:tr h="5571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 с Классификатором нарушений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23.12.2019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0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30,7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2 426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2 295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неустранимые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7 855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6 171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устранимые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1 158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972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Несущественные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8,3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1 233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нарушения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2 939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9 619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14 203</a:t>
                      </a:r>
                      <a:endParaRPr lang="ru-RU" sz="11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14 722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033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5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37910" y="6498896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Скругленная соединительная линия 18"/>
          <p:cNvCxnSpPr>
            <a:cxnSpLocks/>
          </p:cNvCxnSpPr>
          <p:nvPr/>
        </p:nvCxnSpPr>
        <p:spPr>
          <a:xfrm rot="5400000">
            <a:off x="4896698" y="2756830"/>
            <a:ext cx="1481157" cy="7040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oval"/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87475"/>
              </p:ext>
            </p:extLst>
          </p:nvPr>
        </p:nvGraphicFramePr>
        <p:xfrm>
          <a:off x="101103" y="3846631"/>
          <a:ext cx="5513149" cy="2954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1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5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373">
                  <a:extLst>
                    <a:ext uri="{9D8B030D-6E8A-4147-A177-3AD203B41FA5}">
                      <a16:colId xmlns:a16="http://schemas.microsoft.com/office/drawing/2014/main" xmlns="" val="3676815233"/>
                    </a:ext>
                  </a:extLst>
                </a:gridCol>
              </a:tblGrid>
              <a:tr h="1456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Нарушения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Международных стандартов аудита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23.12.2019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698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u="none" strike="noStrike" baseline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705 «Модифицированное мнение в аудиторском заключении»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МСКК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«Контроль качества в аудиторских организациях, проводящих аудит и обзорные проверки финансовой отчетности, а также выполняющих прочие задания, обеспечивающие уверенность, и задания по оказанию сопутствующих услуг»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700 «Формирование мнения и составление заключения о финансовой отчетности»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5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230 «Аудиторская документация»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250 «Рассмотрение законов и нормативных актов в ходе аудита финансовой отчетности»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5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300 «Планирование аудита финансовой отчетности»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12248148"/>
                  </a:ext>
                </a:extLst>
              </a:tr>
              <a:tr h="283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МСА 220 «Контроль качества при проведении аудита финансовой отчетности»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82074139"/>
                  </a:ext>
                </a:extLst>
              </a:tr>
              <a:tr h="17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1 824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6201394"/>
                  </a:ext>
                </a:extLst>
              </a:tr>
              <a:tr h="145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2" name="TextBox 101"/>
          <p:cNvSpPr txBox="1">
            <a:spLocks noChangeArrowheads="1"/>
          </p:cNvSpPr>
          <p:nvPr/>
        </p:nvSpPr>
        <p:spPr bwMode="auto">
          <a:xfrm>
            <a:off x="3872591" y="122812"/>
            <a:ext cx="7903029" cy="5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ПО РЕЗУЛЬТАТАМ ПРОВЕРОК</a:t>
            </a:r>
          </a:p>
          <a:p>
            <a:pPr algn="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2016-2019 ГОДАХ</a:t>
            </a:r>
          </a:p>
        </p:txBody>
      </p:sp>
    </p:spTree>
    <p:extLst>
      <p:ext uri="{BB962C8B-B14F-4D97-AF65-F5344CB8AC3E}">
        <p14:creationId xmlns:p14="http://schemas.microsoft.com/office/powerpoint/2010/main" val="18920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" y="0"/>
            <a:ext cx="12159507" cy="6858000"/>
          </a:xfrm>
          <a:prstGeom prst="rect">
            <a:avLst/>
          </a:prstGeom>
        </p:spPr>
      </p:pic>
      <p:cxnSp>
        <p:nvCxnSpPr>
          <p:cNvPr id="415" name="Прямая соединительная линия 414"/>
          <p:cNvCxnSpPr/>
          <p:nvPr/>
        </p:nvCxnSpPr>
        <p:spPr>
          <a:xfrm flipV="1">
            <a:off x="10930052" y="1697246"/>
            <a:ext cx="184026" cy="118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Прямоугольник 425"/>
          <p:cNvSpPr/>
          <p:nvPr/>
        </p:nvSpPr>
        <p:spPr>
          <a:xfrm>
            <a:off x="10160525" y="3385195"/>
            <a:ext cx="21804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-121287" y="1359985"/>
            <a:ext cx="1322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8" b="84541"/>
          <a:stretch/>
        </p:blipFill>
        <p:spPr bwMode="auto">
          <a:xfrm>
            <a:off x="0" y="0"/>
            <a:ext cx="4124739" cy="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Заголовок 1"/>
          <p:cNvSpPr txBox="1">
            <a:spLocks/>
          </p:cNvSpPr>
          <p:nvPr/>
        </p:nvSpPr>
        <p:spPr>
          <a:xfrm>
            <a:off x="4267613" y="73720"/>
            <a:ext cx="7772401" cy="677566"/>
          </a:xfrm>
          <a:prstGeom prst="rect">
            <a:avLst/>
          </a:prstGeom>
        </p:spPr>
        <p:txBody>
          <a:bodyPr lIns="91438" tIns="45719" rIns="91438" bIns="45719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ОСУЩЕСТВЛЕНИЯ ФЕДЕРАЛЬНЫМ КАЗНАЧЕЙСТВОМ И ЕГО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ТЕРРИТОРИАЛЬНЫМИ ОРГАНАМИ ФУНКЦИИ ПО ВНЕШНЕМУ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КОНТРОЛЮ 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АУДИТОРСКИХ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2019 ГОДУ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4047" y="6375148"/>
            <a:ext cx="45409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50624"/>
              </p:ext>
            </p:extLst>
          </p:nvPr>
        </p:nvGraphicFramePr>
        <p:xfrm>
          <a:off x="82550" y="3652293"/>
          <a:ext cx="11920952" cy="2647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249">
                  <a:extLst>
                    <a:ext uri="{9D8B030D-6E8A-4147-A177-3AD203B41FA5}">
                      <a16:colId xmlns:a16="http://schemas.microsoft.com/office/drawing/2014/main" xmlns="" val="3262174477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xmlns="" val="2388660380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xmlns="" val="3101821733"/>
                    </a:ext>
                  </a:extLst>
                </a:gridCol>
                <a:gridCol w="740664">
                  <a:extLst>
                    <a:ext uri="{9D8B030D-6E8A-4147-A177-3AD203B41FA5}">
                      <a16:colId xmlns:a16="http://schemas.microsoft.com/office/drawing/2014/main" xmlns="" val="1816207596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xmlns="" val="114679983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1952620934"/>
                    </a:ext>
                  </a:extLst>
                </a:gridCol>
                <a:gridCol w="752032">
                  <a:extLst>
                    <a:ext uri="{9D8B030D-6E8A-4147-A177-3AD203B41FA5}">
                      <a16:colId xmlns:a16="http://schemas.microsoft.com/office/drawing/2014/main" xmlns="" val="4268918053"/>
                    </a:ext>
                  </a:extLst>
                </a:gridCol>
                <a:gridCol w="834325">
                  <a:extLst>
                    <a:ext uri="{9D8B030D-6E8A-4147-A177-3AD203B41FA5}">
                      <a16:colId xmlns:a16="http://schemas.microsoft.com/office/drawing/2014/main" xmlns="" val="760910763"/>
                    </a:ext>
                  </a:extLst>
                </a:gridCol>
                <a:gridCol w="604496">
                  <a:extLst>
                    <a:ext uri="{9D8B030D-6E8A-4147-A177-3AD203B41FA5}">
                      <a16:colId xmlns:a16="http://schemas.microsoft.com/office/drawing/2014/main" xmlns="" val="431749908"/>
                    </a:ext>
                  </a:extLst>
                </a:gridCol>
                <a:gridCol w="1007590">
                  <a:extLst>
                    <a:ext uri="{9D8B030D-6E8A-4147-A177-3AD203B41FA5}">
                      <a16:colId xmlns:a16="http://schemas.microsoft.com/office/drawing/2014/main" xmlns="" val="4148605337"/>
                    </a:ext>
                  </a:extLst>
                </a:gridCol>
                <a:gridCol w="989121">
                  <a:extLst>
                    <a:ext uri="{9D8B030D-6E8A-4147-A177-3AD203B41FA5}">
                      <a16:colId xmlns:a16="http://schemas.microsoft.com/office/drawing/2014/main" xmlns="" val="3347112854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xmlns="" val="328557904"/>
                    </a:ext>
                  </a:extLst>
                </a:gridCol>
                <a:gridCol w="905031">
                  <a:extLst>
                    <a:ext uri="{9D8B030D-6E8A-4147-A177-3AD203B41FA5}">
                      <a16:colId xmlns:a16="http://schemas.microsoft.com/office/drawing/2014/main" xmlns="" val="1173565723"/>
                    </a:ext>
                  </a:extLst>
                </a:gridCol>
              </a:tblGrid>
              <a:tr h="177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 ФК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проверок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проверок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внеплановых проверок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воздействия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протоколов об АП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784061"/>
                  </a:ext>
                </a:extLst>
              </a:tr>
              <a:tr h="162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381366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аппарат ФК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76490491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г. Москве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498077529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г. Санкт-Петербургу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941008425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Краснодарскому краю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30501406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Ростовской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19602998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Ставропольскому краю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74662270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Нижегородской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88100982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Республике Татарстан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96222509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Свердловской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05961633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Красноярскому краю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343300417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УФК по Хабаровскому краю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DCE5"/>
                        </a:gs>
                        <a:gs pos="51000">
                          <a:srgbClr val="F2F2F2"/>
                        </a:gs>
                        <a:gs pos="100000">
                          <a:srgbClr val="ADB9CA">
                            <a:alpha val="34000"/>
                            <a:lumMod val="40000"/>
                            <a:lumOff val="6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811596919"/>
                  </a:ext>
                </a:extLst>
              </a:tr>
              <a:tr h="162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033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956341"/>
                  </a:ext>
                </a:extLst>
              </a:tr>
            </a:tbl>
          </a:graphicData>
        </a:graphic>
      </p:graphicFrame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3677348696"/>
              </p:ext>
            </p:extLst>
          </p:nvPr>
        </p:nvGraphicFramePr>
        <p:xfrm>
          <a:off x="436458" y="1044688"/>
          <a:ext cx="3258671" cy="268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7" name="Прямая соединительная линия 86"/>
          <p:cNvCxnSpPr/>
          <p:nvPr/>
        </p:nvCxnSpPr>
        <p:spPr>
          <a:xfrm flipV="1">
            <a:off x="1126939" y="2062853"/>
            <a:ext cx="175275" cy="20296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2386067" y="930960"/>
            <a:ext cx="9975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г. Москве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909930" y="1375979"/>
            <a:ext cx="1003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V="1">
            <a:off x="2281898" y="1308605"/>
            <a:ext cx="184026" cy="118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460845" y="1308605"/>
            <a:ext cx="8781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868330" y="1906725"/>
            <a:ext cx="197806" cy="13755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058284" y="1905573"/>
            <a:ext cx="720976" cy="1152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3005300" y="2499802"/>
            <a:ext cx="141279" cy="81516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141817" y="2503710"/>
            <a:ext cx="756887" cy="1113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2917161" y="1965647"/>
            <a:ext cx="1230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12866" y="2522931"/>
            <a:ext cx="1339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2957251" y="3064935"/>
            <a:ext cx="992918" cy="1992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2367396" y="3316731"/>
            <a:ext cx="94465" cy="208291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2451068" y="3516829"/>
            <a:ext cx="1543066" cy="672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2541363" y="3147867"/>
            <a:ext cx="1546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1863175" y="3391073"/>
            <a:ext cx="99561" cy="196976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134485" y="3587716"/>
            <a:ext cx="1733453" cy="0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54625" y="3341495"/>
            <a:ext cx="1888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1276794" y="3185812"/>
            <a:ext cx="140634" cy="139003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31688" y="3316731"/>
            <a:ext cx="1257705" cy="984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-84624" y="2952218"/>
            <a:ext cx="142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976530" y="2861992"/>
            <a:ext cx="142991" cy="130827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97092" y="2979712"/>
            <a:ext cx="893319" cy="381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-2852" y="2433988"/>
            <a:ext cx="1059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9079" y="1889709"/>
            <a:ext cx="985458" cy="2479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904112" y="2460175"/>
            <a:ext cx="98734" cy="6871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 flipV="1">
            <a:off x="63943" y="2460175"/>
            <a:ext cx="846349" cy="476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-25903" y="1934352"/>
            <a:ext cx="1059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2830384" y="2913159"/>
            <a:ext cx="126864" cy="16039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-57612" y="946348"/>
            <a:ext cx="176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flipH="1" flipV="1">
            <a:off x="63943" y="1332025"/>
            <a:ext cx="1575486" cy="2795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рямоугольник 201"/>
          <p:cNvSpPr/>
          <p:nvPr/>
        </p:nvSpPr>
        <p:spPr>
          <a:xfrm>
            <a:off x="1785837" y="2161227"/>
            <a:ext cx="453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249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528838" y="2404620"/>
            <a:ext cx="641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903692">
            <a:off x="2379144" y="2651375"/>
            <a:ext cx="641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944926" y="2313154"/>
            <a:ext cx="641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934681" y="2041549"/>
            <a:ext cx="641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7" name="Прямая соединительная линия 246"/>
          <p:cNvCxnSpPr/>
          <p:nvPr/>
        </p:nvCxnSpPr>
        <p:spPr>
          <a:xfrm flipH="1" flipV="1">
            <a:off x="1630805" y="1332025"/>
            <a:ext cx="102675" cy="157392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987311" y="1887977"/>
            <a:ext cx="95792" cy="139550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Прямоугольник 369"/>
          <p:cNvSpPr/>
          <p:nvPr/>
        </p:nvSpPr>
        <p:spPr>
          <a:xfrm>
            <a:off x="4005940" y="1307664"/>
            <a:ext cx="1322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71" name="Диаграмма 370"/>
          <p:cNvGraphicFramePr/>
          <p:nvPr>
            <p:extLst>
              <p:ext uri="{D42A27DB-BD31-4B8C-83A1-F6EECF244321}">
                <p14:modId xmlns:p14="http://schemas.microsoft.com/office/powerpoint/2010/main" val="2485468402"/>
              </p:ext>
            </p:extLst>
          </p:nvPr>
        </p:nvGraphicFramePr>
        <p:xfrm>
          <a:off x="4527109" y="1047231"/>
          <a:ext cx="3258671" cy="268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3" name="Прямоугольник 372"/>
          <p:cNvSpPr/>
          <p:nvPr/>
        </p:nvSpPr>
        <p:spPr>
          <a:xfrm>
            <a:off x="6476718" y="933503"/>
            <a:ext cx="9975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г. Москве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ик 373"/>
          <p:cNvSpPr/>
          <p:nvPr/>
        </p:nvSpPr>
        <p:spPr>
          <a:xfrm>
            <a:off x="7078328" y="1577957"/>
            <a:ext cx="1003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75" name="Прямая соединительная линия 374"/>
          <p:cNvCxnSpPr/>
          <p:nvPr/>
        </p:nvCxnSpPr>
        <p:spPr>
          <a:xfrm flipV="1">
            <a:off x="6372549" y="1311148"/>
            <a:ext cx="184026" cy="118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Прямая соединительная линия 375"/>
          <p:cNvCxnSpPr/>
          <p:nvPr/>
        </p:nvCxnSpPr>
        <p:spPr>
          <a:xfrm>
            <a:off x="6551496" y="1311148"/>
            <a:ext cx="8781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Прямая соединительная линия 376"/>
          <p:cNvCxnSpPr/>
          <p:nvPr/>
        </p:nvCxnSpPr>
        <p:spPr>
          <a:xfrm flipV="1">
            <a:off x="7036728" y="2108703"/>
            <a:ext cx="197806" cy="137557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Прямая соединительная линия 377"/>
          <p:cNvCxnSpPr/>
          <p:nvPr/>
        </p:nvCxnSpPr>
        <p:spPr>
          <a:xfrm>
            <a:off x="7233032" y="2109138"/>
            <a:ext cx="720976" cy="1152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единительная линия 378"/>
          <p:cNvCxnSpPr/>
          <p:nvPr/>
        </p:nvCxnSpPr>
        <p:spPr>
          <a:xfrm flipV="1">
            <a:off x="6946679" y="2826548"/>
            <a:ext cx="229429" cy="164845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Прямая соединительная линия 379"/>
          <p:cNvCxnSpPr/>
          <p:nvPr/>
        </p:nvCxnSpPr>
        <p:spPr>
          <a:xfrm>
            <a:off x="7179497" y="2831204"/>
            <a:ext cx="756887" cy="1113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Прямоугольник 380"/>
          <p:cNvSpPr/>
          <p:nvPr/>
        </p:nvSpPr>
        <p:spPr>
          <a:xfrm>
            <a:off x="6929360" y="2325841"/>
            <a:ext cx="1230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2" name="Прямоугольник 381"/>
          <p:cNvSpPr/>
          <p:nvPr/>
        </p:nvSpPr>
        <p:spPr>
          <a:xfrm>
            <a:off x="6830365" y="2798524"/>
            <a:ext cx="1339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83" name="Прямая соединительная линия 382"/>
          <p:cNvCxnSpPr/>
          <p:nvPr/>
        </p:nvCxnSpPr>
        <p:spPr>
          <a:xfrm flipH="1" flipV="1">
            <a:off x="6974750" y="3296078"/>
            <a:ext cx="992918" cy="1992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Прямая соединительная линия 383"/>
          <p:cNvCxnSpPr/>
          <p:nvPr/>
        </p:nvCxnSpPr>
        <p:spPr>
          <a:xfrm flipH="1" flipV="1">
            <a:off x="6283582" y="3401607"/>
            <a:ext cx="131627" cy="200053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 flipH="1">
            <a:off x="6404575" y="3601660"/>
            <a:ext cx="1543066" cy="672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Прямоугольник 385"/>
          <p:cNvSpPr/>
          <p:nvPr/>
        </p:nvSpPr>
        <p:spPr>
          <a:xfrm>
            <a:off x="6494711" y="3241965"/>
            <a:ext cx="1546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Нижегородской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87" name="Прямая соединительная линия 386"/>
          <p:cNvCxnSpPr/>
          <p:nvPr/>
        </p:nvCxnSpPr>
        <p:spPr>
          <a:xfrm flipV="1">
            <a:off x="5908106" y="3393616"/>
            <a:ext cx="99561" cy="196976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единительная линия 387"/>
          <p:cNvCxnSpPr/>
          <p:nvPr/>
        </p:nvCxnSpPr>
        <p:spPr>
          <a:xfrm flipH="1">
            <a:off x="4179416" y="3590259"/>
            <a:ext cx="1733453" cy="0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Прямоугольник 388"/>
          <p:cNvSpPr/>
          <p:nvPr/>
        </p:nvSpPr>
        <p:spPr>
          <a:xfrm>
            <a:off x="4099556" y="3344038"/>
            <a:ext cx="18880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0" name="Прямая соединительная линия 389"/>
          <p:cNvCxnSpPr/>
          <p:nvPr/>
        </p:nvCxnSpPr>
        <p:spPr>
          <a:xfrm flipH="1">
            <a:off x="5212983" y="3085057"/>
            <a:ext cx="159166" cy="25864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Прямая соединительная линия 390"/>
          <p:cNvCxnSpPr/>
          <p:nvPr/>
        </p:nvCxnSpPr>
        <p:spPr>
          <a:xfrm flipH="1" flipV="1">
            <a:off x="4328672" y="3345648"/>
            <a:ext cx="895379" cy="181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Прямоугольник 391"/>
          <p:cNvSpPr/>
          <p:nvPr/>
        </p:nvSpPr>
        <p:spPr>
          <a:xfrm>
            <a:off x="4235517" y="2834855"/>
            <a:ext cx="1041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3" name="Прямая соединительная линия 392"/>
          <p:cNvCxnSpPr/>
          <p:nvPr/>
        </p:nvCxnSpPr>
        <p:spPr>
          <a:xfrm flipH="1">
            <a:off x="5048893" y="2739313"/>
            <a:ext cx="142991" cy="130827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Прямая соединительная линия 393"/>
          <p:cNvCxnSpPr/>
          <p:nvPr/>
        </p:nvCxnSpPr>
        <p:spPr>
          <a:xfrm flipH="1" flipV="1">
            <a:off x="4169455" y="2863383"/>
            <a:ext cx="893319" cy="381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Прямоугольник 394"/>
          <p:cNvSpPr/>
          <p:nvPr/>
        </p:nvSpPr>
        <p:spPr>
          <a:xfrm>
            <a:off x="4069511" y="2317659"/>
            <a:ext cx="1059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6" name="Прямая соединительная линия 395"/>
          <p:cNvCxnSpPr/>
          <p:nvPr/>
        </p:nvCxnSpPr>
        <p:spPr>
          <a:xfrm>
            <a:off x="4182026" y="1819100"/>
            <a:ext cx="985458" cy="2479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/>
          <p:cNvCxnSpPr/>
          <p:nvPr/>
        </p:nvCxnSpPr>
        <p:spPr>
          <a:xfrm flipH="1">
            <a:off x="4994763" y="2178439"/>
            <a:ext cx="179621" cy="156263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Прямая соединительная линия 397"/>
          <p:cNvCxnSpPr/>
          <p:nvPr/>
        </p:nvCxnSpPr>
        <p:spPr>
          <a:xfrm flipH="1" flipV="1">
            <a:off x="4154594" y="2334702"/>
            <a:ext cx="846349" cy="476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Прямоугольник 398"/>
          <p:cNvSpPr/>
          <p:nvPr/>
        </p:nvSpPr>
        <p:spPr>
          <a:xfrm>
            <a:off x="4064748" y="1808879"/>
            <a:ext cx="1059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00" name="Прямая соединительная линия 399"/>
          <p:cNvCxnSpPr/>
          <p:nvPr/>
        </p:nvCxnSpPr>
        <p:spPr>
          <a:xfrm flipH="1" flipV="1">
            <a:off x="6794446" y="3179653"/>
            <a:ext cx="180301" cy="12504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1" name="Прямоугольник 400"/>
          <p:cNvSpPr/>
          <p:nvPr/>
        </p:nvSpPr>
        <p:spPr>
          <a:xfrm>
            <a:off x="4033039" y="948891"/>
            <a:ext cx="176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02" name="Прямая соединительная линия 401"/>
          <p:cNvCxnSpPr/>
          <p:nvPr/>
        </p:nvCxnSpPr>
        <p:spPr>
          <a:xfrm flipH="1" flipV="1">
            <a:off x="4154594" y="1334568"/>
            <a:ext cx="1575486" cy="2795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Прямоугольник 402"/>
          <p:cNvSpPr/>
          <p:nvPr/>
        </p:nvSpPr>
        <p:spPr>
          <a:xfrm>
            <a:off x="5876487" y="2163770"/>
            <a:ext cx="453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4" name="Прямоугольник 403"/>
          <p:cNvSpPr/>
          <p:nvPr/>
        </p:nvSpPr>
        <p:spPr>
          <a:xfrm rot="1953077">
            <a:off x="6481036" y="2734409"/>
            <a:ext cx="570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5" name="Прямоугольник 404"/>
          <p:cNvSpPr/>
          <p:nvPr/>
        </p:nvSpPr>
        <p:spPr>
          <a:xfrm rot="2702991">
            <a:off x="6349461" y="2853630"/>
            <a:ext cx="570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6" name="Прямоугольник 405"/>
          <p:cNvSpPr/>
          <p:nvPr/>
        </p:nvSpPr>
        <p:spPr>
          <a:xfrm>
            <a:off x="5007065" y="2089798"/>
            <a:ext cx="641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1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08" name="Прямая соединительная линия 407"/>
          <p:cNvCxnSpPr/>
          <p:nvPr/>
        </p:nvCxnSpPr>
        <p:spPr>
          <a:xfrm flipH="1" flipV="1">
            <a:off x="5721456" y="1334568"/>
            <a:ext cx="102675" cy="157392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Прямая соединительная линия 408"/>
          <p:cNvCxnSpPr/>
          <p:nvPr/>
        </p:nvCxnSpPr>
        <p:spPr>
          <a:xfrm>
            <a:off x="5160258" y="1817368"/>
            <a:ext cx="95792" cy="139550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Прямоугольник 409"/>
          <p:cNvSpPr/>
          <p:nvPr/>
        </p:nvSpPr>
        <p:spPr>
          <a:xfrm>
            <a:off x="8061704" y="1303333"/>
            <a:ext cx="1436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Краснодарскому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11" name="Диаграмма 410"/>
          <p:cNvGraphicFramePr/>
          <p:nvPr>
            <p:extLst>
              <p:ext uri="{D42A27DB-BD31-4B8C-83A1-F6EECF244321}">
                <p14:modId xmlns:p14="http://schemas.microsoft.com/office/powerpoint/2010/main" val="3840494959"/>
              </p:ext>
            </p:extLst>
          </p:nvPr>
        </p:nvGraphicFramePr>
        <p:xfrm>
          <a:off x="8639509" y="1056830"/>
          <a:ext cx="3258671" cy="268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3" name="Прямоугольник 412"/>
          <p:cNvSpPr/>
          <p:nvPr/>
        </p:nvSpPr>
        <p:spPr>
          <a:xfrm>
            <a:off x="11034221" y="1319601"/>
            <a:ext cx="9975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г. Москве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11222524" y="1998406"/>
            <a:ext cx="10036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г. Санкт-Петербургу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16" name="Прямая соединительная линия 415"/>
          <p:cNvCxnSpPr/>
          <p:nvPr/>
        </p:nvCxnSpPr>
        <p:spPr>
          <a:xfrm>
            <a:off x="11108999" y="1697246"/>
            <a:ext cx="8781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Прямая соединительная линия 416"/>
          <p:cNvCxnSpPr/>
          <p:nvPr/>
        </p:nvCxnSpPr>
        <p:spPr>
          <a:xfrm flipV="1">
            <a:off x="11211052" y="2529153"/>
            <a:ext cx="167678" cy="134791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Прямая соединительная линия 417"/>
          <p:cNvCxnSpPr/>
          <p:nvPr/>
        </p:nvCxnSpPr>
        <p:spPr>
          <a:xfrm>
            <a:off x="11370878" y="2528000"/>
            <a:ext cx="720976" cy="1152"/>
          </a:xfrm>
          <a:prstGeom prst="line">
            <a:avLst/>
          </a:prstGeom>
          <a:ln w="19050">
            <a:solidFill>
              <a:srgbClr val="E97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Прямая соединительная линия 418"/>
          <p:cNvCxnSpPr/>
          <p:nvPr/>
        </p:nvCxnSpPr>
        <p:spPr>
          <a:xfrm flipV="1">
            <a:off x="10988397" y="2999349"/>
            <a:ext cx="141279" cy="81516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Прямая соединительная линия 419"/>
          <p:cNvCxnSpPr/>
          <p:nvPr/>
        </p:nvCxnSpPr>
        <p:spPr>
          <a:xfrm>
            <a:off x="11124914" y="3003257"/>
            <a:ext cx="896178" cy="2113"/>
          </a:xfrm>
          <a:prstGeom prst="line">
            <a:avLst/>
          </a:prstGeom>
          <a:ln w="19050"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Прямоугольник 420"/>
          <p:cNvSpPr/>
          <p:nvPr/>
        </p:nvSpPr>
        <p:spPr>
          <a:xfrm>
            <a:off x="11130386" y="2502923"/>
            <a:ext cx="1112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Ростовской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10777666" y="2993506"/>
            <a:ext cx="1516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Ставропольскому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23" name="Прямая соединительная линия 422"/>
          <p:cNvCxnSpPr/>
          <p:nvPr/>
        </p:nvCxnSpPr>
        <p:spPr>
          <a:xfrm flipH="1">
            <a:off x="10823384" y="3365984"/>
            <a:ext cx="1331762" cy="253"/>
          </a:xfrm>
          <a:prstGeom prst="line">
            <a:avLst/>
          </a:prstGeom>
          <a:ln w="19050">
            <a:solidFill>
              <a:srgbClr val="FB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Прямая соединительная линия 423"/>
          <p:cNvCxnSpPr/>
          <p:nvPr/>
        </p:nvCxnSpPr>
        <p:spPr>
          <a:xfrm flipH="1" flipV="1">
            <a:off x="10237288" y="3417879"/>
            <a:ext cx="131627" cy="200053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Прямая соединительная линия 424"/>
          <p:cNvCxnSpPr/>
          <p:nvPr/>
        </p:nvCxnSpPr>
        <p:spPr>
          <a:xfrm flipH="1">
            <a:off x="10364660" y="3617932"/>
            <a:ext cx="1727194" cy="0"/>
          </a:xfrm>
          <a:prstGeom prst="line">
            <a:avLst/>
          </a:prstGeom>
          <a:ln w="19050">
            <a:solidFill>
              <a:srgbClr val="5A99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 flipV="1">
            <a:off x="9431763" y="3186187"/>
            <a:ext cx="252981" cy="277256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Прямая соединительная линия 427"/>
          <p:cNvCxnSpPr/>
          <p:nvPr/>
        </p:nvCxnSpPr>
        <p:spPr>
          <a:xfrm flipH="1" flipV="1">
            <a:off x="8263681" y="3463442"/>
            <a:ext cx="1177290" cy="1163"/>
          </a:xfrm>
          <a:prstGeom prst="line">
            <a:avLst/>
          </a:prstGeom>
          <a:ln w="19050">
            <a:solidFill>
              <a:srgbClr val="6EA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Прямоугольник 428"/>
          <p:cNvSpPr/>
          <p:nvPr/>
        </p:nvSpPr>
        <p:spPr>
          <a:xfrm>
            <a:off x="8190550" y="3072305"/>
            <a:ext cx="1340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Республике Татарстан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30" name="Прямая соединительная линия 429"/>
          <p:cNvCxnSpPr/>
          <p:nvPr/>
        </p:nvCxnSpPr>
        <p:spPr>
          <a:xfrm flipH="1">
            <a:off x="9194492" y="2821309"/>
            <a:ext cx="122152" cy="266992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Прямая соединительная линия 430"/>
          <p:cNvCxnSpPr/>
          <p:nvPr/>
        </p:nvCxnSpPr>
        <p:spPr>
          <a:xfrm flipH="1" flipV="1">
            <a:off x="8322134" y="3082535"/>
            <a:ext cx="895379" cy="1818"/>
          </a:xfrm>
          <a:prstGeom prst="line">
            <a:avLst/>
          </a:prstGeom>
          <a:ln w="19050">
            <a:solidFill>
              <a:srgbClr val="244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Прямоугольник 431"/>
          <p:cNvSpPr/>
          <p:nvPr/>
        </p:nvSpPr>
        <p:spPr>
          <a:xfrm>
            <a:off x="8174115" y="2571742"/>
            <a:ext cx="1041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Свердловской области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33" name="Прямая соединительная линия 432"/>
          <p:cNvCxnSpPr/>
          <p:nvPr/>
        </p:nvCxnSpPr>
        <p:spPr>
          <a:xfrm flipH="1">
            <a:off x="9051501" y="2474376"/>
            <a:ext cx="142991" cy="130827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Прямая соединительная линия 433"/>
          <p:cNvCxnSpPr/>
          <p:nvPr/>
        </p:nvCxnSpPr>
        <p:spPr>
          <a:xfrm flipH="1" flipV="1">
            <a:off x="8172063" y="2601240"/>
            <a:ext cx="893319" cy="3816"/>
          </a:xfrm>
          <a:prstGeom prst="line">
            <a:avLst/>
          </a:prstGeom>
          <a:ln w="19050">
            <a:solidFill>
              <a:srgbClr val="9B4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Прямоугольник 434"/>
          <p:cNvSpPr/>
          <p:nvPr/>
        </p:nvSpPr>
        <p:spPr>
          <a:xfrm>
            <a:off x="8072119" y="2046372"/>
            <a:ext cx="1059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Красноярскому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36" name="Прямая соединительная линия 435"/>
          <p:cNvCxnSpPr/>
          <p:nvPr/>
        </p:nvCxnSpPr>
        <p:spPr>
          <a:xfrm>
            <a:off x="8146780" y="1686634"/>
            <a:ext cx="1214798" cy="7494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Прямая соединительная линия 436"/>
          <p:cNvCxnSpPr/>
          <p:nvPr/>
        </p:nvCxnSpPr>
        <p:spPr>
          <a:xfrm flipH="1" flipV="1">
            <a:off x="9175174" y="2085494"/>
            <a:ext cx="106981" cy="46461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Прямая соединительная линия 437"/>
          <p:cNvCxnSpPr/>
          <p:nvPr/>
        </p:nvCxnSpPr>
        <p:spPr>
          <a:xfrm flipH="1" flipV="1">
            <a:off x="8086774" y="2078276"/>
            <a:ext cx="1097926" cy="6885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Прямоугольник 438"/>
          <p:cNvSpPr/>
          <p:nvPr/>
        </p:nvSpPr>
        <p:spPr>
          <a:xfrm>
            <a:off x="8002053" y="1695354"/>
            <a:ext cx="1296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УФК по Хабаровскому краю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0" name="Прямая соединительная линия 439"/>
          <p:cNvCxnSpPr/>
          <p:nvPr/>
        </p:nvCxnSpPr>
        <p:spPr>
          <a:xfrm flipV="1">
            <a:off x="10823384" y="3147583"/>
            <a:ext cx="106668" cy="2241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1" name="Прямоугольник 440"/>
          <p:cNvSpPr/>
          <p:nvPr/>
        </p:nvSpPr>
        <p:spPr>
          <a:xfrm>
            <a:off x="8145439" y="958490"/>
            <a:ext cx="176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Центральный аппарат Федерального казначейства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2" name="Прямая соединительная линия 441"/>
          <p:cNvCxnSpPr/>
          <p:nvPr/>
        </p:nvCxnSpPr>
        <p:spPr>
          <a:xfrm flipH="1" flipV="1">
            <a:off x="8266994" y="1344167"/>
            <a:ext cx="1575486" cy="2795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Прямоугольник 442"/>
          <p:cNvSpPr/>
          <p:nvPr/>
        </p:nvSpPr>
        <p:spPr>
          <a:xfrm>
            <a:off x="9876679" y="2173369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3 033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4" name="Прямоугольник 443"/>
          <p:cNvSpPr/>
          <p:nvPr/>
        </p:nvSpPr>
        <p:spPr>
          <a:xfrm rot="1631014">
            <a:off x="10617901" y="2544269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5" name="Прямоугольник 444"/>
          <p:cNvSpPr/>
          <p:nvPr/>
        </p:nvSpPr>
        <p:spPr>
          <a:xfrm>
            <a:off x="9946263" y="2517993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noProof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</a:t>
            </a:r>
            <a:r>
              <a:rPr kumimoji="0" lang="en-US" sz="1100" i="0" u="none" strike="noStrike" kern="1200" cap="none" spc="0" normalizeH="0" baseline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100" i="0" u="none" strike="noStrike" kern="1200" cap="none" spc="0" normalizeH="0" baseline="0" noProof="0" dirty="0" smtClean="0"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kumimoji="0" lang="en-US" sz="1100" i="0" u="none" strike="noStrike" kern="120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 rot="1192596">
            <a:off x="9125979" y="2018976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 flipV="1">
            <a:off x="9833856" y="1344167"/>
            <a:ext cx="102675" cy="157392"/>
          </a:xfrm>
          <a:prstGeom prst="line">
            <a:avLst/>
          </a:prstGeom>
          <a:ln w="1905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9356816" y="1689000"/>
            <a:ext cx="81513" cy="109444"/>
          </a:xfrm>
          <a:prstGeom prst="line">
            <a:avLst/>
          </a:prstGeom>
          <a:ln w="19050">
            <a:solidFill>
              <a:srgbClr val="977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Прямоугольник 449"/>
          <p:cNvSpPr/>
          <p:nvPr/>
        </p:nvSpPr>
        <p:spPr>
          <a:xfrm>
            <a:off x="2553980" y="687691"/>
            <a:ext cx="6998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МЕРЫ ВОЗДЕЙСТВИЯ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1" name="Прямоугольник 450"/>
          <p:cNvSpPr/>
          <p:nvPr/>
        </p:nvSpPr>
        <p:spPr>
          <a:xfrm>
            <a:off x="56440" y="693531"/>
            <a:ext cx="4175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ПРОВЕДЕННЫЕ ПРОВЕРКИ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2" name="Прямоугольник 451"/>
          <p:cNvSpPr/>
          <p:nvPr/>
        </p:nvSpPr>
        <p:spPr>
          <a:xfrm>
            <a:off x="7954432" y="690212"/>
            <a:ext cx="4175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ВЫЯВЛЕННЫЕ 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7" name="Прямоугольник 406"/>
          <p:cNvSpPr/>
          <p:nvPr/>
        </p:nvSpPr>
        <p:spPr>
          <a:xfrm rot="1416063">
            <a:off x="5103804" y="1851943"/>
            <a:ext cx="570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5" name="Прямоугольник 464"/>
          <p:cNvSpPr/>
          <p:nvPr/>
        </p:nvSpPr>
        <p:spPr>
          <a:xfrm rot="2227354">
            <a:off x="10511306" y="2749876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6" name="Прямоугольник 465"/>
          <p:cNvSpPr/>
          <p:nvPr/>
        </p:nvSpPr>
        <p:spPr>
          <a:xfrm rot="20479891">
            <a:off x="9161989" y="2530761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7" name="Прямоугольник 466"/>
          <p:cNvSpPr/>
          <p:nvPr/>
        </p:nvSpPr>
        <p:spPr>
          <a:xfrm rot="1648464">
            <a:off x="9233344" y="1832778"/>
            <a:ext cx="712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8" name="Прямоугольник 467"/>
          <p:cNvSpPr/>
          <p:nvPr/>
        </p:nvSpPr>
        <p:spPr>
          <a:xfrm>
            <a:off x="91374" y="6329428"/>
            <a:ext cx="11895795" cy="49199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65113" lvl="0" algn="just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во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проверках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УФК по г. Москве участвовали сотрудники: УФК по г. Санкт-Петербургу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проверки), УФК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 (4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проверки), УФК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(2 проверки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УФК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Татарстан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УФК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Свердловской области (4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проверки), УФК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Хабаровскому краю (1 проверка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186474" y="6190705"/>
            <a:ext cx="10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/>
      <p:bldP spid="112" grpId="0"/>
      <p:bldP spid="117" grpId="0"/>
      <p:bldGraphic spid="86" grpId="0">
        <p:bldAsOne/>
      </p:bldGraphic>
      <p:bldP spid="88" grpId="0"/>
      <p:bldP spid="89" grpId="0"/>
      <p:bldP spid="96" grpId="0"/>
      <p:bldP spid="97" grpId="0"/>
      <p:bldP spid="101" grpId="0"/>
      <p:bldP spid="104" grpId="0"/>
      <p:bldP spid="107" grpId="0"/>
      <p:bldP spid="110" grpId="0"/>
      <p:bldP spid="115" grpId="0"/>
      <p:bldP spid="200" grpId="0"/>
      <p:bldP spid="202" grpId="0"/>
      <p:bldP spid="203" grpId="0"/>
      <p:bldP spid="204" grpId="0"/>
      <p:bldP spid="205" grpId="0"/>
      <p:bldP spid="206" grpId="0"/>
      <p:bldP spid="370" grpId="0"/>
      <p:bldGraphic spid="371" grpId="0">
        <p:bldAsOne/>
      </p:bldGraphic>
      <p:bldP spid="373" grpId="0"/>
      <p:bldP spid="374" grpId="0"/>
      <p:bldP spid="381" grpId="0"/>
      <p:bldP spid="382" grpId="0"/>
      <p:bldP spid="386" grpId="0"/>
      <p:bldP spid="389" grpId="0"/>
      <p:bldP spid="392" grpId="0"/>
      <p:bldP spid="395" grpId="0"/>
      <p:bldP spid="399" grpId="0"/>
      <p:bldP spid="401" grpId="0"/>
      <p:bldP spid="403" grpId="0"/>
      <p:bldP spid="404" grpId="0"/>
      <p:bldP spid="405" grpId="0"/>
      <p:bldP spid="406" grpId="0"/>
      <p:bldP spid="410" grpId="0"/>
      <p:bldGraphic spid="411" grpId="0">
        <p:bldAsOne/>
      </p:bldGraphic>
      <p:bldP spid="413" grpId="0"/>
      <p:bldP spid="414" grpId="0"/>
      <p:bldP spid="421" grpId="0"/>
      <p:bldP spid="422" grpId="0"/>
      <p:bldP spid="429" grpId="0"/>
      <p:bldP spid="432" grpId="0"/>
      <p:bldP spid="435" grpId="0"/>
      <p:bldP spid="439" grpId="0"/>
      <p:bldP spid="441" grpId="0"/>
      <p:bldP spid="443" grpId="0"/>
      <p:bldP spid="444" grpId="0"/>
      <p:bldP spid="445" grpId="0"/>
      <p:bldP spid="447" grpId="0"/>
      <p:bldP spid="450" grpId="0"/>
      <p:bldP spid="451" grpId="0"/>
      <p:bldP spid="452" grpId="0"/>
      <p:bldP spid="407" grpId="0"/>
      <p:bldP spid="465" grpId="0"/>
      <p:bldP spid="466" grpId="0"/>
      <p:bldP spid="467" grpId="0"/>
      <p:bldP spid="468" grpId="0" animBg="1"/>
      <p:bldP spid="4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ublic\Pictures\Sample 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" y="-146304"/>
            <a:ext cx="1217461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 bwMode="auto">
          <a:xfrm>
            <a:off x="300288" y="2267530"/>
            <a:ext cx="1896155" cy="50797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 defTabSz="457189" fontAlgn="ctr">
              <a:defRPr/>
            </a:pPr>
            <a:r>
              <a:rPr lang="ru-RU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"ПЕТРО-БАЛТ-АУДИТ"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194172" y="2267530"/>
            <a:ext cx="9606446" cy="50797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«ПЕТРО-БАЛТ-АУДИТ» к УФК по г.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Санкт-Петербургу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недействительным предписания об исключении сведений 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«ПЕТРО-БАЛТ-АУДИТ»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реестра аудиторов и аудиторских организаций СРОА от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июня 2018 г. №7200-24-07/7069 не удовлетворены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2" name="TextBox 101"/>
          <p:cNvSpPr txBox="1">
            <a:spLocks noChangeArrowheads="1"/>
          </p:cNvSpPr>
          <p:nvPr/>
        </p:nvSpPr>
        <p:spPr bwMode="auto">
          <a:xfrm>
            <a:off x="4078224" y="-56322"/>
            <a:ext cx="7747729" cy="7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ОБ ОСПАРИВАНИИ В СУДЕ АУДИТОРСКИМИ ОРГАНИЗАЦИЯМИ РЕЗУЛЬТАТОВ ПРОВЕДЕНИЯ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ВНЕШНЕГО КОНТРОЛЯ КАЧЕСТВА РАБОТЫ АУДИТОРСКИХ ОРГАНИЗАЦИЙ В 2017-2019 ГОДАХ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98604" y="2770956"/>
            <a:ext cx="1884153" cy="72890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189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«ФБК Поволжье»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190041" y="2770956"/>
            <a:ext cx="9621817" cy="72891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«ФБК Поволжье» к УФК по Республике Татарстан о признании недействительным предписания о приостановлении членства ООО «ФБК Поволжье» в СРОА сроком на 90 дней от 5 апреля 2018 г. №11-26-10/1587 в первой инстанции удовлетворено частично в части пунктов 4, 8, 9, 12.2. </a:t>
            </a:r>
            <a:r>
              <a:rPr lang="ru-RU" sz="1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алобы УФК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Татарстан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ООО «ФБК Поволжье»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удовлетворены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98605" y="3503350"/>
            <a:ext cx="1886423" cy="54682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189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«НКЦ «Аудитор-Ч»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177743" y="3503351"/>
            <a:ext cx="9633732" cy="546829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ООО «НКЦ «Аудитор-Ч» к УФК по Республике Татарстан о признании недействительным предписания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приостановлении членства ООО «НКЦ «Аудитор-Ч»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СРОА  сроком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90 дней от 27 апреля 2018 г. № 11-26-10/2107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удовлетворены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04280" y="5465873"/>
            <a:ext cx="11521673" cy="356241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ПРИЗНАНИЕ АУДИТОРСКИХ ЗАКЛЮЧЕНИЙ ЗАВЕДОМО ЛОЖНЫМИ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03619" y="5833098"/>
            <a:ext cx="4432973" cy="100606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«КОРН-АУДИТ»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Решением Арбитражного суда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города Москвы 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аудиторское заключение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отношении бухгалтерской отчетности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ЗАО «</a:t>
            </a:r>
            <a:r>
              <a:rPr kumimoji="0" lang="ru-RU" sz="115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Пересвет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-Инвест» за 2011 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признано заведомо ложным </a:t>
            </a:r>
            <a:b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(дело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А40-224307/16-51-2250)</a:t>
            </a:r>
            <a:endParaRPr kumimoji="0" lang="ru-RU" sz="11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33257" y="5833098"/>
            <a:ext cx="6992696" cy="1006060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«АУДИТОРСКАЯ ФИРМА «ЛИТА»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Арбитражного суда Ростовской области аудиторское заключение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бухгалтерской отчетности ООО «</a:t>
            </a:r>
            <a:r>
              <a:rPr kumimoji="0" lang="ru-RU" sz="115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Уверен.ру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2012 год признано заведомо ложным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1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дело № А53-14617/18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kumimoji="0" lang="ru-RU" sz="115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«Аудиторская фирма «Лита» подало </a:t>
            </a:r>
            <a:r>
              <a:rPr lang="ru-RU" sz="11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кассационную</a:t>
            </a: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жалобу. По результатам рассмотрения </a:t>
            </a:r>
            <a:b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15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дела в кассационной инстанции жалоба оставлена без удовлетворения</a:t>
            </a:r>
            <a:endParaRPr kumimoji="0" lang="ru-RU" sz="11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841" y="5336705"/>
            <a:ext cx="10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3619" y="4041648"/>
            <a:ext cx="1886423" cy="530352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189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 «АФ «Уральский союз»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182757" y="4041649"/>
            <a:ext cx="9633732" cy="530352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АО «АФ «Уральский союз» о признании незаконным предписания Федерального казначейства об устранении выявленных по результатам внешней проверки качества работы нарушений от 19 июня 2018 г. № 19-00-11/12600 не удовлетворены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3335" y="6498896"/>
            <a:ext cx="38866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F5DD0-1489-4E45-B2C6-8977F80E297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4280" y="4573152"/>
            <a:ext cx="1881554" cy="86785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189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«Аудиторская и консалтинговая фирма «ТОП-АУДИТ»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177032" y="4573152"/>
            <a:ext cx="9648922" cy="86785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Арбитражного суда Московского округа удовлетворена кассационная жалоба Федерального казначейства на решение Арбитражного суда города Москвы от 12 апреля 2019 года и постановление Девятого арбитражного апелляционного суда от 2 июля 2019 года по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ООО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«АКФ «Топ-Аудит» о признании недействительным предписания Федерального казначейства от 17 декабря 2018 г. № 19-00-10/27230. Решение суда первой инстанции и постановление апелляционной инстанции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отменены,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направлено на новое рассмотрение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93006" y="1694802"/>
            <a:ext cx="1892022" cy="56489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 defTabSz="457189" fontAlgn="ctr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5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 «Бухгалтерский </a:t>
            </a:r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Налоговый Центр»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190039" y="1694802"/>
            <a:ext cx="9610579" cy="564899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ООО «АФ «Бухгалтерский Экспертный Налоговый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Центр» к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 по г.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Санкт-Петербургу о признании недействительным предписания 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приостановлении членства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СРОА от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2017 г. №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7200-23-07/2763 не удовлетворены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7139" y="621895"/>
            <a:ext cx="1892022" cy="564899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 defTabSz="457189" fontAlgn="ctr"/>
            <a:r>
              <a:rPr lang="ru-RU" sz="1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"Амурский дом аудита"</a:t>
            </a: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194172" y="621895"/>
            <a:ext cx="9610579" cy="564899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«Амурский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аудита» к УФК по Хабаровскому краю о признании недействительным предупреждения о недопустимости нарушения требований стандартов аудиторской деятельности от 27 июня 2016 г. № 22-54-13/6462 не удовлетворены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4717" y="1183663"/>
            <a:ext cx="1895323" cy="50797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189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«Аудиторская фирма «Аваль»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190041" y="1183663"/>
            <a:ext cx="9621434" cy="50797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 ООО Аудиторская фирма «Аваль» к Казначейству России об оспаривании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предписания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устранении выявленных по результатам внешней проверки качества работы нарушений от 19 июля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 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№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19-00-12/83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удовлетворены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24627</TotalTime>
  <Words>4967</Words>
  <Application>Microsoft Office PowerPoint</Application>
  <PresentationFormat>Произвольный</PresentationFormat>
  <Paragraphs>858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Албердян Диана Левоновна</cp:lastModifiedBy>
  <cp:revision>2000</cp:revision>
  <cp:lastPrinted>2019-11-26T14:30:17Z</cp:lastPrinted>
  <dcterms:created xsi:type="dcterms:W3CDTF">2017-06-26T12:05:56Z</dcterms:created>
  <dcterms:modified xsi:type="dcterms:W3CDTF">2019-12-24T09:25:08Z</dcterms:modified>
</cp:coreProperties>
</file>