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8" r:id="rId3"/>
    <p:sldId id="326" r:id="rId4"/>
    <p:sldId id="327" r:id="rId5"/>
    <p:sldId id="320" r:id="rId6"/>
    <p:sldId id="312" r:id="rId7"/>
    <p:sldId id="330" r:id="rId8"/>
    <p:sldId id="306" r:id="rId9"/>
    <p:sldId id="316" r:id="rId10"/>
    <p:sldId id="325" r:id="rId11"/>
    <p:sldId id="324" r:id="rId12"/>
    <p:sldId id="321" r:id="rId13"/>
    <p:sldId id="322" r:id="rId14"/>
    <p:sldId id="323" r:id="rId15"/>
    <p:sldId id="334" r:id="rId16"/>
    <p:sldId id="331" r:id="rId17"/>
    <p:sldId id="332" r:id="rId18"/>
    <p:sldId id="333" r:id="rId19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278"/>
            <p14:sldId id="326"/>
            <p14:sldId id="327"/>
            <p14:sldId id="320"/>
            <p14:sldId id="312"/>
            <p14:sldId id="330"/>
            <p14:sldId id="306"/>
            <p14:sldId id="316"/>
            <p14:sldId id="325"/>
            <p14:sldId id="324"/>
            <p14:sldId id="321"/>
            <p14:sldId id="322"/>
            <p14:sldId id="323"/>
            <p14:sldId id="334"/>
            <p14:sldId id="331"/>
            <p14:sldId id="332"/>
            <p14:sldId id="333"/>
          </p14:sldIdLst>
        </p14:section>
        <p14:section name="Раздел без заголовка" id="{9CAABC7E-0688-41AB-8974-C7B484968FC1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2" clrIdx="0"/>
  <p:cmAuthor id="1" name="Пчелинцев Анатолий Владимирович" initials="ПАВ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19229"/>
    <a:srgbClr val="11437F"/>
    <a:srgbClr val="F4C552"/>
    <a:srgbClr val="F1F1F1"/>
    <a:srgbClr val="E6E6E6"/>
    <a:srgbClr val="DDDDDD"/>
    <a:srgbClr val="99CCFF"/>
    <a:srgbClr val="4978B1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096" autoAdjust="0"/>
  </p:normalViewPr>
  <p:slideViewPr>
    <p:cSldViewPr>
      <p:cViewPr>
        <p:scale>
          <a:sx n="159" d="100"/>
          <a:sy n="159" d="100"/>
        </p:scale>
        <p:origin x="-240" y="108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2034" y="-72"/>
      </p:cViewPr>
      <p:guideLst>
        <p:guide orient="horz" pos="2148"/>
        <p:guide pos="31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8T00:16:35.673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3066A7-BDC2-43B0-B062-97D323B6C667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456B82-437A-47DD-B2C6-FF5445975A6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D8A89AA7-9B53-4AB0-9EAC-7EF98CC9986F}" type="parTrans" cxnId="{AC3582B5-5F32-466C-B0CC-2085CDFC65D3}">
      <dgm:prSet/>
      <dgm:spPr/>
      <dgm:t>
        <a:bodyPr/>
        <a:lstStyle/>
        <a:p>
          <a:endParaRPr lang="ru-RU"/>
        </a:p>
      </dgm:t>
    </dgm:pt>
    <dgm:pt modelId="{AF8AA46E-530F-478A-B47C-446050A36741}" type="sibTrans" cxnId="{AC3582B5-5F32-466C-B0CC-2085CDFC65D3}">
      <dgm:prSet/>
      <dgm:spPr/>
      <dgm:t>
        <a:bodyPr/>
        <a:lstStyle/>
        <a:p>
          <a:endParaRPr lang="ru-RU"/>
        </a:p>
      </dgm:t>
    </dgm:pt>
    <dgm:pt modelId="{F979BB86-9AA2-495C-A03A-391DFFAD0C2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9BCE9E1-1F11-4AB2-8064-14A84CD09D97}" type="parTrans" cxnId="{F1CF9208-28BF-4DD1-86CF-4AF59D0BEACE}">
      <dgm:prSet/>
      <dgm:spPr/>
      <dgm:t>
        <a:bodyPr/>
        <a:lstStyle/>
        <a:p>
          <a:endParaRPr lang="ru-RU"/>
        </a:p>
      </dgm:t>
    </dgm:pt>
    <dgm:pt modelId="{8A55CDB2-B9FE-4211-9AAA-EF21529F7AA4}" type="sibTrans" cxnId="{F1CF9208-28BF-4DD1-86CF-4AF59D0BEACE}">
      <dgm:prSet/>
      <dgm:spPr/>
      <dgm:t>
        <a:bodyPr/>
        <a:lstStyle/>
        <a:p>
          <a:endParaRPr lang="ru-RU"/>
        </a:p>
      </dgm:t>
    </dgm:pt>
    <dgm:pt modelId="{E802CF63-59AD-4F76-B29C-0BB3AEB8E828}">
      <dgm:prSet phldrT="[Текст]" custT="1"/>
      <dgm:spPr/>
      <dgm:t>
        <a:bodyPr/>
        <a:lstStyle/>
        <a:p>
          <a:r>
            <a:rPr lang="ru-RU" sz="8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800" b="1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8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800" dirty="0"/>
        </a:p>
      </dgm:t>
    </dgm:pt>
    <dgm:pt modelId="{86562182-F2A9-4B82-972A-F03C2103A0B6}" type="parTrans" cxnId="{A55776C7-F18D-4FB8-A084-8C5E3A21E7AF}">
      <dgm:prSet/>
      <dgm:spPr/>
      <dgm:t>
        <a:bodyPr/>
        <a:lstStyle/>
        <a:p>
          <a:endParaRPr lang="ru-RU"/>
        </a:p>
      </dgm:t>
    </dgm:pt>
    <dgm:pt modelId="{7AE9B669-2F52-4A23-90F6-CCAC40DA83CF}" type="sibTrans" cxnId="{A55776C7-F18D-4FB8-A084-8C5E3A21E7AF}">
      <dgm:prSet/>
      <dgm:spPr/>
      <dgm:t>
        <a:bodyPr/>
        <a:lstStyle/>
        <a:p>
          <a:endParaRPr lang="ru-RU"/>
        </a:p>
      </dgm:t>
    </dgm:pt>
    <dgm:pt modelId="{F2AFF4F1-C310-461B-A361-D43BA0B103E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3847BCA-0387-4870-B8F6-CE6DDBB66E50}" type="parTrans" cxnId="{5D1BFD21-2901-4CC7-9A65-279ABFDB2BFE}">
      <dgm:prSet/>
      <dgm:spPr/>
      <dgm:t>
        <a:bodyPr/>
        <a:lstStyle/>
        <a:p>
          <a:endParaRPr lang="ru-RU"/>
        </a:p>
      </dgm:t>
    </dgm:pt>
    <dgm:pt modelId="{A58D044C-A76A-407B-BC8E-BD4C754DDA85}" type="sibTrans" cxnId="{5D1BFD21-2901-4CC7-9A65-279ABFDB2BFE}">
      <dgm:prSet/>
      <dgm:spPr/>
      <dgm:t>
        <a:bodyPr/>
        <a:lstStyle/>
        <a:p>
          <a:endParaRPr lang="ru-RU"/>
        </a:p>
      </dgm:t>
    </dgm:pt>
    <dgm:pt modelId="{F9C004BB-3AEC-4335-86CC-C214F22CB565}">
      <dgm:prSet phldrT="[Текст]" custT="1"/>
      <dgm:spPr/>
      <dgm:t>
        <a:bodyPr/>
        <a:lstStyle/>
        <a:p>
          <a:r>
            <a:rPr lang="ru-RU" sz="9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900" dirty="0"/>
        </a:p>
      </dgm:t>
    </dgm:pt>
    <dgm:pt modelId="{2578DFD8-CDF9-4BD8-9EF4-11BFDB4A2D1E}" type="parTrans" cxnId="{3EB8D28C-9648-44BC-A2C7-88F3C5A114DB}">
      <dgm:prSet/>
      <dgm:spPr/>
      <dgm:t>
        <a:bodyPr/>
        <a:lstStyle/>
        <a:p>
          <a:endParaRPr lang="ru-RU"/>
        </a:p>
      </dgm:t>
    </dgm:pt>
    <dgm:pt modelId="{DB5187BA-D573-4266-BC98-825668AC4DE2}" type="sibTrans" cxnId="{3EB8D28C-9648-44BC-A2C7-88F3C5A114DB}">
      <dgm:prSet/>
      <dgm:spPr/>
      <dgm:t>
        <a:bodyPr/>
        <a:lstStyle/>
        <a:p>
          <a:endParaRPr lang="ru-RU"/>
        </a:p>
      </dgm:t>
    </dgm:pt>
    <dgm:pt modelId="{23E8FD34-29D0-4CA7-B20D-CA4359A7D66D}">
      <dgm:prSet phldrT="[Текст]" custT="1"/>
      <dgm:spPr/>
      <dgm:t>
        <a:bodyPr/>
        <a:lstStyle/>
        <a:p>
          <a:r>
            <a:rPr lang="ru-RU" sz="800" dirty="0" smtClean="0">
              <a:latin typeface="Cambria" pitchFamily="18" charset="0"/>
            </a:rPr>
            <a:t>Формируются </a:t>
          </a:r>
          <a:r>
            <a:rPr lang="ru-RU" sz="800" b="1" dirty="0" smtClean="0">
              <a:latin typeface="Cambria" pitchFamily="18" charset="0"/>
            </a:rPr>
            <a:t>в структуре прогноза </a:t>
          </a:r>
          <a:r>
            <a:rPr lang="ru-RU" sz="800" b="0" dirty="0" smtClean="0">
              <a:latin typeface="Cambria" pitchFamily="18" charset="0"/>
            </a:rPr>
            <a:t>по наиболее детализированным КБК без промежуточных итогов</a:t>
          </a:r>
          <a:r>
            <a:rPr lang="ru-RU" sz="800" dirty="0" smtClean="0">
              <a:latin typeface="Cambria" pitchFamily="18" charset="0"/>
            </a:rPr>
            <a:t>;</a:t>
          </a:r>
          <a:endParaRPr lang="ru-RU" sz="800" dirty="0"/>
        </a:p>
      </dgm:t>
    </dgm:pt>
    <dgm:pt modelId="{52C4BCE7-DEB2-4F1A-91CA-F8B91ED5295E}" type="parTrans" cxnId="{48D832BD-DFD5-47C0-A7BE-3B6367A72415}">
      <dgm:prSet/>
      <dgm:spPr/>
      <dgm:t>
        <a:bodyPr/>
        <a:lstStyle/>
        <a:p>
          <a:endParaRPr lang="ru-RU"/>
        </a:p>
      </dgm:t>
    </dgm:pt>
    <dgm:pt modelId="{4BC9A4FA-4962-491C-8394-E18F72BB6017}" type="sibTrans" cxnId="{48D832BD-DFD5-47C0-A7BE-3B6367A72415}">
      <dgm:prSet/>
      <dgm:spPr/>
      <dgm:t>
        <a:bodyPr/>
        <a:lstStyle/>
        <a:p>
          <a:endParaRPr lang="ru-RU"/>
        </a:p>
      </dgm:t>
    </dgm:pt>
    <dgm:pt modelId="{798E3856-AC9F-42EC-BD97-5F2C0672597C}">
      <dgm:prSet custT="1"/>
      <dgm:spPr/>
      <dgm:t>
        <a:bodyPr/>
        <a:lstStyle/>
        <a:p>
          <a:r>
            <a:rPr lang="ru-RU" sz="800" dirty="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</dgm:t>
    </dgm:pt>
    <dgm:pt modelId="{E8532CF7-3E7F-4CF4-85FC-2642D44B4C73}" type="parTrans" cxnId="{3C6C7150-D707-4D86-A2A2-19F5BC8116C5}">
      <dgm:prSet/>
      <dgm:spPr/>
      <dgm:t>
        <a:bodyPr/>
        <a:lstStyle/>
        <a:p>
          <a:endParaRPr lang="ru-RU"/>
        </a:p>
      </dgm:t>
    </dgm:pt>
    <dgm:pt modelId="{719F8F34-11E3-4299-9E07-CF6AA4BCE3C9}" type="sibTrans" cxnId="{3C6C7150-D707-4D86-A2A2-19F5BC8116C5}">
      <dgm:prSet/>
      <dgm:spPr/>
      <dgm:t>
        <a:bodyPr/>
        <a:lstStyle/>
        <a:p>
          <a:endParaRPr lang="ru-RU"/>
        </a:p>
      </dgm:t>
    </dgm:pt>
    <dgm:pt modelId="{2354AEC8-F8CE-4586-9750-61FBF4F7F298}">
      <dgm:prSet custT="1"/>
      <dgm:spPr/>
      <dgm:t>
        <a:bodyPr/>
        <a:lstStyle/>
        <a:p>
          <a:r>
            <a:rPr lang="ru-RU" sz="80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800" b="1" i="0" dirty="0" smtClean="0">
              <a:latin typeface="Cambria" pitchFamily="18" charset="0"/>
            </a:rPr>
            <a:t>прогноза графа 7 не заполняется</a:t>
          </a:r>
          <a:r>
            <a:rPr lang="ru-RU" sz="800" dirty="0" smtClean="0">
              <a:latin typeface="Cambria" pitchFamily="18" charset="0"/>
            </a:rPr>
            <a:t>;</a:t>
          </a:r>
        </a:p>
      </dgm:t>
    </dgm:pt>
    <dgm:pt modelId="{4BCC7A4F-F9C5-4ACF-9307-6C6476CC705A}" type="parTrans" cxnId="{C75ECEED-6AA9-45C0-ACE9-48DD212D5342}">
      <dgm:prSet/>
      <dgm:spPr/>
      <dgm:t>
        <a:bodyPr/>
        <a:lstStyle/>
        <a:p>
          <a:endParaRPr lang="ru-RU"/>
        </a:p>
      </dgm:t>
    </dgm:pt>
    <dgm:pt modelId="{0ECC974C-4834-46FF-857E-2E6426D5FA38}" type="sibTrans" cxnId="{C75ECEED-6AA9-45C0-ACE9-48DD212D5342}">
      <dgm:prSet/>
      <dgm:spPr/>
      <dgm:t>
        <a:bodyPr/>
        <a:lstStyle/>
        <a:p>
          <a:endParaRPr lang="ru-RU"/>
        </a:p>
      </dgm:t>
    </dgm:pt>
    <dgm:pt modelId="{DABDF789-4DD4-4498-BD1C-4A9614F1BDF7}">
      <dgm:prSet custT="1"/>
      <dgm:spPr/>
      <dgm:t>
        <a:bodyPr/>
        <a:lstStyle/>
        <a:p>
          <a:r>
            <a:rPr lang="ru-RU" sz="800" b="1" dirty="0" smtClean="0">
              <a:latin typeface="Cambria" pitchFamily="18" charset="0"/>
            </a:rPr>
            <a:t>Графа 8 не заполняется</a:t>
          </a:r>
          <a:r>
            <a:rPr lang="ru-RU" sz="800" dirty="0" smtClean="0">
              <a:latin typeface="Cambria" pitchFamily="18" charset="0"/>
            </a:rPr>
            <a:t>;</a:t>
          </a:r>
        </a:p>
      </dgm:t>
    </dgm:pt>
    <dgm:pt modelId="{B1E66A9F-F906-4122-A8AF-8FF5EBEFB4B0}" type="parTrans" cxnId="{275F6F14-8F25-46F8-8630-F2AF579BD200}">
      <dgm:prSet/>
      <dgm:spPr/>
      <dgm:t>
        <a:bodyPr/>
        <a:lstStyle/>
        <a:p>
          <a:endParaRPr lang="ru-RU"/>
        </a:p>
      </dgm:t>
    </dgm:pt>
    <dgm:pt modelId="{9A14F4F5-7C95-4798-81A8-FFF2AA744309}" type="sibTrans" cxnId="{275F6F14-8F25-46F8-8630-F2AF579BD200}">
      <dgm:prSet/>
      <dgm:spPr/>
      <dgm:t>
        <a:bodyPr/>
        <a:lstStyle/>
        <a:p>
          <a:endParaRPr lang="ru-RU"/>
        </a:p>
      </dgm:t>
    </dgm:pt>
    <dgm:pt modelId="{87F93E98-2446-43A8-81DC-C45BAF11CDD9}">
      <dgm:prSet custT="1"/>
      <dgm:spPr/>
      <dgm:t>
        <a:bodyPr/>
        <a:lstStyle/>
        <a:p>
          <a:r>
            <a:rPr lang="ru-RU" sz="800" dirty="0" smtClean="0">
              <a:latin typeface="Cambria" pitchFamily="18" charset="0"/>
            </a:rPr>
            <a:t>В графе 9 </a:t>
          </a:r>
          <a:r>
            <a:rPr lang="ru-RU" sz="800" b="1" dirty="0" smtClean="0">
              <a:latin typeface="Cambria" pitchFamily="18" charset="0"/>
            </a:rPr>
            <a:t>приводится факторный анализ</a:t>
          </a:r>
          <a:r>
            <a:rPr lang="ru-RU" sz="800" dirty="0" smtClean="0">
              <a:latin typeface="Cambria" pitchFamily="18" charset="0"/>
            </a:rPr>
            <a:t> отклонений фактического исполнения от прогноза.</a:t>
          </a:r>
        </a:p>
      </dgm:t>
    </dgm:pt>
    <dgm:pt modelId="{17D57941-3E87-4433-A5D6-AFDE36690AC2}" type="parTrans" cxnId="{3C259ED2-67B9-4A21-8EEC-6D2850A56A9A}">
      <dgm:prSet/>
      <dgm:spPr/>
      <dgm:t>
        <a:bodyPr/>
        <a:lstStyle/>
        <a:p>
          <a:endParaRPr lang="ru-RU"/>
        </a:p>
      </dgm:t>
    </dgm:pt>
    <dgm:pt modelId="{540077AC-15B4-4266-9074-F90DB37786A9}" type="sibTrans" cxnId="{3C259ED2-67B9-4A21-8EEC-6D2850A56A9A}">
      <dgm:prSet/>
      <dgm:spPr/>
      <dgm:t>
        <a:bodyPr/>
        <a:lstStyle/>
        <a:p>
          <a:endParaRPr lang="ru-RU"/>
        </a:p>
      </dgm:t>
    </dgm:pt>
    <dgm:pt modelId="{AFAB5E80-4CF3-47A0-A082-D8673937B18D}">
      <dgm:prSet custT="1"/>
      <dgm:spPr/>
      <dgm:t>
        <a:bodyPr/>
        <a:lstStyle/>
        <a:p>
          <a:r>
            <a:rPr lang="ru-RU" sz="8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</dgm:t>
    </dgm:pt>
    <dgm:pt modelId="{72DB3BCC-CE27-4DD1-BD8E-47BEA035B037}" type="parTrans" cxnId="{3F47BCC0-F171-4C29-8725-3265516A19FA}">
      <dgm:prSet/>
      <dgm:spPr/>
      <dgm:t>
        <a:bodyPr/>
        <a:lstStyle/>
        <a:p>
          <a:endParaRPr lang="ru-RU"/>
        </a:p>
      </dgm:t>
    </dgm:pt>
    <dgm:pt modelId="{B607D1FF-719F-4FD8-B7F7-AE5C47550990}" type="sibTrans" cxnId="{3F47BCC0-F171-4C29-8725-3265516A19FA}">
      <dgm:prSet/>
      <dgm:spPr/>
      <dgm:t>
        <a:bodyPr/>
        <a:lstStyle/>
        <a:p>
          <a:endParaRPr lang="ru-RU"/>
        </a:p>
      </dgm:t>
    </dgm:pt>
    <dgm:pt modelId="{8B66FCF9-EB05-4F2F-9BF4-933C502E34D1}">
      <dgm:prSet custT="1"/>
      <dgm:spPr/>
      <dgm:t>
        <a:bodyPr/>
        <a:lstStyle/>
        <a:p>
          <a:r>
            <a:rPr lang="ru-RU" sz="8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800" b="1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800" dirty="0" smtClean="0">
              <a:latin typeface="Cambria" panose="02040503050406030204" pitchFamily="18" charset="0"/>
            </a:rPr>
            <a:t>. </a:t>
          </a:r>
        </a:p>
      </dgm:t>
    </dgm:pt>
    <dgm:pt modelId="{EF4A7AC4-32BE-4870-A24E-026E1E1FF639}" type="parTrans" cxnId="{5B6A1A68-BB2D-4772-9E35-BB808F322149}">
      <dgm:prSet/>
      <dgm:spPr/>
      <dgm:t>
        <a:bodyPr/>
        <a:lstStyle/>
        <a:p>
          <a:endParaRPr lang="ru-RU"/>
        </a:p>
      </dgm:t>
    </dgm:pt>
    <dgm:pt modelId="{A1AB167B-338A-4AD8-B1F4-24D979925149}" type="sibTrans" cxnId="{5B6A1A68-BB2D-4772-9E35-BB808F322149}">
      <dgm:prSet/>
      <dgm:spPr/>
      <dgm:t>
        <a:bodyPr/>
        <a:lstStyle/>
        <a:p>
          <a:endParaRPr lang="ru-RU"/>
        </a:p>
      </dgm:t>
    </dgm:pt>
    <dgm:pt modelId="{45837F50-E26E-4331-AC0B-7F0739EE2478}">
      <dgm:prSet custT="1"/>
      <dgm:spPr/>
      <dgm:t>
        <a:bodyPr/>
        <a:lstStyle/>
        <a:p>
          <a:r>
            <a:rPr lang="ru-RU" sz="900" b="1" dirty="0" smtClean="0">
              <a:latin typeface="Cambria" panose="02040503050406030204" pitchFamily="18" charset="0"/>
            </a:rPr>
            <a:t>Графа 8 в 2020 году не заполняется</a:t>
          </a:r>
          <a:r>
            <a:rPr lang="ru-RU" sz="900" dirty="0" smtClean="0">
              <a:latin typeface="Cambria" panose="02040503050406030204" pitchFamily="18" charset="0"/>
            </a:rPr>
            <a:t>;</a:t>
          </a:r>
        </a:p>
      </dgm:t>
    </dgm:pt>
    <dgm:pt modelId="{C1D10260-235A-4E16-B36D-58783DF7FA5E}" type="parTrans" cxnId="{EEB48011-6470-4B60-BC9D-AB2ECF8A6F54}">
      <dgm:prSet/>
      <dgm:spPr/>
      <dgm:t>
        <a:bodyPr/>
        <a:lstStyle/>
        <a:p>
          <a:endParaRPr lang="ru-RU"/>
        </a:p>
      </dgm:t>
    </dgm:pt>
    <dgm:pt modelId="{8EE76A5E-0AEE-48ED-A45E-96FF06FCA85F}" type="sibTrans" cxnId="{EEB48011-6470-4B60-BC9D-AB2ECF8A6F54}">
      <dgm:prSet/>
      <dgm:spPr/>
      <dgm:t>
        <a:bodyPr/>
        <a:lstStyle/>
        <a:p>
          <a:endParaRPr lang="ru-RU"/>
        </a:p>
      </dgm:t>
    </dgm:pt>
    <dgm:pt modelId="{EF9763E5-B25E-4ED9-81AE-39367D7B49F8}">
      <dgm:prSet custT="1"/>
      <dgm:spPr/>
      <dgm:t>
        <a:bodyPr/>
        <a:lstStyle/>
        <a:p>
          <a:r>
            <a:rPr lang="ru-RU" sz="9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900" b="0" dirty="0" smtClean="0">
              <a:latin typeface="Cambria" panose="02040503050406030204" pitchFamily="18" charset="0"/>
            </a:rPr>
            <a:t>но</a:t>
          </a:r>
          <a:r>
            <a:rPr lang="ru-RU" sz="900" b="1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900" dirty="0" smtClean="0">
              <a:latin typeface="Cambria" panose="02040503050406030204" pitchFamily="18" charset="0"/>
            </a:rPr>
            <a:t>.</a:t>
          </a:r>
        </a:p>
      </dgm:t>
    </dgm:pt>
    <dgm:pt modelId="{94148AB2-0AF8-456C-A8E7-76BDF708179A}" type="parTrans" cxnId="{D3D43C7C-C2E2-456E-90D8-E06E6BEBCC2C}">
      <dgm:prSet/>
      <dgm:spPr/>
      <dgm:t>
        <a:bodyPr/>
        <a:lstStyle/>
        <a:p>
          <a:endParaRPr lang="ru-RU"/>
        </a:p>
      </dgm:t>
    </dgm:pt>
    <dgm:pt modelId="{6A5CFE60-005B-439A-8318-04776B119A92}" type="sibTrans" cxnId="{D3D43C7C-C2E2-456E-90D8-E06E6BEBCC2C}">
      <dgm:prSet/>
      <dgm:spPr/>
      <dgm:t>
        <a:bodyPr/>
        <a:lstStyle/>
        <a:p>
          <a:endParaRPr lang="ru-RU"/>
        </a:p>
      </dgm:t>
    </dgm:pt>
    <dgm:pt modelId="{2CE00CFE-B1B3-4DA9-8062-B4A65C056881}" type="pres">
      <dgm:prSet presAssocID="{5D3066A7-BDC2-43B0-B062-97D323B6C6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16E5E8-DDA4-45EC-8A88-DC3D2A4BE999}" type="pres">
      <dgm:prSet presAssocID="{15456B82-437A-47DD-B2C6-FF5445975A61}" presName="composite" presStyleCnt="0"/>
      <dgm:spPr/>
    </dgm:pt>
    <dgm:pt modelId="{1D598937-73C7-4931-9EF3-340F0C7C7267}" type="pres">
      <dgm:prSet presAssocID="{15456B82-437A-47DD-B2C6-FF5445975A61}" presName="parentText" presStyleLbl="alignNode1" presStyleIdx="0" presStyleCnt="3" custScaleY="129265" custLinFactNeighborX="2042" custLinFactNeighborY="-60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9DE0-05A1-4EFB-962E-4F84499DA0D4}" type="pres">
      <dgm:prSet presAssocID="{15456B82-437A-47DD-B2C6-FF5445975A61}" presName="descendantText" presStyleLbl="alignAcc1" presStyleIdx="0" presStyleCnt="3" custScaleX="99988" custScaleY="195324" custLinFactNeighborX="-3274" custLinFactNeighborY="8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093E-082E-4820-A6F4-DAD65B806C77}" type="pres">
      <dgm:prSet presAssocID="{AF8AA46E-530F-478A-B47C-446050A36741}" presName="sp" presStyleCnt="0"/>
      <dgm:spPr/>
    </dgm:pt>
    <dgm:pt modelId="{858D2B58-C940-4EB4-A3CD-0C3185206400}" type="pres">
      <dgm:prSet presAssocID="{F979BB86-9AA2-495C-A03A-391DFFAD0C23}" presName="composite" presStyleCnt="0"/>
      <dgm:spPr/>
    </dgm:pt>
    <dgm:pt modelId="{A6D43976-7449-4073-8B6B-F6E97FCEDC17}" type="pres">
      <dgm:prSet presAssocID="{F979BB86-9AA2-495C-A03A-391DFFAD0C23}" presName="parentText" presStyleLbl="alignNode1" presStyleIdx="1" presStyleCnt="3" custScaleY="123650" custLinFactNeighborX="1220" custLinFactNeighborY="-36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7BAA6-BC08-49A4-9F73-17E0CCD3A7F6}" type="pres">
      <dgm:prSet presAssocID="{F979BB86-9AA2-495C-A03A-391DFFAD0C23}" presName="descendantText" presStyleLbl="alignAcc1" presStyleIdx="1" presStyleCnt="3" custScaleX="101484" custScaleY="202832" custLinFactNeighborX="-876" custLinFactNeighborY="11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47EB5-8860-48CE-8DE0-3FADD4D802BB}" type="pres">
      <dgm:prSet presAssocID="{8A55CDB2-B9FE-4211-9AAA-EF21529F7AA4}" presName="sp" presStyleCnt="0"/>
      <dgm:spPr/>
    </dgm:pt>
    <dgm:pt modelId="{DADA6682-F76F-4CA5-B143-D2A58F3797E5}" type="pres">
      <dgm:prSet presAssocID="{F2AFF4F1-C310-461B-A361-D43BA0B103ED}" presName="composite" presStyleCnt="0"/>
      <dgm:spPr/>
    </dgm:pt>
    <dgm:pt modelId="{9C83F6E8-41A8-4981-A156-CBCA42D8B7C8}" type="pres">
      <dgm:prSet presAssocID="{F2AFF4F1-C310-461B-A361-D43BA0B103ED}" presName="parentText" presStyleLbl="alignNode1" presStyleIdx="2" presStyleCnt="3" custLinFactNeighborX="1021" custLinFactNeighborY="-13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3B660-C7B8-4B58-8CEB-C0020C471AD1}" type="pres">
      <dgm:prSet presAssocID="{F2AFF4F1-C310-461B-A361-D43BA0B103ED}" presName="descendantText" presStyleLbl="alignAcc1" presStyleIdx="2" presStyleCnt="3" custScaleX="99361" custScaleY="193613" custLinFactNeighborX="-1814" custLinFactNeighborY="26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AB97D8-654B-44EA-9A2F-FA350B4AEFF7}" type="presOf" srcId="{5D3066A7-BDC2-43B0-B062-97D323B6C667}" destId="{2CE00CFE-B1B3-4DA9-8062-B4A65C056881}" srcOrd="0" destOrd="0" presId="urn:microsoft.com/office/officeart/2005/8/layout/chevron2"/>
    <dgm:cxn modelId="{39051486-C211-478F-8590-D650D4331D9E}" type="presOf" srcId="{EF9763E5-B25E-4ED9-81AE-39367D7B49F8}" destId="{42C3B660-C7B8-4B58-8CEB-C0020C471AD1}" srcOrd="0" destOrd="2" presId="urn:microsoft.com/office/officeart/2005/8/layout/chevron2"/>
    <dgm:cxn modelId="{3EB8D28C-9648-44BC-A2C7-88F3C5A114DB}" srcId="{F2AFF4F1-C310-461B-A361-D43BA0B103ED}" destId="{F9C004BB-3AEC-4335-86CC-C214F22CB565}" srcOrd="0" destOrd="0" parTransId="{2578DFD8-CDF9-4BD8-9EF4-11BFDB4A2D1E}" sibTransId="{DB5187BA-D573-4266-BC98-825668AC4DE2}"/>
    <dgm:cxn modelId="{AC3582B5-5F32-466C-B0CC-2085CDFC65D3}" srcId="{5D3066A7-BDC2-43B0-B062-97D323B6C667}" destId="{15456B82-437A-47DD-B2C6-FF5445975A61}" srcOrd="0" destOrd="0" parTransId="{D8A89AA7-9B53-4AB0-9EAC-7EF98CC9986F}" sibTransId="{AF8AA46E-530F-478A-B47C-446050A36741}"/>
    <dgm:cxn modelId="{5B6A1A68-BB2D-4772-9E35-BB808F322149}" srcId="{F979BB86-9AA2-495C-A03A-391DFFAD0C23}" destId="{8B66FCF9-EB05-4F2F-9BF4-933C502E34D1}" srcOrd="2" destOrd="0" parTransId="{EF4A7AC4-32BE-4870-A24E-026E1E1FF639}" sibTransId="{A1AB167B-338A-4AD8-B1F4-24D979925149}"/>
    <dgm:cxn modelId="{6BC7CD05-1610-4029-82EC-A7EDFDF0FF3A}" type="presOf" srcId="{45837F50-E26E-4331-AC0B-7F0739EE2478}" destId="{42C3B660-C7B8-4B58-8CEB-C0020C471AD1}" srcOrd="0" destOrd="1" presId="urn:microsoft.com/office/officeart/2005/8/layout/chevron2"/>
    <dgm:cxn modelId="{5D1BFD21-2901-4CC7-9A65-279ABFDB2BFE}" srcId="{5D3066A7-BDC2-43B0-B062-97D323B6C667}" destId="{F2AFF4F1-C310-461B-A361-D43BA0B103ED}" srcOrd="2" destOrd="0" parTransId="{C3847BCA-0387-4870-B8F6-CE6DDBB66E50}" sibTransId="{A58D044C-A76A-407B-BC8E-BD4C754DDA85}"/>
    <dgm:cxn modelId="{33266DBB-7DEB-4D42-BD8C-3AE4A11D181F}" type="presOf" srcId="{798E3856-AC9F-42EC-BD97-5F2C0672597C}" destId="{25A59DE0-05A1-4EFB-962E-4F84499DA0D4}" srcOrd="0" destOrd="1" presId="urn:microsoft.com/office/officeart/2005/8/layout/chevron2"/>
    <dgm:cxn modelId="{8201BEE6-BC2A-4245-8447-CC162134D5BD}" type="presOf" srcId="{2354AEC8-F8CE-4586-9750-61FBF4F7F298}" destId="{25A59DE0-05A1-4EFB-962E-4F84499DA0D4}" srcOrd="0" destOrd="2" presId="urn:microsoft.com/office/officeart/2005/8/layout/chevron2"/>
    <dgm:cxn modelId="{857F5288-EE59-43A8-8907-3C12A3A10258}" type="presOf" srcId="{DABDF789-4DD4-4498-BD1C-4A9614F1BDF7}" destId="{25A59DE0-05A1-4EFB-962E-4F84499DA0D4}" srcOrd="0" destOrd="3" presId="urn:microsoft.com/office/officeart/2005/8/layout/chevron2"/>
    <dgm:cxn modelId="{68FFD4D5-1367-43E4-AAF8-1140205B187D}" type="presOf" srcId="{F2AFF4F1-C310-461B-A361-D43BA0B103ED}" destId="{9C83F6E8-41A8-4981-A156-CBCA42D8B7C8}" srcOrd="0" destOrd="0" presId="urn:microsoft.com/office/officeart/2005/8/layout/chevron2"/>
    <dgm:cxn modelId="{3C6C7150-D707-4D86-A2A2-19F5BC8116C5}" srcId="{15456B82-437A-47DD-B2C6-FF5445975A61}" destId="{798E3856-AC9F-42EC-BD97-5F2C0672597C}" srcOrd="1" destOrd="0" parTransId="{E8532CF7-3E7F-4CF4-85FC-2642D44B4C73}" sibTransId="{719F8F34-11E3-4299-9E07-CF6AA4BCE3C9}"/>
    <dgm:cxn modelId="{B2FECB13-FBA7-4BE3-90A4-39E0380BB8C2}" type="presOf" srcId="{8B66FCF9-EB05-4F2F-9BF4-933C502E34D1}" destId="{9707BAA6-BC08-49A4-9F73-17E0CCD3A7F6}" srcOrd="0" destOrd="2" presId="urn:microsoft.com/office/officeart/2005/8/layout/chevron2"/>
    <dgm:cxn modelId="{A55776C7-F18D-4FB8-A084-8C5E3A21E7AF}" srcId="{F979BB86-9AA2-495C-A03A-391DFFAD0C23}" destId="{E802CF63-59AD-4F76-B29C-0BB3AEB8E828}" srcOrd="0" destOrd="0" parTransId="{86562182-F2A9-4B82-972A-F03C2103A0B6}" sibTransId="{7AE9B669-2F52-4A23-90F6-CCAC40DA83CF}"/>
    <dgm:cxn modelId="{FF881711-B863-47CF-85FC-93FBADC8F520}" type="presOf" srcId="{87F93E98-2446-43A8-81DC-C45BAF11CDD9}" destId="{25A59DE0-05A1-4EFB-962E-4F84499DA0D4}" srcOrd="0" destOrd="4" presId="urn:microsoft.com/office/officeart/2005/8/layout/chevron2"/>
    <dgm:cxn modelId="{D3D43C7C-C2E2-456E-90D8-E06E6BEBCC2C}" srcId="{F2AFF4F1-C310-461B-A361-D43BA0B103ED}" destId="{EF9763E5-B25E-4ED9-81AE-39367D7B49F8}" srcOrd="2" destOrd="0" parTransId="{94148AB2-0AF8-456C-A8E7-76BDF708179A}" sibTransId="{6A5CFE60-005B-439A-8318-04776B119A92}"/>
    <dgm:cxn modelId="{3F47BCC0-F171-4C29-8725-3265516A19FA}" srcId="{F979BB86-9AA2-495C-A03A-391DFFAD0C23}" destId="{AFAB5E80-4CF3-47A0-A082-D8673937B18D}" srcOrd="1" destOrd="0" parTransId="{72DB3BCC-CE27-4DD1-BD8E-47BEA035B037}" sibTransId="{B607D1FF-719F-4FD8-B7F7-AE5C47550990}"/>
    <dgm:cxn modelId="{523FA620-EFD8-4B58-AAEE-5E3FAE58893A}" type="presOf" srcId="{E802CF63-59AD-4F76-B29C-0BB3AEB8E828}" destId="{9707BAA6-BC08-49A4-9F73-17E0CCD3A7F6}" srcOrd="0" destOrd="0" presId="urn:microsoft.com/office/officeart/2005/8/layout/chevron2"/>
    <dgm:cxn modelId="{812057CA-A6FA-4502-BF4F-E36E03755763}" type="presOf" srcId="{15456B82-437A-47DD-B2C6-FF5445975A61}" destId="{1D598937-73C7-4931-9EF3-340F0C7C7267}" srcOrd="0" destOrd="0" presId="urn:microsoft.com/office/officeart/2005/8/layout/chevron2"/>
    <dgm:cxn modelId="{C75ECEED-6AA9-45C0-ACE9-48DD212D5342}" srcId="{15456B82-437A-47DD-B2C6-FF5445975A61}" destId="{2354AEC8-F8CE-4586-9750-61FBF4F7F298}" srcOrd="2" destOrd="0" parTransId="{4BCC7A4F-F9C5-4ACF-9307-6C6476CC705A}" sibTransId="{0ECC974C-4834-46FF-857E-2E6426D5FA38}"/>
    <dgm:cxn modelId="{48D832BD-DFD5-47C0-A7BE-3B6367A72415}" srcId="{15456B82-437A-47DD-B2C6-FF5445975A61}" destId="{23E8FD34-29D0-4CA7-B20D-CA4359A7D66D}" srcOrd="0" destOrd="0" parTransId="{52C4BCE7-DEB2-4F1A-91CA-F8B91ED5295E}" sibTransId="{4BC9A4FA-4962-491C-8394-E18F72BB6017}"/>
    <dgm:cxn modelId="{3C259ED2-67B9-4A21-8EEC-6D2850A56A9A}" srcId="{15456B82-437A-47DD-B2C6-FF5445975A61}" destId="{87F93E98-2446-43A8-81DC-C45BAF11CDD9}" srcOrd="4" destOrd="0" parTransId="{17D57941-3E87-4433-A5D6-AFDE36690AC2}" sibTransId="{540077AC-15B4-4266-9074-F90DB37786A9}"/>
    <dgm:cxn modelId="{F1CF9208-28BF-4DD1-86CF-4AF59D0BEACE}" srcId="{5D3066A7-BDC2-43B0-B062-97D323B6C667}" destId="{F979BB86-9AA2-495C-A03A-391DFFAD0C23}" srcOrd="1" destOrd="0" parTransId="{69BCE9E1-1F11-4AB2-8064-14A84CD09D97}" sibTransId="{8A55CDB2-B9FE-4211-9AAA-EF21529F7AA4}"/>
    <dgm:cxn modelId="{C352166C-F7C6-47A0-919A-DDF0090FA07C}" type="presOf" srcId="{F9C004BB-3AEC-4335-86CC-C214F22CB565}" destId="{42C3B660-C7B8-4B58-8CEB-C0020C471AD1}" srcOrd="0" destOrd="0" presId="urn:microsoft.com/office/officeart/2005/8/layout/chevron2"/>
    <dgm:cxn modelId="{275F6F14-8F25-46F8-8630-F2AF579BD200}" srcId="{15456B82-437A-47DD-B2C6-FF5445975A61}" destId="{DABDF789-4DD4-4498-BD1C-4A9614F1BDF7}" srcOrd="3" destOrd="0" parTransId="{B1E66A9F-F906-4122-A8AF-8FF5EBEFB4B0}" sibTransId="{9A14F4F5-7C95-4798-81A8-FFF2AA744309}"/>
    <dgm:cxn modelId="{EEB48011-6470-4B60-BC9D-AB2ECF8A6F54}" srcId="{F2AFF4F1-C310-461B-A361-D43BA0B103ED}" destId="{45837F50-E26E-4331-AC0B-7F0739EE2478}" srcOrd="1" destOrd="0" parTransId="{C1D10260-235A-4E16-B36D-58783DF7FA5E}" sibTransId="{8EE76A5E-0AEE-48ED-A45E-96FF06FCA85F}"/>
    <dgm:cxn modelId="{FF78588D-766D-4B91-9CF9-3A94D3A521FE}" type="presOf" srcId="{F979BB86-9AA2-495C-A03A-391DFFAD0C23}" destId="{A6D43976-7449-4073-8B6B-F6E97FCEDC17}" srcOrd="0" destOrd="0" presId="urn:microsoft.com/office/officeart/2005/8/layout/chevron2"/>
    <dgm:cxn modelId="{9537E4DD-0D2B-4186-A5E1-6A39E713450B}" type="presOf" srcId="{AFAB5E80-4CF3-47A0-A082-D8673937B18D}" destId="{9707BAA6-BC08-49A4-9F73-17E0CCD3A7F6}" srcOrd="0" destOrd="1" presId="urn:microsoft.com/office/officeart/2005/8/layout/chevron2"/>
    <dgm:cxn modelId="{A4F053AC-691F-45EC-8BAC-156F9A5C6B18}" type="presOf" srcId="{23E8FD34-29D0-4CA7-B20D-CA4359A7D66D}" destId="{25A59DE0-05A1-4EFB-962E-4F84499DA0D4}" srcOrd="0" destOrd="0" presId="urn:microsoft.com/office/officeart/2005/8/layout/chevron2"/>
    <dgm:cxn modelId="{EAA0E6A9-7345-4F40-8676-8EE3F1567CB7}" type="presParOf" srcId="{2CE00CFE-B1B3-4DA9-8062-B4A65C056881}" destId="{1316E5E8-DDA4-45EC-8A88-DC3D2A4BE999}" srcOrd="0" destOrd="0" presId="urn:microsoft.com/office/officeart/2005/8/layout/chevron2"/>
    <dgm:cxn modelId="{2749E91B-5D72-49DE-B982-B85C7188EA55}" type="presParOf" srcId="{1316E5E8-DDA4-45EC-8A88-DC3D2A4BE999}" destId="{1D598937-73C7-4931-9EF3-340F0C7C7267}" srcOrd="0" destOrd="0" presId="urn:microsoft.com/office/officeart/2005/8/layout/chevron2"/>
    <dgm:cxn modelId="{85184EE6-7F99-49D7-B9A4-901BC10892FC}" type="presParOf" srcId="{1316E5E8-DDA4-45EC-8A88-DC3D2A4BE999}" destId="{25A59DE0-05A1-4EFB-962E-4F84499DA0D4}" srcOrd="1" destOrd="0" presId="urn:microsoft.com/office/officeart/2005/8/layout/chevron2"/>
    <dgm:cxn modelId="{6698F75A-E232-46C6-9478-7F101F1FEA49}" type="presParOf" srcId="{2CE00CFE-B1B3-4DA9-8062-B4A65C056881}" destId="{AB41093E-082E-4820-A6F4-DAD65B806C77}" srcOrd="1" destOrd="0" presId="urn:microsoft.com/office/officeart/2005/8/layout/chevron2"/>
    <dgm:cxn modelId="{0F5013C7-E00B-4BCC-9175-7FB88C141D9D}" type="presParOf" srcId="{2CE00CFE-B1B3-4DA9-8062-B4A65C056881}" destId="{858D2B58-C940-4EB4-A3CD-0C3185206400}" srcOrd="2" destOrd="0" presId="urn:microsoft.com/office/officeart/2005/8/layout/chevron2"/>
    <dgm:cxn modelId="{FEBE3FDC-D533-45F6-9709-25C924A01FAB}" type="presParOf" srcId="{858D2B58-C940-4EB4-A3CD-0C3185206400}" destId="{A6D43976-7449-4073-8B6B-F6E97FCEDC17}" srcOrd="0" destOrd="0" presId="urn:microsoft.com/office/officeart/2005/8/layout/chevron2"/>
    <dgm:cxn modelId="{C662D49D-371D-41B9-AAC9-81A8767298C4}" type="presParOf" srcId="{858D2B58-C940-4EB4-A3CD-0C3185206400}" destId="{9707BAA6-BC08-49A4-9F73-17E0CCD3A7F6}" srcOrd="1" destOrd="0" presId="urn:microsoft.com/office/officeart/2005/8/layout/chevron2"/>
    <dgm:cxn modelId="{6327C5E0-9A2D-4C07-9C1C-1D7DFB51136D}" type="presParOf" srcId="{2CE00CFE-B1B3-4DA9-8062-B4A65C056881}" destId="{4E847EB5-8860-48CE-8DE0-3FADD4D802BB}" srcOrd="3" destOrd="0" presId="urn:microsoft.com/office/officeart/2005/8/layout/chevron2"/>
    <dgm:cxn modelId="{B61AFFE7-4332-4074-B90E-81BE453C4305}" type="presParOf" srcId="{2CE00CFE-B1B3-4DA9-8062-B4A65C056881}" destId="{DADA6682-F76F-4CA5-B143-D2A58F3797E5}" srcOrd="4" destOrd="0" presId="urn:microsoft.com/office/officeart/2005/8/layout/chevron2"/>
    <dgm:cxn modelId="{9738DB83-2DE3-481E-826A-A2D8E8617573}" type="presParOf" srcId="{DADA6682-F76F-4CA5-B143-D2A58F3797E5}" destId="{9C83F6E8-41A8-4981-A156-CBCA42D8B7C8}" srcOrd="0" destOrd="0" presId="urn:microsoft.com/office/officeart/2005/8/layout/chevron2"/>
    <dgm:cxn modelId="{46FD2BF3-B349-4C7F-81FF-F4E0E4B665F3}" type="presParOf" srcId="{DADA6682-F76F-4CA5-B143-D2A58F3797E5}" destId="{42C3B660-C7B8-4B58-8CEB-C0020C471A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98937-73C7-4931-9EF3-340F0C7C7267}">
      <dsp:nvSpPr>
        <dsp:cNvPr id="0" name=""/>
        <dsp:cNvSpPr/>
      </dsp:nvSpPr>
      <dsp:spPr>
        <a:xfrm rot="5400000">
          <a:off x="-280532" y="734352"/>
          <a:ext cx="1245422" cy="674425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sz="8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4967" y="786067"/>
        <a:ext cx="674425" cy="570997"/>
      </dsp:txXfrm>
    </dsp:sp>
    <dsp:sp modelId="{25A59DE0-05A1-4EFB-962E-4F84499DA0D4}">
      <dsp:nvSpPr>
        <dsp:cNvPr id="0" name=""/>
        <dsp:cNvSpPr/>
      </dsp:nvSpPr>
      <dsp:spPr>
        <a:xfrm rot="5400000">
          <a:off x="1163085" y="-172194"/>
          <a:ext cx="1223220" cy="23732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itchFamily="18" charset="0"/>
            </a:rPr>
            <a:t>Формируются </a:t>
          </a:r>
          <a:r>
            <a:rPr lang="ru-RU" sz="800" b="1" kern="1200" dirty="0" smtClean="0">
              <a:latin typeface="Cambria" pitchFamily="18" charset="0"/>
            </a:rPr>
            <a:t>в структуре прогноза </a:t>
          </a:r>
          <a:r>
            <a:rPr lang="ru-RU" sz="800" b="0" kern="1200" dirty="0" smtClean="0">
              <a:latin typeface="Cambria" pitchFamily="18" charset="0"/>
            </a:rPr>
            <a:t>по наиболее детализированным КБК без промежуточных итогов</a:t>
          </a:r>
          <a:r>
            <a:rPr lang="ru-RU" sz="800" kern="1200" dirty="0" smtClean="0">
              <a:latin typeface="Cambria" pitchFamily="18" charset="0"/>
            </a:rPr>
            <a:t>;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800" b="1" i="0" kern="1200" dirty="0" smtClean="0">
              <a:latin typeface="Cambria" pitchFamily="18" charset="0"/>
            </a:rPr>
            <a:t>прогноза графа 7 не заполняется</a:t>
          </a:r>
          <a:r>
            <a:rPr lang="ru-RU" sz="800" kern="1200" dirty="0" smtClean="0">
              <a:latin typeface="Cambria" pitchFamily="18" charset="0"/>
            </a:rPr>
            <a:t>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>
              <a:latin typeface="Cambria" pitchFamily="18" charset="0"/>
            </a:rPr>
            <a:t>Графа 8 не заполняется</a:t>
          </a:r>
          <a:r>
            <a:rPr lang="ru-RU" sz="800" kern="1200" dirty="0" smtClean="0">
              <a:latin typeface="Cambria" pitchFamily="18" charset="0"/>
            </a:rPr>
            <a:t>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itchFamily="18" charset="0"/>
            </a:rPr>
            <a:t>В графе 9 </a:t>
          </a:r>
          <a:r>
            <a:rPr lang="ru-RU" sz="800" b="1" kern="1200" dirty="0" smtClean="0">
              <a:latin typeface="Cambria" pitchFamily="18" charset="0"/>
            </a:rPr>
            <a:t>приводится факторный анализ</a:t>
          </a:r>
          <a:r>
            <a:rPr lang="ru-RU" sz="800" kern="1200" dirty="0" smtClean="0">
              <a:latin typeface="Cambria" pitchFamily="18" charset="0"/>
            </a:rPr>
            <a:t> отклонений фактического исполнения от прогноза.</a:t>
          </a:r>
        </a:p>
      </dsp:txBody>
      <dsp:txXfrm rot="-5400000">
        <a:off x="588051" y="462553"/>
        <a:ext cx="2313577" cy="1103794"/>
      </dsp:txXfrm>
    </dsp:sp>
    <dsp:sp modelId="{A6D43976-7449-4073-8B6B-F6E97FCEDC17}">
      <dsp:nvSpPr>
        <dsp:cNvPr id="0" name=""/>
        <dsp:cNvSpPr/>
      </dsp:nvSpPr>
      <dsp:spPr>
        <a:xfrm rot="5400000">
          <a:off x="-259027" y="2042238"/>
          <a:ext cx="1191323" cy="674425"/>
        </a:xfrm>
        <a:prstGeom prst="chevron">
          <a:avLst/>
        </a:prstGeom>
        <a:gradFill rotWithShape="0">
          <a:gsLst>
            <a:gs pos="0">
              <a:schemeClr val="accent4">
                <a:hueOff val="-6501580"/>
                <a:satOff val="30845"/>
                <a:lumOff val="-6667"/>
                <a:alphaOff val="0"/>
                <a:shade val="51000"/>
                <a:satMod val="130000"/>
              </a:schemeClr>
            </a:gs>
            <a:gs pos="80000">
              <a:schemeClr val="accent4">
                <a:hueOff val="-6501580"/>
                <a:satOff val="30845"/>
                <a:lumOff val="-6667"/>
                <a:alphaOff val="0"/>
                <a:shade val="93000"/>
                <a:satMod val="130000"/>
              </a:schemeClr>
            </a:gs>
            <a:gs pos="100000">
              <a:schemeClr val="accent4">
                <a:hueOff val="-6501580"/>
                <a:satOff val="30845"/>
                <a:lumOff val="-666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6501580"/>
              <a:satOff val="30845"/>
              <a:lumOff val="-666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sz="8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-577" y="2121002"/>
        <a:ext cx="674425" cy="516898"/>
      </dsp:txXfrm>
    </dsp:sp>
    <dsp:sp modelId="{9707BAA6-BC08-49A4-9F73-17E0CCD3A7F6}">
      <dsp:nvSpPr>
        <dsp:cNvPr id="0" name=""/>
        <dsp:cNvSpPr/>
      </dsp:nvSpPr>
      <dsp:spPr>
        <a:xfrm rot="5400000">
          <a:off x="1196494" y="1112930"/>
          <a:ext cx="1270239" cy="2408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6501580"/>
              <a:satOff val="30845"/>
              <a:lumOff val="-66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800" b="1" kern="1200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800" kern="12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800" b="1" kern="1200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800" kern="1200" dirty="0" smtClean="0">
              <a:latin typeface="Cambria" panose="02040503050406030204" pitchFamily="18" charset="0"/>
            </a:rPr>
            <a:t>. </a:t>
          </a:r>
        </a:p>
      </dsp:txBody>
      <dsp:txXfrm rot="-5400000">
        <a:off x="627215" y="1744217"/>
        <a:ext cx="2346790" cy="1146223"/>
      </dsp:txXfrm>
    </dsp:sp>
    <dsp:sp modelId="{9C83F6E8-41A8-4981-A156-CBCA42D8B7C8}">
      <dsp:nvSpPr>
        <dsp:cNvPr id="0" name=""/>
        <dsp:cNvSpPr/>
      </dsp:nvSpPr>
      <dsp:spPr>
        <a:xfrm rot="5400000">
          <a:off x="-146439" y="3294150"/>
          <a:ext cx="963464" cy="674425"/>
        </a:xfrm>
        <a:prstGeom prst="chevron">
          <a:avLst/>
        </a:prstGeom>
        <a:gradFill rotWithShape="0">
          <a:gsLst>
            <a:gs pos="0">
              <a:schemeClr val="accent4">
                <a:hueOff val="-13003161"/>
                <a:satOff val="61689"/>
                <a:lumOff val="-13333"/>
                <a:alphaOff val="0"/>
                <a:shade val="51000"/>
                <a:satMod val="130000"/>
              </a:schemeClr>
            </a:gs>
            <a:gs pos="80000">
              <a:schemeClr val="accent4">
                <a:hueOff val="-13003161"/>
                <a:satOff val="61689"/>
                <a:lumOff val="-13333"/>
                <a:alphaOff val="0"/>
                <a:shade val="93000"/>
                <a:satMod val="130000"/>
              </a:schemeClr>
            </a:gs>
            <a:gs pos="100000">
              <a:schemeClr val="accent4">
                <a:hueOff val="-13003161"/>
                <a:satOff val="61689"/>
                <a:lumOff val="-1333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13003161"/>
              <a:satOff val="61689"/>
              <a:lumOff val="-1333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sz="8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-1919" y="3486844"/>
        <a:ext cx="674425" cy="289039"/>
      </dsp:txXfrm>
    </dsp:sp>
    <dsp:sp modelId="{42C3B660-C7B8-4B58-8CEB-C0020C471AD1}">
      <dsp:nvSpPr>
        <dsp:cNvPr id="0" name=""/>
        <dsp:cNvSpPr/>
      </dsp:nvSpPr>
      <dsp:spPr>
        <a:xfrm rot="5400000">
          <a:off x="1203097" y="2463025"/>
          <a:ext cx="1212505" cy="23584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3003161"/>
              <a:satOff val="61689"/>
              <a:lumOff val="-133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kern="12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latin typeface="Cambria" panose="02040503050406030204" pitchFamily="18" charset="0"/>
            </a:rPr>
            <a:t>Графа 8 в 2020 году не заполняется</a:t>
          </a:r>
          <a:r>
            <a:rPr lang="ru-RU" sz="900" kern="1200" dirty="0" smtClean="0">
              <a:latin typeface="Cambria" panose="02040503050406030204" pitchFamily="18" charset="0"/>
            </a:rPr>
            <a:t>;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kern="12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900" b="0" kern="1200" dirty="0" smtClean="0">
              <a:latin typeface="Cambria" panose="02040503050406030204" pitchFamily="18" charset="0"/>
            </a:rPr>
            <a:t>но</a:t>
          </a:r>
          <a:r>
            <a:rPr lang="ru-RU" sz="900" b="1" kern="1200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900" kern="1200" dirty="0" smtClean="0">
              <a:latin typeface="Cambria" panose="02040503050406030204" pitchFamily="18" charset="0"/>
            </a:rPr>
            <a:t>.</a:t>
          </a:r>
        </a:p>
      </dsp:txBody>
      <dsp:txXfrm rot="-5400000">
        <a:off x="630146" y="3095166"/>
        <a:ext cx="2299217" cy="1094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18.12.2020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18.12.2020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59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944415" y="3249796"/>
            <a:ext cx="6816375" cy="3329875"/>
          </a:xfrm>
        </p:spPr>
        <p:txBody>
          <a:bodyPr/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0811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692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074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60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872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225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330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682246" y="3249796"/>
            <a:ext cx="7078544" cy="3329875"/>
          </a:xfrm>
        </p:spPr>
        <p:txBody>
          <a:bodyPr/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081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5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12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5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12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3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123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95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12/18/2020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12/18/2020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12/18/2020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3684403"/>
            <a:ext cx="4235581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879818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8744-289E-40A8-B123-E7E5AD4844A5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147624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729364"/>
            <a:ext cx="7886700" cy="69249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27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75968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12/18/2020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35925" y="1276350"/>
            <a:ext cx="6269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составления 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Пояснительной записки в составе годовой бюджетной (бухгалтерской) отчетности за 2020 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декабрь 2020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770" y="359694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chemeClr val="accent3">
                    <a:lumMod val="50000"/>
                  </a:schemeClr>
                </a:solidFill>
              </a:rPr>
              <a:t>Пчелинцев Анатолий Владимирович</a:t>
            </a:r>
            <a:endParaRPr lang="ru-RU" sz="143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Начальник Отдела </a:t>
            </a:r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анализа исполнения бюджетов </a:t>
            </a:r>
            <a:endParaRPr lang="ru-RU" sz="111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Управления </a:t>
            </a:r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бюджетного учета и отчетности </a:t>
            </a:r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Федерального казначейства</a:t>
            </a:r>
            <a:endParaRPr lang="ru-RU" sz="111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1759" y="4791656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9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1905000" y="86912"/>
            <a:ext cx="7060641" cy="276999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Ошибки при составлении сведений (ф. 0503190)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38787" y="1659763"/>
            <a:ext cx="3971585" cy="3785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200" kern="0" dirty="0">
                <a:solidFill>
                  <a:schemeClr val="tx1"/>
                </a:solidFill>
                <a:latin typeface="Cambria" panose="02040503050406030204" pitchFamily="18" charset="0"/>
              </a:rPr>
              <a:t>Не полное наименование объекта</a:t>
            </a:r>
            <a:endParaRPr lang="ru-RU" sz="1200" kern="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38787" y="2356137"/>
            <a:ext cx="3971585" cy="5204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2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Отсутствие дат по плановым срокам реализации инвестиционного проекта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9397" y="3285498"/>
            <a:ext cx="3971585" cy="58165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2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Неправильное заполнение графы 6 и 7 учетный номер объекта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6534" y="4248150"/>
            <a:ext cx="3971585" cy="63062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2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Изменение учетного номера </a:t>
            </a:r>
            <a:r>
              <a:rPr lang="ru-RU" sz="1200" kern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объекта без отражения в гр.7 предыдущего учетного номера</a:t>
            </a:r>
            <a:endParaRPr lang="ru-RU" sz="1200" kern="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AutoShape 2" descr="s1200.webp (1200Ã1171)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Выноска 1 12"/>
          <p:cNvSpPr/>
          <p:nvPr/>
        </p:nvSpPr>
        <p:spPr>
          <a:xfrm>
            <a:off x="4267200" y="804579"/>
            <a:ext cx="2037668" cy="512957"/>
          </a:xfrm>
          <a:prstGeom prst="borderCallout1">
            <a:avLst>
              <a:gd name="adj1" fmla="val 99716"/>
              <a:gd name="adj2" fmla="val 21592"/>
              <a:gd name="adj3" fmla="val 101138"/>
              <a:gd name="adj4" fmla="val 4174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ru-RU" sz="1400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Как не надо заполнять:</a:t>
            </a:r>
            <a:endParaRPr lang="ru-RU" sz="1400" b="1" u="sng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4191000" y="1604655"/>
            <a:ext cx="2270579" cy="66229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200" kern="0" dirty="0">
                <a:solidFill>
                  <a:schemeClr val="tx1"/>
                </a:solidFill>
                <a:latin typeface="Cambria" panose="02040503050406030204" pitchFamily="18" charset="0"/>
              </a:rPr>
              <a:t>Гаражный бокс, квартира, здание столовой, тепловые сети…</a:t>
            </a:r>
            <a:endParaRPr lang="ru-RU" sz="1200" kern="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6801532" y="804579"/>
            <a:ext cx="2037668" cy="512957"/>
          </a:xfrm>
          <a:prstGeom prst="borderCallout1">
            <a:avLst>
              <a:gd name="adj1" fmla="val 99716"/>
              <a:gd name="adj2" fmla="val 21592"/>
              <a:gd name="adj3" fmla="val 101138"/>
              <a:gd name="adj4" fmla="val 41748"/>
            </a:avLst>
          </a:prstGeom>
          <a:gradFill>
            <a:gsLst>
              <a:gs pos="10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ru-RU" sz="1400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Как нужно </a:t>
            </a:r>
          </a:p>
          <a:p>
            <a:pPr lvl="0" algn="ctr"/>
            <a:r>
              <a:rPr lang="ru-RU" sz="1400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заполнять:</a:t>
            </a:r>
            <a:endParaRPr lang="ru-RU" sz="1400" b="1" u="sng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6629400" y="1428750"/>
            <a:ext cx="2451327" cy="1226220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050" kern="0" dirty="0">
                <a:solidFill>
                  <a:schemeClr val="tx1"/>
                </a:solidFill>
                <a:latin typeface="Cambria" panose="02040503050406030204" pitchFamily="18" charset="0"/>
              </a:rPr>
              <a:t>Здание столовой, Московская обл., г. Ногинск, Советская улица, д. </a:t>
            </a:r>
            <a:r>
              <a:rPr lang="ru-RU" sz="105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101</a:t>
            </a:r>
          </a:p>
          <a:p>
            <a:pPr algn="ctr">
              <a:lnSpc>
                <a:spcPts val="1650"/>
              </a:lnSpc>
            </a:pPr>
            <a:r>
              <a:rPr lang="ru-RU" sz="105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Или, например:</a:t>
            </a:r>
            <a:endParaRPr lang="ru-RU" sz="1050" kern="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>
              <a:lnSpc>
                <a:spcPts val="1650"/>
              </a:lnSpc>
            </a:pPr>
            <a:r>
              <a:rPr lang="ru-RU" sz="1050" kern="0" dirty="0">
                <a:solidFill>
                  <a:schemeClr val="tx1"/>
                </a:solidFill>
                <a:latin typeface="Cambria" panose="02040503050406030204" pitchFamily="18" charset="0"/>
              </a:rPr>
              <a:t>Тепловые сети, Самарская обл., г. Тольятти, ул. Магистральная, д. 8</a:t>
            </a:r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4191000" y="3244935"/>
            <a:ext cx="2390099" cy="54601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0008888888888888888888888881,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0000000000000000000000000011</a:t>
            </a: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6695063" y="3227116"/>
            <a:ext cx="2416274" cy="563834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1080000000003100873805100741,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0200000000000000000000000712</a:t>
            </a:r>
            <a:endParaRPr lang="ru-RU" sz="1100" kern="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4191000" y="4047423"/>
            <a:ext cx="2398578" cy="97358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Было в </a:t>
            </a:r>
            <a:r>
              <a:rPr lang="ru-RU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2019 </a:t>
            </a: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году: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Стало в </a:t>
            </a:r>
            <a:r>
              <a:rPr lang="ru-RU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2020</a:t>
            </a:r>
            <a:endParaRPr lang="ru-RU" sz="1100" kern="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>
              <a:lnSpc>
                <a:spcPts val="1650"/>
              </a:lnSpc>
            </a:pPr>
            <a:r>
              <a:rPr lang="ru-RU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05100000000000</a:t>
            </a:r>
            <a:r>
              <a:rPr lang="en-US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Y147708100061</a:t>
            </a:r>
            <a:endParaRPr lang="ru-RU" sz="11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6695063" y="4053554"/>
            <a:ext cx="2416274" cy="912344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Было в </a:t>
            </a:r>
            <a:r>
              <a:rPr lang="ru-RU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2019 </a:t>
            </a: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году: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Сохранился в </a:t>
            </a:r>
            <a:r>
              <a:rPr lang="ru-RU" sz="11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2020</a:t>
            </a:r>
            <a:endParaRPr lang="ru-RU" sz="1100" kern="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>
              <a:lnSpc>
                <a:spcPts val="1650"/>
              </a:lnSpc>
            </a:pPr>
            <a:r>
              <a:rPr lang="ru-RU" sz="1100" kern="0" dirty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4108676" y="755650"/>
            <a:ext cx="6124" cy="43082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3886200" y="1766207"/>
            <a:ext cx="379640" cy="195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200"/>
          </a:p>
        </p:txBody>
      </p:sp>
      <p:sp>
        <p:nvSpPr>
          <p:cNvPr id="25" name="Стрелка вправо 24"/>
          <p:cNvSpPr/>
          <p:nvPr/>
        </p:nvSpPr>
        <p:spPr>
          <a:xfrm>
            <a:off x="3916809" y="3442607"/>
            <a:ext cx="379640" cy="195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3929055" y="4476750"/>
            <a:ext cx="379640" cy="195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223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68593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10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Пример: </a:t>
            </a:r>
          </a:p>
          <a:p>
            <a:r>
              <a:rPr lang="ru-RU" dirty="0"/>
              <a:t>При проведении уточняющих мероприятий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153002"/>
              </p:ext>
            </p:extLst>
          </p:nvPr>
        </p:nvGraphicFramePr>
        <p:xfrm>
          <a:off x="329046" y="1132302"/>
          <a:ext cx="8541822" cy="1349803"/>
        </p:xfrm>
        <a:graphic>
          <a:graphicData uri="http://schemas.openxmlformats.org/drawingml/2006/table">
            <a:tbl>
              <a:tblPr/>
              <a:tblGrid>
                <a:gridCol w="1274123"/>
                <a:gridCol w="258289"/>
                <a:gridCol w="516577"/>
                <a:gridCol w="421661"/>
                <a:gridCol w="692987"/>
                <a:gridCol w="733160"/>
                <a:gridCol w="763291"/>
                <a:gridCol w="293767"/>
                <a:gridCol w="682944"/>
                <a:gridCol w="760779"/>
                <a:gridCol w="715585"/>
                <a:gridCol w="713074"/>
                <a:gridCol w="715585"/>
              </a:tblGrid>
              <a:tr h="3073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9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3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3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Школа на 200 мест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0750000000000000000000000011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8 000,00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938173"/>
              </p:ext>
            </p:extLst>
          </p:nvPr>
        </p:nvGraphicFramePr>
        <p:xfrm>
          <a:off x="329046" y="2986266"/>
          <a:ext cx="8541822" cy="932550"/>
        </p:xfrm>
        <a:graphic>
          <a:graphicData uri="http://schemas.openxmlformats.org/drawingml/2006/table">
            <a:tbl>
              <a:tblPr/>
              <a:tblGrid>
                <a:gridCol w="1274123"/>
                <a:gridCol w="258289"/>
                <a:gridCol w="516577"/>
                <a:gridCol w="421661"/>
                <a:gridCol w="692987"/>
                <a:gridCol w="733160"/>
                <a:gridCol w="763291"/>
                <a:gridCol w="293767"/>
                <a:gridCol w="682944"/>
                <a:gridCol w="760779"/>
                <a:gridCol w="715585"/>
                <a:gridCol w="713074"/>
                <a:gridCol w="715585"/>
              </a:tblGrid>
              <a:tr h="3073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стро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9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3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104194"/>
              </p:ext>
            </p:extLst>
          </p:nvPr>
        </p:nvGraphicFramePr>
        <p:xfrm>
          <a:off x="329045" y="3918082"/>
          <a:ext cx="8541822" cy="427504"/>
        </p:xfrm>
        <a:graphic>
          <a:graphicData uri="http://schemas.openxmlformats.org/drawingml/2006/table">
            <a:tbl>
              <a:tblPr/>
              <a:tblGrid>
                <a:gridCol w="1274123"/>
                <a:gridCol w="258289"/>
                <a:gridCol w="516577"/>
                <a:gridCol w="421661"/>
                <a:gridCol w="692987"/>
                <a:gridCol w="733160"/>
                <a:gridCol w="763291"/>
                <a:gridCol w="293767"/>
                <a:gridCol w="682944"/>
                <a:gridCol w="760779"/>
                <a:gridCol w="715585"/>
                <a:gridCol w="713074"/>
                <a:gridCol w="715585"/>
              </a:tblGrid>
              <a:tr h="42750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на 200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мест, 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Московская область, г. Химки, ул. Библиотечная, д.17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075000000000310X651405100091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0750000000000000000000000011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8 000,00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3 000,00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73" marR="5773" marT="57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3400" y="694368"/>
            <a:ext cx="3032167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2000" b="1" u="sng" dirty="0" smtClean="0"/>
              <a:t>Отчет за 2019 год</a:t>
            </a:r>
            <a:endParaRPr lang="ru-RU" sz="2000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2571750"/>
            <a:ext cx="2396837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2000" b="1" u="sng" dirty="0"/>
              <a:t>Отчет за </a:t>
            </a:r>
            <a:r>
              <a:rPr lang="ru-RU" sz="2000" b="1" u="sng" dirty="0" smtClean="0"/>
              <a:t>2020 </a:t>
            </a:r>
            <a:r>
              <a:rPr lang="ru-RU" sz="2000" b="1" u="sng" dirty="0"/>
              <a:t>год</a:t>
            </a:r>
          </a:p>
        </p:txBody>
      </p:sp>
      <p:sp>
        <p:nvSpPr>
          <p:cNvPr id="25" name="Выгнутая вправо стрелка 24"/>
          <p:cNvSpPr/>
          <p:nvPr/>
        </p:nvSpPr>
        <p:spPr>
          <a:xfrm rot="20255697">
            <a:off x="4591162" y="2020387"/>
            <a:ext cx="277282" cy="2154665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6200" y="3867150"/>
            <a:ext cx="1585415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352800" y="3859894"/>
            <a:ext cx="914400" cy="5406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40101" y="4011407"/>
            <a:ext cx="386997" cy="2703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56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87315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11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62843" y="225411"/>
            <a:ext cx="5874365" cy="276999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Дублирование объектов в ф. 0503190 и ф. 0503790 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856137" y="1276350"/>
            <a:ext cx="7324478" cy="113007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В случае, когда учреждение в соответствии с переданными ему полномочиями осуществляет вложения в объект незавершенного строительства за счет средств федерального бюджета (переданные полномочия ПБС), но при этом проводит отдельные работы за счет собственных средств, допускается дублирование объектов в ф. 0503190 и ф. 0503790 (требует описания в пояснительной записке)</a:t>
            </a:r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856137" y="2570889"/>
            <a:ext cx="7324478" cy="72340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Но если вложения за счет собственных средств завершены и на данном этапе продолжается строительство объекта за счет средств федерального бюджета, то необходимо учитывать все вложения в объект на одном счёте (где продолжается строительство (</a:t>
            </a:r>
            <a:r>
              <a:rPr lang="ru-RU" sz="1200" dirty="0" err="1"/>
              <a:t>сч</a:t>
            </a:r>
            <a:r>
              <a:rPr lang="ru-RU" sz="1200" dirty="0"/>
              <a:t>. 1 106)</a:t>
            </a: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856137" y="3524071"/>
            <a:ext cx="7324478" cy="87851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И наоборот, если вложения за счет средств федерального бюджета завершены и на данном этапе продолжается строительство объекта за счет собственных средств (за счет субсидий), то необходимо переносить остатки по счетам бюджетного учета в бухгалтерский учет учреждения, как получателя субсидий (</a:t>
            </a:r>
            <a:r>
              <a:rPr lang="ru-RU" sz="1200" dirty="0" err="1"/>
              <a:t>сч</a:t>
            </a:r>
            <a:r>
              <a:rPr lang="ru-RU" sz="1200" dirty="0"/>
              <a:t>. 4 106, 6 106)</a:t>
            </a:r>
          </a:p>
          <a:p>
            <a:pPr algn="just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837579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87315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12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5" y="225411"/>
            <a:ext cx="5874365" cy="276999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Особенности заполнения граф 10-12 </a:t>
            </a: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3962400" y="4304188"/>
            <a:ext cx="2619499" cy="622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 anchor="ctr"/>
          <a:lstStyle/>
          <a:p>
            <a:pPr algn="just"/>
            <a:r>
              <a:rPr lang="ru-RU" sz="1200" dirty="0"/>
              <a:t>При отражении в графе 8 «Статус объекта на отчетную дату» показателей 1, 4, 11-17, 21-24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085273"/>
              </p:ext>
            </p:extLst>
          </p:nvPr>
        </p:nvGraphicFramePr>
        <p:xfrm>
          <a:off x="314512" y="1106630"/>
          <a:ext cx="8514979" cy="3012939"/>
        </p:xfrm>
        <a:graphic>
          <a:graphicData uri="http://schemas.openxmlformats.org/drawingml/2006/table">
            <a:tbl>
              <a:tblPr/>
              <a:tblGrid>
                <a:gridCol w="1469944"/>
                <a:gridCol w="374072"/>
                <a:gridCol w="659081"/>
                <a:gridCol w="498764"/>
                <a:gridCol w="837211"/>
                <a:gridCol w="712520"/>
                <a:gridCol w="774865"/>
                <a:gridCol w="801584"/>
                <a:gridCol w="623455"/>
                <a:gridCol w="543296"/>
                <a:gridCol w="596735"/>
                <a:gridCol w="623452"/>
              </a:tblGrid>
              <a:tr h="3323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  Объекты законченного строительства, введенные в эксплуатацию, не прошедшие государственную регистрацию, всего: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6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</a:t>
                      </a:r>
                    </a:p>
                    <a:p>
                      <a:pPr algn="l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4.1. расходы на проектно-изыскательские работы  и проектно-сметную документацию, всего: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381001" y="4269248"/>
            <a:ext cx="2567044" cy="64487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При отражении объекта незавершенного строительства в сроке 300, 400 или 410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91597" y="1033153"/>
            <a:ext cx="1974043" cy="314703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92234" y="1002309"/>
            <a:ext cx="543297" cy="317787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2329376"/>
            <a:ext cx="4572000" cy="50828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/>
            <a:endParaRPr lang="ru-RU" dirty="0"/>
          </a:p>
        </p:txBody>
      </p:sp>
      <p:grpSp>
        <p:nvGrpSpPr>
          <p:cNvPr id="21" name="Группа 8"/>
          <p:cNvGrpSpPr/>
          <p:nvPr/>
        </p:nvGrpSpPr>
        <p:grpSpPr>
          <a:xfrm>
            <a:off x="6739016" y="4269248"/>
            <a:ext cx="2262250" cy="667139"/>
            <a:chOff x="4049120" y="904918"/>
            <a:chExt cx="4183838" cy="2243667"/>
          </a:xfr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2" name="Прямоугольник 21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Aft>
                  <a:spcPct val="35000"/>
                </a:spcAft>
              </a:pP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Графы 10-12 «Приостановление (прекращение) строительства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не заполняются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200400" y="4412570"/>
            <a:ext cx="71845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2100" b="1" dirty="0"/>
              <a:t>или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565074" y="1002309"/>
            <a:ext cx="945572" cy="317787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02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262991" y="1046219"/>
          <a:ext cx="6120493" cy="1349630"/>
        </p:xfrm>
        <a:graphic>
          <a:graphicData uri="http://schemas.openxmlformats.org/drawingml/2006/table">
            <a:tbl>
              <a:tblPr/>
              <a:tblGrid>
                <a:gridCol w="1138898"/>
                <a:gridCol w="417307"/>
                <a:gridCol w="1141072"/>
                <a:gridCol w="1141072"/>
                <a:gridCol w="1053741"/>
                <a:gridCol w="1228403"/>
              </a:tblGrid>
              <a:tr h="355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строки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0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начало года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увеличение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уменьшение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конец года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9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773"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92976" y="3554735"/>
          <a:ext cx="8710552" cy="1237491"/>
        </p:xfrm>
        <a:graphic>
          <a:graphicData uri="http://schemas.openxmlformats.org/drawingml/2006/table">
            <a:tbl>
              <a:tblPr/>
              <a:tblGrid>
                <a:gridCol w="2208725"/>
                <a:gridCol w="639524"/>
                <a:gridCol w="334337"/>
                <a:gridCol w="678242"/>
                <a:gridCol w="639524"/>
                <a:gridCol w="692818"/>
                <a:gridCol w="746111"/>
                <a:gridCol w="639524"/>
                <a:gridCol w="692818"/>
                <a:gridCol w="692818"/>
                <a:gridCol w="746111"/>
              </a:tblGrid>
              <a:tr h="18931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Счет аналитического учета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 Cyr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Наличие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на начало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Поступление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(увеличение)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Выбытие</a:t>
                      </a:r>
                      <a:br>
                        <a:rPr lang="ru-RU" sz="800" b="0" i="0" u="none" strike="noStrike">
                          <a:latin typeface="Arial"/>
                        </a:rPr>
                      </a:br>
                      <a:r>
                        <a:rPr lang="ru-RU" sz="800" b="0" i="0" u="none" strike="noStrike">
                          <a:latin typeface="Arial"/>
                        </a:rPr>
                        <a:t>(уменьшение)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Наличие</a:t>
                      </a:r>
                      <a:br>
                        <a:rPr lang="ru-RU" sz="800" b="0" i="0" u="none" strike="noStrike">
                          <a:latin typeface="Arial"/>
                        </a:rPr>
                      </a:br>
                      <a:r>
                        <a:rPr lang="ru-RU" sz="800" b="0" i="0" u="none" strike="noStrike">
                          <a:latin typeface="Arial"/>
                        </a:rPr>
                        <a:t>на конец</a:t>
                      </a:r>
                      <a:br>
                        <a:rPr lang="ru-RU" sz="800" b="0" i="0" u="none" strike="noStrike">
                          <a:latin typeface="Arial"/>
                        </a:rPr>
                      </a:br>
                      <a:r>
                        <a:rPr lang="ru-RU" sz="800" b="0" i="0" u="none" strike="noStrike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5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получено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оприходовано неучтенных (восстановлено в учете)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передано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 результате недостач, хищений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50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3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latin typeface="Arial Cyr"/>
                        </a:rPr>
                        <a:t>Вложения в основные средства - недвижимое имущество</a:t>
                      </a:r>
                    </a:p>
                  </a:txBody>
                  <a:tcPr marL="6773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Arial Cyr"/>
                        </a:rPr>
                        <a:t>010611000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 Cyr"/>
                        </a:rPr>
                        <a:t>071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198 000 000,00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991" y="309940"/>
            <a:ext cx="5454485" cy="330860"/>
          </a:xfr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17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3F820-D234-4D51-BE2C-9E7FFA96A589}" type="slidenum">
              <a:rPr lang="ru-RU" altLang="ru-RU" smtClean="0"/>
              <a:pPr>
                <a:defRPr/>
              </a:pPr>
              <a:t>13</a:t>
            </a:fld>
            <a:endParaRPr lang="ru-RU" altLang="ru-RU" dirty="0"/>
          </a:p>
        </p:txBody>
      </p:sp>
      <p:sp>
        <p:nvSpPr>
          <p:cNvPr id="9" name="Равно 8"/>
          <p:cNvSpPr/>
          <p:nvPr/>
        </p:nvSpPr>
        <p:spPr>
          <a:xfrm rot="5400000">
            <a:off x="2210333" y="2703216"/>
            <a:ext cx="834167" cy="513532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148642" y="4546595"/>
            <a:ext cx="800100" cy="28932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480084" y="2163388"/>
            <a:ext cx="1055077" cy="3482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52800" y="130909"/>
            <a:ext cx="54814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Взаимосвязь показателей ф. 0503190                                с другими формами </a:t>
            </a:r>
            <a:r>
              <a:rPr lang="ru-RU" dirty="0" smtClean="0"/>
              <a:t>бухгалтерской отчетности</a:t>
            </a:r>
            <a:endParaRPr lang="ru-RU" dirty="0"/>
          </a:p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289181" y="4527891"/>
            <a:ext cx="781087" cy="3194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059991" y="2169622"/>
            <a:ext cx="1055077" cy="32954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89858" y="3250870"/>
            <a:ext cx="213755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500" b="1" u="sng" dirty="0"/>
              <a:t>ф. 0503168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9415" y="748147"/>
            <a:ext cx="213755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500" b="1" u="sng" dirty="0"/>
              <a:t>ф. 0503190</a:t>
            </a: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3289182" y="2530337"/>
            <a:ext cx="5778620" cy="88927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Показатель строки 600 графы 17, 18, 19 и графы 20 Сведений                        (ф. 0503190) должен соответствовать соответствующим показателям строки 071 графы 4, 5, 8 и графы 11 раздела 1 «Нефинансовые активы» Сведений о движении нефинансовых активов (ф. 0503168) за отчетный период.</a:t>
            </a:r>
          </a:p>
        </p:txBody>
      </p:sp>
      <p:pic>
        <p:nvPicPr>
          <p:cNvPr id="15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879" y="1963882"/>
            <a:ext cx="1081088" cy="122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вал 15"/>
          <p:cNvSpPr/>
          <p:nvPr/>
        </p:nvSpPr>
        <p:spPr>
          <a:xfrm>
            <a:off x="4250789" y="2226439"/>
            <a:ext cx="1055077" cy="1928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299707" y="2239223"/>
            <a:ext cx="1055077" cy="1928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013267" y="4629150"/>
            <a:ext cx="765060" cy="2341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003023" y="4587669"/>
            <a:ext cx="954122" cy="2353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6940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0837"/>
            <a:ext cx="8415338" cy="314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133350"/>
            <a:ext cx="6629400" cy="307777"/>
          </a:xfrm>
        </p:spPr>
        <p:txBody>
          <a:bodyPr/>
          <a:lstStyle/>
          <a:p>
            <a:r>
              <a:rPr lang="ru-RU" sz="2000" kern="1200" dirty="0">
                <a:solidFill>
                  <a:schemeClr val="accent3">
                    <a:lumMod val="50000"/>
                  </a:schemeClr>
                </a:solidFill>
              </a:rPr>
              <a:t>Особенности заполнения ф. 0503766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07469" y="449579"/>
            <a:ext cx="2057400" cy="801352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Формируется в </a:t>
            </a:r>
            <a:r>
              <a:rPr lang="ru-RU" sz="900" dirty="0"/>
              <a:t>соответствии с Перечнем кодов целевых субсидий, утвержденным приказом Минфина России 13.12.2017 №  226н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76799" y="514350"/>
            <a:ext cx="2378357" cy="591357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Графа 8 по строке 200 формируется в соответствии с Перечнем, </a:t>
            </a:r>
            <a:r>
              <a:rPr lang="ru-RU" sz="900" dirty="0"/>
              <a:t>утвержденным приказом Минфина России </a:t>
            </a:r>
            <a:r>
              <a:rPr lang="ru-RU" sz="900" dirty="0" smtClean="0"/>
              <a:t>28.12.2010 </a:t>
            </a:r>
            <a:r>
              <a:rPr lang="ru-RU" sz="900" dirty="0"/>
              <a:t>№  </a:t>
            </a:r>
            <a:r>
              <a:rPr lang="ru-RU" sz="900" dirty="0" smtClean="0"/>
              <a:t>191н </a:t>
            </a:r>
            <a:endParaRPr lang="ru-RU" sz="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391400" y="573717"/>
            <a:ext cx="1653019" cy="553076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Графа 8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строкам 010, 450, 500, 520, 620 не </a:t>
            </a:r>
            <a:r>
              <a:rPr lang="ru-RU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заполняется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4572000" y="1276350"/>
            <a:ext cx="838200" cy="86427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67" name="Соединительная линия уступом 66"/>
          <p:cNvCxnSpPr>
            <a:stCxn id="9" idx="2"/>
            <a:endCxn id="59" idx="1"/>
          </p:cNvCxnSpPr>
          <p:nvPr/>
        </p:nvCxnSpPr>
        <p:spPr>
          <a:xfrm rot="16200000" flipH="1">
            <a:off x="3875306" y="1011793"/>
            <a:ext cx="457557" cy="935831"/>
          </a:xfrm>
          <a:prstGeom prst="curvedConnector2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57200" y="590550"/>
            <a:ext cx="2057400" cy="6096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Раздел 2 заполняется по показателям, исполнение которых составило менее 95% от годовых значений</a:t>
            </a:r>
            <a:endParaRPr lang="ru-RU" sz="9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1000" y="2647950"/>
            <a:ext cx="8491538" cy="43213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23" name="Соединительная линия уступом 66"/>
          <p:cNvCxnSpPr/>
          <p:nvPr/>
        </p:nvCxnSpPr>
        <p:spPr>
          <a:xfrm rot="16200000" flipH="1">
            <a:off x="1356643" y="1900907"/>
            <a:ext cx="1592013" cy="190498"/>
          </a:xfrm>
          <a:prstGeom prst="curvedConnector3">
            <a:avLst>
              <a:gd name="adj1" fmla="val 50000"/>
            </a:avLst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112529" y="2114550"/>
            <a:ext cx="760009" cy="4743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112529" y="2114550"/>
            <a:ext cx="760009" cy="4743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112528" y="3105150"/>
            <a:ext cx="760010" cy="127767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8112529" y="3105150"/>
            <a:ext cx="698166" cy="127767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>
            <a:stCxn id="14" idx="2"/>
            <a:endCxn id="60" idx="1"/>
          </p:cNvCxnSpPr>
          <p:nvPr/>
        </p:nvCxnSpPr>
        <p:spPr>
          <a:xfrm rot="16200000" flipH="1">
            <a:off x="6206213" y="965472"/>
            <a:ext cx="1732743" cy="201321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8079190" y="2571750"/>
            <a:ext cx="836210" cy="5334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81200" y="4476750"/>
            <a:ext cx="5715663" cy="440758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Сведения (ф. 0503766) не составляются и не представляются учредителем в составе сводной Пояснительной записки к Балансу учреждения (ф. 0503760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32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" y="209550"/>
            <a:ext cx="8229600" cy="615553"/>
          </a:xfr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2000" kern="1200" dirty="0">
                <a:solidFill>
                  <a:schemeClr val="accent3">
                    <a:lumMod val="50000"/>
                  </a:schemeClr>
                </a:solidFill>
              </a:rPr>
              <a:t>Сведения о принятых и неисполненных обязательствах получателя бюджетных средств (ф. 0503175, 0503775)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74033"/>
              </p:ext>
            </p:extLst>
          </p:nvPr>
        </p:nvGraphicFramePr>
        <p:xfrm>
          <a:off x="179512" y="1275607"/>
          <a:ext cx="8748464" cy="1681979"/>
        </p:xfrm>
        <a:graphic>
          <a:graphicData uri="http://schemas.openxmlformats.org/drawingml/2006/table">
            <a:tbl>
              <a:tblPr/>
              <a:tblGrid>
                <a:gridCol w="1354601"/>
                <a:gridCol w="1015950"/>
                <a:gridCol w="1049321"/>
                <a:gridCol w="1080120"/>
                <a:gridCol w="749086"/>
                <a:gridCol w="1339146"/>
                <a:gridCol w="749197"/>
                <a:gridCol w="1411043"/>
              </a:tblGrid>
              <a:tr h="1373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Номер (код) счета</a:t>
                      </a:r>
                      <a:br>
                        <a:rPr lang="ru-RU" sz="8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</a:p>
                  </a:txBody>
                  <a:tcPr marL="7964" marR="7964" marT="59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Не исполнено обязательств, руб.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Дата (месяц, год)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Контрагент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Причина неисполнения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возникновения обязательства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исполнения по правовому основанию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ИНН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964" marR="7964" marT="59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3"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 smtClean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ru-RU" sz="8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…..1 502</a:t>
                      </a:r>
                      <a:r>
                        <a:rPr lang="ru-RU" sz="800" b="0" i="0" u="none" strike="noStrike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11 ххх</a:t>
                      </a:r>
                    </a:p>
                    <a:p>
                      <a:pPr algn="ctr" fontAlgn="ctr"/>
                      <a:endParaRPr lang="ru-RU" sz="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ru-RU" sz="800" b="1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10 000 000,00</a:t>
                      </a:r>
                      <a:endParaRPr lang="ru-RU" sz="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sng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b="0" i="0" u="none" strike="sng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sng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…..1 502</a:t>
                      </a:r>
                      <a:r>
                        <a:rPr lang="ru-RU" sz="800" b="0" i="0" u="none" strike="sngStrike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 11 ххх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u="none" strike="sng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sng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1</a:t>
                      </a:r>
                      <a:r>
                        <a:rPr lang="ru-RU" sz="800" b="0" i="0" u="none" strike="sngStrike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 000 000,00</a:t>
                      </a:r>
                      <a:r>
                        <a:rPr lang="ru-RU" sz="800" b="0" i="0" u="none" strike="sng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Итого по коду счета 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10 000 000,00</a:t>
                      </a:r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64" marR="7964" marT="59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63688" y="3121390"/>
            <a:ext cx="4968552" cy="430887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В разделе 1 и 2 </a:t>
            </a:r>
            <a:r>
              <a:rPr lang="ru-RU" sz="1100" dirty="0" smtClean="0"/>
              <a:t> - только показатели в разрезе не исполненных  обязательств,  превышающие 10 млн. руб.</a:t>
            </a:r>
            <a:endParaRPr lang="ru-RU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3877474"/>
            <a:ext cx="3744416" cy="461665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показатели, не соответствующие установленным критериям, не </a:t>
            </a:r>
            <a:r>
              <a:rPr lang="ru-RU" sz="1200" dirty="0" smtClean="0"/>
              <a:t>отражаются</a:t>
            </a:r>
            <a:endParaRPr lang="ru-RU" sz="1200" dirty="0"/>
          </a:p>
        </p:txBody>
      </p:sp>
      <p:cxnSp>
        <p:nvCxnSpPr>
          <p:cNvPr id="17" name="Соединительная линия уступом 16"/>
          <p:cNvCxnSpPr/>
          <p:nvPr/>
        </p:nvCxnSpPr>
        <p:spPr>
          <a:xfrm>
            <a:off x="6732240" y="3408529"/>
            <a:ext cx="720080" cy="459365"/>
          </a:xfrm>
          <a:prstGeom prst="bentConnector3">
            <a:avLst>
              <a:gd name="adj1" fmla="val 99798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/>
          <p:nvPr/>
        </p:nvCxnSpPr>
        <p:spPr>
          <a:xfrm rot="16200000" flipV="1">
            <a:off x="2346203" y="2326171"/>
            <a:ext cx="923207" cy="64807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23528" y="3904791"/>
            <a:ext cx="3744416" cy="646331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равенство с Отчетом ф. 0503128 может не  соблюдаться на обязательства, не исполненные менее чем на 10 млн.</a:t>
            </a:r>
            <a:endParaRPr lang="ru-RU" sz="1200" dirty="0"/>
          </a:p>
        </p:txBody>
      </p:sp>
      <p:cxnSp>
        <p:nvCxnSpPr>
          <p:cNvPr id="47" name="Соединительная линия уступом 46"/>
          <p:cNvCxnSpPr>
            <a:stCxn id="9" idx="1"/>
          </p:cNvCxnSpPr>
          <p:nvPr/>
        </p:nvCxnSpPr>
        <p:spPr>
          <a:xfrm rot="10800000" flipV="1">
            <a:off x="1115616" y="3336833"/>
            <a:ext cx="648072" cy="56795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2078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7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38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2438400" y="133350"/>
            <a:ext cx="6629400" cy="307777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Иные особенности 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371600" y="1885950"/>
            <a:ext cx="7324478" cy="99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400" dirty="0"/>
              <a:t>Формирование и представление Сведений по ф. 0503191, ф. 0503192 и </a:t>
            </a:r>
            <a:r>
              <a:rPr lang="ru-RU" sz="1400" dirty="0" smtClean="0"/>
              <a:t>ф. 0503193 </a:t>
            </a:r>
            <a:r>
              <a:rPr lang="ru-RU" sz="1400" dirty="0"/>
              <a:t>согласно пункту 3 Инструкции № 15н </a:t>
            </a:r>
            <a:r>
              <a:rPr lang="ru-RU" sz="1400" dirty="0" smtClean="0"/>
              <a:t>осуществляется только отдельными </a:t>
            </a:r>
            <a:r>
              <a:rPr lang="ru-RU" sz="1400" dirty="0"/>
              <a:t>главными администраторами средств федерального бюджета по перечню согласно Приложению № 2 к </a:t>
            </a:r>
            <a:r>
              <a:rPr lang="ru-RU" sz="1400" dirty="0" smtClean="0"/>
              <a:t>письму об особенностях</a:t>
            </a:r>
          </a:p>
          <a:p>
            <a:pPr algn="just"/>
            <a:endParaRPr lang="ru-RU" sz="1400" dirty="0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371600" y="3105150"/>
            <a:ext cx="7324478" cy="342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r>
              <a:rPr lang="ru-RU" sz="1400" dirty="0"/>
              <a:t>Формирование и представление Сведений по ф. </a:t>
            </a:r>
            <a:r>
              <a:rPr lang="ru-RU" sz="1400" dirty="0" smtClean="0"/>
              <a:t>0503</a:t>
            </a:r>
            <a:r>
              <a:rPr lang="en-US" sz="1400" dirty="0"/>
              <a:t>7</a:t>
            </a:r>
            <a:r>
              <a:rPr lang="ru-RU" sz="1400" dirty="0" smtClean="0"/>
              <a:t>9</a:t>
            </a:r>
            <a:r>
              <a:rPr lang="en-US" sz="1400" dirty="0" smtClean="0"/>
              <a:t>3 </a:t>
            </a:r>
            <a:r>
              <a:rPr lang="ru-RU" sz="1400" dirty="0" smtClean="0"/>
              <a:t>не требуется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855521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6871073-stock-photo-3d-man-showing-thumbs-u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476" y="2539314"/>
            <a:ext cx="2619632" cy="1964724"/>
          </a:xfrm>
          <a:prstGeom prst="rect">
            <a:avLst/>
          </a:prstGeom>
        </p:spPr>
      </p:pic>
      <p:sp>
        <p:nvSpPr>
          <p:cNvPr id="4" name="Shape 279"/>
          <p:cNvSpPr txBox="1">
            <a:spLocks/>
          </p:cNvSpPr>
          <p:nvPr/>
        </p:nvSpPr>
        <p:spPr bwMode="auto">
          <a:xfrm>
            <a:off x="727768" y="1360788"/>
            <a:ext cx="7822181" cy="16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1" tIns="91421" rIns="91421" bIns="91421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3600" b="1" dirty="0">
                <a:latin typeface="Cambria" panose="02040503050406030204" pitchFamily="18" charset="0"/>
              </a:rPr>
              <a:t>Успешной сдачи отчетности</a:t>
            </a:r>
          </a:p>
          <a:p>
            <a:pPr algn="ctr"/>
            <a:r>
              <a:rPr lang="ru-RU" sz="3600" b="1" dirty="0">
                <a:latin typeface="Cambria" panose="02040503050406030204" pitchFamily="18" charset="0"/>
              </a:rPr>
              <a:t> за </a:t>
            </a:r>
            <a:r>
              <a:rPr lang="ru-RU" sz="3600" b="1" dirty="0" smtClean="0">
                <a:latin typeface="Cambria" panose="02040503050406030204" pitchFamily="18" charset="0"/>
              </a:rPr>
              <a:t>2020 </a:t>
            </a:r>
            <a:r>
              <a:rPr lang="ru-RU" sz="3600" b="1" dirty="0">
                <a:latin typeface="Cambria" panose="02040503050406030204" pitchFamily="18" charset="0"/>
              </a:rPr>
              <a:t>год!</a:t>
            </a:r>
            <a:endParaRPr lang="en" sz="3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490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38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133350"/>
            <a:ext cx="6629400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Изменения приказов 191н и 33н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110194"/>
            <a:ext cx="6858000" cy="1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/>
              <a:t>Отдельные особенности по формированию бюджетной и бухгалтерской отчётности, регламентированные ранее письмами об особенностях, перенесены в приказы 191н и 33н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6534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2362200" y="85725"/>
            <a:ext cx="6560347" cy="615553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lvl1pPr algn="r">
              <a:defRPr sz="20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Сведения об исполнении бюджета (ф. 0503164)</a:t>
            </a:r>
          </a:p>
          <a:p>
            <a:r>
              <a:rPr lang="ru-RU" dirty="0"/>
              <a:t>(пример заполнения ГРБС)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31583900"/>
              </p:ext>
            </p:extLst>
          </p:nvPr>
        </p:nvGraphicFramePr>
        <p:xfrm>
          <a:off x="143290" y="666750"/>
          <a:ext cx="3048000" cy="4475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9299" y="4887321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2</a:t>
            </a:fld>
            <a:endParaRPr lang="ru-RU" sz="1100" dirty="0">
              <a:latin typeface="Cambria" panose="020405030504060302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888597"/>
              </p:ext>
            </p:extLst>
          </p:nvPr>
        </p:nvGraphicFramePr>
        <p:xfrm>
          <a:off x="3206075" y="753268"/>
          <a:ext cx="5810515" cy="4258961"/>
        </p:xfrm>
        <a:graphic>
          <a:graphicData uri="http://schemas.openxmlformats.org/drawingml/2006/table">
            <a:tbl>
              <a:tblPr/>
              <a:tblGrid>
                <a:gridCol w="144783"/>
                <a:gridCol w="778770"/>
                <a:gridCol w="250064"/>
                <a:gridCol w="542996"/>
                <a:gridCol w="485838"/>
                <a:gridCol w="593008"/>
                <a:gridCol w="478694"/>
                <a:gridCol w="464401"/>
                <a:gridCol w="200054"/>
                <a:gridCol w="1871907"/>
              </a:tblGrid>
              <a:tr h="144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 по бюджетной</a:t>
                      </a:r>
                      <a:b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классификации</a:t>
                      </a:r>
                    </a:p>
                  </a:txBody>
                  <a:tcPr marL="3465" marR="3465" marT="34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 строки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Доведенные бюджетные данные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Исполнено,</a:t>
                      </a:r>
                      <a:b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руб.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Показатели исполнения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Причины отклонений от планового процента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22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процент исполнения, %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сумма отклонения, руб </a:t>
                      </a:r>
                      <a:b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(гр.5-гр.3)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пояснения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3465" marR="3465" marT="34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3465" marR="3465" marT="34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1. Доходы бюджета, всего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010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9 281 608 363 600,00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9 490 989 700 708,89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102,26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209 381 337 108,89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6344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10701011010000110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3 945 494 836 700,00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3 937 957 298 537,52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99,81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-7 537 538 162,48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Снижение поступлений обусловлено снижением цены на нефть марки "Urals"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7784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10701012010000110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480 146 825 700,00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483 305 359 320,41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100,66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3 158 533 620,41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Рост поступлений обусловлен увеличением цены реализации газа за пределы СНГ на 1,1% (с 16 130 до 16 314 рублей/тыс. куб. м.).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9224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10701013010000110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126 265 689 100,00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129 402 078 250,50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102,48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3 136 389 150,50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Увеличение поступлений в основном обусловлено увеличением налогооблагаемых объёмов добычи газового конденсата на 4,2% (с 22,7 млн. тон до 23,7 млн. тонн).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9224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10701040010000110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13 914 175 600,00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13 404 130 372,18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96,33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-510 045 227,82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Снижение поступлений в основном обусловлено снижением объёмов добычи полезных ископаемых на месторождении в связи с  проведением ремонтных работ на оборудовании.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634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2. Расходы бюджета, всего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200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188 744 624 300,00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188 744 624 300,00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118 420 215 801,67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62,74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-70 324 408 498,33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634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0106 15Г0000000 000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210 159 300,00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210 159 300,00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10 679 330,35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5,08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-199 479 969,65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99- </a:t>
                      </a:r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пояснения  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в </a:t>
                      </a:r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разделе 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пояснительной записки </a:t>
                      </a:r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"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Бюджетные ассигнования и их использование".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33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0108 9990000000 000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362 210 000,00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362 210 000,00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-362 210 000,00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778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Результат исполнения бюджета (дефицит/профицит)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450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0,00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9 372 569 484 907,22  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754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3. Источники финансирования дефицита бюджета, всего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500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-9 372 569 484 907,22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-9 372 569 484 907,22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778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520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778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620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490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3465" marR="3465" marT="346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3465" marR="3465" marT="3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6950404" y="1352550"/>
            <a:ext cx="182466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934200" y="1352550"/>
            <a:ext cx="192488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966608" y="3829050"/>
            <a:ext cx="166262" cy="1181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934200" y="3829050"/>
            <a:ext cx="198670" cy="1181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67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58857" y="4760124"/>
            <a:ext cx="363704" cy="273844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3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957558"/>
              </p:ext>
            </p:extLst>
          </p:nvPr>
        </p:nvGraphicFramePr>
        <p:xfrm>
          <a:off x="1049818" y="381398"/>
          <a:ext cx="7808120" cy="2265555"/>
        </p:xfrm>
        <a:graphic>
          <a:graphicData uri="http://schemas.openxmlformats.org/drawingml/2006/table">
            <a:tbl>
              <a:tblPr/>
              <a:tblGrid>
                <a:gridCol w="1505151"/>
                <a:gridCol w="824465"/>
                <a:gridCol w="1317751"/>
                <a:gridCol w="721073"/>
                <a:gridCol w="721073"/>
                <a:gridCol w="721073"/>
                <a:gridCol w="1997534"/>
              </a:tblGrid>
              <a:tr h="217567">
                <a:tc gridSpan="7">
                  <a:txBody>
                    <a:bodyPr/>
                    <a:lstStyle/>
                    <a:p>
                      <a:pPr algn="ctr" fontAlgn="t"/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593" marR="6593" marT="659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32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67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Наименование </a:t>
                      </a:r>
                      <a:b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программы, </a:t>
                      </a:r>
                      <a:b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подпрограммы</a:t>
                      </a:r>
                    </a:p>
                  </a:txBody>
                  <a:tcPr marL="6593" marR="6593" marT="65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Код целевой </a:t>
                      </a:r>
                      <a:b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статьи расходов </a:t>
                      </a:r>
                      <a:b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по бюджетной классификации</a:t>
                      </a:r>
                    </a:p>
                  </a:txBody>
                  <a:tcPr marL="6593" marR="6593" marT="6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Наименование мероприятия</a:t>
                      </a:r>
                    </a:p>
                  </a:txBody>
                  <a:tcPr marL="6593" marR="6593" marT="6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Утверждено бюджетной росписью, с учетом изменений, руб.</a:t>
                      </a:r>
                    </a:p>
                  </a:txBody>
                  <a:tcPr marL="6593" marR="6593" marT="6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Исполнено, руб.</a:t>
                      </a:r>
                    </a:p>
                  </a:txBody>
                  <a:tcPr marL="6593" marR="6593" marT="6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Не исполнено, руб.</a:t>
                      </a:r>
                    </a:p>
                  </a:txBody>
                  <a:tcPr marL="6593" marR="6593" marT="6593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Причины отклонений</a:t>
                      </a:r>
                    </a:p>
                  </a:txBody>
                  <a:tcPr marL="6593" marR="6593" marT="6593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6593" marR="6593" marT="6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4</a:t>
                      </a: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5</a:t>
                      </a: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6</a:t>
                      </a:r>
                    </a:p>
                  </a:txBody>
                  <a:tcPr marL="6593" marR="6593" marT="6593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7</a:t>
                      </a:r>
                    </a:p>
                  </a:txBody>
                  <a:tcPr marL="6593" marR="6593" marT="6593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639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effectLst/>
                          <a:latin typeface="Cambria" pitchFamily="18" charset="0"/>
                        </a:rPr>
                        <a:t>Федеральная целевая программа "Повышение безопасности дорожного движения в 2013 - 2020 годах"</a:t>
                      </a:r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6593" marR="6593" marT="659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smtClean="0">
                          <a:effectLst/>
                          <a:latin typeface="Cambria" pitchFamily="18" charset="0"/>
                        </a:rPr>
                        <a:t>0850000000</a:t>
                      </a:r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effectLst/>
                          <a:latin typeface="Cambria" pitchFamily="18" charset="0"/>
                        </a:rPr>
                        <a:t>Реализация мероприятий федеральной целевой программы</a:t>
                      </a:r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27 634 400,00</a:t>
                      </a: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20 875 599,03</a:t>
                      </a:r>
                    </a:p>
                  </a:txBody>
                  <a:tcPr marL="6593" marR="6593" marT="65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6 758 800,97</a:t>
                      </a:r>
                    </a:p>
                  </a:txBody>
                  <a:tcPr marL="6593" marR="6593" marT="6593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effectLst/>
                          <a:latin typeface="Cambria" pitchFamily="18" charset="0"/>
                        </a:rPr>
                        <a:t>Нарушение подрядными организациями сроков исполнения и иных условий контрактов, повлекшее судебные процедуры</a:t>
                      </a:r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6593" marR="6593" marT="6593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275190" y="85725"/>
            <a:ext cx="5647353" cy="615553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20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Сведения об исполнении мероприятий в рамках целевых программ (ф. 0503166)</a:t>
            </a: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101159" y="2768582"/>
            <a:ext cx="6976041" cy="10541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defTabSz="1449324" rtl="0"/>
            <a:r>
              <a:rPr lang="ru-RU" sz="1200" kern="1200" dirty="0">
                <a:solidFill>
                  <a:schemeClr val="tx1"/>
                </a:solidFill>
              </a:rPr>
              <a:t>К целевым статьям расходов, отражаемых расходы федеральных целевых программам относятся следующие программные (непрограммные) статьи расходов: 08 5 00, 10 Б 00, 12 6 00, 13 6 00, 15 Г 00, 21 4 00, 21 5 00, 21 6 00, 21 7 00, 22 7 00, 22 8 00, 22 9 00, 22 Б 00, 28 6 00, 31 5 00, 31 6 00, 31 8 00, 32 5 00, 32 6 00, 34 К 00, 37 4 00, 42 7 00, </a:t>
            </a:r>
            <a:r>
              <a:rPr lang="ru-RU" sz="1600" b="1" kern="1200" dirty="0">
                <a:solidFill>
                  <a:schemeClr val="tx1"/>
                </a:solidFill>
              </a:rPr>
              <a:t>44 2 00</a:t>
            </a:r>
            <a:r>
              <a:rPr lang="ru-RU" sz="1200" kern="1200" dirty="0">
                <a:solidFill>
                  <a:schemeClr val="tx1"/>
                </a:solidFill>
              </a:rPr>
              <a:t>, 45 2 00,  47 6 00, 99 1 00, 99 8 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1159" y="3943350"/>
            <a:ext cx="693420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defPPr>
              <a:defRPr lang="ru-RU"/>
            </a:defPPr>
            <a:lvl1pPr lvl="0" algn="ctr">
              <a:defRPr sz="1200" b="1">
                <a:solidFill>
                  <a:schemeClr val="tx1"/>
                </a:solidFill>
              </a:defRPr>
            </a:lvl1pPr>
          </a:lstStyle>
          <a:p>
            <a:endParaRPr lang="ru-RU" b="0" dirty="0"/>
          </a:p>
          <a:p>
            <a:r>
              <a:rPr lang="ru-RU" b="0" dirty="0"/>
              <a:t>Для заполнения графы 7 используется перечень причин, аналогичный перечню причин </a:t>
            </a:r>
            <a:endParaRPr lang="ru-RU" b="0" dirty="0" smtClean="0"/>
          </a:p>
          <a:p>
            <a:r>
              <a:rPr lang="ru-RU" b="0" dirty="0" smtClean="0"/>
              <a:t>для </a:t>
            </a:r>
            <a:r>
              <a:rPr lang="ru-RU" b="0" dirty="0"/>
              <a:t>2 раздела 0503164 формы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4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57150"/>
            <a:ext cx="6629400" cy="615553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Сведения о движении нефинансовых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активов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(ф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. 0503168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" y="2388871"/>
            <a:ext cx="8753285" cy="2095499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28600" y="979170"/>
            <a:ext cx="1600200" cy="10668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/>
              <a:t>С учетом </a:t>
            </a:r>
            <a:r>
              <a:rPr lang="ru-RU" sz="1100" dirty="0" smtClean="0"/>
              <a:t>изменений</a:t>
            </a:r>
            <a:br>
              <a:rPr lang="ru-RU" sz="1100" dirty="0" smtClean="0"/>
            </a:br>
            <a:r>
              <a:rPr lang="ru-RU" sz="1100" dirty="0" smtClean="0"/>
              <a:t>на </a:t>
            </a:r>
            <a:r>
              <a:rPr lang="ru-RU" sz="1100" dirty="0"/>
              <a:t>начало отчетного </a:t>
            </a:r>
            <a:r>
              <a:rPr lang="ru-RU" sz="1100" dirty="0" smtClean="0"/>
              <a:t>года</a:t>
            </a:r>
            <a:br>
              <a:rPr lang="ru-RU" sz="1100" dirty="0" smtClean="0"/>
            </a:br>
            <a:r>
              <a:rPr lang="ru-RU" sz="1100" dirty="0" smtClean="0"/>
              <a:t>(</a:t>
            </a:r>
            <a:r>
              <a:rPr lang="ru-RU" sz="1100" dirty="0"/>
              <a:t>ф. 0503173)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05000" y="979170"/>
            <a:ext cx="1981200" cy="106680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Дебетовые обороты</a:t>
            </a:r>
            <a:b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счетов учета НФА, корреспондирующие</a:t>
            </a:r>
            <a:b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 счетами </a:t>
            </a: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1 304 04 000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b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</a:t>
            </a: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10 190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(КОСГУ 191-198),</a:t>
            </a:r>
            <a:b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</a:t>
            </a: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40 180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(КОСГУ182, 185, 186, 187)</a:t>
            </a:r>
            <a:endParaRPr lang="ru-RU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62400" y="979170"/>
            <a:ext cx="1524000" cy="106680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Дебетовые обороты счетов учета НФА, корреспондирующих со счетом</a:t>
            </a:r>
            <a:b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1 401 10 199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93080" y="971550"/>
            <a:ext cx="1722120" cy="1066800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Кредитовые обороты счетов учета НФА, корреспондирующих со дебетом </a:t>
            </a:r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счета</a:t>
            </a:r>
            <a:b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1 304 04 000, 1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401 20 240, </a:t>
            </a:r>
          </a:p>
          <a:p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401 20 250, </a:t>
            </a: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401 20 280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414780" y="986790"/>
            <a:ext cx="1653019" cy="1059180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Кредитовые обороты счетов учета НФА, корреспондирующих </a:t>
            </a:r>
            <a:br>
              <a:rPr lang="ru-RU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 </a:t>
            </a:r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счетами</a:t>
            </a:r>
            <a:b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401 10 172, </a:t>
            </a:r>
            <a:b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1 401 20 273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2819400" y="2418570"/>
            <a:ext cx="762000" cy="77040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362450" y="2720970"/>
            <a:ext cx="742950" cy="46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623400" y="2720970"/>
            <a:ext cx="792000" cy="468000"/>
          </a:xfrm>
          <a:prstGeom prst="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67" name="Соединительная линия уступом 66"/>
          <p:cNvCxnSpPr>
            <a:stCxn id="9" idx="2"/>
            <a:endCxn id="59" idx="1"/>
          </p:cNvCxnSpPr>
          <p:nvPr/>
        </p:nvCxnSpPr>
        <p:spPr>
          <a:xfrm rot="16200000" flipH="1">
            <a:off x="1545150" y="1529520"/>
            <a:ext cx="757800" cy="1790700"/>
          </a:xfrm>
          <a:prstGeom prst="curvedConnector2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>
            <a:stCxn id="14" idx="2"/>
            <a:endCxn id="60" idx="0"/>
          </p:cNvCxnSpPr>
          <p:nvPr/>
        </p:nvCxnSpPr>
        <p:spPr>
          <a:xfrm rot="16200000" flipH="1">
            <a:off x="3477262" y="1464307"/>
            <a:ext cx="675000" cy="1838325"/>
          </a:xfrm>
          <a:prstGeom prst="curvedConnector3">
            <a:avLst>
              <a:gd name="adj1" fmla="val 41533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5105400" y="2720970"/>
            <a:ext cx="800100" cy="46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77" name="Соединительная линия уступом 76"/>
          <p:cNvCxnSpPr>
            <a:endCxn id="74" idx="0"/>
          </p:cNvCxnSpPr>
          <p:nvPr/>
        </p:nvCxnSpPr>
        <p:spPr>
          <a:xfrm rot="16200000" flipH="1">
            <a:off x="4926014" y="2141534"/>
            <a:ext cx="682620" cy="476252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7415400" y="2720970"/>
            <a:ext cx="738000" cy="468000"/>
          </a:xfrm>
          <a:prstGeom prst="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90" name="Соединительная линия уступом 89"/>
          <p:cNvCxnSpPr>
            <a:stCxn id="16" idx="2"/>
            <a:endCxn id="61" idx="0"/>
          </p:cNvCxnSpPr>
          <p:nvPr/>
        </p:nvCxnSpPr>
        <p:spPr>
          <a:xfrm rot="16200000" flipH="1">
            <a:off x="6395460" y="2097030"/>
            <a:ext cx="682620" cy="56526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2" name="Соединительная линия уступом 91"/>
          <p:cNvCxnSpPr>
            <a:stCxn id="17" idx="2"/>
            <a:endCxn id="87" idx="0"/>
          </p:cNvCxnSpPr>
          <p:nvPr/>
        </p:nvCxnSpPr>
        <p:spPr>
          <a:xfrm rot="5400000">
            <a:off x="7675345" y="2155025"/>
            <a:ext cx="675000" cy="45689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8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9800" y="129039"/>
            <a:ext cx="6833498" cy="537711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Некорректное формирование показателей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Сведений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движении нефинансовых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активов (ф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0503168)</a:t>
            </a:r>
          </a:p>
        </p:txBody>
      </p:sp>
      <p:sp>
        <p:nvSpPr>
          <p:cNvPr id="5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582" y="895350"/>
            <a:ext cx="7815618" cy="2271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>
                <a:cs typeface="Times New Roman" panose="02020603050405020304" pitchFamily="18" charset="0"/>
              </a:rPr>
              <a:t>отражение объектов недвижимости без </a:t>
            </a:r>
            <a:r>
              <a:rPr lang="ru-RU" sz="1800" dirty="0" smtClean="0">
                <a:cs typeface="Times New Roman" panose="02020603050405020304" pitchFamily="18" charset="0"/>
              </a:rPr>
              <a:t>подтверждающих государственную </a:t>
            </a:r>
            <a:r>
              <a:rPr lang="ru-RU" sz="1800" dirty="0">
                <a:cs typeface="Times New Roman" panose="02020603050405020304" pitchFamily="18" charset="0"/>
              </a:rPr>
              <a:t>регистрацию </a:t>
            </a:r>
            <a:r>
              <a:rPr lang="ru-RU" sz="1800" dirty="0" smtClean="0">
                <a:cs typeface="Times New Roman" panose="02020603050405020304" pitchFamily="18" charset="0"/>
              </a:rPr>
              <a:t>документов;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>
                <a:cs typeface="Times New Roman" panose="02020603050405020304" pitchFamily="18" charset="0"/>
              </a:rPr>
              <a:t>не отражение объектов в составе основных средств  при наличии документов, подтверждающих государственную регистрацию прав;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>
                <a:cs typeface="Times New Roman" panose="02020603050405020304" pitchFamily="18" charset="0"/>
              </a:rPr>
              <a:t>отражение </a:t>
            </a:r>
            <a:r>
              <a:rPr lang="ru-RU" sz="1800" dirty="0">
                <a:cs typeface="Times New Roman" panose="02020603050405020304" pitchFamily="18" charset="0"/>
              </a:rPr>
              <a:t>остатков на забалансовых счетах ф. 0503168, </a:t>
            </a:r>
            <a:r>
              <a:rPr lang="ru-RU" sz="1800" dirty="0" smtClean="0"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cs typeface="Times New Roman" panose="02020603050405020304" pitchFamily="18" charset="0"/>
              </a:rPr>
            </a:br>
            <a:r>
              <a:rPr lang="ru-RU" sz="1800" dirty="0" smtClean="0">
                <a:cs typeface="Times New Roman" panose="02020603050405020304" pitchFamily="18" charset="0"/>
              </a:rPr>
              <a:t>отличных </a:t>
            </a:r>
            <a:r>
              <a:rPr lang="ru-RU" sz="1800" dirty="0">
                <a:cs typeface="Times New Roman" panose="02020603050405020304" pitchFamily="18" charset="0"/>
              </a:rPr>
              <a:t>от данных, отраженных в </a:t>
            </a:r>
            <a:r>
              <a:rPr lang="ru-RU" sz="1800" dirty="0" smtClean="0">
                <a:cs typeface="Times New Roman" panose="02020603050405020304" pitchFamily="18" charset="0"/>
              </a:rPr>
              <a:t>Балансе (ф</a:t>
            </a:r>
            <a:r>
              <a:rPr lang="ru-RU" sz="1800" dirty="0">
                <a:cs typeface="Times New Roman" panose="02020603050405020304" pitchFamily="18" charset="0"/>
              </a:rPr>
              <a:t>. 0503130</a:t>
            </a:r>
            <a:r>
              <a:rPr lang="ru-RU" sz="1800" dirty="0" smtClean="0">
                <a:cs typeface="Times New Roman" panose="02020603050405020304" pitchFamily="18" charset="0"/>
              </a:rPr>
              <a:t>);</a:t>
            </a:r>
          </a:p>
        </p:txBody>
      </p:sp>
      <p:sp>
        <p:nvSpPr>
          <p:cNvPr id="4" name="Овал 3"/>
          <p:cNvSpPr/>
          <p:nvPr/>
        </p:nvSpPr>
        <p:spPr>
          <a:xfrm>
            <a:off x="334949" y="9715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328599" y="17335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334949" y="25717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67150"/>
            <a:ext cx="4212776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19400" y="4125065"/>
            <a:ext cx="879299" cy="2703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33800" y="4113976"/>
            <a:ext cx="879299" cy="2703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543800" y="4552950"/>
            <a:ext cx="8382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340902" y="4552950"/>
            <a:ext cx="726898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81350"/>
            <a:ext cx="43039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15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9800" y="129039"/>
            <a:ext cx="6833498" cy="537711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Некорректное формирование показателей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Сведений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движении нефинансовых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активов (ф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0503168)</a:t>
            </a:r>
          </a:p>
        </p:txBody>
      </p:sp>
      <p:sp>
        <p:nvSpPr>
          <p:cNvPr id="5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582" y="1733550"/>
            <a:ext cx="7815618" cy="148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/>
              <a:t>отражение </a:t>
            </a:r>
            <a:r>
              <a:rPr lang="ru-RU" sz="1800" dirty="0"/>
              <a:t>показателей (в том числе оборотов) по счету 1 106 11 000, отличных от показателей ф. </a:t>
            </a:r>
            <a:r>
              <a:rPr lang="ru-RU" sz="1800" dirty="0" smtClean="0"/>
              <a:t>0503190;</a:t>
            </a:r>
            <a:endParaRPr lang="ru-RU" sz="1800" dirty="0"/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/>
              <a:t>отражение </a:t>
            </a:r>
            <a:r>
              <a:rPr lang="ru-RU" sz="1800" dirty="0"/>
              <a:t>земельных </a:t>
            </a:r>
            <a:r>
              <a:rPr lang="ru-RU" sz="1800" dirty="0" smtClean="0"/>
              <a:t>участков </a:t>
            </a:r>
            <a:r>
              <a:rPr lang="ru-RU" sz="1800" dirty="0"/>
              <a:t>по неактуальной кадастровой </a:t>
            </a:r>
            <a:r>
              <a:rPr lang="ru-RU" sz="1800" dirty="0" smtClean="0"/>
              <a:t>стоимости</a:t>
            </a:r>
            <a:r>
              <a:rPr lang="ru-RU" sz="1800" dirty="0"/>
              <a:t>.</a:t>
            </a:r>
            <a:endParaRPr lang="ru-RU" sz="1800" dirty="0" smtClean="0"/>
          </a:p>
        </p:txBody>
      </p:sp>
      <p:sp>
        <p:nvSpPr>
          <p:cNvPr id="8" name="Овал 7"/>
          <p:cNvSpPr/>
          <p:nvPr/>
        </p:nvSpPr>
        <p:spPr>
          <a:xfrm>
            <a:off x="334949" y="18097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334949" y="25717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92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9800" y="129039"/>
            <a:ext cx="68334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Изменение кадастровой стоимости земельного участка, ранее принятого к бюджетному учету</a:t>
            </a:r>
          </a:p>
        </p:txBody>
      </p:sp>
      <p:sp>
        <p:nvSpPr>
          <p:cNvPr id="5" name="Прямоугольник 22">
            <a:extLst>
              <a:ext uri="{FF2B5EF4-FFF2-40B4-BE49-F238E27FC236}">
                <a16:creationId xmlns:a16="http://schemas.microsoft.com/office/drawing/2014/main" xmlns="" id="{B0E22C11-D248-4F7F-BB66-BED2465A6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153947"/>
            <a:ext cx="3992405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ru-RU" altLang="ru-RU" sz="1400" b="1" dirty="0">
                <a:latin typeface="+mj-lt"/>
                <a:ea typeface="Cambria" panose="02040503050406030204" pitchFamily="18" charset="0"/>
              </a:rPr>
              <a:t>дебет</a:t>
            </a:r>
            <a:br>
              <a:rPr lang="ru-RU" altLang="ru-RU" sz="1400" b="1" dirty="0">
                <a:latin typeface="+mj-lt"/>
                <a:ea typeface="Cambria" panose="02040503050406030204" pitchFamily="18" charset="0"/>
              </a:rPr>
            </a:br>
            <a:r>
              <a:rPr lang="ru-RU" sz="1400" dirty="0">
                <a:latin typeface="+mj-lt"/>
                <a:ea typeface="Cambria" panose="02040503050406030204" pitchFamily="18" charset="0"/>
              </a:rPr>
              <a:t>ХХ ХХ 0000000000 000 </a:t>
            </a:r>
            <a:r>
              <a:rPr lang="ru-RU" sz="1400" b="1" dirty="0">
                <a:latin typeface="+mj-lt"/>
              </a:rPr>
              <a:t>1 103 11 </a:t>
            </a:r>
            <a:r>
              <a:rPr lang="ru-RU" sz="1400" b="1" dirty="0" smtClean="0">
                <a:latin typeface="+mj-lt"/>
              </a:rPr>
              <a:t>330 </a:t>
            </a:r>
            <a:r>
              <a:rPr lang="ru-RU" sz="1400" b="1" dirty="0">
                <a:latin typeface="+mj-lt"/>
              </a:rPr>
              <a:t/>
            </a:r>
            <a:br>
              <a:rPr lang="ru-RU" sz="1400" b="1" dirty="0">
                <a:latin typeface="+mj-lt"/>
              </a:rPr>
            </a:br>
            <a:r>
              <a:rPr lang="ru-RU" sz="1400" dirty="0">
                <a:latin typeface="+mj-lt"/>
                <a:cs typeface="Times New Roman" panose="02020603050405020304" pitchFamily="18" charset="0"/>
              </a:rPr>
              <a:t>«Земля - недвижимое имущество учреждения»</a:t>
            </a:r>
            <a:endParaRPr lang="ru-RU" sz="1400" b="1" dirty="0">
              <a:latin typeface="+mj-lt"/>
            </a:endParaRPr>
          </a:p>
        </p:txBody>
      </p:sp>
      <p:sp>
        <p:nvSpPr>
          <p:cNvPr id="6" name="Прямоугольник 26">
            <a:extLst>
              <a:ext uri="{FF2B5EF4-FFF2-40B4-BE49-F238E27FC236}">
                <a16:creationId xmlns:a16="http://schemas.microsoft.com/office/drawing/2014/main" xmlns="" id="{C59DA307-6FDD-4E61-9E06-8646F9DA0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9" y="4002926"/>
            <a:ext cx="3919182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sz="1400" b="1" dirty="0">
                <a:latin typeface="+mj-lt"/>
                <a:ea typeface="Cambria" panose="02040503050406030204" pitchFamily="18" charset="0"/>
              </a:rPr>
              <a:t>кредит</a:t>
            </a:r>
            <a:r>
              <a:rPr lang="ru-RU" sz="1400" dirty="0">
                <a:latin typeface="+mj-lt"/>
                <a:ea typeface="Cambria" panose="02040503050406030204" pitchFamily="18" charset="0"/>
              </a:rPr>
              <a:t/>
            </a:r>
            <a:br>
              <a:rPr lang="ru-RU" sz="1400" dirty="0">
                <a:latin typeface="+mj-lt"/>
                <a:ea typeface="Cambria" panose="02040503050406030204" pitchFamily="18" charset="0"/>
              </a:rPr>
            </a:br>
            <a:r>
              <a:rPr lang="ru-RU" sz="1400" dirty="0">
                <a:latin typeface="+mj-lt"/>
              </a:rPr>
              <a:t>1 17 00000 00 0000 000 </a:t>
            </a:r>
            <a:r>
              <a:rPr lang="ru-RU" sz="1400" b="1" dirty="0">
                <a:latin typeface="+mj-lt"/>
              </a:rPr>
              <a:t>1 401 10 </a:t>
            </a:r>
            <a:r>
              <a:rPr lang="ru-RU" sz="1400" b="1" dirty="0" smtClean="0">
                <a:latin typeface="+mj-lt"/>
              </a:rPr>
              <a:t>176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1400" dirty="0" smtClean="0">
                <a:latin typeface="+mj-lt"/>
              </a:rPr>
              <a:t>«</a:t>
            </a:r>
            <a:r>
              <a:rPr lang="ru-RU" sz="1400" dirty="0">
                <a:latin typeface="+mj-lt"/>
              </a:rPr>
              <a:t>Доходы текущего финансового года от оценки активов и </a:t>
            </a:r>
            <a:r>
              <a:rPr lang="ru-RU" sz="1400" dirty="0" smtClean="0">
                <a:latin typeface="+mj-lt"/>
              </a:rPr>
              <a:t>обязательств»</a:t>
            </a:r>
            <a:endParaRPr lang="ru-RU" sz="1400" dirty="0"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0216" y="1276350"/>
            <a:ext cx="2198675" cy="12961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</a:rPr>
              <a:t>в случае увеличения стоимости </a:t>
            </a:r>
            <a:r>
              <a:rPr lang="ru-RU" sz="1200" dirty="0" smtClean="0">
                <a:solidFill>
                  <a:schemeClr val="tx1"/>
                </a:solidFill>
              </a:rPr>
              <a:t>актива</a:t>
            </a:r>
          </a:p>
          <a:p>
            <a:pPr lvl="0" algn="ctr"/>
            <a:r>
              <a:rPr lang="ru-RU" sz="1200" dirty="0" smtClean="0">
                <a:solidFill>
                  <a:schemeClr val="tx1"/>
                </a:solidFill>
              </a:rPr>
              <a:t>в гр. 5 ф.0503168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50676" y="1276350"/>
            <a:ext cx="2106234" cy="12961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</a:rPr>
              <a:t>в случае уменьшения стоимости </a:t>
            </a:r>
            <a:r>
              <a:rPr lang="ru-RU" sz="1200" dirty="0" smtClean="0">
                <a:solidFill>
                  <a:schemeClr val="tx1"/>
                </a:solidFill>
              </a:rPr>
              <a:t>актива</a:t>
            </a:r>
          </a:p>
          <a:p>
            <a:pPr lvl="0" algn="ctr"/>
            <a:r>
              <a:rPr lang="ru-RU" sz="1200" dirty="0" smtClean="0">
                <a:solidFill>
                  <a:schemeClr val="tx1"/>
                </a:solidFill>
              </a:rPr>
              <a:t>в гр.8 ф.0503168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34835" y="992200"/>
            <a:ext cx="2198675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lvl="0"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Изменение кадастровой стоимости земельного участка</a:t>
            </a:r>
            <a:endParaRPr lang="ru-RU" sz="12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9" idx="1"/>
            <a:endCxn id="7" idx="3"/>
          </p:cNvCxnSpPr>
          <p:nvPr/>
        </p:nvCxnSpPr>
        <p:spPr>
          <a:xfrm flipH="1">
            <a:off x="2438891" y="1640272"/>
            <a:ext cx="595944" cy="284150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9" idx="3"/>
            <a:endCxn id="8" idx="1"/>
          </p:cNvCxnSpPr>
          <p:nvPr/>
        </p:nvCxnSpPr>
        <p:spPr>
          <a:xfrm>
            <a:off x="5233510" y="1640272"/>
            <a:ext cx="717166" cy="284150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EC00D690-A0B5-4F88-82F5-89191EE435A3}"/>
              </a:ext>
            </a:extLst>
          </p:cNvPr>
          <p:cNvCxnSpPr/>
          <p:nvPr/>
        </p:nvCxnSpPr>
        <p:spPr>
          <a:xfrm flipV="1">
            <a:off x="4151629" y="2800350"/>
            <a:ext cx="0" cy="213360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22">
            <a:extLst>
              <a:ext uri="{FF2B5EF4-FFF2-40B4-BE49-F238E27FC236}">
                <a16:creationId xmlns:a16="http://schemas.microsoft.com/office/drawing/2014/main" xmlns="" id="{B0E22C11-D248-4F7F-BB66-BED2465A6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4813" y="3050344"/>
            <a:ext cx="3644387" cy="174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ru-RU" altLang="ru-RU" sz="1400" b="1" dirty="0">
                <a:latin typeface="+mj-lt"/>
                <a:ea typeface="Cambria" panose="02040503050406030204" pitchFamily="18" charset="0"/>
              </a:rPr>
              <a:t>дебет</a:t>
            </a:r>
            <a:br>
              <a:rPr lang="ru-RU" altLang="ru-RU" sz="1400" b="1" dirty="0">
                <a:latin typeface="+mj-lt"/>
                <a:ea typeface="Cambria" panose="02040503050406030204" pitchFamily="18" charset="0"/>
              </a:rPr>
            </a:br>
            <a:r>
              <a:rPr lang="ru-RU" sz="1400" dirty="0">
                <a:latin typeface="+mj-lt"/>
              </a:rPr>
              <a:t>1 17 00000 00 0000 000 </a:t>
            </a:r>
            <a:r>
              <a:rPr lang="ru-RU" sz="1400" b="1" dirty="0">
                <a:latin typeface="+mj-lt"/>
              </a:rPr>
              <a:t>1 401 10 176</a:t>
            </a:r>
            <a:r>
              <a:rPr lang="ru-RU" sz="1400" b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+mj-lt"/>
              </a:rPr>
            </a:br>
            <a:r>
              <a:rPr lang="ru-RU" sz="1400" dirty="0">
                <a:latin typeface="+mj-lt"/>
              </a:rPr>
              <a:t>«Доходы текущего финансового года от оценки активов и </a:t>
            </a:r>
            <a:r>
              <a:rPr lang="ru-RU" sz="1400" dirty="0" smtClean="0">
                <a:latin typeface="+mj-lt"/>
              </a:rPr>
              <a:t>обязательств»</a:t>
            </a:r>
          </a:p>
          <a:p>
            <a:pPr>
              <a:buNone/>
            </a:pPr>
            <a:r>
              <a:rPr lang="ru-RU" sz="1400" b="1" dirty="0" smtClean="0">
                <a:latin typeface="+mj-lt"/>
                <a:ea typeface="Cambria" panose="02040503050406030204" pitchFamily="18" charset="0"/>
              </a:rPr>
              <a:t>Кредит</a:t>
            </a:r>
            <a:br>
              <a:rPr lang="ru-RU" sz="1400" b="1" dirty="0" smtClean="0">
                <a:latin typeface="+mj-lt"/>
                <a:ea typeface="Cambria" panose="02040503050406030204" pitchFamily="18" charset="0"/>
              </a:rPr>
            </a:br>
            <a:r>
              <a:rPr lang="ru-RU" sz="1400" dirty="0" smtClean="0">
                <a:latin typeface="+mj-lt"/>
                <a:ea typeface="Cambria" panose="02040503050406030204" pitchFamily="18" charset="0"/>
              </a:rPr>
              <a:t>ХХ </a:t>
            </a:r>
            <a:r>
              <a:rPr lang="ru-RU" sz="1400" dirty="0">
                <a:latin typeface="+mj-lt"/>
                <a:ea typeface="Cambria" panose="02040503050406030204" pitchFamily="18" charset="0"/>
              </a:rPr>
              <a:t>ХХ 0000000000 000 </a:t>
            </a:r>
            <a:r>
              <a:rPr lang="ru-RU" sz="1400" b="1" dirty="0">
                <a:latin typeface="+mj-lt"/>
              </a:rPr>
              <a:t>1 103 11 </a:t>
            </a:r>
            <a:r>
              <a:rPr lang="ru-RU" sz="1400" b="1" dirty="0" smtClean="0">
                <a:latin typeface="+mj-lt"/>
              </a:rPr>
              <a:t>430 </a:t>
            </a:r>
            <a:r>
              <a:rPr lang="ru-RU" sz="1400" b="1" dirty="0">
                <a:latin typeface="+mj-lt"/>
              </a:rPr>
              <a:t/>
            </a:r>
            <a:br>
              <a:rPr lang="ru-RU" sz="1400" b="1" dirty="0">
                <a:latin typeface="+mj-lt"/>
              </a:rPr>
            </a:br>
            <a:r>
              <a:rPr lang="ru-RU" sz="1400" dirty="0">
                <a:latin typeface="+mj-lt"/>
                <a:cs typeface="Times New Roman" panose="02020603050405020304" pitchFamily="18" charset="0"/>
              </a:rPr>
              <a:t>«Земля - недвижимое имущество учреждения»</a:t>
            </a:r>
            <a:endParaRPr lang="ru-RU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41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7000" y="35233"/>
            <a:ext cx="6376298" cy="537711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Принятие к бюджетному учету новых сооружений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(ф. 0503168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340995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/>
              <a:t>Согласно п.7 Приказа Минфина от 06.12.2010 № 162н </a:t>
            </a:r>
            <a:r>
              <a:rPr lang="ru-RU" sz="1200" dirty="0" smtClean="0"/>
              <a:t>«</a:t>
            </a:r>
            <a:r>
              <a:rPr lang="ru-RU" sz="1200" dirty="0"/>
              <a:t>принятие к бюджетному учету вновь выстроенных зданий, сооружений, а также увеличение стоимости основных средств в результате работ по их достройке, реконструкции отражается по дебету соответствующих счетов аналитического учета счета 010100000 "Основные средства" (010111310, 010112310, 010113310) и кредиту счета 010611310 "Увеличение вложений в основные средства - недвижимое имущество". </a:t>
            </a:r>
            <a:endParaRPr lang="ru-RU" sz="1200" dirty="0" smtClean="0"/>
          </a:p>
          <a:p>
            <a:pPr algn="just"/>
            <a:r>
              <a:rPr lang="ru-RU" sz="1200" dirty="0" smtClean="0"/>
              <a:t>Ф.0503168: выбытие </a:t>
            </a:r>
            <a:r>
              <a:rPr lang="ru-RU" sz="1200" dirty="0"/>
              <a:t>со сч.010600000 «Вложения в нефинансовые активы</a:t>
            </a:r>
            <a:r>
              <a:rPr lang="ru-RU" sz="1200" dirty="0" smtClean="0"/>
              <a:t>»</a:t>
            </a:r>
            <a:r>
              <a:rPr lang="ru-RU" sz="1200" dirty="0"/>
              <a:t> отражается</a:t>
            </a:r>
            <a:r>
              <a:rPr lang="ru-RU" sz="1200" dirty="0" smtClean="0"/>
              <a:t> по графе 8 </a:t>
            </a:r>
            <a:r>
              <a:rPr lang="ru-RU" sz="1200" dirty="0"/>
              <a:t>по стр.070, 130, 170, 230 формы </a:t>
            </a:r>
            <a:r>
              <a:rPr lang="ru-RU" sz="1200" dirty="0" smtClean="0"/>
              <a:t>0503168.</a:t>
            </a:r>
            <a:endParaRPr lang="ru-RU" sz="12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31" y="744414"/>
            <a:ext cx="8450687" cy="251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75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8995</TotalTime>
  <Words>2151</Words>
  <Application>Microsoft Office PowerPoint</Application>
  <PresentationFormat>Экран (16:9)</PresentationFormat>
  <Paragraphs>585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Презентация PowerPoint</vt:lpstr>
      <vt:lpstr>Изменения приказов 191н и 33н</vt:lpstr>
      <vt:lpstr>Презентация PowerPoint</vt:lpstr>
      <vt:lpstr>Презентация PowerPoint</vt:lpstr>
      <vt:lpstr>Сведения о движении нефинансовых активов (ф. 0503168)</vt:lpstr>
      <vt:lpstr>Некорректное формирование показателей Сведений о движении нефинансовых активов (ф. 0503168)</vt:lpstr>
      <vt:lpstr>Некорректное формирование показателей Сведений о движении нефинансовых активов (ф. 0503168)</vt:lpstr>
      <vt:lpstr>Изменение кадастровой стоимости земельного участка, ранее принятого к бюджетному учету</vt:lpstr>
      <vt:lpstr>Принятие к бюджетному учету новых сооружений (ф. 0503168)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Особенности заполнения ф. 0503766</vt:lpstr>
      <vt:lpstr>Сведения о принятых и неисполненных обязательствах получателя бюджетных средств (ф. 0503175, 0503775)</vt:lpstr>
      <vt:lpstr>Иные особенности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Пчелинцев Анатолий Владимирович</cp:lastModifiedBy>
  <cp:revision>333</cp:revision>
  <cp:lastPrinted>2020-12-17T13:54:17Z</cp:lastPrinted>
  <dcterms:created xsi:type="dcterms:W3CDTF">2019-07-31T16:47:50Z</dcterms:created>
  <dcterms:modified xsi:type="dcterms:W3CDTF">2020-12-18T12:19:33Z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