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307" r:id="rId3"/>
    <p:sldId id="328" r:id="rId4"/>
    <p:sldId id="330" r:id="rId5"/>
    <p:sldId id="329" r:id="rId6"/>
    <p:sldId id="325" r:id="rId7"/>
    <p:sldId id="294" r:id="rId8"/>
    <p:sldId id="314" r:id="rId9"/>
    <p:sldId id="315" r:id="rId10"/>
    <p:sldId id="272" r:id="rId11"/>
    <p:sldId id="303" r:id="rId12"/>
    <p:sldId id="280" r:id="rId13"/>
    <p:sldId id="283" r:id="rId14"/>
    <p:sldId id="282" r:id="rId15"/>
    <p:sldId id="310" r:id="rId16"/>
    <p:sldId id="293" r:id="rId17"/>
    <p:sldId id="338" r:id="rId18"/>
    <p:sldId id="339" r:id="rId19"/>
    <p:sldId id="322" r:id="rId20"/>
    <p:sldId id="286" r:id="rId21"/>
    <p:sldId id="336" r:id="rId22"/>
    <p:sldId id="300" r:id="rId23"/>
    <p:sldId id="332" r:id="rId24"/>
    <p:sldId id="302" r:id="rId25"/>
  </p:sldIdLst>
  <p:sldSz cx="9144000" cy="5143500" type="screen16x9"/>
  <p:notesSz cx="9918700" cy="6819900"/>
  <p:defaultTextStyle>
    <a:defPPr>
      <a:defRPr lang="ru-RU"/>
    </a:defPPr>
    <a:lvl1pPr marL="0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1pPr>
    <a:lvl2pPr marL="724662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2pPr>
    <a:lvl3pPr marL="1449324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3pPr>
    <a:lvl4pPr marL="2173986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4pPr>
    <a:lvl5pPr marL="2898648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5pPr>
    <a:lvl6pPr marL="3623310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6pPr>
    <a:lvl7pPr marL="4347972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7pPr>
    <a:lvl8pPr marL="5072634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8pPr>
    <a:lvl9pPr marL="5797296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3CBD7939-30B0-42CE-A0AB-A864BB0022EC}">
          <p14:sldIdLst>
            <p14:sldId id="256"/>
            <p14:sldId id="307"/>
            <p14:sldId id="328"/>
            <p14:sldId id="330"/>
            <p14:sldId id="329"/>
            <p14:sldId id="325"/>
            <p14:sldId id="294"/>
            <p14:sldId id="314"/>
            <p14:sldId id="315"/>
            <p14:sldId id="272"/>
            <p14:sldId id="303"/>
            <p14:sldId id="280"/>
            <p14:sldId id="283"/>
            <p14:sldId id="282"/>
            <p14:sldId id="310"/>
            <p14:sldId id="293"/>
            <p14:sldId id="338"/>
            <p14:sldId id="339"/>
            <p14:sldId id="322"/>
            <p14:sldId id="286"/>
            <p14:sldId id="336"/>
            <p14:sldId id="300"/>
            <p14:sldId id="332"/>
            <p14:sldId id="302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4565" userDrawn="1">
          <p15:clr>
            <a:srgbClr val="A4A3A4"/>
          </p15:clr>
        </p15:guide>
        <p15:guide id="2" pos="341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Виардо Полина Владимировна" initials="ВПВ" lastIdx="1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6600"/>
    <a:srgbClr val="FFC000"/>
    <a:srgbClr val="C19229"/>
    <a:srgbClr val="11437F"/>
    <a:srgbClr val="F4C552"/>
    <a:srgbClr val="F1F1F1"/>
    <a:srgbClr val="E6E6E6"/>
    <a:srgbClr val="DDDDDD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43" autoAdjust="0"/>
    <p:restoredTop sz="88567" autoAdjust="0"/>
  </p:normalViewPr>
  <p:slideViewPr>
    <p:cSldViewPr>
      <p:cViewPr varScale="1">
        <p:scale>
          <a:sx n="117" d="100"/>
          <a:sy n="117" d="100"/>
        </p:scale>
        <p:origin x="-738" y="-96"/>
      </p:cViewPr>
      <p:guideLst>
        <p:guide orient="horz" pos="4565"/>
        <p:guide pos="341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395E72-3F9D-48AE-858A-2F74C894D799}" type="doc">
      <dgm:prSet loTypeId="urn:microsoft.com/office/officeart/2005/8/layout/chevron1" loCatId="process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3D4CE6D1-0DCF-4CEE-9DCC-36A42BF70B55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Право требования образовалось</a:t>
          </a:r>
          <a:br>
            <a:rPr lang="ru-RU" dirty="0" smtClean="0">
              <a:solidFill>
                <a:schemeClr val="tx1"/>
              </a:solidFill>
            </a:rPr>
          </a:br>
          <a:r>
            <a:rPr lang="ru-RU" b="1" dirty="0" smtClean="0">
              <a:solidFill>
                <a:srgbClr val="FF0000"/>
              </a:solidFill>
            </a:rPr>
            <a:t>до</a:t>
          </a:r>
          <a:r>
            <a:rPr lang="ru-RU" dirty="0" smtClean="0">
              <a:solidFill>
                <a:schemeClr val="tx1"/>
              </a:solidFill>
            </a:rPr>
            <a:t> 01.01.2020</a:t>
          </a:r>
          <a:endParaRPr lang="ru-RU" dirty="0">
            <a:solidFill>
              <a:schemeClr val="tx1"/>
            </a:solidFill>
          </a:endParaRPr>
        </a:p>
      </dgm:t>
    </dgm:pt>
    <dgm:pt modelId="{EFB180E1-967F-4397-B5D6-AEAE23944BCE}" type="parTrans" cxnId="{0E94CF08-4ECD-4CC4-A3F7-6DCC9FF31BF1}">
      <dgm:prSet/>
      <dgm:spPr/>
      <dgm:t>
        <a:bodyPr/>
        <a:lstStyle/>
        <a:p>
          <a:endParaRPr lang="ru-RU"/>
        </a:p>
      </dgm:t>
    </dgm:pt>
    <dgm:pt modelId="{6FE0B148-8131-4317-B252-552D9276F437}" type="sibTrans" cxnId="{0E94CF08-4ECD-4CC4-A3F7-6DCC9FF31BF1}">
      <dgm:prSet/>
      <dgm:spPr/>
      <dgm:t>
        <a:bodyPr/>
        <a:lstStyle/>
        <a:p>
          <a:endParaRPr lang="ru-RU"/>
        </a:p>
      </dgm:t>
    </dgm:pt>
    <dgm:pt modelId="{D4F69775-9CE0-421A-B761-2C077C277055}">
      <dgm:prSet phldrT="[Текст]"/>
      <dgm:spPr/>
      <dgm:t>
        <a:bodyPr/>
        <a:lstStyle/>
        <a:p>
          <a:r>
            <a:rPr lang="ru-RU" dirty="0" smtClean="0"/>
            <a:t>Право требования образовалось </a:t>
          </a:r>
          <a:br>
            <a:rPr lang="ru-RU" dirty="0" smtClean="0"/>
          </a:br>
          <a:r>
            <a:rPr lang="ru-RU" b="1" dirty="0" smtClean="0">
              <a:solidFill>
                <a:srgbClr val="FF0000"/>
              </a:solidFill>
            </a:rPr>
            <a:t>после</a:t>
          </a:r>
          <a:r>
            <a:rPr lang="ru-RU" dirty="0" smtClean="0"/>
            <a:t> 01.01.2020</a:t>
          </a:r>
          <a:endParaRPr lang="ru-RU" dirty="0"/>
        </a:p>
      </dgm:t>
    </dgm:pt>
    <dgm:pt modelId="{D0263382-BB6B-48A7-8CF9-4ED5A750263E}" type="parTrans" cxnId="{58BD5011-10B2-4650-B1AF-1617A05E7E9B}">
      <dgm:prSet/>
      <dgm:spPr/>
      <dgm:t>
        <a:bodyPr/>
        <a:lstStyle/>
        <a:p>
          <a:endParaRPr lang="ru-RU"/>
        </a:p>
      </dgm:t>
    </dgm:pt>
    <dgm:pt modelId="{98B47ED8-3DC3-4143-9E0A-8EAE2E27A265}" type="sibTrans" cxnId="{58BD5011-10B2-4650-B1AF-1617A05E7E9B}">
      <dgm:prSet/>
      <dgm:spPr/>
      <dgm:t>
        <a:bodyPr/>
        <a:lstStyle/>
        <a:p>
          <a:endParaRPr lang="ru-RU"/>
        </a:p>
      </dgm:t>
    </dgm:pt>
    <dgm:pt modelId="{7594A2B4-0861-4F4F-84E8-AC53D7A2AF58}">
      <dgm:prSet phldrT="[Текст]" custT="1"/>
      <dgm:spPr/>
      <dgm:t>
        <a:bodyPr/>
        <a:lstStyle/>
        <a:p>
          <a:r>
            <a:rPr lang="ru-RU" sz="1800" dirty="0" smtClean="0"/>
            <a:t>Применяется КБК</a:t>
          </a:r>
          <a:br>
            <a:rPr lang="ru-RU" sz="1800" dirty="0" smtClean="0"/>
          </a:br>
          <a:r>
            <a:rPr lang="ru-RU" sz="1800" dirty="0" smtClean="0"/>
            <a:t>в соответствии</a:t>
          </a:r>
          <a:br>
            <a:rPr lang="ru-RU" sz="1800" dirty="0" smtClean="0"/>
          </a:br>
          <a:r>
            <a:rPr lang="ru-RU" sz="1800" dirty="0" smtClean="0"/>
            <a:t>с сопоставительной таблицей Минфина России</a:t>
          </a:r>
          <a:endParaRPr lang="ru-RU" sz="1800" dirty="0"/>
        </a:p>
      </dgm:t>
    </dgm:pt>
    <dgm:pt modelId="{9E6063C0-4F06-4332-B6D3-7FE28E89E9C8}" type="parTrans" cxnId="{6EF0717B-9287-4C93-868D-DCE24702AFB9}">
      <dgm:prSet/>
      <dgm:spPr/>
      <dgm:t>
        <a:bodyPr/>
        <a:lstStyle/>
        <a:p>
          <a:endParaRPr lang="ru-RU"/>
        </a:p>
      </dgm:t>
    </dgm:pt>
    <dgm:pt modelId="{A4293ABD-1767-4CC4-B1F3-434628C07018}" type="sibTrans" cxnId="{6EF0717B-9287-4C93-868D-DCE24702AFB9}">
      <dgm:prSet/>
      <dgm:spPr/>
      <dgm:t>
        <a:bodyPr/>
        <a:lstStyle/>
        <a:p>
          <a:endParaRPr lang="ru-RU"/>
        </a:p>
      </dgm:t>
    </dgm:pt>
    <dgm:pt modelId="{170B50FA-D968-4063-8F68-7122BC6A2D73}">
      <dgm:prSet phldrT="[Текст]" custT="1"/>
      <dgm:spPr/>
      <dgm:t>
        <a:bodyPr/>
        <a:lstStyle/>
        <a:p>
          <a:r>
            <a:rPr lang="ru-RU" sz="1800" dirty="0" smtClean="0"/>
            <a:t>применяется КБК</a:t>
          </a:r>
          <a:br>
            <a:rPr lang="ru-RU" sz="1800" dirty="0" smtClean="0"/>
          </a:br>
          <a:r>
            <a:rPr lang="ru-RU" sz="1800" dirty="0" smtClean="0"/>
            <a:t>в соответствии</a:t>
          </a:r>
          <a:br>
            <a:rPr lang="ru-RU" sz="1800" dirty="0" smtClean="0"/>
          </a:br>
          <a:r>
            <a:rPr lang="ru-RU" sz="1800" dirty="0" smtClean="0"/>
            <a:t>с приказом Минфина России</a:t>
          </a:r>
          <a:br>
            <a:rPr lang="ru-RU" sz="1800" dirty="0" smtClean="0"/>
          </a:br>
          <a:r>
            <a:rPr lang="ru-RU" sz="1800" dirty="0" smtClean="0"/>
            <a:t>от 06.06.2019 № 85н</a:t>
          </a:r>
          <a:endParaRPr lang="ru-RU" sz="1800" dirty="0"/>
        </a:p>
      </dgm:t>
    </dgm:pt>
    <dgm:pt modelId="{D545E06D-3427-491F-A955-A012F051A225}" type="parTrans" cxnId="{DC5185F8-3C96-428A-8026-E936B839B445}">
      <dgm:prSet/>
      <dgm:spPr/>
      <dgm:t>
        <a:bodyPr/>
        <a:lstStyle/>
        <a:p>
          <a:endParaRPr lang="ru-RU"/>
        </a:p>
      </dgm:t>
    </dgm:pt>
    <dgm:pt modelId="{F4A2AD04-10CE-47B1-8010-39077A5CFFD3}" type="sibTrans" cxnId="{DC5185F8-3C96-428A-8026-E936B839B445}">
      <dgm:prSet/>
      <dgm:spPr/>
      <dgm:t>
        <a:bodyPr/>
        <a:lstStyle/>
        <a:p>
          <a:endParaRPr lang="ru-RU"/>
        </a:p>
      </dgm:t>
    </dgm:pt>
    <dgm:pt modelId="{0F4BE4E1-905C-4308-B8C7-865292DA59D1}" type="pres">
      <dgm:prSet presAssocID="{88395E72-3F9D-48AE-858A-2F74C894D79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9AD4154-4FAC-46F6-8935-1BEEA53FBD06}" type="pres">
      <dgm:prSet presAssocID="{3D4CE6D1-0DCF-4CEE-9DCC-36A42BF70B55}" presName="composite" presStyleCnt="0"/>
      <dgm:spPr/>
      <dgm:t>
        <a:bodyPr/>
        <a:lstStyle/>
        <a:p>
          <a:endParaRPr lang="ru-RU"/>
        </a:p>
      </dgm:t>
    </dgm:pt>
    <dgm:pt modelId="{4BD0C41D-D37E-4427-B271-AC1CAFD50D06}" type="pres">
      <dgm:prSet presAssocID="{3D4CE6D1-0DCF-4CEE-9DCC-36A42BF70B55}" presName="parTx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E1E714-64F9-4241-9EA1-538CFCEF48F0}" type="pres">
      <dgm:prSet presAssocID="{3D4CE6D1-0DCF-4CEE-9DCC-36A42BF70B55}" presName="desTx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BE013F-27D9-4A31-9F68-8ACC84D3D797}" type="pres">
      <dgm:prSet presAssocID="{6FE0B148-8131-4317-B252-552D9276F437}" presName="space" presStyleCnt="0"/>
      <dgm:spPr/>
      <dgm:t>
        <a:bodyPr/>
        <a:lstStyle/>
        <a:p>
          <a:endParaRPr lang="ru-RU"/>
        </a:p>
      </dgm:t>
    </dgm:pt>
    <dgm:pt modelId="{39E8B739-A224-46DF-8DBC-06BB4DD1B71D}" type="pres">
      <dgm:prSet presAssocID="{D4F69775-9CE0-421A-B761-2C077C277055}" presName="composite" presStyleCnt="0"/>
      <dgm:spPr/>
      <dgm:t>
        <a:bodyPr/>
        <a:lstStyle/>
        <a:p>
          <a:endParaRPr lang="ru-RU"/>
        </a:p>
      </dgm:t>
    </dgm:pt>
    <dgm:pt modelId="{FE253322-B922-4CF9-B2E2-DB2D223202E7}" type="pres">
      <dgm:prSet presAssocID="{D4F69775-9CE0-421A-B761-2C077C277055}" presName="parTx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F7332C-BC2B-4F25-ABFD-EEF6F2F7961C}" type="pres">
      <dgm:prSet presAssocID="{D4F69775-9CE0-421A-B761-2C077C277055}" presName="desTx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C83CD5A-12D8-421C-B338-03F44D3CAFE8}" type="presOf" srcId="{7594A2B4-0861-4F4F-84E8-AC53D7A2AF58}" destId="{DDE1E714-64F9-4241-9EA1-538CFCEF48F0}" srcOrd="0" destOrd="0" presId="urn:microsoft.com/office/officeart/2005/8/layout/chevron1"/>
    <dgm:cxn modelId="{DC5185F8-3C96-428A-8026-E936B839B445}" srcId="{D4F69775-9CE0-421A-B761-2C077C277055}" destId="{170B50FA-D968-4063-8F68-7122BC6A2D73}" srcOrd="0" destOrd="0" parTransId="{D545E06D-3427-491F-A955-A012F051A225}" sibTransId="{F4A2AD04-10CE-47B1-8010-39077A5CFFD3}"/>
    <dgm:cxn modelId="{EBFCD9D8-44F8-4C66-86F8-AAD1CEBFAC89}" type="presOf" srcId="{3D4CE6D1-0DCF-4CEE-9DCC-36A42BF70B55}" destId="{4BD0C41D-D37E-4427-B271-AC1CAFD50D06}" srcOrd="0" destOrd="0" presId="urn:microsoft.com/office/officeart/2005/8/layout/chevron1"/>
    <dgm:cxn modelId="{58BD5011-10B2-4650-B1AF-1617A05E7E9B}" srcId="{88395E72-3F9D-48AE-858A-2F74C894D799}" destId="{D4F69775-9CE0-421A-B761-2C077C277055}" srcOrd="1" destOrd="0" parTransId="{D0263382-BB6B-48A7-8CF9-4ED5A750263E}" sibTransId="{98B47ED8-3DC3-4143-9E0A-8EAE2E27A265}"/>
    <dgm:cxn modelId="{6EF0717B-9287-4C93-868D-DCE24702AFB9}" srcId="{3D4CE6D1-0DCF-4CEE-9DCC-36A42BF70B55}" destId="{7594A2B4-0861-4F4F-84E8-AC53D7A2AF58}" srcOrd="0" destOrd="0" parTransId="{9E6063C0-4F06-4332-B6D3-7FE28E89E9C8}" sibTransId="{A4293ABD-1767-4CC4-B1F3-434628C07018}"/>
    <dgm:cxn modelId="{B133B30A-C314-4F93-97A3-9F5DE00CA33E}" type="presOf" srcId="{D4F69775-9CE0-421A-B761-2C077C277055}" destId="{FE253322-B922-4CF9-B2E2-DB2D223202E7}" srcOrd="0" destOrd="0" presId="urn:microsoft.com/office/officeart/2005/8/layout/chevron1"/>
    <dgm:cxn modelId="{B1BE5E38-E288-4031-A4F7-AA1C4A42C3D5}" type="presOf" srcId="{170B50FA-D968-4063-8F68-7122BC6A2D73}" destId="{89F7332C-BC2B-4F25-ABFD-EEF6F2F7961C}" srcOrd="0" destOrd="0" presId="urn:microsoft.com/office/officeart/2005/8/layout/chevron1"/>
    <dgm:cxn modelId="{08256843-FEA5-417D-8B1F-52806065B942}" type="presOf" srcId="{88395E72-3F9D-48AE-858A-2F74C894D799}" destId="{0F4BE4E1-905C-4308-B8C7-865292DA59D1}" srcOrd="0" destOrd="0" presId="urn:microsoft.com/office/officeart/2005/8/layout/chevron1"/>
    <dgm:cxn modelId="{0E94CF08-4ECD-4CC4-A3F7-6DCC9FF31BF1}" srcId="{88395E72-3F9D-48AE-858A-2F74C894D799}" destId="{3D4CE6D1-0DCF-4CEE-9DCC-36A42BF70B55}" srcOrd="0" destOrd="0" parTransId="{EFB180E1-967F-4397-B5D6-AEAE23944BCE}" sibTransId="{6FE0B148-8131-4317-B252-552D9276F437}"/>
    <dgm:cxn modelId="{74A01BE8-ACAC-4137-9542-BAEB63420120}" type="presParOf" srcId="{0F4BE4E1-905C-4308-B8C7-865292DA59D1}" destId="{89AD4154-4FAC-46F6-8935-1BEEA53FBD06}" srcOrd="0" destOrd="0" presId="urn:microsoft.com/office/officeart/2005/8/layout/chevron1"/>
    <dgm:cxn modelId="{685F51C7-121E-4C90-9ACD-6B228AB90F42}" type="presParOf" srcId="{89AD4154-4FAC-46F6-8935-1BEEA53FBD06}" destId="{4BD0C41D-D37E-4427-B271-AC1CAFD50D06}" srcOrd="0" destOrd="0" presId="urn:microsoft.com/office/officeart/2005/8/layout/chevron1"/>
    <dgm:cxn modelId="{EB2EB754-071B-4E34-9320-5E9EC8AA8AC2}" type="presParOf" srcId="{89AD4154-4FAC-46F6-8935-1BEEA53FBD06}" destId="{DDE1E714-64F9-4241-9EA1-538CFCEF48F0}" srcOrd="1" destOrd="0" presId="urn:microsoft.com/office/officeart/2005/8/layout/chevron1"/>
    <dgm:cxn modelId="{2454FEBE-185F-4FE6-844E-2BD94647D972}" type="presParOf" srcId="{0F4BE4E1-905C-4308-B8C7-865292DA59D1}" destId="{B5BE013F-27D9-4A31-9F68-8ACC84D3D797}" srcOrd="1" destOrd="0" presId="urn:microsoft.com/office/officeart/2005/8/layout/chevron1"/>
    <dgm:cxn modelId="{4BF7F39B-28FF-4BE6-B67F-39EA5068B86A}" type="presParOf" srcId="{0F4BE4E1-905C-4308-B8C7-865292DA59D1}" destId="{39E8B739-A224-46DF-8DBC-06BB4DD1B71D}" srcOrd="2" destOrd="0" presId="urn:microsoft.com/office/officeart/2005/8/layout/chevron1"/>
    <dgm:cxn modelId="{1AA396F1-C45A-4661-B723-2CCA8EA7397A}" type="presParOf" srcId="{39E8B739-A224-46DF-8DBC-06BB4DD1B71D}" destId="{FE253322-B922-4CF9-B2E2-DB2D223202E7}" srcOrd="0" destOrd="0" presId="urn:microsoft.com/office/officeart/2005/8/layout/chevron1"/>
    <dgm:cxn modelId="{5038964B-4157-4EDC-9F88-D9621EDC60FD}" type="presParOf" srcId="{39E8B739-A224-46DF-8DBC-06BB4DD1B71D}" destId="{89F7332C-BC2B-4F25-ABFD-EEF6F2F7961C}" srcOrd="1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AC0689A-4034-46C8-A0C9-FBE84F22751D}" type="doc">
      <dgm:prSet loTypeId="urn:microsoft.com/office/officeart/2005/8/layout/process1" loCatId="process" qsTypeId="urn:microsoft.com/office/officeart/2005/8/quickstyle/simple4" qsCatId="simple" csTypeId="urn:microsoft.com/office/officeart/2005/8/colors/colorful1" csCatId="colorful" phldr="1"/>
      <dgm:spPr/>
    </dgm:pt>
    <dgm:pt modelId="{288114FD-0D55-413D-B032-650F2D44010A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Исполнение договора</a:t>
          </a:r>
          <a:br>
            <a:rPr lang="ru-RU" b="1" dirty="0" smtClean="0">
              <a:solidFill>
                <a:schemeClr val="tx1"/>
              </a:solidFill>
            </a:rPr>
          </a:br>
          <a:r>
            <a:rPr lang="ru-RU" b="1" dirty="0" smtClean="0">
              <a:solidFill>
                <a:schemeClr val="tx1"/>
              </a:solidFill>
            </a:rPr>
            <a:t>не планируется</a:t>
          </a:r>
          <a:endParaRPr lang="ru-RU" b="1" dirty="0">
            <a:solidFill>
              <a:schemeClr val="tx1"/>
            </a:solidFill>
          </a:endParaRPr>
        </a:p>
      </dgm:t>
    </dgm:pt>
    <dgm:pt modelId="{9FB01902-C0A6-4D07-A722-DD72FBC5F180}" type="parTrans" cxnId="{B169F6AF-B984-4398-85CF-234C48E6C870}">
      <dgm:prSet/>
      <dgm:spPr/>
      <dgm:t>
        <a:bodyPr/>
        <a:lstStyle/>
        <a:p>
          <a:endParaRPr lang="ru-RU"/>
        </a:p>
      </dgm:t>
    </dgm:pt>
    <dgm:pt modelId="{E49EA0AD-FE01-47DF-97BC-E20FE8681297}" type="sibTrans" cxnId="{B169F6AF-B984-4398-85CF-234C48E6C870}">
      <dgm:prSet/>
      <dgm:spPr/>
      <dgm:t>
        <a:bodyPr/>
        <a:lstStyle/>
        <a:p>
          <a:endParaRPr lang="ru-RU" dirty="0"/>
        </a:p>
      </dgm:t>
    </dgm:pt>
    <dgm:pt modelId="{27C46B01-16C9-4014-9885-F1637468852A}">
      <dgm:prSet phldrT="[Текст]"/>
      <dgm:spPr/>
      <dgm:t>
        <a:bodyPr/>
        <a:lstStyle/>
        <a:p>
          <a:r>
            <a:rPr lang="ru-RU" b="1" dirty="0" smtClean="0"/>
            <a:t>Дебиторская задолженность переносится</a:t>
          </a:r>
          <a:br>
            <a:rPr lang="ru-RU" b="1" dirty="0" smtClean="0"/>
          </a:br>
          <a:r>
            <a:rPr lang="ru-RU" b="1" dirty="0" smtClean="0"/>
            <a:t>со счета 20600 на счет 20930 (20934, 20936)</a:t>
          </a:r>
          <a:endParaRPr lang="ru-RU" b="1" dirty="0"/>
        </a:p>
      </dgm:t>
    </dgm:pt>
    <dgm:pt modelId="{0C929600-5333-4E40-B372-1B52187019BE}" type="parTrans" cxnId="{12566014-B917-4DC8-B8D4-D02A48F5CFE5}">
      <dgm:prSet/>
      <dgm:spPr/>
      <dgm:t>
        <a:bodyPr/>
        <a:lstStyle/>
        <a:p>
          <a:endParaRPr lang="ru-RU"/>
        </a:p>
      </dgm:t>
    </dgm:pt>
    <dgm:pt modelId="{02D9C1F2-21DF-4028-B984-3FCECB6F0088}" type="sibTrans" cxnId="{12566014-B917-4DC8-B8D4-D02A48F5CFE5}">
      <dgm:prSet/>
      <dgm:spPr/>
      <dgm:t>
        <a:bodyPr/>
        <a:lstStyle/>
        <a:p>
          <a:endParaRPr lang="ru-RU"/>
        </a:p>
      </dgm:t>
    </dgm:pt>
    <dgm:pt modelId="{D8D452E5-125B-4A5F-A590-575BEF06D8A8}" type="pres">
      <dgm:prSet presAssocID="{2AC0689A-4034-46C8-A0C9-FBE84F22751D}" presName="Name0" presStyleCnt="0">
        <dgm:presLayoutVars>
          <dgm:dir/>
          <dgm:resizeHandles val="exact"/>
        </dgm:presLayoutVars>
      </dgm:prSet>
      <dgm:spPr/>
    </dgm:pt>
    <dgm:pt modelId="{18900C01-3F56-4013-A55D-FC87792D1773}" type="pres">
      <dgm:prSet presAssocID="{288114FD-0D55-413D-B032-650F2D44010A}" presName="node" presStyleLbl="node1" presStyleIdx="0" presStyleCnt="2" custScaleX="495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B8E75E-49E6-4289-8B37-6DB3B08D671A}" type="pres">
      <dgm:prSet presAssocID="{E49EA0AD-FE01-47DF-97BC-E20FE8681297}" presName="sibTrans" presStyleLbl="sibTrans2D1" presStyleIdx="0" presStyleCnt="1"/>
      <dgm:spPr/>
      <dgm:t>
        <a:bodyPr/>
        <a:lstStyle/>
        <a:p>
          <a:endParaRPr lang="ru-RU"/>
        </a:p>
      </dgm:t>
    </dgm:pt>
    <dgm:pt modelId="{E15723DB-DC93-49DD-9D6E-E432F49ACB27}" type="pres">
      <dgm:prSet presAssocID="{E49EA0AD-FE01-47DF-97BC-E20FE8681297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024399A2-51B1-4AB9-BFF0-76465D554AA0}" type="pres">
      <dgm:prSet presAssocID="{27C46B01-16C9-4014-9885-F1637468852A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A1E5A6B-0FF7-4FD3-BC6D-7AD96EBEF566}" type="presOf" srcId="{E49EA0AD-FE01-47DF-97BC-E20FE8681297}" destId="{F1B8E75E-49E6-4289-8B37-6DB3B08D671A}" srcOrd="0" destOrd="0" presId="urn:microsoft.com/office/officeart/2005/8/layout/process1"/>
    <dgm:cxn modelId="{79D239B8-A18B-4131-A7EB-47229D7FF3BB}" type="presOf" srcId="{E49EA0AD-FE01-47DF-97BC-E20FE8681297}" destId="{E15723DB-DC93-49DD-9D6E-E432F49ACB27}" srcOrd="1" destOrd="0" presId="urn:microsoft.com/office/officeart/2005/8/layout/process1"/>
    <dgm:cxn modelId="{B471BD3B-63B9-4AE3-9613-1A87750D31F6}" type="presOf" srcId="{288114FD-0D55-413D-B032-650F2D44010A}" destId="{18900C01-3F56-4013-A55D-FC87792D1773}" srcOrd="0" destOrd="0" presId="urn:microsoft.com/office/officeart/2005/8/layout/process1"/>
    <dgm:cxn modelId="{B0EC2989-8E38-453E-96DB-884B6EBD742C}" type="presOf" srcId="{2AC0689A-4034-46C8-A0C9-FBE84F22751D}" destId="{D8D452E5-125B-4A5F-A590-575BEF06D8A8}" srcOrd="0" destOrd="0" presId="urn:microsoft.com/office/officeart/2005/8/layout/process1"/>
    <dgm:cxn modelId="{B169F6AF-B984-4398-85CF-234C48E6C870}" srcId="{2AC0689A-4034-46C8-A0C9-FBE84F22751D}" destId="{288114FD-0D55-413D-B032-650F2D44010A}" srcOrd="0" destOrd="0" parTransId="{9FB01902-C0A6-4D07-A722-DD72FBC5F180}" sibTransId="{E49EA0AD-FE01-47DF-97BC-E20FE8681297}"/>
    <dgm:cxn modelId="{64248FA5-0639-4DBC-8F1D-6C4751798E5E}" type="presOf" srcId="{27C46B01-16C9-4014-9885-F1637468852A}" destId="{024399A2-51B1-4AB9-BFF0-76465D554AA0}" srcOrd="0" destOrd="0" presId="urn:microsoft.com/office/officeart/2005/8/layout/process1"/>
    <dgm:cxn modelId="{12566014-B917-4DC8-B8D4-D02A48F5CFE5}" srcId="{2AC0689A-4034-46C8-A0C9-FBE84F22751D}" destId="{27C46B01-16C9-4014-9885-F1637468852A}" srcOrd="1" destOrd="0" parTransId="{0C929600-5333-4E40-B372-1B52187019BE}" sibTransId="{02D9C1F2-21DF-4028-B984-3FCECB6F0088}"/>
    <dgm:cxn modelId="{AAEB2D29-528B-4191-B1D9-5A9D5E993292}" type="presParOf" srcId="{D8D452E5-125B-4A5F-A590-575BEF06D8A8}" destId="{18900C01-3F56-4013-A55D-FC87792D1773}" srcOrd="0" destOrd="0" presId="urn:microsoft.com/office/officeart/2005/8/layout/process1"/>
    <dgm:cxn modelId="{4D202200-66CF-4D3B-9A2D-4C7BBF8D2531}" type="presParOf" srcId="{D8D452E5-125B-4A5F-A590-575BEF06D8A8}" destId="{F1B8E75E-49E6-4289-8B37-6DB3B08D671A}" srcOrd="1" destOrd="0" presId="urn:microsoft.com/office/officeart/2005/8/layout/process1"/>
    <dgm:cxn modelId="{7E63C982-D47A-4052-B222-13802CEB1B27}" type="presParOf" srcId="{F1B8E75E-49E6-4289-8B37-6DB3B08D671A}" destId="{E15723DB-DC93-49DD-9D6E-E432F49ACB27}" srcOrd="0" destOrd="0" presId="urn:microsoft.com/office/officeart/2005/8/layout/process1"/>
    <dgm:cxn modelId="{2C0CA6EE-6325-4A57-AB77-F9F7ED79EDF0}" type="presParOf" srcId="{D8D452E5-125B-4A5F-A590-575BEF06D8A8}" destId="{024399A2-51B1-4AB9-BFF0-76465D554AA0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65364A3-B602-4301-B6A0-A2E3ED4995CC}" type="doc">
      <dgm:prSet loTypeId="urn:microsoft.com/office/officeart/2008/layout/LinedList" loCatId="list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9807068D-91B2-487D-9109-3FE93D474564}">
      <dgm:prSet phldrT="[Текст]"/>
      <dgm:spPr/>
      <dgm:t>
        <a:bodyPr/>
        <a:lstStyle/>
        <a:p>
          <a:r>
            <a:rPr lang="ru-RU" dirty="0" smtClean="0"/>
            <a:t>В части просроченной </a:t>
          </a:r>
          <a:r>
            <a:rPr lang="ru-RU" b="1" dirty="0" smtClean="0"/>
            <a:t>кредиторской</a:t>
          </a:r>
          <a:r>
            <a:rPr lang="ru-RU" dirty="0" smtClean="0"/>
            <a:t> задолженности</a:t>
          </a:r>
          <a:endParaRPr lang="ru-RU" dirty="0"/>
        </a:p>
      </dgm:t>
    </dgm:pt>
    <dgm:pt modelId="{B8AF3A2E-4087-4D78-BD7E-6DA3D9BBBF4A}" type="parTrans" cxnId="{F4C822D8-6B05-4D5C-BEEC-C2FDD2E23878}">
      <dgm:prSet/>
      <dgm:spPr/>
      <dgm:t>
        <a:bodyPr/>
        <a:lstStyle/>
        <a:p>
          <a:endParaRPr lang="ru-RU"/>
        </a:p>
      </dgm:t>
    </dgm:pt>
    <dgm:pt modelId="{8EF1731B-D406-4D7B-8AD6-2E1574918A74}" type="sibTrans" cxnId="{F4C822D8-6B05-4D5C-BEEC-C2FDD2E23878}">
      <dgm:prSet/>
      <dgm:spPr/>
      <dgm:t>
        <a:bodyPr/>
        <a:lstStyle/>
        <a:p>
          <a:endParaRPr lang="ru-RU"/>
        </a:p>
      </dgm:t>
    </dgm:pt>
    <dgm:pt modelId="{1CFE70BF-AEC6-4440-A11B-5F15AACC6470}">
      <dgm:prSet phldrT="[Текст]"/>
      <dgm:spPr/>
      <dgm:t>
        <a:bodyPr/>
        <a:lstStyle/>
        <a:p>
          <a:r>
            <a:rPr lang="ru-RU" b="1" dirty="0" smtClean="0"/>
            <a:t>01</a:t>
          </a:r>
          <a:r>
            <a:rPr lang="ru-RU" dirty="0" smtClean="0"/>
            <a:t> - банкротство контрагента (поставщика, исполнителя работ, услуг);</a:t>
          </a:r>
          <a:endParaRPr lang="ru-RU" dirty="0"/>
        </a:p>
      </dgm:t>
    </dgm:pt>
    <dgm:pt modelId="{FEE22A7C-8A0A-44F8-836D-348A25EE782E}" type="parTrans" cxnId="{DA6CA675-CABC-495F-A9CC-732B88C65B98}">
      <dgm:prSet/>
      <dgm:spPr/>
      <dgm:t>
        <a:bodyPr/>
        <a:lstStyle/>
        <a:p>
          <a:endParaRPr lang="ru-RU"/>
        </a:p>
      </dgm:t>
    </dgm:pt>
    <dgm:pt modelId="{1F60A40F-7E7E-4AA7-87F2-5416C53CC56D}" type="sibTrans" cxnId="{DA6CA675-CABC-495F-A9CC-732B88C65B98}">
      <dgm:prSet/>
      <dgm:spPr/>
      <dgm:t>
        <a:bodyPr/>
        <a:lstStyle/>
        <a:p>
          <a:endParaRPr lang="ru-RU"/>
        </a:p>
      </dgm:t>
    </dgm:pt>
    <dgm:pt modelId="{AF9F807F-6D0B-4079-AC39-1F9A2965E49F}">
      <dgm:prSet/>
      <dgm:spPr/>
      <dgm:t>
        <a:bodyPr/>
        <a:lstStyle/>
        <a:p>
          <a:r>
            <a:rPr lang="ru-RU" b="1" dirty="0" smtClean="0"/>
            <a:t>02</a:t>
          </a:r>
          <a:r>
            <a:rPr lang="ru-RU" dirty="0" smtClean="0"/>
            <a:t> - банкротство налогоплательщика;</a:t>
          </a:r>
          <a:endParaRPr lang="ru-RU" dirty="0"/>
        </a:p>
      </dgm:t>
    </dgm:pt>
    <dgm:pt modelId="{DB4F459F-F3AB-4354-917F-CDE032862810}" type="parTrans" cxnId="{FD019F6A-9072-48CC-93F9-3D4466D457E7}">
      <dgm:prSet/>
      <dgm:spPr/>
      <dgm:t>
        <a:bodyPr/>
        <a:lstStyle/>
        <a:p>
          <a:endParaRPr lang="ru-RU"/>
        </a:p>
      </dgm:t>
    </dgm:pt>
    <dgm:pt modelId="{41C79C71-A9D6-475A-A5E9-A15FA63D71FD}" type="sibTrans" cxnId="{FD019F6A-9072-48CC-93F9-3D4466D457E7}">
      <dgm:prSet/>
      <dgm:spPr/>
      <dgm:t>
        <a:bodyPr/>
        <a:lstStyle/>
        <a:p>
          <a:endParaRPr lang="ru-RU"/>
        </a:p>
      </dgm:t>
    </dgm:pt>
    <dgm:pt modelId="{9102B521-38BF-41AD-AC60-A17D908A6691}">
      <dgm:prSet/>
      <dgm:spPr/>
      <dgm:t>
        <a:bodyPr/>
        <a:lstStyle/>
        <a:p>
          <a:r>
            <a:rPr lang="ru-RU" b="1" dirty="0" smtClean="0"/>
            <a:t>03</a:t>
          </a:r>
          <a:r>
            <a:rPr lang="ru-RU" dirty="0" smtClean="0"/>
            <a:t> - контрагентами нарушены сроки выполнения работ, работы по договору в установленный срок не выполнены;</a:t>
          </a:r>
          <a:endParaRPr lang="ru-RU" dirty="0"/>
        </a:p>
      </dgm:t>
    </dgm:pt>
    <dgm:pt modelId="{86CAE308-F049-40D9-9C0C-A223DC27536D}" type="parTrans" cxnId="{E8013565-8E6A-44B1-923F-6D1BF8183426}">
      <dgm:prSet/>
      <dgm:spPr/>
      <dgm:t>
        <a:bodyPr/>
        <a:lstStyle/>
        <a:p>
          <a:endParaRPr lang="ru-RU"/>
        </a:p>
      </dgm:t>
    </dgm:pt>
    <dgm:pt modelId="{EBAC5F89-C376-4242-B8DD-A879E4D2EE85}" type="sibTrans" cxnId="{E8013565-8E6A-44B1-923F-6D1BF8183426}">
      <dgm:prSet/>
      <dgm:spPr/>
      <dgm:t>
        <a:bodyPr/>
        <a:lstStyle/>
        <a:p>
          <a:endParaRPr lang="ru-RU"/>
        </a:p>
      </dgm:t>
    </dgm:pt>
    <dgm:pt modelId="{D6614C5C-4F85-4A1E-B92F-85CCDCF077C6}">
      <dgm:prSet/>
      <dgm:spPr/>
      <dgm:t>
        <a:bodyPr/>
        <a:lstStyle/>
        <a:p>
          <a:r>
            <a:rPr lang="ru-RU" b="1" dirty="0" smtClean="0"/>
            <a:t>04</a:t>
          </a:r>
          <a:r>
            <a:rPr lang="ru-RU" dirty="0" smtClean="0"/>
            <a:t> - документы на оплату за поставленный товар, оказанные услуги, выполненные работы контрагентом представлены с нарушением сроков;</a:t>
          </a:r>
          <a:endParaRPr lang="ru-RU" dirty="0"/>
        </a:p>
      </dgm:t>
    </dgm:pt>
    <dgm:pt modelId="{2B76244C-1676-4A26-9631-FD186ECAC934}" type="parTrans" cxnId="{2E31D27C-8F93-492E-BE29-C97BBE3C6CE0}">
      <dgm:prSet/>
      <dgm:spPr/>
      <dgm:t>
        <a:bodyPr/>
        <a:lstStyle/>
        <a:p>
          <a:endParaRPr lang="ru-RU"/>
        </a:p>
      </dgm:t>
    </dgm:pt>
    <dgm:pt modelId="{BA0C4FCB-CE68-4F94-A1F5-41F148564A13}" type="sibTrans" cxnId="{2E31D27C-8F93-492E-BE29-C97BBE3C6CE0}">
      <dgm:prSet/>
      <dgm:spPr/>
      <dgm:t>
        <a:bodyPr/>
        <a:lstStyle/>
        <a:p>
          <a:endParaRPr lang="ru-RU"/>
        </a:p>
      </dgm:t>
    </dgm:pt>
    <dgm:pt modelId="{AF3FAEE6-C0A8-4C3E-BBC4-DA9AEB39E2B0}">
      <dgm:prSet/>
      <dgm:spPr/>
      <dgm:t>
        <a:bodyPr/>
        <a:lstStyle/>
        <a:p>
          <a:r>
            <a:rPr lang="ru-RU" b="1" dirty="0" smtClean="0"/>
            <a:t>05</a:t>
          </a:r>
          <a:r>
            <a:rPr lang="ru-RU" dirty="0" smtClean="0"/>
            <a:t> - иные причины возникновения просроченной кредиторской задолженности;</a:t>
          </a:r>
          <a:endParaRPr lang="ru-RU" dirty="0"/>
        </a:p>
      </dgm:t>
    </dgm:pt>
    <dgm:pt modelId="{0DAB2906-6A81-4899-BBFF-80A22CDB3AD0}" type="parTrans" cxnId="{EE9986B0-1C71-4A25-9D02-67FF0EE60AFA}">
      <dgm:prSet/>
      <dgm:spPr/>
      <dgm:t>
        <a:bodyPr/>
        <a:lstStyle/>
        <a:p>
          <a:endParaRPr lang="ru-RU"/>
        </a:p>
      </dgm:t>
    </dgm:pt>
    <dgm:pt modelId="{97E3B2CE-758F-4369-944B-0A46AA2787BF}" type="sibTrans" cxnId="{EE9986B0-1C71-4A25-9D02-67FF0EE60AFA}">
      <dgm:prSet/>
      <dgm:spPr/>
      <dgm:t>
        <a:bodyPr/>
        <a:lstStyle/>
        <a:p>
          <a:endParaRPr lang="ru-RU"/>
        </a:p>
      </dgm:t>
    </dgm:pt>
    <dgm:pt modelId="{7B03F95F-7DA0-48D2-AC55-D93B44FE3C34}">
      <dgm:prSet/>
      <dgm:spPr/>
      <dgm:t>
        <a:bodyPr/>
        <a:lstStyle/>
        <a:p>
          <a:r>
            <a:rPr lang="ru-RU" dirty="0" smtClean="0"/>
            <a:t>В части просроченной </a:t>
          </a:r>
          <a:r>
            <a:rPr lang="ru-RU" b="1" dirty="0" smtClean="0"/>
            <a:t>дебиторской</a:t>
          </a:r>
          <a:r>
            <a:rPr lang="ru-RU" dirty="0" smtClean="0"/>
            <a:t> задолженности</a:t>
          </a:r>
          <a:endParaRPr lang="ru-RU" dirty="0"/>
        </a:p>
      </dgm:t>
    </dgm:pt>
    <dgm:pt modelId="{C808AC2D-D0BA-4531-8600-DC029DFB0357}" type="parTrans" cxnId="{C73654F4-B1D0-4572-B32A-A57252BEEE89}">
      <dgm:prSet/>
      <dgm:spPr/>
      <dgm:t>
        <a:bodyPr/>
        <a:lstStyle/>
        <a:p>
          <a:endParaRPr lang="ru-RU"/>
        </a:p>
      </dgm:t>
    </dgm:pt>
    <dgm:pt modelId="{A6B353EC-05A2-4DAA-8F6C-94A28076EDFC}" type="sibTrans" cxnId="{C73654F4-B1D0-4572-B32A-A57252BEEE89}">
      <dgm:prSet/>
      <dgm:spPr/>
      <dgm:t>
        <a:bodyPr/>
        <a:lstStyle/>
        <a:p>
          <a:endParaRPr lang="ru-RU"/>
        </a:p>
      </dgm:t>
    </dgm:pt>
    <dgm:pt modelId="{29FA7412-72DF-490A-8115-97B54CCE494B}">
      <dgm:prSet/>
      <dgm:spPr/>
      <dgm:t>
        <a:bodyPr/>
        <a:lstStyle/>
        <a:p>
          <a:r>
            <a:rPr lang="ru-RU" b="1" dirty="0" smtClean="0"/>
            <a:t>81</a:t>
          </a:r>
          <a:r>
            <a:rPr lang="ru-RU" dirty="0" smtClean="0"/>
            <a:t> - смерть физического лица, </a:t>
          </a:r>
          <a:endParaRPr lang="ru-RU" dirty="0"/>
        </a:p>
      </dgm:t>
    </dgm:pt>
    <dgm:pt modelId="{1A844173-419E-46A8-8B8E-D8A6BD9A6965}" type="parTrans" cxnId="{B646601F-5C8D-4FE5-803C-ADEB865A8BC6}">
      <dgm:prSet/>
      <dgm:spPr/>
      <dgm:t>
        <a:bodyPr/>
        <a:lstStyle/>
        <a:p>
          <a:endParaRPr lang="ru-RU"/>
        </a:p>
      </dgm:t>
    </dgm:pt>
    <dgm:pt modelId="{CEA8425C-AF0A-4B47-BFC2-647513FF2B6A}" type="sibTrans" cxnId="{B646601F-5C8D-4FE5-803C-ADEB865A8BC6}">
      <dgm:prSet/>
      <dgm:spPr/>
      <dgm:t>
        <a:bodyPr/>
        <a:lstStyle/>
        <a:p>
          <a:endParaRPr lang="ru-RU"/>
        </a:p>
      </dgm:t>
    </dgm:pt>
    <dgm:pt modelId="{F91FD326-37C5-4CEA-88E8-602DE9BD7AEA}">
      <dgm:prSet/>
      <dgm:spPr/>
      <dgm:t>
        <a:bodyPr/>
        <a:lstStyle/>
        <a:p>
          <a:r>
            <a:rPr lang="ru-RU" b="1" dirty="0" smtClean="0"/>
            <a:t>82</a:t>
          </a:r>
          <a:r>
            <a:rPr lang="ru-RU" dirty="0" smtClean="0"/>
            <a:t> - документы на оплату за поставленный товар, оказанные услуги, выполненные работы контрагентом представлены с нарушением сроков;</a:t>
          </a:r>
          <a:endParaRPr lang="ru-RU" dirty="0"/>
        </a:p>
      </dgm:t>
    </dgm:pt>
    <dgm:pt modelId="{C4DB90E9-E6FD-41DA-A48E-E473F79FAE2C}" type="parTrans" cxnId="{5DAB6311-D20D-471C-BF3B-3DE458EC3912}">
      <dgm:prSet/>
      <dgm:spPr/>
      <dgm:t>
        <a:bodyPr/>
        <a:lstStyle/>
        <a:p>
          <a:endParaRPr lang="ru-RU"/>
        </a:p>
      </dgm:t>
    </dgm:pt>
    <dgm:pt modelId="{B3409334-802E-42FA-A07F-4C04271DDFAE}" type="sibTrans" cxnId="{5DAB6311-D20D-471C-BF3B-3DE458EC3912}">
      <dgm:prSet/>
      <dgm:spPr/>
      <dgm:t>
        <a:bodyPr/>
        <a:lstStyle/>
        <a:p>
          <a:endParaRPr lang="ru-RU"/>
        </a:p>
      </dgm:t>
    </dgm:pt>
    <dgm:pt modelId="{3850CD38-42FD-4627-B09C-3A48B746A5B2}">
      <dgm:prSet/>
      <dgm:spPr/>
      <dgm:t>
        <a:bodyPr/>
        <a:lstStyle/>
        <a:p>
          <a:r>
            <a:rPr lang="ru-RU" b="1" dirty="0" smtClean="0"/>
            <a:t>84</a:t>
          </a:r>
          <a:r>
            <a:rPr lang="ru-RU" dirty="0" smtClean="0"/>
            <a:t> - банкротство плательщика платежей в бюджет (налогоплательщика);</a:t>
          </a:r>
          <a:endParaRPr lang="ru-RU" dirty="0"/>
        </a:p>
      </dgm:t>
    </dgm:pt>
    <dgm:pt modelId="{F46909E4-B296-4BF1-BE06-3AF2C5567493}" type="parTrans" cxnId="{ECB238AB-E8D4-4A89-9A23-B04FFF6F7759}">
      <dgm:prSet/>
      <dgm:spPr/>
      <dgm:t>
        <a:bodyPr/>
        <a:lstStyle/>
        <a:p>
          <a:endParaRPr lang="ru-RU"/>
        </a:p>
      </dgm:t>
    </dgm:pt>
    <dgm:pt modelId="{EBB326D9-3859-423E-9F9D-8415673B14B0}" type="sibTrans" cxnId="{ECB238AB-E8D4-4A89-9A23-B04FFF6F7759}">
      <dgm:prSet/>
      <dgm:spPr/>
      <dgm:t>
        <a:bodyPr/>
        <a:lstStyle/>
        <a:p>
          <a:endParaRPr lang="ru-RU"/>
        </a:p>
      </dgm:t>
    </dgm:pt>
    <dgm:pt modelId="{AC402B61-A574-44E2-AD1E-796CE67513E6}">
      <dgm:prSet/>
      <dgm:spPr/>
      <dgm:t>
        <a:bodyPr/>
        <a:lstStyle/>
        <a:p>
          <a:r>
            <a:rPr lang="ru-RU" b="1" dirty="0" smtClean="0"/>
            <a:t>85</a:t>
          </a:r>
          <a:r>
            <a:rPr lang="ru-RU" dirty="0" smtClean="0"/>
            <a:t> - наличие судебного акта, в соответствии с которым администратор доходов бюджета утрачивает возможность взыскания задолженности по платежам в бюджет;</a:t>
          </a:r>
          <a:endParaRPr lang="ru-RU" dirty="0"/>
        </a:p>
      </dgm:t>
    </dgm:pt>
    <dgm:pt modelId="{387DC14E-1422-430D-A816-4FBEB176E668}" type="parTrans" cxnId="{FC96D4F8-71BE-46A1-ADF2-733EED85D8A1}">
      <dgm:prSet/>
      <dgm:spPr/>
      <dgm:t>
        <a:bodyPr/>
        <a:lstStyle/>
        <a:p>
          <a:endParaRPr lang="ru-RU"/>
        </a:p>
      </dgm:t>
    </dgm:pt>
    <dgm:pt modelId="{90FDBEFD-2C90-4762-8612-D59CB20577D2}" type="sibTrans" cxnId="{FC96D4F8-71BE-46A1-ADF2-733EED85D8A1}">
      <dgm:prSet/>
      <dgm:spPr/>
      <dgm:t>
        <a:bodyPr/>
        <a:lstStyle/>
        <a:p>
          <a:endParaRPr lang="ru-RU"/>
        </a:p>
      </dgm:t>
    </dgm:pt>
    <dgm:pt modelId="{A0513E5B-795B-4019-9CA3-FA85DE8B8872}">
      <dgm:prSet/>
      <dgm:spPr/>
      <dgm:t>
        <a:bodyPr/>
        <a:lstStyle/>
        <a:p>
          <a:r>
            <a:rPr lang="ru-RU" b="1" dirty="0" smtClean="0"/>
            <a:t>86</a:t>
          </a:r>
          <a:r>
            <a:rPr lang="ru-RU" dirty="0" smtClean="0"/>
            <a:t> - вынесение судебным приставом-исполнителем постановления об окончании исполнительного производства и о возвращении взыскателю исполнительного документа в соответствии с законодательством Российской Федерации;</a:t>
          </a:r>
          <a:endParaRPr lang="ru-RU" dirty="0"/>
        </a:p>
      </dgm:t>
    </dgm:pt>
    <dgm:pt modelId="{A7950F06-8866-4385-BE67-04106BEA532E}" type="parTrans" cxnId="{30EFA685-EAE3-4105-BE03-8EBC5F6588C3}">
      <dgm:prSet/>
      <dgm:spPr/>
      <dgm:t>
        <a:bodyPr/>
        <a:lstStyle/>
        <a:p>
          <a:endParaRPr lang="ru-RU"/>
        </a:p>
      </dgm:t>
    </dgm:pt>
    <dgm:pt modelId="{5A6E3294-A3D0-480F-B508-F0D512105BC2}" type="sibTrans" cxnId="{30EFA685-EAE3-4105-BE03-8EBC5F6588C3}">
      <dgm:prSet/>
      <dgm:spPr/>
      <dgm:t>
        <a:bodyPr/>
        <a:lstStyle/>
        <a:p>
          <a:endParaRPr lang="ru-RU"/>
        </a:p>
      </dgm:t>
    </dgm:pt>
    <dgm:pt modelId="{87D133E1-5A22-485D-AA70-978C64A6BAB9}">
      <dgm:prSet/>
      <dgm:spPr/>
      <dgm:t>
        <a:bodyPr/>
        <a:lstStyle/>
        <a:p>
          <a:r>
            <a:rPr lang="ru-RU" b="1" dirty="0" smtClean="0"/>
            <a:t>89</a:t>
          </a:r>
          <a:r>
            <a:rPr lang="ru-RU" dirty="0" smtClean="0"/>
            <a:t> - иные причины возникновения просроченной дебиторской задолженности;</a:t>
          </a:r>
          <a:endParaRPr lang="ru-RU" dirty="0"/>
        </a:p>
      </dgm:t>
    </dgm:pt>
    <dgm:pt modelId="{2D8DECDA-3718-4998-97BA-0CDA6D054214}" type="parTrans" cxnId="{8C6D5AF6-20E1-4A16-B433-00584FF402C2}">
      <dgm:prSet/>
      <dgm:spPr/>
      <dgm:t>
        <a:bodyPr/>
        <a:lstStyle/>
        <a:p>
          <a:endParaRPr lang="ru-RU"/>
        </a:p>
      </dgm:t>
    </dgm:pt>
    <dgm:pt modelId="{21921F6E-4060-4117-8062-932DBD14D78F}" type="sibTrans" cxnId="{8C6D5AF6-20E1-4A16-B433-00584FF402C2}">
      <dgm:prSet/>
      <dgm:spPr/>
      <dgm:t>
        <a:bodyPr/>
        <a:lstStyle/>
        <a:p>
          <a:endParaRPr lang="ru-RU"/>
        </a:p>
      </dgm:t>
    </dgm:pt>
    <dgm:pt modelId="{C666094C-F445-47D5-A64D-44C12448722A}" type="pres">
      <dgm:prSet presAssocID="{265364A3-B602-4301-B6A0-A2E3ED4995CC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9D2484AD-38D5-45C7-AA1C-F2E931EB9692}" type="pres">
      <dgm:prSet presAssocID="{9807068D-91B2-487D-9109-3FE93D474564}" presName="thickLine" presStyleLbl="alignNode1" presStyleIdx="0" presStyleCnt="2"/>
      <dgm:spPr/>
      <dgm:t>
        <a:bodyPr/>
        <a:lstStyle/>
        <a:p>
          <a:endParaRPr lang="ru-RU"/>
        </a:p>
      </dgm:t>
    </dgm:pt>
    <dgm:pt modelId="{62C087D7-CDD1-4998-9F0A-816EFB76BBAA}" type="pres">
      <dgm:prSet presAssocID="{9807068D-91B2-487D-9109-3FE93D474564}" presName="horz1" presStyleCnt="0"/>
      <dgm:spPr/>
      <dgm:t>
        <a:bodyPr/>
        <a:lstStyle/>
        <a:p>
          <a:endParaRPr lang="ru-RU"/>
        </a:p>
      </dgm:t>
    </dgm:pt>
    <dgm:pt modelId="{BDCA54DA-1FDE-47F2-99A1-1B27409E15B4}" type="pres">
      <dgm:prSet presAssocID="{9807068D-91B2-487D-9109-3FE93D474564}" presName="tx1" presStyleLbl="revTx" presStyleIdx="0" presStyleCnt="13"/>
      <dgm:spPr/>
      <dgm:t>
        <a:bodyPr/>
        <a:lstStyle/>
        <a:p>
          <a:endParaRPr lang="ru-RU"/>
        </a:p>
      </dgm:t>
    </dgm:pt>
    <dgm:pt modelId="{1FB083EF-1A34-4BF9-B397-AC9B318F33B4}" type="pres">
      <dgm:prSet presAssocID="{9807068D-91B2-487D-9109-3FE93D474564}" presName="vert1" presStyleCnt="0"/>
      <dgm:spPr/>
      <dgm:t>
        <a:bodyPr/>
        <a:lstStyle/>
        <a:p>
          <a:endParaRPr lang="ru-RU"/>
        </a:p>
      </dgm:t>
    </dgm:pt>
    <dgm:pt modelId="{9497B836-6085-4D36-AE52-A43CE8AB3908}" type="pres">
      <dgm:prSet presAssocID="{1CFE70BF-AEC6-4440-A11B-5F15AACC6470}" presName="vertSpace2a" presStyleCnt="0"/>
      <dgm:spPr/>
      <dgm:t>
        <a:bodyPr/>
        <a:lstStyle/>
        <a:p>
          <a:endParaRPr lang="ru-RU"/>
        </a:p>
      </dgm:t>
    </dgm:pt>
    <dgm:pt modelId="{D8F54DAB-4EAC-48D9-9543-696D0ABE9A98}" type="pres">
      <dgm:prSet presAssocID="{1CFE70BF-AEC6-4440-A11B-5F15AACC6470}" presName="horz2" presStyleCnt="0"/>
      <dgm:spPr/>
      <dgm:t>
        <a:bodyPr/>
        <a:lstStyle/>
        <a:p>
          <a:endParaRPr lang="ru-RU"/>
        </a:p>
      </dgm:t>
    </dgm:pt>
    <dgm:pt modelId="{9BFFB547-24BD-4D3D-96AC-490F9ECA5CA0}" type="pres">
      <dgm:prSet presAssocID="{1CFE70BF-AEC6-4440-A11B-5F15AACC6470}" presName="horzSpace2" presStyleCnt="0"/>
      <dgm:spPr/>
      <dgm:t>
        <a:bodyPr/>
        <a:lstStyle/>
        <a:p>
          <a:endParaRPr lang="ru-RU"/>
        </a:p>
      </dgm:t>
    </dgm:pt>
    <dgm:pt modelId="{1C7900AD-A1E5-4CB6-BCD2-2BFE0B5FB49C}" type="pres">
      <dgm:prSet presAssocID="{1CFE70BF-AEC6-4440-A11B-5F15AACC6470}" presName="tx2" presStyleLbl="revTx" presStyleIdx="1" presStyleCnt="13"/>
      <dgm:spPr/>
      <dgm:t>
        <a:bodyPr/>
        <a:lstStyle/>
        <a:p>
          <a:endParaRPr lang="ru-RU"/>
        </a:p>
      </dgm:t>
    </dgm:pt>
    <dgm:pt modelId="{422569B6-954A-4C6F-B269-53841197CC2F}" type="pres">
      <dgm:prSet presAssocID="{1CFE70BF-AEC6-4440-A11B-5F15AACC6470}" presName="vert2" presStyleCnt="0"/>
      <dgm:spPr/>
      <dgm:t>
        <a:bodyPr/>
        <a:lstStyle/>
        <a:p>
          <a:endParaRPr lang="ru-RU"/>
        </a:p>
      </dgm:t>
    </dgm:pt>
    <dgm:pt modelId="{14E2CA87-FADB-4F9F-9A5B-18A66E0144C5}" type="pres">
      <dgm:prSet presAssocID="{1CFE70BF-AEC6-4440-A11B-5F15AACC6470}" presName="thinLine2b" presStyleLbl="callout" presStyleIdx="0" presStyleCnt="11"/>
      <dgm:spPr/>
      <dgm:t>
        <a:bodyPr/>
        <a:lstStyle/>
        <a:p>
          <a:endParaRPr lang="ru-RU"/>
        </a:p>
      </dgm:t>
    </dgm:pt>
    <dgm:pt modelId="{F2F3BB2F-87B7-4813-9709-E0AC360F53B6}" type="pres">
      <dgm:prSet presAssocID="{1CFE70BF-AEC6-4440-A11B-5F15AACC6470}" presName="vertSpace2b" presStyleCnt="0"/>
      <dgm:spPr/>
      <dgm:t>
        <a:bodyPr/>
        <a:lstStyle/>
        <a:p>
          <a:endParaRPr lang="ru-RU"/>
        </a:p>
      </dgm:t>
    </dgm:pt>
    <dgm:pt modelId="{F3092F70-BE59-47BB-A595-D1EEE04E1115}" type="pres">
      <dgm:prSet presAssocID="{AF9F807F-6D0B-4079-AC39-1F9A2965E49F}" presName="horz2" presStyleCnt="0"/>
      <dgm:spPr/>
      <dgm:t>
        <a:bodyPr/>
        <a:lstStyle/>
        <a:p>
          <a:endParaRPr lang="ru-RU"/>
        </a:p>
      </dgm:t>
    </dgm:pt>
    <dgm:pt modelId="{9277AFB8-2C0A-4D4E-B2FB-FD606EB0B95A}" type="pres">
      <dgm:prSet presAssocID="{AF9F807F-6D0B-4079-AC39-1F9A2965E49F}" presName="horzSpace2" presStyleCnt="0"/>
      <dgm:spPr/>
      <dgm:t>
        <a:bodyPr/>
        <a:lstStyle/>
        <a:p>
          <a:endParaRPr lang="ru-RU"/>
        </a:p>
      </dgm:t>
    </dgm:pt>
    <dgm:pt modelId="{FDEC5B64-24D0-416E-B0A4-92C34197F7D5}" type="pres">
      <dgm:prSet presAssocID="{AF9F807F-6D0B-4079-AC39-1F9A2965E49F}" presName="tx2" presStyleLbl="revTx" presStyleIdx="2" presStyleCnt="13"/>
      <dgm:spPr/>
      <dgm:t>
        <a:bodyPr/>
        <a:lstStyle/>
        <a:p>
          <a:endParaRPr lang="ru-RU"/>
        </a:p>
      </dgm:t>
    </dgm:pt>
    <dgm:pt modelId="{E4CAAF56-4B0D-4A3F-A163-BBE5A94567F2}" type="pres">
      <dgm:prSet presAssocID="{AF9F807F-6D0B-4079-AC39-1F9A2965E49F}" presName="vert2" presStyleCnt="0"/>
      <dgm:spPr/>
      <dgm:t>
        <a:bodyPr/>
        <a:lstStyle/>
        <a:p>
          <a:endParaRPr lang="ru-RU"/>
        </a:p>
      </dgm:t>
    </dgm:pt>
    <dgm:pt modelId="{A71C587F-F219-4D51-82D5-A236C022D69D}" type="pres">
      <dgm:prSet presAssocID="{AF9F807F-6D0B-4079-AC39-1F9A2965E49F}" presName="thinLine2b" presStyleLbl="callout" presStyleIdx="1" presStyleCnt="11"/>
      <dgm:spPr/>
      <dgm:t>
        <a:bodyPr/>
        <a:lstStyle/>
        <a:p>
          <a:endParaRPr lang="ru-RU"/>
        </a:p>
      </dgm:t>
    </dgm:pt>
    <dgm:pt modelId="{ED0FDD59-95F4-494B-858C-7F706C68BE26}" type="pres">
      <dgm:prSet presAssocID="{AF9F807F-6D0B-4079-AC39-1F9A2965E49F}" presName="vertSpace2b" presStyleCnt="0"/>
      <dgm:spPr/>
      <dgm:t>
        <a:bodyPr/>
        <a:lstStyle/>
        <a:p>
          <a:endParaRPr lang="ru-RU"/>
        </a:p>
      </dgm:t>
    </dgm:pt>
    <dgm:pt modelId="{2A2EE52A-C737-4E6D-979C-5D8AF097332D}" type="pres">
      <dgm:prSet presAssocID="{9102B521-38BF-41AD-AC60-A17D908A6691}" presName="horz2" presStyleCnt="0"/>
      <dgm:spPr/>
      <dgm:t>
        <a:bodyPr/>
        <a:lstStyle/>
        <a:p>
          <a:endParaRPr lang="ru-RU"/>
        </a:p>
      </dgm:t>
    </dgm:pt>
    <dgm:pt modelId="{A54BBB56-3E21-4664-A524-39B4DE55992A}" type="pres">
      <dgm:prSet presAssocID="{9102B521-38BF-41AD-AC60-A17D908A6691}" presName="horzSpace2" presStyleCnt="0"/>
      <dgm:spPr/>
      <dgm:t>
        <a:bodyPr/>
        <a:lstStyle/>
        <a:p>
          <a:endParaRPr lang="ru-RU"/>
        </a:p>
      </dgm:t>
    </dgm:pt>
    <dgm:pt modelId="{9D722660-0933-497A-9368-4DBD7C9B88D1}" type="pres">
      <dgm:prSet presAssocID="{9102B521-38BF-41AD-AC60-A17D908A6691}" presName="tx2" presStyleLbl="revTx" presStyleIdx="3" presStyleCnt="13"/>
      <dgm:spPr/>
      <dgm:t>
        <a:bodyPr/>
        <a:lstStyle/>
        <a:p>
          <a:endParaRPr lang="ru-RU"/>
        </a:p>
      </dgm:t>
    </dgm:pt>
    <dgm:pt modelId="{AC22DACC-4E82-4B74-83D6-E2BBB1C10D16}" type="pres">
      <dgm:prSet presAssocID="{9102B521-38BF-41AD-AC60-A17D908A6691}" presName="vert2" presStyleCnt="0"/>
      <dgm:spPr/>
      <dgm:t>
        <a:bodyPr/>
        <a:lstStyle/>
        <a:p>
          <a:endParaRPr lang="ru-RU"/>
        </a:p>
      </dgm:t>
    </dgm:pt>
    <dgm:pt modelId="{143E712F-2A10-4AA9-A9C3-B078E504DE1B}" type="pres">
      <dgm:prSet presAssocID="{9102B521-38BF-41AD-AC60-A17D908A6691}" presName="thinLine2b" presStyleLbl="callout" presStyleIdx="2" presStyleCnt="11"/>
      <dgm:spPr/>
      <dgm:t>
        <a:bodyPr/>
        <a:lstStyle/>
        <a:p>
          <a:endParaRPr lang="ru-RU"/>
        </a:p>
      </dgm:t>
    </dgm:pt>
    <dgm:pt modelId="{030CC597-03D4-43E3-B19F-44986CE35BAC}" type="pres">
      <dgm:prSet presAssocID="{9102B521-38BF-41AD-AC60-A17D908A6691}" presName="vertSpace2b" presStyleCnt="0"/>
      <dgm:spPr/>
      <dgm:t>
        <a:bodyPr/>
        <a:lstStyle/>
        <a:p>
          <a:endParaRPr lang="ru-RU"/>
        </a:p>
      </dgm:t>
    </dgm:pt>
    <dgm:pt modelId="{97D0ECB4-ABEA-4994-ACF7-480282856DB7}" type="pres">
      <dgm:prSet presAssocID="{D6614C5C-4F85-4A1E-B92F-85CCDCF077C6}" presName="horz2" presStyleCnt="0"/>
      <dgm:spPr/>
      <dgm:t>
        <a:bodyPr/>
        <a:lstStyle/>
        <a:p>
          <a:endParaRPr lang="ru-RU"/>
        </a:p>
      </dgm:t>
    </dgm:pt>
    <dgm:pt modelId="{AA88B616-54EC-463A-964D-4833FC826971}" type="pres">
      <dgm:prSet presAssocID="{D6614C5C-4F85-4A1E-B92F-85CCDCF077C6}" presName="horzSpace2" presStyleCnt="0"/>
      <dgm:spPr/>
      <dgm:t>
        <a:bodyPr/>
        <a:lstStyle/>
        <a:p>
          <a:endParaRPr lang="ru-RU"/>
        </a:p>
      </dgm:t>
    </dgm:pt>
    <dgm:pt modelId="{26D8F88D-2CF9-407D-8C6C-65B1E1503EC2}" type="pres">
      <dgm:prSet presAssocID="{D6614C5C-4F85-4A1E-B92F-85CCDCF077C6}" presName="tx2" presStyleLbl="revTx" presStyleIdx="4" presStyleCnt="13"/>
      <dgm:spPr/>
      <dgm:t>
        <a:bodyPr/>
        <a:lstStyle/>
        <a:p>
          <a:endParaRPr lang="ru-RU"/>
        </a:p>
      </dgm:t>
    </dgm:pt>
    <dgm:pt modelId="{9C27E4AA-4177-45B0-9D3B-CCCD286E45E3}" type="pres">
      <dgm:prSet presAssocID="{D6614C5C-4F85-4A1E-B92F-85CCDCF077C6}" presName="vert2" presStyleCnt="0"/>
      <dgm:spPr/>
      <dgm:t>
        <a:bodyPr/>
        <a:lstStyle/>
        <a:p>
          <a:endParaRPr lang="ru-RU"/>
        </a:p>
      </dgm:t>
    </dgm:pt>
    <dgm:pt modelId="{46DC6CD7-7692-4C6D-A6FD-B094010BE197}" type="pres">
      <dgm:prSet presAssocID="{D6614C5C-4F85-4A1E-B92F-85CCDCF077C6}" presName="thinLine2b" presStyleLbl="callout" presStyleIdx="3" presStyleCnt="11"/>
      <dgm:spPr/>
      <dgm:t>
        <a:bodyPr/>
        <a:lstStyle/>
        <a:p>
          <a:endParaRPr lang="ru-RU"/>
        </a:p>
      </dgm:t>
    </dgm:pt>
    <dgm:pt modelId="{7EE1D541-FE16-47DA-A41D-EB8ABC6ED0C9}" type="pres">
      <dgm:prSet presAssocID="{D6614C5C-4F85-4A1E-B92F-85CCDCF077C6}" presName="vertSpace2b" presStyleCnt="0"/>
      <dgm:spPr/>
      <dgm:t>
        <a:bodyPr/>
        <a:lstStyle/>
        <a:p>
          <a:endParaRPr lang="ru-RU"/>
        </a:p>
      </dgm:t>
    </dgm:pt>
    <dgm:pt modelId="{3A40AA7C-C85D-4545-A354-B53C3805D9C2}" type="pres">
      <dgm:prSet presAssocID="{AF3FAEE6-C0A8-4C3E-BBC4-DA9AEB39E2B0}" presName="horz2" presStyleCnt="0"/>
      <dgm:spPr/>
      <dgm:t>
        <a:bodyPr/>
        <a:lstStyle/>
        <a:p>
          <a:endParaRPr lang="ru-RU"/>
        </a:p>
      </dgm:t>
    </dgm:pt>
    <dgm:pt modelId="{F7B1375D-586B-4245-9748-E3B19E0744F7}" type="pres">
      <dgm:prSet presAssocID="{AF3FAEE6-C0A8-4C3E-BBC4-DA9AEB39E2B0}" presName="horzSpace2" presStyleCnt="0"/>
      <dgm:spPr/>
      <dgm:t>
        <a:bodyPr/>
        <a:lstStyle/>
        <a:p>
          <a:endParaRPr lang="ru-RU"/>
        </a:p>
      </dgm:t>
    </dgm:pt>
    <dgm:pt modelId="{CACD5227-265E-4EE3-BCCA-FCF13DA86DFF}" type="pres">
      <dgm:prSet presAssocID="{AF3FAEE6-C0A8-4C3E-BBC4-DA9AEB39E2B0}" presName="tx2" presStyleLbl="revTx" presStyleIdx="5" presStyleCnt="13"/>
      <dgm:spPr/>
      <dgm:t>
        <a:bodyPr/>
        <a:lstStyle/>
        <a:p>
          <a:endParaRPr lang="ru-RU"/>
        </a:p>
      </dgm:t>
    </dgm:pt>
    <dgm:pt modelId="{A69723B3-C334-4D16-BE93-A3796075DC85}" type="pres">
      <dgm:prSet presAssocID="{AF3FAEE6-C0A8-4C3E-BBC4-DA9AEB39E2B0}" presName="vert2" presStyleCnt="0"/>
      <dgm:spPr/>
      <dgm:t>
        <a:bodyPr/>
        <a:lstStyle/>
        <a:p>
          <a:endParaRPr lang="ru-RU"/>
        </a:p>
      </dgm:t>
    </dgm:pt>
    <dgm:pt modelId="{9CD23EF2-9E12-4B46-AD81-7D99CCB32F6C}" type="pres">
      <dgm:prSet presAssocID="{AF3FAEE6-C0A8-4C3E-BBC4-DA9AEB39E2B0}" presName="thinLine2b" presStyleLbl="callout" presStyleIdx="4" presStyleCnt="11"/>
      <dgm:spPr/>
      <dgm:t>
        <a:bodyPr/>
        <a:lstStyle/>
        <a:p>
          <a:endParaRPr lang="ru-RU"/>
        </a:p>
      </dgm:t>
    </dgm:pt>
    <dgm:pt modelId="{7ACA3216-FDD5-4524-8EC9-2952B0C49F67}" type="pres">
      <dgm:prSet presAssocID="{AF3FAEE6-C0A8-4C3E-BBC4-DA9AEB39E2B0}" presName="vertSpace2b" presStyleCnt="0"/>
      <dgm:spPr/>
      <dgm:t>
        <a:bodyPr/>
        <a:lstStyle/>
        <a:p>
          <a:endParaRPr lang="ru-RU"/>
        </a:p>
      </dgm:t>
    </dgm:pt>
    <dgm:pt modelId="{B5DDEBE2-BE25-4463-AF3C-5FAE890EE087}" type="pres">
      <dgm:prSet presAssocID="{7B03F95F-7DA0-48D2-AC55-D93B44FE3C34}" presName="thickLine" presStyleLbl="alignNode1" presStyleIdx="1" presStyleCnt="2"/>
      <dgm:spPr/>
      <dgm:t>
        <a:bodyPr/>
        <a:lstStyle/>
        <a:p>
          <a:endParaRPr lang="ru-RU"/>
        </a:p>
      </dgm:t>
    </dgm:pt>
    <dgm:pt modelId="{EB060486-A990-454E-816B-4CBF81D49623}" type="pres">
      <dgm:prSet presAssocID="{7B03F95F-7DA0-48D2-AC55-D93B44FE3C34}" presName="horz1" presStyleCnt="0"/>
      <dgm:spPr/>
      <dgm:t>
        <a:bodyPr/>
        <a:lstStyle/>
        <a:p>
          <a:endParaRPr lang="ru-RU"/>
        </a:p>
      </dgm:t>
    </dgm:pt>
    <dgm:pt modelId="{BE278327-890F-4EA3-B842-D16A556F1D2F}" type="pres">
      <dgm:prSet presAssocID="{7B03F95F-7DA0-48D2-AC55-D93B44FE3C34}" presName="tx1" presStyleLbl="revTx" presStyleIdx="6" presStyleCnt="13"/>
      <dgm:spPr/>
      <dgm:t>
        <a:bodyPr/>
        <a:lstStyle/>
        <a:p>
          <a:endParaRPr lang="ru-RU"/>
        </a:p>
      </dgm:t>
    </dgm:pt>
    <dgm:pt modelId="{C2CE6809-3D83-4D98-822C-603A70C03F11}" type="pres">
      <dgm:prSet presAssocID="{7B03F95F-7DA0-48D2-AC55-D93B44FE3C34}" presName="vert1" presStyleCnt="0"/>
      <dgm:spPr/>
      <dgm:t>
        <a:bodyPr/>
        <a:lstStyle/>
        <a:p>
          <a:endParaRPr lang="ru-RU"/>
        </a:p>
      </dgm:t>
    </dgm:pt>
    <dgm:pt modelId="{424F1918-58A0-4C33-A254-B540B7915B21}" type="pres">
      <dgm:prSet presAssocID="{29FA7412-72DF-490A-8115-97B54CCE494B}" presName="vertSpace2a" presStyleCnt="0"/>
      <dgm:spPr/>
      <dgm:t>
        <a:bodyPr/>
        <a:lstStyle/>
        <a:p>
          <a:endParaRPr lang="ru-RU"/>
        </a:p>
      </dgm:t>
    </dgm:pt>
    <dgm:pt modelId="{DBE6CF97-3351-47E2-9AD7-19F3CBA3FCF5}" type="pres">
      <dgm:prSet presAssocID="{29FA7412-72DF-490A-8115-97B54CCE494B}" presName="horz2" presStyleCnt="0"/>
      <dgm:spPr/>
      <dgm:t>
        <a:bodyPr/>
        <a:lstStyle/>
        <a:p>
          <a:endParaRPr lang="ru-RU"/>
        </a:p>
      </dgm:t>
    </dgm:pt>
    <dgm:pt modelId="{1446FF8A-A28C-4C8C-BD07-B5129C39BA8D}" type="pres">
      <dgm:prSet presAssocID="{29FA7412-72DF-490A-8115-97B54CCE494B}" presName="horzSpace2" presStyleCnt="0"/>
      <dgm:spPr/>
      <dgm:t>
        <a:bodyPr/>
        <a:lstStyle/>
        <a:p>
          <a:endParaRPr lang="ru-RU"/>
        </a:p>
      </dgm:t>
    </dgm:pt>
    <dgm:pt modelId="{3FFF6CB3-06E2-4B75-B8FD-FA362C5FB02D}" type="pres">
      <dgm:prSet presAssocID="{29FA7412-72DF-490A-8115-97B54CCE494B}" presName="tx2" presStyleLbl="revTx" presStyleIdx="7" presStyleCnt="13"/>
      <dgm:spPr/>
      <dgm:t>
        <a:bodyPr/>
        <a:lstStyle/>
        <a:p>
          <a:endParaRPr lang="ru-RU"/>
        </a:p>
      </dgm:t>
    </dgm:pt>
    <dgm:pt modelId="{4A0F1949-82A0-47FB-BB75-EF56ABCDDCD4}" type="pres">
      <dgm:prSet presAssocID="{29FA7412-72DF-490A-8115-97B54CCE494B}" presName="vert2" presStyleCnt="0"/>
      <dgm:spPr/>
      <dgm:t>
        <a:bodyPr/>
        <a:lstStyle/>
        <a:p>
          <a:endParaRPr lang="ru-RU"/>
        </a:p>
      </dgm:t>
    </dgm:pt>
    <dgm:pt modelId="{1F22660D-73D1-4133-8DE0-718F32E1F749}" type="pres">
      <dgm:prSet presAssocID="{29FA7412-72DF-490A-8115-97B54CCE494B}" presName="thinLine2b" presStyleLbl="callout" presStyleIdx="5" presStyleCnt="11"/>
      <dgm:spPr/>
      <dgm:t>
        <a:bodyPr/>
        <a:lstStyle/>
        <a:p>
          <a:endParaRPr lang="ru-RU"/>
        </a:p>
      </dgm:t>
    </dgm:pt>
    <dgm:pt modelId="{CEBF158E-5331-4E06-900C-AD4E98E4E6DB}" type="pres">
      <dgm:prSet presAssocID="{29FA7412-72DF-490A-8115-97B54CCE494B}" presName="vertSpace2b" presStyleCnt="0"/>
      <dgm:spPr/>
      <dgm:t>
        <a:bodyPr/>
        <a:lstStyle/>
        <a:p>
          <a:endParaRPr lang="ru-RU"/>
        </a:p>
      </dgm:t>
    </dgm:pt>
    <dgm:pt modelId="{ED659CD7-D1AE-49C8-B7BA-A9EB5001A60A}" type="pres">
      <dgm:prSet presAssocID="{F91FD326-37C5-4CEA-88E8-602DE9BD7AEA}" presName="horz2" presStyleCnt="0"/>
      <dgm:spPr/>
      <dgm:t>
        <a:bodyPr/>
        <a:lstStyle/>
        <a:p>
          <a:endParaRPr lang="ru-RU"/>
        </a:p>
      </dgm:t>
    </dgm:pt>
    <dgm:pt modelId="{98B4D387-3134-4DE8-9933-94CF38ED528D}" type="pres">
      <dgm:prSet presAssocID="{F91FD326-37C5-4CEA-88E8-602DE9BD7AEA}" presName="horzSpace2" presStyleCnt="0"/>
      <dgm:spPr/>
      <dgm:t>
        <a:bodyPr/>
        <a:lstStyle/>
        <a:p>
          <a:endParaRPr lang="ru-RU"/>
        </a:p>
      </dgm:t>
    </dgm:pt>
    <dgm:pt modelId="{D3A0A9D5-6D44-4F8C-AF9F-15E5D08A86D9}" type="pres">
      <dgm:prSet presAssocID="{F91FD326-37C5-4CEA-88E8-602DE9BD7AEA}" presName="tx2" presStyleLbl="revTx" presStyleIdx="8" presStyleCnt="13"/>
      <dgm:spPr/>
      <dgm:t>
        <a:bodyPr/>
        <a:lstStyle/>
        <a:p>
          <a:endParaRPr lang="ru-RU"/>
        </a:p>
      </dgm:t>
    </dgm:pt>
    <dgm:pt modelId="{051C03EE-8B1E-4A2E-A73A-9517CE4196FC}" type="pres">
      <dgm:prSet presAssocID="{F91FD326-37C5-4CEA-88E8-602DE9BD7AEA}" presName="vert2" presStyleCnt="0"/>
      <dgm:spPr/>
      <dgm:t>
        <a:bodyPr/>
        <a:lstStyle/>
        <a:p>
          <a:endParaRPr lang="ru-RU"/>
        </a:p>
      </dgm:t>
    </dgm:pt>
    <dgm:pt modelId="{520C17F4-566C-45CA-94D1-6AFF38E8C62B}" type="pres">
      <dgm:prSet presAssocID="{F91FD326-37C5-4CEA-88E8-602DE9BD7AEA}" presName="thinLine2b" presStyleLbl="callout" presStyleIdx="6" presStyleCnt="11"/>
      <dgm:spPr/>
      <dgm:t>
        <a:bodyPr/>
        <a:lstStyle/>
        <a:p>
          <a:endParaRPr lang="ru-RU"/>
        </a:p>
      </dgm:t>
    </dgm:pt>
    <dgm:pt modelId="{A18C02C9-69EA-4F06-9CA2-DA1B8A098957}" type="pres">
      <dgm:prSet presAssocID="{F91FD326-37C5-4CEA-88E8-602DE9BD7AEA}" presName="vertSpace2b" presStyleCnt="0"/>
      <dgm:spPr/>
      <dgm:t>
        <a:bodyPr/>
        <a:lstStyle/>
        <a:p>
          <a:endParaRPr lang="ru-RU"/>
        </a:p>
      </dgm:t>
    </dgm:pt>
    <dgm:pt modelId="{8FDB35D6-585C-4755-9506-ADC53211747A}" type="pres">
      <dgm:prSet presAssocID="{3850CD38-42FD-4627-B09C-3A48B746A5B2}" presName="horz2" presStyleCnt="0"/>
      <dgm:spPr/>
      <dgm:t>
        <a:bodyPr/>
        <a:lstStyle/>
        <a:p>
          <a:endParaRPr lang="ru-RU"/>
        </a:p>
      </dgm:t>
    </dgm:pt>
    <dgm:pt modelId="{F13A52E6-E6C1-4107-9036-4CF778073518}" type="pres">
      <dgm:prSet presAssocID="{3850CD38-42FD-4627-B09C-3A48B746A5B2}" presName="horzSpace2" presStyleCnt="0"/>
      <dgm:spPr/>
      <dgm:t>
        <a:bodyPr/>
        <a:lstStyle/>
        <a:p>
          <a:endParaRPr lang="ru-RU"/>
        </a:p>
      </dgm:t>
    </dgm:pt>
    <dgm:pt modelId="{F90D0781-03A8-457E-BBC4-F076981796D0}" type="pres">
      <dgm:prSet presAssocID="{3850CD38-42FD-4627-B09C-3A48B746A5B2}" presName="tx2" presStyleLbl="revTx" presStyleIdx="9" presStyleCnt="13"/>
      <dgm:spPr/>
      <dgm:t>
        <a:bodyPr/>
        <a:lstStyle/>
        <a:p>
          <a:endParaRPr lang="ru-RU"/>
        </a:p>
      </dgm:t>
    </dgm:pt>
    <dgm:pt modelId="{D5622A9C-A424-4603-8635-D4474B9BBF9B}" type="pres">
      <dgm:prSet presAssocID="{3850CD38-42FD-4627-B09C-3A48B746A5B2}" presName="vert2" presStyleCnt="0"/>
      <dgm:spPr/>
      <dgm:t>
        <a:bodyPr/>
        <a:lstStyle/>
        <a:p>
          <a:endParaRPr lang="ru-RU"/>
        </a:p>
      </dgm:t>
    </dgm:pt>
    <dgm:pt modelId="{83FFA129-FA77-42A1-B635-CAD2BAE00ABA}" type="pres">
      <dgm:prSet presAssocID="{3850CD38-42FD-4627-B09C-3A48B746A5B2}" presName="thinLine2b" presStyleLbl="callout" presStyleIdx="7" presStyleCnt="11"/>
      <dgm:spPr/>
      <dgm:t>
        <a:bodyPr/>
        <a:lstStyle/>
        <a:p>
          <a:endParaRPr lang="ru-RU"/>
        </a:p>
      </dgm:t>
    </dgm:pt>
    <dgm:pt modelId="{231A31B0-C934-4FFF-B73A-8487682149C4}" type="pres">
      <dgm:prSet presAssocID="{3850CD38-42FD-4627-B09C-3A48B746A5B2}" presName="vertSpace2b" presStyleCnt="0"/>
      <dgm:spPr/>
      <dgm:t>
        <a:bodyPr/>
        <a:lstStyle/>
        <a:p>
          <a:endParaRPr lang="ru-RU"/>
        </a:p>
      </dgm:t>
    </dgm:pt>
    <dgm:pt modelId="{87984F80-2E0E-4A4E-A3C3-90D14042C9BF}" type="pres">
      <dgm:prSet presAssocID="{AC402B61-A574-44E2-AD1E-796CE67513E6}" presName="horz2" presStyleCnt="0"/>
      <dgm:spPr/>
      <dgm:t>
        <a:bodyPr/>
        <a:lstStyle/>
        <a:p>
          <a:endParaRPr lang="ru-RU"/>
        </a:p>
      </dgm:t>
    </dgm:pt>
    <dgm:pt modelId="{D2463ED4-A22D-4F49-954B-04F13D0A2CA7}" type="pres">
      <dgm:prSet presAssocID="{AC402B61-A574-44E2-AD1E-796CE67513E6}" presName="horzSpace2" presStyleCnt="0"/>
      <dgm:spPr/>
      <dgm:t>
        <a:bodyPr/>
        <a:lstStyle/>
        <a:p>
          <a:endParaRPr lang="ru-RU"/>
        </a:p>
      </dgm:t>
    </dgm:pt>
    <dgm:pt modelId="{7AA19E7A-2CF9-41B4-9382-DF124D6F2D29}" type="pres">
      <dgm:prSet presAssocID="{AC402B61-A574-44E2-AD1E-796CE67513E6}" presName="tx2" presStyleLbl="revTx" presStyleIdx="10" presStyleCnt="13"/>
      <dgm:spPr/>
      <dgm:t>
        <a:bodyPr/>
        <a:lstStyle/>
        <a:p>
          <a:endParaRPr lang="ru-RU"/>
        </a:p>
      </dgm:t>
    </dgm:pt>
    <dgm:pt modelId="{61962F27-E60B-485E-99F8-930DB92A9057}" type="pres">
      <dgm:prSet presAssocID="{AC402B61-A574-44E2-AD1E-796CE67513E6}" presName="vert2" presStyleCnt="0"/>
      <dgm:spPr/>
      <dgm:t>
        <a:bodyPr/>
        <a:lstStyle/>
        <a:p>
          <a:endParaRPr lang="ru-RU"/>
        </a:p>
      </dgm:t>
    </dgm:pt>
    <dgm:pt modelId="{6105DD67-DB98-406A-93FD-52BDB199CECB}" type="pres">
      <dgm:prSet presAssocID="{AC402B61-A574-44E2-AD1E-796CE67513E6}" presName="thinLine2b" presStyleLbl="callout" presStyleIdx="8" presStyleCnt="11"/>
      <dgm:spPr/>
      <dgm:t>
        <a:bodyPr/>
        <a:lstStyle/>
        <a:p>
          <a:endParaRPr lang="ru-RU"/>
        </a:p>
      </dgm:t>
    </dgm:pt>
    <dgm:pt modelId="{C8931CC9-AE4B-4704-A5FB-BE71B64F287F}" type="pres">
      <dgm:prSet presAssocID="{AC402B61-A574-44E2-AD1E-796CE67513E6}" presName="vertSpace2b" presStyleCnt="0"/>
      <dgm:spPr/>
      <dgm:t>
        <a:bodyPr/>
        <a:lstStyle/>
        <a:p>
          <a:endParaRPr lang="ru-RU"/>
        </a:p>
      </dgm:t>
    </dgm:pt>
    <dgm:pt modelId="{41975FD2-08A1-4458-AE40-A78FE479DC1A}" type="pres">
      <dgm:prSet presAssocID="{A0513E5B-795B-4019-9CA3-FA85DE8B8872}" presName="horz2" presStyleCnt="0"/>
      <dgm:spPr/>
      <dgm:t>
        <a:bodyPr/>
        <a:lstStyle/>
        <a:p>
          <a:endParaRPr lang="ru-RU"/>
        </a:p>
      </dgm:t>
    </dgm:pt>
    <dgm:pt modelId="{5BC4738A-1576-46EF-969A-8283C9C1022F}" type="pres">
      <dgm:prSet presAssocID="{A0513E5B-795B-4019-9CA3-FA85DE8B8872}" presName="horzSpace2" presStyleCnt="0"/>
      <dgm:spPr/>
      <dgm:t>
        <a:bodyPr/>
        <a:lstStyle/>
        <a:p>
          <a:endParaRPr lang="ru-RU"/>
        </a:p>
      </dgm:t>
    </dgm:pt>
    <dgm:pt modelId="{997165EE-6BEC-4DDA-8D47-7FEF74F88620}" type="pres">
      <dgm:prSet presAssocID="{A0513E5B-795B-4019-9CA3-FA85DE8B8872}" presName="tx2" presStyleLbl="revTx" presStyleIdx="11" presStyleCnt="13"/>
      <dgm:spPr/>
      <dgm:t>
        <a:bodyPr/>
        <a:lstStyle/>
        <a:p>
          <a:endParaRPr lang="ru-RU"/>
        </a:p>
      </dgm:t>
    </dgm:pt>
    <dgm:pt modelId="{C20FEB4E-EE85-432A-B56A-750BCEBC2A28}" type="pres">
      <dgm:prSet presAssocID="{A0513E5B-795B-4019-9CA3-FA85DE8B8872}" presName="vert2" presStyleCnt="0"/>
      <dgm:spPr/>
      <dgm:t>
        <a:bodyPr/>
        <a:lstStyle/>
        <a:p>
          <a:endParaRPr lang="ru-RU"/>
        </a:p>
      </dgm:t>
    </dgm:pt>
    <dgm:pt modelId="{B2E9FA06-6EC6-434F-B30E-83D1090ACBCA}" type="pres">
      <dgm:prSet presAssocID="{A0513E5B-795B-4019-9CA3-FA85DE8B8872}" presName="thinLine2b" presStyleLbl="callout" presStyleIdx="9" presStyleCnt="11"/>
      <dgm:spPr/>
      <dgm:t>
        <a:bodyPr/>
        <a:lstStyle/>
        <a:p>
          <a:endParaRPr lang="ru-RU"/>
        </a:p>
      </dgm:t>
    </dgm:pt>
    <dgm:pt modelId="{81C44C67-B12D-4958-9832-BCC26BDE532F}" type="pres">
      <dgm:prSet presAssocID="{A0513E5B-795B-4019-9CA3-FA85DE8B8872}" presName="vertSpace2b" presStyleCnt="0"/>
      <dgm:spPr/>
      <dgm:t>
        <a:bodyPr/>
        <a:lstStyle/>
        <a:p>
          <a:endParaRPr lang="ru-RU"/>
        </a:p>
      </dgm:t>
    </dgm:pt>
    <dgm:pt modelId="{0F8CCDD8-2858-4557-9875-0597C2FE9574}" type="pres">
      <dgm:prSet presAssocID="{87D133E1-5A22-485D-AA70-978C64A6BAB9}" presName="horz2" presStyleCnt="0"/>
      <dgm:spPr/>
      <dgm:t>
        <a:bodyPr/>
        <a:lstStyle/>
        <a:p>
          <a:endParaRPr lang="ru-RU"/>
        </a:p>
      </dgm:t>
    </dgm:pt>
    <dgm:pt modelId="{7C3A4A62-81F8-4021-8BAC-5C1D020A0376}" type="pres">
      <dgm:prSet presAssocID="{87D133E1-5A22-485D-AA70-978C64A6BAB9}" presName="horzSpace2" presStyleCnt="0"/>
      <dgm:spPr/>
      <dgm:t>
        <a:bodyPr/>
        <a:lstStyle/>
        <a:p>
          <a:endParaRPr lang="ru-RU"/>
        </a:p>
      </dgm:t>
    </dgm:pt>
    <dgm:pt modelId="{FC7C0EBF-DD43-4A65-B095-540A4596FA07}" type="pres">
      <dgm:prSet presAssocID="{87D133E1-5A22-485D-AA70-978C64A6BAB9}" presName="tx2" presStyleLbl="revTx" presStyleIdx="12" presStyleCnt="13"/>
      <dgm:spPr/>
      <dgm:t>
        <a:bodyPr/>
        <a:lstStyle/>
        <a:p>
          <a:endParaRPr lang="ru-RU"/>
        </a:p>
      </dgm:t>
    </dgm:pt>
    <dgm:pt modelId="{EA14D48B-00D6-407A-8484-E7740832FE51}" type="pres">
      <dgm:prSet presAssocID="{87D133E1-5A22-485D-AA70-978C64A6BAB9}" presName="vert2" presStyleCnt="0"/>
      <dgm:spPr/>
      <dgm:t>
        <a:bodyPr/>
        <a:lstStyle/>
        <a:p>
          <a:endParaRPr lang="ru-RU"/>
        </a:p>
      </dgm:t>
    </dgm:pt>
    <dgm:pt modelId="{1A87CD58-4A67-483E-ABE5-E7354F561A24}" type="pres">
      <dgm:prSet presAssocID="{87D133E1-5A22-485D-AA70-978C64A6BAB9}" presName="thinLine2b" presStyleLbl="callout" presStyleIdx="10" presStyleCnt="11"/>
      <dgm:spPr/>
      <dgm:t>
        <a:bodyPr/>
        <a:lstStyle/>
        <a:p>
          <a:endParaRPr lang="ru-RU"/>
        </a:p>
      </dgm:t>
    </dgm:pt>
    <dgm:pt modelId="{720F586B-AF09-462B-83D6-D7EF1796262A}" type="pres">
      <dgm:prSet presAssocID="{87D133E1-5A22-485D-AA70-978C64A6BAB9}" presName="vertSpace2b" presStyleCnt="0"/>
      <dgm:spPr/>
      <dgm:t>
        <a:bodyPr/>
        <a:lstStyle/>
        <a:p>
          <a:endParaRPr lang="ru-RU"/>
        </a:p>
      </dgm:t>
    </dgm:pt>
  </dgm:ptLst>
  <dgm:cxnLst>
    <dgm:cxn modelId="{B646601F-5C8D-4FE5-803C-ADEB865A8BC6}" srcId="{7B03F95F-7DA0-48D2-AC55-D93B44FE3C34}" destId="{29FA7412-72DF-490A-8115-97B54CCE494B}" srcOrd="0" destOrd="0" parTransId="{1A844173-419E-46A8-8B8E-D8A6BD9A6965}" sibTransId="{CEA8425C-AF0A-4B47-BFC2-647513FF2B6A}"/>
    <dgm:cxn modelId="{F4C822D8-6B05-4D5C-BEEC-C2FDD2E23878}" srcId="{265364A3-B602-4301-B6A0-A2E3ED4995CC}" destId="{9807068D-91B2-487D-9109-3FE93D474564}" srcOrd="0" destOrd="0" parTransId="{B8AF3A2E-4087-4D78-BD7E-6DA3D9BBBF4A}" sibTransId="{8EF1731B-D406-4D7B-8AD6-2E1574918A74}"/>
    <dgm:cxn modelId="{885EBAD4-09EE-4E1F-AF7F-76F87708511B}" type="presOf" srcId="{3850CD38-42FD-4627-B09C-3A48B746A5B2}" destId="{F90D0781-03A8-457E-BBC4-F076981796D0}" srcOrd="0" destOrd="0" presId="urn:microsoft.com/office/officeart/2008/layout/LinedList"/>
    <dgm:cxn modelId="{1EEABEB4-ED88-437E-8C83-DA75B9BA9E92}" type="presOf" srcId="{A0513E5B-795B-4019-9CA3-FA85DE8B8872}" destId="{997165EE-6BEC-4DDA-8D47-7FEF74F88620}" srcOrd="0" destOrd="0" presId="urn:microsoft.com/office/officeart/2008/layout/LinedList"/>
    <dgm:cxn modelId="{FD019F6A-9072-48CC-93F9-3D4466D457E7}" srcId="{9807068D-91B2-487D-9109-3FE93D474564}" destId="{AF9F807F-6D0B-4079-AC39-1F9A2965E49F}" srcOrd="1" destOrd="0" parTransId="{DB4F459F-F3AB-4354-917F-CDE032862810}" sibTransId="{41C79C71-A9D6-475A-A5E9-A15FA63D71FD}"/>
    <dgm:cxn modelId="{E8013565-8E6A-44B1-923F-6D1BF8183426}" srcId="{9807068D-91B2-487D-9109-3FE93D474564}" destId="{9102B521-38BF-41AD-AC60-A17D908A6691}" srcOrd="2" destOrd="0" parTransId="{86CAE308-F049-40D9-9C0C-A223DC27536D}" sibTransId="{EBAC5F89-C376-4242-B8DD-A879E4D2EE85}"/>
    <dgm:cxn modelId="{30EFA685-EAE3-4105-BE03-8EBC5F6588C3}" srcId="{7B03F95F-7DA0-48D2-AC55-D93B44FE3C34}" destId="{A0513E5B-795B-4019-9CA3-FA85DE8B8872}" srcOrd="4" destOrd="0" parTransId="{A7950F06-8866-4385-BE67-04106BEA532E}" sibTransId="{5A6E3294-A3D0-480F-B508-F0D512105BC2}"/>
    <dgm:cxn modelId="{EE738B0F-D07C-4BA5-A26C-23172EFD9999}" type="presOf" srcId="{AC402B61-A574-44E2-AD1E-796CE67513E6}" destId="{7AA19E7A-2CF9-41B4-9382-DF124D6F2D29}" srcOrd="0" destOrd="0" presId="urn:microsoft.com/office/officeart/2008/layout/LinedList"/>
    <dgm:cxn modelId="{6FFB7A76-5E31-4D84-AEDB-6E81F20647FC}" type="presOf" srcId="{87D133E1-5A22-485D-AA70-978C64A6BAB9}" destId="{FC7C0EBF-DD43-4A65-B095-540A4596FA07}" srcOrd="0" destOrd="0" presId="urn:microsoft.com/office/officeart/2008/layout/LinedList"/>
    <dgm:cxn modelId="{8C6D5AF6-20E1-4A16-B433-00584FF402C2}" srcId="{7B03F95F-7DA0-48D2-AC55-D93B44FE3C34}" destId="{87D133E1-5A22-485D-AA70-978C64A6BAB9}" srcOrd="5" destOrd="0" parTransId="{2D8DECDA-3718-4998-97BA-0CDA6D054214}" sibTransId="{21921F6E-4060-4117-8062-932DBD14D78F}"/>
    <dgm:cxn modelId="{EE9986B0-1C71-4A25-9D02-67FF0EE60AFA}" srcId="{9807068D-91B2-487D-9109-3FE93D474564}" destId="{AF3FAEE6-C0A8-4C3E-BBC4-DA9AEB39E2B0}" srcOrd="4" destOrd="0" parTransId="{0DAB2906-6A81-4899-BBFF-80A22CDB3AD0}" sibTransId="{97E3B2CE-758F-4369-944B-0A46AA2787BF}"/>
    <dgm:cxn modelId="{1CBA5F8A-748C-4116-ACDA-B9A2996854E7}" type="presOf" srcId="{AF9F807F-6D0B-4079-AC39-1F9A2965E49F}" destId="{FDEC5B64-24D0-416E-B0A4-92C34197F7D5}" srcOrd="0" destOrd="0" presId="urn:microsoft.com/office/officeart/2008/layout/LinedList"/>
    <dgm:cxn modelId="{060B6148-AF5A-437F-8315-F27935146EEA}" type="presOf" srcId="{9807068D-91B2-487D-9109-3FE93D474564}" destId="{BDCA54DA-1FDE-47F2-99A1-1B27409E15B4}" srcOrd="0" destOrd="0" presId="urn:microsoft.com/office/officeart/2008/layout/LinedList"/>
    <dgm:cxn modelId="{2E31D27C-8F93-492E-BE29-C97BBE3C6CE0}" srcId="{9807068D-91B2-487D-9109-3FE93D474564}" destId="{D6614C5C-4F85-4A1E-B92F-85CCDCF077C6}" srcOrd="3" destOrd="0" parTransId="{2B76244C-1676-4A26-9631-FD186ECAC934}" sibTransId="{BA0C4FCB-CE68-4F94-A1F5-41F148564A13}"/>
    <dgm:cxn modelId="{3C062C38-23B6-4DBD-B1D8-F2CB80F55B75}" type="presOf" srcId="{F91FD326-37C5-4CEA-88E8-602DE9BD7AEA}" destId="{D3A0A9D5-6D44-4F8C-AF9F-15E5D08A86D9}" srcOrd="0" destOrd="0" presId="urn:microsoft.com/office/officeart/2008/layout/LinedList"/>
    <dgm:cxn modelId="{5643038A-CB41-4ECF-AA45-5613E9118E8B}" type="presOf" srcId="{7B03F95F-7DA0-48D2-AC55-D93B44FE3C34}" destId="{BE278327-890F-4EA3-B842-D16A556F1D2F}" srcOrd="0" destOrd="0" presId="urn:microsoft.com/office/officeart/2008/layout/LinedList"/>
    <dgm:cxn modelId="{C73654F4-B1D0-4572-B32A-A57252BEEE89}" srcId="{265364A3-B602-4301-B6A0-A2E3ED4995CC}" destId="{7B03F95F-7DA0-48D2-AC55-D93B44FE3C34}" srcOrd="1" destOrd="0" parTransId="{C808AC2D-D0BA-4531-8600-DC029DFB0357}" sibTransId="{A6B353EC-05A2-4DAA-8F6C-94A28076EDFC}"/>
    <dgm:cxn modelId="{FC96D4F8-71BE-46A1-ADF2-733EED85D8A1}" srcId="{7B03F95F-7DA0-48D2-AC55-D93B44FE3C34}" destId="{AC402B61-A574-44E2-AD1E-796CE67513E6}" srcOrd="3" destOrd="0" parTransId="{387DC14E-1422-430D-A816-4FBEB176E668}" sibTransId="{90FDBEFD-2C90-4762-8612-D59CB20577D2}"/>
    <dgm:cxn modelId="{5DAB6311-D20D-471C-BF3B-3DE458EC3912}" srcId="{7B03F95F-7DA0-48D2-AC55-D93B44FE3C34}" destId="{F91FD326-37C5-4CEA-88E8-602DE9BD7AEA}" srcOrd="1" destOrd="0" parTransId="{C4DB90E9-E6FD-41DA-A48E-E473F79FAE2C}" sibTransId="{B3409334-802E-42FA-A07F-4C04271DDFAE}"/>
    <dgm:cxn modelId="{7591BAEF-6C8B-4ADE-94B0-E095CC4C1704}" type="presOf" srcId="{D6614C5C-4F85-4A1E-B92F-85CCDCF077C6}" destId="{26D8F88D-2CF9-407D-8C6C-65B1E1503EC2}" srcOrd="0" destOrd="0" presId="urn:microsoft.com/office/officeart/2008/layout/LinedList"/>
    <dgm:cxn modelId="{815A5165-E345-4A37-818B-F52CCB8C3DAB}" type="presOf" srcId="{1CFE70BF-AEC6-4440-A11B-5F15AACC6470}" destId="{1C7900AD-A1E5-4CB6-BCD2-2BFE0B5FB49C}" srcOrd="0" destOrd="0" presId="urn:microsoft.com/office/officeart/2008/layout/LinedList"/>
    <dgm:cxn modelId="{ECB238AB-E8D4-4A89-9A23-B04FFF6F7759}" srcId="{7B03F95F-7DA0-48D2-AC55-D93B44FE3C34}" destId="{3850CD38-42FD-4627-B09C-3A48B746A5B2}" srcOrd="2" destOrd="0" parTransId="{F46909E4-B296-4BF1-BE06-3AF2C5567493}" sibTransId="{EBB326D9-3859-423E-9F9D-8415673B14B0}"/>
    <dgm:cxn modelId="{B023B8E0-3749-496A-B792-99B1A4E7C268}" type="presOf" srcId="{9102B521-38BF-41AD-AC60-A17D908A6691}" destId="{9D722660-0933-497A-9368-4DBD7C9B88D1}" srcOrd="0" destOrd="0" presId="urn:microsoft.com/office/officeart/2008/layout/LinedList"/>
    <dgm:cxn modelId="{DA6CA675-CABC-495F-A9CC-732B88C65B98}" srcId="{9807068D-91B2-487D-9109-3FE93D474564}" destId="{1CFE70BF-AEC6-4440-A11B-5F15AACC6470}" srcOrd="0" destOrd="0" parTransId="{FEE22A7C-8A0A-44F8-836D-348A25EE782E}" sibTransId="{1F60A40F-7E7E-4AA7-87F2-5416C53CC56D}"/>
    <dgm:cxn modelId="{75B8B611-7E24-4516-88AC-FE626ED45763}" type="presOf" srcId="{265364A3-B602-4301-B6A0-A2E3ED4995CC}" destId="{C666094C-F445-47D5-A64D-44C12448722A}" srcOrd="0" destOrd="0" presId="urn:microsoft.com/office/officeart/2008/layout/LinedList"/>
    <dgm:cxn modelId="{1B62AA7B-51BA-40BB-88FD-8793CCBB4EC9}" type="presOf" srcId="{29FA7412-72DF-490A-8115-97B54CCE494B}" destId="{3FFF6CB3-06E2-4B75-B8FD-FA362C5FB02D}" srcOrd="0" destOrd="0" presId="urn:microsoft.com/office/officeart/2008/layout/LinedList"/>
    <dgm:cxn modelId="{8307EBC4-45F3-4C94-8CAF-0532ED3DBC74}" type="presOf" srcId="{AF3FAEE6-C0A8-4C3E-BBC4-DA9AEB39E2B0}" destId="{CACD5227-265E-4EE3-BCCA-FCF13DA86DFF}" srcOrd="0" destOrd="0" presId="urn:microsoft.com/office/officeart/2008/layout/LinedList"/>
    <dgm:cxn modelId="{1B2AAF74-1192-46F5-B7DE-E08A5874B7D3}" type="presParOf" srcId="{C666094C-F445-47D5-A64D-44C12448722A}" destId="{9D2484AD-38D5-45C7-AA1C-F2E931EB9692}" srcOrd="0" destOrd="0" presId="urn:microsoft.com/office/officeart/2008/layout/LinedList"/>
    <dgm:cxn modelId="{96FE6C55-0B5A-45E8-9513-2F3C38020BA6}" type="presParOf" srcId="{C666094C-F445-47D5-A64D-44C12448722A}" destId="{62C087D7-CDD1-4998-9F0A-816EFB76BBAA}" srcOrd="1" destOrd="0" presId="urn:microsoft.com/office/officeart/2008/layout/LinedList"/>
    <dgm:cxn modelId="{3FDA37A3-00F0-4109-A5BC-0AEA6B227123}" type="presParOf" srcId="{62C087D7-CDD1-4998-9F0A-816EFB76BBAA}" destId="{BDCA54DA-1FDE-47F2-99A1-1B27409E15B4}" srcOrd="0" destOrd="0" presId="urn:microsoft.com/office/officeart/2008/layout/LinedList"/>
    <dgm:cxn modelId="{31B81836-221D-4CDE-95D6-C00903BE8656}" type="presParOf" srcId="{62C087D7-CDD1-4998-9F0A-816EFB76BBAA}" destId="{1FB083EF-1A34-4BF9-B397-AC9B318F33B4}" srcOrd="1" destOrd="0" presId="urn:microsoft.com/office/officeart/2008/layout/LinedList"/>
    <dgm:cxn modelId="{920108E8-5931-4C40-A4A2-A0EF666D2730}" type="presParOf" srcId="{1FB083EF-1A34-4BF9-B397-AC9B318F33B4}" destId="{9497B836-6085-4D36-AE52-A43CE8AB3908}" srcOrd="0" destOrd="0" presId="urn:microsoft.com/office/officeart/2008/layout/LinedList"/>
    <dgm:cxn modelId="{17ACC420-C229-4896-9E14-0A7141D3C6C5}" type="presParOf" srcId="{1FB083EF-1A34-4BF9-B397-AC9B318F33B4}" destId="{D8F54DAB-4EAC-48D9-9543-696D0ABE9A98}" srcOrd="1" destOrd="0" presId="urn:microsoft.com/office/officeart/2008/layout/LinedList"/>
    <dgm:cxn modelId="{FCCFEBBC-5F94-445D-94E4-0D67732F0757}" type="presParOf" srcId="{D8F54DAB-4EAC-48D9-9543-696D0ABE9A98}" destId="{9BFFB547-24BD-4D3D-96AC-490F9ECA5CA0}" srcOrd="0" destOrd="0" presId="urn:microsoft.com/office/officeart/2008/layout/LinedList"/>
    <dgm:cxn modelId="{54C37D08-1A0E-4CC6-BAC5-CDAA00B13CCF}" type="presParOf" srcId="{D8F54DAB-4EAC-48D9-9543-696D0ABE9A98}" destId="{1C7900AD-A1E5-4CB6-BCD2-2BFE0B5FB49C}" srcOrd="1" destOrd="0" presId="urn:microsoft.com/office/officeart/2008/layout/LinedList"/>
    <dgm:cxn modelId="{2EB2D187-C3E3-453E-BCB4-8FC1874FF03A}" type="presParOf" srcId="{D8F54DAB-4EAC-48D9-9543-696D0ABE9A98}" destId="{422569B6-954A-4C6F-B269-53841197CC2F}" srcOrd="2" destOrd="0" presId="urn:microsoft.com/office/officeart/2008/layout/LinedList"/>
    <dgm:cxn modelId="{DBB9DF20-E052-404C-A9C5-52C265BDF30D}" type="presParOf" srcId="{1FB083EF-1A34-4BF9-B397-AC9B318F33B4}" destId="{14E2CA87-FADB-4F9F-9A5B-18A66E0144C5}" srcOrd="2" destOrd="0" presId="urn:microsoft.com/office/officeart/2008/layout/LinedList"/>
    <dgm:cxn modelId="{27B16F44-A8DC-4665-B274-608764AEF7D5}" type="presParOf" srcId="{1FB083EF-1A34-4BF9-B397-AC9B318F33B4}" destId="{F2F3BB2F-87B7-4813-9709-E0AC360F53B6}" srcOrd="3" destOrd="0" presId="urn:microsoft.com/office/officeart/2008/layout/LinedList"/>
    <dgm:cxn modelId="{3FE85F55-C7CD-493E-A651-DA37E2AB1725}" type="presParOf" srcId="{1FB083EF-1A34-4BF9-B397-AC9B318F33B4}" destId="{F3092F70-BE59-47BB-A595-D1EEE04E1115}" srcOrd="4" destOrd="0" presId="urn:microsoft.com/office/officeart/2008/layout/LinedList"/>
    <dgm:cxn modelId="{0F36A45D-E4CF-484B-B253-958E3A16CBAF}" type="presParOf" srcId="{F3092F70-BE59-47BB-A595-D1EEE04E1115}" destId="{9277AFB8-2C0A-4D4E-B2FB-FD606EB0B95A}" srcOrd="0" destOrd="0" presId="urn:microsoft.com/office/officeart/2008/layout/LinedList"/>
    <dgm:cxn modelId="{2ADF58C9-69BB-43F4-AAF1-3A1D51489FCB}" type="presParOf" srcId="{F3092F70-BE59-47BB-A595-D1EEE04E1115}" destId="{FDEC5B64-24D0-416E-B0A4-92C34197F7D5}" srcOrd="1" destOrd="0" presId="urn:microsoft.com/office/officeart/2008/layout/LinedList"/>
    <dgm:cxn modelId="{64B6EAA6-F930-445A-A336-A3734115B45F}" type="presParOf" srcId="{F3092F70-BE59-47BB-A595-D1EEE04E1115}" destId="{E4CAAF56-4B0D-4A3F-A163-BBE5A94567F2}" srcOrd="2" destOrd="0" presId="urn:microsoft.com/office/officeart/2008/layout/LinedList"/>
    <dgm:cxn modelId="{0B01AC67-1CBE-4C78-98AA-2AA7A8000B6F}" type="presParOf" srcId="{1FB083EF-1A34-4BF9-B397-AC9B318F33B4}" destId="{A71C587F-F219-4D51-82D5-A236C022D69D}" srcOrd="5" destOrd="0" presId="urn:microsoft.com/office/officeart/2008/layout/LinedList"/>
    <dgm:cxn modelId="{AD948041-97B5-49AB-8D6B-40AC6592209D}" type="presParOf" srcId="{1FB083EF-1A34-4BF9-B397-AC9B318F33B4}" destId="{ED0FDD59-95F4-494B-858C-7F706C68BE26}" srcOrd="6" destOrd="0" presId="urn:microsoft.com/office/officeart/2008/layout/LinedList"/>
    <dgm:cxn modelId="{F83DCB56-00FD-4385-AD20-B7EC9510081D}" type="presParOf" srcId="{1FB083EF-1A34-4BF9-B397-AC9B318F33B4}" destId="{2A2EE52A-C737-4E6D-979C-5D8AF097332D}" srcOrd="7" destOrd="0" presId="urn:microsoft.com/office/officeart/2008/layout/LinedList"/>
    <dgm:cxn modelId="{23BF0318-B024-41FF-B782-2AF676A4350A}" type="presParOf" srcId="{2A2EE52A-C737-4E6D-979C-5D8AF097332D}" destId="{A54BBB56-3E21-4664-A524-39B4DE55992A}" srcOrd="0" destOrd="0" presId="urn:microsoft.com/office/officeart/2008/layout/LinedList"/>
    <dgm:cxn modelId="{38262F65-9D94-4255-BD7B-2D4AB2ACDEA5}" type="presParOf" srcId="{2A2EE52A-C737-4E6D-979C-5D8AF097332D}" destId="{9D722660-0933-497A-9368-4DBD7C9B88D1}" srcOrd="1" destOrd="0" presId="urn:microsoft.com/office/officeart/2008/layout/LinedList"/>
    <dgm:cxn modelId="{EF6448AD-C90A-4300-814E-DC206390BFC6}" type="presParOf" srcId="{2A2EE52A-C737-4E6D-979C-5D8AF097332D}" destId="{AC22DACC-4E82-4B74-83D6-E2BBB1C10D16}" srcOrd="2" destOrd="0" presId="urn:microsoft.com/office/officeart/2008/layout/LinedList"/>
    <dgm:cxn modelId="{57928FE0-FB12-4074-AB82-98918D534FE6}" type="presParOf" srcId="{1FB083EF-1A34-4BF9-B397-AC9B318F33B4}" destId="{143E712F-2A10-4AA9-A9C3-B078E504DE1B}" srcOrd="8" destOrd="0" presId="urn:microsoft.com/office/officeart/2008/layout/LinedList"/>
    <dgm:cxn modelId="{45D7F2FF-5BBA-4AF9-B2CA-1FFD481D2B57}" type="presParOf" srcId="{1FB083EF-1A34-4BF9-B397-AC9B318F33B4}" destId="{030CC597-03D4-43E3-B19F-44986CE35BAC}" srcOrd="9" destOrd="0" presId="urn:microsoft.com/office/officeart/2008/layout/LinedList"/>
    <dgm:cxn modelId="{EBA48828-8984-4C03-8A06-DE67E21BF27D}" type="presParOf" srcId="{1FB083EF-1A34-4BF9-B397-AC9B318F33B4}" destId="{97D0ECB4-ABEA-4994-ACF7-480282856DB7}" srcOrd="10" destOrd="0" presId="urn:microsoft.com/office/officeart/2008/layout/LinedList"/>
    <dgm:cxn modelId="{F1B6E40B-E609-477A-B208-1602790A1479}" type="presParOf" srcId="{97D0ECB4-ABEA-4994-ACF7-480282856DB7}" destId="{AA88B616-54EC-463A-964D-4833FC826971}" srcOrd="0" destOrd="0" presId="urn:microsoft.com/office/officeart/2008/layout/LinedList"/>
    <dgm:cxn modelId="{92B2E3A5-64C7-4024-9F79-090E468504D5}" type="presParOf" srcId="{97D0ECB4-ABEA-4994-ACF7-480282856DB7}" destId="{26D8F88D-2CF9-407D-8C6C-65B1E1503EC2}" srcOrd="1" destOrd="0" presId="urn:microsoft.com/office/officeart/2008/layout/LinedList"/>
    <dgm:cxn modelId="{D801B9CA-73D2-49DA-A5AE-65EA911A748E}" type="presParOf" srcId="{97D0ECB4-ABEA-4994-ACF7-480282856DB7}" destId="{9C27E4AA-4177-45B0-9D3B-CCCD286E45E3}" srcOrd="2" destOrd="0" presId="urn:microsoft.com/office/officeart/2008/layout/LinedList"/>
    <dgm:cxn modelId="{8C88242A-D5E7-4E46-9B34-451E1C5DDEA1}" type="presParOf" srcId="{1FB083EF-1A34-4BF9-B397-AC9B318F33B4}" destId="{46DC6CD7-7692-4C6D-A6FD-B094010BE197}" srcOrd="11" destOrd="0" presId="urn:microsoft.com/office/officeart/2008/layout/LinedList"/>
    <dgm:cxn modelId="{7248E77F-E880-4B7A-A8EA-A9C9D993DB4A}" type="presParOf" srcId="{1FB083EF-1A34-4BF9-B397-AC9B318F33B4}" destId="{7EE1D541-FE16-47DA-A41D-EB8ABC6ED0C9}" srcOrd="12" destOrd="0" presId="urn:microsoft.com/office/officeart/2008/layout/LinedList"/>
    <dgm:cxn modelId="{6F8B7362-6EAC-4064-BCFF-129C51830120}" type="presParOf" srcId="{1FB083EF-1A34-4BF9-B397-AC9B318F33B4}" destId="{3A40AA7C-C85D-4545-A354-B53C3805D9C2}" srcOrd="13" destOrd="0" presId="urn:microsoft.com/office/officeart/2008/layout/LinedList"/>
    <dgm:cxn modelId="{43F0D585-201C-4109-BDF6-F3AFBB029F0B}" type="presParOf" srcId="{3A40AA7C-C85D-4545-A354-B53C3805D9C2}" destId="{F7B1375D-586B-4245-9748-E3B19E0744F7}" srcOrd="0" destOrd="0" presId="urn:microsoft.com/office/officeart/2008/layout/LinedList"/>
    <dgm:cxn modelId="{5D46F139-D51E-4D60-A259-B8A23D123DFE}" type="presParOf" srcId="{3A40AA7C-C85D-4545-A354-B53C3805D9C2}" destId="{CACD5227-265E-4EE3-BCCA-FCF13DA86DFF}" srcOrd="1" destOrd="0" presId="urn:microsoft.com/office/officeart/2008/layout/LinedList"/>
    <dgm:cxn modelId="{48CE5492-F8A8-4BA2-A1D9-89C2C5714171}" type="presParOf" srcId="{3A40AA7C-C85D-4545-A354-B53C3805D9C2}" destId="{A69723B3-C334-4D16-BE93-A3796075DC85}" srcOrd="2" destOrd="0" presId="urn:microsoft.com/office/officeart/2008/layout/LinedList"/>
    <dgm:cxn modelId="{EB716531-DB27-4288-B494-4D53DA4B2B1C}" type="presParOf" srcId="{1FB083EF-1A34-4BF9-B397-AC9B318F33B4}" destId="{9CD23EF2-9E12-4B46-AD81-7D99CCB32F6C}" srcOrd="14" destOrd="0" presId="urn:microsoft.com/office/officeart/2008/layout/LinedList"/>
    <dgm:cxn modelId="{19991EF1-DD80-489C-9873-43984A6AAE6B}" type="presParOf" srcId="{1FB083EF-1A34-4BF9-B397-AC9B318F33B4}" destId="{7ACA3216-FDD5-4524-8EC9-2952B0C49F67}" srcOrd="15" destOrd="0" presId="urn:microsoft.com/office/officeart/2008/layout/LinedList"/>
    <dgm:cxn modelId="{5F3D373E-F7EE-4273-ADE7-B2B17AA0F7D7}" type="presParOf" srcId="{C666094C-F445-47D5-A64D-44C12448722A}" destId="{B5DDEBE2-BE25-4463-AF3C-5FAE890EE087}" srcOrd="2" destOrd="0" presId="urn:microsoft.com/office/officeart/2008/layout/LinedList"/>
    <dgm:cxn modelId="{9A7CD4CB-4EA7-40CA-BAFC-54CF8671F873}" type="presParOf" srcId="{C666094C-F445-47D5-A64D-44C12448722A}" destId="{EB060486-A990-454E-816B-4CBF81D49623}" srcOrd="3" destOrd="0" presId="urn:microsoft.com/office/officeart/2008/layout/LinedList"/>
    <dgm:cxn modelId="{9EF50B0F-FFC0-4215-8CF5-E768835694BB}" type="presParOf" srcId="{EB060486-A990-454E-816B-4CBF81D49623}" destId="{BE278327-890F-4EA3-B842-D16A556F1D2F}" srcOrd="0" destOrd="0" presId="urn:microsoft.com/office/officeart/2008/layout/LinedList"/>
    <dgm:cxn modelId="{E3B3A4F3-3894-48BA-972D-42B7E1D0C162}" type="presParOf" srcId="{EB060486-A990-454E-816B-4CBF81D49623}" destId="{C2CE6809-3D83-4D98-822C-603A70C03F11}" srcOrd="1" destOrd="0" presId="urn:microsoft.com/office/officeart/2008/layout/LinedList"/>
    <dgm:cxn modelId="{C5B76DE9-E647-4A4D-AEFB-A93E086627DA}" type="presParOf" srcId="{C2CE6809-3D83-4D98-822C-603A70C03F11}" destId="{424F1918-58A0-4C33-A254-B540B7915B21}" srcOrd="0" destOrd="0" presId="urn:microsoft.com/office/officeart/2008/layout/LinedList"/>
    <dgm:cxn modelId="{C5AF3D22-D392-4F08-A34A-C47A3BB0F11E}" type="presParOf" srcId="{C2CE6809-3D83-4D98-822C-603A70C03F11}" destId="{DBE6CF97-3351-47E2-9AD7-19F3CBA3FCF5}" srcOrd="1" destOrd="0" presId="urn:microsoft.com/office/officeart/2008/layout/LinedList"/>
    <dgm:cxn modelId="{ABB78138-F242-4FC8-BB65-DA415A134A66}" type="presParOf" srcId="{DBE6CF97-3351-47E2-9AD7-19F3CBA3FCF5}" destId="{1446FF8A-A28C-4C8C-BD07-B5129C39BA8D}" srcOrd="0" destOrd="0" presId="urn:microsoft.com/office/officeart/2008/layout/LinedList"/>
    <dgm:cxn modelId="{C37966F9-0DD9-43F4-9B1B-3164404CD37D}" type="presParOf" srcId="{DBE6CF97-3351-47E2-9AD7-19F3CBA3FCF5}" destId="{3FFF6CB3-06E2-4B75-B8FD-FA362C5FB02D}" srcOrd="1" destOrd="0" presId="urn:microsoft.com/office/officeart/2008/layout/LinedList"/>
    <dgm:cxn modelId="{042D4792-1907-430A-9447-2154C0BB3B6B}" type="presParOf" srcId="{DBE6CF97-3351-47E2-9AD7-19F3CBA3FCF5}" destId="{4A0F1949-82A0-47FB-BB75-EF56ABCDDCD4}" srcOrd="2" destOrd="0" presId="urn:microsoft.com/office/officeart/2008/layout/LinedList"/>
    <dgm:cxn modelId="{4BD38911-F3B8-4931-9E35-B0497A2916A1}" type="presParOf" srcId="{C2CE6809-3D83-4D98-822C-603A70C03F11}" destId="{1F22660D-73D1-4133-8DE0-718F32E1F749}" srcOrd="2" destOrd="0" presId="urn:microsoft.com/office/officeart/2008/layout/LinedList"/>
    <dgm:cxn modelId="{A0E15ABD-D482-4945-9A0F-A1D43B989103}" type="presParOf" srcId="{C2CE6809-3D83-4D98-822C-603A70C03F11}" destId="{CEBF158E-5331-4E06-900C-AD4E98E4E6DB}" srcOrd="3" destOrd="0" presId="urn:microsoft.com/office/officeart/2008/layout/LinedList"/>
    <dgm:cxn modelId="{73FD9358-6604-4A9F-BD1B-BD88894B9F47}" type="presParOf" srcId="{C2CE6809-3D83-4D98-822C-603A70C03F11}" destId="{ED659CD7-D1AE-49C8-B7BA-A9EB5001A60A}" srcOrd="4" destOrd="0" presId="urn:microsoft.com/office/officeart/2008/layout/LinedList"/>
    <dgm:cxn modelId="{4E634751-DDE9-4933-93DF-DE8EAB687D83}" type="presParOf" srcId="{ED659CD7-D1AE-49C8-B7BA-A9EB5001A60A}" destId="{98B4D387-3134-4DE8-9933-94CF38ED528D}" srcOrd="0" destOrd="0" presId="urn:microsoft.com/office/officeart/2008/layout/LinedList"/>
    <dgm:cxn modelId="{09810052-08FD-4009-9383-4A0221597B82}" type="presParOf" srcId="{ED659CD7-D1AE-49C8-B7BA-A9EB5001A60A}" destId="{D3A0A9D5-6D44-4F8C-AF9F-15E5D08A86D9}" srcOrd="1" destOrd="0" presId="urn:microsoft.com/office/officeart/2008/layout/LinedList"/>
    <dgm:cxn modelId="{973F9F11-8616-4BAE-808F-4F9A1E96868A}" type="presParOf" srcId="{ED659CD7-D1AE-49C8-B7BA-A9EB5001A60A}" destId="{051C03EE-8B1E-4A2E-A73A-9517CE4196FC}" srcOrd="2" destOrd="0" presId="urn:microsoft.com/office/officeart/2008/layout/LinedList"/>
    <dgm:cxn modelId="{A94B355B-8411-4F61-A2EA-32715169A58D}" type="presParOf" srcId="{C2CE6809-3D83-4D98-822C-603A70C03F11}" destId="{520C17F4-566C-45CA-94D1-6AFF38E8C62B}" srcOrd="5" destOrd="0" presId="urn:microsoft.com/office/officeart/2008/layout/LinedList"/>
    <dgm:cxn modelId="{C5DFA745-9728-411B-9596-D554BEAD5AD1}" type="presParOf" srcId="{C2CE6809-3D83-4D98-822C-603A70C03F11}" destId="{A18C02C9-69EA-4F06-9CA2-DA1B8A098957}" srcOrd="6" destOrd="0" presId="urn:microsoft.com/office/officeart/2008/layout/LinedList"/>
    <dgm:cxn modelId="{745B66E1-BB87-478D-815E-758127007622}" type="presParOf" srcId="{C2CE6809-3D83-4D98-822C-603A70C03F11}" destId="{8FDB35D6-585C-4755-9506-ADC53211747A}" srcOrd="7" destOrd="0" presId="urn:microsoft.com/office/officeart/2008/layout/LinedList"/>
    <dgm:cxn modelId="{076806DA-E9AF-48D7-85AA-CA26CF2D1138}" type="presParOf" srcId="{8FDB35D6-585C-4755-9506-ADC53211747A}" destId="{F13A52E6-E6C1-4107-9036-4CF778073518}" srcOrd="0" destOrd="0" presId="urn:microsoft.com/office/officeart/2008/layout/LinedList"/>
    <dgm:cxn modelId="{4200F4B1-524B-4AE2-9677-976262D130D9}" type="presParOf" srcId="{8FDB35D6-585C-4755-9506-ADC53211747A}" destId="{F90D0781-03A8-457E-BBC4-F076981796D0}" srcOrd="1" destOrd="0" presId="urn:microsoft.com/office/officeart/2008/layout/LinedList"/>
    <dgm:cxn modelId="{9EB61F22-8F7F-454D-A1DB-548F398456B7}" type="presParOf" srcId="{8FDB35D6-585C-4755-9506-ADC53211747A}" destId="{D5622A9C-A424-4603-8635-D4474B9BBF9B}" srcOrd="2" destOrd="0" presId="urn:microsoft.com/office/officeart/2008/layout/LinedList"/>
    <dgm:cxn modelId="{4CA51312-1172-4150-A7B9-D5BA4B6274EE}" type="presParOf" srcId="{C2CE6809-3D83-4D98-822C-603A70C03F11}" destId="{83FFA129-FA77-42A1-B635-CAD2BAE00ABA}" srcOrd="8" destOrd="0" presId="urn:microsoft.com/office/officeart/2008/layout/LinedList"/>
    <dgm:cxn modelId="{EB1479C8-05EC-44FA-BD68-DA20CDB52A83}" type="presParOf" srcId="{C2CE6809-3D83-4D98-822C-603A70C03F11}" destId="{231A31B0-C934-4FFF-B73A-8487682149C4}" srcOrd="9" destOrd="0" presId="urn:microsoft.com/office/officeart/2008/layout/LinedList"/>
    <dgm:cxn modelId="{C9F69758-D062-4D31-A97C-35CD30628E83}" type="presParOf" srcId="{C2CE6809-3D83-4D98-822C-603A70C03F11}" destId="{87984F80-2E0E-4A4E-A3C3-90D14042C9BF}" srcOrd="10" destOrd="0" presId="urn:microsoft.com/office/officeart/2008/layout/LinedList"/>
    <dgm:cxn modelId="{B5D63632-F193-4C9D-93AF-CF0B242A5633}" type="presParOf" srcId="{87984F80-2E0E-4A4E-A3C3-90D14042C9BF}" destId="{D2463ED4-A22D-4F49-954B-04F13D0A2CA7}" srcOrd="0" destOrd="0" presId="urn:microsoft.com/office/officeart/2008/layout/LinedList"/>
    <dgm:cxn modelId="{50F4BB09-2098-4E96-A541-8BF0B90430E0}" type="presParOf" srcId="{87984F80-2E0E-4A4E-A3C3-90D14042C9BF}" destId="{7AA19E7A-2CF9-41B4-9382-DF124D6F2D29}" srcOrd="1" destOrd="0" presId="urn:microsoft.com/office/officeart/2008/layout/LinedList"/>
    <dgm:cxn modelId="{4EA6F761-8DFF-4190-AE2F-32FA995A3A91}" type="presParOf" srcId="{87984F80-2E0E-4A4E-A3C3-90D14042C9BF}" destId="{61962F27-E60B-485E-99F8-930DB92A9057}" srcOrd="2" destOrd="0" presId="urn:microsoft.com/office/officeart/2008/layout/LinedList"/>
    <dgm:cxn modelId="{8D1AB495-E766-4562-81EF-C7E944B17E8A}" type="presParOf" srcId="{C2CE6809-3D83-4D98-822C-603A70C03F11}" destId="{6105DD67-DB98-406A-93FD-52BDB199CECB}" srcOrd="11" destOrd="0" presId="urn:microsoft.com/office/officeart/2008/layout/LinedList"/>
    <dgm:cxn modelId="{9E3E6DBE-2D84-4064-A387-90763B5F64CD}" type="presParOf" srcId="{C2CE6809-3D83-4D98-822C-603A70C03F11}" destId="{C8931CC9-AE4B-4704-A5FB-BE71B64F287F}" srcOrd="12" destOrd="0" presId="urn:microsoft.com/office/officeart/2008/layout/LinedList"/>
    <dgm:cxn modelId="{F110312A-D559-448F-BC2C-51FF563DAA8E}" type="presParOf" srcId="{C2CE6809-3D83-4D98-822C-603A70C03F11}" destId="{41975FD2-08A1-4458-AE40-A78FE479DC1A}" srcOrd="13" destOrd="0" presId="urn:microsoft.com/office/officeart/2008/layout/LinedList"/>
    <dgm:cxn modelId="{84FF7DCD-9236-4558-8694-D32941D1B5A2}" type="presParOf" srcId="{41975FD2-08A1-4458-AE40-A78FE479DC1A}" destId="{5BC4738A-1576-46EF-969A-8283C9C1022F}" srcOrd="0" destOrd="0" presId="urn:microsoft.com/office/officeart/2008/layout/LinedList"/>
    <dgm:cxn modelId="{380D3835-C371-4B16-8DBE-07873A23CCEB}" type="presParOf" srcId="{41975FD2-08A1-4458-AE40-A78FE479DC1A}" destId="{997165EE-6BEC-4DDA-8D47-7FEF74F88620}" srcOrd="1" destOrd="0" presId="urn:microsoft.com/office/officeart/2008/layout/LinedList"/>
    <dgm:cxn modelId="{5F8CD4B0-CA51-446B-A3BE-E63412E60D2E}" type="presParOf" srcId="{41975FD2-08A1-4458-AE40-A78FE479DC1A}" destId="{C20FEB4E-EE85-432A-B56A-750BCEBC2A28}" srcOrd="2" destOrd="0" presId="urn:microsoft.com/office/officeart/2008/layout/LinedList"/>
    <dgm:cxn modelId="{438DB06C-D177-47F9-8E4A-9F8CA8BC9AC6}" type="presParOf" srcId="{C2CE6809-3D83-4D98-822C-603A70C03F11}" destId="{B2E9FA06-6EC6-434F-B30E-83D1090ACBCA}" srcOrd="14" destOrd="0" presId="urn:microsoft.com/office/officeart/2008/layout/LinedList"/>
    <dgm:cxn modelId="{EBDF452D-6010-49A8-99F7-7FFCF6FBA7C2}" type="presParOf" srcId="{C2CE6809-3D83-4D98-822C-603A70C03F11}" destId="{81C44C67-B12D-4958-9832-BCC26BDE532F}" srcOrd="15" destOrd="0" presId="urn:microsoft.com/office/officeart/2008/layout/LinedList"/>
    <dgm:cxn modelId="{1290DB91-C189-446E-948F-3CA266EC5ED1}" type="presParOf" srcId="{C2CE6809-3D83-4D98-822C-603A70C03F11}" destId="{0F8CCDD8-2858-4557-9875-0597C2FE9574}" srcOrd="16" destOrd="0" presId="urn:microsoft.com/office/officeart/2008/layout/LinedList"/>
    <dgm:cxn modelId="{410A0234-6C89-4659-8172-40E8683D3595}" type="presParOf" srcId="{0F8CCDD8-2858-4557-9875-0597C2FE9574}" destId="{7C3A4A62-81F8-4021-8BAC-5C1D020A0376}" srcOrd="0" destOrd="0" presId="urn:microsoft.com/office/officeart/2008/layout/LinedList"/>
    <dgm:cxn modelId="{805570A1-5A46-4538-8C8F-9AACD07AD39A}" type="presParOf" srcId="{0F8CCDD8-2858-4557-9875-0597C2FE9574}" destId="{FC7C0EBF-DD43-4A65-B095-540A4596FA07}" srcOrd="1" destOrd="0" presId="urn:microsoft.com/office/officeart/2008/layout/LinedList"/>
    <dgm:cxn modelId="{BB4E3468-F631-43C0-8B86-036D05E72B56}" type="presParOf" srcId="{0F8CCDD8-2858-4557-9875-0597C2FE9574}" destId="{EA14D48B-00D6-407A-8484-E7740832FE51}" srcOrd="2" destOrd="0" presId="urn:microsoft.com/office/officeart/2008/layout/LinedList"/>
    <dgm:cxn modelId="{20F22997-75D2-47A7-B493-EF456A92E3CC}" type="presParOf" srcId="{C2CE6809-3D83-4D98-822C-603A70C03F11}" destId="{1A87CD58-4A67-483E-ABE5-E7354F561A24}" srcOrd="17" destOrd="0" presId="urn:microsoft.com/office/officeart/2008/layout/LinedList"/>
    <dgm:cxn modelId="{645CEF9D-13B9-4FB4-A76A-D931D3D3F15E}" type="presParOf" srcId="{C2CE6809-3D83-4D98-822C-603A70C03F11}" destId="{720F586B-AF09-462B-83D6-D7EF1796262A}" srcOrd="18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182FF46-5602-481F-966E-AFE27C6F6B18}" type="doc">
      <dgm:prSet loTypeId="urn:microsoft.com/office/officeart/2008/layout/SquareAccentList" loCatId="list" qsTypeId="urn:microsoft.com/office/officeart/2005/8/quickstyle/simple2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7349D214-770C-43AF-BF1E-677903ACC5A2}">
      <dgm:prSet phldrT="[Текст]" custT="1"/>
      <dgm:spPr/>
      <dgm:t>
        <a:bodyPr/>
        <a:lstStyle/>
        <a:p>
          <a:r>
            <a:rPr lang="ru-RU" altLang="ru-RU" sz="1600" b="1" i="0" dirty="0">
              <a:effectLst/>
              <a:latin typeface="+mn-lt"/>
              <a:cs typeface="Arial" pitchFamily="34" charset="0"/>
            </a:rPr>
            <a:t>Заполняются отдельными ГРБС согласно списку</a:t>
          </a:r>
          <a:endParaRPr lang="ru-RU" sz="1600" b="1" i="0" dirty="0">
            <a:effectLst/>
            <a:latin typeface="+mn-lt"/>
          </a:endParaRPr>
        </a:p>
      </dgm:t>
    </dgm:pt>
    <dgm:pt modelId="{D0B167E4-6EDB-45BF-B27A-E6052722BE7E}" type="parTrans" cxnId="{4C66E471-BB55-4C80-B1DE-8ADF390CA8ED}">
      <dgm:prSet/>
      <dgm:spPr/>
      <dgm:t>
        <a:bodyPr/>
        <a:lstStyle/>
        <a:p>
          <a:endParaRPr lang="ru-RU" sz="1200" b="0">
            <a:solidFill>
              <a:schemeClr val="tx1"/>
            </a:solidFill>
            <a:effectLst/>
            <a:latin typeface="+mn-lt"/>
          </a:endParaRPr>
        </a:p>
      </dgm:t>
    </dgm:pt>
    <dgm:pt modelId="{B05CCEF4-9801-4A5F-AD98-BD8058D0E011}" type="sibTrans" cxnId="{4C66E471-BB55-4C80-B1DE-8ADF390CA8ED}">
      <dgm:prSet/>
      <dgm:spPr/>
      <dgm:t>
        <a:bodyPr/>
        <a:lstStyle/>
        <a:p>
          <a:endParaRPr lang="ru-RU" sz="1200" b="0">
            <a:solidFill>
              <a:schemeClr val="tx1"/>
            </a:solidFill>
            <a:effectLst/>
            <a:latin typeface="+mn-lt"/>
          </a:endParaRPr>
        </a:p>
      </dgm:t>
    </dgm:pt>
    <dgm:pt modelId="{86FC9EDC-CC10-49ED-913C-D061AC1B098E}">
      <dgm:prSet phldrT="[Текст]" custT="1"/>
      <dgm:spPr/>
      <dgm:t>
        <a:bodyPr/>
        <a:lstStyle/>
        <a:p>
          <a:r>
            <a:rPr lang="ru-RU" sz="1400" b="0" dirty="0">
              <a:effectLst/>
              <a:latin typeface="+mn-lt"/>
              <a:cs typeface="Arial" pitchFamily="34" charset="0"/>
            </a:rPr>
            <a:t>Расшифровка дебиторской задолженности по субсидиям организациям</a:t>
          </a:r>
        </a:p>
        <a:p>
          <a:r>
            <a:rPr lang="ru-RU" sz="1400" b="1" dirty="0">
              <a:effectLst/>
              <a:latin typeface="+mn-lt"/>
              <a:cs typeface="Arial" pitchFamily="34" charset="0"/>
            </a:rPr>
            <a:t>(</a:t>
          </a:r>
          <a:r>
            <a:rPr lang="ru-RU" sz="1400" b="1" dirty="0">
              <a:effectLst/>
              <a:latin typeface="+mn-lt"/>
            </a:rPr>
            <a:t>ф. 0503193)</a:t>
          </a:r>
        </a:p>
      </dgm:t>
    </dgm:pt>
    <dgm:pt modelId="{F0E9C748-052D-457A-945C-1CD63BBF3DE6}" type="parTrans" cxnId="{B6E3B64B-3045-41D4-90C1-BC7C73DBACEE}">
      <dgm:prSet/>
      <dgm:spPr/>
      <dgm:t>
        <a:bodyPr/>
        <a:lstStyle/>
        <a:p>
          <a:endParaRPr lang="ru-RU" sz="1200" b="0">
            <a:solidFill>
              <a:schemeClr val="tx1"/>
            </a:solidFill>
            <a:effectLst/>
            <a:latin typeface="+mn-lt"/>
          </a:endParaRPr>
        </a:p>
      </dgm:t>
    </dgm:pt>
    <dgm:pt modelId="{4C812AD5-3048-4332-849C-00147A13A487}" type="sibTrans" cxnId="{B6E3B64B-3045-41D4-90C1-BC7C73DBACEE}">
      <dgm:prSet/>
      <dgm:spPr/>
      <dgm:t>
        <a:bodyPr/>
        <a:lstStyle/>
        <a:p>
          <a:endParaRPr lang="ru-RU" sz="1200" b="0">
            <a:solidFill>
              <a:schemeClr val="tx1"/>
            </a:solidFill>
            <a:effectLst/>
            <a:latin typeface="+mn-lt"/>
          </a:endParaRPr>
        </a:p>
      </dgm:t>
    </dgm:pt>
    <dgm:pt modelId="{CE5F90CE-35DA-43A1-B360-D1E4AC61D21F}">
      <dgm:prSet phldrT="[Текст]" custT="1"/>
      <dgm:spPr/>
      <dgm:t>
        <a:bodyPr/>
        <a:lstStyle/>
        <a:p>
          <a:r>
            <a:rPr lang="ru-RU" sz="1400" b="0" dirty="0">
              <a:solidFill>
                <a:schemeClr val="tx1"/>
              </a:solidFill>
              <a:effectLst/>
              <a:latin typeface="+mn-lt"/>
              <a:cs typeface="Arial" pitchFamily="34" charset="0"/>
            </a:rPr>
            <a:t>Расшифровка дебиторской задолженности по расчетам по выданным авансам</a:t>
          </a:r>
          <a:endParaRPr lang="ru-RU" sz="1100" b="0" dirty="0">
            <a:solidFill>
              <a:schemeClr val="tx1"/>
            </a:solidFill>
            <a:effectLst/>
            <a:latin typeface="+mn-lt"/>
            <a:cs typeface="Arial" pitchFamily="34" charset="0"/>
          </a:endParaRPr>
        </a:p>
        <a:p>
          <a:r>
            <a:rPr lang="ru-RU" sz="1400" b="0" dirty="0">
              <a:solidFill>
                <a:schemeClr val="tx1"/>
              </a:solidFill>
              <a:effectLst/>
              <a:latin typeface="+mn-lt"/>
              <a:cs typeface="Arial" pitchFamily="34" charset="0"/>
            </a:rPr>
            <a:t> </a:t>
          </a:r>
          <a:r>
            <a:rPr lang="ru-RU" sz="1400" b="1" dirty="0">
              <a:solidFill>
                <a:schemeClr val="tx1"/>
              </a:solidFill>
              <a:effectLst/>
              <a:latin typeface="+mn-lt"/>
              <a:cs typeface="Arial" pitchFamily="34" charset="0"/>
            </a:rPr>
            <a:t>(</a:t>
          </a:r>
          <a:r>
            <a:rPr lang="ru-RU" sz="1400" b="1" dirty="0">
              <a:solidFill>
                <a:schemeClr val="tx1"/>
              </a:solidFill>
              <a:effectLst/>
              <a:latin typeface="+mn-lt"/>
            </a:rPr>
            <a:t>ф. 0503191)</a:t>
          </a:r>
        </a:p>
      </dgm:t>
    </dgm:pt>
    <dgm:pt modelId="{BB0311B9-6B2C-47FE-BDB9-1D133E66A08F}" type="parTrans" cxnId="{3DBC376C-D4D8-42F1-B96A-F52642F57B36}">
      <dgm:prSet/>
      <dgm:spPr/>
      <dgm:t>
        <a:bodyPr/>
        <a:lstStyle/>
        <a:p>
          <a:endParaRPr lang="ru-RU" sz="1200" b="0">
            <a:solidFill>
              <a:schemeClr val="tx1"/>
            </a:solidFill>
            <a:effectLst/>
            <a:latin typeface="+mn-lt"/>
          </a:endParaRPr>
        </a:p>
      </dgm:t>
    </dgm:pt>
    <dgm:pt modelId="{C04229BA-5DD7-4AD2-BC7C-E584A0935885}" type="sibTrans" cxnId="{3DBC376C-D4D8-42F1-B96A-F52642F57B36}">
      <dgm:prSet/>
      <dgm:spPr/>
      <dgm:t>
        <a:bodyPr/>
        <a:lstStyle/>
        <a:p>
          <a:endParaRPr lang="ru-RU" sz="1200" b="0">
            <a:solidFill>
              <a:schemeClr val="tx1"/>
            </a:solidFill>
            <a:effectLst/>
            <a:latin typeface="+mn-lt"/>
          </a:endParaRPr>
        </a:p>
      </dgm:t>
    </dgm:pt>
    <dgm:pt modelId="{1BBF4489-C3A4-4236-A344-64B1FCBBDFB8}">
      <dgm:prSet phldrT="[Текст]" custT="1"/>
      <dgm:spPr/>
      <dgm:t>
        <a:bodyPr/>
        <a:lstStyle/>
        <a:p>
          <a:r>
            <a:rPr lang="ru-RU" sz="1400" b="0" dirty="0">
              <a:effectLst/>
              <a:latin typeface="+mn-lt"/>
              <a:cs typeface="Arial" pitchFamily="34" charset="0"/>
            </a:rPr>
            <a:t>Расшифровка дебиторской задолженности по контрактным обязательствам</a:t>
          </a:r>
        </a:p>
        <a:p>
          <a:r>
            <a:rPr lang="ru-RU" sz="1400" b="1" dirty="0">
              <a:effectLst/>
              <a:latin typeface="+mn-lt"/>
              <a:cs typeface="Arial" pitchFamily="34" charset="0"/>
            </a:rPr>
            <a:t>(</a:t>
          </a:r>
          <a:r>
            <a:rPr lang="ru-RU" sz="1400" b="1" dirty="0">
              <a:effectLst/>
              <a:latin typeface="+mn-lt"/>
            </a:rPr>
            <a:t>ф. 0503192)</a:t>
          </a:r>
        </a:p>
      </dgm:t>
    </dgm:pt>
    <dgm:pt modelId="{7BF00045-B897-463D-B31A-81E93EF62C97}" type="parTrans" cxnId="{2B74DF5F-E658-4A3C-B636-64BD8D26BBED}">
      <dgm:prSet/>
      <dgm:spPr/>
      <dgm:t>
        <a:bodyPr/>
        <a:lstStyle/>
        <a:p>
          <a:endParaRPr lang="ru-RU" sz="1400">
            <a:latin typeface="+mn-lt"/>
          </a:endParaRPr>
        </a:p>
      </dgm:t>
    </dgm:pt>
    <dgm:pt modelId="{AE12B483-D9F3-47B0-8E0C-B125A55EDB2D}" type="sibTrans" cxnId="{2B74DF5F-E658-4A3C-B636-64BD8D26BBED}">
      <dgm:prSet/>
      <dgm:spPr/>
      <dgm:t>
        <a:bodyPr/>
        <a:lstStyle/>
        <a:p>
          <a:endParaRPr lang="ru-RU" sz="1400">
            <a:latin typeface="+mn-lt"/>
          </a:endParaRPr>
        </a:p>
      </dgm:t>
    </dgm:pt>
    <dgm:pt modelId="{20C08508-D28A-4E44-9C24-4DCDAF2FEED3}" type="pres">
      <dgm:prSet presAssocID="{2182FF46-5602-481F-966E-AFE27C6F6B18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6D541E6-2273-40AB-92D7-209CEF0F5090}" type="pres">
      <dgm:prSet presAssocID="{7349D214-770C-43AF-BF1E-677903ACC5A2}" presName="root" presStyleCnt="0">
        <dgm:presLayoutVars>
          <dgm:chMax/>
          <dgm:chPref/>
        </dgm:presLayoutVars>
      </dgm:prSet>
      <dgm:spPr/>
      <dgm:t>
        <a:bodyPr/>
        <a:lstStyle/>
        <a:p>
          <a:endParaRPr lang="ru-RU"/>
        </a:p>
      </dgm:t>
    </dgm:pt>
    <dgm:pt modelId="{CA20585C-38E1-4F57-9DCF-A92A851B51CC}" type="pres">
      <dgm:prSet presAssocID="{7349D214-770C-43AF-BF1E-677903ACC5A2}" presName="rootComposite" presStyleCnt="0">
        <dgm:presLayoutVars/>
      </dgm:prSet>
      <dgm:spPr/>
      <dgm:t>
        <a:bodyPr/>
        <a:lstStyle/>
        <a:p>
          <a:endParaRPr lang="ru-RU"/>
        </a:p>
      </dgm:t>
    </dgm:pt>
    <dgm:pt modelId="{921B30D7-9BD1-4B21-A973-57C6B8CBFE52}" type="pres">
      <dgm:prSet presAssocID="{7349D214-770C-43AF-BF1E-677903ACC5A2}" presName="ParentAccent" presStyleLbl="alignNode1" presStyleIdx="0" presStyleCnt="1"/>
      <dgm:spPr/>
      <dgm:t>
        <a:bodyPr/>
        <a:lstStyle/>
        <a:p>
          <a:endParaRPr lang="ru-RU"/>
        </a:p>
      </dgm:t>
    </dgm:pt>
    <dgm:pt modelId="{D3A9B286-8252-4675-8823-A15994FFBF7A}" type="pres">
      <dgm:prSet presAssocID="{7349D214-770C-43AF-BF1E-677903ACC5A2}" presName="ParentSmallAccent" presStyleLbl="fgAcc1" presStyleIdx="0" presStyleCnt="1"/>
      <dgm:spPr/>
      <dgm:t>
        <a:bodyPr/>
        <a:lstStyle/>
        <a:p>
          <a:endParaRPr lang="ru-RU"/>
        </a:p>
      </dgm:t>
    </dgm:pt>
    <dgm:pt modelId="{F939B745-2132-404A-9FF4-DBBF2E117F8B}" type="pres">
      <dgm:prSet presAssocID="{7349D214-770C-43AF-BF1E-677903ACC5A2}" presName="Parent" presStyleLbl="revTx" presStyleIdx="0" presStyleCnt="4" custLinFactNeighborX="-288" custLinFactNeighborY="-9524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847827-C188-41C8-B58B-B5AB6D198341}" type="pres">
      <dgm:prSet presAssocID="{7349D214-770C-43AF-BF1E-677903ACC5A2}" presName="childShap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4F6125A4-39D5-422F-958B-CFB014209FBD}" type="pres">
      <dgm:prSet presAssocID="{CE5F90CE-35DA-43A1-B360-D1E4AC61D21F}" presName="childComposit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112813E6-066E-40D6-95A0-F8E9BA06FE2D}" type="pres">
      <dgm:prSet presAssocID="{CE5F90CE-35DA-43A1-B360-D1E4AC61D21F}" presName="ChildAccent" presStyleLbl="solidFgAcc1" presStyleIdx="0" presStyleCnt="3" custLinFactY="-52573" custLinFactNeighborX="3468" custLinFactNeighborY="-100000"/>
      <dgm:spPr/>
      <dgm:t>
        <a:bodyPr/>
        <a:lstStyle/>
        <a:p>
          <a:endParaRPr lang="ru-RU"/>
        </a:p>
      </dgm:t>
    </dgm:pt>
    <dgm:pt modelId="{CE7A3D49-4568-46B7-B0E8-3C1D29A0C1E3}" type="pres">
      <dgm:prSet presAssocID="{CE5F90CE-35DA-43A1-B360-D1E4AC61D21F}" presName="Child" presStyleLbl="revTx" presStyleIdx="1" presStyleCnt="4" custScaleY="21135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F51477-5C36-42FE-9DBB-73C03F2A688A}" type="pres">
      <dgm:prSet presAssocID="{1BBF4489-C3A4-4236-A344-64B1FCBBDFB8}" presName="childComposit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2395F1E3-D734-4AA8-8540-8F68BDEA7BDA}" type="pres">
      <dgm:prSet presAssocID="{1BBF4489-C3A4-4236-A344-64B1FCBBDFB8}" presName="ChildAccent" presStyleLbl="solidFgAcc1" presStyleIdx="1" presStyleCnt="3" custLinFactY="-24833" custLinFactNeighborX="3468" custLinFactNeighborY="-100000"/>
      <dgm:spPr/>
      <dgm:t>
        <a:bodyPr/>
        <a:lstStyle/>
        <a:p>
          <a:endParaRPr lang="ru-RU"/>
        </a:p>
      </dgm:t>
    </dgm:pt>
    <dgm:pt modelId="{57BA0B0A-7DE3-4CA0-89E6-0EDA4D6FF4CC}" type="pres">
      <dgm:prSet presAssocID="{1BBF4489-C3A4-4236-A344-64B1FCBBDFB8}" presName="Child" presStyleLbl="revTx" presStyleIdx="2" presStyleCnt="4" custScaleY="21135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80D40A-C0C4-4332-ABF9-83F4311D434D}" type="pres">
      <dgm:prSet presAssocID="{86FC9EDC-CC10-49ED-913C-D061AC1B098E}" presName="childComposit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F250AAF8-12A7-429A-BDF5-A0499FE4D57A}" type="pres">
      <dgm:prSet presAssocID="{86FC9EDC-CC10-49ED-913C-D061AC1B098E}" presName="ChildAccent" presStyleLbl="solidFgAcc1" presStyleIdx="2" presStyleCnt="3" custLinFactY="-24833" custLinFactNeighborX="3467" custLinFactNeighborY="-100000"/>
      <dgm:spPr/>
      <dgm:t>
        <a:bodyPr/>
        <a:lstStyle/>
        <a:p>
          <a:endParaRPr lang="ru-RU"/>
        </a:p>
      </dgm:t>
    </dgm:pt>
    <dgm:pt modelId="{BCC3B19A-634E-403F-8BA4-143EA4192A1B}" type="pres">
      <dgm:prSet presAssocID="{86FC9EDC-CC10-49ED-913C-D061AC1B098E}" presName="Child" presStyleLbl="revTx" presStyleIdx="3" presStyleCnt="4" custScaleY="21135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DBC376C-D4D8-42F1-B96A-F52642F57B36}" srcId="{7349D214-770C-43AF-BF1E-677903ACC5A2}" destId="{CE5F90CE-35DA-43A1-B360-D1E4AC61D21F}" srcOrd="0" destOrd="0" parTransId="{BB0311B9-6B2C-47FE-BDB9-1D133E66A08F}" sibTransId="{C04229BA-5DD7-4AD2-BC7C-E584A0935885}"/>
    <dgm:cxn modelId="{C40B60AF-B946-44D0-A04A-1B507563A8E7}" type="presOf" srcId="{7349D214-770C-43AF-BF1E-677903ACC5A2}" destId="{F939B745-2132-404A-9FF4-DBBF2E117F8B}" srcOrd="0" destOrd="0" presId="urn:microsoft.com/office/officeart/2008/layout/SquareAccentList"/>
    <dgm:cxn modelId="{3C909E66-E642-4895-8083-6C6C6E259BFB}" type="presOf" srcId="{1BBF4489-C3A4-4236-A344-64B1FCBBDFB8}" destId="{57BA0B0A-7DE3-4CA0-89E6-0EDA4D6FF4CC}" srcOrd="0" destOrd="0" presId="urn:microsoft.com/office/officeart/2008/layout/SquareAccentList"/>
    <dgm:cxn modelId="{81812458-295A-490D-A259-9E762F521F13}" type="presOf" srcId="{CE5F90CE-35DA-43A1-B360-D1E4AC61D21F}" destId="{CE7A3D49-4568-46B7-B0E8-3C1D29A0C1E3}" srcOrd="0" destOrd="0" presId="urn:microsoft.com/office/officeart/2008/layout/SquareAccentList"/>
    <dgm:cxn modelId="{4C66E471-BB55-4C80-B1DE-8ADF390CA8ED}" srcId="{2182FF46-5602-481F-966E-AFE27C6F6B18}" destId="{7349D214-770C-43AF-BF1E-677903ACC5A2}" srcOrd="0" destOrd="0" parTransId="{D0B167E4-6EDB-45BF-B27A-E6052722BE7E}" sibTransId="{B05CCEF4-9801-4A5F-AD98-BD8058D0E011}"/>
    <dgm:cxn modelId="{1CDA27B6-1C88-40E8-9A4C-A4CF95384D31}" type="presOf" srcId="{86FC9EDC-CC10-49ED-913C-D061AC1B098E}" destId="{BCC3B19A-634E-403F-8BA4-143EA4192A1B}" srcOrd="0" destOrd="0" presId="urn:microsoft.com/office/officeart/2008/layout/SquareAccentList"/>
    <dgm:cxn modelId="{B6E3B64B-3045-41D4-90C1-BC7C73DBACEE}" srcId="{7349D214-770C-43AF-BF1E-677903ACC5A2}" destId="{86FC9EDC-CC10-49ED-913C-D061AC1B098E}" srcOrd="2" destOrd="0" parTransId="{F0E9C748-052D-457A-945C-1CD63BBF3DE6}" sibTransId="{4C812AD5-3048-4332-849C-00147A13A487}"/>
    <dgm:cxn modelId="{2B74DF5F-E658-4A3C-B636-64BD8D26BBED}" srcId="{7349D214-770C-43AF-BF1E-677903ACC5A2}" destId="{1BBF4489-C3A4-4236-A344-64B1FCBBDFB8}" srcOrd="1" destOrd="0" parTransId="{7BF00045-B897-463D-B31A-81E93EF62C97}" sibTransId="{AE12B483-D9F3-47B0-8E0C-B125A55EDB2D}"/>
    <dgm:cxn modelId="{F447F225-E011-4245-9376-4BF937C13A6B}" type="presOf" srcId="{2182FF46-5602-481F-966E-AFE27C6F6B18}" destId="{20C08508-D28A-4E44-9C24-4DCDAF2FEED3}" srcOrd="0" destOrd="0" presId="urn:microsoft.com/office/officeart/2008/layout/SquareAccentList"/>
    <dgm:cxn modelId="{E17AF410-9CC9-4AFA-9F78-B07CE27EA906}" type="presParOf" srcId="{20C08508-D28A-4E44-9C24-4DCDAF2FEED3}" destId="{C6D541E6-2273-40AB-92D7-209CEF0F5090}" srcOrd="0" destOrd="0" presId="urn:microsoft.com/office/officeart/2008/layout/SquareAccentList"/>
    <dgm:cxn modelId="{2AD787E6-348B-4EB1-841E-57F25BDDE4F8}" type="presParOf" srcId="{C6D541E6-2273-40AB-92D7-209CEF0F5090}" destId="{CA20585C-38E1-4F57-9DCF-A92A851B51CC}" srcOrd="0" destOrd="0" presId="urn:microsoft.com/office/officeart/2008/layout/SquareAccentList"/>
    <dgm:cxn modelId="{FD5948FE-0A0A-4506-9E11-D29C4C3E3B39}" type="presParOf" srcId="{CA20585C-38E1-4F57-9DCF-A92A851B51CC}" destId="{921B30D7-9BD1-4B21-A973-57C6B8CBFE52}" srcOrd="0" destOrd="0" presId="urn:microsoft.com/office/officeart/2008/layout/SquareAccentList"/>
    <dgm:cxn modelId="{D3B5ACF4-7795-4381-A8C5-1ECC57446095}" type="presParOf" srcId="{CA20585C-38E1-4F57-9DCF-A92A851B51CC}" destId="{D3A9B286-8252-4675-8823-A15994FFBF7A}" srcOrd="1" destOrd="0" presId="urn:microsoft.com/office/officeart/2008/layout/SquareAccentList"/>
    <dgm:cxn modelId="{F8D28882-E942-4318-874A-A398738393A3}" type="presParOf" srcId="{CA20585C-38E1-4F57-9DCF-A92A851B51CC}" destId="{F939B745-2132-404A-9FF4-DBBF2E117F8B}" srcOrd="2" destOrd="0" presId="urn:microsoft.com/office/officeart/2008/layout/SquareAccentList"/>
    <dgm:cxn modelId="{8D6B8BE4-713E-4481-B66E-D39F258356E2}" type="presParOf" srcId="{C6D541E6-2273-40AB-92D7-209CEF0F5090}" destId="{E9847827-C188-41C8-B58B-B5AB6D198341}" srcOrd="1" destOrd="0" presId="urn:microsoft.com/office/officeart/2008/layout/SquareAccentList"/>
    <dgm:cxn modelId="{822F140A-03B3-42EB-BD5E-B34C3DFCD6A6}" type="presParOf" srcId="{E9847827-C188-41C8-B58B-B5AB6D198341}" destId="{4F6125A4-39D5-422F-958B-CFB014209FBD}" srcOrd="0" destOrd="0" presId="urn:microsoft.com/office/officeart/2008/layout/SquareAccentList"/>
    <dgm:cxn modelId="{A17A7511-2055-4454-A143-B99614975A5B}" type="presParOf" srcId="{4F6125A4-39D5-422F-958B-CFB014209FBD}" destId="{112813E6-066E-40D6-95A0-F8E9BA06FE2D}" srcOrd="0" destOrd="0" presId="urn:microsoft.com/office/officeart/2008/layout/SquareAccentList"/>
    <dgm:cxn modelId="{2993E7D2-70B6-4DC9-9D69-A55CD8385E8E}" type="presParOf" srcId="{4F6125A4-39D5-422F-958B-CFB014209FBD}" destId="{CE7A3D49-4568-46B7-B0E8-3C1D29A0C1E3}" srcOrd="1" destOrd="0" presId="urn:microsoft.com/office/officeart/2008/layout/SquareAccentList"/>
    <dgm:cxn modelId="{FFCAF260-0458-4E4E-94B8-D54D42DE56B8}" type="presParOf" srcId="{E9847827-C188-41C8-B58B-B5AB6D198341}" destId="{9CF51477-5C36-42FE-9DBB-73C03F2A688A}" srcOrd="1" destOrd="0" presId="urn:microsoft.com/office/officeart/2008/layout/SquareAccentList"/>
    <dgm:cxn modelId="{A8300F47-62AA-46F0-B582-BEB62ED926FE}" type="presParOf" srcId="{9CF51477-5C36-42FE-9DBB-73C03F2A688A}" destId="{2395F1E3-D734-4AA8-8540-8F68BDEA7BDA}" srcOrd="0" destOrd="0" presId="urn:microsoft.com/office/officeart/2008/layout/SquareAccentList"/>
    <dgm:cxn modelId="{E3035B21-044F-4B99-9FE3-4B9A2078D99F}" type="presParOf" srcId="{9CF51477-5C36-42FE-9DBB-73C03F2A688A}" destId="{57BA0B0A-7DE3-4CA0-89E6-0EDA4D6FF4CC}" srcOrd="1" destOrd="0" presId="urn:microsoft.com/office/officeart/2008/layout/SquareAccentList"/>
    <dgm:cxn modelId="{AA140A13-9558-47EC-BEE5-2192A945DEAF}" type="presParOf" srcId="{E9847827-C188-41C8-B58B-B5AB6D198341}" destId="{6080D40A-C0C4-4332-ABF9-83F4311D434D}" srcOrd="2" destOrd="0" presId="urn:microsoft.com/office/officeart/2008/layout/SquareAccentList"/>
    <dgm:cxn modelId="{CCAD27F9-1775-4041-85EF-2F0106475C41}" type="presParOf" srcId="{6080D40A-C0C4-4332-ABF9-83F4311D434D}" destId="{F250AAF8-12A7-429A-BDF5-A0499FE4D57A}" srcOrd="0" destOrd="0" presId="urn:microsoft.com/office/officeart/2008/layout/SquareAccentList"/>
    <dgm:cxn modelId="{340853A0-F949-4232-953A-1F2FEAEC1408}" type="presParOf" srcId="{6080D40A-C0C4-4332-ABF9-83F4311D434D}" destId="{BCC3B19A-634E-403F-8BA4-143EA4192A1B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E8E6EC3-AA5A-4271-9E8A-ECDFE1D796B2}" type="doc">
      <dgm:prSet loTypeId="urn:microsoft.com/office/officeart/2005/8/layout/hList1" loCatId="list" qsTypeId="urn:microsoft.com/office/officeart/2005/8/quickstyle/simple4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8EA98A0D-8850-41C2-A5B3-4C34B9AB300B}">
      <dgm:prSet phldrT="[Текст]" custT="1"/>
      <dgm:spPr/>
      <dgm:t>
        <a:bodyPr/>
        <a:lstStyle/>
        <a:p>
          <a:pPr algn="l"/>
          <a:r>
            <a:rPr lang="ru-RU" altLang="ru-RU" sz="2000" b="1" i="1" dirty="0" smtClean="0">
              <a:effectLst/>
              <a:latin typeface="+mn-lt"/>
              <a:cs typeface="Arial" pitchFamily="34" charset="0"/>
            </a:rPr>
            <a:t>15 ГРБС</a:t>
          </a:r>
          <a:endParaRPr lang="ru-RU" sz="2000" dirty="0">
            <a:latin typeface="+mn-lt"/>
          </a:endParaRPr>
        </a:p>
      </dgm:t>
    </dgm:pt>
    <dgm:pt modelId="{4435D5BF-A5D6-4D7A-A334-BAA67EC73860}" type="parTrans" cxnId="{7118140D-0638-4744-9B98-D574FCDFFCD0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ACDDF84A-66BA-4BE5-831B-3EFD9512C063}" type="sibTrans" cxnId="{7118140D-0638-4744-9B98-D574FCDFFCD0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78897910-BE49-496F-85FB-CBDDAC903CE9}">
      <dgm:prSet phldrT="[Текст]"/>
      <dgm:spPr/>
      <dgm:t>
        <a:bodyPr/>
        <a:lstStyle/>
        <a:p>
          <a:r>
            <a:rPr lang="ru-RU" b="1" dirty="0">
              <a:latin typeface="+mn-lt"/>
            </a:rPr>
            <a:t>020</a:t>
          </a:r>
          <a:r>
            <a:rPr lang="ru-RU" dirty="0">
              <a:latin typeface="+mn-lt"/>
            </a:rPr>
            <a:t> – Минпромторг России</a:t>
          </a:r>
        </a:p>
      </dgm:t>
    </dgm:pt>
    <dgm:pt modelId="{767ABEFE-39C3-477B-961F-8AB577502EDE}" type="parTrans" cxnId="{E93F4DC1-573C-4992-8D97-C5D303FE41FF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BD5246F6-9F21-491B-B8E4-A6A03E45DDEC}" type="sibTrans" cxnId="{E93F4DC1-573C-4992-8D97-C5D303FE41FF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2563CFBE-1C4C-4244-A962-187C214359BE}">
      <dgm:prSet phldrT="[Текст]"/>
      <dgm:spPr/>
      <dgm:t>
        <a:bodyPr/>
        <a:lstStyle/>
        <a:p>
          <a:r>
            <a:rPr lang="ru-RU" b="1" dirty="0">
              <a:latin typeface="+mn-lt"/>
            </a:rPr>
            <a:t>069</a:t>
          </a:r>
          <a:r>
            <a:rPr lang="ru-RU" dirty="0">
              <a:latin typeface="+mn-lt"/>
            </a:rPr>
            <a:t> – Минстрой России</a:t>
          </a:r>
        </a:p>
      </dgm:t>
    </dgm:pt>
    <dgm:pt modelId="{3C63AFE8-9B55-460B-B1A2-BFA6A27C6F09}" type="parTrans" cxnId="{46D289A3-E24B-490D-834B-C910B92784B6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7641F95F-89A2-4C57-993B-C604F269C1BF}" type="sibTrans" cxnId="{46D289A3-E24B-490D-834B-C910B92784B6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10E8246C-0F85-4608-8652-EF4C0A904C49}">
      <dgm:prSet phldrT="[Текст]"/>
      <dgm:spPr/>
      <dgm:t>
        <a:bodyPr/>
        <a:lstStyle/>
        <a:p>
          <a:r>
            <a:rPr lang="ru-RU" b="1" dirty="0">
              <a:latin typeface="+mn-lt"/>
            </a:rPr>
            <a:t>075</a:t>
          </a:r>
          <a:r>
            <a:rPr lang="ru-RU" dirty="0">
              <a:latin typeface="+mn-lt"/>
            </a:rPr>
            <a:t> – Минобрнауки России</a:t>
          </a:r>
        </a:p>
      </dgm:t>
    </dgm:pt>
    <dgm:pt modelId="{CBE31396-9B43-4B18-B4B4-F422606AB5E1}" type="parTrans" cxnId="{6221D598-EB9A-471C-90D8-8DB03B153F66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72D591AE-42CA-4FDE-B85A-2AAB9568255D}" type="sibTrans" cxnId="{6221D598-EB9A-471C-90D8-8DB03B153F66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F25E8D1E-A4A4-4114-BAE3-90AC6D9CF0E5}">
      <dgm:prSet phldrT="[Текст]"/>
      <dgm:spPr/>
      <dgm:t>
        <a:bodyPr/>
        <a:lstStyle/>
        <a:p>
          <a:r>
            <a:rPr lang="ru-RU" b="1" dirty="0">
              <a:latin typeface="+mn-lt"/>
            </a:rPr>
            <a:t>107</a:t>
          </a:r>
          <a:r>
            <a:rPr lang="ru-RU" dirty="0">
              <a:latin typeface="+mn-lt"/>
            </a:rPr>
            <a:t> – Росавиация</a:t>
          </a:r>
        </a:p>
      </dgm:t>
    </dgm:pt>
    <dgm:pt modelId="{02C19B56-0A54-499D-AD6A-8E5009A08394}" type="parTrans" cxnId="{7691EA97-42CD-4ABB-90B7-378FEF3820C1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70AFA984-86AA-4552-8047-6429F72A6CA6}" type="sibTrans" cxnId="{7691EA97-42CD-4ABB-90B7-378FEF3820C1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D294BB14-2D6F-4031-8F67-0214E4CBF4D6}">
      <dgm:prSet phldrT="[Текст]"/>
      <dgm:spPr/>
      <dgm:t>
        <a:bodyPr/>
        <a:lstStyle/>
        <a:p>
          <a:r>
            <a:rPr lang="ru-RU" b="1" dirty="0">
              <a:latin typeface="+mn-lt"/>
            </a:rPr>
            <a:t>108</a:t>
          </a:r>
          <a:r>
            <a:rPr lang="ru-RU" dirty="0">
              <a:latin typeface="+mn-lt"/>
            </a:rPr>
            <a:t> – Росавтодор </a:t>
          </a:r>
        </a:p>
      </dgm:t>
    </dgm:pt>
    <dgm:pt modelId="{64B71B36-7F76-4BB3-A644-CA9D4C37E056}" type="parTrans" cxnId="{B940288C-1634-4CCB-B67C-7AE097C5CFDC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3341B530-CE84-4ED0-AAFB-D2340D51446B}" type="sibTrans" cxnId="{B940288C-1634-4CCB-B67C-7AE097C5CFDC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A1DAF54C-BDB7-42C9-B7B1-CA2332BE8B68}">
      <dgm:prSet phldrT="[Текст]"/>
      <dgm:spPr/>
      <dgm:t>
        <a:bodyPr/>
        <a:lstStyle/>
        <a:p>
          <a:r>
            <a:rPr lang="ru-RU" b="1" dirty="0">
              <a:latin typeface="+mn-lt"/>
            </a:rPr>
            <a:t>177</a:t>
          </a:r>
          <a:r>
            <a:rPr lang="ru-RU" dirty="0">
              <a:latin typeface="+mn-lt"/>
            </a:rPr>
            <a:t> – МЧС России</a:t>
          </a:r>
        </a:p>
      </dgm:t>
    </dgm:pt>
    <dgm:pt modelId="{A5CE2A35-E977-4262-97A2-72320B3331E9}" type="parTrans" cxnId="{04E070A5-1A5C-47BF-994D-E965B623C84E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7A62112D-A7AF-4E86-8996-98B9A74008A0}" type="sibTrans" cxnId="{04E070A5-1A5C-47BF-994D-E965B623C84E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A40A1030-5E40-4565-86F9-054E34F8F8BA}">
      <dgm:prSet phldrT="[Текст]"/>
      <dgm:spPr/>
      <dgm:t>
        <a:bodyPr/>
        <a:lstStyle/>
        <a:p>
          <a:r>
            <a:rPr lang="ru-RU" b="1" dirty="0">
              <a:latin typeface="+mn-lt"/>
            </a:rPr>
            <a:t>187</a:t>
          </a:r>
          <a:r>
            <a:rPr lang="ru-RU" dirty="0">
              <a:latin typeface="+mn-lt"/>
            </a:rPr>
            <a:t> – Минобороны России</a:t>
          </a:r>
        </a:p>
      </dgm:t>
    </dgm:pt>
    <dgm:pt modelId="{F03B2A2E-EF89-403D-BA47-AAB215A00440}" type="parTrans" cxnId="{94B6D60D-6BD8-4BFB-9746-125BE833951C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16FC0C15-3F08-42A6-AED3-5423F9F7669C}" type="sibTrans" cxnId="{94B6D60D-6BD8-4BFB-9746-125BE833951C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C569DDF7-28DF-437A-A013-7F0E7471C4F5}">
      <dgm:prSet phldrT="[Текст]"/>
      <dgm:spPr/>
      <dgm:t>
        <a:bodyPr/>
        <a:lstStyle/>
        <a:p>
          <a:r>
            <a:rPr lang="ru-RU" b="1" dirty="0">
              <a:latin typeface="+mn-lt"/>
            </a:rPr>
            <a:t>189</a:t>
          </a:r>
          <a:r>
            <a:rPr lang="ru-RU" dirty="0">
              <a:latin typeface="+mn-lt"/>
            </a:rPr>
            <a:t> – ФСБ России</a:t>
          </a:r>
        </a:p>
      </dgm:t>
    </dgm:pt>
    <dgm:pt modelId="{C7324E2F-0C13-47D0-958F-5A38042CA468}" type="parTrans" cxnId="{2FDD75BA-A5D5-4E41-B09F-85C7B3B17BAB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8BE1725B-7189-4CEF-B7F4-43E135D1437F}" type="sibTrans" cxnId="{2FDD75BA-A5D5-4E41-B09F-85C7B3B17BAB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CCE36906-01A8-4C7C-B1B2-04DAAAB87C01}">
      <dgm:prSet phldrT="[Текст]"/>
      <dgm:spPr/>
      <dgm:t>
        <a:bodyPr/>
        <a:lstStyle/>
        <a:p>
          <a:r>
            <a:rPr lang="ru-RU" b="1" dirty="0">
              <a:latin typeface="+mn-lt"/>
            </a:rPr>
            <a:t>202</a:t>
          </a:r>
          <a:r>
            <a:rPr lang="ru-RU" dirty="0">
              <a:latin typeface="+mn-lt"/>
            </a:rPr>
            <a:t> – ФСО России</a:t>
          </a:r>
        </a:p>
      </dgm:t>
    </dgm:pt>
    <dgm:pt modelId="{1871BB33-30DA-487E-85BB-C0BBB2E0BE42}" type="parTrans" cxnId="{B0018915-3BB8-45C5-B234-89A9E968BA7F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0E5B0CE3-6E0D-4605-B0A2-BC2F0E7CB1AE}" type="sibTrans" cxnId="{B0018915-3BB8-45C5-B234-89A9E968BA7F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70A23AC6-AE70-44A7-9DF6-8028C2491D54}">
      <dgm:prSet phldrT="[Текст]"/>
      <dgm:spPr/>
      <dgm:t>
        <a:bodyPr/>
        <a:lstStyle/>
        <a:p>
          <a:r>
            <a:rPr lang="ru-RU" b="1" dirty="0">
              <a:latin typeface="+mn-lt"/>
            </a:rPr>
            <a:t>303</a:t>
          </a:r>
          <a:r>
            <a:rPr lang="ru-RU" dirty="0">
              <a:latin typeface="+mn-lt"/>
            </a:rPr>
            <a:t> – Управление делами Президента РФ</a:t>
          </a:r>
        </a:p>
      </dgm:t>
    </dgm:pt>
    <dgm:pt modelId="{4A9AF39A-29B5-44C5-8D33-35E4AB431CE5}" type="parTrans" cxnId="{6F76E6B0-33C5-41B1-8047-71B9A8BC4CB1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A92CD7C7-E7CE-4DCA-9648-8F92F0519505}" type="sibTrans" cxnId="{6F76E6B0-33C5-41B1-8047-71B9A8BC4CB1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053E7E99-F139-4C3E-873C-90E6DF61107A}">
      <dgm:prSet phldrT="[Текст]"/>
      <dgm:spPr/>
      <dgm:t>
        <a:bodyPr/>
        <a:lstStyle/>
        <a:p>
          <a:r>
            <a:rPr lang="ru-RU" b="1" dirty="0" smtClean="0">
              <a:latin typeface="+mn-lt"/>
            </a:rPr>
            <a:t>321 </a:t>
          </a:r>
          <a:r>
            <a:rPr lang="ru-RU" dirty="0">
              <a:latin typeface="+mn-lt"/>
            </a:rPr>
            <a:t>– </a:t>
          </a:r>
          <a:r>
            <a:rPr lang="ru-RU" dirty="0" smtClean="0">
              <a:latin typeface="+mn-lt"/>
            </a:rPr>
            <a:t>Росреестр</a:t>
          </a:r>
          <a:endParaRPr lang="ru-RU" dirty="0">
            <a:latin typeface="+mn-lt"/>
          </a:endParaRPr>
        </a:p>
      </dgm:t>
    </dgm:pt>
    <dgm:pt modelId="{8ABA6BF7-0C50-4EC9-95C4-614560D5F552}" type="parTrans" cxnId="{D5D2EF39-0DB8-4173-8783-DA950CB5A556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4756B65F-408D-4E49-A365-025E171FF8C1}" type="sibTrans" cxnId="{D5D2EF39-0DB8-4173-8783-DA950CB5A556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FE800D64-C407-4D63-A085-775F8E2C0C8C}">
      <dgm:prSet phldrT="[Текст]"/>
      <dgm:spPr/>
      <dgm:t>
        <a:bodyPr/>
        <a:lstStyle/>
        <a:p>
          <a:r>
            <a:rPr lang="ru-RU" b="1" dirty="0">
              <a:latin typeface="+mn-lt"/>
            </a:rPr>
            <a:t>725</a:t>
          </a:r>
          <a:r>
            <a:rPr lang="ru-RU" dirty="0">
              <a:latin typeface="+mn-lt"/>
            </a:rPr>
            <a:t> – ГК «Росатом»</a:t>
          </a:r>
        </a:p>
      </dgm:t>
    </dgm:pt>
    <dgm:pt modelId="{0C03F062-8024-4C0A-A474-6ED1C0BD9A77}" type="parTrans" cxnId="{71841FB7-63BA-4933-BA85-728BAC3CBACA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942B0212-1B8A-435D-8684-377DC126D3F4}" type="sibTrans" cxnId="{71841FB7-63BA-4933-BA85-728BAC3CBACA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C681AF92-DB31-4EA6-9C84-E5A18BD068B5}">
      <dgm:prSet phldrT="[Текст]"/>
      <dgm:spPr/>
      <dgm:t>
        <a:bodyPr/>
        <a:lstStyle/>
        <a:p>
          <a:r>
            <a:rPr lang="ru-RU" b="1" dirty="0">
              <a:latin typeface="+mn-lt"/>
            </a:rPr>
            <a:t>730</a:t>
          </a:r>
          <a:r>
            <a:rPr lang="ru-RU" dirty="0">
              <a:latin typeface="+mn-lt"/>
            </a:rPr>
            <a:t> – ГК «Роскосмос»</a:t>
          </a:r>
        </a:p>
      </dgm:t>
    </dgm:pt>
    <dgm:pt modelId="{4E3AE602-C2CA-494B-9C43-5AE11EBE82EF}" type="parTrans" cxnId="{38B7EAAC-01F9-4F9E-B121-58C8F73B3C19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D3D675FE-EEFC-47F3-97B7-EA561E5E4791}" type="sibTrans" cxnId="{38B7EAAC-01F9-4F9E-B121-58C8F73B3C19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0E704E2F-FF45-4AB5-B00C-FD2B6363A213}">
      <dgm:prSet phldrT="[Текст]"/>
      <dgm:spPr/>
      <dgm:t>
        <a:bodyPr/>
        <a:lstStyle/>
        <a:p>
          <a:r>
            <a:rPr lang="ru-RU" b="1" dirty="0">
              <a:latin typeface="+mn-lt"/>
            </a:rPr>
            <a:t>153</a:t>
          </a:r>
          <a:r>
            <a:rPr lang="ru-RU" dirty="0">
              <a:latin typeface="+mn-lt"/>
            </a:rPr>
            <a:t> – ФТС России</a:t>
          </a:r>
        </a:p>
      </dgm:t>
    </dgm:pt>
    <dgm:pt modelId="{33A8052E-D3F2-47FC-8F55-48248D1D81B2}" type="parTrans" cxnId="{89A623C2-C48D-46A3-B52D-5508CCD6B257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58662503-B54A-49DC-A601-3788664697B5}" type="sibTrans" cxnId="{89A623C2-C48D-46A3-B52D-5508CCD6B257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D60B1C7D-E664-42DC-9F67-67C0D5CFC6EF}">
      <dgm:prSet phldrT="[Текст]"/>
      <dgm:spPr/>
      <dgm:t>
        <a:bodyPr/>
        <a:lstStyle/>
        <a:p>
          <a:r>
            <a:rPr lang="ru-RU" b="1" dirty="0" smtClean="0">
              <a:latin typeface="+mn-lt"/>
            </a:rPr>
            <a:t>054 </a:t>
          </a:r>
          <a:r>
            <a:rPr lang="ru-RU" dirty="0" smtClean="0">
              <a:latin typeface="+mn-lt"/>
            </a:rPr>
            <a:t>– Минкультуры России</a:t>
          </a:r>
          <a:endParaRPr lang="ru-RU" dirty="0">
            <a:latin typeface="+mn-lt"/>
          </a:endParaRPr>
        </a:p>
      </dgm:t>
    </dgm:pt>
    <dgm:pt modelId="{8B601343-E1B1-4C36-931C-848B57992338}" type="parTrans" cxnId="{63FC1C59-78C5-4FB7-B402-9DDAEACEE273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78C54F93-1048-4202-A5FB-2EA9B24F76FE}" type="sibTrans" cxnId="{63FC1C59-78C5-4FB7-B402-9DDAEACEE273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7F6D1980-07B2-46D7-9911-6F7B79343016}" type="pres">
      <dgm:prSet presAssocID="{9E8E6EC3-AA5A-4271-9E8A-ECDFE1D796B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6A54433-8493-4988-8CCA-1126FAED7BFB}" type="pres">
      <dgm:prSet presAssocID="{8EA98A0D-8850-41C2-A5B3-4C34B9AB300B}" presName="composite" presStyleCnt="0"/>
      <dgm:spPr/>
      <dgm:t>
        <a:bodyPr/>
        <a:lstStyle/>
        <a:p>
          <a:endParaRPr lang="ru-RU"/>
        </a:p>
      </dgm:t>
    </dgm:pt>
    <dgm:pt modelId="{8D5323F9-C4CA-446D-BFE7-4F3DC0FB74F9}" type="pres">
      <dgm:prSet presAssocID="{8EA98A0D-8850-41C2-A5B3-4C34B9AB300B}" presName="parTx" presStyleLbl="alignNode1" presStyleIdx="0" presStyleCnt="1" custLinFactNeighborX="2346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CE4684-8E67-4B23-BB9B-ADC62BED90B6}" type="pres">
      <dgm:prSet presAssocID="{8EA98A0D-8850-41C2-A5B3-4C34B9AB300B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FDD75BA-A5D5-4E41-B09F-85C7B3B17BAB}" srcId="{8EA98A0D-8850-41C2-A5B3-4C34B9AB300B}" destId="{C569DDF7-28DF-437A-A013-7F0E7471C4F5}" srcOrd="9" destOrd="0" parTransId="{C7324E2F-0C13-47D0-958F-5A38042CA468}" sibTransId="{8BE1725B-7189-4CEF-B7F4-43E135D1437F}"/>
    <dgm:cxn modelId="{B940288C-1634-4CCB-B67C-7AE097C5CFDC}" srcId="{8EA98A0D-8850-41C2-A5B3-4C34B9AB300B}" destId="{D294BB14-2D6F-4031-8F67-0214E4CBF4D6}" srcOrd="5" destOrd="0" parTransId="{64B71B36-7F76-4BB3-A644-CA9D4C37E056}" sibTransId="{3341B530-CE84-4ED0-AAFB-D2340D51446B}"/>
    <dgm:cxn modelId="{94B6D60D-6BD8-4BFB-9746-125BE833951C}" srcId="{8EA98A0D-8850-41C2-A5B3-4C34B9AB300B}" destId="{A40A1030-5E40-4565-86F9-054E34F8F8BA}" srcOrd="8" destOrd="0" parTransId="{F03B2A2E-EF89-403D-BA47-AAB215A00440}" sibTransId="{16FC0C15-3F08-42A6-AED3-5423F9F7669C}"/>
    <dgm:cxn modelId="{D5D2EF39-0DB8-4173-8783-DA950CB5A556}" srcId="{8EA98A0D-8850-41C2-A5B3-4C34B9AB300B}" destId="{053E7E99-F139-4C3E-873C-90E6DF61107A}" srcOrd="12" destOrd="0" parTransId="{8ABA6BF7-0C50-4EC9-95C4-614560D5F552}" sibTransId="{4756B65F-408D-4E49-A365-025E171FF8C1}"/>
    <dgm:cxn modelId="{6F76E6B0-33C5-41B1-8047-71B9A8BC4CB1}" srcId="{8EA98A0D-8850-41C2-A5B3-4C34B9AB300B}" destId="{70A23AC6-AE70-44A7-9DF6-8028C2491D54}" srcOrd="11" destOrd="0" parTransId="{4A9AF39A-29B5-44C5-8D33-35E4AB431CE5}" sibTransId="{A92CD7C7-E7CE-4DCA-9648-8F92F0519505}"/>
    <dgm:cxn modelId="{CBEF5754-06E4-43F6-9876-1E253998E7DC}" type="presOf" srcId="{F25E8D1E-A4A4-4114-BAE3-90AC6D9CF0E5}" destId="{0FCE4684-8E67-4B23-BB9B-ADC62BED90B6}" srcOrd="0" destOrd="4" presId="urn:microsoft.com/office/officeart/2005/8/layout/hList1"/>
    <dgm:cxn modelId="{89A623C2-C48D-46A3-B52D-5508CCD6B257}" srcId="{8EA98A0D-8850-41C2-A5B3-4C34B9AB300B}" destId="{0E704E2F-FF45-4AB5-B00C-FD2B6363A213}" srcOrd="6" destOrd="0" parTransId="{33A8052E-D3F2-47FC-8F55-48248D1D81B2}" sibTransId="{58662503-B54A-49DC-A601-3788664697B5}"/>
    <dgm:cxn modelId="{092D991B-0F78-4C77-89F3-3B29EFB72501}" type="presOf" srcId="{D60B1C7D-E664-42DC-9F67-67C0D5CFC6EF}" destId="{0FCE4684-8E67-4B23-BB9B-ADC62BED90B6}" srcOrd="0" destOrd="1" presId="urn:microsoft.com/office/officeart/2005/8/layout/hList1"/>
    <dgm:cxn modelId="{46D289A3-E24B-490D-834B-C910B92784B6}" srcId="{8EA98A0D-8850-41C2-A5B3-4C34B9AB300B}" destId="{2563CFBE-1C4C-4244-A962-187C214359BE}" srcOrd="2" destOrd="0" parTransId="{3C63AFE8-9B55-460B-B1A2-BFA6A27C6F09}" sibTransId="{7641F95F-89A2-4C57-993B-C604F269C1BF}"/>
    <dgm:cxn modelId="{31D60456-3A40-4F5E-A83D-AAD46BADBA23}" type="presOf" srcId="{70A23AC6-AE70-44A7-9DF6-8028C2491D54}" destId="{0FCE4684-8E67-4B23-BB9B-ADC62BED90B6}" srcOrd="0" destOrd="11" presId="urn:microsoft.com/office/officeart/2005/8/layout/hList1"/>
    <dgm:cxn modelId="{4A6841C8-F6F6-4FDA-B000-99CF54E8D301}" type="presOf" srcId="{CCE36906-01A8-4C7C-B1B2-04DAAAB87C01}" destId="{0FCE4684-8E67-4B23-BB9B-ADC62BED90B6}" srcOrd="0" destOrd="10" presId="urn:microsoft.com/office/officeart/2005/8/layout/hList1"/>
    <dgm:cxn modelId="{A1E11DD6-825F-415F-B65B-01828C8EE4CF}" type="presOf" srcId="{A40A1030-5E40-4565-86F9-054E34F8F8BA}" destId="{0FCE4684-8E67-4B23-BB9B-ADC62BED90B6}" srcOrd="0" destOrd="8" presId="urn:microsoft.com/office/officeart/2005/8/layout/hList1"/>
    <dgm:cxn modelId="{D1C8F0DA-BCAA-46D9-A9EC-2C7ABADA4E3C}" type="presOf" srcId="{A1DAF54C-BDB7-42C9-B7B1-CA2332BE8B68}" destId="{0FCE4684-8E67-4B23-BB9B-ADC62BED90B6}" srcOrd="0" destOrd="7" presId="urn:microsoft.com/office/officeart/2005/8/layout/hList1"/>
    <dgm:cxn modelId="{60D9A9FC-A53E-4A74-828D-28D99A686C92}" type="presOf" srcId="{C569DDF7-28DF-437A-A013-7F0E7471C4F5}" destId="{0FCE4684-8E67-4B23-BB9B-ADC62BED90B6}" srcOrd="0" destOrd="9" presId="urn:microsoft.com/office/officeart/2005/8/layout/hList1"/>
    <dgm:cxn modelId="{1AEF3916-1964-4FC1-83C3-0419530AA23C}" type="presOf" srcId="{9E8E6EC3-AA5A-4271-9E8A-ECDFE1D796B2}" destId="{7F6D1980-07B2-46D7-9911-6F7B79343016}" srcOrd="0" destOrd="0" presId="urn:microsoft.com/office/officeart/2005/8/layout/hList1"/>
    <dgm:cxn modelId="{E93F4DC1-573C-4992-8D97-C5D303FE41FF}" srcId="{8EA98A0D-8850-41C2-A5B3-4C34B9AB300B}" destId="{78897910-BE49-496F-85FB-CBDDAC903CE9}" srcOrd="0" destOrd="0" parTransId="{767ABEFE-39C3-477B-961F-8AB577502EDE}" sibTransId="{BD5246F6-9F21-491B-B8E4-A6A03E45DDEC}"/>
    <dgm:cxn modelId="{6221D598-EB9A-471C-90D8-8DB03B153F66}" srcId="{8EA98A0D-8850-41C2-A5B3-4C34B9AB300B}" destId="{10E8246C-0F85-4608-8652-EF4C0A904C49}" srcOrd="3" destOrd="0" parTransId="{CBE31396-9B43-4B18-B4B4-F422606AB5E1}" sibTransId="{72D591AE-42CA-4FDE-B85A-2AAB9568255D}"/>
    <dgm:cxn modelId="{B0018915-3BB8-45C5-B234-89A9E968BA7F}" srcId="{8EA98A0D-8850-41C2-A5B3-4C34B9AB300B}" destId="{CCE36906-01A8-4C7C-B1B2-04DAAAB87C01}" srcOrd="10" destOrd="0" parTransId="{1871BB33-30DA-487E-85BB-C0BBB2E0BE42}" sibTransId="{0E5B0CE3-6E0D-4605-B0A2-BC2F0E7CB1AE}"/>
    <dgm:cxn modelId="{7118140D-0638-4744-9B98-D574FCDFFCD0}" srcId="{9E8E6EC3-AA5A-4271-9E8A-ECDFE1D796B2}" destId="{8EA98A0D-8850-41C2-A5B3-4C34B9AB300B}" srcOrd="0" destOrd="0" parTransId="{4435D5BF-A5D6-4D7A-A334-BAA67EC73860}" sibTransId="{ACDDF84A-66BA-4BE5-831B-3EFD9512C063}"/>
    <dgm:cxn modelId="{018939F2-8703-4352-AD63-51E90DB2FA2B}" type="presOf" srcId="{78897910-BE49-496F-85FB-CBDDAC903CE9}" destId="{0FCE4684-8E67-4B23-BB9B-ADC62BED90B6}" srcOrd="0" destOrd="0" presId="urn:microsoft.com/office/officeart/2005/8/layout/hList1"/>
    <dgm:cxn modelId="{C8B0104D-CA23-40D2-96C4-56DEA459F6BD}" type="presOf" srcId="{C681AF92-DB31-4EA6-9C84-E5A18BD068B5}" destId="{0FCE4684-8E67-4B23-BB9B-ADC62BED90B6}" srcOrd="0" destOrd="14" presId="urn:microsoft.com/office/officeart/2005/8/layout/hList1"/>
    <dgm:cxn modelId="{B96506C3-FA34-4DE3-BBBB-063CD618B1CC}" type="presOf" srcId="{FE800D64-C407-4D63-A085-775F8E2C0C8C}" destId="{0FCE4684-8E67-4B23-BB9B-ADC62BED90B6}" srcOrd="0" destOrd="13" presId="urn:microsoft.com/office/officeart/2005/8/layout/hList1"/>
    <dgm:cxn modelId="{FF606BC0-1852-42AD-92F1-82D894AD996A}" type="presOf" srcId="{0E704E2F-FF45-4AB5-B00C-FD2B6363A213}" destId="{0FCE4684-8E67-4B23-BB9B-ADC62BED90B6}" srcOrd="0" destOrd="6" presId="urn:microsoft.com/office/officeart/2005/8/layout/hList1"/>
    <dgm:cxn modelId="{69A631EC-893B-4B94-87CB-572BF2C86457}" type="presOf" srcId="{8EA98A0D-8850-41C2-A5B3-4C34B9AB300B}" destId="{8D5323F9-C4CA-446D-BFE7-4F3DC0FB74F9}" srcOrd="0" destOrd="0" presId="urn:microsoft.com/office/officeart/2005/8/layout/hList1"/>
    <dgm:cxn modelId="{AC2B3F7C-924A-44B3-98A2-F7FF0DF9F609}" type="presOf" srcId="{053E7E99-F139-4C3E-873C-90E6DF61107A}" destId="{0FCE4684-8E67-4B23-BB9B-ADC62BED90B6}" srcOrd="0" destOrd="12" presId="urn:microsoft.com/office/officeart/2005/8/layout/hList1"/>
    <dgm:cxn modelId="{38B7EAAC-01F9-4F9E-B121-58C8F73B3C19}" srcId="{8EA98A0D-8850-41C2-A5B3-4C34B9AB300B}" destId="{C681AF92-DB31-4EA6-9C84-E5A18BD068B5}" srcOrd="14" destOrd="0" parTransId="{4E3AE602-C2CA-494B-9C43-5AE11EBE82EF}" sibTransId="{D3D675FE-EEFC-47F3-97B7-EA561E5E4791}"/>
    <dgm:cxn modelId="{49487F5C-33B5-4E9C-901D-E9CE1D5A8FF1}" type="presOf" srcId="{10E8246C-0F85-4608-8652-EF4C0A904C49}" destId="{0FCE4684-8E67-4B23-BB9B-ADC62BED90B6}" srcOrd="0" destOrd="3" presId="urn:microsoft.com/office/officeart/2005/8/layout/hList1"/>
    <dgm:cxn modelId="{81DFD399-C805-4D83-ACE0-AAB8DCC0B8D0}" type="presOf" srcId="{D294BB14-2D6F-4031-8F67-0214E4CBF4D6}" destId="{0FCE4684-8E67-4B23-BB9B-ADC62BED90B6}" srcOrd="0" destOrd="5" presId="urn:microsoft.com/office/officeart/2005/8/layout/hList1"/>
    <dgm:cxn modelId="{63FC1C59-78C5-4FB7-B402-9DDAEACEE273}" srcId="{8EA98A0D-8850-41C2-A5B3-4C34B9AB300B}" destId="{D60B1C7D-E664-42DC-9F67-67C0D5CFC6EF}" srcOrd="1" destOrd="0" parTransId="{8B601343-E1B1-4C36-931C-848B57992338}" sibTransId="{78C54F93-1048-4202-A5FB-2EA9B24F76FE}"/>
    <dgm:cxn modelId="{7691EA97-42CD-4ABB-90B7-378FEF3820C1}" srcId="{8EA98A0D-8850-41C2-A5B3-4C34B9AB300B}" destId="{F25E8D1E-A4A4-4114-BAE3-90AC6D9CF0E5}" srcOrd="4" destOrd="0" parTransId="{02C19B56-0A54-499D-AD6A-8E5009A08394}" sibTransId="{70AFA984-86AA-4552-8047-6429F72A6CA6}"/>
    <dgm:cxn modelId="{04E070A5-1A5C-47BF-994D-E965B623C84E}" srcId="{8EA98A0D-8850-41C2-A5B3-4C34B9AB300B}" destId="{A1DAF54C-BDB7-42C9-B7B1-CA2332BE8B68}" srcOrd="7" destOrd="0" parTransId="{A5CE2A35-E977-4262-97A2-72320B3331E9}" sibTransId="{7A62112D-A7AF-4E86-8996-98B9A74008A0}"/>
    <dgm:cxn modelId="{469AA8AE-39B0-4D64-ABCF-AC1F5C52D641}" type="presOf" srcId="{2563CFBE-1C4C-4244-A962-187C214359BE}" destId="{0FCE4684-8E67-4B23-BB9B-ADC62BED90B6}" srcOrd="0" destOrd="2" presId="urn:microsoft.com/office/officeart/2005/8/layout/hList1"/>
    <dgm:cxn modelId="{71841FB7-63BA-4933-BA85-728BAC3CBACA}" srcId="{8EA98A0D-8850-41C2-A5B3-4C34B9AB300B}" destId="{FE800D64-C407-4D63-A085-775F8E2C0C8C}" srcOrd="13" destOrd="0" parTransId="{0C03F062-8024-4C0A-A474-6ED1C0BD9A77}" sibTransId="{942B0212-1B8A-435D-8684-377DC126D3F4}"/>
    <dgm:cxn modelId="{DDDD865F-0F67-4542-BDAD-C73F148D1874}" type="presParOf" srcId="{7F6D1980-07B2-46D7-9911-6F7B79343016}" destId="{D6A54433-8493-4988-8CCA-1126FAED7BFB}" srcOrd="0" destOrd="0" presId="urn:microsoft.com/office/officeart/2005/8/layout/hList1"/>
    <dgm:cxn modelId="{04B0ADA9-D5E4-42FD-9B78-E37A60600E67}" type="presParOf" srcId="{D6A54433-8493-4988-8CCA-1126FAED7BFB}" destId="{8D5323F9-C4CA-446D-BFE7-4F3DC0FB74F9}" srcOrd="0" destOrd="0" presId="urn:microsoft.com/office/officeart/2005/8/layout/hList1"/>
    <dgm:cxn modelId="{A5EFB211-AE5D-4841-A47C-C2E277C6B070}" type="presParOf" srcId="{D6A54433-8493-4988-8CCA-1126FAED7BFB}" destId="{0FCE4684-8E67-4B23-BB9B-ADC62BED90B6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D0C41D-D37E-4427-B271-AC1CAFD50D06}">
      <dsp:nvSpPr>
        <dsp:cNvPr id="0" name=""/>
        <dsp:cNvSpPr/>
      </dsp:nvSpPr>
      <dsp:spPr>
        <a:xfrm>
          <a:off x="620" y="190280"/>
          <a:ext cx="4336479" cy="1445323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4013" tIns="34671" rIns="34671" bIns="34671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solidFill>
                <a:schemeClr val="tx1"/>
              </a:solidFill>
            </a:rPr>
            <a:t>Право требования образовалось</a:t>
          </a:r>
          <a:br>
            <a:rPr lang="ru-RU" sz="2600" kern="1200" dirty="0" smtClean="0">
              <a:solidFill>
                <a:schemeClr val="tx1"/>
              </a:solidFill>
            </a:rPr>
          </a:br>
          <a:r>
            <a:rPr lang="ru-RU" sz="2600" b="1" kern="1200" dirty="0" smtClean="0">
              <a:solidFill>
                <a:srgbClr val="FF0000"/>
              </a:solidFill>
            </a:rPr>
            <a:t>до</a:t>
          </a:r>
          <a:r>
            <a:rPr lang="ru-RU" sz="2600" kern="1200" dirty="0" smtClean="0">
              <a:solidFill>
                <a:schemeClr val="tx1"/>
              </a:solidFill>
            </a:rPr>
            <a:t> 01.01.2020</a:t>
          </a:r>
          <a:endParaRPr lang="ru-RU" sz="2600" kern="1200" dirty="0">
            <a:solidFill>
              <a:schemeClr val="tx1"/>
            </a:solidFill>
          </a:endParaRPr>
        </a:p>
      </dsp:txBody>
      <dsp:txXfrm>
        <a:off x="723282" y="190280"/>
        <a:ext cx="2891156" cy="1445323"/>
      </dsp:txXfrm>
    </dsp:sp>
    <dsp:sp modelId="{DDE1E714-64F9-4241-9EA1-538CFCEF48F0}">
      <dsp:nvSpPr>
        <dsp:cNvPr id="0" name=""/>
        <dsp:cNvSpPr/>
      </dsp:nvSpPr>
      <dsp:spPr>
        <a:xfrm>
          <a:off x="620" y="1816269"/>
          <a:ext cx="3469183" cy="965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Применяется КБК</a:t>
          </a:r>
          <a:br>
            <a:rPr lang="ru-RU" sz="1800" kern="1200" dirty="0" smtClean="0"/>
          </a:br>
          <a:r>
            <a:rPr lang="ru-RU" sz="1800" kern="1200" dirty="0" smtClean="0"/>
            <a:t>в соответствии</a:t>
          </a:r>
          <a:br>
            <a:rPr lang="ru-RU" sz="1800" kern="1200" dirty="0" smtClean="0"/>
          </a:br>
          <a:r>
            <a:rPr lang="ru-RU" sz="1800" kern="1200" dirty="0" smtClean="0"/>
            <a:t>с сопоставительной таблицей Минфина России</a:t>
          </a:r>
          <a:endParaRPr lang="ru-RU" sz="1800" kern="1200" dirty="0"/>
        </a:p>
      </dsp:txBody>
      <dsp:txXfrm>
        <a:off x="620" y="1816269"/>
        <a:ext cx="3469183" cy="965250"/>
      </dsp:txXfrm>
    </dsp:sp>
    <dsp:sp modelId="{FE253322-B922-4CF9-B2E2-DB2D223202E7}">
      <dsp:nvSpPr>
        <dsp:cNvPr id="0" name=""/>
        <dsp:cNvSpPr/>
      </dsp:nvSpPr>
      <dsp:spPr>
        <a:xfrm>
          <a:off x="4121100" y="190280"/>
          <a:ext cx="4336479" cy="1445323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4013" tIns="34671" rIns="34671" bIns="34671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Право требования образовалось </a:t>
          </a:r>
          <a:br>
            <a:rPr lang="ru-RU" sz="2600" kern="1200" dirty="0" smtClean="0"/>
          </a:br>
          <a:r>
            <a:rPr lang="ru-RU" sz="2600" b="1" kern="1200" dirty="0" smtClean="0">
              <a:solidFill>
                <a:srgbClr val="FF0000"/>
              </a:solidFill>
            </a:rPr>
            <a:t>после</a:t>
          </a:r>
          <a:r>
            <a:rPr lang="ru-RU" sz="2600" kern="1200" dirty="0" smtClean="0"/>
            <a:t> 01.01.2020</a:t>
          </a:r>
          <a:endParaRPr lang="ru-RU" sz="2600" kern="1200" dirty="0"/>
        </a:p>
      </dsp:txBody>
      <dsp:txXfrm>
        <a:off x="4843762" y="190280"/>
        <a:ext cx="2891156" cy="1445323"/>
      </dsp:txXfrm>
    </dsp:sp>
    <dsp:sp modelId="{89F7332C-BC2B-4F25-ABFD-EEF6F2F7961C}">
      <dsp:nvSpPr>
        <dsp:cNvPr id="0" name=""/>
        <dsp:cNvSpPr/>
      </dsp:nvSpPr>
      <dsp:spPr>
        <a:xfrm>
          <a:off x="4121100" y="1816269"/>
          <a:ext cx="3469183" cy="965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применяется КБК</a:t>
          </a:r>
          <a:br>
            <a:rPr lang="ru-RU" sz="1800" kern="1200" dirty="0" smtClean="0"/>
          </a:br>
          <a:r>
            <a:rPr lang="ru-RU" sz="1800" kern="1200" dirty="0" smtClean="0"/>
            <a:t>в соответствии</a:t>
          </a:r>
          <a:br>
            <a:rPr lang="ru-RU" sz="1800" kern="1200" dirty="0" smtClean="0"/>
          </a:br>
          <a:r>
            <a:rPr lang="ru-RU" sz="1800" kern="1200" dirty="0" smtClean="0"/>
            <a:t>с приказом Минфина России</a:t>
          </a:r>
          <a:br>
            <a:rPr lang="ru-RU" sz="1800" kern="1200" dirty="0" smtClean="0"/>
          </a:br>
          <a:r>
            <a:rPr lang="ru-RU" sz="1800" kern="1200" dirty="0" smtClean="0"/>
            <a:t>от 06.06.2019 № 85н</a:t>
          </a:r>
          <a:endParaRPr lang="ru-RU" sz="1800" kern="1200" dirty="0"/>
        </a:p>
      </dsp:txBody>
      <dsp:txXfrm>
        <a:off x="4121100" y="1816269"/>
        <a:ext cx="3469183" cy="9652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900C01-3F56-4013-A55D-FC87792D1773}">
      <dsp:nvSpPr>
        <dsp:cNvPr id="0" name=""/>
        <dsp:cNvSpPr/>
      </dsp:nvSpPr>
      <dsp:spPr>
        <a:xfrm>
          <a:off x="1349" y="0"/>
          <a:ext cx="2171084" cy="8128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tx1"/>
              </a:solidFill>
            </a:rPr>
            <a:t>Исполнение договора</a:t>
          </a:r>
          <a:br>
            <a:rPr lang="ru-RU" sz="1500" b="1" kern="1200" dirty="0" smtClean="0">
              <a:solidFill>
                <a:schemeClr val="tx1"/>
              </a:solidFill>
            </a:rPr>
          </a:br>
          <a:r>
            <a:rPr lang="ru-RU" sz="1500" b="1" kern="1200" dirty="0" smtClean="0">
              <a:solidFill>
                <a:schemeClr val="tx1"/>
              </a:solidFill>
            </a:rPr>
            <a:t>не планируется</a:t>
          </a:r>
          <a:endParaRPr lang="ru-RU" sz="1500" b="1" kern="1200" dirty="0">
            <a:solidFill>
              <a:schemeClr val="tx1"/>
            </a:solidFill>
          </a:endParaRPr>
        </a:p>
      </dsp:txBody>
      <dsp:txXfrm>
        <a:off x="25155" y="23806"/>
        <a:ext cx="2123472" cy="765188"/>
      </dsp:txXfrm>
    </dsp:sp>
    <dsp:sp modelId="{F1B8E75E-49E6-4289-8B37-6DB3B08D671A}">
      <dsp:nvSpPr>
        <dsp:cNvPr id="0" name=""/>
        <dsp:cNvSpPr/>
      </dsp:nvSpPr>
      <dsp:spPr>
        <a:xfrm>
          <a:off x="2610435" y="0"/>
          <a:ext cx="928562" cy="81280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</dsp:txBody>
      <dsp:txXfrm>
        <a:off x="2610435" y="162560"/>
        <a:ext cx="684722" cy="487680"/>
      </dsp:txXfrm>
    </dsp:sp>
    <dsp:sp modelId="{024399A2-51B1-4AB9-BFF0-76465D554AA0}">
      <dsp:nvSpPr>
        <dsp:cNvPr id="0" name=""/>
        <dsp:cNvSpPr/>
      </dsp:nvSpPr>
      <dsp:spPr>
        <a:xfrm>
          <a:off x="3924438" y="0"/>
          <a:ext cx="4380011" cy="8128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Дебиторская задолженность переносится</a:t>
          </a:r>
          <a:br>
            <a:rPr lang="ru-RU" sz="1500" b="1" kern="1200" dirty="0" smtClean="0"/>
          </a:br>
          <a:r>
            <a:rPr lang="ru-RU" sz="1500" b="1" kern="1200" dirty="0" smtClean="0"/>
            <a:t>со счета 20600 на счет 20930 (20934, 20936)</a:t>
          </a:r>
          <a:endParaRPr lang="ru-RU" sz="1500" b="1" kern="1200" dirty="0"/>
        </a:p>
      </dsp:txBody>
      <dsp:txXfrm>
        <a:off x="3948244" y="23806"/>
        <a:ext cx="4332399" cy="76518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1B30D7-9BD1-4B21-A973-57C6B8CBFE52}">
      <dsp:nvSpPr>
        <dsp:cNvPr id="0" name=""/>
        <dsp:cNvSpPr/>
      </dsp:nvSpPr>
      <dsp:spPr>
        <a:xfrm>
          <a:off x="24361" y="592689"/>
          <a:ext cx="2804390" cy="32992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3A9B286-8252-4675-8823-A15994FFBF7A}">
      <dsp:nvSpPr>
        <dsp:cNvPr id="0" name=""/>
        <dsp:cNvSpPr/>
      </dsp:nvSpPr>
      <dsp:spPr>
        <a:xfrm>
          <a:off x="24361" y="716597"/>
          <a:ext cx="206020" cy="2060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39B745-2132-404A-9FF4-DBBF2E117F8B}">
      <dsp:nvSpPr>
        <dsp:cNvPr id="0" name=""/>
        <dsp:cNvSpPr/>
      </dsp:nvSpPr>
      <dsp:spPr>
        <a:xfrm>
          <a:off x="16284" y="0"/>
          <a:ext cx="2804390" cy="5926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600" b="1" i="0" kern="1200" dirty="0">
              <a:effectLst/>
              <a:latin typeface="+mn-lt"/>
              <a:cs typeface="Arial" pitchFamily="34" charset="0"/>
            </a:rPr>
            <a:t>Заполняются отдельными ГРБС согласно списку</a:t>
          </a:r>
          <a:endParaRPr lang="ru-RU" sz="1600" b="1" i="0" kern="1200" dirty="0">
            <a:effectLst/>
            <a:latin typeface="+mn-lt"/>
          </a:endParaRPr>
        </a:p>
      </dsp:txBody>
      <dsp:txXfrm>
        <a:off x="16284" y="0"/>
        <a:ext cx="2804390" cy="592689"/>
      </dsp:txXfrm>
    </dsp:sp>
    <dsp:sp modelId="{112813E6-066E-40D6-95A0-F8E9BA06FE2D}">
      <dsp:nvSpPr>
        <dsp:cNvPr id="0" name=""/>
        <dsp:cNvSpPr/>
      </dsp:nvSpPr>
      <dsp:spPr>
        <a:xfrm>
          <a:off x="31505" y="1149879"/>
          <a:ext cx="206015" cy="2060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7A3D49-4568-46B7-B0E8-3C1D29A0C1E3}">
      <dsp:nvSpPr>
        <dsp:cNvPr id="0" name=""/>
        <dsp:cNvSpPr/>
      </dsp:nvSpPr>
      <dsp:spPr>
        <a:xfrm>
          <a:off x="220668" y="1059721"/>
          <a:ext cx="2608083" cy="10149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>
              <a:solidFill>
                <a:schemeClr val="tx1"/>
              </a:solidFill>
              <a:effectLst/>
              <a:latin typeface="+mn-lt"/>
              <a:cs typeface="Arial" pitchFamily="34" charset="0"/>
            </a:rPr>
            <a:t>Расшифровка дебиторской задолженности по расчетам по выданным авансам</a:t>
          </a:r>
          <a:endParaRPr lang="ru-RU" sz="1100" b="0" kern="1200" dirty="0">
            <a:solidFill>
              <a:schemeClr val="tx1"/>
            </a:solidFill>
            <a:effectLst/>
            <a:latin typeface="+mn-lt"/>
            <a:cs typeface="Arial" pitchFamily="34" charset="0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>
              <a:solidFill>
                <a:schemeClr val="tx1"/>
              </a:solidFill>
              <a:effectLst/>
              <a:latin typeface="+mn-lt"/>
              <a:cs typeface="Arial" pitchFamily="34" charset="0"/>
            </a:rPr>
            <a:t> </a:t>
          </a:r>
          <a:r>
            <a:rPr lang="ru-RU" sz="1400" b="1" kern="1200" dirty="0">
              <a:solidFill>
                <a:schemeClr val="tx1"/>
              </a:solidFill>
              <a:effectLst/>
              <a:latin typeface="+mn-lt"/>
              <a:cs typeface="Arial" pitchFamily="34" charset="0"/>
            </a:rPr>
            <a:t>(</a:t>
          </a:r>
          <a:r>
            <a:rPr lang="ru-RU" sz="1400" b="1" kern="1200" dirty="0">
              <a:solidFill>
                <a:schemeClr val="tx1"/>
              </a:solidFill>
              <a:effectLst/>
              <a:latin typeface="+mn-lt"/>
            </a:rPr>
            <a:t>ф. 0503191)</a:t>
          </a:r>
        </a:p>
      </dsp:txBody>
      <dsp:txXfrm>
        <a:off x="220668" y="1059721"/>
        <a:ext cx="2608083" cy="1014979"/>
      </dsp:txXfrm>
    </dsp:sp>
    <dsp:sp modelId="{2395F1E3-D734-4AA8-8540-8F68BDEA7BDA}">
      <dsp:nvSpPr>
        <dsp:cNvPr id="0" name=""/>
        <dsp:cNvSpPr/>
      </dsp:nvSpPr>
      <dsp:spPr>
        <a:xfrm>
          <a:off x="31505" y="2222008"/>
          <a:ext cx="206015" cy="2060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BA0B0A-7DE3-4CA0-89E6-0EDA4D6FF4CC}">
      <dsp:nvSpPr>
        <dsp:cNvPr id="0" name=""/>
        <dsp:cNvSpPr/>
      </dsp:nvSpPr>
      <dsp:spPr>
        <a:xfrm>
          <a:off x="220668" y="2074701"/>
          <a:ext cx="2608083" cy="10149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>
              <a:effectLst/>
              <a:latin typeface="+mn-lt"/>
              <a:cs typeface="Arial" pitchFamily="34" charset="0"/>
            </a:rPr>
            <a:t>Расшифровка дебиторской задолженности по контрактным обязательствам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>
              <a:effectLst/>
              <a:latin typeface="+mn-lt"/>
              <a:cs typeface="Arial" pitchFamily="34" charset="0"/>
            </a:rPr>
            <a:t>(</a:t>
          </a:r>
          <a:r>
            <a:rPr lang="ru-RU" sz="1400" b="1" kern="1200" dirty="0">
              <a:effectLst/>
              <a:latin typeface="+mn-lt"/>
            </a:rPr>
            <a:t>ф. 0503192)</a:t>
          </a:r>
        </a:p>
      </dsp:txBody>
      <dsp:txXfrm>
        <a:off x="220668" y="2074701"/>
        <a:ext cx="2608083" cy="1014979"/>
      </dsp:txXfrm>
    </dsp:sp>
    <dsp:sp modelId="{F250AAF8-12A7-429A-BDF5-A0499FE4D57A}">
      <dsp:nvSpPr>
        <dsp:cNvPr id="0" name=""/>
        <dsp:cNvSpPr/>
      </dsp:nvSpPr>
      <dsp:spPr>
        <a:xfrm>
          <a:off x="31503" y="3236987"/>
          <a:ext cx="206015" cy="2060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C3B19A-634E-403F-8BA4-143EA4192A1B}">
      <dsp:nvSpPr>
        <dsp:cNvPr id="0" name=""/>
        <dsp:cNvSpPr/>
      </dsp:nvSpPr>
      <dsp:spPr>
        <a:xfrm>
          <a:off x="220668" y="3089681"/>
          <a:ext cx="2608083" cy="10149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>
              <a:effectLst/>
              <a:latin typeface="+mn-lt"/>
              <a:cs typeface="Arial" pitchFamily="34" charset="0"/>
            </a:rPr>
            <a:t>Расшифровка дебиторской задолженности по субсидиям организациям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>
              <a:effectLst/>
              <a:latin typeface="+mn-lt"/>
              <a:cs typeface="Arial" pitchFamily="34" charset="0"/>
            </a:rPr>
            <a:t>(</a:t>
          </a:r>
          <a:r>
            <a:rPr lang="ru-RU" sz="1400" b="1" kern="1200" dirty="0">
              <a:effectLst/>
              <a:latin typeface="+mn-lt"/>
            </a:rPr>
            <a:t>ф. 0503193)</a:t>
          </a:r>
        </a:p>
      </dsp:txBody>
      <dsp:txXfrm>
        <a:off x="220668" y="3089681"/>
        <a:ext cx="2608083" cy="101497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5323F9-C4CA-446D-BFE7-4F3DC0FB74F9}">
      <dsp:nvSpPr>
        <dsp:cNvPr id="0" name=""/>
        <dsp:cNvSpPr/>
      </dsp:nvSpPr>
      <dsp:spPr>
        <a:xfrm>
          <a:off x="0" y="108418"/>
          <a:ext cx="3945762" cy="43992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000" b="1" i="1" kern="1200" dirty="0" smtClean="0">
              <a:effectLst/>
              <a:latin typeface="+mn-lt"/>
              <a:cs typeface="Arial" pitchFamily="34" charset="0"/>
            </a:rPr>
            <a:t>15 ГРБС</a:t>
          </a:r>
          <a:endParaRPr lang="ru-RU" sz="2000" kern="1200" dirty="0">
            <a:latin typeface="+mn-lt"/>
          </a:endParaRPr>
        </a:p>
      </dsp:txBody>
      <dsp:txXfrm>
        <a:off x="0" y="108418"/>
        <a:ext cx="3945762" cy="439922"/>
      </dsp:txXfrm>
    </dsp:sp>
    <dsp:sp modelId="{0FCE4684-8E67-4B23-BB9B-ADC62BED90B6}">
      <dsp:nvSpPr>
        <dsp:cNvPr id="0" name=""/>
        <dsp:cNvSpPr/>
      </dsp:nvSpPr>
      <dsp:spPr>
        <a:xfrm>
          <a:off x="0" y="548341"/>
          <a:ext cx="3945762" cy="338184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>
              <a:latin typeface="+mn-lt"/>
            </a:rPr>
            <a:t>020</a:t>
          </a:r>
          <a:r>
            <a:rPr lang="ru-RU" sz="1400" kern="1200" dirty="0">
              <a:latin typeface="+mn-lt"/>
            </a:rPr>
            <a:t> – Минпромторг России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latin typeface="+mn-lt"/>
            </a:rPr>
            <a:t>054 </a:t>
          </a:r>
          <a:r>
            <a:rPr lang="ru-RU" sz="1400" kern="1200" dirty="0" smtClean="0">
              <a:latin typeface="+mn-lt"/>
            </a:rPr>
            <a:t>– Минкультуры России</a:t>
          </a:r>
          <a:endParaRPr lang="ru-RU" sz="1400" kern="1200" dirty="0"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>
              <a:latin typeface="+mn-lt"/>
            </a:rPr>
            <a:t>069</a:t>
          </a:r>
          <a:r>
            <a:rPr lang="ru-RU" sz="1400" kern="1200" dirty="0">
              <a:latin typeface="+mn-lt"/>
            </a:rPr>
            <a:t> – Минстрой России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>
              <a:latin typeface="+mn-lt"/>
            </a:rPr>
            <a:t>075</a:t>
          </a:r>
          <a:r>
            <a:rPr lang="ru-RU" sz="1400" kern="1200" dirty="0">
              <a:latin typeface="+mn-lt"/>
            </a:rPr>
            <a:t> – Минобрнауки России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>
              <a:latin typeface="+mn-lt"/>
            </a:rPr>
            <a:t>107</a:t>
          </a:r>
          <a:r>
            <a:rPr lang="ru-RU" sz="1400" kern="1200" dirty="0">
              <a:latin typeface="+mn-lt"/>
            </a:rPr>
            <a:t> – Росавиация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>
              <a:latin typeface="+mn-lt"/>
            </a:rPr>
            <a:t>108</a:t>
          </a:r>
          <a:r>
            <a:rPr lang="ru-RU" sz="1400" kern="1200" dirty="0">
              <a:latin typeface="+mn-lt"/>
            </a:rPr>
            <a:t> – Росавтодор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>
              <a:latin typeface="+mn-lt"/>
            </a:rPr>
            <a:t>153</a:t>
          </a:r>
          <a:r>
            <a:rPr lang="ru-RU" sz="1400" kern="1200" dirty="0">
              <a:latin typeface="+mn-lt"/>
            </a:rPr>
            <a:t> – ФТС России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>
              <a:latin typeface="+mn-lt"/>
            </a:rPr>
            <a:t>177</a:t>
          </a:r>
          <a:r>
            <a:rPr lang="ru-RU" sz="1400" kern="1200" dirty="0">
              <a:latin typeface="+mn-lt"/>
            </a:rPr>
            <a:t> – МЧС России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>
              <a:latin typeface="+mn-lt"/>
            </a:rPr>
            <a:t>187</a:t>
          </a:r>
          <a:r>
            <a:rPr lang="ru-RU" sz="1400" kern="1200" dirty="0">
              <a:latin typeface="+mn-lt"/>
            </a:rPr>
            <a:t> – Минобороны России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>
              <a:latin typeface="+mn-lt"/>
            </a:rPr>
            <a:t>189</a:t>
          </a:r>
          <a:r>
            <a:rPr lang="ru-RU" sz="1400" kern="1200" dirty="0">
              <a:latin typeface="+mn-lt"/>
            </a:rPr>
            <a:t> – ФСБ России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>
              <a:latin typeface="+mn-lt"/>
            </a:rPr>
            <a:t>202</a:t>
          </a:r>
          <a:r>
            <a:rPr lang="ru-RU" sz="1400" kern="1200" dirty="0">
              <a:latin typeface="+mn-lt"/>
            </a:rPr>
            <a:t> – ФСО России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>
              <a:latin typeface="+mn-lt"/>
            </a:rPr>
            <a:t>303</a:t>
          </a:r>
          <a:r>
            <a:rPr lang="ru-RU" sz="1400" kern="1200" dirty="0">
              <a:latin typeface="+mn-lt"/>
            </a:rPr>
            <a:t> – Управление делами Президента РФ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latin typeface="+mn-lt"/>
            </a:rPr>
            <a:t>321 </a:t>
          </a:r>
          <a:r>
            <a:rPr lang="ru-RU" sz="1400" kern="1200" dirty="0">
              <a:latin typeface="+mn-lt"/>
            </a:rPr>
            <a:t>– </a:t>
          </a:r>
          <a:r>
            <a:rPr lang="ru-RU" sz="1400" kern="1200" dirty="0" smtClean="0">
              <a:latin typeface="+mn-lt"/>
            </a:rPr>
            <a:t>Росреестр</a:t>
          </a:r>
          <a:endParaRPr lang="ru-RU" sz="1400" kern="1200" dirty="0"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>
              <a:latin typeface="+mn-lt"/>
            </a:rPr>
            <a:t>725</a:t>
          </a:r>
          <a:r>
            <a:rPr lang="ru-RU" sz="1400" kern="1200" dirty="0">
              <a:latin typeface="+mn-lt"/>
            </a:rPr>
            <a:t> – ГК «Росатом»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>
              <a:latin typeface="+mn-lt"/>
            </a:rPr>
            <a:t>730</a:t>
          </a:r>
          <a:r>
            <a:rPr lang="ru-RU" sz="1400" kern="1200" dirty="0">
              <a:latin typeface="+mn-lt"/>
            </a:rPr>
            <a:t> – ГК «Роскосмос»</a:t>
          </a:r>
        </a:p>
      </dsp:txBody>
      <dsp:txXfrm>
        <a:off x="0" y="548341"/>
        <a:ext cx="3945762" cy="33818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="" xmlns:a16="http://schemas.microsoft.com/office/drawing/2014/main" id="{E30B252F-8492-4B2F-BA77-150FFEA8476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1"/>
            <a:ext cx="4298467" cy="340328"/>
          </a:xfrm>
          <a:prstGeom prst="rect">
            <a:avLst/>
          </a:prstGeom>
        </p:spPr>
        <p:txBody>
          <a:bodyPr vert="horz" lIns="169859" tIns="84929" rIns="169859" bIns="84929" rtlCol="0"/>
          <a:lstStyle>
            <a:lvl1pPr algn="l">
              <a:defRPr sz="2200"/>
            </a:lvl1pPr>
          </a:lstStyle>
          <a:p>
            <a:endParaRPr lang="ru-RU" dirty="0"/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C33C85C5-53C6-4F20-A46C-AE2DEDE048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617504" y="1"/>
            <a:ext cx="4298467" cy="340328"/>
          </a:xfrm>
          <a:prstGeom prst="rect">
            <a:avLst/>
          </a:prstGeom>
        </p:spPr>
        <p:txBody>
          <a:bodyPr vert="horz" lIns="169859" tIns="84929" rIns="169859" bIns="84929" rtlCol="0"/>
          <a:lstStyle>
            <a:lvl1pPr algn="r">
              <a:defRPr sz="2200"/>
            </a:lvl1pPr>
          </a:lstStyle>
          <a:p>
            <a:fld id="{B319EF66-CBD7-4FA5-874F-C15789B8559E}" type="datetimeFigureOut">
              <a:rPr lang="ru-RU" smtClean="0"/>
              <a:t>17.12.2020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DCB46D85-D407-4DF4-945D-6827D592EB9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6479573"/>
            <a:ext cx="4298467" cy="340328"/>
          </a:xfrm>
          <a:prstGeom prst="rect">
            <a:avLst/>
          </a:prstGeom>
        </p:spPr>
        <p:txBody>
          <a:bodyPr vert="horz" lIns="169859" tIns="84929" rIns="169859" bIns="84929" rtlCol="0" anchor="b"/>
          <a:lstStyle>
            <a:lvl1pPr algn="l">
              <a:defRPr sz="2200"/>
            </a:lvl1pPr>
          </a:lstStyle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A525DC81-42C0-4D20-A881-B2050CF5607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617504" y="6479573"/>
            <a:ext cx="4298467" cy="340328"/>
          </a:xfrm>
          <a:prstGeom prst="rect">
            <a:avLst/>
          </a:prstGeom>
        </p:spPr>
        <p:txBody>
          <a:bodyPr vert="horz" lIns="169859" tIns="84929" rIns="169859" bIns="84929" rtlCol="0" anchor="b"/>
          <a:lstStyle>
            <a:lvl1pPr algn="r">
              <a:defRPr sz="2200"/>
            </a:lvl1pPr>
          </a:lstStyle>
          <a:p>
            <a:fld id="{7FB3B98C-91AF-4E43-94DE-89EACF5A2CF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34497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298467" cy="340328"/>
          </a:xfrm>
          <a:prstGeom prst="rect">
            <a:avLst/>
          </a:prstGeom>
        </p:spPr>
        <p:txBody>
          <a:bodyPr vert="horz" lIns="169859" tIns="84929" rIns="169859" bIns="84929" rtlCol="0"/>
          <a:lstStyle>
            <a:lvl1pPr algn="l">
              <a:defRPr sz="2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17504" y="1"/>
            <a:ext cx="4298467" cy="340328"/>
          </a:xfrm>
          <a:prstGeom prst="rect">
            <a:avLst/>
          </a:prstGeom>
        </p:spPr>
        <p:txBody>
          <a:bodyPr vert="horz" lIns="169859" tIns="84929" rIns="169859" bIns="84929" rtlCol="0"/>
          <a:lstStyle>
            <a:lvl1pPr algn="r">
              <a:defRPr sz="2200"/>
            </a:lvl1pPr>
          </a:lstStyle>
          <a:p>
            <a:fld id="{8F7CBA3A-4016-4326-8AC3-4CA1C77DF708}" type="datetimeFigureOut">
              <a:rPr lang="ru-RU" smtClean="0"/>
              <a:t>17.12.2020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916238" y="854075"/>
            <a:ext cx="4086225" cy="2298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69859" tIns="84929" rIns="169859" bIns="84929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1326" y="3283161"/>
            <a:ext cx="7936052" cy="2685921"/>
          </a:xfrm>
          <a:prstGeom prst="rect">
            <a:avLst/>
          </a:prstGeom>
        </p:spPr>
        <p:txBody>
          <a:bodyPr vert="horz" lIns="169859" tIns="84929" rIns="169859" bIns="84929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6479573"/>
            <a:ext cx="4298467" cy="340328"/>
          </a:xfrm>
          <a:prstGeom prst="rect">
            <a:avLst/>
          </a:prstGeom>
        </p:spPr>
        <p:txBody>
          <a:bodyPr vert="horz" lIns="169859" tIns="84929" rIns="169859" bIns="84929" rtlCol="0" anchor="b"/>
          <a:lstStyle>
            <a:lvl1pPr algn="l">
              <a:defRPr sz="2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17504" y="6479573"/>
            <a:ext cx="4298467" cy="340328"/>
          </a:xfrm>
          <a:prstGeom prst="rect">
            <a:avLst/>
          </a:prstGeom>
        </p:spPr>
        <p:txBody>
          <a:bodyPr vert="horz" lIns="169859" tIns="84929" rIns="169859" bIns="84929" rtlCol="0" anchor="b"/>
          <a:lstStyle>
            <a:lvl1pPr algn="r">
              <a:defRPr sz="2200"/>
            </a:lvl1pPr>
          </a:lstStyle>
          <a:p>
            <a:fld id="{1D3B102A-EDC8-431F-B475-B3229B34ED8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565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1pPr>
    <a:lvl2pPr marL="724662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2pPr>
    <a:lvl3pPr marL="1449324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3pPr>
    <a:lvl4pPr marL="2173986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4pPr>
    <a:lvl5pPr marL="2898648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5pPr>
    <a:lvl6pPr marL="3623310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6pPr>
    <a:lvl7pPr marL="4347972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7pPr>
    <a:lvl8pPr marL="5072634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8pPr>
    <a:lvl9pPr marL="5797296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916238" y="854075"/>
            <a:ext cx="4086225" cy="22987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9609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932365" y="1363884"/>
            <a:ext cx="6400801" cy="2683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43"/>
            </a:lvl1pPr>
          </a:lstStyle>
          <a:p>
            <a:endParaRPr dirty="0"/>
          </a:p>
        </p:txBody>
      </p:sp>
      <p:sp>
        <p:nvSpPr>
          <p:cNvPr id="7" name="Holder 2">
            <a:extLst>
              <a:ext uri="{FF2B5EF4-FFF2-40B4-BE49-F238E27FC236}">
                <a16:creationId xmlns="" xmlns:a16="http://schemas.microsoft.com/office/drawing/2014/main" id="{7B23EBB8-90AE-42AD-89F1-AAACFA842C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6883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747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8" name="object 2">
            <a:extLst>
              <a:ext uri="{FF2B5EF4-FFF2-40B4-BE49-F238E27FC236}">
                <a16:creationId xmlns="" xmlns:a16="http://schemas.microsoft.com/office/drawing/2014/main" id="{AC4B3DDE-8657-4CD7-8D3E-CD345DD21E94}"/>
              </a:ext>
            </a:extLst>
          </p:cNvPr>
          <p:cNvSpPr/>
          <p:nvPr userDrawn="1"/>
        </p:nvSpPr>
        <p:spPr>
          <a:xfrm flipV="1">
            <a:off x="1" y="397589"/>
            <a:ext cx="9144000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  <p:sp>
        <p:nvSpPr>
          <p:cNvPr id="10" name="Дата 9">
            <a:extLst>
              <a:ext uri="{FF2B5EF4-FFF2-40B4-BE49-F238E27FC236}">
                <a16:creationId xmlns="" xmlns:a16="http://schemas.microsoft.com/office/drawing/2014/main" id="{20278EF6-AF14-48C2-AE7F-BB201C546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340C1-9663-4834-9678-E2A955AB6CD1}" type="datetime1">
              <a:rPr lang="en-US" smtClean="0"/>
              <a:t>12/17/2020</a:t>
            </a:fld>
            <a:endParaRPr lang="en-US" dirty="0"/>
          </a:p>
        </p:txBody>
      </p:sp>
      <p:sp>
        <p:nvSpPr>
          <p:cNvPr id="11" name="Нижний колонтитул 10">
            <a:extLst>
              <a:ext uri="{FF2B5EF4-FFF2-40B4-BE49-F238E27FC236}">
                <a16:creationId xmlns="" xmlns:a16="http://schemas.microsoft.com/office/drawing/2014/main" id="{673C5D05-5317-4410-986D-0EB45742A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Номер слайда 11">
            <a:extLst>
              <a:ext uri="{FF2B5EF4-FFF2-40B4-BE49-F238E27FC236}">
                <a16:creationId xmlns="" xmlns:a16="http://schemas.microsoft.com/office/drawing/2014/main" id="{9B8336B5-74EC-4EED-88A6-FF7D2C8A8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7DF15-E714-4CF6-BEF1-7D53FFC8CFCA}" type="datetime1">
              <a:rPr lang="en-US" smtClean="0"/>
              <a:t>12/17/2020</a:t>
            </a:fld>
            <a:endParaRPr lang="en-US" dirty="0"/>
          </a:p>
        </p:txBody>
      </p:sp>
      <p:sp>
        <p:nvSpPr>
          <p:cNvPr id="5" name="Holder 5">
            <a:extLst>
              <a:ext uri="{FF2B5EF4-FFF2-40B4-BE49-F238E27FC236}">
                <a16:creationId xmlns="" xmlns:a16="http://schemas.microsoft.com/office/drawing/2014/main" id="{4E065825-85CD-4AFB-994B-2E973E9F02EE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6940176" y="4795860"/>
            <a:ext cx="2103121" cy="268834"/>
          </a:xfrm>
        </p:spPr>
        <p:txBody>
          <a:bodyPr lIns="0" tIns="0" rIns="0" bIns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Holder 2">
            <a:extLst>
              <a:ext uri="{FF2B5EF4-FFF2-40B4-BE49-F238E27FC236}">
                <a16:creationId xmlns="" xmlns:a16="http://schemas.microsoft.com/office/drawing/2014/main" id="{E801F513-37A4-4436-BBD3-3D2847934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6883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747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7" name="object 2">
            <a:extLst>
              <a:ext uri="{FF2B5EF4-FFF2-40B4-BE49-F238E27FC236}">
                <a16:creationId xmlns="" xmlns:a16="http://schemas.microsoft.com/office/drawing/2014/main" id="{59F58909-8CF7-4B59-B73D-6D9E4358D6C5}"/>
              </a:ext>
            </a:extLst>
          </p:cNvPr>
          <p:cNvSpPr/>
          <p:nvPr userDrawn="1"/>
        </p:nvSpPr>
        <p:spPr>
          <a:xfrm flipV="1">
            <a:off x="1" y="397589"/>
            <a:ext cx="9144000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1" y="4783458"/>
            <a:ext cx="2103121" cy="439079"/>
          </a:xfrm>
        </p:spPr>
        <p:txBody>
          <a:bodyPr/>
          <a:lstStyle/>
          <a:p>
            <a:fld id="{DCF62467-51A0-4331-81DA-2BBFEC3C67EF}" type="datetime1">
              <a:rPr lang="en-US" smtClean="0"/>
              <a:t>12/17/2020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08961" y="4783460"/>
            <a:ext cx="2926080" cy="43907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Holder 5">
            <a:extLst>
              <a:ext uri="{FF2B5EF4-FFF2-40B4-BE49-F238E27FC236}">
                <a16:creationId xmlns="" xmlns:a16="http://schemas.microsoft.com/office/drawing/2014/main" id="{2C64C0D2-3B01-4D89-AC3D-D015BF578CA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6940176" y="4795860"/>
            <a:ext cx="2103121" cy="268834"/>
          </a:xfrm>
        </p:spPr>
        <p:txBody>
          <a:bodyPr lIns="0" tIns="0" rIns="0" bIns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Holder 2">
            <a:extLst>
              <a:ext uri="{FF2B5EF4-FFF2-40B4-BE49-F238E27FC236}">
                <a16:creationId xmlns="" xmlns:a16="http://schemas.microsoft.com/office/drawing/2014/main" id="{ACA70A9C-BB1B-495B-A91D-4FFE807FD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6883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747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7" name="object 2">
            <a:extLst>
              <a:ext uri="{FF2B5EF4-FFF2-40B4-BE49-F238E27FC236}">
                <a16:creationId xmlns="" xmlns:a16="http://schemas.microsoft.com/office/drawing/2014/main" id="{D1FFA894-E666-4AAB-90B4-A00984BD322C}"/>
              </a:ext>
            </a:extLst>
          </p:cNvPr>
          <p:cNvSpPr/>
          <p:nvPr userDrawn="1"/>
        </p:nvSpPr>
        <p:spPr>
          <a:xfrm flipV="1">
            <a:off x="1" y="397589"/>
            <a:ext cx="9144000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</p:spTree>
    <p:extLst>
      <p:ext uri="{BB962C8B-B14F-4D97-AF65-F5344CB8AC3E}">
        <p14:creationId xmlns:p14="http://schemas.microsoft.com/office/powerpoint/2010/main" val="1135436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25238" y="2425391"/>
            <a:ext cx="6012240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1" i="0">
                <a:solidFill>
                  <a:srgbClr val="003B5A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199" y="3684403"/>
            <a:ext cx="423558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1" y="4783458"/>
            <a:ext cx="2926080" cy="4390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1" y="4783456"/>
            <a:ext cx="2103121" cy="4390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340C1-9663-4834-9678-E2A955AB6CD1}" type="datetime1">
              <a:rPr lang="en-US" smtClean="0"/>
              <a:t>12/17/2020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940176" y="4795860"/>
            <a:ext cx="2103121" cy="2688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sz="1747" b="1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7171B215-76B1-4062-B300-9C7BB6A65CB1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63410"/>
            <a:ext cx="1402441" cy="54898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5" r:id="rId2"/>
    <p:sldLayoutId id="2147483666" r:id="rId3"/>
  </p:sldLayoutIdLst>
  <p:hf hdr="0" ftr="0" dt="0"/>
  <p:txStyles>
    <p:titleStyle>
      <a:lvl1pPr>
        <a:defRPr sz="3170"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725145">
        <a:defRPr>
          <a:latin typeface="+mn-lt"/>
          <a:ea typeface="+mn-ea"/>
          <a:cs typeface="+mn-cs"/>
        </a:defRPr>
      </a:lvl2pPr>
      <a:lvl3pPr marL="1450291">
        <a:defRPr>
          <a:latin typeface="+mn-lt"/>
          <a:ea typeface="+mn-ea"/>
          <a:cs typeface="+mn-cs"/>
        </a:defRPr>
      </a:lvl3pPr>
      <a:lvl4pPr marL="2175435">
        <a:defRPr>
          <a:latin typeface="+mn-lt"/>
          <a:ea typeface="+mn-ea"/>
          <a:cs typeface="+mn-cs"/>
        </a:defRPr>
      </a:lvl4pPr>
      <a:lvl5pPr marL="2900580">
        <a:defRPr>
          <a:latin typeface="+mn-lt"/>
          <a:ea typeface="+mn-ea"/>
          <a:cs typeface="+mn-cs"/>
        </a:defRPr>
      </a:lvl5pPr>
      <a:lvl6pPr marL="3625726">
        <a:defRPr>
          <a:latin typeface="+mn-lt"/>
          <a:ea typeface="+mn-ea"/>
          <a:cs typeface="+mn-cs"/>
        </a:defRPr>
      </a:lvl6pPr>
      <a:lvl7pPr marL="4350871">
        <a:defRPr>
          <a:latin typeface="+mn-lt"/>
          <a:ea typeface="+mn-ea"/>
          <a:cs typeface="+mn-cs"/>
        </a:defRPr>
      </a:lvl7pPr>
      <a:lvl8pPr marL="5076016">
        <a:defRPr>
          <a:latin typeface="+mn-lt"/>
          <a:ea typeface="+mn-ea"/>
          <a:cs typeface="+mn-cs"/>
        </a:defRPr>
      </a:lvl8pPr>
      <a:lvl9pPr marL="5801162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725145">
        <a:defRPr>
          <a:latin typeface="+mn-lt"/>
          <a:ea typeface="+mn-ea"/>
          <a:cs typeface="+mn-cs"/>
        </a:defRPr>
      </a:lvl2pPr>
      <a:lvl3pPr marL="1450291">
        <a:defRPr>
          <a:latin typeface="+mn-lt"/>
          <a:ea typeface="+mn-ea"/>
          <a:cs typeface="+mn-cs"/>
        </a:defRPr>
      </a:lvl3pPr>
      <a:lvl4pPr marL="2175435">
        <a:defRPr>
          <a:latin typeface="+mn-lt"/>
          <a:ea typeface="+mn-ea"/>
          <a:cs typeface="+mn-cs"/>
        </a:defRPr>
      </a:lvl4pPr>
      <a:lvl5pPr marL="2900580">
        <a:defRPr>
          <a:latin typeface="+mn-lt"/>
          <a:ea typeface="+mn-ea"/>
          <a:cs typeface="+mn-cs"/>
        </a:defRPr>
      </a:lvl5pPr>
      <a:lvl6pPr marL="3625726">
        <a:defRPr>
          <a:latin typeface="+mn-lt"/>
          <a:ea typeface="+mn-ea"/>
          <a:cs typeface="+mn-cs"/>
        </a:defRPr>
      </a:lvl6pPr>
      <a:lvl7pPr marL="4350871">
        <a:defRPr>
          <a:latin typeface="+mn-lt"/>
          <a:ea typeface="+mn-ea"/>
          <a:cs typeface="+mn-cs"/>
        </a:defRPr>
      </a:lvl7pPr>
      <a:lvl8pPr marL="5076016">
        <a:defRPr>
          <a:latin typeface="+mn-lt"/>
          <a:ea typeface="+mn-ea"/>
          <a:cs typeface="+mn-cs"/>
        </a:defRPr>
      </a:lvl8pPr>
      <a:lvl9pPr marL="5801162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12777" y="4828294"/>
            <a:ext cx="9122853" cy="0"/>
          </a:xfrm>
          <a:custGeom>
            <a:avLst/>
            <a:gdLst/>
            <a:ahLst/>
            <a:cxnLst/>
            <a:rect l="l" t="t" r="r" b="b"/>
            <a:pathLst>
              <a:path w="5752465">
                <a:moveTo>
                  <a:pt x="0" y="0"/>
                </a:moveTo>
                <a:lnTo>
                  <a:pt x="5751940" y="0"/>
                </a:lnTo>
              </a:path>
            </a:pathLst>
          </a:custGeom>
          <a:ln w="9525">
            <a:solidFill>
              <a:srgbClr val="003B59"/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  <p:sp>
        <p:nvSpPr>
          <p:cNvPr id="9" name="object 9"/>
          <p:cNvSpPr/>
          <p:nvPr/>
        </p:nvSpPr>
        <p:spPr>
          <a:xfrm>
            <a:off x="7167446" y="327990"/>
            <a:ext cx="1967349" cy="436530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856" dirty="0"/>
          </a:p>
        </p:txBody>
      </p:sp>
      <p:sp>
        <p:nvSpPr>
          <p:cNvPr id="10" name="TextBox 9"/>
          <p:cNvSpPr txBox="1"/>
          <p:nvPr/>
        </p:nvSpPr>
        <p:spPr>
          <a:xfrm>
            <a:off x="435925" y="1276350"/>
            <a:ext cx="62696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Особенности составления и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представления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Пояснительной записки в составе годовой бюджетной (бухгалтерской) отчетности за 2020 год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" y="4803086"/>
            <a:ext cx="3638149" cy="287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68" dirty="0">
                <a:solidFill>
                  <a:schemeClr val="bg1">
                    <a:lumMod val="65000"/>
                  </a:schemeClr>
                </a:solidFill>
              </a:rPr>
              <a:t>www.roskazna.ru</a:t>
            </a:r>
            <a:endParaRPr lang="ru-RU" sz="1268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38767" y="4803086"/>
            <a:ext cx="3625376" cy="287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68" dirty="0">
                <a:solidFill>
                  <a:schemeClr val="bg1">
                    <a:lumMod val="65000"/>
                  </a:schemeClr>
                </a:solidFill>
              </a:rPr>
              <a:t> г. Москва, </a:t>
            </a:r>
            <a:r>
              <a:rPr lang="ru-RU" sz="1268" dirty="0" smtClean="0">
                <a:solidFill>
                  <a:schemeClr val="bg1">
                    <a:lumMod val="65000"/>
                  </a:schemeClr>
                </a:solidFill>
              </a:rPr>
              <a:t>декабрь 2020 </a:t>
            </a:r>
            <a:r>
              <a:rPr lang="ru-RU" sz="1268" dirty="0">
                <a:solidFill>
                  <a:schemeClr val="bg1">
                    <a:lumMod val="65000"/>
                  </a:schemeClr>
                </a:solidFill>
              </a:rPr>
              <a:t>год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7770" y="3596947"/>
            <a:ext cx="5217823" cy="654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30" b="1" dirty="0" smtClean="0">
                <a:solidFill>
                  <a:schemeClr val="accent3">
                    <a:lumMod val="50000"/>
                  </a:schemeClr>
                </a:solidFill>
              </a:rPr>
              <a:t>Виардо Полина Владимировна</a:t>
            </a:r>
            <a:endParaRPr lang="ru-RU" sz="1430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1110" dirty="0">
                <a:solidFill>
                  <a:schemeClr val="accent3">
                    <a:lumMod val="50000"/>
                  </a:schemeClr>
                </a:solidFill>
              </a:rPr>
              <a:t>Заместитель </a:t>
            </a:r>
            <a:r>
              <a:rPr lang="ru-RU" sz="1110" dirty="0" smtClean="0">
                <a:solidFill>
                  <a:schemeClr val="accent3">
                    <a:lumMod val="50000"/>
                  </a:schemeClr>
                </a:solidFill>
              </a:rPr>
              <a:t>начальника Отдела </a:t>
            </a:r>
            <a:r>
              <a:rPr lang="ru-RU" sz="1110" dirty="0">
                <a:solidFill>
                  <a:schemeClr val="accent3">
                    <a:lumMod val="50000"/>
                  </a:schemeClr>
                </a:solidFill>
              </a:rPr>
              <a:t>анализа исполнения бюджетов Управления бюджетного учета и отчетности Федерального </a:t>
            </a:r>
            <a:r>
              <a:rPr lang="ru-RU" sz="1110" dirty="0" smtClean="0">
                <a:solidFill>
                  <a:schemeClr val="accent3">
                    <a:lumMod val="50000"/>
                  </a:schemeClr>
                </a:solidFill>
              </a:rPr>
              <a:t>казначейства</a:t>
            </a:r>
            <a:endParaRPr lang="ru-RU" sz="111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" name="object 2"/>
          <p:cNvSpPr/>
          <p:nvPr/>
        </p:nvSpPr>
        <p:spPr>
          <a:xfrm>
            <a:off x="5" y="4250972"/>
            <a:ext cx="4209462" cy="248238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9525">
            <a:solidFill>
              <a:srgbClr val="003B59"/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  <p:sp>
        <p:nvSpPr>
          <p:cNvPr id="20" name="object 2">
            <a:extLst>
              <a:ext uri="{FF2B5EF4-FFF2-40B4-BE49-F238E27FC236}">
                <a16:creationId xmlns="" xmlns:a16="http://schemas.microsoft.com/office/drawing/2014/main" id="{5B18A36C-A304-4C91-856D-493F17EA7DB3}"/>
              </a:ext>
            </a:extLst>
          </p:cNvPr>
          <p:cNvSpPr/>
          <p:nvPr/>
        </p:nvSpPr>
        <p:spPr>
          <a:xfrm flipV="1">
            <a:off x="-1" y="396526"/>
            <a:ext cx="7591483" cy="280972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63410"/>
            <a:ext cx="1402441" cy="5489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9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91E50705-0BAB-4EF1-B003-B21983F22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4200" y="112752"/>
            <a:ext cx="5919098" cy="553998"/>
          </a:xfrm>
        </p:spPr>
        <p:txBody>
          <a:bodyPr/>
          <a:lstStyle/>
          <a:p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Раздел 2 Сведений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дебиторской и кредиторской  задолженности (ф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0503169)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="" xmlns:a16="http://schemas.microsoft.com/office/drawing/2014/main" id="{5C03846A-773B-4354-A3C2-5946AAF3B30A}"/>
              </a:ext>
            </a:extLst>
          </p:cNvPr>
          <p:cNvSpPr/>
          <p:nvPr/>
        </p:nvSpPr>
        <p:spPr>
          <a:xfrm>
            <a:off x="1559699" y="910593"/>
            <a:ext cx="7279501" cy="982959"/>
          </a:xfrm>
          <a:prstGeom prst="rect">
            <a:avLst/>
          </a:prstGeom>
        </p:spPr>
        <p:txBody>
          <a:bodyPr wrap="square" lIns="91439" tIns="45719" rIns="91439" bIns="45719">
            <a:spAutoFit/>
          </a:bodyPr>
          <a:lstStyle/>
          <a:p>
            <a:pPr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400" dirty="0" smtClean="0">
                <a:cs typeface="Times New Roman" panose="02020603050405020304" pitchFamily="18" charset="0"/>
              </a:rPr>
              <a:t>Отражаются сведения </a:t>
            </a:r>
            <a:r>
              <a:rPr lang="ru-RU" sz="1400" b="1" dirty="0" smtClean="0">
                <a:cs typeface="Times New Roman" panose="02020603050405020304" pitchFamily="18" charset="0"/>
              </a:rPr>
              <a:t>в разрезе контрагентов</a:t>
            </a:r>
            <a:r>
              <a:rPr lang="ru-RU" sz="1400" dirty="0" smtClean="0">
                <a:cs typeface="Times New Roman" panose="02020603050405020304" pitchFamily="18" charset="0"/>
              </a:rPr>
              <a:t>, по которым просроченная дебиторская </a:t>
            </a:r>
            <a:r>
              <a:rPr lang="ru-RU" sz="1400" dirty="0">
                <a:cs typeface="Times New Roman" panose="02020603050405020304" pitchFamily="18" charset="0"/>
              </a:rPr>
              <a:t>и </a:t>
            </a:r>
            <a:r>
              <a:rPr lang="ru-RU" sz="1400" dirty="0" smtClean="0">
                <a:cs typeface="Times New Roman" panose="02020603050405020304" pitchFamily="18" charset="0"/>
              </a:rPr>
              <a:t>кредиторская задолженность составляет </a:t>
            </a:r>
            <a:r>
              <a:rPr lang="ru-RU" sz="14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10 </a:t>
            </a:r>
            <a:r>
              <a:rPr lang="ru-RU" sz="1400" b="1" dirty="0">
                <a:solidFill>
                  <a:srgbClr val="FF0000"/>
                </a:solidFill>
                <a:cs typeface="Times New Roman" panose="02020603050405020304" pitchFamily="18" charset="0"/>
              </a:rPr>
              <a:t>млн. </a:t>
            </a:r>
            <a:r>
              <a:rPr lang="ru-RU" sz="14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рублей </a:t>
            </a:r>
            <a:r>
              <a:rPr lang="ru-RU" sz="1400" dirty="0">
                <a:cs typeface="Times New Roman" panose="02020603050405020304" pitchFamily="18" charset="0"/>
              </a:rPr>
              <a:t>и </a:t>
            </a:r>
            <a:r>
              <a:rPr lang="ru-RU" sz="1400" dirty="0" smtClean="0">
                <a:cs typeface="Times New Roman" panose="02020603050405020304" pitchFamily="18" charset="0"/>
              </a:rPr>
              <a:t>более</a:t>
            </a:r>
          </a:p>
          <a:p>
            <a:pPr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400" dirty="0" smtClean="0">
                <a:cs typeface="Times New Roman" panose="02020603050405020304" pitchFamily="18" charset="0"/>
              </a:rPr>
              <a:t>В </a:t>
            </a:r>
            <a:r>
              <a:rPr lang="ru-RU" sz="1400" dirty="0">
                <a:cs typeface="Times New Roman" panose="02020603050405020304" pitchFamily="18" charset="0"/>
              </a:rPr>
              <a:t>части доходов бюджета </a:t>
            </a:r>
            <a:r>
              <a:rPr lang="ru-RU" sz="1400" dirty="0" smtClean="0">
                <a:cs typeface="Times New Roman" panose="02020603050405020304" pitchFamily="18" charset="0"/>
              </a:rPr>
              <a:t>для </a:t>
            </a:r>
            <a:r>
              <a:rPr lang="ru-RU" sz="1400" dirty="0">
                <a:cs typeface="Times New Roman" panose="02020603050405020304" pitchFamily="18" charset="0"/>
              </a:rPr>
              <a:t>ФНС России и ФТС России – </a:t>
            </a:r>
            <a:r>
              <a:rPr lang="ru-RU" sz="1400" b="1" dirty="0" smtClean="0">
                <a:cs typeface="Times New Roman" panose="02020603050405020304" pitchFamily="18" charset="0"/>
              </a:rPr>
              <a:t>500 </a:t>
            </a:r>
            <a:r>
              <a:rPr lang="ru-RU" sz="1400" b="1" dirty="0">
                <a:cs typeface="Times New Roman" panose="02020603050405020304" pitchFamily="18" charset="0"/>
              </a:rPr>
              <a:t>млн. </a:t>
            </a:r>
            <a:r>
              <a:rPr lang="ru-RU" sz="1400" b="1" dirty="0" smtClean="0">
                <a:cs typeface="Times New Roman" panose="02020603050405020304" pitchFamily="18" charset="0"/>
              </a:rPr>
              <a:t>рублей </a:t>
            </a:r>
            <a:r>
              <a:rPr lang="ru-RU" sz="1400" dirty="0" smtClean="0">
                <a:cs typeface="Times New Roman" panose="02020603050405020304" pitchFamily="18" charset="0"/>
              </a:rPr>
              <a:t>и более</a:t>
            </a:r>
            <a:endParaRPr lang="ru-RU" sz="1400" dirty="0">
              <a:solidFill>
                <a:srgbClr val="11437F"/>
              </a:solidFill>
              <a:cs typeface="Times New Roman" panose="02020603050405020304" pitchFamily="18" charset="0"/>
            </a:endParaRPr>
          </a:p>
        </p:txBody>
      </p:sp>
      <p:pic>
        <p:nvPicPr>
          <p:cNvPr id="1027" name="Picture 3" descr="C:\Полина\Презентации\Совещание ГРБС 18.12.2020\Иконки\¦-¦-¦-¦¦¦-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207" y="971550"/>
            <a:ext cx="798393" cy="79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0" t="19023" r="32301" b="39684"/>
          <a:stretch/>
        </p:blipFill>
        <p:spPr bwMode="auto">
          <a:xfrm>
            <a:off x="573206" y="1962150"/>
            <a:ext cx="8281276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190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5" t="19074" r="49417" b="55926"/>
          <a:stretch/>
        </p:blipFill>
        <p:spPr bwMode="auto">
          <a:xfrm>
            <a:off x="417501" y="2091871"/>
            <a:ext cx="8268926" cy="2384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10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91E50705-0BAB-4EF1-B003-B21983F22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4200" y="112752"/>
            <a:ext cx="5919098" cy="553998"/>
          </a:xfrm>
        </p:spPr>
        <p:txBody>
          <a:bodyPr/>
          <a:lstStyle/>
          <a:p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Раздел 2 Сведений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дебиторской и кредиторской  задолженности (ф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0503769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="" xmlns:a16="http://schemas.microsoft.com/office/drawing/2014/main" id="{5C03846A-773B-4354-A3C2-5946AAF3B30A}"/>
              </a:ext>
            </a:extLst>
          </p:cNvPr>
          <p:cNvSpPr/>
          <p:nvPr/>
        </p:nvSpPr>
        <p:spPr>
          <a:xfrm>
            <a:off x="1524000" y="979191"/>
            <a:ext cx="7211144" cy="982959"/>
          </a:xfrm>
          <a:prstGeom prst="rect">
            <a:avLst/>
          </a:prstGeom>
        </p:spPr>
        <p:txBody>
          <a:bodyPr wrap="square" lIns="91439" tIns="45719" rIns="91439" bIns="45719">
            <a:spAutoFit/>
          </a:bodyPr>
          <a:lstStyle/>
          <a:p>
            <a:pPr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400" dirty="0" smtClean="0">
                <a:cs typeface="Times New Roman" panose="02020603050405020304" pitchFamily="18" charset="0"/>
              </a:rPr>
              <a:t>Отражаются сведения в </a:t>
            </a:r>
            <a:r>
              <a:rPr lang="ru-RU" sz="1400" dirty="0">
                <a:cs typeface="Times New Roman" panose="02020603050405020304" pitchFamily="18" charset="0"/>
              </a:rPr>
              <a:t>разрезе кодов счетов бюджетного учета и годов образования задолженности по показателям в размере </a:t>
            </a:r>
            <a:r>
              <a:rPr lang="ru-RU" sz="14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10 </a:t>
            </a:r>
            <a:r>
              <a:rPr lang="ru-RU" sz="1400" b="1" dirty="0">
                <a:solidFill>
                  <a:srgbClr val="FF0000"/>
                </a:solidFill>
                <a:cs typeface="Times New Roman" panose="02020603050405020304" pitchFamily="18" charset="0"/>
              </a:rPr>
              <a:t>млн. </a:t>
            </a:r>
            <a:r>
              <a:rPr lang="ru-RU" sz="14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рублей </a:t>
            </a:r>
            <a:r>
              <a:rPr lang="ru-RU" sz="1400" dirty="0">
                <a:cs typeface="Times New Roman" panose="02020603050405020304" pitchFamily="18" charset="0"/>
              </a:rPr>
              <a:t>и </a:t>
            </a:r>
            <a:r>
              <a:rPr lang="ru-RU" sz="1400" dirty="0" smtClean="0">
                <a:cs typeface="Times New Roman" panose="02020603050405020304" pitchFamily="18" charset="0"/>
              </a:rPr>
              <a:t>более</a:t>
            </a:r>
          </a:p>
          <a:p>
            <a:pPr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400" dirty="0" smtClean="0">
                <a:cs typeface="Times New Roman" panose="02020603050405020304" pitchFamily="18" charset="0"/>
              </a:rPr>
              <a:t>Графы 5 - 8 </a:t>
            </a:r>
            <a:r>
              <a:rPr lang="ru-RU" sz="1400" dirty="0">
                <a:cs typeface="Times New Roman" panose="02020603050405020304" pitchFamily="18" charset="0"/>
              </a:rPr>
              <a:t>в отчетности </a:t>
            </a:r>
            <a:r>
              <a:rPr lang="ru-RU" sz="1400" dirty="0" smtClean="0">
                <a:cs typeface="Times New Roman" panose="02020603050405020304" pitchFamily="18" charset="0"/>
              </a:rPr>
              <a:t>за 2020 год </a:t>
            </a:r>
            <a:r>
              <a:rPr lang="ru-RU" sz="1400" dirty="0">
                <a:cs typeface="Times New Roman" panose="02020603050405020304" pitchFamily="18" charset="0"/>
              </a:rPr>
              <a:t>не заполняются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01" y="931851"/>
            <a:ext cx="1030299" cy="103029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678679" y="2114550"/>
            <a:ext cx="4007747" cy="756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600" b="1" dirty="0"/>
          </a:p>
        </p:txBody>
      </p:sp>
    </p:spTree>
    <p:extLst>
      <p:ext uri="{BB962C8B-B14F-4D97-AF65-F5344CB8AC3E}">
        <p14:creationId xmlns:p14="http://schemas.microsoft.com/office/powerpoint/2010/main" val="373858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11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91E50705-0BAB-4EF1-B003-B21983F22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4200" y="112752"/>
            <a:ext cx="5919098" cy="553998"/>
          </a:xfrm>
        </p:spPr>
        <p:txBody>
          <a:bodyPr/>
          <a:lstStyle/>
          <a:p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Раздел 2 Сведений по дебиторской и кредиторской  задолженности (ф. 0503169)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3" t="20498" r="21062" b="17302"/>
          <a:stretch/>
        </p:blipFill>
        <p:spPr bwMode="auto">
          <a:xfrm>
            <a:off x="990600" y="1047750"/>
            <a:ext cx="7992336" cy="3606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Овал 12"/>
          <p:cNvSpPr/>
          <p:nvPr/>
        </p:nvSpPr>
        <p:spPr>
          <a:xfrm>
            <a:off x="152400" y="2038350"/>
            <a:ext cx="532800" cy="5334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14" name="Овал 13"/>
          <p:cNvSpPr/>
          <p:nvPr/>
        </p:nvSpPr>
        <p:spPr>
          <a:xfrm>
            <a:off x="152400" y="2876550"/>
            <a:ext cx="532800" cy="5334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2</a:t>
            </a:r>
          </a:p>
        </p:txBody>
      </p:sp>
      <p:sp>
        <p:nvSpPr>
          <p:cNvPr id="15" name="Овал 14"/>
          <p:cNvSpPr/>
          <p:nvPr/>
        </p:nvSpPr>
        <p:spPr>
          <a:xfrm>
            <a:off x="152400" y="3867150"/>
            <a:ext cx="532800" cy="5334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3</a:t>
            </a:r>
          </a:p>
        </p:txBody>
      </p:sp>
      <p:sp>
        <p:nvSpPr>
          <p:cNvPr id="4" name="Левая фигурная скобка 3"/>
          <p:cNvSpPr/>
          <p:nvPr/>
        </p:nvSpPr>
        <p:spPr>
          <a:xfrm>
            <a:off x="769022" y="1962150"/>
            <a:ext cx="221578" cy="609600"/>
          </a:xfrm>
          <a:prstGeom prst="leftBrac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Левая фигурная скобка 15"/>
          <p:cNvSpPr/>
          <p:nvPr/>
        </p:nvSpPr>
        <p:spPr>
          <a:xfrm>
            <a:off x="769022" y="2647950"/>
            <a:ext cx="221578" cy="914400"/>
          </a:xfrm>
          <a:prstGeom prst="leftBrac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Левая фигурная скобка 16"/>
          <p:cNvSpPr/>
          <p:nvPr/>
        </p:nvSpPr>
        <p:spPr>
          <a:xfrm>
            <a:off x="762000" y="3638550"/>
            <a:ext cx="221578" cy="914400"/>
          </a:xfrm>
          <a:prstGeom prst="leftBrac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532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12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91E50705-0BAB-4EF1-B003-B21983F22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4200" y="112752"/>
            <a:ext cx="5919098" cy="553998"/>
          </a:xfrm>
        </p:spPr>
        <p:txBody>
          <a:bodyPr/>
          <a:lstStyle/>
          <a:p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Раздел 2 Сведений по дебиторской и кредиторской  задолженности (ф. 0503169)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443069185"/>
              </p:ext>
            </p:extLst>
          </p:nvPr>
        </p:nvGraphicFramePr>
        <p:xfrm>
          <a:off x="457200" y="4019550"/>
          <a:ext cx="8305800" cy="81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" t="22444" r="21438" b="23672"/>
          <a:stretch/>
        </p:blipFill>
        <p:spPr bwMode="auto">
          <a:xfrm>
            <a:off x="533400" y="777132"/>
            <a:ext cx="8050164" cy="3166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609875" y="1657350"/>
            <a:ext cx="324000" cy="2286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600" b="1" dirty="0"/>
          </a:p>
        </p:txBody>
      </p:sp>
    </p:spTree>
    <p:extLst>
      <p:ext uri="{BB962C8B-B14F-4D97-AF65-F5344CB8AC3E}">
        <p14:creationId xmlns:p14="http://schemas.microsoft.com/office/powerpoint/2010/main" val="1710142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13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91E50705-0BAB-4EF1-B003-B21983F22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4200" y="112752"/>
            <a:ext cx="5919098" cy="553998"/>
          </a:xfrm>
        </p:spPr>
        <p:txBody>
          <a:bodyPr/>
          <a:lstStyle/>
          <a:p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Раздел 2 Сведений по дебиторской и кредиторской  задолженности (ф. 0503169)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7" t="20087" r="21689" b="18961"/>
          <a:stretch/>
        </p:blipFill>
        <p:spPr bwMode="auto">
          <a:xfrm>
            <a:off x="152400" y="891921"/>
            <a:ext cx="8894321" cy="3957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905000" y="2767340"/>
            <a:ext cx="1295400" cy="2616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chemeClr val="tx1"/>
                </a:solidFill>
              </a:rPr>
              <a:t>Банкротство</a:t>
            </a:r>
            <a:endParaRPr lang="ru-RU" sz="1100" b="1" dirty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3105150"/>
            <a:ext cx="1295400" cy="2616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chemeClr val="tx1"/>
                </a:solidFill>
              </a:rPr>
              <a:t>Действующая</a:t>
            </a:r>
            <a:endParaRPr lang="ru-RU" sz="1100" b="1" dirty="0">
              <a:solidFill>
                <a:schemeClr val="tx1"/>
              </a:solidFill>
            </a:endParaRPr>
          </a:p>
        </p:txBody>
      </p:sp>
      <p:cxnSp>
        <p:nvCxnSpPr>
          <p:cNvPr id="16" name="Прямая со стрелкой 15"/>
          <p:cNvCxnSpPr>
            <a:cxnSpLocks/>
          </p:cNvCxnSpPr>
          <p:nvPr/>
        </p:nvCxnSpPr>
        <p:spPr>
          <a:xfrm>
            <a:off x="1709266" y="3906988"/>
            <a:ext cx="4736483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cxnSpLocks/>
          </p:cNvCxnSpPr>
          <p:nvPr/>
        </p:nvCxnSpPr>
        <p:spPr>
          <a:xfrm>
            <a:off x="1709267" y="3562350"/>
            <a:ext cx="4736483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905000" y="4138940"/>
            <a:ext cx="1295400" cy="2616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chemeClr val="tx1"/>
                </a:solidFill>
              </a:rPr>
              <a:t>Ликвидирована</a:t>
            </a:r>
            <a:endParaRPr lang="ru-RU" sz="1100" b="1" dirty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4476750"/>
            <a:ext cx="1295400" cy="2616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chemeClr val="tx1"/>
                </a:solidFill>
              </a:rPr>
              <a:t>Ликвидирована</a:t>
            </a:r>
            <a:endParaRPr lang="ru-RU" sz="11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29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14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76400" y="174307"/>
            <a:ext cx="7366898" cy="492443"/>
          </a:xfrm>
        </p:spPr>
        <p:txBody>
          <a:bodyPr/>
          <a:lstStyle/>
          <a:p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Перечень </a:t>
            </a:r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кодов и наименований причин, повлиявших 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на образование </a:t>
            </a:r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просроченной дебиторской (кредиторской) задолженности</a:t>
            </a: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04218097"/>
              </p:ext>
            </p:extLst>
          </p:nvPr>
        </p:nvGraphicFramePr>
        <p:xfrm>
          <a:off x="304800" y="717550"/>
          <a:ext cx="8534400" cy="429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73737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15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91E50705-0BAB-4EF1-B003-B21983F22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112752"/>
            <a:ext cx="7062098" cy="553998"/>
          </a:xfrm>
        </p:spPr>
        <p:txBody>
          <a:bodyPr/>
          <a:lstStyle/>
          <a:p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Отражение сведений о дебиторской и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редиторской задолженности в Пояснительной записке (ф. 0503160)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36E071FB-4248-4597-944D-62E699719B79}"/>
              </a:ext>
            </a:extLst>
          </p:cNvPr>
          <p:cNvSpPr txBox="1"/>
          <p:nvPr/>
        </p:nvSpPr>
        <p:spPr>
          <a:xfrm>
            <a:off x="1066800" y="935363"/>
            <a:ext cx="7772400" cy="40450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tabLst>
                <a:tab pos="0" algn="l"/>
              </a:tabLst>
            </a:pPr>
            <a:r>
              <a:rPr lang="ru-RU" sz="1400" dirty="0">
                <a:ea typeface="Times New Roman"/>
                <a:cs typeface="Times New Roman"/>
              </a:rPr>
              <a:t>Сведения, </a:t>
            </a:r>
            <a:r>
              <a:rPr lang="ru-RU" sz="1400" b="1" dirty="0">
                <a:solidFill>
                  <a:srgbClr val="11437F"/>
                </a:solidFill>
                <a:ea typeface="Times New Roman"/>
                <a:cs typeface="Times New Roman"/>
              </a:rPr>
              <a:t>оказавшие существенное влияние и характеризующие показатели </a:t>
            </a:r>
            <a:r>
              <a:rPr lang="ru-RU" sz="1400" dirty="0">
                <a:ea typeface="Times New Roman"/>
                <a:cs typeface="Times New Roman"/>
              </a:rPr>
              <a:t>дебиторской и кредиторской задолженности,  </a:t>
            </a:r>
            <a:r>
              <a:rPr lang="ru-RU" sz="1400" dirty="0" smtClean="0">
                <a:ea typeface="Times New Roman"/>
                <a:cs typeface="Times New Roman"/>
              </a:rPr>
              <a:t>а также факторный </a:t>
            </a:r>
            <a:r>
              <a:rPr lang="ru-RU" sz="1400" dirty="0">
                <a:ea typeface="Times New Roman"/>
                <a:cs typeface="Times New Roman"/>
              </a:rPr>
              <a:t>анализ изменений задолженности. </a:t>
            </a:r>
            <a:r>
              <a:rPr lang="ru-RU" sz="1400" dirty="0" smtClean="0">
                <a:ea typeface="Times New Roman"/>
                <a:cs typeface="Times New Roman"/>
              </a:rPr>
              <a:t>Раскрываются</a:t>
            </a:r>
            <a:r>
              <a:rPr lang="ru-RU" sz="1400" b="1" dirty="0" smtClean="0">
                <a:ea typeface="Times New Roman"/>
                <a:cs typeface="Times New Roman"/>
              </a:rPr>
              <a:t> </a:t>
            </a:r>
            <a:r>
              <a:rPr lang="ru-RU" sz="1400" b="1" dirty="0">
                <a:solidFill>
                  <a:srgbClr val="11437F"/>
                </a:solidFill>
                <a:ea typeface="Times New Roman"/>
                <a:cs typeface="Times New Roman"/>
              </a:rPr>
              <a:t>причины увеличения просроченной дебиторской, кредиторской задолженности </a:t>
            </a:r>
            <a:r>
              <a:rPr lang="ru-RU" sz="1400" dirty="0">
                <a:ea typeface="Times New Roman"/>
                <a:cs typeface="Times New Roman"/>
              </a:rPr>
              <a:t>по сравнению с </a:t>
            </a:r>
            <a:r>
              <a:rPr lang="ru-RU" sz="1400" dirty="0" smtClean="0">
                <a:ea typeface="Times New Roman"/>
                <a:cs typeface="Times New Roman"/>
              </a:rPr>
              <a:t>аналогичным периодом прошлого года и </a:t>
            </a:r>
            <a:r>
              <a:rPr lang="ru-RU" sz="1400" dirty="0">
                <a:ea typeface="Times New Roman"/>
                <a:cs typeface="Times New Roman"/>
              </a:rPr>
              <a:t>причины образования существенных </a:t>
            </a:r>
            <a:r>
              <a:rPr lang="ru-RU" sz="1400" dirty="0" smtClean="0">
                <a:ea typeface="Times New Roman"/>
                <a:cs typeface="Times New Roman"/>
              </a:rPr>
              <a:t>остатков.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tabLst>
                <a:tab pos="0" algn="l"/>
              </a:tabLst>
            </a:pPr>
            <a:r>
              <a:rPr lang="ru-RU" sz="1400" dirty="0" smtClean="0">
                <a:ea typeface="Times New Roman"/>
                <a:cs typeface="Times New Roman"/>
              </a:rPr>
              <a:t>Информация </a:t>
            </a:r>
            <a:r>
              <a:rPr lang="ru-RU" sz="1400" dirty="0">
                <a:ea typeface="Times New Roman"/>
                <a:cs typeface="Times New Roman"/>
              </a:rPr>
              <a:t>о принимаемых </a:t>
            </a:r>
            <a:r>
              <a:rPr lang="ru-RU" sz="1400" b="1" dirty="0">
                <a:solidFill>
                  <a:srgbClr val="11437F"/>
                </a:solidFill>
                <a:ea typeface="Times New Roman"/>
                <a:cs typeface="Times New Roman"/>
              </a:rPr>
              <a:t>мерах по сокращению дебиторской задолженности по расходам</a:t>
            </a:r>
            <a:r>
              <a:rPr lang="ru-RU" sz="1400" dirty="0">
                <a:ea typeface="Times New Roman"/>
                <a:cs typeface="Times New Roman"/>
              </a:rPr>
              <a:t> и результаты принятых </a:t>
            </a:r>
            <a:r>
              <a:rPr lang="ru-RU" sz="1400" dirty="0" smtClean="0">
                <a:ea typeface="Times New Roman"/>
                <a:cs typeface="Times New Roman"/>
              </a:rPr>
              <a:t>мер.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tabLst>
                <a:tab pos="0" algn="l"/>
              </a:tabLst>
            </a:pPr>
            <a:r>
              <a:rPr lang="ru-RU" sz="1400" b="1" dirty="0" smtClean="0">
                <a:solidFill>
                  <a:srgbClr val="11437F"/>
                </a:solidFill>
                <a:ea typeface="Times New Roman"/>
                <a:cs typeface="Times New Roman"/>
              </a:rPr>
              <a:t>Причины изменений входящих остатков</a:t>
            </a:r>
            <a:r>
              <a:rPr lang="ru-RU" sz="1400" dirty="0" smtClean="0">
                <a:ea typeface="Times New Roman"/>
                <a:cs typeface="Times New Roman"/>
              </a:rPr>
              <a:t>. 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tabLst>
                <a:tab pos="0" algn="l"/>
              </a:tabLst>
            </a:pPr>
            <a:r>
              <a:rPr lang="ru-RU" sz="1400" b="1" dirty="0" smtClean="0">
                <a:solidFill>
                  <a:srgbClr val="11437F"/>
                </a:solidFill>
                <a:ea typeface="Times New Roman"/>
                <a:cs typeface="Times New Roman"/>
              </a:rPr>
              <a:t>Цифровые значения </a:t>
            </a:r>
            <a:r>
              <a:rPr lang="ru-RU" sz="1400" dirty="0">
                <a:ea typeface="Times New Roman"/>
                <a:cs typeface="Times New Roman"/>
              </a:rPr>
              <a:t>в тексте </a:t>
            </a:r>
            <a:r>
              <a:rPr lang="ru-RU" sz="1400" dirty="0" smtClean="0">
                <a:ea typeface="Times New Roman"/>
                <a:cs typeface="Times New Roman"/>
              </a:rPr>
              <a:t>Пояснительной записки должны соответствовать данным ф. 0503169. 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tabLst>
                <a:tab pos="0" algn="l"/>
              </a:tabLst>
            </a:pPr>
            <a:r>
              <a:rPr lang="ru-RU" sz="1400" b="1" dirty="0" smtClean="0">
                <a:solidFill>
                  <a:srgbClr val="11437F"/>
                </a:solidFill>
                <a:ea typeface="Times New Roman"/>
                <a:cs typeface="Times New Roman"/>
              </a:rPr>
              <a:t>Пояснения по контрольным соотношениям. </a:t>
            </a:r>
            <a:r>
              <a:rPr lang="ru-RU" sz="1400" dirty="0" smtClean="0">
                <a:ea typeface="Times New Roman"/>
                <a:cs typeface="Times New Roman"/>
              </a:rPr>
              <a:t>Каждый контроль должен быть пояснен отдельно, кроме случаев, когда суммы взаимосвязаны. Если это разные </a:t>
            </a:r>
            <a:r>
              <a:rPr lang="ru-RU" sz="1400" dirty="0">
                <a:ea typeface="Times New Roman"/>
                <a:cs typeface="Times New Roman"/>
              </a:rPr>
              <a:t>ф</a:t>
            </a:r>
            <a:r>
              <a:rPr lang="ru-RU" sz="1400" dirty="0" smtClean="0">
                <a:ea typeface="Times New Roman"/>
                <a:cs typeface="Times New Roman"/>
              </a:rPr>
              <a:t>акты хозяйственной жизни, объединение не допускается.</a:t>
            </a:r>
            <a:endParaRPr lang="ru-RU" sz="1400" dirty="0"/>
          </a:p>
        </p:txBody>
      </p:sp>
      <p:sp>
        <p:nvSpPr>
          <p:cNvPr id="12" name="Овал 11"/>
          <p:cNvSpPr>
            <a:spLocks noChangeAspect="1"/>
          </p:cNvSpPr>
          <p:nvPr/>
        </p:nvSpPr>
        <p:spPr>
          <a:xfrm>
            <a:off x="359834" y="1051560"/>
            <a:ext cx="452880" cy="45339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13" name="Овал 12"/>
          <p:cNvSpPr>
            <a:spLocks noChangeAspect="1"/>
          </p:cNvSpPr>
          <p:nvPr/>
        </p:nvSpPr>
        <p:spPr>
          <a:xfrm>
            <a:off x="359834" y="2423160"/>
            <a:ext cx="452880" cy="45339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2</a:t>
            </a:r>
          </a:p>
        </p:txBody>
      </p:sp>
      <p:sp>
        <p:nvSpPr>
          <p:cNvPr id="17" name="Овал 16"/>
          <p:cNvSpPr>
            <a:spLocks noChangeAspect="1"/>
          </p:cNvSpPr>
          <p:nvPr/>
        </p:nvSpPr>
        <p:spPr>
          <a:xfrm>
            <a:off x="359834" y="3032760"/>
            <a:ext cx="452880" cy="45339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3</a:t>
            </a:r>
          </a:p>
        </p:txBody>
      </p:sp>
      <p:sp>
        <p:nvSpPr>
          <p:cNvPr id="18" name="Овал 17"/>
          <p:cNvSpPr>
            <a:spLocks noChangeAspect="1"/>
          </p:cNvSpPr>
          <p:nvPr/>
        </p:nvSpPr>
        <p:spPr>
          <a:xfrm>
            <a:off x="359834" y="3566160"/>
            <a:ext cx="452880" cy="45339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4</a:t>
            </a:r>
          </a:p>
        </p:txBody>
      </p:sp>
      <p:sp>
        <p:nvSpPr>
          <p:cNvPr id="19" name="Овал 18"/>
          <p:cNvSpPr>
            <a:spLocks noChangeAspect="1"/>
          </p:cNvSpPr>
          <p:nvPr/>
        </p:nvSpPr>
        <p:spPr>
          <a:xfrm>
            <a:off x="359834" y="4251960"/>
            <a:ext cx="452880" cy="45339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5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9988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>
          <a:xfrm>
            <a:off x="6940176" y="4817516"/>
            <a:ext cx="2103121" cy="268834"/>
          </a:xfrm>
        </p:spPr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16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75548" y="112752"/>
            <a:ext cx="6867750" cy="553998"/>
          </a:xfrm>
        </p:spPr>
        <p:txBody>
          <a:bodyPr/>
          <a:lstStyle/>
          <a:p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Формирование сведений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по дебиторской и 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кредиторской задолженности в </a:t>
            </a:r>
            <a:r>
              <a:rPr lang="ru-RU" sz="1800" dirty="0" smtClean="0">
                <a:solidFill>
                  <a:srgbClr val="FF0000"/>
                </a:solidFill>
              </a:rPr>
              <a:t>2021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 году</a:t>
            </a:r>
            <a:endParaRPr lang="ru-RU" sz="1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57400" y="1657350"/>
            <a:ext cx="6553200" cy="5313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0409242V620100414</a:t>
            </a:r>
            <a:r>
              <a:rPr lang="ru-RU" dirty="0"/>
              <a:t> </a:t>
            </a:r>
            <a:r>
              <a:rPr lang="ru-RU" dirty="0" smtClean="0"/>
              <a:t>   1   20631   </a:t>
            </a:r>
            <a:r>
              <a:rPr lang="ru-RU" b="1" dirty="0" smtClean="0"/>
              <a:t>000</a:t>
            </a:r>
            <a:endParaRPr lang="ru-RU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057400" y="2954786"/>
            <a:ext cx="6553200" cy="5313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0409242V620100414</a:t>
            </a:r>
            <a:r>
              <a:rPr lang="ru-RU" dirty="0"/>
              <a:t> </a:t>
            </a:r>
            <a:r>
              <a:rPr lang="ru-RU" dirty="0" smtClean="0"/>
              <a:t>   1   20631   </a:t>
            </a:r>
            <a:r>
              <a:rPr lang="ru-RU" b="1" dirty="0" smtClean="0"/>
              <a:t>00</a:t>
            </a:r>
            <a:r>
              <a:rPr lang="ru-RU" b="1" dirty="0" smtClean="0">
                <a:solidFill>
                  <a:srgbClr val="FF0000"/>
                </a:solidFill>
              </a:rPr>
              <a:t>Х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28600" y="1581150"/>
            <a:ext cx="1600200" cy="70788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ysClr val="windowText" lastClr="000000"/>
                </a:solidFill>
              </a:rPr>
              <a:t>о</a:t>
            </a:r>
            <a:r>
              <a:rPr lang="ru-RU" sz="2000" dirty="0" smtClean="0">
                <a:solidFill>
                  <a:sysClr val="windowText" lastClr="000000"/>
                </a:solidFill>
              </a:rPr>
              <a:t>тчетность за 2020</a:t>
            </a:r>
            <a:endParaRPr lang="ru-RU" sz="2000" dirty="0">
              <a:solidFill>
                <a:sysClr val="windowText" lastClr="000000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7924800" y="2266950"/>
            <a:ext cx="457200" cy="609600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228600" y="2876550"/>
            <a:ext cx="1600200" cy="7078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ysClr val="windowText" lastClr="000000"/>
                </a:solidFill>
              </a:rPr>
              <a:t>отчетность</a:t>
            </a:r>
            <a:endParaRPr lang="ru-RU" sz="2000" dirty="0">
              <a:solidFill>
                <a:sysClr val="windowText" lastClr="000000"/>
              </a:solidFill>
            </a:endParaRPr>
          </a:p>
          <a:p>
            <a:pPr algn="ctr"/>
            <a:r>
              <a:rPr lang="ru-RU" sz="2000" dirty="0">
                <a:solidFill>
                  <a:sysClr val="windowText" lastClr="000000"/>
                </a:solidFill>
              </a:rPr>
              <a:t>в 2021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33600" y="3714750"/>
            <a:ext cx="640080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800" dirty="0"/>
              <a:t>третий разряд соответствующей подстатьи КОСГУ «Увеличения прочей </a:t>
            </a:r>
            <a:r>
              <a:rPr lang="ru-RU" sz="1800" dirty="0" smtClean="0"/>
              <a:t>дебиторской задолженности</a:t>
            </a:r>
            <a:r>
              <a:rPr lang="ru-RU" sz="1800" dirty="0"/>
              <a:t>»</a:t>
            </a:r>
          </a:p>
        </p:txBody>
      </p:sp>
      <p:cxnSp>
        <p:nvCxnSpPr>
          <p:cNvPr id="10" name="Соединительная линия уступом 9"/>
          <p:cNvCxnSpPr>
            <a:stCxn id="7" idx="3"/>
            <a:endCxn id="14" idx="3"/>
          </p:cNvCxnSpPr>
          <p:nvPr/>
        </p:nvCxnSpPr>
        <p:spPr>
          <a:xfrm flipV="1">
            <a:off x="8534400" y="3220468"/>
            <a:ext cx="76200" cy="817448"/>
          </a:xfrm>
          <a:prstGeom prst="bentConnector3">
            <a:avLst>
              <a:gd name="adj1" fmla="val 400000"/>
            </a:avLst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042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>
          <a:xfrm>
            <a:off x="6940176" y="4817516"/>
            <a:ext cx="2103121" cy="268834"/>
          </a:xfrm>
        </p:spPr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17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75548" y="57150"/>
            <a:ext cx="6867750" cy="615553"/>
          </a:xfrm>
        </p:spPr>
        <p:txBody>
          <a:bodyPr/>
          <a:lstStyle/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Детализация КОСГУ 560, 660, 730, 830 по подстатьям для отражения в Сведений ф. 0503169</a:t>
            </a:r>
            <a:endParaRPr lang="ru-RU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2400" y="742950"/>
            <a:ext cx="4495800" cy="42672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</a:pPr>
            <a:r>
              <a:rPr lang="ru-RU" sz="1200" b="1" dirty="0">
                <a:solidFill>
                  <a:srgbClr val="FF0000"/>
                </a:solidFill>
                <a:cs typeface="Times New Roman" panose="02020603050405020304" pitchFamily="18" charset="0"/>
              </a:rPr>
              <a:t>001</a:t>
            </a:r>
            <a:r>
              <a:rPr lang="ru-RU" sz="1200" dirty="0">
                <a:cs typeface="Times New Roman" panose="02020603050405020304" pitchFamily="18" charset="0"/>
              </a:rPr>
              <a:t> Расчеты </a:t>
            </a:r>
            <a:r>
              <a:rPr lang="ru-RU" sz="1200" dirty="0" smtClean="0">
                <a:cs typeface="Times New Roman" panose="02020603050405020304" pitchFamily="18" charset="0"/>
              </a:rPr>
              <a:t>с </a:t>
            </a:r>
            <a:r>
              <a:rPr lang="ru-RU" sz="1200" dirty="0">
                <a:cs typeface="Times New Roman" panose="02020603050405020304" pitchFamily="18" charset="0"/>
              </a:rPr>
              <a:t>участниками бюджетного процесса;</a:t>
            </a:r>
          </a:p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</a:pPr>
            <a:r>
              <a:rPr lang="ru-RU" sz="1200" b="1" dirty="0">
                <a:solidFill>
                  <a:srgbClr val="FF0000"/>
                </a:solidFill>
                <a:cs typeface="Times New Roman" panose="02020603050405020304" pitchFamily="18" charset="0"/>
              </a:rPr>
              <a:t>002</a:t>
            </a:r>
            <a:r>
              <a:rPr lang="ru-RU" sz="1200" dirty="0">
                <a:cs typeface="Times New Roman" panose="02020603050405020304" pitchFamily="18" charset="0"/>
              </a:rPr>
              <a:t> Расчеты с государственными (муниципальными) АУ БУ;</a:t>
            </a:r>
          </a:p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</a:pPr>
            <a:r>
              <a:rPr lang="ru-RU" sz="1200" b="1" dirty="0">
                <a:solidFill>
                  <a:srgbClr val="FF0000"/>
                </a:solidFill>
                <a:cs typeface="Times New Roman" panose="02020603050405020304" pitchFamily="18" charset="0"/>
              </a:rPr>
              <a:t>003</a:t>
            </a:r>
            <a:r>
              <a:rPr lang="ru-RU" sz="1200" dirty="0">
                <a:cs typeface="Times New Roman" panose="02020603050405020304" pitchFamily="18" charset="0"/>
              </a:rPr>
              <a:t> Расчеты с финансовыми и нефинансовыми организациями госсектора;</a:t>
            </a:r>
          </a:p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</a:pPr>
            <a:r>
              <a:rPr lang="ru-RU" sz="1200" b="1" dirty="0">
                <a:solidFill>
                  <a:srgbClr val="FF0000"/>
                </a:solidFill>
                <a:cs typeface="Times New Roman" panose="02020603050405020304" pitchFamily="18" charset="0"/>
              </a:rPr>
              <a:t>004</a:t>
            </a:r>
            <a:r>
              <a:rPr lang="ru-RU" sz="1200" dirty="0">
                <a:cs typeface="Times New Roman" panose="02020603050405020304" pitchFamily="18" charset="0"/>
              </a:rPr>
              <a:t> Расчеты с иными нефинансовыми организациями;</a:t>
            </a:r>
          </a:p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</a:pPr>
            <a:r>
              <a:rPr lang="ru-RU" sz="1200" b="1" dirty="0">
                <a:solidFill>
                  <a:srgbClr val="FF0000"/>
                </a:solidFill>
                <a:cs typeface="Times New Roman" panose="02020603050405020304" pitchFamily="18" charset="0"/>
              </a:rPr>
              <a:t>005</a:t>
            </a:r>
            <a:r>
              <a:rPr lang="ru-RU" sz="1200" dirty="0">
                <a:cs typeface="Times New Roman" panose="02020603050405020304" pitchFamily="18" charset="0"/>
              </a:rPr>
              <a:t> Расчеты с иными финансовыми организациями;</a:t>
            </a:r>
          </a:p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</a:pPr>
            <a:r>
              <a:rPr lang="ru-RU" sz="1200" b="1" dirty="0">
                <a:solidFill>
                  <a:srgbClr val="FF0000"/>
                </a:solidFill>
                <a:cs typeface="Times New Roman" panose="02020603050405020304" pitchFamily="18" charset="0"/>
              </a:rPr>
              <a:t>006</a:t>
            </a:r>
            <a:r>
              <a:rPr lang="ru-RU" sz="1200" dirty="0">
                <a:cs typeface="Times New Roman" panose="02020603050405020304" pitchFamily="18" charset="0"/>
              </a:rPr>
              <a:t> Расчеты с некоммерческими организациями и физическими лицами - производителями товаров, работ, услуг;</a:t>
            </a:r>
          </a:p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</a:pPr>
            <a:r>
              <a:rPr lang="ru-RU" sz="1200" b="1" dirty="0">
                <a:solidFill>
                  <a:srgbClr val="FF0000"/>
                </a:solidFill>
                <a:cs typeface="Times New Roman" panose="02020603050405020304" pitchFamily="18" charset="0"/>
              </a:rPr>
              <a:t>007</a:t>
            </a:r>
            <a:r>
              <a:rPr lang="ru-RU" sz="1200" dirty="0">
                <a:cs typeface="Times New Roman" panose="02020603050405020304" pitchFamily="18" charset="0"/>
              </a:rPr>
              <a:t> Расчеты с физическими лицами;</a:t>
            </a:r>
          </a:p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</a:pPr>
            <a:r>
              <a:rPr lang="ru-RU" sz="1200" b="1" dirty="0">
                <a:solidFill>
                  <a:srgbClr val="FF0000"/>
                </a:solidFill>
                <a:cs typeface="Times New Roman" panose="02020603050405020304" pitchFamily="18" charset="0"/>
              </a:rPr>
              <a:t>008 </a:t>
            </a:r>
            <a:r>
              <a:rPr lang="ru-RU" sz="1200" dirty="0">
                <a:cs typeface="Times New Roman" panose="02020603050405020304" pitchFamily="18" charset="0"/>
              </a:rPr>
              <a:t>Расчеты с наднациональными организациями и правительствами иностранных государств;</a:t>
            </a:r>
          </a:p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</a:pPr>
            <a:r>
              <a:rPr lang="ru-RU" sz="1200" b="1" dirty="0">
                <a:solidFill>
                  <a:srgbClr val="FF0000"/>
                </a:solidFill>
                <a:cs typeface="Times New Roman" panose="02020603050405020304" pitchFamily="18" charset="0"/>
              </a:rPr>
              <a:t>009</a:t>
            </a:r>
            <a:r>
              <a:rPr lang="ru-RU" sz="1200" dirty="0">
                <a:cs typeface="Times New Roman" panose="02020603050405020304" pitchFamily="18" charset="0"/>
              </a:rPr>
              <a:t> Расчеты с нерезидентами.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800600" y="742950"/>
            <a:ext cx="4191000" cy="42672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</a:pPr>
            <a:r>
              <a:rPr lang="ru-RU" sz="1700" b="1" dirty="0">
                <a:solidFill>
                  <a:srgbClr val="FF0000"/>
                </a:solidFill>
                <a:cs typeface="Times New Roman" panose="02020603050405020304" pitchFamily="18" charset="0"/>
              </a:rPr>
              <a:t>Кроме отдельных счетов</a:t>
            </a:r>
            <a:br>
              <a:rPr lang="ru-RU" sz="1700" b="1" dirty="0">
                <a:solidFill>
                  <a:srgbClr val="FF0000"/>
                </a:solidFill>
                <a:cs typeface="Times New Roman" panose="02020603050405020304" pitchFamily="18" charset="0"/>
              </a:rPr>
            </a:br>
            <a:r>
              <a:rPr lang="ru-RU" sz="1700" b="1" dirty="0">
                <a:solidFill>
                  <a:srgbClr val="FF0000"/>
                </a:solidFill>
                <a:cs typeface="Times New Roman" panose="02020603050405020304" pitchFamily="18" charset="0"/>
              </a:rPr>
              <a:t>(п. 13.6. приказа Минфина № 209н):</a:t>
            </a:r>
          </a:p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</a:pPr>
            <a:r>
              <a:rPr lang="ru-RU" sz="1200" b="1" dirty="0">
                <a:solidFill>
                  <a:schemeClr val="tx1"/>
                </a:solidFill>
                <a:cs typeface="Times New Roman" panose="02020603050405020304" pitchFamily="18" charset="0"/>
              </a:rPr>
              <a:t>Например:</a:t>
            </a:r>
          </a:p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</a:pPr>
            <a:r>
              <a:rPr lang="ru-RU" sz="1200" b="1" dirty="0">
                <a:cs typeface="Times New Roman" panose="02020603050405020304" pitchFamily="18" charset="0"/>
              </a:rPr>
              <a:t>1 205 11 000 </a:t>
            </a:r>
            <a:r>
              <a:rPr lang="ru-RU" sz="1200" dirty="0">
                <a:cs typeface="Times New Roman" panose="02020603050405020304" pitchFamily="18" charset="0"/>
              </a:rPr>
              <a:t>«Расчеты с плательщиками налогов»</a:t>
            </a:r>
          </a:p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</a:pPr>
            <a:r>
              <a:rPr lang="ru-RU" sz="1200" b="1" dirty="0">
                <a:cs typeface="Times New Roman" panose="02020603050405020304" pitchFamily="18" charset="0"/>
              </a:rPr>
              <a:t>1 205 12 000 </a:t>
            </a:r>
            <a:r>
              <a:rPr lang="ru-RU" sz="1200" dirty="0">
                <a:cs typeface="Times New Roman" panose="02020603050405020304" pitchFamily="18" charset="0"/>
              </a:rPr>
              <a:t>«Расчеты с плательщиками государственных пошлин, сборов»</a:t>
            </a:r>
          </a:p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</a:pPr>
            <a:r>
              <a:rPr lang="ru-RU" sz="1200" b="1" dirty="0">
                <a:cs typeface="Times New Roman" panose="02020603050405020304" pitchFamily="18" charset="0"/>
              </a:rPr>
              <a:t>1 205 13 000 </a:t>
            </a:r>
            <a:r>
              <a:rPr lang="ru-RU" sz="1200" dirty="0">
                <a:cs typeface="Times New Roman" panose="02020603050405020304" pitchFamily="18" charset="0"/>
              </a:rPr>
              <a:t>«Расчеты с плательщиками таможенных платежей»</a:t>
            </a:r>
          </a:p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</a:pPr>
            <a:r>
              <a:rPr lang="ru-RU" sz="1200" b="1" dirty="0">
                <a:cs typeface="Times New Roman" panose="02020603050405020304" pitchFamily="18" charset="0"/>
              </a:rPr>
              <a:t>1 205 14 000 </a:t>
            </a:r>
            <a:r>
              <a:rPr lang="ru-RU" sz="1200" dirty="0">
                <a:cs typeface="Times New Roman" panose="02020603050405020304" pitchFamily="18" charset="0"/>
              </a:rPr>
              <a:t>«Расчеты с плательщиками по обязательным страховым взносам»</a:t>
            </a:r>
          </a:p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</a:pPr>
            <a:r>
              <a:rPr lang="ru-RU" sz="1200" b="1" dirty="0">
                <a:cs typeface="Times New Roman" panose="02020603050405020304" pitchFamily="18" charset="0"/>
              </a:rPr>
              <a:t>1 205 81 000 </a:t>
            </a:r>
            <a:r>
              <a:rPr lang="ru-RU" sz="1200" dirty="0">
                <a:cs typeface="Times New Roman" panose="02020603050405020304" pitchFamily="18" charset="0"/>
              </a:rPr>
              <a:t>«Расчеты по невыясненным поступлениям»</a:t>
            </a:r>
          </a:p>
        </p:txBody>
      </p:sp>
    </p:spTree>
    <p:extLst>
      <p:ext uri="{BB962C8B-B14F-4D97-AF65-F5344CB8AC3E}">
        <p14:creationId xmlns:p14="http://schemas.microsoft.com/office/powerpoint/2010/main" val="92734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>
          <a:xfrm>
            <a:off x="6940176" y="4817516"/>
            <a:ext cx="2103121" cy="268834"/>
          </a:xfrm>
        </p:spPr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18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75548" y="112752"/>
            <a:ext cx="6867750" cy="553998"/>
          </a:xfrm>
        </p:spPr>
        <p:txBody>
          <a:bodyPr/>
          <a:lstStyle/>
          <a:p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Формирование сведений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по дебиторской и 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кредиторской задолженности в </a:t>
            </a:r>
            <a:r>
              <a:rPr lang="ru-RU" sz="1800" dirty="0" smtClean="0">
                <a:solidFill>
                  <a:srgbClr val="FF0000"/>
                </a:solidFill>
              </a:rPr>
              <a:t>2021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 году</a:t>
            </a:r>
            <a:endParaRPr lang="ru-RU" sz="18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0" t="20318" r="23968" b="57107"/>
          <a:stretch/>
        </p:blipFill>
        <p:spPr bwMode="auto">
          <a:xfrm>
            <a:off x="152400" y="1047750"/>
            <a:ext cx="8839199" cy="1502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1" t="46236" r="24057" b="23391"/>
          <a:stretch/>
        </p:blipFill>
        <p:spPr bwMode="auto">
          <a:xfrm>
            <a:off x="152401" y="2835634"/>
            <a:ext cx="8839198" cy="2022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1219200" y="1962149"/>
            <a:ext cx="228600" cy="15240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ru-RU" sz="5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1229139" y="3770491"/>
            <a:ext cx="228600" cy="63005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ru-RU" sz="500" dirty="0"/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FDC98BC3-F50C-4EB4-8BE3-4C01F7ABA9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2" y="721250"/>
            <a:ext cx="1305338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</a:pPr>
            <a:r>
              <a:rPr lang="ru-RU" altLang="ru-RU" sz="1600" b="1" dirty="0" smtClean="0">
                <a:solidFill>
                  <a:schemeClr val="accent3">
                    <a:lumMod val="50000"/>
                  </a:schemeClr>
                </a:solidFill>
              </a:rPr>
              <a:t>В 2020 году</a:t>
            </a: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xmlns="" id="{FDC98BC3-F50C-4EB4-8BE3-4C01F7ABA9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016" y="2550695"/>
            <a:ext cx="1305338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</a:pPr>
            <a:r>
              <a:rPr lang="ru-RU" altLang="ru-RU" sz="1600" b="1" dirty="0" smtClean="0">
                <a:solidFill>
                  <a:schemeClr val="accent3">
                    <a:lumMod val="50000"/>
                  </a:schemeClr>
                </a:solidFill>
              </a:rPr>
              <a:t>В 2021 году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1457739" y="2266950"/>
            <a:ext cx="7533859" cy="28374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ru-RU" sz="5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1466354" y="4574005"/>
            <a:ext cx="7533859" cy="28374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ru-RU" sz="500" dirty="0"/>
          </a:p>
        </p:txBody>
      </p:sp>
    </p:spTree>
    <p:extLst>
      <p:ext uri="{BB962C8B-B14F-4D97-AF65-F5344CB8AC3E}">
        <p14:creationId xmlns:p14="http://schemas.microsoft.com/office/powerpoint/2010/main" val="3016809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>
          <a:xfrm>
            <a:off x="6940176" y="4817516"/>
            <a:ext cx="2103121" cy="268834"/>
          </a:xfrm>
        </p:spPr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1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75548" y="35233"/>
            <a:ext cx="6867750" cy="553998"/>
          </a:xfrm>
        </p:spPr>
        <p:txBody>
          <a:bodyPr/>
          <a:lstStyle/>
          <a:p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Формирование сведений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по дебиторской и 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кредиторской задолженности за </a:t>
            </a:r>
            <a:r>
              <a:rPr lang="ru-RU" sz="1800" dirty="0" smtClean="0">
                <a:solidFill>
                  <a:srgbClr val="FF0000"/>
                </a:solidFill>
              </a:rPr>
              <a:t>2020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 год</a:t>
            </a:r>
            <a:endParaRPr lang="ru-RU" sz="18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7" t="24111" r="10625" b="10666"/>
          <a:stretch/>
        </p:blipFill>
        <p:spPr bwMode="auto">
          <a:xfrm>
            <a:off x="76200" y="1290694"/>
            <a:ext cx="8915400" cy="3719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477000" y="2266950"/>
            <a:ext cx="2514600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FF0000"/>
                </a:solidFill>
              </a:rPr>
              <a:t>Счет 0 401 40 000</a:t>
            </a:r>
            <a:br>
              <a:rPr lang="ru-RU" sz="1200" b="1" dirty="0" smtClean="0">
                <a:solidFill>
                  <a:srgbClr val="FF0000"/>
                </a:solidFill>
              </a:rPr>
            </a:br>
            <a:r>
              <a:rPr lang="ru-RU" sz="1200" b="1" dirty="0" smtClean="0">
                <a:solidFill>
                  <a:srgbClr val="FF0000"/>
                </a:solidFill>
              </a:rPr>
              <a:t>не детализируется по счетам</a:t>
            </a:r>
            <a:br>
              <a:rPr lang="ru-RU" sz="1200" b="1" dirty="0" smtClean="0">
                <a:solidFill>
                  <a:srgbClr val="FF0000"/>
                </a:solidFill>
              </a:rPr>
            </a:br>
            <a:r>
              <a:rPr lang="ru-RU" sz="1200" b="1" dirty="0" smtClean="0">
                <a:solidFill>
                  <a:srgbClr val="FF0000"/>
                </a:solidFill>
              </a:rPr>
              <a:t>0 </a:t>
            </a:r>
            <a:r>
              <a:rPr lang="ru-RU" sz="1200" b="1" dirty="0">
                <a:solidFill>
                  <a:srgbClr val="FF0000"/>
                </a:solidFill>
              </a:rPr>
              <a:t>401 41 000 </a:t>
            </a:r>
            <a:r>
              <a:rPr lang="ru-RU" sz="1200" b="1" dirty="0" smtClean="0">
                <a:solidFill>
                  <a:srgbClr val="FF0000"/>
                </a:solidFill>
              </a:rPr>
              <a:t>и </a:t>
            </a:r>
            <a:r>
              <a:rPr lang="ru-RU" sz="1200" b="1" dirty="0">
                <a:solidFill>
                  <a:srgbClr val="FF0000"/>
                </a:solidFill>
              </a:rPr>
              <a:t>0 401 49 </a:t>
            </a:r>
            <a:r>
              <a:rPr lang="ru-RU" sz="1200" b="1" dirty="0" smtClean="0">
                <a:solidFill>
                  <a:srgbClr val="FF0000"/>
                </a:solidFill>
              </a:rPr>
              <a:t>000 </a:t>
            </a:r>
            <a:endParaRPr lang="ru-RU" sz="1200" b="1" dirty="0">
              <a:solidFill>
                <a:srgbClr val="FF000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894407" y="604894"/>
            <a:ext cx="5944793" cy="671456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lvl="0" algn="ctr"/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Порядок формирования Сведений ф. 0503169 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на 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01.01.2021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400" b="1" dirty="0">
                <a:solidFill>
                  <a:srgbClr val="FF0000"/>
                </a:solidFill>
              </a:rPr>
              <a:t>не отличается</a:t>
            </a:r>
            <a:r>
              <a:rPr lang="ru-RU" sz="1400" dirty="0">
                <a:solidFill>
                  <a:srgbClr val="FF0000"/>
                </a:solidFill>
              </a:rPr>
              <a:t>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от порядка формирования</a:t>
            </a:r>
            <a:br>
              <a:rPr lang="ru-RU" sz="14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Сведений ф. 0503169 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на 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01.07.2020 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и на 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01.10.2020</a:t>
            </a:r>
            <a:endParaRPr lang="ru-RU" sz="1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4" name="Прямоугольная выноска 13"/>
          <p:cNvSpPr/>
          <p:nvPr/>
        </p:nvSpPr>
        <p:spPr>
          <a:xfrm>
            <a:off x="76200" y="604894"/>
            <a:ext cx="2362200" cy="685800"/>
          </a:xfrm>
          <a:prstGeom prst="wedgeRectCallout">
            <a:avLst>
              <a:gd name="adj1" fmla="val -28438"/>
              <a:gd name="adj2" fmla="val 65837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lvl="0" algn="ctr"/>
            <a:r>
              <a:rPr lang="ru-RU" sz="1400" dirty="0" smtClean="0"/>
              <a:t>КБК с </a:t>
            </a:r>
            <a:r>
              <a:rPr lang="ru-RU" sz="1400" dirty="0"/>
              <a:t>учетом положений </a:t>
            </a:r>
            <a:r>
              <a:rPr lang="ru-RU" sz="1400" dirty="0" smtClean="0"/>
              <a:t>приказов №85н, 207н, </a:t>
            </a:r>
            <a:r>
              <a:rPr lang="ru-RU" sz="1400" dirty="0"/>
              <a:t>действующих </a:t>
            </a:r>
            <a:r>
              <a:rPr lang="ru-RU" sz="1400" b="1" dirty="0"/>
              <a:t>на </a:t>
            </a:r>
            <a:r>
              <a:rPr lang="ru-RU" sz="1400" b="1" dirty="0" smtClean="0"/>
              <a:t>2020 </a:t>
            </a:r>
            <a:r>
              <a:rPr lang="ru-RU" sz="1400" b="1" dirty="0"/>
              <a:t>год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6200" y="4341500"/>
            <a:ext cx="1371600" cy="2114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ru-RU" sz="5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6200" y="4801875"/>
            <a:ext cx="1371600" cy="2082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ru-RU" sz="500" dirty="0"/>
          </a:p>
        </p:txBody>
      </p:sp>
    </p:spTree>
    <p:extLst>
      <p:ext uri="{BB962C8B-B14F-4D97-AF65-F5344CB8AC3E}">
        <p14:creationId xmlns:p14="http://schemas.microsoft.com/office/powerpoint/2010/main" val="59017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19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91E50705-0BAB-4EF1-B003-B21983F22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8602" y="57150"/>
            <a:ext cx="6757298" cy="615553"/>
          </a:xfrm>
        </p:spPr>
        <p:txBody>
          <a:bodyPr/>
          <a:lstStyle/>
          <a:p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Дополнительные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сведения</a:t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 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дебиторской задолженности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058733831"/>
              </p:ext>
            </p:extLst>
          </p:nvPr>
        </p:nvGraphicFramePr>
        <p:xfrm>
          <a:off x="813502" y="788322"/>
          <a:ext cx="2853113" cy="41076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948638476"/>
              </p:ext>
            </p:extLst>
          </p:nvPr>
        </p:nvGraphicFramePr>
        <p:xfrm>
          <a:off x="4800600" y="895351"/>
          <a:ext cx="3945762" cy="403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18389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20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91E50705-0BAB-4EF1-B003-B21983F22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8602" y="57150"/>
            <a:ext cx="6757298" cy="615553"/>
          </a:xfrm>
        </p:spPr>
        <p:txBody>
          <a:bodyPr/>
          <a:lstStyle/>
          <a:p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Расшифровка  дебиторской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задолженности</a:t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расчетам по выданным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авансам (ф. 0503191)</a:t>
            </a:r>
            <a:endParaRPr lang="ru-RU" sz="20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7" t="37226" r="18339" b="11030"/>
          <a:stretch/>
        </p:blipFill>
        <p:spPr bwMode="auto">
          <a:xfrm>
            <a:off x="228600" y="1428750"/>
            <a:ext cx="8628277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148400" y="1744950"/>
            <a:ext cx="576000" cy="2808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600" b="1" dirty="0"/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3962400" y="819150"/>
            <a:ext cx="1981200" cy="533400"/>
          </a:xfrm>
          <a:prstGeom prst="wedgeRectCallout">
            <a:avLst>
              <a:gd name="adj1" fmla="val -27845"/>
              <a:gd name="adj2" fmla="val 114779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lvl="0" algn="ctr"/>
            <a:r>
              <a:rPr lang="ru-RU" sz="1200" dirty="0" smtClean="0"/>
              <a:t>В отчетности за 2020 год </a:t>
            </a:r>
            <a:r>
              <a:rPr lang="ru-RU" sz="1200" b="1" dirty="0" smtClean="0"/>
              <a:t>не заполняется</a:t>
            </a:r>
            <a:endParaRPr lang="ru-RU" sz="1200" b="1" dirty="0"/>
          </a:p>
        </p:txBody>
      </p:sp>
      <p:sp>
        <p:nvSpPr>
          <p:cNvPr id="14" name="Стрелка вправо 13"/>
          <p:cNvSpPr/>
          <p:nvPr/>
        </p:nvSpPr>
        <p:spPr>
          <a:xfrm>
            <a:off x="4495800" y="3067050"/>
            <a:ext cx="410262" cy="419100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4171870" y="3638550"/>
            <a:ext cx="5525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900" b="1" dirty="0" smtClean="0"/>
              <a:t>100,00</a:t>
            </a:r>
            <a:endParaRPr lang="ru-RU" sz="900" b="1" dirty="0"/>
          </a:p>
        </p:txBody>
      </p:sp>
      <p:sp>
        <p:nvSpPr>
          <p:cNvPr id="17" name="Умножение 16"/>
          <p:cNvSpPr/>
          <p:nvPr/>
        </p:nvSpPr>
        <p:spPr>
          <a:xfrm>
            <a:off x="4114800" y="3596762"/>
            <a:ext cx="666670" cy="307032"/>
          </a:xfrm>
          <a:prstGeom prst="mathMultiply">
            <a:avLst/>
          </a:prstGeom>
          <a:solidFill>
            <a:srgbClr val="FF0000">
              <a:alpha val="37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781470" y="3638550"/>
            <a:ext cx="5525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900" b="1" dirty="0" smtClean="0">
                <a:solidFill>
                  <a:srgbClr val="008000"/>
                </a:solidFill>
              </a:rPr>
              <a:t>100,00</a:t>
            </a:r>
            <a:endParaRPr lang="ru-RU" sz="9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107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21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91E50705-0BAB-4EF1-B003-B21983F22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235863"/>
            <a:ext cx="7581900" cy="430887"/>
          </a:xfrm>
        </p:spPr>
        <p:txBody>
          <a:bodyPr/>
          <a:lstStyle/>
          <a:p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Сведения о финансовых вложениях получателя бюджетных средств, администратора источников финансирования дефицита бюджета (ф. 0503171)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244" y="1200150"/>
            <a:ext cx="6909809" cy="2895600"/>
          </a:xfrm>
          <a:prstGeom prst="rect">
            <a:avLst/>
          </a:prstGeom>
        </p:spPr>
      </p:pic>
      <p:cxnSp>
        <p:nvCxnSpPr>
          <p:cNvPr id="11" name="Прямая со стрелкой 10"/>
          <p:cNvCxnSpPr/>
          <p:nvPr/>
        </p:nvCxnSpPr>
        <p:spPr>
          <a:xfrm>
            <a:off x="1794053" y="3105150"/>
            <a:ext cx="381000" cy="0"/>
          </a:xfrm>
          <a:prstGeom prst="straightConnector1">
            <a:avLst/>
          </a:prstGeom>
          <a:ln w="28575"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1794053" y="3867150"/>
            <a:ext cx="381000" cy="0"/>
          </a:xfrm>
          <a:prstGeom prst="straightConnector1">
            <a:avLst/>
          </a:prstGeom>
          <a:ln w="28575"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3" name="Скругленный прямоугольник 12"/>
          <p:cNvSpPr/>
          <p:nvPr/>
        </p:nvSpPr>
        <p:spPr>
          <a:xfrm>
            <a:off x="41453" y="2952750"/>
            <a:ext cx="1828800" cy="106680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Сведения</a:t>
            </a:r>
            <a:br>
              <a:rPr lang="ru-RU" sz="1200" b="1" dirty="0">
                <a:solidFill>
                  <a:schemeClr val="tx1"/>
                </a:solidFill>
              </a:rPr>
            </a:br>
            <a:r>
              <a:rPr lang="ru-RU" sz="1200" b="1" dirty="0">
                <a:solidFill>
                  <a:schemeClr val="tx1"/>
                </a:solidFill>
              </a:rPr>
              <a:t>по сч.204 33, 215 33 НЕ детализируются по учреждениям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1453" y="1352550"/>
            <a:ext cx="1943100" cy="10668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100" b="1" dirty="0"/>
              <a:t>В гр. 5 указывается ИНН </a:t>
            </a:r>
            <a:r>
              <a:rPr lang="ru-RU" sz="1100" b="1" dirty="0" smtClean="0"/>
              <a:t>эмитента или ОКСМ </a:t>
            </a:r>
            <a:r>
              <a:rPr lang="ru-RU" sz="1100" b="1" dirty="0"/>
              <a:t>для эмитентов иностранных государств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6594653" y="1200150"/>
            <a:ext cx="685800" cy="28956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600" b="1" dirty="0"/>
          </a:p>
        </p:txBody>
      </p:sp>
    </p:spTree>
    <p:extLst>
      <p:ext uri="{BB962C8B-B14F-4D97-AF65-F5344CB8AC3E}">
        <p14:creationId xmlns:p14="http://schemas.microsoft.com/office/powerpoint/2010/main" val="2228189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22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28800" y="235863"/>
            <a:ext cx="7214498" cy="430887"/>
          </a:xfrm>
        </p:spPr>
        <p:txBody>
          <a:bodyPr/>
          <a:lstStyle/>
          <a:p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Сведения о финансовых вложениях получателя бюджетных средств, администратора источников финансирования дефицита бюджета (ф. 0503171)</a:t>
            </a:r>
          </a:p>
        </p:txBody>
      </p:sp>
      <p:sp>
        <p:nvSpPr>
          <p:cNvPr id="5" name="Прямоугольник 5">
            <a:extLst>
              <a:ext uri="{FF2B5EF4-FFF2-40B4-BE49-F238E27FC236}">
                <a16:creationId xmlns:a16="http://schemas.microsoft.com/office/drawing/2014/main" xmlns="" id="{6F7FE1FA-48AD-467D-92A0-6D1B41A28C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5982" y="1192391"/>
            <a:ext cx="7587018" cy="2903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</a:pPr>
            <a:r>
              <a:rPr lang="ru-RU" sz="1800" dirty="0">
                <a:cs typeface="Times New Roman" panose="02020603050405020304" pitchFamily="18" charset="0"/>
              </a:rPr>
              <a:t>Обеспечить сверку данных бюджетного учета с </a:t>
            </a:r>
            <a:r>
              <a:rPr lang="ru-RU" sz="1800" dirty="0" smtClean="0">
                <a:cs typeface="Times New Roman" panose="02020603050405020304" pitchFamily="18" charset="0"/>
              </a:rPr>
              <a:t>данными соответствующих </a:t>
            </a:r>
            <a:r>
              <a:rPr lang="ru-RU" sz="1800" dirty="0">
                <a:cs typeface="Times New Roman" panose="02020603050405020304" pitchFamily="18" charset="0"/>
              </a:rPr>
              <a:t>реестров акционеров обществ (выписки из реестров акционеров обществ</a:t>
            </a:r>
            <a:r>
              <a:rPr lang="ru-RU" sz="1800" dirty="0" smtClean="0">
                <a:cs typeface="Times New Roman" panose="02020603050405020304" pitchFamily="18" charset="0"/>
              </a:rPr>
              <a:t>), а </a:t>
            </a:r>
            <a:r>
              <a:rPr lang="ru-RU" sz="1800" dirty="0">
                <a:cs typeface="Times New Roman" panose="02020603050405020304" pitchFamily="18" charset="0"/>
              </a:rPr>
              <a:t>также с данными Реестра федерального </a:t>
            </a:r>
            <a:r>
              <a:rPr lang="ru-RU" sz="1800" dirty="0" smtClean="0">
                <a:cs typeface="Times New Roman" panose="02020603050405020304" pitchFamily="18" charset="0"/>
              </a:rPr>
              <a:t>имущества.</a:t>
            </a:r>
            <a:endParaRPr lang="ru-RU" sz="1800" dirty="0"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</a:pPr>
            <a:r>
              <a:rPr lang="ru-RU" sz="1800" dirty="0" smtClean="0">
                <a:cs typeface="Times New Roman" panose="02020603050405020304" pitchFamily="18" charset="0"/>
              </a:rPr>
              <a:t>Исключить </a:t>
            </a:r>
            <a:r>
              <a:rPr lang="ru-RU" sz="1800" dirty="0">
                <a:cs typeface="Times New Roman" panose="02020603050405020304" pitchFamily="18" charset="0"/>
              </a:rPr>
              <a:t>случаи </a:t>
            </a:r>
            <a:r>
              <a:rPr lang="ru-RU" sz="1800" dirty="0" err="1">
                <a:cs typeface="Times New Roman" panose="02020603050405020304" pitchFamily="18" charset="0"/>
              </a:rPr>
              <a:t>задвоения</a:t>
            </a:r>
            <a:r>
              <a:rPr lang="ru-RU" sz="1800" dirty="0">
                <a:cs typeface="Times New Roman" panose="02020603050405020304" pitchFamily="18" charset="0"/>
              </a:rPr>
              <a:t> данных и отражения сведений</a:t>
            </a:r>
            <a:br>
              <a:rPr lang="ru-RU" sz="1800" dirty="0">
                <a:cs typeface="Times New Roman" panose="02020603050405020304" pitchFamily="18" charset="0"/>
              </a:rPr>
            </a:br>
            <a:r>
              <a:rPr lang="ru-RU" sz="1800" dirty="0">
                <a:cs typeface="Times New Roman" panose="02020603050405020304" pitchFamily="18" charset="0"/>
              </a:rPr>
              <a:t>по организациям, которые на сегодняшний день </a:t>
            </a:r>
            <a:r>
              <a:rPr lang="ru-RU" sz="1800" dirty="0" smtClean="0">
                <a:cs typeface="Times New Roman" panose="02020603050405020304" pitchFamily="18" charset="0"/>
              </a:rPr>
              <a:t>ликвидированы.</a:t>
            </a:r>
          </a:p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</a:pPr>
            <a:r>
              <a:rPr lang="ru-RU" sz="1800" dirty="0" smtClean="0">
                <a:cs typeface="Times New Roman" panose="02020603050405020304" pitchFamily="18" charset="0"/>
              </a:rPr>
              <a:t>Требует </a:t>
            </a:r>
            <a:r>
              <a:rPr lang="ru-RU" sz="1800" dirty="0">
                <a:cs typeface="Times New Roman" panose="02020603050405020304" pitchFamily="18" charset="0"/>
              </a:rPr>
              <a:t>раскрытия в тексте ПЗ причин наличия показателей</a:t>
            </a:r>
            <a:br>
              <a:rPr lang="ru-RU" sz="1800" dirty="0">
                <a:cs typeface="Times New Roman" panose="02020603050405020304" pitchFamily="18" charset="0"/>
              </a:rPr>
            </a:br>
            <a:r>
              <a:rPr lang="ru-RU" sz="1800" dirty="0">
                <a:cs typeface="Times New Roman" panose="02020603050405020304" pitchFamily="18" charset="0"/>
              </a:rPr>
              <a:t>на счетах </a:t>
            </a:r>
            <a:r>
              <a:rPr lang="ru-RU" sz="1800" b="1" dirty="0">
                <a:cs typeface="Times New Roman" panose="02020603050405020304" pitchFamily="18" charset="0"/>
              </a:rPr>
              <a:t>1 215 31 000, 1 215 32 000, 1 215 33 000.</a:t>
            </a:r>
          </a:p>
        </p:txBody>
      </p:sp>
      <p:sp>
        <p:nvSpPr>
          <p:cNvPr id="4" name="Овал 3"/>
          <p:cNvSpPr/>
          <p:nvPr/>
        </p:nvSpPr>
        <p:spPr>
          <a:xfrm>
            <a:off x="457800" y="1276350"/>
            <a:ext cx="532800" cy="5334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6" name="Овал 5"/>
          <p:cNvSpPr/>
          <p:nvPr/>
        </p:nvSpPr>
        <p:spPr>
          <a:xfrm>
            <a:off x="457800" y="2647950"/>
            <a:ext cx="532800" cy="5334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2</a:t>
            </a:r>
          </a:p>
        </p:txBody>
      </p:sp>
      <p:sp>
        <p:nvSpPr>
          <p:cNvPr id="7" name="Овал 6"/>
          <p:cNvSpPr/>
          <p:nvPr/>
        </p:nvSpPr>
        <p:spPr>
          <a:xfrm>
            <a:off x="457800" y="3486150"/>
            <a:ext cx="532800" cy="5334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546901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23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91E50705-0BAB-4EF1-B003-B21983F22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133350"/>
            <a:ext cx="7048500" cy="553998"/>
          </a:xfrm>
        </p:spPr>
        <p:txBody>
          <a:bodyPr/>
          <a:lstStyle/>
          <a:p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Сведения об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исполнении судебных решений по денежным обязательствам бюджета (ф. 0503296)</a:t>
            </a:r>
          </a:p>
        </p:txBody>
      </p:sp>
      <p:grpSp>
        <p:nvGrpSpPr>
          <p:cNvPr id="8" name="Группа 7"/>
          <p:cNvGrpSpPr/>
          <p:nvPr/>
        </p:nvGrpSpPr>
        <p:grpSpPr>
          <a:xfrm>
            <a:off x="436380" y="919432"/>
            <a:ext cx="6878820" cy="3785918"/>
            <a:chOff x="55380" y="919432"/>
            <a:chExt cx="6878820" cy="3785918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84" t="25157" r="37736" b="15472"/>
            <a:stretch/>
          </p:blipFill>
          <p:spPr bwMode="auto">
            <a:xfrm>
              <a:off x="55381" y="919432"/>
              <a:ext cx="6878819" cy="37859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Прямоугольник 10"/>
            <p:cNvSpPr/>
            <p:nvPr/>
          </p:nvSpPr>
          <p:spPr>
            <a:xfrm>
              <a:off x="55380" y="3790951"/>
              <a:ext cx="1392419" cy="22859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600" dirty="0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6096000" y="2812390"/>
              <a:ext cx="838200" cy="11429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600" dirty="0"/>
            </a:p>
          </p:txBody>
        </p:sp>
      </p:grpSp>
      <p:sp>
        <p:nvSpPr>
          <p:cNvPr id="13" name="Скругленный прямоугольник 12"/>
          <p:cNvSpPr/>
          <p:nvPr/>
        </p:nvSpPr>
        <p:spPr>
          <a:xfrm>
            <a:off x="3429000" y="3333750"/>
            <a:ext cx="5181600" cy="137160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sz="1600" dirty="0" smtClean="0">
                <a:solidFill>
                  <a:schemeClr val="tx1"/>
                </a:solidFill>
              </a:rPr>
              <a:t>В случае если графа 8 больше </a:t>
            </a:r>
            <a:r>
              <a:rPr lang="ru-RU" sz="1600" b="1" dirty="0" smtClean="0">
                <a:solidFill>
                  <a:srgbClr val="FF0000"/>
                </a:solidFill>
              </a:rPr>
              <a:t>10 млн.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ru-RU" sz="1600" b="1" dirty="0" smtClean="0">
                <a:solidFill>
                  <a:srgbClr val="FF0000"/>
                </a:solidFill>
              </a:rPr>
              <a:t>рублей</a:t>
            </a:r>
            <a:r>
              <a:rPr lang="ru-RU" sz="1600" dirty="0" smtClean="0">
                <a:solidFill>
                  <a:schemeClr val="tx1"/>
                </a:solidFill>
              </a:rPr>
              <a:t/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и в справочной таблице указаны КОСГУ 296 и 297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в тексте ПЗ раскрывается информация о правовом основании возникновения задолженности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по указанным КОСГУ.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15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>
          <a:xfrm>
            <a:off x="6940176" y="4817516"/>
            <a:ext cx="2103121" cy="268834"/>
          </a:xfrm>
        </p:spPr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2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05000" y="57150"/>
            <a:ext cx="7162800" cy="553998"/>
          </a:xfrm>
        </p:spPr>
        <p:txBody>
          <a:bodyPr wrap="square" lIns="0" tIns="0" rIns="0" bIns="0">
            <a:spAutoFit/>
          </a:bodyPr>
          <a:lstStyle/>
          <a:p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Недочеты, выявленные по итогам анализа </a:t>
            </a:r>
            <a:r>
              <a:rPr lang="ru-RU" sz="1800" dirty="0" smtClean="0">
                <a:solidFill>
                  <a:srgbClr val="FF0000"/>
                </a:solidFill>
              </a:rPr>
              <a:t>кредиторской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задолженности за 9 месяцев 2020 года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FDC98BC3-F50C-4EB4-8BE3-4C01F7ABA9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736600"/>
            <a:ext cx="8001000" cy="630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</a:pPr>
            <a:r>
              <a:rPr lang="ru-RU" altLang="ru-RU" sz="1600" b="1" dirty="0">
                <a:solidFill>
                  <a:schemeClr val="accent3">
                    <a:lumMod val="50000"/>
                  </a:schemeClr>
                </a:solidFill>
              </a:rPr>
              <a:t>Отражение кредиторской задолженности по доходам</a:t>
            </a:r>
            <a:r>
              <a:rPr lang="ru-RU" altLang="ru-RU" sz="1600" b="1" dirty="0" smtClean="0">
                <a:solidFill>
                  <a:schemeClr val="accent3">
                    <a:lumMod val="50000"/>
                  </a:schemeClr>
                </a:solidFill>
              </a:rPr>
              <a:t>,</a:t>
            </a:r>
            <a:br>
              <a:rPr lang="ru-RU" altLang="ru-RU" sz="16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altLang="ru-RU" sz="1600" b="1" dirty="0" smtClean="0">
                <a:solidFill>
                  <a:schemeClr val="accent3">
                    <a:lumMod val="50000"/>
                  </a:schemeClr>
                </a:solidFill>
              </a:rPr>
              <a:t>по которым в </a:t>
            </a:r>
            <a:r>
              <a:rPr lang="ru-RU" altLang="ru-RU" sz="1600" b="1" dirty="0">
                <a:solidFill>
                  <a:schemeClr val="accent3">
                    <a:lumMod val="50000"/>
                  </a:schemeClr>
                </a:solidFill>
              </a:rPr>
              <a:t>течение года отсутствует движение или оно минимальное</a:t>
            </a:r>
          </a:p>
        </p:txBody>
      </p:sp>
      <p:sp>
        <p:nvSpPr>
          <p:cNvPr id="8" name="Овал 7"/>
          <p:cNvSpPr>
            <a:spLocks noChangeAspect="1"/>
          </p:cNvSpPr>
          <p:nvPr/>
        </p:nvSpPr>
        <p:spPr>
          <a:xfrm>
            <a:off x="533400" y="819150"/>
            <a:ext cx="479520" cy="48006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</a:t>
            </a:r>
            <a:endParaRPr lang="ru-RU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5" t="32337" r="38362" b="29042"/>
          <a:stretch/>
        </p:blipFill>
        <p:spPr bwMode="auto">
          <a:xfrm>
            <a:off x="324757" y="1463449"/>
            <a:ext cx="8667993" cy="3165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876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>
          <a:xfrm>
            <a:off x="6940176" y="4817516"/>
            <a:ext cx="2103121" cy="268834"/>
          </a:xfrm>
        </p:spPr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3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05000" y="57150"/>
            <a:ext cx="7162800" cy="553998"/>
          </a:xfrm>
        </p:spPr>
        <p:txBody>
          <a:bodyPr wrap="square" lIns="0" tIns="0" rIns="0" bIns="0">
            <a:spAutoFit/>
          </a:bodyPr>
          <a:lstStyle/>
          <a:p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Недочеты, выявленные по итогам анализа </a:t>
            </a:r>
            <a:r>
              <a:rPr lang="ru-RU" sz="1800" dirty="0" smtClean="0">
                <a:solidFill>
                  <a:srgbClr val="FF0000"/>
                </a:solidFill>
              </a:rPr>
              <a:t>кредиторской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задолженности за 9 месяцев 2020 года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FDC98BC3-F50C-4EB4-8BE3-4C01F7ABA9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736600"/>
            <a:ext cx="7315200" cy="630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</a:pPr>
            <a:r>
              <a:rPr lang="ru-RU" altLang="ru-RU" sz="1600" b="1" dirty="0" smtClean="0">
                <a:solidFill>
                  <a:schemeClr val="accent3">
                    <a:lumMod val="50000"/>
                  </a:schemeClr>
                </a:solidFill>
              </a:rPr>
              <a:t>Отражение остатков кредиторской задолженности</a:t>
            </a:r>
            <a:br>
              <a:rPr lang="ru-RU" altLang="ru-RU" sz="16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altLang="ru-RU" sz="1600" b="1" dirty="0" smtClean="0">
                <a:solidFill>
                  <a:schemeClr val="accent3">
                    <a:lumMod val="50000"/>
                  </a:schemeClr>
                </a:solidFill>
              </a:rPr>
              <a:t>по счетам 1 205 53 000, 1 302 41 000, 1 302 51 000</a:t>
            </a:r>
            <a:endParaRPr lang="ru-RU" altLang="ru-RU" sz="1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Овал 7"/>
          <p:cNvSpPr>
            <a:spLocks noChangeAspect="1"/>
          </p:cNvSpPr>
          <p:nvPr/>
        </p:nvSpPr>
        <p:spPr>
          <a:xfrm>
            <a:off x="533400" y="819150"/>
            <a:ext cx="479520" cy="48006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2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5" t="40369" r="38645" b="10927"/>
          <a:stretch/>
        </p:blipFill>
        <p:spPr bwMode="auto">
          <a:xfrm>
            <a:off x="609600" y="1385093"/>
            <a:ext cx="7772400" cy="3548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21037" y="2368350"/>
            <a:ext cx="1404000" cy="396000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ru-RU" sz="5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21037" y="3181350"/>
            <a:ext cx="1404000" cy="396000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ru-RU" sz="5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21037" y="3724986"/>
            <a:ext cx="1404000" cy="751763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ru-RU" sz="500" dirty="0"/>
          </a:p>
        </p:txBody>
      </p:sp>
    </p:spTree>
    <p:extLst>
      <p:ext uri="{BB962C8B-B14F-4D97-AF65-F5344CB8AC3E}">
        <p14:creationId xmlns:p14="http://schemas.microsoft.com/office/powerpoint/2010/main" val="222666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>
          <a:xfrm>
            <a:off x="6940176" y="4817516"/>
            <a:ext cx="2103121" cy="268834"/>
          </a:xfrm>
        </p:spPr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4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05000" y="57150"/>
            <a:ext cx="7162800" cy="553998"/>
          </a:xfrm>
        </p:spPr>
        <p:txBody>
          <a:bodyPr wrap="square" lIns="0" tIns="0" rIns="0" bIns="0">
            <a:spAutoFit/>
          </a:bodyPr>
          <a:lstStyle/>
          <a:p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Недочеты, выявленные по итогам анализа 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кредиторской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задолженности за 9 месяцев 2020 года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FDC98BC3-F50C-4EB4-8BE3-4C01F7ABA9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736600"/>
            <a:ext cx="7315200" cy="630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</a:pPr>
            <a:r>
              <a:rPr lang="ru-RU" altLang="ru-RU" sz="1600" b="1" dirty="0">
                <a:solidFill>
                  <a:schemeClr val="accent3">
                    <a:lumMod val="50000"/>
                  </a:schemeClr>
                </a:solidFill>
              </a:rPr>
              <a:t>Отражение </a:t>
            </a:r>
            <a:r>
              <a:rPr lang="ru-RU" altLang="ru-RU" sz="1600" b="1" dirty="0" smtClean="0">
                <a:solidFill>
                  <a:schemeClr val="accent3">
                    <a:lumMod val="50000"/>
                  </a:schemeClr>
                </a:solidFill>
              </a:rPr>
              <a:t>просроченной кредиторской </a:t>
            </a:r>
            <a:r>
              <a:rPr lang="ru-RU" altLang="ru-RU" sz="1600" b="1" dirty="0">
                <a:solidFill>
                  <a:schemeClr val="accent3">
                    <a:lumMod val="50000"/>
                  </a:schemeClr>
                </a:solidFill>
              </a:rPr>
              <a:t>задолженности по </a:t>
            </a:r>
            <a:r>
              <a:rPr lang="ru-RU" altLang="ru-RU" sz="1600" b="1" dirty="0" smtClean="0">
                <a:solidFill>
                  <a:schemeClr val="accent3">
                    <a:lumMod val="50000"/>
                  </a:schemeClr>
                </a:solidFill>
              </a:rPr>
              <a:t>доходам</a:t>
            </a:r>
            <a:br>
              <a:rPr lang="ru-RU" altLang="ru-RU" sz="16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altLang="ru-RU" sz="1600" b="1" dirty="0" smtClean="0">
                <a:solidFill>
                  <a:schemeClr val="accent3">
                    <a:lumMod val="50000"/>
                  </a:schemeClr>
                </a:solidFill>
              </a:rPr>
              <a:t>(в том числе штрафам)</a:t>
            </a:r>
            <a:endParaRPr lang="ru-RU" altLang="ru-RU" sz="1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Овал 7"/>
          <p:cNvSpPr>
            <a:spLocks noChangeAspect="1"/>
          </p:cNvSpPr>
          <p:nvPr/>
        </p:nvSpPr>
        <p:spPr>
          <a:xfrm>
            <a:off x="533400" y="819150"/>
            <a:ext cx="479520" cy="48006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3</a:t>
            </a:r>
            <a:endParaRPr lang="ru-RU" b="1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3" t="40067" r="38657" b="18142"/>
          <a:stretch/>
        </p:blipFill>
        <p:spPr bwMode="auto">
          <a:xfrm>
            <a:off x="304800" y="1352550"/>
            <a:ext cx="8517340" cy="3337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569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>
          <a:xfrm>
            <a:off x="6940176" y="4817516"/>
            <a:ext cx="2103121" cy="268834"/>
          </a:xfrm>
        </p:spPr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5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05000" y="57150"/>
            <a:ext cx="7162800" cy="553998"/>
          </a:xfrm>
        </p:spPr>
        <p:txBody>
          <a:bodyPr wrap="square" lIns="0" tIns="0" rIns="0" bIns="0">
            <a:spAutoFit/>
          </a:bodyPr>
          <a:lstStyle/>
          <a:p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Недочеты, выявленные по итогам анализа 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кредиторской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задолженности за 9 месяцев 2020 года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FDC98BC3-F50C-4EB4-8BE3-4C01F7ABA9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736600"/>
            <a:ext cx="6148411" cy="630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</a:pPr>
            <a:r>
              <a:rPr lang="ru-RU" altLang="ru-RU" sz="1600" b="1" dirty="0">
                <a:solidFill>
                  <a:schemeClr val="accent3">
                    <a:lumMod val="50000"/>
                  </a:schemeClr>
                </a:solidFill>
              </a:rPr>
              <a:t>Отражение </a:t>
            </a:r>
            <a:r>
              <a:rPr lang="ru-RU" altLang="ru-RU" sz="1600" b="1" dirty="0" smtClean="0">
                <a:solidFill>
                  <a:schemeClr val="accent3">
                    <a:lumMod val="50000"/>
                  </a:schemeClr>
                </a:solidFill>
              </a:rPr>
              <a:t>просроченной кредиторской задолженности</a:t>
            </a:r>
            <a:br>
              <a:rPr lang="ru-RU" altLang="ru-RU" sz="16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altLang="ru-RU" sz="1600" b="1" dirty="0" smtClean="0">
                <a:solidFill>
                  <a:schemeClr val="accent3">
                    <a:lumMod val="50000"/>
                  </a:schemeClr>
                </a:solidFill>
              </a:rPr>
              <a:t>по налогам и страховым взносам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0" t="39934" r="38582" b="12040"/>
          <a:stretch/>
        </p:blipFill>
        <p:spPr bwMode="auto">
          <a:xfrm>
            <a:off x="484354" y="1384566"/>
            <a:ext cx="8050046" cy="362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Овал 7"/>
          <p:cNvSpPr>
            <a:spLocks noChangeAspect="1"/>
          </p:cNvSpPr>
          <p:nvPr/>
        </p:nvSpPr>
        <p:spPr>
          <a:xfrm>
            <a:off x="533400" y="819150"/>
            <a:ext cx="479520" cy="48006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4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36788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6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05000" y="209550"/>
            <a:ext cx="7162800" cy="400110"/>
          </a:xfrm>
        </p:spPr>
        <p:txBody>
          <a:bodyPr wrap="square" lIns="0" tIns="0" rIns="0" bIns="0">
            <a:spAutoFit/>
          </a:bodyPr>
          <a:lstStyle/>
          <a:p>
            <a:r>
              <a:rPr lang="ru-RU" sz="2600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Отражение задолженности по штрафам</a:t>
            </a:r>
            <a:endParaRPr lang="ru-RU" sz="2600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878919617"/>
              </p:ext>
            </p:extLst>
          </p:nvPr>
        </p:nvGraphicFramePr>
        <p:xfrm>
          <a:off x="457200" y="1123950"/>
          <a:ext cx="8458200" cy="2971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0" y="4248150"/>
            <a:ext cx="845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000" b="1" dirty="0">
                <a:solidFill>
                  <a:srgbClr val="FF0000"/>
                </a:solidFill>
              </a:rPr>
              <a:t>Относится к </a:t>
            </a:r>
            <a:r>
              <a:rPr lang="ru-RU" sz="2000" b="1" dirty="0" smtClean="0">
                <a:solidFill>
                  <a:srgbClr val="FF0000"/>
                </a:solidFill>
              </a:rPr>
              <a:t>дебиторской и кредиторской задолженности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90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7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05000" y="209550"/>
            <a:ext cx="7162800" cy="307777"/>
          </a:xfrm>
        </p:spPr>
        <p:txBody>
          <a:bodyPr wrap="square" lIns="0" tIns="0" rIns="0" bIns="0">
            <a:spAutoFit/>
          </a:bodyPr>
          <a:lstStyle/>
          <a:p>
            <a:r>
              <a:rPr lang="ru-RU" sz="2000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Право требования образовалось </a:t>
            </a:r>
            <a:r>
              <a:rPr lang="ru-RU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</a:t>
            </a:r>
            <a:r>
              <a:rPr lang="ru-RU" sz="2000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01.01.2020</a:t>
            </a:r>
            <a:endParaRPr lang="ru-RU" sz="2000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2929372"/>
              </p:ext>
            </p:extLst>
          </p:nvPr>
        </p:nvGraphicFramePr>
        <p:xfrm>
          <a:off x="228600" y="914705"/>
          <a:ext cx="8610600" cy="379064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895600"/>
                <a:gridCol w="2514600"/>
                <a:gridCol w="3200400"/>
              </a:tblGrid>
              <a:tr h="386116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ysClr val="windowText" lastClr="000000"/>
                          </a:solidFill>
                        </a:rPr>
                        <a:t>КБК задолженности</a:t>
                      </a:r>
                      <a:endParaRPr lang="ru-RU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ysClr val="windowText" lastClr="000000"/>
                          </a:solidFill>
                        </a:rPr>
                        <a:t>КБК кассовых</a:t>
                      </a:r>
                      <a:r>
                        <a:rPr lang="ru-RU" sz="1200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ru-RU" sz="1200" dirty="0" smtClean="0">
                          <a:solidFill>
                            <a:sysClr val="windowText" lastClr="000000"/>
                          </a:solidFill>
                        </a:rPr>
                        <a:t>поступлений</a:t>
                      </a:r>
                      <a:endParaRPr lang="ru-RU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ysClr val="windowText" lastClr="000000"/>
                          </a:solidFill>
                        </a:rPr>
                        <a:t>Что делаем?</a:t>
                      </a:r>
                      <a:endParaRPr lang="ru-RU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</a:tr>
              <a:tr h="534622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</a:rPr>
                        <a:t>Задолженность 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</a:rPr>
                        <a:t>отражена по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</a:rPr>
                        <a:t>КБК</a:t>
                      </a:r>
                      <a:br>
                        <a:rPr lang="ru-RU" sz="100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ru-RU" sz="1000" dirty="0" smtClean="0">
                          <a:solidFill>
                            <a:schemeClr val="tx1"/>
                          </a:solidFill>
                        </a:rPr>
                        <a:t>в соответствии с сопоставительной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</a:rPr>
                        <a:t> таблицей</a:t>
                      </a:r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</a:rPr>
                        <a:t>Кассовые поступления отсутствуют или отражены по КБК в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</a:rPr>
                        <a:t> соответствии с сопоставительной таблицей</a:t>
                      </a:r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</a:rPr>
                        <a:t>Ничего,</a:t>
                      </a:r>
                    </a:p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</a:rPr>
                        <a:t>Правильно</a:t>
                      </a:r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15817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</a:rPr>
                        <a:t>Задолженность 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</a:rPr>
                        <a:t>отражена по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</a:rPr>
                        <a:t>КБК</a:t>
                      </a:r>
                      <a:br>
                        <a:rPr lang="ru-RU" sz="100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ru-RU" sz="1000" dirty="0" smtClean="0">
                          <a:solidFill>
                            <a:schemeClr val="tx1"/>
                          </a:solidFill>
                        </a:rPr>
                        <a:t>в соответствии с сопоставительной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</a:rPr>
                        <a:t> таблицей</a:t>
                      </a:r>
                      <a:endParaRPr lang="ru-RU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rgbClr val="C00000"/>
                          </a:solidFill>
                        </a:rPr>
                        <a:t>Кассовые поступления отражены по КБК</a:t>
                      </a:r>
                      <a:r>
                        <a:rPr lang="ru-RU" sz="1000" baseline="0" dirty="0" smtClean="0">
                          <a:solidFill>
                            <a:srgbClr val="C00000"/>
                          </a:solidFill>
                        </a:rPr>
                        <a:t> в соответствии с приказом № 85н</a:t>
                      </a:r>
                      <a:endParaRPr lang="ru-RU" sz="10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Проводим уточнение поступлений</a:t>
                      </a:r>
                      <a:endParaRPr lang="ru-RU" sz="1000" dirty="0"/>
                    </a:p>
                  </a:txBody>
                  <a:tcPr/>
                </a:tc>
              </a:tr>
              <a:tr h="534622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rgbClr val="C00000"/>
                          </a:solidFill>
                        </a:rPr>
                        <a:t>Задолженность </a:t>
                      </a:r>
                      <a:r>
                        <a:rPr lang="ru-RU" sz="1000" baseline="0" dirty="0" smtClean="0">
                          <a:solidFill>
                            <a:srgbClr val="C00000"/>
                          </a:solidFill>
                        </a:rPr>
                        <a:t>отражена по </a:t>
                      </a:r>
                      <a:r>
                        <a:rPr lang="ru-RU" sz="1000" dirty="0" smtClean="0">
                          <a:solidFill>
                            <a:srgbClr val="C00000"/>
                          </a:solidFill>
                        </a:rPr>
                        <a:t>КБК</a:t>
                      </a:r>
                      <a:br>
                        <a:rPr lang="ru-RU" sz="1000" dirty="0" smtClean="0">
                          <a:solidFill>
                            <a:srgbClr val="C00000"/>
                          </a:solidFill>
                        </a:rPr>
                      </a:br>
                      <a:r>
                        <a:rPr lang="ru-RU" sz="1000" dirty="0" smtClean="0">
                          <a:solidFill>
                            <a:srgbClr val="C00000"/>
                          </a:solidFill>
                        </a:rPr>
                        <a:t>в соответствии с приказом № 85н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</a:rPr>
                        <a:t>Кассовые поступления отсутствуют или отражены по КБК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</a:rPr>
                        <a:t> соответствии с сопоставительной таблицей</a:t>
                      </a:r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Переносим</a:t>
                      </a:r>
                      <a:r>
                        <a:rPr lang="ru-RU" sz="1000" baseline="0" dirty="0" smtClean="0"/>
                        <a:t> остаток задолженности </a:t>
                      </a:r>
                      <a:r>
                        <a:rPr lang="ru-RU" sz="1000" dirty="0" smtClean="0"/>
                        <a:t>в межотчетный период на КБК в соответствии</a:t>
                      </a:r>
                      <a:r>
                        <a:rPr lang="ru-RU" sz="1000" baseline="0" dirty="0" smtClean="0"/>
                        <a:t> с с</a:t>
                      </a:r>
                      <a:r>
                        <a:rPr lang="ru-RU" sz="1000" dirty="0" smtClean="0"/>
                        <a:t>опоставительной таблицей</a:t>
                      </a:r>
                      <a:endParaRPr lang="ru-RU" sz="1000" dirty="0"/>
                    </a:p>
                  </a:txBody>
                  <a:tcPr/>
                </a:tc>
              </a:tr>
              <a:tr h="733192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rgbClr val="C00000"/>
                          </a:solidFill>
                        </a:rPr>
                        <a:t>Задолженность </a:t>
                      </a:r>
                      <a:r>
                        <a:rPr lang="ru-RU" sz="1000" baseline="0" dirty="0" smtClean="0">
                          <a:solidFill>
                            <a:srgbClr val="C00000"/>
                          </a:solidFill>
                        </a:rPr>
                        <a:t>отражена по </a:t>
                      </a:r>
                      <a:r>
                        <a:rPr lang="ru-RU" sz="1000" dirty="0" smtClean="0">
                          <a:solidFill>
                            <a:srgbClr val="C00000"/>
                          </a:solidFill>
                        </a:rPr>
                        <a:t>КБК</a:t>
                      </a:r>
                      <a:br>
                        <a:rPr lang="ru-RU" sz="1000" dirty="0" smtClean="0">
                          <a:solidFill>
                            <a:srgbClr val="C00000"/>
                          </a:solidFill>
                        </a:rPr>
                      </a:br>
                      <a:r>
                        <a:rPr lang="ru-RU" sz="1000" dirty="0" smtClean="0">
                          <a:solidFill>
                            <a:srgbClr val="C00000"/>
                          </a:solidFill>
                        </a:rPr>
                        <a:t>в соответствии с приказом № 85н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rgbClr val="C00000"/>
                          </a:solidFill>
                        </a:rPr>
                        <a:t>Кассовые поступления отражены по КБК</a:t>
                      </a:r>
                      <a:r>
                        <a:rPr lang="ru-RU" sz="1000" baseline="0" dirty="0" smtClean="0">
                          <a:solidFill>
                            <a:srgbClr val="C00000"/>
                          </a:solidFill>
                        </a:rPr>
                        <a:t> в соответствии с приказом № 85н</a:t>
                      </a:r>
                      <a:endParaRPr lang="ru-RU" sz="1000" dirty="0" smtClean="0">
                        <a:solidFill>
                          <a:srgbClr val="C00000"/>
                        </a:solidFill>
                      </a:endParaRPr>
                    </a:p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Переносим</a:t>
                      </a:r>
                      <a:r>
                        <a:rPr lang="ru-RU" sz="1000" baseline="0" dirty="0" smtClean="0"/>
                        <a:t> остаток задолженности </a:t>
                      </a:r>
                      <a:r>
                        <a:rPr lang="ru-RU" sz="1000" dirty="0" smtClean="0"/>
                        <a:t>в межотчетный период на КБК в соответствии</a:t>
                      </a:r>
                      <a:r>
                        <a:rPr lang="ru-RU" sz="1000" baseline="0" dirty="0" smtClean="0"/>
                        <a:t> с с</a:t>
                      </a:r>
                      <a:r>
                        <a:rPr lang="ru-RU" sz="1000" dirty="0" smtClean="0"/>
                        <a:t>опоставительной таблицей, проводим уточнение поступлений</a:t>
                      </a:r>
                      <a:endParaRPr lang="ru-RU" sz="1000" dirty="0"/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rgbClr val="C00000"/>
                          </a:solidFill>
                        </a:rPr>
                        <a:t>В ходе инвентаризации</a:t>
                      </a:r>
                      <a:r>
                        <a:rPr lang="ru-RU" sz="1000" baseline="0" dirty="0" smtClean="0">
                          <a:solidFill>
                            <a:srgbClr val="C00000"/>
                          </a:solidFill>
                        </a:rPr>
                        <a:t> выявлено,</a:t>
                      </a:r>
                      <a:br>
                        <a:rPr lang="ru-RU" sz="1000" baseline="0" dirty="0" smtClean="0">
                          <a:solidFill>
                            <a:srgbClr val="C00000"/>
                          </a:solidFill>
                        </a:rPr>
                      </a:br>
                      <a:r>
                        <a:rPr lang="ru-RU" sz="1000" baseline="0" dirty="0" smtClean="0">
                          <a:solidFill>
                            <a:srgbClr val="C00000"/>
                          </a:solidFill>
                        </a:rPr>
                        <a:t>что остаток задолженности на 01.01.2020 ошибочно не отражен</a:t>
                      </a:r>
                      <a:endParaRPr lang="ru-RU" sz="10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</a:rPr>
                        <a:t>Кассовые поступления отсутствуют или отражены по КБК в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</a:rPr>
                        <a:t> соответствии с сопоставительной таблицей</a:t>
                      </a:r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Корректируем остатки на 01.01.2020 в связи с исправлением ошибок прошлых лет</a:t>
                      </a:r>
                      <a:br>
                        <a:rPr lang="ru-RU" sz="1000" dirty="0" smtClean="0"/>
                      </a:br>
                      <a:r>
                        <a:rPr lang="ru-RU" sz="1000" dirty="0" smtClean="0"/>
                        <a:t>(ф. 0503173)</a:t>
                      </a:r>
                      <a:endParaRPr lang="ru-RU" sz="1000" dirty="0"/>
                    </a:p>
                  </a:txBody>
                  <a:tcPr/>
                </a:tc>
              </a:tr>
              <a:tr h="523946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rgbClr val="C00000"/>
                          </a:solidFill>
                        </a:rPr>
                        <a:t>В ходе инвентаризации</a:t>
                      </a:r>
                      <a:r>
                        <a:rPr lang="ru-RU" sz="1000" baseline="0" dirty="0" smtClean="0">
                          <a:solidFill>
                            <a:srgbClr val="C00000"/>
                          </a:solidFill>
                        </a:rPr>
                        <a:t> выявлено,</a:t>
                      </a:r>
                      <a:br>
                        <a:rPr lang="ru-RU" sz="1000" baseline="0" dirty="0" smtClean="0">
                          <a:solidFill>
                            <a:srgbClr val="C00000"/>
                          </a:solidFill>
                        </a:rPr>
                      </a:br>
                      <a:r>
                        <a:rPr lang="ru-RU" sz="1000" baseline="0" dirty="0" smtClean="0">
                          <a:solidFill>
                            <a:srgbClr val="C00000"/>
                          </a:solidFill>
                        </a:rPr>
                        <a:t>что остаток задолженности на 01.01.2020 ошибочно не отражен</a:t>
                      </a:r>
                      <a:endParaRPr lang="ru-RU" sz="1000" dirty="0" smtClean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rgbClr val="C00000"/>
                          </a:solidFill>
                        </a:rPr>
                        <a:t>Кассовые поступления отражены по КБК</a:t>
                      </a:r>
                      <a:r>
                        <a:rPr lang="ru-RU" sz="1000" baseline="0" dirty="0" smtClean="0">
                          <a:solidFill>
                            <a:srgbClr val="C00000"/>
                          </a:solidFill>
                        </a:rPr>
                        <a:t> в соответствии с приказом № 85н</a:t>
                      </a:r>
                      <a:endParaRPr lang="ru-RU" sz="1000" dirty="0" smtClean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Корректируем остатки на 01.01.2020 в связи с исправлением ошибок прошлых лет</a:t>
                      </a:r>
                      <a:br>
                        <a:rPr lang="ru-RU" sz="1000" dirty="0" smtClean="0"/>
                      </a:br>
                      <a:r>
                        <a:rPr lang="ru-RU" sz="1000" dirty="0" smtClean="0"/>
                        <a:t>(ф. 0503173)</a:t>
                      </a:r>
                      <a:r>
                        <a:rPr lang="ru-RU" sz="1000" baseline="0" dirty="0" smtClean="0"/>
                        <a:t> и </a:t>
                      </a:r>
                      <a:r>
                        <a:rPr lang="ru-RU" sz="1000" dirty="0" smtClean="0"/>
                        <a:t>проводим уточнение поступлений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0920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8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05000" y="358973"/>
            <a:ext cx="7162800" cy="307777"/>
          </a:xfrm>
        </p:spPr>
        <p:txBody>
          <a:bodyPr wrap="square" lIns="0" tIns="0" rIns="0" bIns="0">
            <a:spAutoFit/>
          </a:bodyPr>
          <a:lstStyle/>
          <a:p>
            <a:r>
              <a:rPr lang="ru-RU" sz="2000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Право требования образовалось </a:t>
            </a:r>
            <a:r>
              <a:rPr lang="ru-RU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после</a:t>
            </a:r>
            <a:r>
              <a:rPr lang="ru-RU" sz="2000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01.01.2020</a:t>
            </a:r>
            <a:endParaRPr lang="ru-RU" sz="2000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7956301"/>
              </p:ext>
            </p:extLst>
          </p:nvPr>
        </p:nvGraphicFramePr>
        <p:xfrm>
          <a:off x="228600" y="1042634"/>
          <a:ext cx="8610600" cy="312931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048000"/>
                <a:gridCol w="2743200"/>
                <a:gridCol w="2819400"/>
              </a:tblGrid>
              <a:tr h="386116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КБК задолженности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КБК кассовых</a:t>
                      </a:r>
                      <a:r>
                        <a:rPr lang="ru-RU" sz="1200" baseline="0" dirty="0" smtClean="0"/>
                        <a:t> </a:t>
                      </a:r>
                      <a:r>
                        <a:rPr lang="ru-RU" sz="1200" dirty="0" smtClean="0"/>
                        <a:t>поступлений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Что делаем?</a:t>
                      </a:r>
                      <a:endParaRPr lang="ru-RU" sz="1200" dirty="0"/>
                    </a:p>
                  </a:txBody>
                  <a:tcPr/>
                </a:tc>
              </a:tr>
              <a:tr h="534622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Задолженность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</a:rPr>
                        <a:t> отражена по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КБК в соответствии с приказом № 85н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Кассовые поступления отсутствуют или отражены по КБК в соответствии с приказом № 85н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Ничего,</a:t>
                      </a:r>
                    </a:p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Правильно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15817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Задолженность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</a:rPr>
                        <a:t> отражена по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КБК в соответствии с приказом № 85н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rgbClr val="C00000"/>
                          </a:solidFill>
                        </a:rPr>
                        <a:t>Кассовые поступления отражены по КБК в</a:t>
                      </a:r>
                      <a:r>
                        <a:rPr lang="ru-RU" sz="1200" baseline="0" dirty="0" smtClean="0">
                          <a:solidFill>
                            <a:srgbClr val="C00000"/>
                          </a:solidFill>
                        </a:rPr>
                        <a:t> соответствии с сопоставительной таблицей</a:t>
                      </a:r>
                      <a:endParaRPr lang="ru-RU" sz="1200" dirty="0" smtClean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Проводим уточнение поступлений</a:t>
                      </a:r>
                    </a:p>
                  </a:txBody>
                  <a:tcPr/>
                </a:tc>
              </a:tr>
              <a:tr h="415817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rgbClr val="C00000"/>
                          </a:solidFill>
                        </a:rPr>
                        <a:t>Задолженность </a:t>
                      </a:r>
                      <a:r>
                        <a:rPr lang="ru-RU" sz="1200" baseline="0" dirty="0" smtClean="0">
                          <a:solidFill>
                            <a:srgbClr val="C00000"/>
                          </a:solidFill>
                        </a:rPr>
                        <a:t>отражена по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</a:rPr>
                        <a:t>КБК</a:t>
                      </a:r>
                      <a:br>
                        <a:rPr lang="ru-RU" sz="1200" dirty="0" smtClean="0">
                          <a:solidFill>
                            <a:srgbClr val="C00000"/>
                          </a:solidFill>
                        </a:rPr>
                      </a:br>
                      <a:r>
                        <a:rPr lang="ru-RU" sz="1200" dirty="0" smtClean="0">
                          <a:solidFill>
                            <a:srgbClr val="C00000"/>
                          </a:solidFill>
                        </a:rPr>
                        <a:t>в соответствии с сопоставительной</a:t>
                      </a:r>
                      <a:r>
                        <a:rPr lang="ru-RU" sz="1200" baseline="0" dirty="0" smtClean="0">
                          <a:solidFill>
                            <a:srgbClr val="C00000"/>
                          </a:solidFill>
                        </a:rPr>
                        <a:t> таблицей</a:t>
                      </a:r>
                      <a:endParaRPr lang="ru-RU" sz="1200" dirty="0" smtClean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Кассовые поступления отсутствуют или отражены по КБК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</a:rPr>
                        <a:t> в соответствии с приказом № 85н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Переносим</a:t>
                      </a:r>
                      <a:r>
                        <a:rPr lang="ru-RU" sz="1200" baseline="0" dirty="0" smtClean="0"/>
                        <a:t> задолженность </a:t>
                      </a:r>
                      <a:r>
                        <a:rPr lang="ru-RU" sz="1200" dirty="0" smtClean="0"/>
                        <a:t>в межотчетный период на КБК в соответствии</a:t>
                      </a:r>
                      <a:r>
                        <a:rPr lang="ru-RU" sz="1200" baseline="0" dirty="0" smtClean="0"/>
                        <a:t> с приказом № 85н</a:t>
                      </a:r>
                      <a:endParaRPr lang="ru-RU" sz="1200" dirty="0" smtClean="0"/>
                    </a:p>
                  </a:txBody>
                  <a:tcPr/>
                </a:tc>
              </a:tr>
              <a:tr h="534622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rgbClr val="C00000"/>
                          </a:solidFill>
                        </a:rPr>
                        <a:t>Задолженность </a:t>
                      </a:r>
                      <a:r>
                        <a:rPr lang="ru-RU" sz="1200" baseline="0" dirty="0" smtClean="0">
                          <a:solidFill>
                            <a:srgbClr val="C00000"/>
                          </a:solidFill>
                        </a:rPr>
                        <a:t>отражена по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</a:rPr>
                        <a:t>КБК</a:t>
                      </a:r>
                      <a:br>
                        <a:rPr lang="ru-RU" sz="1200" dirty="0" smtClean="0">
                          <a:solidFill>
                            <a:srgbClr val="C00000"/>
                          </a:solidFill>
                        </a:rPr>
                      </a:br>
                      <a:r>
                        <a:rPr lang="ru-RU" sz="1200" dirty="0" smtClean="0">
                          <a:solidFill>
                            <a:srgbClr val="C00000"/>
                          </a:solidFill>
                        </a:rPr>
                        <a:t>в соответствии с сопоставительной</a:t>
                      </a:r>
                      <a:r>
                        <a:rPr lang="ru-RU" sz="1200" baseline="0" dirty="0" smtClean="0">
                          <a:solidFill>
                            <a:srgbClr val="C00000"/>
                          </a:solidFill>
                        </a:rPr>
                        <a:t> таблицей</a:t>
                      </a:r>
                      <a:endParaRPr lang="ru-RU" sz="1200" dirty="0" smtClean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rgbClr val="C00000"/>
                          </a:solidFill>
                        </a:rPr>
                        <a:t>Кассовые поступления отражены по КБК в</a:t>
                      </a:r>
                      <a:r>
                        <a:rPr lang="ru-RU" sz="1200" baseline="0" dirty="0" smtClean="0">
                          <a:solidFill>
                            <a:srgbClr val="C00000"/>
                          </a:solidFill>
                        </a:rPr>
                        <a:t> соответствии с сопоставительной таблицей</a:t>
                      </a:r>
                      <a:endParaRPr lang="ru-RU" sz="1200" dirty="0" smtClean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Переносим</a:t>
                      </a:r>
                      <a:r>
                        <a:rPr lang="ru-RU" sz="1200" baseline="0" dirty="0" smtClean="0"/>
                        <a:t> задолженность </a:t>
                      </a:r>
                      <a:r>
                        <a:rPr lang="ru-RU" sz="1200" dirty="0" smtClean="0"/>
                        <a:t>в межотчетный период на КБК в соответствии</a:t>
                      </a:r>
                      <a:r>
                        <a:rPr lang="ru-RU" sz="1200" baseline="0" dirty="0" smtClean="0"/>
                        <a:t> с приказом № 85н и проводим уточнение поступлений</a:t>
                      </a:r>
                      <a:endParaRPr lang="ru-RU" sz="12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5463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6787</TotalTime>
  <Words>1316</Words>
  <Application>Microsoft Office PowerPoint</Application>
  <PresentationFormat>Экран (16:9)</PresentationFormat>
  <Paragraphs>201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Office Theme</vt:lpstr>
      <vt:lpstr>Презентация PowerPoint</vt:lpstr>
      <vt:lpstr>Формирование сведений по дебиторской и кредиторской задолженности за 2020 год</vt:lpstr>
      <vt:lpstr>Недочеты, выявленные по итогам анализа кредиторской задолженности за 9 месяцев 2020 года</vt:lpstr>
      <vt:lpstr>Недочеты, выявленные по итогам анализа кредиторской задолженности за 9 месяцев 2020 года</vt:lpstr>
      <vt:lpstr>Недочеты, выявленные по итогам анализа кредиторской задолженности за 9 месяцев 2020 года</vt:lpstr>
      <vt:lpstr>Недочеты, выявленные по итогам анализа кредиторской задолженности за 9 месяцев 2020 года</vt:lpstr>
      <vt:lpstr>Отражение задолженности по штрафам</vt:lpstr>
      <vt:lpstr>Право требования образовалось до 01.01.2020</vt:lpstr>
      <vt:lpstr>Право требования образовалось после 01.01.2020</vt:lpstr>
      <vt:lpstr>Раздел 2 Сведений по дебиторской и кредиторской  задолженности (ф. 0503169)</vt:lpstr>
      <vt:lpstr>Раздел 2 Сведений по дебиторской и кредиторской  задолженности (ф. 0503769)</vt:lpstr>
      <vt:lpstr>Раздел 2 Сведений по дебиторской и кредиторской  задолженности (ф. 0503169)</vt:lpstr>
      <vt:lpstr>Раздел 2 Сведений по дебиторской и кредиторской  задолженности (ф. 0503169)</vt:lpstr>
      <vt:lpstr>Раздел 2 Сведений по дебиторской и кредиторской  задолженности (ф. 0503169)</vt:lpstr>
      <vt:lpstr>Перечень кодов и наименований причин, повлиявших на образование просроченной дебиторской (кредиторской) задолженности</vt:lpstr>
      <vt:lpstr>Отражение сведений о дебиторской и кредиторской задолженности в Пояснительной записке (ф. 0503160)</vt:lpstr>
      <vt:lpstr>Формирование сведений по дебиторской и кредиторской задолженности в 2021 году</vt:lpstr>
      <vt:lpstr>Детализация КОСГУ 560, 660, 730, 830 по подстатьям для отражения в Сведений ф. 0503169</vt:lpstr>
      <vt:lpstr>Формирование сведений по дебиторской и кредиторской задолженности в 2021 году</vt:lpstr>
      <vt:lpstr>Дополнительные сведения о дебиторской задолженности</vt:lpstr>
      <vt:lpstr>Расшифровка  дебиторской задолженности по расчетам по выданным авансам (ф. 0503191)</vt:lpstr>
      <vt:lpstr>Сведения о финансовых вложениях получателя бюджетных средств, администратора источников финансирования дефицита бюджета (ф. 0503171)</vt:lpstr>
      <vt:lpstr>Сведения о финансовых вложениях получателя бюджетных средств, администратора источников финансирования дефицита бюджета (ф. 0503171)</vt:lpstr>
      <vt:lpstr>Сведения об исполнении судебных решений по денежным обязательствам бюджета (ф. 0503296)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евоывлд</dc:title>
  <dc:creator>Елизавета Арбатова</dc:creator>
  <cp:lastModifiedBy>Виардо Полина Владимировна</cp:lastModifiedBy>
  <cp:revision>373</cp:revision>
  <cp:lastPrinted>2020-12-17T15:50:22Z</cp:lastPrinted>
  <dcterms:created xsi:type="dcterms:W3CDTF">2019-07-31T16:47:50Z</dcterms:created>
  <dcterms:modified xsi:type="dcterms:W3CDTF">2020-12-17T20:34:14Z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2019-03-19T00:00:00Z</vt:filetime>
  </property>
  <property fmtid="{D5CDD505-2E9C-101B-9397-08002B2CF9AE}" pid="3" name="Creator">
    <vt:lpwstr>Adobe Illustrator CC 22.1 (Windows)</vt:lpwstr>
  </property>
  <property fmtid="{D5CDD505-2E9C-101B-9397-08002B2CF9AE}" pid="4" name="LastSaved">
    <vt:filetime>2019-07-31T00:00:00Z</vt:filetime>
  </property>
</Properties>
</file>