
<file path=[Content_Types].xml><?xml version="1.0" encoding="utf-8"?>
<Types xmlns="http://schemas.openxmlformats.org/package/2006/content-types">
  <Default Extension="tmp" ContentType="image/png"/>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5.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46.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47.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Lst>
  <p:notesMasterIdLst>
    <p:notesMasterId r:id="rId57"/>
  </p:notesMasterIdLst>
  <p:handoutMasterIdLst>
    <p:handoutMasterId r:id="rId58"/>
  </p:handoutMasterIdLst>
  <p:sldIdLst>
    <p:sldId id="375" r:id="rId2"/>
    <p:sldId id="1270" r:id="rId3"/>
    <p:sldId id="1269" r:id="rId4"/>
    <p:sldId id="1274" r:id="rId5"/>
    <p:sldId id="1272" r:id="rId6"/>
    <p:sldId id="1275" r:id="rId7"/>
    <p:sldId id="1121" r:id="rId8"/>
    <p:sldId id="1202" r:id="rId9"/>
    <p:sldId id="1220" r:id="rId10"/>
    <p:sldId id="1192" r:id="rId11"/>
    <p:sldId id="1273" r:id="rId12"/>
    <p:sldId id="1193" r:id="rId13"/>
    <p:sldId id="1195" r:id="rId14"/>
    <p:sldId id="1194" r:id="rId15"/>
    <p:sldId id="1197" r:id="rId16"/>
    <p:sldId id="1198" r:id="rId17"/>
    <p:sldId id="1199" r:id="rId18"/>
    <p:sldId id="1200" r:id="rId19"/>
    <p:sldId id="1201" r:id="rId20"/>
    <p:sldId id="1120" r:id="rId21"/>
    <p:sldId id="1165" r:id="rId22"/>
    <p:sldId id="1221" r:id="rId23"/>
    <p:sldId id="1241" r:id="rId24"/>
    <p:sldId id="1243" r:id="rId25"/>
    <p:sldId id="1244" r:id="rId26"/>
    <p:sldId id="1247" r:id="rId27"/>
    <p:sldId id="1252" r:id="rId28"/>
    <p:sldId id="1254" r:id="rId29"/>
    <p:sldId id="1083" r:id="rId30"/>
    <p:sldId id="1234" r:id="rId31"/>
    <p:sldId id="1229" r:id="rId32"/>
    <p:sldId id="1208" r:id="rId33"/>
    <p:sldId id="1223" r:id="rId34"/>
    <p:sldId id="1224" r:id="rId35"/>
    <p:sldId id="1225" r:id="rId36"/>
    <p:sldId id="1226" r:id="rId37"/>
    <p:sldId id="1245" r:id="rId38"/>
    <p:sldId id="1246" r:id="rId39"/>
    <p:sldId id="1227" r:id="rId40"/>
    <p:sldId id="1230" r:id="rId41"/>
    <p:sldId id="1248" r:id="rId42"/>
    <p:sldId id="1256" r:id="rId43"/>
    <p:sldId id="1255" r:id="rId44"/>
    <p:sldId id="1268" r:id="rId45"/>
    <p:sldId id="1249" r:id="rId46"/>
    <p:sldId id="1240" r:id="rId47"/>
    <p:sldId id="1257" r:id="rId48"/>
    <p:sldId id="1258" r:id="rId49"/>
    <p:sldId id="1260" r:id="rId50"/>
    <p:sldId id="1261" r:id="rId51"/>
    <p:sldId id="1262" r:id="rId52"/>
    <p:sldId id="1228" r:id="rId53"/>
    <p:sldId id="1232" r:id="rId54"/>
    <p:sldId id="1210" r:id="rId55"/>
    <p:sldId id="601" r:id="rId5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1CBD2CCB-C8D1-463D-B9F8-2A0055E14390}">
          <p14:sldIdLst>
            <p14:sldId id="375"/>
            <p14:sldId id="1270"/>
            <p14:sldId id="1269"/>
            <p14:sldId id="1274"/>
            <p14:sldId id="1272"/>
            <p14:sldId id="1275"/>
            <p14:sldId id="1121"/>
            <p14:sldId id="1202"/>
            <p14:sldId id="1220"/>
            <p14:sldId id="1192"/>
            <p14:sldId id="1273"/>
            <p14:sldId id="1193"/>
            <p14:sldId id="1195"/>
            <p14:sldId id="1194"/>
            <p14:sldId id="1197"/>
            <p14:sldId id="1198"/>
            <p14:sldId id="1199"/>
            <p14:sldId id="1200"/>
            <p14:sldId id="1201"/>
            <p14:sldId id="1120"/>
            <p14:sldId id="1165"/>
            <p14:sldId id="1221"/>
            <p14:sldId id="1241"/>
            <p14:sldId id="1243"/>
            <p14:sldId id="1244"/>
            <p14:sldId id="1247"/>
            <p14:sldId id="1252"/>
            <p14:sldId id="1254"/>
            <p14:sldId id="1083"/>
            <p14:sldId id="1234"/>
            <p14:sldId id="1229"/>
            <p14:sldId id="1208"/>
            <p14:sldId id="1223"/>
            <p14:sldId id="1224"/>
            <p14:sldId id="1225"/>
            <p14:sldId id="1226"/>
            <p14:sldId id="1245"/>
            <p14:sldId id="1246"/>
            <p14:sldId id="1227"/>
            <p14:sldId id="1230"/>
            <p14:sldId id="1248"/>
            <p14:sldId id="1256"/>
            <p14:sldId id="1255"/>
            <p14:sldId id="1268"/>
            <p14:sldId id="1249"/>
            <p14:sldId id="1240"/>
            <p14:sldId id="1257"/>
            <p14:sldId id="1258"/>
            <p14:sldId id="1260"/>
            <p14:sldId id="1261"/>
            <p14:sldId id="1262"/>
            <p14:sldId id="1228"/>
            <p14:sldId id="1232"/>
            <p14:sldId id="1210"/>
            <p14:sldId id="601"/>
          </p14:sldIdLst>
        </p14:section>
      </p14:sectionLst>
    </p:ext>
    <p:ext uri="{EFAFB233-063F-42B5-8137-9DF3F51BA10A}">
      <p15:sldGuideLst xmlns:p15="http://schemas.microsoft.com/office/powerpoint/2012/main">
        <p15:guide id="1" orient="horz" pos="4319">
          <p15:clr>
            <a:srgbClr val="A4A3A4"/>
          </p15:clr>
        </p15:guide>
        <p15:guide id="2">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60" userDrawn="1">
          <p15:clr>
            <a:srgbClr val="A4A3A4"/>
          </p15:clr>
        </p15:guide>
        <p15:guide id="3" orient="horz" pos="3144" userDrawn="1">
          <p15:clr>
            <a:srgbClr val="A4A3A4"/>
          </p15:clr>
        </p15:guide>
        <p15:guide id="4" pos="2141" userDrawn="1">
          <p15:clr>
            <a:srgbClr val="A4A3A4"/>
          </p15:clr>
        </p15:guide>
        <p15:guide id="5" orient="horz" pos="311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КАРПОВ АЛЕКСЕЙ СЕРГЕЕВИЧ" initials="КАС" lastIdx="4" clrIdx="0"/>
  <p:cmAuthor id="1" name="Панан А.Ю." initials="ПАЮ" lastIdx="0"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9023"/>
    <a:srgbClr val="FFFCC1"/>
    <a:srgbClr val="FFCCFF"/>
    <a:srgbClr val="B3E4C5"/>
    <a:srgbClr val="077A3E"/>
    <a:srgbClr val="FFCC99"/>
    <a:srgbClr val="66FFFF"/>
    <a:srgbClr val="E4C6D9"/>
    <a:srgbClr val="E4ABD2"/>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EBBBCC-DAD2-459C-BE2E-F6DE35CF9A28}" styleName="Темный стиль 2 - акцент 3/акцент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Темный стиль 2 - акцент 5/акцент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D03447BB-5D67-496B-8E87-E561075AD55C}" styleName="Темный стиль 1 - акцент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B344D84-9AFB-497E-A393-DC336BA19D2E}" styleName="Средний стиль 3 - акцент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D083AE6-46FA-4A59-8FB0-9F97EB10719F}" styleName="Светлы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Средний стиль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59" autoAdjust="0"/>
    <p:restoredTop sz="87674" autoAdjust="0"/>
  </p:normalViewPr>
  <p:slideViewPr>
    <p:cSldViewPr snapToGrid="0" snapToObjects="1" showGuides="1">
      <p:cViewPr varScale="1">
        <p:scale>
          <a:sx n="77" d="100"/>
          <a:sy n="77" d="100"/>
        </p:scale>
        <p:origin x="1157" y="72"/>
      </p:cViewPr>
      <p:guideLst>
        <p:guide orient="horz" pos="4319"/>
        <p:guide/>
      </p:guideLst>
    </p:cSldViewPr>
  </p:slideViewPr>
  <p:outlineViewPr>
    <p:cViewPr>
      <p:scale>
        <a:sx n="33" d="100"/>
        <a:sy n="33" d="100"/>
      </p:scale>
      <p:origin x="0" y="-3750"/>
    </p:cViewPr>
  </p:outlineViewPr>
  <p:notesTextViewPr>
    <p:cViewPr>
      <p:scale>
        <a:sx n="100" d="100"/>
        <a:sy n="100" d="100"/>
      </p:scale>
      <p:origin x="0" y="0"/>
    </p:cViewPr>
  </p:notesTextViewPr>
  <p:sorterViewPr>
    <p:cViewPr>
      <p:scale>
        <a:sx n="100" d="100"/>
        <a:sy n="100" d="100"/>
      </p:scale>
      <p:origin x="0" y="-3498"/>
    </p:cViewPr>
  </p:sorterViewPr>
  <p:notesViewPr>
    <p:cSldViewPr snapToGrid="0" snapToObjects="1">
      <p:cViewPr>
        <p:scale>
          <a:sx n="300" d="100"/>
          <a:sy n="300" d="100"/>
        </p:scale>
        <p:origin x="798" y="-72"/>
      </p:cViewPr>
      <p:guideLst>
        <p:guide orient="horz" pos="3127"/>
        <p:guide pos="2160"/>
        <p:guide orient="horz" pos="3144"/>
        <p:guide pos="2141"/>
        <p:guide orient="horz" pos="3110"/>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EC1B9B-01CB-4C6F-BA93-371BD755DB2F}" type="doc">
      <dgm:prSet loTypeId="urn:microsoft.com/office/officeart/2005/8/layout/lProcess3" loCatId="process" qsTypeId="urn:microsoft.com/office/officeart/2005/8/quickstyle/simple3" qsCatId="simple" csTypeId="urn:microsoft.com/office/officeart/2005/8/colors/accent3_2" csCatId="accent3" phldr="1"/>
      <dgm:spPr/>
      <dgm:t>
        <a:bodyPr/>
        <a:lstStyle/>
        <a:p>
          <a:endParaRPr lang="ru-RU"/>
        </a:p>
      </dgm:t>
    </dgm:pt>
    <dgm:pt modelId="{FBE1E1C0-379A-4C3C-BDD4-AD85653657D8}">
      <dgm:prSet phldrT="[Текст]"/>
      <dgm:spPr/>
      <dgm:t>
        <a:bodyPr/>
        <a:lstStyle/>
        <a:p>
          <a:r>
            <a:rPr lang="ru-RU" b="1" dirty="0" smtClean="0">
              <a:latin typeface="Times New Roman" panose="02020603050405020304" pitchFamily="18" charset="0"/>
              <a:cs typeface="Times New Roman" panose="02020603050405020304" pitchFamily="18" charset="0"/>
            </a:rPr>
            <a:t>157н</a:t>
          </a:r>
          <a:endParaRPr lang="ru-RU" b="1" dirty="0">
            <a:latin typeface="Times New Roman" panose="02020603050405020304" pitchFamily="18" charset="0"/>
            <a:cs typeface="Times New Roman" panose="02020603050405020304" pitchFamily="18" charset="0"/>
          </a:endParaRPr>
        </a:p>
      </dgm:t>
    </dgm:pt>
    <dgm:pt modelId="{1B916CA6-C1DA-4B1D-9E94-D3BC627C08D1}" type="parTrans" cxnId="{CEEACDFD-EF49-42DE-929E-028987FB5E2E}">
      <dgm:prSet/>
      <dgm:spPr/>
      <dgm:t>
        <a:bodyPr/>
        <a:lstStyle/>
        <a:p>
          <a:endParaRPr lang="ru-RU" b="1">
            <a:latin typeface="Times New Roman" panose="02020603050405020304" pitchFamily="18" charset="0"/>
            <a:cs typeface="Times New Roman" panose="02020603050405020304" pitchFamily="18" charset="0"/>
          </a:endParaRPr>
        </a:p>
      </dgm:t>
    </dgm:pt>
    <dgm:pt modelId="{701ED1E6-5A64-4A67-BF24-B06BC73C0C96}" type="sibTrans" cxnId="{CEEACDFD-EF49-42DE-929E-028987FB5E2E}">
      <dgm:prSet/>
      <dgm:spPr/>
      <dgm:t>
        <a:bodyPr/>
        <a:lstStyle/>
        <a:p>
          <a:endParaRPr lang="ru-RU" b="1">
            <a:latin typeface="Times New Roman" panose="02020603050405020304" pitchFamily="18" charset="0"/>
            <a:cs typeface="Times New Roman" panose="02020603050405020304" pitchFamily="18" charset="0"/>
          </a:endParaRPr>
        </a:p>
      </dgm:t>
    </dgm:pt>
    <dgm:pt modelId="{8C19B0FB-E37A-4E41-BD4B-84E6C2CA67FD}">
      <dgm:prSet phldrT="[Текст]"/>
      <dgm:spPr/>
      <dgm:t>
        <a:bodyPr/>
        <a:lstStyle/>
        <a:p>
          <a:r>
            <a:rPr lang="ru-RU" b="1" dirty="0" smtClean="0">
              <a:latin typeface="Times New Roman" panose="02020603050405020304" pitchFamily="18" charset="0"/>
              <a:cs typeface="Times New Roman" panose="02020603050405020304" pitchFamily="18" charset="0"/>
            </a:rPr>
            <a:t>198н от 14.09.2020</a:t>
          </a:r>
          <a:endParaRPr lang="ru-RU" b="1" dirty="0">
            <a:latin typeface="Times New Roman" panose="02020603050405020304" pitchFamily="18" charset="0"/>
            <a:cs typeface="Times New Roman" panose="02020603050405020304" pitchFamily="18" charset="0"/>
          </a:endParaRPr>
        </a:p>
      </dgm:t>
    </dgm:pt>
    <dgm:pt modelId="{A155EF4C-2FE4-4611-92F4-0C2B87409779}" type="parTrans" cxnId="{F16A3262-C078-4D04-BDB3-B14C703CDEC3}">
      <dgm:prSet/>
      <dgm:spPr/>
      <dgm:t>
        <a:bodyPr/>
        <a:lstStyle/>
        <a:p>
          <a:endParaRPr lang="ru-RU" b="1">
            <a:latin typeface="Times New Roman" panose="02020603050405020304" pitchFamily="18" charset="0"/>
            <a:cs typeface="Times New Roman" panose="02020603050405020304" pitchFamily="18" charset="0"/>
          </a:endParaRPr>
        </a:p>
      </dgm:t>
    </dgm:pt>
    <dgm:pt modelId="{6CCCDCC4-AD4B-4BCE-BB64-06073EE70649}" type="sibTrans" cxnId="{F16A3262-C078-4D04-BDB3-B14C703CDEC3}">
      <dgm:prSet/>
      <dgm:spPr/>
      <dgm:t>
        <a:bodyPr/>
        <a:lstStyle/>
        <a:p>
          <a:endParaRPr lang="ru-RU" b="1">
            <a:latin typeface="Times New Roman" panose="02020603050405020304" pitchFamily="18" charset="0"/>
            <a:cs typeface="Times New Roman" panose="02020603050405020304" pitchFamily="18" charset="0"/>
          </a:endParaRPr>
        </a:p>
      </dgm:t>
    </dgm:pt>
    <dgm:pt modelId="{4637129F-961D-429A-AB23-1661EC29DA23}">
      <dgm:prSet phldrT="[Текст]"/>
      <dgm:spPr/>
      <dgm:t>
        <a:bodyPr/>
        <a:lstStyle/>
        <a:p>
          <a:r>
            <a:rPr lang="ru-RU" b="1" dirty="0" smtClean="0">
              <a:latin typeface="Times New Roman" panose="02020603050405020304" pitchFamily="18" charset="0"/>
              <a:cs typeface="Times New Roman" panose="02020603050405020304" pitchFamily="18" charset="0"/>
            </a:rPr>
            <a:t>162н</a:t>
          </a:r>
          <a:endParaRPr lang="ru-RU" b="1" dirty="0">
            <a:latin typeface="Times New Roman" panose="02020603050405020304" pitchFamily="18" charset="0"/>
            <a:cs typeface="Times New Roman" panose="02020603050405020304" pitchFamily="18" charset="0"/>
          </a:endParaRPr>
        </a:p>
      </dgm:t>
    </dgm:pt>
    <dgm:pt modelId="{1AB3E763-F5F8-4BA0-8753-35546CABFBA4}" type="parTrans" cxnId="{C7FCE46C-5E92-4A01-8C58-ABE8BFF709C6}">
      <dgm:prSet/>
      <dgm:spPr/>
      <dgm:t>
        <a:bodyPr/>
        <a:lstStyle/>
        <a:p>
          <a:endParaRPr lang="ru-RU" b="1">
            <a:latin typeface="Times New Roman" panose="02020603050405020304" pitchFamily="18" charset="0"/>
            <a:cs typeface="Times New Roman" panose="02020603050405020304" pitchFamily="18" charset="0"/>
          </a:endParaRPr>
        </a:p>
      </dgm:t>
    </dgm:pt>
    <dgm:pt modelId="{2C758804-EBF1-4E09-B2BC-91B70249105B}" type="sibTrans" cxnId="{C7FCE46C-5E92-4A01-8C58-ABE8BFF709C6}">
      <dgm:prSet/>
      <dgm:spPr/>
      <dgm:t>
        <a:bodyPr/>
        <a:lstStyle/>
        <a:p>
          <a:endParaRPr lang="ru-RU" b="1">
            <a:latin typeface="Times New Roman" panose="02020603050405020304" pitchFamily="18" charset="0"/>
            <a:cs typeface="Times New Roman" panose="02020603050405020304" pitchFamily="18" charset="0"/>
          </a:endParaRPr>
        </a:p>
      </dgm:t>
    </dgm:pt>
    <dgm:pt modelId="{A9FDA7A6-6BCE-47C9-8F15-E60BA97CCF15}">
      <dgm:prSet phldrT="[Текст]"/>
      <dgm:spPr/>
      <dgm:t>
        <a:bodyPr/>
        <a:lstStyle/>
        <a:p>
          <a:r>
            <a:rPr lang="ru-RU" b="1" dirty="0" smtClean="0">
              <a:latin typeface="Times New Roman" panose="02020603050405020304" pitchFamily="18" charset="0"/>
              <a:cs typeface="Times New Roman" panose="02020603050405020304" pitchFamily="18" charset="0"/>
            </a:rPr>
            <a:t>246н от 28.10.2020</a:t>
          </a:r>
          <a:endParaRPr lang="ru-RU" b="1" dirty="0">
            <a:latin typeface="Times New Roman" panose="02020603050405020304" pitchFamily="18" charset="0"/>
            <a:cs typeface="Times New Roman" panose="02020603050405020304" pitchFamily="18" charset="0"/>
          </a:endParaRPr>
        </a:p>
      </dgm:t>
    </dgm:pt>
    <dgm:pt modelId="{E353647F-C215-44BB-B27F-5264424D79FE}" type="parTrans" cxnId="{15ED9F76-4386-4DFC-9037-DB0154FBD7BE}">
      <dgm:prSet/>
      <dgm:spPr/>
      <dgm:t>
        <a:bodyPr/>
        <a:lstStyle/>
        <a:p>
          <a:endParaRPr lang="ru-RU" b="1">
            <a:latin typeface="Times New Roman" panose="02020603050405020304" pitchFamily="18" charset="0"/>
            <a:cs typeface="Times New Roman" panose="02020603050405020304" pitchFamily="18" charset="0"/>
          </a:endParaRPr>
        </a:p>
      </dgm:t>
    </dgm:pt>
    <dgm:pt modelId="{09880957-AE87-4D6B-9CD6-DC0A3B1569C3}" type="sibTrans" cxnId="{15ED9F76-4386-4DFC-9037-DB0154FBD7BE}">
      <dgm:prSet/>
      <dgm:spPr/>
      <dgm:t>
        <a:bodyPr/>
        <a:lstStyle/>
        <a:p>
          <a:endParaRPr lang="ru-RU" b="1">
            <a:latin typeface="Times New Roman" panose="02020603050405020304" pitchFamily="18" charset="0"/>
            <a:cs typeface="Times New Roman" panose="02020603050405020304" pitchFamily="18" charset="0"/>
          </a:endParaRPr>
        </a:p>
      </dgm:t>
    </dgm:pt>
    <dgm:pt modelId="{44C63A62-D1F3-4C06-9520-D61E1F8D76F1}">
      <dgm:prSet phldrT="[Текст]"/>
      <dgm:spPr/>
      <dgm:t>
        <a:bodyPr/>
        <a:lstStyle/>
        <a:p>
          <a:r>
            <a:rPr lang="ru-RU" b="1" dirty="0" smtClean="0">
              <a:latin typeface="Times New Roman" panose="02020603050405020304" pitchFamily="18" charset="0"/>
              <a:cs typeface="Times New Roman" panose="02020603050405020304" pitchFamily="18" charset="0"/>
            </a:rPr>
            <a:t>174н</a:t>
          </a:r>
          <a:endParaRPr lang="ru-RU" b="1" dirty="0">
            <a:latin typeface="Times New Roman" panose="02020603050405020304" pitchFamily="18" charset="0"/>
            <a:cs typeface="Times New Roman" panose="02020603050405020304" pitchFamily="18" charset="0"/>
          </a:endParaRPr>
        </a:p>
      </dgm:t>
    </dgm:pt>
    <dgm:pt modelId="{089A57BF-7143-4334-AE1D-4AB8122713A2}" type="parTrans" cxnId="{8E26CD86-12EB-48C8-A5DB-76ED3F3024DB}">
      <dgm:prSet/>
      <dgm:spPr/>
      <dgm:t>
        <a:bodyPr/>
        <a:lstStyle/>
        <a:p>
          <a:endParaRPr lang="ru-RU" b="1">
            <a:latin typeface="Times New Roman" panose="02020603050405020304" pitchFamily="18" charset="0"/>
            <a:cs typeface="Times New Roman" panose="02020603050405020304" pitchFamily="18" charset="0"/>
          </a:endParaRPr>
        </a:p>
      </dgm:t>
    </dgm:pt>
    <dgm:pt modelId="{A36F4DC6-DF25-40E1-A095-4EC569E9B228}" type="sibTrans" cxnId="{8E26CD86-12EB-48C8-A5DB-76ED3F3024DB}">
      <dgm:prSet/>
      <dgm:spPr/>
      <dgm:t>
        <a:bodyPr/>
        <a:lstStyle/>
        <a:p>
          <a:endParaRPr lang="ru-RU" b="1">
            <a:latin typeface="Times New Roman" panose="02020603050405020304" pitchFamily="18" charset="0"/>
            <a:cs typeface="Times New Roman" panose="02020603050405020304" pitchFamily="18" charset="0"/>
          </a:endParaRPr>
        </a:p>
      </dgm:t>
    </dgm:pt>
    <dgm:pt modelId="{21F861FD-6569-419F-9362-E8F400E20BDA}">
      <dgm:prSet phldrT="[Текст]"/>
      <dgm:spPr/>
      <dgm:t>
        <a:bodyPr/>
        <a:lstStyle/>
        <a:p>
          <a:r>
            <a:rPr lang="ru-RU" b="1" dirty="0" smtClean="0">
              <a:latin typeface="Times New Roman" panose="02020603050405020304" pitchFamily="18" charset="0"/>
              <a:cs typeface="Times New Roman" panose="02020603050405020304" pitchFamily="18" charset="0"/>
            </a:rPr>
            <a:t>253н от 30.10.2020</a:t>
          </a:r>
          <a:endParaRPr lang="ru-RU" b="1" dirty="0">
            <a:latin typeface="Times New Roman" panose="02020603050405020304" pitchFamily="18" charset="0"/>
            <a:cs typeface="Times New Roman" panose="02020603050405020304" pitchFamily="18" charset="0"/>
          </a:endParaRPr>
        </a:p>
      </dgm:t>
    </dgm:pt>
    <dgm:pt modelId="{5F23E821-46D9-45D4-925E-185AA58A11E0}" type="parTrans" cxnId="{5126F011-4D4F-4152-B387-42854C248D15}">
      <dgm:prSet/>
      <dgm:spPr/>
      <dgm:t>
        <a:bodyPr/>
        <a:lstStyle/>
        <a:p>
          <a:endParaRPr lang="ru-RU" b="1">
            <a:latin typeface="Times New Roman" panose="02020603050405020304" pitchFamily="18" charset="0"/>
            <a:cs typeface="Times New Roman" panose="02020603050405020304" pitchFamily="18" charset="0"/>
          </a:endParaRPr>
        </a:p>
      </dgm:t>
    </dgm:pt>
    <dgm:pt modelId="{16F5FFEA-2B3D-4A2F-988E-876BA2BBAD61}" type="sibTrans" cxnId="{5126F011-4D4F-4152-B387-42854C248D15}">
      <dgm:prSet/>
      <dgm:spPr/>
      <dgm:t>
        <a:bodyPr/>
        <a:lstStyle/>
        <a:p>
          <a:endParaRPr lang="ru-RU" b="1">
            <a:latin typeface="Times New Roman" panose="02020603050405020304" pitchFamily="18" charset="0"/>
            <a:cs typeface="Times New Roman" panose="02020603050405020304" pitchFamily="18" charset="0"/>
          </a:endParaRPr>
        </a:p>
      </dgm:t>
    </dgm:pt>
    <dgm:pt modelId="{B4C2638B-FD82-48AA-A029-CFF32839CA9B}">
      <dgm:prSet phldrT="[Текст]"/>
      <dgm:spPr/>
      <dgm:t>
        <a:bodyPr/>
        <a:lstStyle/>
        <a:p>
          <a:r>
            <a:rPr lang="ru-RU" b="1" dirty="0" smtClean="0">
              <a:latin typeface="Times New Roman" panose="02020603050405020304" pitchFamily="18" charset="0"/>
              <a:cs typeface="Times New Roman" panose="02020603050405020304" pitchFamily="18" charset="0"/>
            </a:rPr>
            <a:t>183н</a:t>
          </a:r>
          <a:endParaRPr lang="ru-RU" b="1" dirty="0">
            <a:latin typeface="Times New Roman" panose="02020603050405020304" pitchFamily="18" charset="0"/>
            <a:cs typeface="Times New Roman" panose="02020603050405020304" pitchFamily="18" charset="0"/>
          </a:endParaRPr>
        </a:p>
      </dgm:t>
    </dgm:pt>
    <dgm:pt modelId="{7E22EE5D-F5D9-426E-88B4-885540F5EA89}" type="parTrans" cxnId="{62D8F294-1C3C-4692-925F-11E06F858AAB}">
      <dgm:prSet/>
      <dgm:spPr/>
      <dgm:t>
        <a:bodyPr/>
        <a:lstStyle/>
        <a:p>
          <a:endParaRPr lang="ru-RU" b="1">
            <a:latin typeface="Times New Roman" panose="02020603050405020304" pitchFamily="18" charset="0"/>
            <a:cs typeface="Times New Roman" panose="02020603050405020304" pitchFamily="18" charset="0"/>
          </a:endParaRPr>
        </a:p>
      </dgm:t>
    </dgm:pt>
    <dgm:pt modelId="{8BED5C3A-A77D-4FA7-880A-244487A97B44}" type="sibTrans" cxnId="{62D8F294-1C3C-4692-925F-11E06F858AAB}">
      <dgm:prSet/>
      <dgm:spPr/>
      <dgm:t>
        <a:bodyPr/>
        <a:lstStyle/>
        <a:p>
          <a:endParaRPr lang="ru-RU" b="1">
            <a:latin typeface="Times New Roman" panose="02020603050405020304" pitchFamily="18" charset="0"/>
            <a:cs typeface="Times New Roman" panose="02020603050405020304" pitchFamily="18" charset="0"/>
          </a:endParaRPr>
        </a:p>
      </dgm:t>
    </dgm:pt>
    <dgm:pt modelId="{64AA1434-DAA3-4672-9586-0D23274AB2A5}">
      <dgm:prSet phldrT="[Текст]"/>
      <dgm:spPr/>
      <dgm:t>
        <a:bodyPr/>
        <a:lstStyle/>
        <a:p>
          <a:r>
            <a:rPr lang="ru-RU" b="1" dirty="0" smtClean="0">
              <a:latin typeface="Times New Roman" panose="02020603050405020304" pitchFamily="18" charset="0"/>
              <a:cs typeface="Times New Roman" panose="02020603050405020304" pitchFamily="18" charset="0"/>
            </a:rPr>
            <a:t>256н от 30.10.2020</a:t>
          </a:r>
          <a:endParaRPr lang="ru-RU" b="1" dirty="0">
            <a:latin typeface="Times New Roman" panose="02020603050405020304" pitchFamily="18" charset="0"/>
            <a:cs typeface="Times New Roman" panose="02020603050405020304" pitchFamily="18" charset="0"/>
          </a:endParaRPr>
        </a:p>
      </dgm:t>
    </dgm:pt>
    <dgm:pt modelId="{3E690317-78B5-40B8-A645-E32182597175}" type="parTrans" cxnId="{9B73D74E-58DE-4E9D-9A91-386C829613D0}">
      <dgm:prSet/>
      <dgm:spPr/>
      <dgm:t>
        <a:bodyPr/>
        <a:lstStyle/>
        <a:p>
          <a:endParaRPr lang="ru-RU" b="1">
            <a:latin typeface="Times New Roman" panose="02020603050405020304" pitchFamily="18" charset="0"/>
            <a:cs typeface="Times New Roman" panose="02020603050405020304" pitchFamily="18" charset="0"/>
          </a:endParaRPr>
        </a:p>
      </dgm:t>
    </dgm:pt>
    <dgm:pt modelId="{B9EF7D5D-92EB-4C85-871C-880FCA599600}" type="sibTrans" cxnId="{9B73D74E-58DE-4E9D-9A91-386C829613D0}">
      <dgm:prSet/>
      <dgm:spPr/>
      <dgm:t>
        <a:bodyPr/>
        <a:lstStyle/>
        <a:p>
          <a:endParaRPr lang="ru-RU" b="1">
            <a:latin typeface="Times New Roman" panose="02020603050405020304" pitchFamily="18" charset="0"/>
            <a:cs typeface="Times New Roman" panose="02020603050405020304" pitchFamily="18" charset="0"/>
          </a:endParaRPr>
        </a:p>
      </dgm:t>
    </dgm:pt>
    <dgm:pt modelId="{F258BA91-AB62-4965-9FF1-344C73758CF5}">
      <dgm:prSet phldrT="[Текст]"/>
      <dgm:spPr/>
      <dgm:t>
        <a:bodyPr/>
        <a:lstStyle/>
        <a:p>
          <a:r>
            <a:rPr lang="ru-RU" b="1" dirty="0" smtClean="0">
              <a:latin typeface="Times New Roman" panose="02020603050405020304" pitchFamily="18" charset="0"/>
              <a:cs typeface="Times New Roman" panose="02020603050405020304" pitchFamily="18" charset="0"/>
            </a:rPr>
            <a:t>52н</a:t>
          </a:r>
          <a:endParaRPr lang="ru-RU" b="1" dirty="0">
            <a:latin typeface="Times New Roman" panose="02020603050405020304" pitchFamily="18" charset="0"/>
            <a:cs typeface="Times New Roman" panose="02020603050405020304" pitchFamily="18" charset="0"/>
          </a:endParaRPr>
        </a:p>
      </dgm:t>
    </dgm:pt>
    <dgm:pt modelId="{1FFD9210-E20C-4327-B69D-02CA370DF988}" type="parTrans" cxnId="{6F4AA549-4797-483D-B320-0A1F0C4069EB}">
      <dgm:prSet/>
      <dgm:spPr/>
      <dgm:t>
        <a:bodyPr/>
        <a:lstStyle/>
        <a:p>
          <a:endParaRPr lang="ru-RU" b="1">
            <a:latin typeface="Times New Roman" panose="02020603050405020304" pitchFamily="18" charset="0"/>
            <a:cs typeface="Times New Roman" panose="02020603050405020304" pitchFamily="18" charset="0"/>
          </a:endParaRPr>
        </a:p>
      </dgm:t>
    </dgm:pt>
    <dgm:pt modelId="{DC29D5B4-BFE7-4DD0-A195-A2B7BB360CB9}" type="sibTrans" cxnId="{6F4AA549-4797-483D-B320-0A1F0C4069EB}">
      <dgm:prSet/>
      <dgm:spPr/>
      <dgm:t>
        <a:bodyPr/>
        <a:lstStyle/>
        <a:p>
          <a:endParaRPr lang="ru-RU" b="1">
            <a:latin typeface="Times New Roman" panose="02020603050405020304" pitchFamily="18" charset="0"/>
            <a:cs typeface="Times New Roman" panose="02020603050405020304" pitchFamily="18" charset="0"/>
          </a:endParaRPr>
        </a:p>
      </dgm:t>
    </dgm:pt>
    <dgm:pt modelId="{633EAA2A-5C4A-460F-9D47-AEFE057DD292}">
      <dgm:prSet phldrT="[Текст]"/>
      <dgm:spPr/>
      <dgm:t>
        <a:bodyPr/>
        <a:lstStyle/>
        <a:p>
          <a:r>
            <a:rPr lang="ru-RU" b="1" dirty="0" smtClean="0">
              <a:latin typeface="Times New Roman" panose="02020603050405020304" pitchFamily="18" charset="0"/>
              <a:cs typeface="Times New Roman" panose="02020603050405020304" pitchFamily="18" charset="0"/>
            </a:rPr>
            <a:t>103н от 15.06.2020</a:t>
          </a:r>
          <a:endParaRPr lang="ru-RU" b="1" dirty="0">
            <a:latin typeface="Times New Roman" panose="02020603050405020304" pitchFamily="18" charset="0"/>
            <a:cs typeface="Times New Roman" panose="02020603050405020304" pitchFamily="18" charset="0"/>
          </a:endParaRPr>
        </a:p>
      </dgm:t>
    </dgm:pt>
    <dgm:pt modelId="{49840593-E0E0-4FA4-BAE8-27CF53273E7A}" type="parTrans" cxnId="{B9A16965-C6D1-4FFB-8CFA-D7EE0E727873}">
      <dgm:prSet/>
      <dgm:spPr/>
      <dgm:t>
        <a:bodyPr/>
        <a:lstStyle/>
        <a:p>
          <a:endParaRPr lang="ru-RU" b="1">
            <a:latin typeface="Times New Roman" panose="02020603050405020304" pitchFamily="18" charset="0"/>
            <a:cs typeface="Times New Roman" panose="02020603050405020304" pitchFamily="18" charset="0"/>
          </a:endParaRPr>
        </a:p>
      </dgm:t>
    </dgm:pt>
    <dgm:pt modelId="{AC0DCFCF-47D4-44AA-8F35-04E47739A819}" type="sibTrans" cxnId="{B9A16965-C6D1-4FFB-8CFA-D7EE0E727873}">
      <dgm:prSet/>
      <dgm:spPr/>
      <dgm:t>
        <a:bodyPr/>
        <a:lstStyle/>
        <a:p>
          <a:endParaRPr lang="ru-RU" b="1">
            <a:latin typeface="Times New Roman" panose="02020603050405020304" pitchFamily="18" charset="0"/>
            <a:cs typeface="Times New Roman" panose="02020603050405020304" pitchFamily="18" charset="0"/>
          </a:endParaRPr>
        </a:p>
      </dgm:t>
    </dgm:pt>
    <dgm:pt modelId="{1CC9F51C-6D8E-4306-B566-D57EC6DACB0A}" type="pres">
      <dgm:prSet presAssocID="{8DEC1B9B-01CB-4C6F-BA93-371BD755DB2F}" presName="Name0" presStyleCnt="0">
        <dgm:presLayoutVars>
          <dgm:chPref val="3"/>
          <dgm:dir/>
          <dgm:animLvl val="lvl"/>
          <dgm:resizeHandles/>
        </dgm:presLayoutVars>
      </dgm:prSet>
      <dgm:spPr/>
      <dgm:t>
        <a:bodyPr/>
        <a:lstStyle/>
        <a:p>
          <a:endParaRPr lang="ru-RU"/>
        </a:p>
      </dgm:t>
    </dgm:pt>
    <dgm:pt modelId="{9884BEEA-E4EF-4901-9E2E-31F8452660B4}" type="pres">
      <dgm:prSet presAssocID="{FBE1E1C0-379A-4C3C-BDD4-AD85653657D8}" presName="horFlow" presStyleCnt="0"/>
      <dgm:spPr/>
    </dgm:pt>
    <dgm:pt modelId="{6B7B58C3-DE00-47EB-8C6B-DB7CA2A31635}" type="pres">
      <dgm:prSet presAssocID="{FBE1E1C0-379A-4C3C-BDD4-AD85653657D8}" presName="bigChev" presStyleLbl="node1" presStyleIdx="0" presStyleCnt="5"/>
      <dgm:spPr/>
      <dgm:t>
        <a:bodyPr/>
        <a:lstStyle/>
        <a:p>
          <a:endParaRPr lang="ru-RU"/>
        </a:p>
      </dgm:t>
    </dgm:pt>
    <dgm:pt modelId="{776CDB56-BF4C-47DA-A4E2-6C5058C7BE59}" type="pres">
      <dgm:prSet presAssocID="{A155EF4C-2FE4-4611-92F4-0C2B87409779}" presName="parTrans" presStyleCnt="0"/>
      <dgm:spPr/>
    </dgm:pt>
    <dgm:pt modelId="{6C4B8262-4666-4F5B-9C22-ADFE65C469B6}" type="pres">
      <dgm:prSet presAssocID="{8C19B0FB-E37A-4E41-BD4B-84E6C2CA67FD}" presName="node" presStyleLbl="alignAccFollowNode1" presStyleIdx="0" presStyleCnt="5" custScaleX="297112">
        <dgm:presLayoutVars>
          <dgm:bulletEnabled val="1"/>
        </dgm:presLayoutVars>
      </dgm:prSet>
      <dgm:spPr/>
      <dgm:t>
        <a:bodyPr/>
        <a:lstStyle/>
        <a:p>
          <a:endParaRPr lang="ru-RU"/>
        </a:p>
      </dgm:t>
    </dgm:pt>
    <dgm:pt modelId="{10B65FBE-8C0A-458D-B425-A50B044525E8}" type="pres">
      <dgm:prSet presAssocID="{FBE1E1C0-379A-4C3C-BDD4-AD85653657D8}" presName="vSp" presStyleCnt="0"/>
      <dgm:spPr/>
    </dgm:pt>
    <dgm:pt modelId="{3EF42421-014B-4F48-8AA2-4740D12A7E82}" type="pres">
      <dgm:prSet presAssocID="{4637129F-961D-429A-AB23-1661EC29DA23}" presName="horFlow" presStyleCnt="0"/>
      <dgm:spPr/>
    </dgm:pt>
    <dgm:pt modelId="{5270F963-80F4-4B0A-8A76-92BB0A9E7C22}" type="pres">
      <dgm:prSet presAssocID="{4637129F-961D-429A-AB23-1661EC29DA23}" presName="bigChev" presStyleLbl="node1" presStyleIdx="1" presStyleCnt="5"/>
      <dgm:spPr/>
      <dgm:t>
        <a:bodyPr/>
        <a:lstStyle/>
        <a:p>
          <a:endParaRPr lang="ru-RU"/>
        </a:p>
      </dgm:t>
    </dgm:pt>
    <dgm:pt modelId="{8B0C6747-87F3-45CC-B832-0C4DB29F6EEF}" type="pres">
      <dgm:prSet presAssocID="{E353647F-C215-44BB-B27F-5264424D79FE}" presName="parTrans" presStyleCnt="0"/>
      <dgm:spPr/>
    </dgm:pt>
    <dgm:pt modelId="{54013334-7D97-455E-B6C7-22B28FCC2E26}" type="pres">
      <dgm:prSet presAssocID="{A9FDA7A6-6BCE-47C9-8F15-E60BA97CCF15}" presName="node" presStyleLbl="alignAccFollowNode1" presStyleIdx="1" presStyleCnt="5" custScaleX="297112">
        <dgm:presLayoutVars>
          <dgm:bulletEnabled val="1"/>
        </dgm:presLayoutVars>
      </dgm:prSet>
      <dgm:spPr/>
      <dgm:t>
        <a:bodyPr/>
        <a:lstStyle/>
        <a:p>
          <a:endParaRPr lang="ru-RU"/>
        </a:p>
      </dgm:t>
    </dgm:pt>
    <dgm:pt modelId="{53340837-AFDF-422B-9B23-6A9C7074DD1F}" type="pres">
      <dgm:prSet presAssocID="{4637129F-961D-429A-AB23-1661EC29DA23}" presName="vSp" presStyleCnt="0"/>
      <dgm:spPr/>
    </dgm:pt>
    <dgm:pt modelId="{3797F81D-566C-483D-A86A-82202F38C355}" type="pres">
      <dgm:prSet presAssocID="{44C63A62-D1F3-4C06-9520-D61E1F8D76F1}" presName="horFlow" presStyleCnt="0"/>
      <dgm:spPr/>
    </dgm:pt>
    <dgm:pt modelId="{FD1BF523-93EB-48B3-BBEE-CB4A7D0232CD}" type="pres">
      <dgm:prSet presAssocID="{44C63A62-D1F3-4C06-9520-D61E1F8D76F1}" presName="bigChev" presStyleLbl="node1" presStyleIdx="2" presStyleCnt="5"/>
      <dgm:spPr/>
      <dgm:t>
        <a:bodyPr/>
        <a:lstStyle/>
        <a:p>
          <a:endParaRPr lang="ru-RU"/>
        </a:p>
      </dgm:t>
    </dgm:pt>
    <dgm:pt modelId="{57CA8FB8-8353-4CE2-B9CC-8E6DD0CF8CD2}" type="pres">
      <dgm:prSet presAssocID="{5F23E821-46D9-45D4-925E-185AA58A11E0}" presName="parTrans" presStyleCnt="0"/>
      <dgm:spPr/>
    </dgm:pt>
    <dgm:pt modelId="{81C8489B-1DC7-4CEB-986F-4B173A23BB98}" type="pres">
      <dgm:prSet presAssocID="{21F861FD-6569-419F-9362-E8F400E20BDA}" presName="node" presStyleLbl="alignAccFollowNode1" presStyleIdx="2" presStyleCnt="5" custScaleX="297112">
        <dgm:presLayoutVars>
          <dgm:bulletEnabled val="1"/>
        </dgm:presLayoutVars>
      </dgm:prSet>
      <dgm:spPr/>
      <dgm:t>
        <a:bodyPr/>
        <a:lstStyle/>
        <a:p>
          <a:endParaRPr lang="ru-RU"/>
        </a:p>
      </dgm:t>
    </dgm:pt>
    <dgm:pt modelId="{E0E76316-035D-4663-A4AE-FDF3B2F88DEF}" type="pres">
      <dgm:prSet presAssocID="{44C63A62-D1F3-4C06-9520-D61E1F8D76F1}" presName="vSp" presStyleCnt="0"/>
      <dgm:spPr/>
    </dgm:pt>
    <dgm:pt modelId="{301F92B2-3B10-4166-B357-E250AFD4E129}" type="pres">
      <dgm:prSet presAssocID="{B4C2638B-FD82-48AA-A029-CFF32839CA9B}" presName="horFlow" presStyleCnt="0"/>
      <dgm:spPr/>
    </dgm:pt>
    <dgm:pt modelId="{F44EA612-6473-4838-959A-C1D032928BFF}" type="pres">
      <dgm:prSet presAssocID="{B4C2638B-FD82-48AA-A029-CFF32839CA9B}" presName="bigChev" presStyleLbl="node1" presStyleIdx="3" presStyleCnt="5"/>
      <dgm:spPr/>
      <dgm:t>
        <a:bodyPr/>
        <a:lstStyle/>
        <a:p>
          <a:endParaRPr lang="ru-RU"/>
        </a:p>
      </dgm:t>
    </dgm:pt>
    <dgm:pt modelId="{391EB809-FBCF-450C-A6F8-C8515104F21D}" type="pres">
      <dgm:prSet presAssocID="{3E690317-78B5-40B8-A645-E32182597175}" presName="parTrans" presStyleCnt="0"/>
      <dgm:spPr/>
    </dgm:pt>
    <dgm:pt modelId="{21F9C7EC-A200-4089-B977-BD8B55F237B9}" type="pres">
      <dgm:prSet presAssocID="{64AA1434-DAA3-4672-9586-0D23274AB2A5}" presName="node" presStyleLbl="alignAccFollowNode1" presStyleIdx="3" presStyleCnt="5" custScaleX="297112">
        <dgm:presLayoutVars>
          <dgm:bulletEnabled val="1"/>
        </dgm:presLayoutVars>
      </dgm:prSet>
      <dgm:spPr/>
      <dgm:t>
        <a:bodyPr/>
        <a:lstStyle/>
        <a:p>
          <a:endParaRPr lang="ru-RU"/>
        </a:p>
      </dgm:t>
    </dgm:pt>
    <dgm:pt modelId="{C225DAEF-9581-4E4E-8F49-180A598DACC2}" type="pres">
      <dgm:prSet presAssocID="{B4C2638B-FD82-48AA-A029-CFF32839CA9B}" presName="vSp" presStyleCnt="0"/>
      <dgm:spPr/>
    </dgm:pt>
    <dgm:pt modelId="{52FE25BE-CC67-4249-B5CC-DBA0BEECD1EC}" type="pres">
      <dgm:prSet presAssocID="{F258BA91-AB62-4965-9FF1-344C73758CF5}" presName="horFlow" presStyleCnt="0"/>
      <dgm:spPr/>
    </dgm:pt>
    <dgm:pt modelId="{B8E5EBEE-22A8-488C-9168-4228F3B51D49}" type="pres">
      <dgm:prSet presAssocID="{F258BA91-AB62-4965-9FF1-344C73758CF5}" presName="bigChev" presStyleLbl="node1" presStyleIdx="4" presStyleCnt="5"/>
      <dgm:spPr/>
      <dgm:t>
        <a:bodyPr/>
        <a:lstStyle/>
        <a:p>
          <a:endParaRPr lang="ru-RU"/>
        </a:p>
      </dgm:t>
    </dgm:pt>
    <dgm:pt modelId="{F27CD9E2-CEA2-4DB1-916D-F25802D4300F}" type="pres">
      <dgm:prSet presAssocID="{49840593-E0E0-4FA4-BAE8-27CF53273E7A}" presName="parTrans" presStyleCnt="0"/>
      <dgm:spPr/>
    </dgm:pt>
    <dgm:pt modelId="{2F53F334-4078-4B01-80E4-B8036401034C}" type="pres">
      <dgm:prSet presAssocID="{633EAA2A-5C4A-460F-9D47-AEFE057DD292}" presName="node" presStyleLbl="alignAccFollowNode1" presStyleIdx="4" presStyleCnt="5" custScaleX="304699">
        <dgm:presLayoutVars>
          <dgm:bulletEnabled val="1"/>
        </dgm:presLayoutVars>
      </dgm:prSet>
      <dgm:spPr/>
      <dgm:t>
        <a:bodyPr/>
        <a:lstStyle/>
        <a:p>
          <a:endParaRPr lang="ru-RU"/>
        </a:p>
      </dgm:t>
    </dgm:pt>
  </dgm:ptLst>
  <dgm:cxnLst>
    <dgm:cxn modelId="{F16A3262-C078-4D04-BDB3-B14C703CDEC3}" srcId="{FBE1E1C0-379A-4C3C-BDD4-AD85653657D8}" destId="{8C19B0FB-E37A-4E41-BD4B-84E6C2CA67FD}" srcOrd="0" destOrd="0" parTransId="{A155EF4C-2FE4-4611-92F4-0C2B87409779}" sibTransId="{6CCCDCC4-AD4B-4BCE-BB64-06073EE70649}"/>
    <dgm:cxn modelId="{BDFC3588-A1EB-4883-8CA7-D76165323EEE}" type="presOf" srcId="{FBE1E1C0-379A-4C3C-BDD4-AD85653657D8}" destId="{6B7B58C3-DE00-47EB-8C6B-DB7CA2A31635}" srcOrd="0" destOrd="0" presId="urn:microsoft.com/office/officeart/2005/8/layout/lProcess3"/>
    <dgm:cxn modelId="{9DB90B1B-C2C3-44D2-B5CC-026B7F2D5371}" type="presOf" srcId="{A9FDA7A6-6BCE-47C9-8F15-E60BA97CCF15}" destId="{54013334-7D97-455E-B6C7-22B28FCC2E26}" srcOrd="0" destOrd="0" presId="urn:microsoft.com/office/officeart/2005/8/layout/lProcess3"/>
    <dgm:cxn modelId="{15ED9F76-4386-4DFC-9037-DB0154FBD7BE}" srcId="{4637129F-961D-429A-AB23-1661EC29DA23}" destId="{A9FDA7A6-6BCE-47C9-8F15-E60BA97CCF15}" srcOrd="0" destOrd="0" parTransId="{E353647F-C215-44BB-B27F-5264424D79FE}" sibTransId="{09880957-AE87-4D6B-9CD6-DC0A3B1569C3}"/>
    <dgm:cxn modelId="{15215097-63C4-40EE-850A-88A642986E40}" type="presOf" srcId="{F258BA91-AB62-4965-9FF1-344C73758CF5}" destId="{B8E5EBEE-22A8-488C-9168-4228F3B51D49}" srcOrd="0" destOrd="0" presId="urn:microsoft.com/office/officeart/2005/8/layout/lProcess3"/>
    <dgm:cxn modelId="{5126F011-4D4F-4152-B387-42854C248D15}" srcId="{44C63A62-D1F3-4C06-9520-D61E1F8D76F1}" destId="{21F861FD-6569-419F-9362-E8F400E20BDA}" srcOrd="0" destOrd="0" parTransId="{5F23E821-46D9-45D4-925E-185AA58A11E0}" sibTransId="{16F5FFEA-2B3D-4A2F-988E-876BA2BBAD61}"/>
    <dgm:cxn modelId="{EE9D7E97-7A53-4C2C-9F1B-69536A6E48F2}" type="presOf" srcId="{21F861FD-6569-419F-9362-E8F400E20BDA}" destId="{81C8489B-1DC7-4CEB-986F-4B173A23BB98}" srcOrd="0" destOrd="0" presId="urn:microsoft.com/office/officeart/2005/8/layout/lProcess3"/>
    <dgm:cxn modelId="{08D50B60-E339-457D-B52B-0D6EE299BFAB}" type="presOf" srcId="{633EAA2A-5C4A-460F-9D47-AEFE057DD292}" destId="{2F53F334-4078-4B01-80E4-B8036401034C}" srcOrd="0" destOrd="0" presId="urn:microsoft.com/office/officeart/2005/8/layout/lProcess3"/>
    <dgm:cxn modelId="{8E26CD86-12EB-48C8-A5DB-76ED3F3024DB}" srcId="{8DEC1B9B-01CB-4C6F-BA93-371BD755DB2F}" destId="{44C63A62-D1F3-4C06-9520-D61E1F8D76F1}" srcOrd="2" destOrd="0" parTransId="{089A57BF-7143-4334-AE1D-4AB8122713A2}" sibTransId="{A36F4DC6-DF25-40E1-A095-4EC569E9B228}"/>
    <dgm:cxn modelId="{82474CB2-E4B2-4CFD-AA17-3200E353ECA3}" type="presOf" srcId="{8DEC1B9B-01CB-4C6F-BA93-371BD755DB2F}" destId="{1CC9F51C-6D8E-4306-B566-D57EC6DACB0A}" srcOrd="0" destOrd="0" presId="urn:microsoft.com/office/officeart/2005/8/layout/lProcess3"/>
    <dgm:cxn modelId="{6F4AA549-4797-483D-B320-0A1F0C4069EB}" srcId="{8DEC1B9B-01CB-4C6F-BA93-371BD755DB2F}" destId="{F258BA91-AB62-4965-9FF1-344C73758CF5}" srcOrd="4" destOrd="0" parTransId="{1FFD9210-E20C-4327-B69D-02CA370DF988}" sibTransId="{DC29D5B4-BFE7-4DD0-A195-A2B7BB360CB9}"/>
    <dgm:cxn modelId="{1CFB7C54-387C-4B9B-9FDE-B36D2A9C2B0C}" type="presOf" srcId="{44C63A62-D1F3-4C06-9520-D61E1F8D76F1}" destId="{FD1BF523-93EB-48B3-BBEE-CB4A7D0232CD}" srcOrd="0" destOrd="0" presId="urn:microsoft.com/office/officeart/2005/8/layout/lProcess3"/>
    <dgm:cxn modelId="{9B73D74E-58DE-4E9D-9A91-386C829613D0}" srcId="{B4C2638B-FD82-48AA-A029-CFF32839CA9B}" destId="{64AA1434-DAA3-4672-9586-0D23274AB2A5}" srcOrd="0" destOrd="0" parTransId="{3E690317-78B5-40B8-A645-E32182597175}" sibTransId="{B9EF7D5D-92EB-4C85-871C-880FCA599600}"/>
    <dgm:cxn modelId="{C7FCE46C-5E92-4A01-8C58-ABE8BFF709C6}" srcId="{8DEC1B9B-01CB-4C6F-BA93-371BD755DB2F}" destId="{4637129F-961D-429A-AB23-1661EC29DA23}" srcOrd="1" destOrd="0" parTransId="{1AB3E763-F5F8-4BA0-8753-35546CABFBA4}" sibTransId="{2C758804-EBF1-4E09-B2BC-91B70249105B}"/>
    <dgm:cxn modelId="{62D8F294-1C3C-4692-925F-11E06F858AAB}" srcId="{8DEC1B9B-01CB-4C6F-BA93-371BD755DB2F}" destId="{B4C2638B-FD82-48AA-A029-CFF32839CA9B}" srcOrd="3" destOrd="0" parTransId="{7E22EE5D-F5D9-426E-88B4-885540F5EA89}" sibTransId="{8BED5C3A-A77D-4FA7-880A-244487A97B44}"/>
    <dgm:cxn modelId="{C3192FD6-3BD2-4795-ACF6-C9D2A257D874}" type="presOf" srcId="{4637129F-961D-429A-AB23-1661EC29DA23}" destId="{5270F963-80F4-4B0A-8A76-92BB0A9E7C22}" srcOrd="0" destOrd="0" presId="urn:microsoft.com/office/officeart/2005/8/layout/lProcess3"/>
    <dgm:cxn modelId="{65DAD3EC-816F-4E65-AD74-2B495FC423DB}" type="presOf" srcId="{8C19B0FB-E37A-4E41-BD4B-84E6C2CA67FD}" destId="{6C4B8262-4666-4F5B-9C22-ADFE65C469B6}" srcOrd="0" destOrd="0" presId="urn:microsoft.com/office/officeart/2005/8/layout/lProcess3"/>
    <dgm:cxn modelId="{36D63648-8A61-476A-8595-30D7CA5B45E0}" type="presOf" srcId="{64AA1434-DAA3-4672-9586-0D23274AB2A5}" destId="{21F9C7EC-A200-4089-B977-BD8B55F237B9}" srcOrd="0" destOrd="0" presId="urn:microsoft.com/office/officeart/2005/8/layout/lProcess3"/>
    <dgm:cxn modelId="{D27AF4AA-E8FF-476E-8AE2-9B1E955D92C9}" type="presOf" srcId="{B4C2638B-FD82-48AA-A029-CFF32839CA9B}" destId="{F44EA612-6473-4838-959A-C1D032928BFF}" srcOrd="0" destOrd="0" presId="urn:microsoft.com/office/officeart/2005/8/layout/lProcess3"/>
    <dgm:cxn modelId="{CEEACDFD-EF49-42DE-929E-028987FB5E2E}" srcId="{8DEC1B9B-01CB-4C6F-BA93-371BD755DB2F}" destId="{FBE1E1C0-379A-4C3C-BDD4-AD85653657D8}" srcOrd="0" destOrd="0" parTransId="{1B916CA6-C1DA-4B1D-9E94-D3BC627C08D1}" sibTransId="{701ED1E6-5A64-4A67-BF24-B06BC73C0C96}"/>
    <dgm:cxn modelId="{B9A16965-C6D1-4FFB-8CFA-D7EE0E727873}" srcId="{F258BA91-AB62-4965-9FF1-344C73758CF5}" destId="{633EAA2A-5C4A-460F-9D47-AEFE057DD292}" srcOrd="0" destOrd="0" parTransId="{49840593-E0E0-4FA4-BAE8-27CF53273E7A}" sibTransId="{AC0DCFCF-47D4-44AA-8F35-04E47739A819}"/>
    <dgm:cxn modelId="{4DCB29E2-6972-43DB-9A97-49F872C740B1}" type="presParOf" srcId="{1CC9F51C-6D8E-4306-B566-D57EC6DACB0A}" destId="{9884BEEA-E4EF-4901-9E2E-31F8452660B4}" srcOrd="0" destOrd="0" presId="urn:microsoft.com/office/officeart/2005/8/layout/lProcess3"/>
    <dgm:cxn modelId="{C062AC0F-E3CD-4F98-A95F-6498373B6956}" type="presParOf" srcId="{9884BEEA-E4EF-4901-9E2E-31F8452660B4}" destId="{6B7B58C3-DE00-47EB-8C6B-DB7CA2A31635}" srcOrd="0" destOrd="0" presId="urn:microsoft.com/office/officeart/2005/8/layout/lProcess3"/>
    <dgm:cxn modelId="{5DF0DC3D-9DC7-4C5A-8BA2-2527F03180D5}" type="presParOf" srcId="{9884BEEA-E4EF-4901-9E2E-31F8452660B4}" destId="{776CDB56-BF4C-47DA-A4E2-6C5058C7BE59}" srcOrd="1" destOrd="0" presId="urn:microsoft.com/office/officeart/2005/8/layout/lProcess3"/>
    <dgm:cxn modelId="{D3B4E340-D1E7-48F3-808D-4AF6227B478F}" type="presParOf" srcId="{9884BEEA-E4EF-4901-9E2E-31F8452660B4}" destId="{6C4B8262-4666-4F5B-9C22-ADFE65C469B6}" srcOrd="2" destOrd="0" presId="urn:microsoft.com/office/officeart/2005/8/layout/lProcess3"/>
    <dgm:cxn modelId="{700EC240-DC97-49B2-9C98-4D0E9D1CE22E}" type="presParOf" srcId="{1CC9F51C-6D8E-4306-B566-D57EC6DACB0A}" destId="{10B65FBE-8C0A-458D-B425-A50B044525E8}" srcOrd="1" destOrd="0" presId="urn:microsoft.com/office/officeart/2005/8/layout/lProcess3"/>
    <dgm:cxn modelId="{2516948B-FEAF-4E08-B90D-8ED12D33B23F}" type="presParOf" srcId="{1CC9F51C-6D8E-4306-B566-D57EC6DACB0A}" destId="{3EF42421-014B-4F48-8AA2-4740D12A7E82}" srcOrd="2" destOrd="0" presId="urn:microsoft.com/office/officeart/2005/8/layout/lProcess3"/>
    <dgm:cxn modelId="{52B06D80-4988-4A9A-B57F-736A3712B42A}" type="presParOf" srcId="{3EF42421-014B-4F48-8AA2-4740D12A7E82}" destId="{5270F963-80F4-4B0A-8A76-92BB0A9E7C22}" srcOrd="0" destOrd="0" presId="urn:microsoft.com/office/officeart/2005/8/layout/lProcess3"/>
    <dgm:cxn modelId="{E2E38A05-C7E1-4CFE-99BF-6A2B7A8C06AB}" type="presParOf" srcId="{3EF42421-014B-4F48-8AA2-4740D12A7E82}" destId="{8B0C6747-87F3-45CC-B832-0C4DB29F6EEF}" srcOrd="1" destOrd="0" presId="urn:microsoft.com/office/officeart/2005/8/layout/lProcess3"/>
    <dgm:cxn modelId="{C1C7A4C6-6905-425D-AF2E-B3881A6AF391}" type="presParOf" srcId="{3EF42421-014B-4F48-8AA2-4740D12A7E82}" destId="{54013334-7D97-455E-B6C7-22B28FCC2E26}" srcOrd="2" destOrd="0" presId="urn:microsoft.com/office/officeart/2005/8/layout/lProcess3"/>
    <dgm:cxn modelId="{BD893FC7-A3D5-4101-9D8B-0C34A967A2CE}" type="presParOf" srcId="{1CC9F51C-6D8E-4306-B566-D57EC6DACB0A}" destId="{53340837-AFDF-422B-9B23-6A9C7074DD1F}" srcOrd="3" destOrd="0" presId="urn:microsoft.com/office/officeart/2005/8/layout/lProcess3"/>
    <dgm:cxn modelId="{493D0A3F-0A08-4FDA-9253-C09124441D73}" type="presParOf" srcId="{1CC9F51C-6D8E-4306-B566-D57EC6DACB0A}" destId="{3797F81D-566C-483D-A86A-82202F38C355}" srcOrd="4" destOrd="0" presId="urn:microsoft.com/office/officeart/2005/8/layout/lProcess3"/>
    <dgm:cxn modelId="{9B82E242-BB9C-420A-ACFB-2DCB19EE720A}" type="presParOf" srcId="{3797F81D-566C-483D-A86A-82202F38C355}" destId="{FD1BF523-93EB-48B3-BBEE-CB4A7D0232CD}" srcOrd="0" destOrd="0" presId="urn:microsoft.com/office/officeart/2005/8/layout/lProcess3"/>
    <dgm:cxn modelId="{258D3F40-61C5-4316-A7A3-B678A4B5ACD8}" type="presParOf" srcId="{3797F81D-566C-483D-A86A-82202F38C355}" destId="{57CA8FB8-8353-4CE2-B9CC-8E6DD0CF8CD2}" srcOrd="1" destOrd="0" presId="urn:microsoft.com/office/officeart/2005/8/layout/lProcess3"/>
    <dgm:cxn modelId="{250F7A1C-A280-4768-939E-61D42984BB5C}" type="presParOf" srcId="{3797F81D-566C-483D-A86A-82202F38C355}" destId="{81C8489B-1DC7-4CEB-986F-4B173A23BB98}" srcOrd="2" destOrd="0" presId="urn:microsoft.com/office/officeart/2005/8/layout/lProcess3"/>
    <dgm:cxn modelId="{9FAADA03-C4DA-4A34-8605-77302CE5ED84}" type="presParOf" srcId="{1CC9F51C-6D8E-4306-B566-D57EC6DACB0A}" destId="{E0E76316-035D-4663-A4AE-FDF3B2F88DEF}" srcOrd="5" destOrd="0" presId="urn:microsoft.com/office/officeart/2005/8/layout/lProcess3"/>
    <dgm:cxn modelId="{730C5E13-06B8-427D-A71A-A0EA6A69D89D}" type="presParOf" srcId="{1CC9F51C-6D8E-4306-B566-D57EC6DACB0A}" destId="{301F92B2-3B10-4166-B357-E250AFD4E129}" srcOrd="6" destOrd="0" presId="urn:microsoft.com/office/officeart/2005/8/layout/lProcess3"/>
    <dgm:cxn modelId="{29352953-2A93-42E4-9DAF-1C5CB7DF98E8}" type="presParOf" srcId="{301F92B2-3B10-4166-B357-E250AFD4E129}" destId="{F44EA612-6473-4838-959A-C1D032928BFF}" srcOrd="0" destOrd="0" presId="urn:microsoft.com/office/officeart/2005/8/layout/lProcess3"/>
    <dgm:cxn modelId="{80D666B0-D66C-480D-9830-5994CA2F4E47}" type="presParOf" srcId="{301F92B2-3B10-4166-B357-E250AFD4E129}" destId="{391EB809-FBCF-450C-A6F8-C8515104F21D}" srcOrd="1" destOrd="0" presId="urn:microsoft.com/office/officeart/2005/8/layout/lProcess3"/>
    <dgm:cxn modelId="{7CE9F67B-F37F-4052-AFF1-F0B6C21B3803}" type="presParOf" srcId="{301F92B2-3B10-4166-B357-E250AFD4E129}" destId="{21F9C7EC-A200-4089-B977-BD8B55F237B9}" srcOrd="2" destOrd="0" presId="urn:microsoft.com/office/officeart/2005/8/layout/lProcess3"/>
    <dgm:cxn modelId="{B83AB9C0-DA61-477F-A6A2-A81439872361}" type="presParOf" srcId="{1CC9F51C-6D8E-4306-B566-D57EC6DACB0A}" destId="{C225DAEF-9581-4E4E-8F49-180A598DACC2}" srcOrd="7" destOrd="0" presId="urn:microsoft.com/office/officeart/2005/8/layout/lProcess3"/>
    <dgm:cxn modelId="{435B2526-E913-4440-9AB6-37FAF1D86258}" type="presParOf" srcId="{1CC9F51C-6D8E-4306-B566-D57EC6DACB0A}" destId="{52FE25BE-CC67-4249-B5CC-DBA0BEECD1EC}" srcOrd="8" destOrd="0" presId="urn:microsoft.com/office/officeart/2005/8/layout/lProcess3"/>
    <dgm:cxn modelId="{7C2BB2D3-CF34-45B9-9728-BAA2C7BCC942}" type="presParOf" srcId="{52FE25BE-CC67-4249-B5CC-DBA0BEECD1EC}" destId="{B8E5EBEE-22A8-488C-9168-4228F3B51D49}" srcOrd="0" destOrd="0" presId="urn:microsoft.com/office/officeart/2005/8/layout/lProcess3"/>
    <dgm:cxn modelId="{E2EBE161-4682-4613-BC06-77481D88D3A0}" type="presParOf" srcId="{52FE25BE-CC67-4249-B5CC-DBA0BEECD1EC}" destId="{F27CD9E2-CEA2-4DB1-916D-F25802D4300F}" srcOrd="1" destOrd="0" presId="urn:microsoft.com/office/officeart/2005/8/layout/lProcess3"/>
    <dgm:cxn modelId="{EB918FD3-05D8-40D1-9CAD-E9C34E005661}" type="presParOf" srcId="{52FE25BE-CC67-4249-B5CC-DBA0BEECD1EC}" destId="{2F53F334-4078-4B01-80E4-B8036401034C}"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1DD27F3-3A32-3040-B8B5-7DC8DDD1CADC}" type="doc">
      <dgm:prSet loTypeId="urn:microsoft.com/office/officeart/2005/8/layout/arrow3" loCatId="" qsTypeId="urn:microsoft.com/office/officeart/2005/8/quickstyle/simple4" qsCatId="simple" csTypeId="urn:microsoft.com/office/officeart/2005/8/colors/accent1_2" csCatId="accent1" phldr="1"/>
      <dgm:spPr/>
      <dgm:t>
        <a:bodyPr/>
        <a:lstStyle/>
        <a:p>
          <a:endParaRPr lang="ru-RU"/>
        </a:p>
      </dgm:t>
    </dgm:pt>
    <dgm:pt modelId="{F592CD42-CB1C-CB40-9FBA-4C80E6A3C63B}">
      <dgm:prSet phldrT="[Текст]"/>
      <dgm:spPr/>
      <dgm:t>
        <a:bodyPr/>
        <a:lstStyle/>
        <a:p>
          <a:r>
            <a:rPr lang="ru-RU" dirty="0" smtClean="0">
              <a:solidFill>
                <a:srgbClr val="002060"/>
              </a:solidFill>
            </a:rPr>
            <a:t>Краткосрочные (оборотные) активы и обязательства </a:t>
          </a:r>
          <a:r>
            <a:rPr lang="mr-IN" dirty="0" smtClean="0">
              <a:solidFill>
                <a:srgbClr val="002060"/>
              </a:solidFill>
            </a:rPr>
            <a:t>–</a:t>
          </a:r>
          <a:r>
            <a:rPr lang="ru-RU" dirty="0" smtClean="0">
              <a:solidFill>
                <a:srgbClr val="002060"/>
              </a:solidFill>
            </a:rPr>
            <a:t> выполнение одного из трех критериев</a:t>
          </a:r>
          <a:endParaRPr lang="ru-RU" dirty="0">
            <a:solidFill>
              <a:srgbClr val="002060"/>
            </a:solidFill>
          </a:endParaRPr>
        </a:p>
      </dgm:t>
    </dgm:pt>
    <dgm:pt modelId="{573949E6-DF96-A646-8D3C-FCCF362E8AA2}" type="parTrans" cxnId="{878010C1-E638-4946-B66B-DF83AF2FCB1E}">
      <dgm:prSet/>
      <dgm:spPr/>
      <dgm:t>
        <a:bodyPr/>
        <a:lstStyle/>
        <a:p>
          <a:endParaRPr lang="ru-RU"/>
        </a:p>
      </dgm:t>
    </dgm:pt>
    <dgm:pt modelId="{DF0A0D16-DEA7-2048-87F1-7503A9A3AB85}" type="sibTrans" cxnId="{878010C1-E638-4946-B66B-DF83AF2FCB1E}">
      <dgm:prSet/>
      <dgm:spPr/>
      <dgm:t>
        <a:bodyPr/>
        <a:lstStyle/>
        <a:p>
          <a:endParaRPr lang="ru-RU"/>
        </a:p>
      </dgm:t>
    </dgm:pt>
    <dgm:pt modelId="{CA4115A6-0A41-6746-855B-3E052AD58A61}">
      <dgm:prSet phldrT="[Текст]"/>
      <dgm:spPr/>
      <dgm:t>
        <a:bodyPr/>
        <a:lstStyle/>
        <a:p>
          <a:r>
            <a:rPr lang="ru-RU" b="0" i="0" u="none" dirty="0" smtClean="0">
              <a:solidFill>
                <a:srgbClr val="002060"/>
              </a:solidFill>
            </a:rPr>
            <a:t>Все прочие активы и обязательства классифицируются как долгосрочные (</a:t>
          </a:r>
          <a:r>
            <a:rPr lang="ru-RU" b="0" i="0" u="none" dirty="0" err="1" smtClean="0">
              <a:solidFill>
                <a:srgbClr val="002060"/>
              </a:solidFill>
            </a:rPr>
            <a:t>внеоборотные</a:t>
          </a:r>
          <a:r>
            <a:rPr lang="ru-RU" b="0" i="0" u="none" dirty="0" smtClean="0">
              <a:solidFill>
                <a:srgbClr val="002060"/>
              </a:solidFill>
            </a:rPr>
            <a:t>)</a:t>
          </a:r>
          <a:endParaRPr lang="ru-RU" dirty="0">
            <a:solidFill>
              <a:srgbClr val="002060"/>
            </a:solidFill>
          </a:endParaRPr>
        </a:p>
      </dgm:t>
    </dgm:pt>
    <dgm:pt modelId="{DE05657C-7ECA-4C41-BAFF-CED06DC6E360}" type="parTrans" cxnId="{5AF45995-5871-E948-9607-787D5BDA5D87}">
      <dgm:prSet/>
      <dgm:spPr/>
      <dgm:t>
        <a:bodyPr/>
        <a:lstStyle/>
        <a:p>
          <a:endParaRPr lang="ru-RU"/>
        </a:p>
      </dgm:t>
    </dgm:pt>
    <dgm:pt modelId="{64C34578-104E-BC48-B729-C1744C76EA42}" type="sibTrans" cxnId="{5AF45995-5871-E948-9607-787D5BDA5D87}">
      <dgm:prSet/>
      <dgm:spPr/>
      <dgm:t>
        <a:bodyPr/>
        <a:lstStyle/>
        <a:p>
          <a:endParaRPr lang="ru-RU"/>
        </a:p>
      </dgm:t>
    </dgm:pt>
    <dgm:pt modelId="{32BE6B90-CA79-DE43-8488-4F08C5573BC2}" type="pres">
      <dgm:prSet presAssocID="{21DD27F3-3A32-3040-B8B5-7DC8DDD1CADC}" presName="compositeShape" presStyleCnt="0">
        <dgm:presLayoutVars>
          <dgm:chMax val="2"/>
          <dgm:dir/>
          <dgm:resizeHandles val="exact"/>
        </dgm:presLayoutVars>
      </dgm:prSet>
      <dgm:spPr/>
      <dgm:t>
        <a:bodyPr/>
        <a:lstStyle/>
        <a:p>
          <a:endParaRPr lang="ru-RU"/>
        </a:p>
      </dgm:t>
    </dgm:pt>
    <dgm:pt modelId="{F452C915-DF59-484C-9730-8BE2D394E992}" type="pres">
      <dgm:prSet presAssocID="{21DD27F3-3A32-3040-B8B5-7DC8DDD1CADC}" presName="divider" presStyleLbl="fgShp" presStyleIdx="0" presStyleCnt="1"/>
      <dgm:spPr>
        <a:gradFill rotWithShape="0">
          <a:gsLst>
            <a:gs pos="0">
              <a:srgbClr val="077A3E"/>
            </a:gs>
            <a:gs pos="100000">
              <a:srgbClr val="077A3E"/>
            </a:gs>
          </a:gsLst>
        </a:gradFill>
      </dgm:spPr>
    </dgm:pt>
    <dgm:pt modelId="{E2775857-E3DB-7E49-A9F9-0E131FB1DE2A}" type="pres">
      <dgm:prSet presAssocID="{F592CD42-CB1C-CB40-9FBA-4C80E6A3C63B}" presName="downArrow" presStyleLbl="node1" presStyleIdx="0" presStyleCnt="2"/>
      <dgm:spPr>
        <a:gradFill rotWithShape="0">
          <a:gsLst>
            <a:gs pos="0">
              <a:srgbClr val="00B050"/>
            </a:gs>
            <a:gs pos="100000">
              <a:srgbClr val="92D050"/>
            </a:gs>
          </a:gsLst>
        </a:gradFill>
      </dgm:spPr>
    </dgm:pt>
    <dgm:pt modelId="{8186F804-2B56-E34E-9F15-BBB17701594A}" type="pres">
      <dgm:prSet presAssocID="{F592CD42-CB1C-CB40-9FBA-4C80E6A3C63B}" presName="downArrowText" presStyleLbl="revTx" presStyleIdx="0" presStyleCnt="2" custScaleX="122576">
        <dgm:presLayoutVars>
          <dgm:bulletEnabled val="1"/>
        </dgm:presLayoutVars>
      </dgm:prSet>
      <dgm:spPr/>
      <dgm:t>
        <a:bodyPr/>
        <a:lstStyle/>
        <a:p>
          <a:endParaRPr lang="ru-RU"/>
        </a:p>
      </dgm:t>
    </dgm:pt>
    <dgm:pt modelId="{F0D93D17-099E-3545-9643-CC1DC557DEB3}" type="pres">
      <dgm:prSet presAssocID="{CA4115A6-0A41-6746-855B-3E052AD58A61}" presName="upArrow" presStyleLbl="node1" presStyleIdx="1" presStyleCnt="2"/>
      <dgm:spPr>
        <a:gradFill rotWithShape="0">
          <a:gsLst>
            <a:gs pos="0">
              <a:srgbClr val="00B050"/>
            </a:gs>
            <a:gs pos="100000">
              <a:srgbClr val="92D050"/>
            </a:gs>
          </a:gsLst>
        </a:gradFill>
      </dgm:spPr>
    </dgm:pt>
    <dgm:pt modelId="{6E1ED9DA-ABD9-6C47-B69C-D407BCFC4CEA}" type="pres">
      <dgm:prSet presAssocID="{CA4115A6-0A41-6746-855B-3E052AD58A61}" presName="upArrowText" presStyleLbl="revTx" presStyleIdx="1" presStyleCnt="2" custScaleX="139257">
        <dgm:presLayoutVars>
          <dgm:bulletEnabled val="1"/>
        </dgm:presLayoutVars>
      </dgm:prSet>
      <dgm:spPr/>
      <dgm:t>
        <a:bodyPr/>
        <a:lstStyle/>
        <a:p>
          <a:endParaRPr lang="ru-RU"/>
        </a:p>
      </dgm:t>
    </dgm:pt>
  </dgm:ptLst>
  <dgm:cxnLst>
    <dgm:cxn modelId="{4E090A52-AF64-DD43-AB04-FF2D539D6CF9}" type="presOf" srcId="{21DD27F3-3A32-3040-B8B5-7DC8DDD1CADC}" destId="{32BE6B90-CA79-DE43-8488-4F08C5573BC2}" srcOrd="0" destOrd="0" presId="urn:microsoft.com/office/officeart/2005/8/layout/arrow3"/>
    <dgm:cxn modelId="{4624C009-EABD-C34E-A961-2AE52556858B}" type="presOf" srcId="{F592CD42-CB1C-CB40-9FBA-4C80E6A3C63B}" destId="{8186F804-2B56-E34E-9F15-BBB17701594A}" srcOrd="0" destOrd="0" presId="urn:microsoft.com/office/officeart/2005/8/layout/arrow3"/>
    <dgm:cxn modelId="{878010C1-E638-4946-B66B-DF83AF2FCB1E}" srcId="{21DD27F3-3A32-3040-B8B5-7DC8DDD1CADC}" destId="{F592CD42-CB1C-CB40-9FBA-4C80E6A3C63B}" srcOrd="0" destOrd="0" parTransId="{573949E6-DF96-A646-8D3C-FCCF362E8AA2}" sibTransId="{DF0A0D16-DEA7-2048-87F1-7503A9A3AB85}"/>
    <dgm:cxn modelId="{5AF45995-5871-E948-9607-787D5BDA5D87}" srcId="{21DD27F3-3A32-3040-B8B5-7DC8DDD1CADC}" destId="{CA4115A6-0A41-6746-855B-3E052AD58A61}" srcOrd="1" destOrd="0" parTransId="{DE05657C-7ECA-4C41-BAFF-CED06DC6E360}" sibTransId="{64C34578-104E-BC48-B729-C1744C76EA42}"/>
    <dgm:cxn modelId="{0E235C25-95CC-E743-AB0B-FD77DB7572E1}" type="presOf" srcId="{CA4115A6-0A41-6746-855B-3E052AD58A61}" destId="{6E1ED9DA-ABD9-6C47-B69C-D407BCFC4CEA}" srcOrd="0" destOrd="0" presId="urn:microsoft.com/office/officeart/2005/8/layout/arrow3"/>
    <dgm:cxn modelId="{FA582DBA-CC8F-3E42-B549-0B8F933865FB}" type="presParOf" srcId="{32BE6B90-CA79-DE43-8488-4F08C5573BC2}" destId="{F452C915-DF59-484C-9730-8BE2D394E992}" srcOrd="0" destOrd="0" presId="urn:microsoft.com/office/officeart/2005/8/layout/arrow3"/>
    <dgm:cxn modelId="{BB8E5024-F25C-704E-902C-2CF7957ACA93}" type="presParOf" srcId="{32BE6B90-CA79-DE43-8488-4F08C5573BC2}" destId="{E2775857-E3DB-7E49-A9F9-0E131FB1DE2A}" srcOrd="1" destOrd="0" presId="urn:microsoft.com/office/officeart/2005/8/layout/arrow3"/>
    <dgm:cxn modelId="{1AE10FF8-6820-4F4B-9A47-555ABC70965F}" type="presParOf" srcId="{32BE6B90-CA79-DE43-8488-4F08C5573BC2}" destId="{8186F804-2B56-E34E-9F15-BBB17701594A}" srcOrd="2" destOrd="0" presId="urn:microsoft.com/office/officeart/2005/8/layout/arrow3"/>
    <dgm:cxn modelId="{B2859442-182E-814A-8EEC-28A104DF1507}" type="presParOf" srcId="{32BE6B90-CA79-DE43-8488-4F08C5573BC2}" destId="{F0D93D17-099E-3545-9643-CC1DC557DEB3}" srcOrd="3" destOrd="0" presId="urn:microsoft.com/office/officeart/2005/8/layout/arrow3"/>
    <dgm:cxn modelId="{A2A1D48D-381F-434B-88AB-FE5D9662209E}" type="presParOf" srcId="{32BE6B90-CA79-DE43-8488-4F08C5573BC2}" destId="{6E1ED9DA-ABD9-6C47-B69C-D407BCFC4CEA}"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E27D6E0-F839-3E40-A875-BCFD39C94254}" type="doc">
      <dgm:prSet loTypeId="urn:microsoft.com/office/officeart/2005/8/layout/vProcess5" loCatId="" qsTypeId="urn:microsoft.com/office/officeart/2005/8/quickstyle/simple4" qsCatId="simple" csTypeId="urn:microsoft.com/office/officeart/2005/8/colors/accent1_2" csCatId="accent1" phldr="1"/>
      <dgm:spPr/>
      <dgm:t>
        <a:bodyPr/>
        <a:lstStyle/>
        <a:p>
          <a:endParaRPr lang="ru-RU"/>
        </a:p>
      </dgm:t>
    </dgm:pt>
    <dgm:pt modelId="{525197CF-3C22-8D42-B3E1-335BF8544EC1}">
      <dgm:prSet phldrT="[Текст]" custT="1"/>
      <dgm:spPr>
        <a:solidFill>
          <a:schemeClr val="accent3">
            <a:lumMod val="40000"/>
            <a:lumOff val="60000"/>
          </a:schemeClr>
        </a:solidFill>
        <a:effectLst>
          <a:glow rad="63500">
            <a:schemeClr val="accent6">
              <a:satMod val="175000"/>
              <a:alpha val="40000"/>
            </a:schemeClr>
          </a:glow>
          <a:outerShdw blurRad="40000" dist="23000" dir="5400000" rotWithShape="0">
            <a:schemeClr val="accent3">
              <a:lumMod val="75000"/>
            </a:schemeClr>
          </a:outerShdw>
        </a:effectLst>
      </dgm:spPr>
      <dgm:t>
        <a:bodyPr/>
        <a:lstStyle/>
        <a:p>
          <a:pPr algn="ctr"/>
          <a:r>
            <a:rPr lang="ru-RU" sz="2800" b="1" dirty="0" smtClean="0">
              <a:solidFill>
                <a:srgbClr val="002060"/>
              </a:solidFill>
              <a:latin typeface="Bookman Old Style" charset="0"/>
              <a:ea typeface="Bookman Old Style" charset="0"/>
              <a:cs typeface="Bookman Old Style" charset="0"/>
            </a:rPr>
            <a:t>Всегда краткосрочные!!!</a:t>
          </a:r>
          <a:endParaRPr lang="ru-RU" sz="2800" b="1" dirty="0">
            <a:solidFill>
              <a:srgbClr val="002060"/>
            </a:solidFill>
            <a:latin typeface="Bookman Old Style" charset="0"/>
            <a:ea typeface="Bookman Old Style" charset="0"/>
            <a:cs typeface="Bookman Old Style" charset="0"/>
          </a:endParaRPr>
        </a:p>
      </dgm:t>
    </dgm:pt>
    <dgm:pt modelId="{8C233F42-224C-0544-9CE3-B5D7274F9E50}" type="parTrans" cxnId="{F68DDD03-4D4C-0A43-ABA4-550A4C70AEC3}">
      <dgm:prSet/>
      <dgm:spPr/>
      <dgm:t>
        <a:bodyPr/>
        <a:lstStyle/>
        <a:p>
          <a:endParaRPr lang="ru-RU"/>
        </a:p>
      </dgm:t>
    </dgm:pt>
    <dgm:pt modelId="{83593E1A-3E62-E743-A63F-B884C85A8FFA}" type="sibTrans" cxnId="{F68DDD03-4D4C-0A43-ABA4-550A4C70AEC3}">
      <dgm:prSet/>
      <dgm:spPr>
        <a:solidFill>
          <a:srgbClr val="077A3E"/>
        </a:solidFill>
        <a:ln>
          <a:solidFill>
            <a:srgbClr val="077A3E">
              <a:alpha val="90000"/>
            </a:srgbClr>
          </a:solidFill>
        </a:ln>
      </dgm:spPr>
      <dgm:t>
        <a:bodyPr/>
        <a:lstStyle/>
        <a:p>
          <a:endParaRPr lang="ru-RU"/>
        </a:p>
      </dgm:t>
    </dgm:pt>
    <dgm:pt modelId="{0A696E7B-D627-0A47-87E5-2B770A945BF0}">
      <dgm:prSet phldrT="[Текст]" custT="1"/>
      <dgm:spPr>
        <a:solidFill>
          <a:schemeClr val="accent3">
            <a:lumMod val="40000"/>
            <a:lumOff val="60000"/>
          </a:schemeClr>
        </a:solidFill>
        <a:effectLst>
          <a:glow rad="63500">
            <a:schemeClr val="accent1">
              <a:satMod val="175000"/>
              <a:alpha val="40000"/>
            </a:schemeClr>
          </a:glow>
        </a:effectLst>
      </dgm:spPr>
      <dgm:t>
        <a:bodyPr/>
        <a:lstStyle/>
        <a:p>
          <a:r>
            <a:rPr lang="ru-RU" sz="1900" b="1" dirty="0" smtClean="0">
              <a:solidFill>
                <a:srgbClr val="002060"/>
              </a:solidFill>
            </a:rPr>
            <a:t>начисленная заработная плата и другие начисленные расходы, связанные с осуществлением деятельности субъекта отчетности</a:t>
          </a:r>
          <a:endParaRPr lang="ru-RU" sz="1900" b="1" dirty="0">
            <a:solidFill>
              <a:srgbClr val="002060"/>
            </a:solidFill>
          </a:endParaRPr>
        </a:p>
      </dgm:t>
    </dgm:pt>
    <dgm:pt modelId="{B331DDA8-3DFE-C844-983D-F237BA044BD4}" type="parTrans" cxnId="{E7DFA8B2-401E-1D44-9F62-F9C0D81947AF}">
      <dgm:prSet/>
      <dgm:spPr/>
      <dgm:t>
        <a:bodyPr/>
        <a:lstStyle/>
        <a:p>
          <a:endParaRPr lang="ru-RU"/>
        </a:p>
      </dgm:t>
    </dgm:pt>
    <dgm:pt modelId="{99DA8761-76CA-2148-A6B2-114213A6E54A}" type="sibTrans" cxnId="{E7DFA8B2-401E-1D44-9F62-F9C0D81947AF}">
      <dgm:prSet/>
      <dgm:spPr>
        <a:solidFill>
          <a:srgbClr val="077A3E"/>
        </a:solidFill>
        <a:ln>
          <a:solidFill>
            <a:srgbClr val="077A3E">
              <a:alpha val="90000"/>
            </a:srgbClr>
          </a:solidFill>
        </a:ln>
      </dgm:spPr>
      <dgm:t>
        <a:bodyPr/>
        <a:lstStyle/>
        <a:p>
          <a:endParaRPr lang="ru-RU"/>
        </a:p>
      </dgm:t>
    </dgm:pt>
    <dgm:pt modelId="{5090BB33-EAAE-AA40-AC86-5F3663D6AFFE}">
      <dgm:prSet phldrT="[Текст]" custT="1"/>
      <dgm:spPr>
        <a:solidFill>
          <a:schemeClr val="accent3">
            <a:lumMod val="40000"/>
            <a:lumOff val="60000"/>
          </a:schemeClr>
        </a:solidFill>
        <a:effectLst>
          <a:glow rad="63500">
            <a:schemeClr val="accent2">
              <a:satMod val="175000"/>
              <a:alpha val="40000"/>
            </a:schemeClr>
          </a:glow>
        </a:effectLst>
      </dgm:spPr>
      <dgm:t>
        <a:bodyPr/>
        <a:lstStyle/>
        <a:p>
          <a:r>
            <a:rPr lang="ru-RU" sz="1900" b="1" dirty="0" smtClean="0">
              <a:solidFill>
                <a:srgbClr val="002060"/>
              </a:solidFill>
            </a:rPr>
            <a:t>кредиторская задолженность по налогам, сборам и другим обязательным платежам в бюджеты*</a:t>
          </a:r>
          <a:endParaRPr lang="ru-RU" sz="1900" b="1" dirty="0">
            <a:solidFill>
              <a:srgbClr val="002060"/>
            </a:solidFill>
          </a:endParaRPr>
        </a:p>
      </dgm:t>
    </dgm:pt>
    <dgm:pt modelId="{6269742B-E688-0E41-AD68-C77A33409DAD}" type="parTrans" cxnId="{EA70A3C3-AE9F-534F-ABB2-F77EE4E829A7}">
      <dgm:prSet/>
      <dgm:spPr/>
      <dgm:t>
        <a:bodyPr/>
        <a:lstStyle/>
        <a:p>
          <a:endParaRPr lang="ru-RU"/>
        </a:p>
      </dgm:t>
    </dgm:pt>
    <dgm:pt modelId="{77A3CB75-E827-2B43-8A72-888BD6BC1F82}" type="sibTrans" cxnId="{EA70A3C3-AE9F-534F-ABB2-F77EE4E829A7}">
      <dgm:prSet/>
      <dgm:spPr/>
      <dgm:t>
        <a:bodyPr/>
        <a:lstStyle/>
        <a:p>
          <a:endParaRPr lang="ru-RU"/>
        </a:p>
      </dgm:t>
    </dgm:pt>
    <dgm:pt modelId="{22560E76-F86D-2A4F-A9AE-D371C7317585}" type="pres">
      <dgm:prSet presAssocID="{7E27D6E0-F839-3E40-A875-BCFD39C94254}" presName="outerComposite" presStyleCnt="0">
        <dgm:presLayoutVars>
          <dgm:chMax val="5"/>
          <dgm:dir/>
          <dgm:resizeHandles val="exact"/>
        </dgm:presLayoutVars>
      </dgm:prSet>
      <dgm:spPr/>
      <dgm:t>
        <a:bodyPr/>
        <a:lstStyle/>
        <a:p>
          <a:endParaRPr lang="ru-RU"/>
        </a:p>
      </dgm:t>
    </dgm:pt>
    <dgm:pt modelId="{9667A5B4-AC31-4C49-9A56-8F86762DA79C}" type="pres">
      <dgm:prSet presAssocID="{7E27D6E0-F839-3E40-A875-BCFD39C94254}" presName="dummyMaxCanvas" presStyleCnt="0">
        <dgm:presLayoutVars/>
      </dgm:prSet>
      <dgm:spPr/>
    </dgm:pt>
    <dgm:pt modelId="{D5D4FA53-BB9B-864C-9763-7933CCB012D5}" type="pres">
      <dgm:prSet presAssocID="{7E27D6E0-F839-3E40-A875-BCFD39C94254}" presName="ThreeNodes_1" presStyleLbl="node1" presStyleIdx="0" presStyleCnt="3">
        <dgm:presLayoutVars>
          <dgm:bulletEnabled val="1"/>
        </dgm:presLayoutVars>
      </dgm:prSet>
      <dgm:spPr/>
      <dgm:t>
        <a:bodyPr/>
        <a:lstStyle/>
        <a:p>
          <a:endParaRPr lang="ru-RU"/>
        </a:p>
      </dgm:t>
    </dgm:pt>
    <dgm:pt modelId="{2E27B840-48E8-0849-BA72-D6F19792FDD0}" type="pres">
      <dgm:prSet presAssocID="{7E27D6E0-F839-3E40-A875-BCFD39C94254}" presName="ThreeNodes_2" presStyleLbl="node1" presStyleIdx="1" presStyleCnt="3">
        <dgm:presLayoutVars>
          <dgm:bulletEnabled val="1"/>
        </dgm:presLayoutVars>
      </dgm:prSet>
      <dgm:spPr/>
      <dgm:t>
        <a:bodyPr/>
        <a:lstStyle/>
        <a:p>
          <a:endParaRPr lang="ru-RU"/>
        </a:p>
      </dgm:t>
    </dgm:pt>
    <dgm:pt modelId="{8D0AB2FF-C75A-4A40-B885-9411C1AD1C01}" type="pres">
      <dgm:prSet presAssocID="{7E27D6E0-F839-3E40-A875-BCFD39C94254}" presName="ThreeNodes_3" presStyleLbl="node1" presStyleIdx="2" presStyleCnt="3">
        <dgm:presLayoutVars>
          <dgm:bulletEnabled val="1"/>
        </dgm:presLayoutVars>
      </dgm:prSet>
      <dgm:spPr/>
      <dgm:t>
        <a:bodyPr/>
        <a:lstStyle/>
        <a:p>
          <a:endParaRPr lang="ru-RU"/>
        </a:p>
      </dgm:t>
    </dgm:pt>
    <dgm:pt modelId="{76F9684F-BD92-2046-8635-985FE1167611}" type="pres">
      <dgm:prSet presAssocID="{7E27D6E0-F839-3E40-A875-BCFD39C94254}" presName="ThreeConn_1-2" presStyleLbl="fgAccFollowNode1" presStyleIdx="0" presStyleCnt="2">
        <dgm:presLayoutVars>
          <dgm:bulletEnabled val="1"/>
        </dgm:presLayoutVars>
      </dgm:prSet>
      <dgm:spPr/>
      <dgm:t>
        <a:bodyPr/>
        <a:lstStyle/>
        <a:p>
          <a:endParaRPr lang="ru-RU"/>
        </a:p>
      </dgm:t>
    </dgm:pt>
    <dgm:pt modelId="{580E8998-630A-F548-B858-7DFAE0D7203C}" type="pres">
      <dgm:prSet presAssocID="{7E27D6E0-F839-3E40-A875-BCFD39C94254}" presName="ThreeConn_2-3" presStyleLbl="fgAccFollowNode1" presStyleIdx="1" presStyleCnt="2">
        <dgm:presLayoutVars>
          <dgm:bulletEnabled val="1"/>
        </dgm:presLayoutVars>
      </dgm:prSet>
      <dgm:spPr/>
      <dgm:t>
        <a:bodyPr/>
        <a:lstStyle/>
        <a:p>
          <a:endParaRPr lang="ru-RU"/>
        </a:p>
      </dgm:t>
    </dgm:pt>
    <dgm:pt modelId="{F29AA4E8-1C37-6041-9AAA-C5CEE20C2D41}" type="pres">
      <dgm:prSet presAssocID="{7E27D6E0-F839-3E40-A875-BCFD39C94254}" presName="ThreeNodes_1_text" presStyleLbl="node1" presStyleIdx="2" presStyleCnt="3">
        <dgm:presLayoutVars>
          <dgm:bulletEnabled val="1"/>
        </dgm:presLayoutVars>
      </dgm:prSet>
      <dgm:spPr/>
      <dgm:t>
        <a:bodyPr/>
        <a:lstStyle/>
        <a:p>
          <a:endParaRPr lang="ru-RU"/>
        </a:p>
      </dgm:t>
    </dgm:pt>
    <dgm:pt modelId="{46AA6F22-B9D1-224B-8E12-CD42B867810A}" type="pres">
      <dgm:prSet presAssocID="{7E27D6E0-F839-3E40-A875-BCFD39C94254}" presName="ThreeNodes_2_text" presStyleLbl="node1" presStyleIdx="2" presStyleCnt="3">
        <dgm:presLayoutVars>
          <dgm:bulletEnabled val="1"/>
        </dgm:presLayoutVars>
      </dgm:prSet>
      <dgm:spPr/>
      <dgm:t>
        <a:bodyPr/>
        <a:lstStyle/>
        <a:p>
          <a:endParaRPr lang="ru-RU"/>
        </a:p>
      </dgm:t>
    </dgm:pt>
    <dgm:pt modelId="{F52368CB-C2BD-5747-95FF-E91994FF23A3}" type="pres">
      <dgm:prSet presAssocID="{7E27D6E0-F839-3E40-A875-BCFD39C94254}" presName="ThreeNodes_3_text" presStyleLbl="node1" presStyleIdx="2" presStyleCnt="3">
        <dgm:presLayoutVars>
          <dgm:bulletEnabled val="1"/>
        </dgm:presLayoutVars>
      </dgm:prSet>
      <dgm:spPr/>
      <dgm:t>
        <a:bodyPr/>
        <a:lstStyle/>
        <a:p>
          <a:endParaRPr lang="ru-RU"/>
        </a:p>
      </dgm:t>
    </dgm:pt>
  </dgm:ptLst>
  <dgm:cxnLst>
    <dgm:cxn modelId="{E7DFA8B2-401E-1D44-9F62-F9C0D81947AF}" srcId="{7E27D6E0-F839-3E40-A875-BCFD39C94254}" destId="{0A696E7B-D627-0A47-87E5-2B770A945BF0}" srcOrd="1" destOrd="0" parTransId="{B331DDA8-3DFE-C844-983D-F237BA044BD4}" sibTransId="{99DA8761-76CA-2148-A6B2-114213A6E54A}"/>
    <dgm:cxn modelId="{65D1D918-EB07-A04B-A74A-7ACEBF872093}" type="presOf" srcId="{0A696E7B-D627-0A47-87E5-2B770A945BF0}" destId="{46AA6F22-B9D1-224B-8E12-CD42B867810A}" srcOrd="1" destOrd="0" presId="urn:microsoft.com/office/officeart/2005/8/layout/vProcess5"/>
    <dgm:cxn modelId="{F68DDD03-4D4C-0A43-ABA4-550A4C70AEC3}" srcId="{7E27D6E0-F839-3E40-A875-BCFD39C94254}" destId="{525197CF-3C22-8D42-B3E1-335BF8544EC1}" srcOrd="0" destOrd="0" parTransId="{8C233F42-224C-0544-9CE3-B5D7274F9E50}" sibTransId="{83593E1A-3E62-E743-A63F-B884C85A8FFA}"/>
    <dgm:cxn modelId="{797796C9-83D5-A049-B9B9-BE1FB15AF6D4}" type="presOf" srcId="{5090BB33-EAAE-AA40-AC86-5F3663D6AFFE}" destId="{F52368CB-C2BD-5747-95FF-E91994FF23A3}" srcOrd="1" destOrd="0" presId="urn:microsoft.com/office/officeart/2005/8/layout/vProcess5"/>
    <dgm:cxn modelId="{22D15588-4909-4A4E-9A56-D5FCBC28C266}" type="presOf" srcId="{0A696E7B-D627-0A47-87E5-2B770A945BF0}" destId="{2E27B840-48E8-0849-BA72-D6F19792FDD0}" srcOrd="0" destOrd="0" presId="urn:microsoft.com/office/officeart/2005/8/layout/vProcess5"/>
    <dgm:cxn modelId="{0C04800D-30D0-F541-A835-A6F95317D933}" type="presOf" srcId="{7E27D6E0-F839-3E40-A875-BCFD39C94254}" destId="{22560E76-F86D-2A4F-A9AE-D371C7317585}" srcOrd="0" destOrd="0" presId="urn:microsoft.com/office/officeart/2005/8/layout/vProcess5"/>
    <dgm:cxn modelId="{397D3B5F-8078-1E4E-8423-48E4A26ECAC7}" type="presOf" srcId="{99DA8761-76CA-2148-A6B2-114213A6E54A}" destId="{580E8998-630A-F548-B858-7DFAE0D7203C}" srcOrd="0" destOrd="0" presId="urn:microsoft.com/office/officeart/2005/8/layout/vProcess5"/>
    <dgm:cxn modelId="{164D301D-805B-4E4A-8397-7C6DA52B8679}" type="presOf" srcId="{5090BB33-EAAE-AA40-AC86-5F3663D6AFFE}" destId="{8D0AB2FF-C75A-4A40-B885-9411C1AD1C01}" srcOrd="0" destOrd="0" presId="urn:microsoft.com/office/officeart/2005/8/layout/vProcess5"/>
    <dgm:cxn modelId="{97A9F7BF-16DA-1C49-82C8-EBBEBEAB751B}" type="presOf" srcId="{525197CF-3C22-8D42-B3E1-335BF8544EC1}" destId="{D5D4FA53-BB9B-864C-9763-7933CCB012D5}" srcOrd="0" destOrd="0" presId="urn:microsoft.com/office/officeart/2005/8/layout/vProcess5"/>
    <dgm:cxn modelId="{EA70A3C3-AE9F-534F-ABB2-F77EE4E829A7}" srcId="{7E27D6E0-F839-3E40-A875-BCFD39C94254}" destId="{5090BB33-EAAE-AA40-AC86-5F3663D6AFFE}" srcOrd="2" destOrd="0" parTransId="{6269742B-E688-0E41-AD68-C77A33409DAD}" sibTransId="{77A3CB75-E827-2B43-8A72-888BD6BC1F82}"/>
    <dgm:cxn modelId="{ACD68D6E-4DCF-554A-B79C-8672E64FC1DB}" type="presOf" srcId="{83593E1A-3E62-E743-A63F-B884C85A8FFA}" destId="{76F9684F-BD92-2046-8635-985FE1167611}" srcOrd="0" destOrd="0" presId="urn:microsoft.com/office/officeart/2005/8/layout/vProcess5"/>
    <dgm:cxn modelId="{51D3744E-B752-E742-8E17-44E74256B31D}" type="presOf" srcId="{525197CF-3C22-8D42-B3E1-335BF8544EC1}" destId="{F29AA4E8-1C37-6041-9AAA-C5CEE20C2D41}" srcOrd="1" destOrd="0" presId="urn:microsoft.com/office/officeart/2005/8/layout/vProcess5"/>
    <dgm:cxn modelId="{79830697-710F-ED47-917C-F7FFCBA5B9F2}" type="presParOf" srcId="{22560E76-F86D-2A4F-A9AE-D371C7317585}" destId="{9667A5B4-AC31-4C49-9A56-8F86762DA79C}" srcOrd="0" destOrd="0" presId="urn:microsoft.com/office/officeart/2005/8/layout/vProcess5"/>
    <dgm:cxn modelId="{EA2CF125-93A5-7A4F-8197-4557CB125FAF}" type="presParOf" srcId="{22560E76-F86D-2A4F-A9AE-D371C7317585}" destId="{D5D4FA53-BB9B-864C-9763-7933CCB012D5}" srcOrd="1" destOrd="0" presId="urn:microsoft.com/office/officeart/2005/8/layout/vProcess5"/>
    <dgm:cxn modelId="{5D0C00E4-D920-5F44-9D4D-F6DA36DCF20F}" type="presParOf" srcId="{22560E76-F86D-2A4F-A9AE-D371C7317585}" destId="{2E27B840-48E8-0849-BA72-D6F19792FDD0}" srcOrd="2" destOrd="0" presId="urn:microsoft.com/office/officeart/2005/8/layout/vProcess5"/>
    <dgm:cxn modelId="{1038B759-4C4E-3B4B-8E8C-CAA3FEA66A8D}" type="presParOf" srcId="{22560E76-F86D-2A4F-A9AE-D371C7317585}" destId="{8D0AB2FF-C75A-4A40-B885-9411C1AD1C01}" srcOrd="3" destOrd="0" presId="urn:microsoft.com/office/officeart/2005/8/layout/vProcess5"/>
    <dgm:cxn modelId="{1B8B5D12-5989-DE44-8D7E-FA8E3FFDA7F8}" type="presParOf" srcId="{22560E76-F86D-2A4F-A9AE-D371C7317585}" destId="{76F9684F-BD92-2046-8635-985FE1167611}" srcOrd="4" destOrd="0" presId="urn:microsoft.com/office/officeart/2005/8/layout/vProcess5"/>
    <dgm:cxn modelId="{5D1AF64A-C9E8-F54D-BAD7-3727B3CEA581}" type="presParOf" srcId="{22560E76-F86D-2A4F-A9AE-D371C7317585}" destId="{580E8998-630A-F548-B858-7DFAE0D7203C}" srcOrd="5" destOrd="0" presId="urn:microsoft.com/office/officeart/2005/8/layout/vProcess5"/>
    <dgm:cxn modelId="{72D5EB68-88CC-1C45-8C15-AFF2FFDCA7E4}" type="presParOf" srcId="{22560E76-F86D-2A4F-A9AE-D371C7317585}" destId="{F29AA4E8-1C37-6041-9AAA-C5CEE20C2D41}" srcOrd="6" destOrd="0" presId="urn:microsoft.com/office/officeart/2005/8/layout/vProcess5"/>
    <dgm:cxn modelId="{3A6911DB-20EA-F546-90C7-DB149BE6A59F}" type="presParOf" srcId="{22560E76-F86D-2A4F-A9AE-D371C7317585}" destId="{46AA6F22-B9D1-224B-8E12-CD42B867810A}" srcOrd="7" destOrd="0" presId="urn:microsoft.com/office/officeart/2005/8/layout/vProcess5"/>
    <dgm:cxn modelId="{2457891D-05D5-E842-9875-48C027279FA0}" type="presParOf" srcId="{22560E76-F86D-2A4F-A9AE-D371C7317585}" destId="{F52368CB-C2BD-5747-95FF-E91994FF23A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E27D6E0-F839-3E40-A875-BCFD39C94254}" type="doc">
      <dgm:prSet loTypeId="urn:microsoft.com/office/officeart/2005/8/layout/vProcess5" loCatId="" qsTypeId="urn:microsoft.com/office/officeart/2005/8/quickstyle/simple2" qsCatId="simple" csTypeId="urn:microsoft.com/office/officeart/2005/8/colors/accent3_1" csCatId="accent3" phldr="1"/>
      <dgm:spPr/>
      <dgm:t>
        <a:bodyPr/>
        <a:lstStyle/>
        <a:p>
          <a:endParaRPr lang="ru-RU"/>
        </a:p>
      </dgm:t>
    </dgm:pt>
    <dgm:pt modelId="{525197CF-3C22-8D42-B3E1-335BF8544EC1}">
      <dgm:prSet phldrT="[Текст]" custT="1"/>
      <dgm:spPr/>
      <dgm:t>
        <a:bodyPr/>
        <a:lstStyle/>
        <a:p>
          <a:pPr algn="ctr"/>
          <a:r>
            <a:rPr lang="ru-RU" sz="2800" b="1" dirty="0" smtClean="0">
              <a:solidFill>
                <a:srgbClr val="002060"/>
              </a:solidFill>
              <a:latin typeface="Bookman Old Style" charset="0"/>
              <a:ea typeface="Bookman Old Style" charset="0"/>
              <a:cs typeface="Bookman Old Style" charset="0"/>
            </a:rPr>
            <a:t>191н, 33н</a:t>
          </a:r>
          <a:endParaRPr lang="ru-RU" sz="2800" b="1" dirty="0">
            <a:solidFill>
              <a:srgbClr val="002060"/>
            </a:solidFill>
            <a:latin typeface="Bookman Old Style" charset="0"/>
            <a:ea typeface="Bookman Old Style" charset="0"/>
            <a:cs typeface="Bookman Old Style" charset="0"/>
          </a:endParaRPr>
        </a:p>
      </dgm:t>
    </dgm:pt>
    <dgm:pt modelId="{8C233F42-224C-0544-9CE3-B5D7274F9E50}" type="parTrans" cxnId="{F68DDD03-4D4C-0A43-ABA4-550A4C70AEC3}">
      <dgm:prSet/>
      <dgm:spPr/>
      <dgm:t>
        <a:bodyPr/>
        <a:lstStyle/>
        <a:p>
          <a:endParaRPr lang="ru-RU"/>
        </a:p>
      </dgm:t>
    </dgm:pt>
    <dgm:pt modelId="{83593E1A-3E62-E743-A63F-B884C85A8FFA}" type="sibTrans" cxnId="{F68DDD03-4D4C-0A43-ABA4-550A4C70AEC3}">
      <dgm:prSet/>
      <dgm:spPr/>
      <dgm:t>
        <a:bodyPr/>
        <a:lstStyle/>
        <a:p>
          <a:endParaRPr lang="ru-RU"/>
        </a:p>
      </dgm:t>
    </dgm:pt>
    <dgm:pt modelId="{0A696E7B-D627-0A47-87E5-2B770A945BF0}">
      <dgm:prSet phldrT="[Текст]" custT="1"/>
      <dgm:spPr/>
      <dgm:t>
        <a:bodyPr/>
        <a:lstStyle/>
        <a:p>
          <a:pPr algn="ctr"/>
          <a:r>
            <a:rPr lang="ru-RU" sz="2400" b="1" dirty="0" smtClean="0">
              <a:solidFill>
                <a:srgbClr val="002060"/>
              </a:solidFill>
            </a:rPr>
            <a:t>Не исполненные в срок обязательства</a:t>
          </a:r>
          <a:endParaRPr lang="ru-RU" sz="2400" b="1" dirty="0">
            <a:solidFill>
              <a:srgbClr val="002060"/>
            </a:solidFill>
          </a:endParaRPr>
        </a:p>
      </dgm:t>
    </dgm:pt>
    <dgm:pt modelId="{B331DDA8-3DFE-C844-983D-F237BA044BD4}" type="parTrans" cxnId="{E7DFA8B2-401E-1D44-9F62-F9C0D81947AF}">
      <dgm:prSet/>
      <dgm:spPr/>
      <dgm:t>
        <a:bodyPr/>
        <a:lstStyle/>
        <a:p>
          <a:endParaRPr lang="ru-RU"/>
        </a:p>
      </dgm:t>
    </dgm:pt>
    <dgm:pt modelId="{99DA8761-76CA-2148-A6B2-114213A6E54A}" type="sibTrans" cxnId="{E7DFA8B2-401E-1D44-9F62-F9C0D81947AF}">
      <dgm:prSet/>
      <dgm:spPr/>
      <dgm:t>
        <a:bodyPr/>
        <a:lstStyle/>
        <a:p>
          <a:endParaRPr lang="ru-RU"/>
        </a:p>
      </dgm:t>
    </dgm:pt>
    <dgm:pt modelId="{5090BB33-EAAE-AA40-AC86-5F3663D6AFFE}">
      <dgm:prSet phldrT="[Текст]" custT="1"/>
      <dgm:spPr/>
      <dgm:t>
        <a:bodyPr/>
        <a:lstStyle/>
        <a:p>
          <a:pPr algn="ctr"/>
          <a:r>
            <a:rPr lang="ru-RU" sz="2400" b="1" dirty="0" smtClean="0">
              <a:solidFill>
                <a:srgbClr val="002060"/>
              </a:solidFill>
            </a:rPr>
            <a:t>Срок</a:t>
          </a:r>
          <a:r>
            <a:rPr lang="ru-RU" sz="2400" b="1" baseline="0" dirty="0" smtClean="0">
              <a:solidFill>
                <a:srgbClr val="002060"/>
              </a:solidFill>
            </a:rPr>
            <a:t> поставки, выполнения работ, оказания услуг или срок действия договора</a:t>
          </a:r>
          <a:endParaRPr lang="ru-RU" sz="2400" b="1" dirty="0">
            <a:solidFill>
              <a:srgbClr val="002060"/>
            </a:solidFill>
          </a:endParaRPr>
        </a:p>
      </dgm:t>
    </dgm:pt>
    <dgm:pt modelId="{6269742B-E688-0E41-AD68-C77A33409DAD}" type="parTrans" cxnId="{EA70A3C3-AE9F-534F-ABB2-F77EE4E829A7}">
      <dgm:prSet/>
      <dgm:spPr/>
      <dgm:t>
        <a:bodyPr/>
        <a:lstStyle/>
        <a:p>
          <a:endParaRPr lang="ru-RU"/>
        </a:p>
      </dgm:t>
    </dgm:pt>
    <dgm:pt modelId="{77A3CB75-E827-2B43-8A72-888BD6BC1F82}" type="sibTrans" cxnId="{EA70A3C3-AE9F-534F-ABB2-F77EE4E829A7}">
      <dgm:prSet/>
      <dgm:spPr/>
      <dgm:t>
        <a:bodyPr/>
        <a:lstStyle/>
        <a:p>
          <a:endParaRPr lang="ru-RU"/>
        </a:p>
      </dgm:t>
    </dgm:pt>
    <dgm:pt modelId="{22560E76-F86D-2A4F-A9AE-D371C7317585}" type="pres">
      <dgm:prSet presAssocID="{7E27D6E0-F839-3E40-A875-BCFD39C94254}" presName="outerComposite" presStyleCnt="0">
        <dgm:presLayoutVars>
          <dgm:chMax val="5"/>
          <dgm:dir/>
          <dgm:resizeHandles val="exact"/>
        </dgm:presLayoutVars>
      </dgm:prSet>
      <dgm:spPr/>
      <dgm:t>
        <a:bodyPr/>
        <a:lstStyle/>
        <a:p>
          <a:endParaRPr lang="ru-RU"/>
        </a:p>
      </dgm:t>
    </dgm:pt>
    <dgm:pt modelId="{9667A5B4-AC31-4C49-9A56-8F86762DA79C}" type="pres">
      <dgm:prSet presAssocID="{7E27D6E0-F839-3E40-A875-BCFD39C94254}" presName="dummyMaxCanvas" presStyleCnt="0">
        <dgm:presLayoutVars/>
      </dgm:prSet>
      <dgm:spPr/>
      <dgm:t>
        <a:bodyPr/>
        <a:lstStyle/>
        <a:p>
          <a:endParaRPr lang="ru-RU"/>
        </a:p>
      </dgm:t>
    </dgm:pt>
    <dgm:pt modelId="{D5D4FA53-BB9B-864C-9763-7933CCB012D5}" type="pres">
      <dgm:prSet presAssocID="{7E27D6E0-F839-3E40-A875-BCFD39C94254}" presName="ThreeNodes_1" presStyleLbl="node1" presStyleIdx="0" presStyleCnt="3">
        <dgm:presLayoutVars>
          <dgm:bulletEnabled val="1"/>
        </dgm:presLayoutVars>
      </dgm:prSet>
      <dgm:spPr/>
      <dgm:t>
        <a:bodyPr/>
        <a:lstStyle/>
        <a:p>
          <a:endParaRPr lang="ru-RU"/>
        </a:p>
      </dgm:t>
    </dgm:pt>
    <dgm:pt modelId="{2E27B840-48E8-0849-BA72-D6F19792FDD0}" type="pres">
      <dgm:prSet presAssocID="{7E27D6E0-F839-3E40-A875-BCFD39C94254}" presName="ThreeNodes_2" presStyleLbl="node1" presStyleIdx="1" presStyleCnt="3">
        <dgm:presLayoutVars>
          <dgm:bulletEnabled val="1"/>
        </dgm:presLayoutVars>
      </dgm:prSet>
      <dgm:spPr/>
      <dgm:t>
        <a:bodyPr/>
        <a:lstStyle/>
        <a:p>
          <a:endParaRPr lang="ru-RU"/>
        </a:p>
      </dgm:t>
    </dgm:pt>
    <dgm:pt modelId="{8D0AB2FF-C75A-4A40-B885-9411C1AD1C01}" type="pres">
      <dgm:prSet presAssocID="{7E27D6E0-F839-3E40-A875-BCFD39C94254}" presName="ThreeNodes_3" presStyleLbl="node1" presStyleIdx="2" presStyleCnt="3" custLinFactNeighborX="517" custLinFactNeighborY="8655">
        <dgm:presLayoutVars>
          <dgm:bulletEnabled val="1"/>
        </dgm:presLayoutVars>
      </dgm:prSet>
      <dgm:spPr/>
      <dgm:t>
        <a:bodyPr/>
        <a:lstStyle/>
        <a:p>
          <a:endParaRPr lang="ru-RU"/>
        </a:p>
      </dgm:t>
    </dgm:pt>
    <dgm:pt modelId="{76F9684F-BD92-2046-8635-985FE1167611}" type="pres">
      <dgm:prSet presAssocID="{7E27D6E0-F839-3E40-A875-BCFD39C94254}" presName="ThreeConn_1-2" presStyleLbl="fgAccFollowNode1" presStyleIdx="0" presStyleCnt="2">
        <dgm:presLayoutVars>
          <dgm:bulletEnabled val="1"/>
        </dgm:presLayoutVars>
      </dgm:prSet>
      <dgm:spPr/>
      <dgm:t>
        <a:bodyPr/>
        <a:lstStyle/>
        <a:p>
          <a:endParaRPr lang="ru-RU"/>
        </a:p>
      </dgm:t>
    </dgm:pt>
    <dgm:pt modelId="{580E8998-630A-F548-B858-7DFAE0D7203C}" type="pres">
      <dgm:prSet presAssocID="{7E27D6E0-F839-3E40-A875-BCFD39C94254}" presName="ThreeConn_2-3" presStyleLbl="fgAccFollowNode1" presStyleIdx="1" presStyleCnt="2">
        <dgm:presLayoutVars>
          <dgm:bulletEnabled val="1"/>
        </dgm:presLayoutVars>
      </dgm:prSet>
      <dgm:spPr/>
      <dgm:t>
        <a:bodyPr/>
        <a:lstStyle/>
        <a:p>
          <a:endParaRPr lang="ru-RU"/>
        </a:p>
      </dgm:t>
    </dgm:pt>
    <dgm:pt modelId="{F29AA4E8-1C37-6041-9AAA-C5CEE20C2D41}" type="pres">
      <dgm:prSet presAssocID="{7E27D6E0-F839-3E40-A875-BCFD39C94254}" presName="ThreeNodes_1_text" presStyleLbl="node1" presStyleIdx="2" presStyleCnt="3">
        <dgm:presLayoutVars>
          <dgm:bulletEnabled val="1"/>
        </dgm:presLayoutVars>
      </dgm:prSet>
      <dgm:spPr/>
      <dgm:t>
        <a:bodyPr/>
        <a:lstStyle/>
        <a:p>
          <a:endParaRPr lang="ru-RU"/>
        </a:p>
      </dgm:t>
    </dgm:pt>
    <dgm:pt modelId="{46AA6F22-B9D1-224B-8E12-CD42B867810A}" type="pres">
      <dgm:prSet presAssocID="{7E27D6E0-F839-3E40-A875-BCFD39C94254}" presName="ThreeNodes_2_text" presStyleLbl="node1" presStyleIdx="2" presStyleCnt="3">
        <dgm:presLayoutVars>
          <dgm:bulletEnabled val="1"/>
        </dgm:presLayoutVars>
      </dgm:prSet>
      <dgm:spPr/>
      <dgm:t>
        <a:bodyPr/>
        <a:lstStyle/>
        <a:p>
          <a:endParaRPr lang="ru-RU"/>
        </a:p>
      </dgm:t>
    </dgm:pt>
    <dgm:pt modelId="{F52368CB-C2BD-5747-95FF-E91994FF23A3}" type="pres">
      <dgm:prSet presAssocID="{7E27D6E0-F839-3E40-A875-BCFD39C94254}" presName="ThreeNodes_3_text" presStyleLbl="node1" presStyleIdx="2" presStyleCnt="3">
        <dgm:presLayoutVars>
          <dgm:bulletEnabled val="1"/>
        </dgm:presLayoutVars>
      </dgm:prSet>
      <dgm:spPr/>
      <dgm:t>
        <a:bodyPr/>
        <a:lstStyle/>
        <a:p>
          <a:endParaRPr lang="ru-RU"/>
        </a:p>
      </dgm:t>
    </dgm:pt>
  </dgm:ptLst>
  <dgm:cxnLst>
    <dgm:cxn modelId="{BFA44D29-5A1F-8746-8580-BB3293D3ED01}" type="presOf" srcId="{7E27D6E0-F839-3E40-A875-BCFD39C94254}" destId="{22560E76-F86D-2A4F-A9AE-D371C7317585}" srcOrd="0" destOrd="0" presId="urn:microsoft.com/office/officeart/2005/8/layout/vProcess5"/>
    <dgm:cxn modelId="{E7DFA8B2-401E-1D44-9F62-F9C0D81947AF}" srcId="{7E27D6E0-F839-3E40-A875-BCFD39C94254}" destId="{0A696E7B-D627-0A47-87E5-2B770A945BF0}" srcOrd="1" destOrd="0" parTransId="{B331DDA8-3DFE-C844-983D-F237BA044BD4}" sibTransId="{99DA8761-76CA-2148-A6B2-114213A6E54A}"/>
    <dgm:cxn modelId="{F68DDD03-4D4C-0A43-ABA4-550A4C70AEC3}" srcId="{7E27D6E0-F839-3E40-A875-BCFD39C94254}" destId="{525197CF-3C22-8D42-B3E1-335BF8544EC1}" srcOrd="0" destOrd="0" parTransId="{8C233F42-224C-0544-9CE3-B5D7274F9E50}" sibTransId="{83593E1A-3E62-E743-A63F-B884C85A8FFA}"/>
    <dgm:cxn modelId="{E85B59D9-4C96-8D47-923C-DCFE692094D5}" type="presOf" srcId="{525197CF-3C22-8D42-B3E1-335BF8544EC1}" destId="{F29AA4E8-1C37-6041-9AAA-C5CEE20C2D41}" srcOrd="1" destOrd="0" presId="urn:microsoft.com/office/officeart/2005/8/layout/vProcess5"/>
    <dgm:cxn modelId="{67F16621-1612-3845-96FD-C3E7486E591A}" type="presOf" srcId="{5090BB33-EAAE-AA40-AC86-5F3663D6AFFE}" destId="{8D0AB2FF-C75A-4A40-B885-9411C1AD1C01}" srcOrd="0" destOrd="0" presId="urn:microsoft.com/office/officeart/2005/8/layout/vProcess5"/>
    <dgm:cxn modelId="{FD10BD77-53CD-CC41-9616-46457028FA6F}" type="presOf" srcId="{5090BB33-EAAE-AA40-AC86-5F3663D6AFFE}" destId="{F52368CB-C2BD-5747-95FF-E91994FF23A3}" srcOrd="1" destOrd="0" presId="urn:microsoft.com/office/officeart/2005/8/layout/vProcess5"/>
    <dgm:cxn modelId="{0DEB9BB6-73F9-DC49-9181-40F01A07B905}" type="presOf" srcId="{0A696E7B-D627-0A47-87E5-2B770A945BF0}" destId="{46AA6F22-B9D1-224B-8E12-CD42B867810A}" srcOrd="1" destOrd="0" presId="urn:microsoft.com/office/officeart/2005/8/layout/vProcess5"/>
    <dgm:cxn modelId="{6ABF324C-B484-DE4A-9301-A619EED84597}" type="presOf" srcId="{99DA8761-76CA-2148-A6B2-114213A6E54A}" destId="{580E8998-630A-F548-B858-7DFAE0D7203C}" srcOrd="0" destOrd="0" presId="urn:microsoft.com/office/officeart/2005/8/layout/vProcess5"/>
    <dgm:cxn modelId="{225A18C7-F849-A14B-B554-9B3C1D9DF85E}" type="presOf" srcId="{83593E1A-3E62-E743-A63F-B884C85A8FFA}" destId="{76F9684F-BD92-2046-8635-985FE1167611}" srcOrd="0" destOrd="0" presId="urn:microsoft.com/office/officeart/2005/8/layout/vProcess5"/>
    <dgm:cxn modelId="{010E4AFE-6150-074B-9AF7-B3F1EA4A77D2}" type="presOf" srcId="{525197CF-3C22-8D42-B3E1-335BF8544EC1}" destId="{D5D4FA53-BB9B-864C-9763-7933CCB012D5}" srcOrd="0" destOrd="0" presId="urn:microsoft.com/office/officeart/2005/8/layout/vProcess5"/>
    <dgm:cxn modelId="{5570DDE5-B989-044B-BE9E-C488806CFB0D}" type="presOf" srcId="{0A696E7B-D627-0A47-87E5-2B770A945BF0}" destId="{2E27B840-48E8-0849-BA72-D6F19792FDD0}" srcOrd="0" destOrd="0" presId="urn:microsoft.com/office/officeart/2005/8/layout/vProcess5"/>
    <dgm:cxn modelId="{EA70A3C3-AE9F-534F-ABB2-F77EE4E829A7}" srcId="{7E27D6E0-F839-3E40-A875-BCFD39C94254}" destId="{5090BB33-EAAE-AA40-AC86-5F3663D6AFFE}" srcOrd="2" destOrd="0" parTransId="{6269742B-E688-0E41-AD68-C77A33409DAD}" sibTransId="{77A3CB75-E827-2B43-8A72-888BD6BC1F82}"/>
    <dgm:cxn modelId="{4EF39CC3-A1AA-7B46-80C9-407EE7517EF1}" type="presParOf" srcId="{22560E76-F86D-2A4F-A9AE-D371C7317585}" destId="{9667A5B4-AC31-4C49-9A56-8F86762DA79C}" srcOrd="0" destOrd="0" presId="urn:microsoft.com/office/officeart/2005/8/layout/vProcess5"/>
    <dgm:cxn modelId="{261813B9-9956-814A-9829-149D22BA961D}" type="presParOf" srcId="{22560E76-F86D-2A4F-A9AE-D371C7317585}" destId="{D5D4FA53-BB9B-864C-9763-7933CCB012D5}" srcOrd="1" destOrd="0" presId="urn:microsoft.com/office/officeart/2005/8/layout/vProcess5"/>
    <dgm:cxn modelId="{4A9F2A93-3E5D-9D45-98CF-EEDFC688BCD7}" type="presParOf" srcId="{22560E76-F86D-2A4F-A9AE-D371C7317585}" destId="{2E27B840-48E8-0849-BA72-D6F19792FDD0}" srcOrd="2" destOrd="0" presId="urn:microsoft.com/office/officeart/2005/8/layout/vProcess5"/>
    <dgm:cxn modelId="{83F99D04-CC06-9941-9709-B7D581A141CE}" type="presParOf" srcId="{22560E76-F86D-2A4F-A9AE-D371C7317585}" destId="{8D0AB2FF-C75A-4A40-B885-9411C1AD1C01}" srcOrd="3" destOrd="0" presId="urn:microsoft.com/office/officeart/2005/8/layout/vProcess5"/>
    <dgm:cxn modelId="{42A5421A-BE94-EB45-9B77-D83FE34BEEE1}" type="presParOf" srcId="{22560E76-F86D-2A4F-A9AE-D371C7317585}" destId="{76F9684F-BD92-2046-8635-985FE1167611}" srcOrd="4" destOrd="0" presId="urn:microsoft.com/office/officeart/2005/8/layout/vProcess5"/>
    <dgm:cxn modelId="{E2655DE3-C4D6-3B41-A72E-4432CB3AB0A7}" type="presParOf" srcId="{22560E76-F86D-2A4F-A9AE-D371C7317585}" destId="{580E8998-630A-F548-B858-7DFAE0D7203C}" srcOrd="5" destOrd="0" presId="urn:microsoft.com/office/officeart/2005/8/layout/vProcess5"/>
    <dgm:cxn modelId="{4A278F78-55F7-D04A-9E0B-3459A79DF3B0}" type="presParOf" srcId="{22560E76-F86D-2A4F-A9AE-D371C7317585}" destId="{F29AA4E8-1C37-6041-9AAA-C5CEE20C2D41}" srcOrd="6" destOrd="0" presId="urn:microsoft.com/office/officeart/2005/8/layout/vProcess5"/>
    <dgm:cxn modelId="{CB3C539B-7783-0D4A-B1B6-03E5F9A28F7F}" type="presParOf" srcId="{22560E76-F86D-2A4F-A9AE-D371C7317585}" destId="{46AA6F22-B9D1-224B-8E12-CD42B867810A}" srcOrd="7" destOrd="0" presId="urn:microsoft.com/office/officeart/2005/8/layout/vProcess5"/>
    <dgm:cxn modelId="{6E8F02BF-A331-234C-91BD-4079BC5874E9}" type="presParOf" srcId="{22560E76-F86D-2A4F-A9AE-D371C7317585}" destId="{F52368CB-C2BD-5747-95FF-E91994FF23A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4D2D144-C47F-6F4D-8B64-7C5693717ADA}" type="doc">
      <dgm:prSet loTypeId="urn:microsoft.com/office/officeart/2005/8/layout/bProcess4" loCatId="" qsTypeId="urn:microsoft.com/office/officeart/2005/8/quickstyle/simple1" qsCatId="simple" csTypeId="urn:microsoft.com/office/officeart/2005/8/colors/accent1_1" csCatId="accent1" phldr="1"/>
      <dgm:spPr/>
      <dgm:t>
        <a:bodyPr/>
        <a:lstStyle/>
        <a:p>
          <a:endParaRPr lang="ru-RU"/>
        </a:p>
      </dgm:t>
    </dgm:pt>
    <dgm:pt modelId="{54EFDF4A-2E79-1945-89EC-0FB152D3375F}">
      <dgm:prSet phldrT="[Текст]"/>
      <dgm:spPr/>
      <dgm:t>
        <a:bodyPr/>
        <a:lstStyle/>
        <a:p>
          <a:r>
            <a:rPr lang="ru-RU" dirty="0" smtClean="0"/>
            <a:t>0503130</a:t>
          </a:r>
          <a:endParaRPr lang="ru-RU" dirty="0"/>
        </a:p>
      </dgm:t>
    </dgm:pt>
    <dgm:pt modelId="{764E0753-6AAB-EC43-AB29-178FB64DE539}" type="parTrans" cxnId="{3D549ACA-6DDB-ED43-8668-81E542564FCE}">
      <dgm:prSet/>
      <dgm:spPr/>
      <dgm:t>
        <a:bodyPr/>
        <a:lstStyle/>
        <a:p>
          <a:endParaRPr lang="ru-RU"/>
        </a:p>
      </dgm:t>
    </dgm:pt>
    <dgm:pt modelId="{0BF9727C-A747-9344-8F2A-27EA59FB441C}" type="sibTrans" cxnId="{3D549ACA-6DDB-ED43-8668-81E542564FCE}">
      <dgm:prSet/>
      <dgm:spPr/>
      <dgm:t>
        <a:bodyPr/>
        <a:lstStyle/>
        <a:p>
          <a:endParaRPr lang="ru-RU"/>
        </a:p>
      </dgm:t>
    </dgm:pt>
    <dgm:pt modelId="{6DE0CDCF-C2A4-AB4C-93AB-92CC354C5BF4}">
      <dgm:prSet phldrT="[Текст]"/>
      <dgm:spPr/>
      <dgm:t>
        <a:bodyPr/>
        <a:lstStyle/>
        <a:p>
          <a:r>
            <a:rPr lang="ru-RU" dirty="0" smtClean="0"/>
            <a:t>0503121</a:t>
          </a:r>
          <a:endParaRPr lang="ru-RU" dirty="0"/>
        </a:p>
      </dgm:t>
    </dgm:pt>
    <dgm:pt modelId="{9145782D-18B9-6041-AD01-0A192072ACF6}" type="parTrans" cxnId="{1422FC4B-01A3-0D41-9602-CB69BFD4513D}">
      <dgm:prSet/>
      <dgm:spPr/>
      <dgm:t>
        <a:bodyPr/>
        <a:lstStyle/>
        <a:p>
          <a:endParaRPr lang="ru-RU"/>
        </a:p>
      </dgm:t>
    </dgm:pt>
    <dgm:pt modelId="{7AA85674-CDB5-4240-8CA3-617FE4617CF0}" type="sibTrans" cxnId="{1422FC4B-01A3-0D41-9602-CB69BFD4513D}">
      <dgm:prSet/>
      <dgm:spPr/>
      <dgm:t>
        <a:bodyPr/>
        <a:lstStyle/>
        <a:p>
          <a:endParaRPr lang="ru-RU"/>
        </a:p>
      </dgm:t>
    </dgm:pt>
    <dgm:pt modelId="{85E8F948-2C23-9D46-92EA-6EF14408EEB9}">
      <dgm:prSet phldrT="[Текст]"/>
      <dgm:spPr/>
      <dgm:t>
        <a:bodyPr/>
        <a:lstStyle/>
        <a:p>
          <a:r>
            <a:rPr lang="ru-RU" dirty="0" smtClean="0"/>
            <a:t>0503737</a:t>
          </a:r>
          <a:endParaRPr lang="ru-RU" dirty="0"/>
        </a:p>
      </dgm:t>
    </dgm:pt>
    <dgm:pt modelId="{7FD3E1FF-5858-A543-9B0D-9E4A9A01DE0A}" type="parTrans" cxnId="{5F67186F-9AF4-3949-9BF0-3E9DD89DD37A}">
      <dgm:prSet/>
      <dgm:spPr/>
      <dgm:t>
        <a:bodyPr/>
        <a:lstStyle/>
        <a:p>
          <a:endParaRPr lang="ru-RU"/>
        </a:p>
      </dgm:t>
    </dgm:pt>
    <dgm:pt modelId="{AB2FAA69-B959-6E4F-9D14-CD03D1D542CD}" type="sibTrans" cxnId="{5F67186F-9AF4-3949-9BF0-3E9DD89DD37A}">
      <dgm:prSet/>
      <dgm:spPr/>
      <dgm:t>
        <a:bodyPr/>
        <a:lstStyle/>
        <a:p>
          <a:endParaRPr lang="ru-RU"/>
        </a:p>
      </dgm:t>
    </dgm:pt>
    <dgm:pt modelId="{A505E9EB-40A3-994C-88FF-19AF599F2DAA}">
      <dgm:prSet phldrT="[Текст]"/>
      <dgm:spPr/>
      <dgm:t>
        <a:bodyPr/>
        <a:lstStyle/>
        <a:p>
          <a:r>
            <a:rPr lang="ru-RU" dirty="0" smtClean="0"/>
            <a:t>0503110</a:t>
          </a:r>
          <a:endParaRPr lang="ru-RU" dirty="0"/>
        </a:p>
      </dgm:t>
    </dgm:pt>
    <dgm:pt modelId="{E829EA71-5D87-BC4B-A0C8-657793016E2A}" type="parTrans" cxnId="{B9D02071-4149-8E4A-B3CD-AABEBC9D3616}">
      <dgm:prSet/>
      <dgm:spPr/>
      <dgm:t>
        <a:bodyPr/>
        <a:lstStyle/>
        <a:p>
          <a:endParaRPr lang="ru-RU"/>
        </a:p>
      </dgm:t>
    </dgm:pt>
    <dgm:pt modelId="{9BE9B99C-B1F8-3841-B2AF-0BCC6ECCF80A}" type="sibTrans" cxnId="{B9D02071-4149-8E4A-B3CD-AABEBC9D3616}">
      <dgm:prSet/>
      <dgm:spPr/>
      <dgm:t>
        <a:bodyPr/>
        <a:lstStyle/>
        <a:p>
          <a:endParaRPr lang="ru-RU"/>
        </a:p>
      </dgm:t>
    </dgm:pt>
    <dgm:pt modelId="{145C65D6-886B-5C4B-B89F-8560B48235A7}">
      <dgm:prSet phldrT="[Текст]"/>
      <dgm:spPr/>
      <dgm:t>
        <a:bodyPr/>
        <a:lstStyle/>
        <a:p>
          <a:r>
            <a:rPr lang="ru-RU" dirty="0" smtClean="0"/>
            <a:t>0503128</a:t>
          </a:r>
          <a:endParaRPr lang="ru-RU" dirty="0"/>
        </a:p>
      </dgm:t>
    </dgm:pt>
    <dgm:pt modelId="{BF054CE2-4A27-DB41-9B63-41DBDF332A25}" type="parTrans" cxnId="{C246314F-C571-8A4A-92CE-12E962CDEBE8}">
      <dgm:prSet/>
      <dgm:spPr/>
      <dgm:t>
        <a:bodyPr/>
        <a:lstStyle/>
        <a:p>
          <a:endParaRPr lang="ru-RU"/>
        </a:p>
      </dgm:t>
    </dgm:pt>
    <dgm:pt modelId="{59226C92-2BEA-0D4B-B311-5CA7C59AA6E5}" type="sibTrans" cxnId="{C246314F-C571-8A4A-92CE-12E962CDEBE8}">
      <dgm:prSet/>
      <dgm:spPr/>
      <dgm:t>
        <a:bodyPr/>
        <a:lstStyle/>
        <a:p>
          <a:endParaRPr lang="ru-RU"/>
        </a:p>
      </dgm:t>
    </dgm:pt>
    <dgm:pt modelId="{82113EE0-A623-5541-9E56-F5688618BE77}">
      <dgm:prSet phldrT="[Текст]"/>
      <dgm:spPr/>
      <dgm:t>
        <a:bodyPr/>
        <a:lstStyle/>
        <a:p>
          <a:r>
            <a:rPr lang="ru-RU" dirty="0" smtClean="0"/>
            <a:t>0503723</a:t>
          </a:r>
          <a:endParaRPr lang="ru-RU" dirty="0"/>
        </a:p>
      </dgm:t>
    </dgm:pt>
    <dgm:pt modelId="{C5644F13-3E78-D44F-8D34-0909102FCCC9}" type="parTrans" cxnId="{002DADE0-5A57-044C-8ECF-5687CA51D842}">
      <dgm:prSet/>
      <dgm:spPr/>
      <dgm:t>
        <a:bodyPr/>
        <a:lstStyle/>
        <a:p>
          <a:endParaRPr lang="ru-RU"/>
        </a:p>
      </dgm:t>
    </dgm:pt>
    <dgm:pt modelId="{E47A01C6-78C3-1740-8A27-C3C1D1D2DE79}" type="sibTrans" cxnId="{002DADE0-5A57-044C-8ECF-5687CA51D842}">
      <dgm:prSet/>
      <dgm:spPr/>
      <dgm:t>
        <a:bodyPr/>
        <a:lstStyle/>
        <a:p>
          <a:endParaRPr lang="ru-RU"/>
        </a:p>
      </dgm:t>
    </dgm:pt>
    <dgm:pt modelId="{60DFBB91-E5C6-574D-881C-7D6E825D9667}" type="pres">
      <dgm:prSet presAssocID="{84D2D144-C47F-6F4D-8B64-7C5693717ADA}" presName="Name0" presStyleCnt="0">
        <dgm:presLayoutVars>
          <dgm:dir/>
          <dgm:resizeHandles/>
        </dgm:presLayoutVars>
      </dgm:prSet>
      <dgm:spPr/>
      <dgm:t>
        <a:bodyPr/>
        <a:lstStyle/>
        <a:p>
          <a:endParaRPr lang="ru-RU"/>
        </a:p>
      </dgm:t>
    </dgm:pt>
    <dgm:pt modelId="{43589957-6C24-BD49-B883-EB9F421F4EC5}" type="pres">
      <dgm:prSet presAssocID="{54EFDF4A-2E79-1945-89EC-0FB152D3375F}" presName="compNode" presStyleCnt="0"/>
      <dgm:spPr/>
    </dgm:pt>
    <dgm:pt modelId="{02136DCC-5E5B-7D4D-BFCB-CCC6E7D151A6}" type="pres">
      <dgm:prSet presAssocID="{54EFDF4A-2E79-1945-89EC-0FB152D3375F}" presName="dummyConnPt" presStyleCnt="0"/>
      <dgm:spPr/>
    </dgm:pt>
    <dgm:pt modelId="{CDD771BA-B85B-D54B-849A-C800961B0ECB}" type="pres">
      <dgm:prSet presAssocID="{54EFDF4A-2E79-1945-89EC-0FB152D3375F}" presName="node" presStyleLbl="node1" presStyleIdx="0" presStyleCnt="6">
        <dgm:presLayoutVars>
          <dgm:bulletEnabled val="1"/>
        </dgm:presLayoutVars>
      </dgm:prSet>
      <dgm:spPr/>
      <dgm:t>
        <a:bodyPr/>
        <a:lstStyle/>
        <a:p>
          <a:endParaRPr lang="ru-RU"/>
        </a:p>
      </dgm:t>
    </dgm:pt>
    <dgm:pt modelId="{952C34F9-FEF3-1E41-8068-E952088E8AF0}" type="pres">
      <dgm:prSet presAssocID="{0BF9727C-A747-9344-8F2A-27EA59FB441C}" presName="sibTrans" presStyleLbl="bgSibTrans2D1" presStyleIdx="0" presStyleCnt="5"/>
      <dgm:spPr/>
      <dgm:t>
        <a:bodyPr/>
        <a:lstStyle/>
        <a:p>
          <a:endParaRPr lang="ru-RU"/>
        </a:p>
      </dgm:t>
    </dgm:pt>
    <dgm:pt modelId="{68B54909-01B0-B849-AC2C-6372285DFF35}" type="pres">
      <dgm:prSet presAssocID="{6DE0CDCF-C2A4-AB4C-93AB-92CC354C5BF4}" presName="compNode" presStyleCnt="0"/>
      <dgm:spPr/>
    </dgm:pt>
    <dgm:pt modelId="{930C5BE4-A86A-1D44-AB61-8ABAA050384F}" type="pres">
      <dgm:prSet presAssocID="{6DE0CDCF-C2A4-AB4C-93AB-92CC354C5BF4}" presName="dummyConnPt" presStyleCnt="0"/>
      <dgm:spPr/>
    </dgm:pt>
    <dgm:pt modelId="{6C1AB86A-F1E6-1F47-ADAE-7422C46C37F4}" type="pres">
      <dgm:prSet presAssocID="{6DE0CDCF-C2A4-AB4C-93AB-92CC354C5BF4}" presName="node" presStyleLbl="node1" presStyleIdx="1" presStyleCnt="6">
        <dgm:presLayoutVars>
          <dgm:bulletEnabled val="1"/>
        </dgm:presLayoutVars>
      </dgm:prSet>
      <dgm:spPr/>
      <dgm:t>
        <a:bodyPr/>
        <a:lstStyle/>
        <a:p>
          <a:endParaRPr lang="ru-RU"/>
        </a:p>
      </dgm:t>
    </dgm:pt>
    <dgm:pt modelId="{29A54B3B-962C-6844-99DE-AED2E2975CD6}" type="pres">
      <dgm:prSet presAssocID="{7AA85674-CDB5-4240-8CA3-617FE4617CF0}" presName="sibTrans" presStyleLbl="bgSibTrans2D1" presStyleIdx="1" presStyleCnt="5"/>
      <dgm:spPr/>
      <dgm:t>
        <a:bodyPr/>
        <a:lstStyle/>
        <a:p>
          <a:endParaRPr lang="ru-RU"/>
        </a:p>
      </dgm:t>
    </dgm:pt>
    <dgm:pt modelId="{721165A6-24F1-C04D-AE5C-D62D211BED35}" type="pres">
      <dgm:prSet presAssocID="{85E8F948-2C23-9D46-92EA-6EF14408EEB9}" presName="compNode" presStyleCnt="0"/>
      <dgm:spPr/>
    </dgm:pt>
    <dgm:pt modelId="{1CCCAD5F-F49C-FA4F-B951-1F7F942EE8CC}" type="pres">
      <dgm:prSet presAssocID="{85E8F948-2C23-9D46-92EA-6EF14408EEB9}" presName="dummyConnPt" presStyleCnt="0"/>
      <dgm:spPr/>
    </dgm:pt>
    <dgm:pt modelId="{BE6C7676-3584-894A-A7CE-3E989324A059}" type="pres">
      <dgm:prSet presAssocID="{85E8F948-2C23-9D46-92EA-6EF14408EEB9}" presName="node" presStyleLbl="node1" presStyleIdx="2" presStyleCnt="6">
        <dgm:presLayoutVars>
          <dgm:bulletEnabled val="1"/>
        </dgm:presLayoutVars>
      </dgm:prSet>
      <dgm:spPr/>
      <dgm:t>
        <a:bodyPr/>
        <a:lstStyle/>
        <a:p>
          <a:endParaRPr lang="ru-RU"/>
        </a:p>
      </dgm:t>
    </dgm:pt>
    <dgm:pt modelId="{C2058A75-31EA-3242-B224-3A8D8916138F}" type="pres">
      <dgm:prSet presAssocID="{AB2FAA69-B959-6E4F-9D14-CD03D1D542CD}" presName="sibTrans" presStyleLbl="bgSibTrans2D1" presStyleIdx="2" presStyleCnt="5"/>
      <dgm:spPr/>
      <dgm:t>
        <a:bodyPr/>
        <a:lstStyle/>
        <a:p>
          <a:endParaRPr lang="ru-RU"/>
        </a:p>
      </dgm:t>
    </dgm:pt>
    <dgm:pt modelId="{7F9BC91A-010D-1B42-824F-98E23730BAC5}" type="pres">
      <dgm:prSet presAssocID="{A505E9EB-40A3-994C-88FF-19AF599F2DAA}" presName="compNode" presStyleCnt="0"/>
      <dgm:spPr/>
    </dgm:pt>
    <dgm:pt modelId="{FAEB3CCC-8FF6-FF46-956E-AC16E8A288A5}" type="pres">
      <dgm:prSet presAssocID="{A505E9EB-40A3-994C-88FF-19AF599F2DAA}" presName="dummyConnPt" presStyleCnt="0"/>
      <dgm:spPr/>
    </dgm:pt>
    <dgm:pt modelId="{E028A019-F21C-0C40-B83A-58B799739CBA}" type="pres">
      <dgm:prSet presAssocID="{A505E9EB-40A3-994C-88FF-19AF599F2DAA}" presName="node" presStyleLbl="node1" presStyleIdx="3" presStyleCnt="6">
        <dgm:presLayoutVars>
          <dgm:bulletEnabled val="1"/>
        </dgm:presLayoutVars>
      </dgm:prSet>
      <dgm:spPr/>
      <dgm:t>
        <a:bodyPr/>
        <a:lstStyle/>
        <a:p>
          <a:endParaRPr lang="ru-RU"/>
        </a:p>
      </dgm:t>
    </dgm:pt>
    <dgm:pt modelId="{E57FA007-24BE-7549-9E9B-DF706D0D2346}" type="pres">
      <dgm:prSet presAssocID="{9BE9B99C-B1F8-3841-B2AF-0BCC6ECCF80A}" presName="sibTrans" presStyleLbl="bgSibTrans2D1" presStyleIdx="3" presStyleCnt="5"/>
      <dgm:spPr/>
      <dgm:t>
        <a:bodyPr/>
        <a:lstStyle/>
        <a:p>
          <a:endParaRPr lang="ru-RU"/>
        </a:p>
      </dgm:t>
    </dgm:pt>
    <dgm:pt modelId="{52D691E8-3B1B-3C4E-BC2D-52C29961A1E2}" type="pres">
      <dgm:prSet presAssocID="{145C65D6-886B-5C4B-B89F-8560B48235A7}" presName="compNode" presStyleCnt="0"/>
      <dgm:spPr/>
    </dgm:pt>
    <dgm:pt modelId="{60ECD569-8D22-9D4D-8B22-718F5FCD96D0}" type="pres">
      <dgm:prSet presAssocID="{145C65D6-886B-5C4B-B89F-8560B48235A7}" presName="dummyConnPt" presStyleCnt="0"/>
      <dgm:spPr/>
    </dgm:pt>
    <dgm:pt modelId="{B37239D1-7B39-6A4C-B19E-60EAA62EEA9C}" type="pres">
      <dgm:prSet presAssocID="{145C65D6-886B-5C4B-B89F-8560B48235A7}" presName="node" presStyleLbl="node1" presStyleIdx="4" presStyleCnt="6">
        <dgm:presLayoutVars>
          <dgm:bulletEnabled val="1"/>
        </dgm:presLayoutVars>
      </dgm:prSet>
      <dgm:spPr/>
      <dgm:t>
        <a:bodyPr/>
        <a:lstStyle/>
        <a:p>
          <a:endParaRPr lang="ru-RU"/>
        </a:p>
      </dgm:t>
    </dgm:pt>
    <dgm:pt modelId="{A9A668C6-0086-4C4E-A1CE-DEFA857197C5}" type="pres">
      <dgm:prSet presAssocID="{59226C92-2BEA-0D4B-B311-5CA7C59AA6E5}" presName="sibTrans" presStyleLbl="bgSibTrans2D1" presStyleIdx="4" presStyleCnt="5"/>
      <dgm:spPr/>
      <dgm:t>
        <a:bodyPr/>
        <a:lstStyle/>
        <a:p>
          <a:endParaRPr lang="ru-RU"/>
        </a:p>
      </dgm:t>
    </dgm:pt>
    <dgm:pt modelId="{A4D54CDF-8EF0-1A46-A2DD-88E5D0CE8B50}" type="pres">
      <dgm:prSet presAssocID="{82113EE0-A623-5541-9E56-F5688618BE77}" presName="compNode" presStyleCnt="0"/>
      <dgm:spPr/>
    </dgm:pt>
    <dgm:pt modelId="{252172FD-58A2-6C4D-AEB5-BCF0DE45A05D}" type="pres">
      <dgm:prSet presAssocID="{82113EE0-A623-5541-9E56-F5688618BE77}" presName="dummyConnPt" presStyleCnt="0"/>
      <dgm:spPr/>
    </dgm:pt>
    <dgm:pt modelId="{4C1947D9-A670-3D49-B77B-1DFED7A88FF9}" type="pres">
      <dgm:prSet presAssocID="{82113EE0-A623-5541-9E56-F5688618BE77}" presName="node" presStyleLbl="node1" presStyleIdx="5" presStyleCnt="6">
        <dgm:presLayoutVars>
          <dgm:bulletEnabled val="1"/>
        </dgm:presLayoutVars>
      </dgm:prSet>
      <dgm:spPr/>
      <dgm:t>
        <a:bodyPr/>
        <a:lstStyle/>
        <a:p>
          <a:endParaRPr lang="ru-RU"/>
        </a:p>
      </dgm:t>
    </dgm:pt>
  </dgm:ptLst>
  <dgm:cxnLst>
    <dgm:cxn modelId="{3D549ACA-6DDB-ED43-8668-81E542564FCE}" srcId="{84D2D144-C47F-6F4D-8B64-7C5693717ADA}" destId="{54EFDF4A-2E79-1945-89EC-0FB152D3375F}" srcOrd="0" destOrd="0" parTransId="{764E0753-6AAB-EC43-AB29-178FB64DE539}" sibTransId="{0BF9727C-A747-9344-8F2A-27EA59FB441C}"/>
    <dgm:cxn modelId="{B9D02071-4149-8E4A-B3CD-AABEBC9D3616}" srcId="{84D2D144-C47F-6F4D-8B64-7C5693717ADA}" destId="{A505E9EB-40A3-994C-88FF-19AF599F2DAA}" srcOrd="3" destOrd="0" parTransId="{E829EA71-5D87-BC4B-A0C8-657793016E2A}" sibTransId="{9BE9B99C-B1F8-3841-B2AF-0BCC6ECCF80A}"/>
    <dgm:cxn modelId="{44C91F6B-8181-7446-A8EA-CB4E0C886B15}" type="presOf" srcId="{85E8F948-2C23-9D46-92EA-6EF14408EEB9}" destId="{BE6C7676-3584-894A-A7CE-3E989324A059}" srcOrd="0" destOrd="0" presId="urn:microsoft.com/office/officeart/2005/8/layout/bProcess4"/>
    <dgm:cxn modelId="{C3D46919-33AC-CA46-A9E1-EA0ADCCAE131}" type="presOf" srcId="{0BF9727C-A747-9344-8F2A-27EA59FB441C}" destId="{952C34F9-FEF3-1E41-8068-E952088E8AF0}" srcOrd="0" destOrd="0" presId="urn:microsoft.com/office/officeart/2005/8/layout/bProcess4"/>
    <dgm:cxn modelId="{002DADE0-5A57-044C-8ECF-5687CA51D842}" srcId="{84D2D144-C47F-6F4D-8B64-7C5693717ADA}" destId="{82113EE0-A623-5541-9E56-F5688618BE77}" srcOrd="5" destOrd="0" parTransId="{C5644F13-3E78-D44F-8D34-0909102FCCC9}" sibTransId="{E47A01C6-78C3-1740-8A27-C3C1D1D2DE79}"/>
    <dgm:cxn modelId="{5F67186F-9AF4-3949-9BF0-3E9DD89DD37A}" srcId="{84D2D144-C47F-6F4D-8B64-7C5693717ADA}" destId="{85E8F948-2C23-9D46-92EA-6EF14408EEB9}" srcOrd="2" destOrd="0" parTransId="{7FD3E1FF-5858-A543-9B0D-9E4A9A01DE0A}" sibTransId="{AB2FAA69-B959-6E4F-9D14-CD03D1D542CD}"/>
    <dgm:cxn modelId="{D2003B8A-ED66-E144-BBD4-4A8A42168644}" type="presOf" srcId="{9BE9B99C-B1F8-3841-B2AF-0BCC6ECCF80A}" destId="{E57FA007-24BE-7549-9E9B-DF706D0D2346}" srcOrd="0" destOrd="0" presId="urn:microsoft.com/office/officeart/2005/8/layout/bProcess4"/>
    <dgm:cxn modelId="{94A319A9-6DE4-FE44-BF3B-7B2236A5B708}" type="presOf" srcId="{A505E9EB-40A3-994C-88FF-19AF599F2DAA}" destId="{E028A019-F21C-0C40-B83A-58B799739CBA}" srcOrd="0" destOrd="0" presId="urn:microsoft.com/office/officeart/2005/8/layout/bProcess4"/>
    <dgm:cxn modelId="{1422FC4B-01A3-0D41-9602-CB69BFD4513D}" srcId="{84D2D144-C47F-6F4D-8B64-7C5693717ADA}" destId="{6DE0CDCF-C2A4-AB4C-93AB-92CC354C5BF4}" srcOrd="1" destOrd="0" parTransId="{9145782D-18B9-6041-AD01-0A192072ACF6}" sibTransId="{7AA85674-CDB5-4240-8CA3-617FE4617CF0}"/>
    <dgm:cxn modelId="{0B853A7A-8F49-244A-9BA3-838DCE0B21D8}" type="presOf" srcId="{7AA85674-CDB5-4240-8CA3-617FE4617CF0}" destId="{29A54B3B-962C-6844-99DE-AED2E2975CD6}" srcOrd="0" destOrd="0" presId="urn:microsoft.com/office/officeart/2005/8/layout/bProcess4"/>
    <dgm:cxn modelId="{063002EA-84D8-2740-9526-E573C5196C19}" type="presOf" srcId="{84D2D144-C47F-6F4D-8B64-7C5693717ADA}" destId="{60DFBB91-E5C6-574D-881C-7D6E825D9667}" srcOrd="0" destOrd="0" presId="urn:microsoft.com/office/officeart/2005/8/layout/bProcess4"/>
    <dgm:cxn modelId="{68A15BE5-EF59-4E42-A829-E727247899B0}" type="presOf" srcId="{82113EE0-A623-5541-9E56-F5688618BE77}" destId="{4C1947D9-A670-3D49-B77B-1DFED7A88FF9}" srcOrd="0" destOrd="0" presId="urn:microsoft.com/office/officeart/2005/8/layout/bProcess4"/>
    <dgm:cxn modelId="{21D5EAAA-0A32-C149-B59D-D49826EF66CF}" type="presOf" srcId="{145C65D6-886B-5C4B-B89F-8560B48235A7}" destId="{B37239D1-7B39-6A4C-B19E-60EAA62EEA9C}" srcOrd="0" destOrd="0" presId="urn:microsoft.com/office/officeart/2005/8/layout/bProcess4"/>
    <dgm:cxn modelId="{D8A63731-0D74-CD43-BA96-4A94FE951510}" type="presOf" srcId="{59226C92-2BEA-0D4B-B311-5CA7C59AA6E5}" destId="{A9A668C6-0086-4C4E-A1CE-DEFA857197C5}" srcOrd="0" destOrd="0" presId="urn:microsoft.com/office/officeart/2005/8/layout/bProcess4"/>
    <dgm:cxn modelId="{80C14427-C41A-E94A-A86E-658EF9F060EE}" type="presOf" srcId="{54EFDF4A-2E79-1945-89EC-0FB152D3375F}" destId="{CDD771BA-B85B-D54B-849A-C800961B0ECB}" srcOrd="0" destOrd="0" presId="urn:microsoft.com/office/officeart/2005/8/layout/bProcess4"/>
    <dgm:cxn modelId="{215F5993-E2A3-DC45-A469-DC9D8D8908DC}" type="presOf" srcId="{6DE0CDCF-C2A4-AB4C-93AB-92CC354C5BF4}" destId="{6C1AB86A-F1E6-1F47-ADAE-7422C46C37F4}" srcOrd="0" destOrd="0" presId="urn:microsoft.com/office/officeart/2005/8/layout/bProcess4"/>
    <dgm:cxn modelId="{6A54E13A-421E-474F-B5E0-76ABA56E32DC}" type="presOf" srcId="{AB2FAA69-B959-6E4F-9D14-CD03D1D542CD}" destId="{C2058A75-31EA-3242-B224-3A8D8916138F}" srcOrd="0" destOrd="0" presId="urn:microsoft.com/office/officeart/2005/8/layout/bProcess4"/>
    <dgm:cxn modelId="{C246314F-C571-8A4A-92CE-12E962CDEBE8}" srcId="{84D2D144-C47F-6F4D-8B64-7C5693717ADA}" destId="{145C65D6-886B-5C4B-B89F-8560B48235A7}" srcOrd="4" destOrd="0" parTransId="{BF054CE2-4A27-DB41-9B63-41DBDF332A25}" sibTransId="{59226C92-2BEA-0D4B-B311-5CA7C59AA6E5}"/>
    <dgm:cxn modelId="{1157A92E-12BC-FB46-A5BB-523386F5CA06}" type="presParOf" srcId="{60DFBB91-E5C6-574D-881C-7D6E825D9667}" destId="{43589957-6C24-BD49-B883-EB9F421F4EC5}" srcOrd="0" destOrd="0" presId="urn:microsoft.com/office/officeart/2005/8/layout/bProcess4"/>
    <dgm:cxn modelId="{87523707-0C9E-C14E-B783-4E1C6A54990A}" type="presParOf" srcId="{43589957-6C24-BD49-B883-EB9F421F4EC5}" destId="{02136DCC-5E5B-7D4D-BFCB-CCC6E7D151A6}" srcOrd="0" destOrd="0" presId="urn:microsoft.com/office/officeart/2005/8/layout/bProcess4"/>
    <dgm:cxn modelId="{9CB941B6-ED09-5246-88EF-E0187A5F55F1}" type="presParOf" srcId="{43589957-6C24-BD49-B883-EB9F421F4EC5}" destId="{CDD771BA-B85B-D54B-849A-C800961B0ECB}" srcOrd="1" destOrd="0" presId="urn:microsoft.com/office/officeart/2005/8/layout/bProcess4"/>
    <dgm:cxn modelId="{954B24AE-869A-0D43-892D-2D6E5C012316}" type="presParOf" srcId="{60DFBB91-E5C6-574D-881C-7D6E825D9667}" destId="{952C34F9-FEF3-1E41-8068-E952088E8AF0}" srcOrd="1" destOrd="0" presId="urn:microsoft.com/office/officeart/2005/8/layout/bProcess4"/>
    <dgm:cxn modelId="{F1D9D6F9-9F5B-1C4B-8A5D-163612215C44}" type="presParOf" srcId="{60DFBB91-E5C6-574D-881C-7D6E825D9667}" destId="{68B54909-01B0-B849-AC2C-6372285DFF35}" srcOrd="2" destOrd="0" presId="urn:microsoft.com/office/officeart/2005/8/layout/bProcess4"/>
    <dgm:cxn modelId="{37934DE6-A4FC-114D-A02A-6087D9896621}" type="presParOf" srcId="{68B54909-01B0-B849-AC2C-6372285DFF35}" destId="{930C5BE4-A86A-1D44-AB61-8ABAA050384F}" srcOrd="0" destOrd="0" presId="urn:microsoft.com/office/officeart/2005/8/layout/bProcess4"/>
    <dgm:cxn modelId="{9814EE3A-EC15-D84A-80BA-237BE4BEF7F3}" type="presParOf" srcId="{68B54909-01B0-B849-AC2C-6372285DFF35}" destId="{6C1AB86A-F1E6-1F47-ADAE-7422C46C37F4}" srcOrd="1" destOrd="0" presId="urn:microsoft.com/office/officeart/2005/8/layout/bProcess4"/>
    <dgm:cxn modelId="{1B0BB7C3-A89A-EE49-A015-EE5A39237C71}" type="presParOf" srcId="{60DFBB91-E5C6-574D-881C-7D6E825D9667}" destId="{29A54B3B-962C-6844-99DE-AED2E2975CD6}" srcOrd="3" destOrd="0" presId="urn:microsoft.com/office/officeart/2005/8/layout/bProcess4"/>
    <dgm:cxn modelId="{7F8CE95D-76E6-DE47-AD1A-BEF43279E951}" type="presParOf" srcId="{60DFBB91-E5C6-574D-881C-7D6E825D9667}" destId="{721165A6-24F1-C04D-AE5C-D62D211BED35}" srcOrd="4" destOrd="0" presId="urn:microsoft.com/office/officeart/2005/8/layout/bProcess4"/>
    <dgm:cxn modelId="{EE656699-C46D-5B46-941D-3DC07A3EF711}" type="presParOf" srcId="{721165A6-24F1-C04D-AE5C-D62D211BED35}" destId="{1CCCAD5F-F49C-FA4F-B951-1F7F942EE8CC}" srcOrd="0" destOrd="0" presId="urn:microsoft.com/office/officeart/2005/8/layout/bProcess4"/>
    <dgm:cxn modelId="{E6B42751-FF7E-8B40-8F55-3DC9CA3251D5}" type="presParOf" srcId="{721165A6-24F1-C04D-AE5C-D62D211BED35}" destId="{BE6C7676-3584-894A-A7CE-3E989324A059}" srcOrd="1" destOrd="0" presId="urn:microsoft.com/office/officeart/2005/8/layout/bProcess4"/>
    <dgm:cxn modelId="{180A25A3-F815-7844-9778-E9A209CF590A}" type="presParOf" srcId="{60DFBB91-E5C6-574D-881C-7D6E825D9667}" destId="{C2058A75-31EA-3242-B224-3A8D8916138F}" srcOrd="5" destOrd="0" presId="urn:microsoft.com/office/officeart/2005/8/layout/bProcess4"/>
    <dgm:cxn modelId="{18F1034D-183A-E545-AE83-9FE2D8EE9F29}" type="presParOf" srcId="{60DFBB91-E5C6-574D-881C-7D6E825D9667}" destId="{7F9BC91A-010D-1B42-824F-98E23730BAC5}" srcOrd="6" destOrd="0" presId="urn:microsoft.com/office/officeart/2005/8/layout/bProcess4"/>
    <dgm:cxn modelId="{7ADB261E-4048-2D4F-932A-D5ACE9563F0A}" type="presParOf" srcId="{7F9BC91A-010D-1B42-824F-98E23730BAC5}" destId="{FAEB3CCC-8FF6-FF46-956E-AC16E8A288A5}" srcOrd="0" destOrd="0" presId="urn:microsoft.com/office/officeart/2005/8/layout/bProcess4"/>
    <dgm:cxn modelId="{59E1774C-5396-054A-9676-21E5A9351F73}" type="presParOf" srcId="{7F9BC91A-010D-1B42-824F-98E23730BAC5}" destId="{E028A019-F21C-0C40-B83A-58B799739CBA}" srcOrd="1" destOrd="0" presId="urn:microsoft.com/office/officeart/2005/8/layout/bProcess4"/>
    <dgm:cxn modelId="{AAD3E655-D858-784D-B7CC-0C23541D95DA}" type="presParOf" srcId="{60DFBB91-E5C6-574D-881C-7D6E825D9667}" destId="{E57FA007-24BE-7549-9E9B-DF706D0D2346}" srcOrd="7" destOrd="0" presId="urn:microsoft.com/office/officeart/2005/8/layout/bProcess4"/>
    <dgm:cxn modelId="{D1DA1A80-FD82-964C-9B10-4A5B09B94369}" type="presParOf" srcId="{60DFBB91-E5C6-574D-881C-7D6E825D9667}" destId="{52D691E8-3B1B-3C4E-BC2D-52C29961A1E2}" srcOrd="8" destOrd="0" presId="urn:microsoft.com/office/officeart/2005/8/layout/bProcess4"/>
    <dgm:cxn modelId="{92285BA8-5E99-A04A-A93C-9035F09A85EA}" type="presParOf" srcId="{52D691E8-3B1B-3C4E-BC2D-52C29961A1E2}" destId="{60ECD569-8D22-9D4D-8B22-718F5FCD96D0}" srcOrd="0" destOrd="0" presId="urn:microsoft.com/office/officeart/2005/8/layout/bProcess4"/>
    <dgm:cxn modelId="{701DAADF-29EE-304E-BA9D-8D3CF6619BBC}" type="presParOf" srcId="{52D691E8-3B1B-3C4E-BC2D-52C29961A1E2}" destId="{B37239D1-7B39-6A4C-B19E-60EAA62EEA9C}" srcOrd="1" destOrd="0" presId="urn:microsoft.com/office/officeart/2005/8/layout/bProcess4"/>
    <dgm:cxn modelId="{1F5409DE-91EE-E648-A4CD-C3A41C11B35C}" type="presParOf" srcId="{60DFBB91-E5C6-574D-881C-7D6E825D9667}" destId="{A9A668C6-0086-4C4E-A1CE-DEFA857197C5}" srcOrd="9" destOrd="0" presId="urn:microsoft.com/office/officeart/2005/8/layout/bProcess4"/>
    <dgm:cxn modelId="{D1CC69F4-D505-424A-A6C2-52EEC2270958}" type="presParOf" srcId="{60DFBB91-E5C6-574D-881C-7D6E825D9667}" destId="{A4D54CDF-8EF0-1A46-A2DD-88E5D0CE8B50}" srcOrd="10" destOrd="0" presId="urn:microsoft.com/office/officeart/2005/8/layout/bProcess4"/>
    <dgm:cxn modelId="{CB451E80-0785-7843-9FC4-644C8F0E304B}" type="presParOf" srcId="{A4D54CDF-8EF0-1A46-A2DD-88E5D0CE8B50}" destId="{252172FD-58A2-6C4D-AEB5-BCF0DE45A05D}" srcOrd="0" destOrd="0" presId="urn:microsoft.com/office/officeart/2005/8/layout/bProcess4"/>
    <dgm:cxn modelId="{11DBCB32-EFBB-0F4A-A7A7-839F02D4C901}" type="presParOf" srcId="{A4D54CDF-8EF0-1A46-A2DD-88E5D0CE8B50}" destId="{4C1947D9-A670-3D49-B77B-1DFED7A88FF9}"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3460A12-15C2-44F8-921A-4A5E1B3A9F15}" type="doc">
      <dgm:prSet loTypeId="urn:microsoft.com/office/officeart/2005/8/layout/default" loCatId="list" qsTypeId="urn:microsoft.com/office/officeart/2005/8/quickstyle/simple3" qsCatId="simple" csTypeId="urn:microsoft.com/office/officeart/2005/8/colors/colorful3" csCatId="colorful" phldr="1"/>
      <dgm:spPr/>
      <dgm:t>
        <a:bodyPr/>
        <a:lstStyle/>
        <a:p>
          <a:endParaRPr lang="ru-RU"/>
        </a:p>
      </dgm:t>
    </dgm:pt>
    <dgm:pt modelId="{97B50ABE-9079-4A9F-82E5-E9996BECE515}">
      <dgm:prSet phldrT="[Текст]"/>
      <dgm:spPr/>
      <dgm:t>
        <a:bodyPr/>
        <a:lstStyle/>
        <a:p>
          <a:r>
            <a:rPr lang="ru-RU" b="1" dirty="0" smtClean="0"/>
            <a:t>Таблица 1</a:t>
          </a:r>
          <a:endParaRPr lang="ru-RU" b="1" dirty="0"/>
        </a:p>
      </dgm:t>
    </dgm:pt>
    <dgm:pt modelId="{AD38CEC4-010E-4F38-A2F8-C1CC5C9ABB61}" type="parTrans" cxnId="{843900E0-2E89-404E-9EED-40B5DA463413}">
      <dgm:prSet/>
      <dgm:spPr/>
      <dgm:t>
        <a:bodyPr/>
        <a:lstStyle/>
        <a:p>
          <a:endParaRPr lang="ru-RU" b="1"/>
        </a:p>
      </dgm:t>
    </dgm:pt>
    <dgm:pt modelId="{A41174FD-39A4-4DDF-9098-B7F99F4895AB}" type="sibTrans" cxnId="{843900E0-2E89-404E-9EED-40B5DA463413}">
      <dgm:prSet/>
      <dgm:spPr/>
      <dgm:t>
        <a:bodyPr/>
        <a:lstStyle/>
        <a:p>
          <a:endParaRPr lang="ru-RU" b="1"/>
        </a:p>
      </dgm:t>
    </dgm:pt>
    <dgm:pt modelId="{F0BBDE25-AEBE-459A-873F-7C7C5D3BAC15}">
      <dgm:prSet phldrT="[Текст]"/>
      <dgm:spPr/>
      <dgm:t>
        <a:bodyPr/>
        <a:lstStyle/>
        <a:p>
          <a:r>
            <a:rPr lang="ru-RU" b="1" dirty="0" smtClean="0"/>
            <a:t>Таблица 4</a:t>
          </a:r>
          <a:endParaRPr lang="ru-RU" b="1" dirty="0"/>
        </a:p>
      </dgm:t>
    </dgm:pt>
    <dgm:pt modelId="{C3A95E9F-EDE5-40EB-B73C-0FFC96A9F590}" type="parTrans" cxnId="{9856116F-BA24-4281-961E-204CF2A5C1B6}">
      <dgm:prSet/>
      <dgm:spPr/>
      <dgm:t>
        <a:bodyPr/>
        <a:lstStyle/>
        <a:p>
          <a:endParaRPr lang="ru-RU" b="1"/>
        </a:p>
      </dgm:t>
    </dgm:pt>
    <dgm:pt modelId="{BD7E0319-043D-4BB6-9786-AD677C3B3CC9}" type="sibTrans" cxnId="{9856116F-BA24-4281-961E-204CF2A5C1B6}">
      <dgm:prSet/>
      <dgm:spPr/>
      <dgm:t>
        <a:bodyPr/>
        <a:lstStyle/>
        <a:p>
          <a:endParaRPr lang="ru-RU" b="1"/>
        </a:p>
      </dgm:t>
    </dgm:pt>
    <dgm:pt modelId="{EE03985F-AC4B-4C03-92A7-87C8DF94BF75}">
      <dgm:prSet phldrT="[Текст]"/>
      <dgm:spPr/>
      <dgm:t>
        <a:bodyPr/>
        <a:lstStyle/>
        <a:p>
          <a:r>
            <a:rPr lang="ru-RU" b="1" dirty="0" smtClean="0"/>
            <a:t>0503164, 0503166</a:t>
          </a:r>
          <a:endParaRPr lang="ru-RU" b="1" dirty="0"/>
        </a:p>
      </dgm:t>
    </dgm:pt>
    <dgm:pt modelId="{644E20B9-E5F6-4818-8371-4C4B0A54549C}" type="parTrans" cxnId="{4412ECBE-0B1F-45BF-8C2D-62ECC196306F}">
      <dgm:prSet/>
      <dgm:spPr/>
      <dgm:t>
        <a:bodyPr/>
        <a:lstStyle/>
        <a:p>
          <a:endParaRPr lang="ru-RU" b="1"/>
        </a:p>
      </dgm:t>
    </dgm:pt>
    <dgm:pt modelId="{D2DD4D0D-6BA2-489D-9CC8-008317DB323F}" type="sibTrans" cxnId="{4412ECBE-0B1F-45BF-8C2D-62ECC196306F}">
      <dgm:prSet/>
      <dgm:spPr/>
      <dgm:t>
        <a:bodyPr/>
        <a:lstStyle/>
        <a:p>
          <a:endParaRPr lang="ru-RU" b="1"/>
        </a:p>
      </dgm:t>
    </dgm:pt>
    <dgm:pt modelId="{76521DC2-EC72-430A-B652-14A289902D85}">
      <dgm:prSet phldrT="[Текст]"/>
      <dgm:spPr/>
      <dgm:t>
        <a:bodyPr/>
        <a:lstStyle/>
        <a:p>
          <a:r>
            <a:rPr lang="ru-RU" b="1" smtClean="0"/>
            <a:t>0503175</a:t>
          </a:r>
          <a:endParaRPr lang="ru-RU" b="1" dirty="0"/>
        </a:p>
      </dgm:t>
    </dgm:pt>
    <dgm:pt modelId="{006AD696-559D-4378-982D-14E725A5661A}" type="parTrans" cxnId="{7D450AC3-04C3-4B24-A4B2-30BC3163E083}">
      <dgm:prSet/>
      <dgm:spPr/>
      <dgm:t>
        <a:bodyPr/>
        <a:lstStyle/>
        <a:p>
          <a:endParaRPr lang="ru-RU" b="1"/>
        </a:p>
      </dgm:t>
    </dgm:pt>
    <dgm:pt modelId="{A4F808C7-C4B9-4497-A4B2-D28E5DF92DEF}" type="sibTrans" cxnId="{7D450AC3-04C3-4B24-A4B2-30BC3163E083}">
      <dgm:prSet/>
      <dgm:spPr/>
      <dgm:t>
        <a:bodyPr/>
        <a:lstStyle/>
        <a:p>
          <a:endParaRPr lang="ru-RU" b="1"/>
        </a:p>
      </dgm:t>
    </dgm:pt>
    <dgm:pt modelId="{E1EE48F0-0374-4165-8E0C-DE88E1717D94}">
      <dgm:prSet phldrT="[Текст]"/>
      <dgm:spPr/>
      <dgm:t>
        <a:bodyPr/>
        <a:lstStyle/>
        <a:p>
          <a:r>
            <a:rPr lang="ru-RU" b="1" dirty="0" smtClean="0"/>
            <a:t>0503169</a:t>
          </a:r>
          <a:endParaRPr lang="ru-RU" b="1" dirty="0"/>
        </a:p>
      </dgm:t>
    </dgm:pt>
    <dgm:pt modelId="{CC86CB4E-603C-4BFF-B245-1E4F8EFC9E20}" type="parTrans" cxnId="{02A8C09C-5863-4A2C-BA4D-7AB595806B02}">
      <dgm:prSet/>
      <dgm:spPr/>
      <dgm:t>
        <a:bodyPr/>
        <a:lstStyle/>
        <a:p>
          <a:endParaRPr lang="ru-RU" b="1"/>
        </a:p>
      </dgm:t>
    </dgm:pt>
    <dgm:pt modelId="{58CA5C06-3DEC-4F11-9DDB-44C1034AFEC9}" type="sibTrans" cxnId="{02A8C09C-5863-4A2C-BA4D-7AB595806B02}">
      <dgm:prSet/>
      <dgm:spPr/>
      <dgm:t>
        <a:bodyPr/>
        <a:lstStyle/>
        <a:p>
          <a:endParaRPr lang="ru-RU" b="1"/>
        </a:p>
      </dgm:t>
    </dgm:pt>
    <dgm:pt modelId="{5577254C-0F70-4306-B4DC-9229D713E5C9}">
      <dgm:prSet phldrT="[Текст]"/>
      <dgm:spPr/>
      <dgm:t>
        <a:bodyPr/>
        <a:lstStyle/>
        <a:p>
          <a:r>
            <a:rPr lang="ru-RU" b="1" dirty="0" smtClean="0"/>
            <a:t>0503766</a:t>
          </a:r>
          <a:endParaRPr lang="ru-RU" b="1" dirty="0"/>
        </a:p>
      </dgm:t>
    </dgm:pt>
    <dgm:pt modelId="{19FB14A0-FACB-4A10-A206-FCC9F26F8388}" type="parTrans" cxnId="{ED69D1F5-0136-43F6-8C58-562BF124F844}">
      <dgm:prSet/>
      <dgm:spPr/>
      <dgm:t>
        <a:bodyPr/>
        <a:lstStyle/>
        <a:p>
          <a:endParaRPr lang="ru-RU" b="1"/>
        </a:p>
      </dgm:t>
    </dgm:pt>
    <dgm:pt modelId="{1DB1C4FE-FC8A-413F-9E95-019DB05E1950}" type="sibTrans" cxnId="{ED69D1F5-0136-43F6-8C58-562BF124F844}">
      <dgm:prSet/>
      <dgm:spPr/>
      <dgm:t>
        <a:bodyPr/>
        <a:lstStyle/>
        <a:p>
          <a:endParaRPr lang="ru-RU" b="1"/>
        </a:p>
      </dgm:t>
    </dgm:pt>
    <dgm:pt modelId="{B1EA0090-8B51-43EF-A612-34F50A86C661}">
      <dgm:prSet phldrT="[Текст]"/>
      <dgm:spPr/>
      <dgm:t>
        <a:bodyPr/>
        <a:lstStyle/>
        <a:p>
          <a:r>
            <a:rPr lang="ru-RU" b="1" dirty="0" smtClean="0"/>
            <a:t>0503769</a:t>
          </a:r>
          <a:endParaRPr lang="ru-RU" b="1" dirty="0"/>
        </a:p>
      </dgm:t>
    </dgm:pt>
    <dgm:pt modelId="{BE65E51D-8438-42DB-A7B1-B534ACFA645A}" type="sibTrans" cxnId="{08F14B22-75B0-4825-BA9B-DC7DA0F974D6}">
      <dgm:prSet/>
      <dgm:spPr/>
      <dgm:t>
        <a:bodyPr/>
        <a:lstStyle/>
        <a:p>
          <a:endParaRPr lang="ru-RU" b="1"/>
        </a:p>
      </dgm:t>
    </dgm:pt>
    <dgm:pt modelId="{F84E4A67-7848-46AE-A042-9722CDF46877}" type="parTrans" cxnId="{08F14B22-75B0-4825-BA9B-DC7DA0F974D6}">
      <dgm:prSet/>
      <dgm:spPr/>
      <dgm:t>
        <a:bodyPr/>
        <a:lstStyle/>
        <a:p>
          <a:endParaRPr lang="ru-RU" b="1"/>
        </a:p>
      </dgm:t>
    </dgm:pt>
    <dgm:pt modelId="{B82E6680-6B3E-4454-ADEB-134612FF7D98}">
      <dgm:prSet phldrT="[Текст]"/>
      <dgm:spPr/>
      <dgm:t>
        <a:bodyPr/>
        <a:lstStyle/>
        <a:p>
          <a:r>
            <a:rPr lang="ru-RU" b="1" dirty="0" smtClean="0"/>
            <a:t>0503775</a:t>
          </a:r>
          <a:endParaRPr lang="ru-RU" b="1" dirty="0"/>
        </a:p>
      </dgm:t>
    </dgm:pt>
    <dgm:pt modelId="{B4CACFFC-E4F6-4234-A737-6022976C4B5B}" type="sibTrans" cxnId="{D9124DBC-351A-49F9-92B4-2B29F25D2539}">
      <dgm:prSet/>
      <dgm:spPr/>
      <dgm:t>
        <a:bodyPr/>
        <a:lstStyle/>
        <a:p>
          <a:endParaRPr lang="ru-RU" b="1"/>
        </a:p>
      </dgm:t>
    </dgm:pt>
    <dgm:pt modelId="{2E798113-9E4F-40F6-A356-B608A6A8347E}" type="parTrans" cxnId="{D9124DBC-351A-49F9-92B4-2B29F25D2539}">
      <dgm:prSet/>
      <dgm:spPr/>
      <dgm:t>
        <a:bodyPr/>
        <a:lstStyle/>
        <a:p>
          <a:endParaRPr lang="ru-RU" b="1"/>
        </a:p>
      </dgm:t>
    </dgm:pt>
    <dgm:pt modelId="{6AB6CCFB-3649-4557-B373-94C7A6525354}" type="pres">
      <dgm:prSet presAssocID="{63460A12-15C2-44F8-921A-4A5E1B3A9F15}" presName="diagram" presStyleCnt="0">
        <dgm:presLayoutVars>
          <dgm:dir/>
          <dgm:resizeHandles val="exact"/>
        </dgm:presLayoutVars>
      </dgm:prSet>
      <dgm:spPr/>
      <dgm:t>
        <a:bodyPr/>
        <a:lstStyle/>
        <a:p>
          <a:endParaRPr lang="ru-RU"/>
        </a:p>
      </dgm:t>
    </dgm:pt>
    <dgm:pt modelId="{5F4A53EE-CEB5-4461-89EE-4E97FE7CBE9D}" type="pres">
      <dgm:prSet presAssocID="{97B50ABE-9079-4A9F-82E5-E9996BECE515}" presName="node" presStyleLbl="node1" presStyleIdx="0" presStyleCnt="8">
        <dgm:presLayoutVars>
          <dgm:bulletEnabled val="1"/>
        </dgm:presLayoutVars>
      </dgm:prSet>
      <dgm:spPr/>
      <dgm:t>
        <a:bodyPr/>
        <a:lstStyle/>
        <a:p>
          <a:endParaRPr lang="ru-RU"/>
        </a:p>
      </dgm:t>
    </dgm:pt>
    <dgm:pt modelId="{DC9113CC-AA81-4C69-96AB-058038B11020}" type="pres">
      <dgm:prSet presAssocID="{A41174FD-39A4-4DDF-9098-B7F99F4895AB}" presName="sibTrans" presStyleCnt="0"/>
      <dgm:spPr/>
    </dgm:pt>
    <dgm:pt modelId="{AA87BE61-BE43-41E3-8245-0E57ECE6C332}" type="pres">
      <dgm:prSet presAssocID="{F0BBDE25-AEBE-459A-873F-7C7C5D3BAC15}" presName="node" presStyleLbl="node1" presStyleIdx="1" presStyleCnt="8">
        <dgm:presLayoutVars>
          <dgm:bulletEnabled val="1"/>
        </dgm:presLayoutVars>
      </dgm:prSet>
      <dgm:spPr/>
      <dgm:t>
        <a:bodyPr/>
        <a:lstStyle/>
        <a:p>
          <a:endParaRPr lang="ru-RU"/>
        </a:p>
      </dgm:t>
    </dgm:pt>
    <dgm:pt modelId="{8C41D8E7-EB07-4407-B499-EAD4AC616289}" type="pres">
      <dgm:prSet presAssocID="{BD7E0319-043D-4BB6-9786-AD677C3B3CC9}" presName="sibTrans" presStyleCnt="0"/>
      <dgm:spPr/>
    </dgm:pt>
    <dgm:pt modelId="{5BCBEF49-5E5B-43F8-B6C9-3C45F0A267CD}" type="pres">
      <dgm:prSet presAssocID="{EE03985F-AC4B-4C03-92A7-87C8DF94BF75}" presName="node" presStyleLbl="node1" presStyleIdx="2" presStyleCnt="8">
        <dgm:presLayoutVars>
          <dgm:bulletEnabled val="1"/>
        </dgm:presLayoutVars>
      </dgm:prSet>
      <dgm:spPr/>
      <dgm:t>
        <a:bodyPr/>
        <a:lstStyle/>
        <a:p>
          <a:endParaRPr lang="ru-RU"/>
        </a:p>
      </dgm:t>
    </dgm:pt>
    <dgm:pt modelId="{AA12ED89-A8A1-4AC7-8685-820B99932396}" type="pres">
      <dgm:prSet presAssocID="{D2DD4D0D-6BA2-489D-9CC8-008317DB323F}" presName="sibTrans" presStyleCnt="0"/>
      <dgm:spPr/>
    </dgm:pt>
    <dgm:pt modelId="{1AF2AB01-2A29-4641-9634-C6FFEAB8228B}" type="pres">
      <dgm:prSet presAssocID="{76521DC2-EC72-430A-B652-14A289902D85}" presName="node" presStyleLbl="node1" presStyleIdx="3" presStyleCnt="8">
        <dgm:presLayoutVars>
          <dgm:bulletEnabled val="1"/>
        </dgm:presLayoutVars>
      </dgm:prSet>
      <dgm:spPr/>
      <dgm:t>
        <a:bodyPr/>
        <a:lstStyle/>
        <a:p>
          <a:endParaRPr lang="ru-RU"/>
        </a:p>
      </dgm:t>
    </dgm:pt>
    <dgm:pt modelId="{26F36F78-AC95-4505-94C9-1BE9AE75D492}" type="pres">
      <dgm:prSet presAssocID="{A4F808C7-C4B9-4497-A4B2-D28E5DF92DEF}" presName="sibTrans" presStyleCnt="0"/>
      <dgm:spPr/>
    </dgm:pt>
    <dgm:pt modelId="{D77232EB-DF8B-4EAB-A7AB-157740811059}" type="pres">
      <dgm:prSet presAssocID="{E1EE48F0-0374-4165-8E0C-DE88E1717D94}" presName="node" presStyleLbl="node1" presStyleIdx="4" presStyleCnt="8">
        <dgm:presLayoutVars>
          <dgm:bulletEnabled val="1"/>
        </dgm:presLayoutVars>
      </dgm:prSet>
      <dgm:spPr/>
      <dgm:t>
        <a:bodyPr/>
        <a:lstStyle/>
        <a:p>
          <a:endParaRPr lang="ru-RU"/>
        </a:p>
      </dgm:t>
    </dgm:pt>
    <dgm:pt modelId="{7C538BAC-B64C-43AC-8C9A-40446DB66CDF}" type="pres">
      <dgm:prSet presAssocID="{58CA5C06-3DEC-4F11-9DDB-44C1034AFEC9}" presName="sibTrans" presStyleCnt="0"/>
      <dgm:spPr/>
    </dgm:pt>
    <dgm:pt modelId="{796DC1D6-AE84-4A3F-B1FB-50A02FB7A365}" type="pres">
      <dgm:prSet presAssocID="{B1EA0090-8B51-43EF-A612-34F50A86C661}" presName="node" presStyleLbl="node1" presStyleIdx="5" presStyleCnt="8">
        <dgm:presLayoutVars>
          <dgm:bulletEnabled val="1"/>
        </dgm:presLayoutVars>
      </dgm:prSet>
      <dgm:spPr/>
      <dgm:t>
        <a:bodyPr/>
        <a:lstStyle/>
        <a:p>
          <a:endParaRPr lang="ru-RU"/>
        </a:p>
      </dgm:t>
    </dgm:pt>
    <dgm:pt modelId="{92DCFCAE-98ED-491D-B6EC-170DFAA38FCE}" type="pres">
      <dgm:prSet presAssocID="{BE65E51D-8438-42DB-A7B1-B534ACFA645A}" presName="sibTrans" presStyleCnt="0"/>
      <dgm:spPr/>
    </dgm:pt>
    <dgm:pt modelId="{CD01FE1D-12E8-4B99-B61A-843741D09B87}" type="pres">
      <dgm:prSet presAssocID="{5577254C-0F70-4306-B4DC-9229D713E5C9}" presName="node" presStyleLbl="node1" presStyleIdx="6" presStyleCnt="8">
        <dgm:presLayoutVars>
          <dgm:bulletEnabled val="1"/>
        </dgm:presLayoutVars>
      </dgm:prSet>
      <dgm:spPr/>
      <dgm:t>
        <a:bodyPr/>
        <a:lstStyle/>
        <a:p>
          <a:endParaRPr lang="ru-RU"/>
        </a:p>
      </dgm:t>
    </dgm:pt>
    <dgm:pt modelId="{C7760A05-9F77-44E9-8017-0647142945B0}" type="pres">
      <dgm:prSet presAssocID="{1DB1C4FE-FC8A-413F-9E95-019DB05E1950}" presName="sibTrans" presStyleCnt="0"/>
      <dgm:spPr/>
    </dgm:pt>
    <dgm:pt modelId="{C8A17196-7301-4433-AEBD-D891000A8BA0}" type="pres">
      <dgm:prSet presAssocID="{B82E6680-6B3E-4454-ADEB-134612FF7D98}" presName="node" presStyleLbl="node1" presStyleIdx="7" presStyleCnt="8">
        <dgm:presLayoutVars>
          <dgm:bulletEnabled val="1"/>
        </dgm:presLayoutVars>
      </dgm:prSet>
      <dgm:spPr/>
      <dgm:t>
        <a:bodyPr/>
        <a:lstStyle/>
        <a:p>
          <a:endParaRPr lang="ru-RU"/>
        </a:p>
      </dgm:t>
    </dgm:pt>
  </dgm:ptLst>
  <dgm:cxnLst>
    <dgm:cxn modelId="{D9124DBC-351A-49F9-92B4-2B29F25D2539}" srcId="{63460A12-15C2-44F8-921A-4A5E1B3A9F15}" destId="{B82E6680-6B3E-4454-ADEB-134612FF7D98}" srcOrd="7" destOrd="0" parTransId="{2E798113-9E4F-40F6-A356-B608A6A8347E}" sibTransId="{B4CACFFC-E4F6-4234-A737-6022976C4B5B}"/>
    <dgm:cxn modelId="{78468AE8-F0F7-48DC-A2B3-85E51987AAF4}" type="presOf" srcId="{E1EE48F0-0374-4165-8E0C-DE88E1717D94}" destId="{D77232EB-DF8B-4EAB-A7AB-157740811059}" srcOrd="0" destOrd="0" presId="urn:microsoft.com/office/officeart/2005/8/layout/default"/>
    <dgm:cxn modelId="{0389D175-84F5-44E2-B21F-713FF4742370}" type="presOf" srcId="{63460A12-15C2-44F8-921A-4A5E1B3A9F15}" destId="{6AB6CCFB-3649-4557-B373-94C7A6525354}" srcOrd="0" destOrd="0" presId="urn:microsoft.com/office/officeart/2005/8/layout/default"/>
    <dgm:cxn modelId="{23FA8B29-0D49-4CA2-8662-0F3CBF9CDE55}" type="presOf" srcId="{76521DC2-EC72-430A-B652-14A289902D85}" destId="{1AF2AB01-2A29-4641-9634-C6FFEAB8228B}" srcOrd="0" destOrd="0" presId="urn:microsoft.com/office/officeart/2005/8/layout/default"/>
    <dgm:cxn modelId="{7D450AC3-04C3-4B24-A4B2-30BC3163E083}" srcId="{63460A12-15C2-44F8-921A-4A5E1B3A9F15}" destId="{76521DC2-EC72-430A-B652-14A289902D85}" srcOrd="3" destOrd="0" parTransId="{006AD696-559D-4378-982D-14E725A5661A}" sibTransId="{A4F808C7-C4B9-4497-A4B2-D28E5DF92DEF}"/>
    <dgm:cxn modelId="{08F14B22-75B0-4825-BA9B-DC7DA0F974D6}" srcId="{63460A12-15C2-44F8-921A-4A5E1B3A9F15}" destId="{B1EA0090-8B51-43EF-A612-34F50A86C661}" srcOrd="5" destOrd="0" parTransId="{F84E4A67-7848-46AE-A042-9722CDF46877}" sibTransId="{BE65E51D-8438-42DB-A7B1-B534ACFA645A}"/>
    <dgm:cxn modelId="{3E59A866-A8F9-4B9C-9B22-3613753D1EF9}" type="presOf" srcId="{97B50ABE-9079-4A9F-82E5-E9996BECE515}" destId="{5F4A53EE-CEB5-4461-89EE-4E97FE7CBE9D}" srcOrd="0" destOrd="0" presId="urn:microsoft.com/office/officeart/2005/8/layout/default"/>
    <dgm:cxn modelId="{A74D9F72-E2CF-4379-AE4D-D19D0CB8E760}" type="presOf" srcId="{F0BBDE25-AEBE-459A-873F-7C7C5D3BAC15}" destId="{AA87BE61-BE43-41E3-8245-0E57ECE6C332}" srcOrd="0" destOrd="0" presId="urn:microsoft.com/office/officeart/2005/8/layout/default"/>
    <dgm:cxn modelId="{4412ECBE-0B1F-45BF-8C2D-62ECC196306F}" srcId="{63460A12-15C2-44F8-921A-4A5E1B3A9F15}" destId="{EE03985F-AC4B-4C03-92A7-87C8DF94BF75}" srcOrd="2" destOrd="0" parTransId="{644E20B9-E5F6-4818-8371-4C4B0A54549C}" sibTransId="{D2DD4D0D-6BA2-489D-9CC8-008317DB323F}"/>
    <dgm:cxn modelId="{2B84E800-87FF-4982-AF40-7CAA8FEB0427}" type="presOf" srcId="{5577254C-0F70-4306-B4DC-9229D713E5C9}" destId="{CD01FE1D-12E8-4B99-B61A-843741D09B87}" srcOrd="0" destOrd="0" presId="urn:microsoft.com/office/officeart/2005/8/layout/default"/>
    <dgm:cxn modelId="{9856116F-BA24-4281-961E-204CF2A5C1B6}" srcId="{63460A12-15C2-44F8-921A-4A5E1B3A9F15}" destId="{F0BBDE25-AEBE-459A-873F-7C7C5D3BAC15}" srcOrd="1" destOrd="0" parTransId="{C3A95E9F-EDE5-40EB-B73C-0FFC96A9F590}" sibTransId="{BD7E0319-043D-4BB6-9786-AD677C3B3CC9}"/>
    <dgm:cxn modelId="{ED69D1F5-0136-43F6-8C58-562BF124F844}" srcId="{63460A12-15C2-44F8-921A-4A5E1B3A9F15}" destId="{5577254C-0F70-4306-B4DC-9229D713E5C9}" srcOrd="6" destOrd="0" parTransId="{19FB14A0-FACB-4A10-A206-FCC9F26F8388}" sibTransId="{1DB1C4FE-FC8A-413F-9E95-019DB05E1950}"/>
    <dgm:cxn modelId="{C2A37253-35C9-46F4-8554-24BA88244F4C}" type="presOf" srcId="{B82E6680-6B3E-4454-ADEB-134612FF7D98}" destId="{C8A17196-7301-4433-AEBD-D891000A8BA0}" srcOrd="0" destOrd="0" presId="urn:microsoft.com/office/officeart/2005/8/layout/default"/>
    <dgm:cxn modelId="{D81CCE01-68E1-47F3-96F4-05402D0A85F2}" type="presOf" srcId="{B1EA0090-8B51-43EF-A612-34F50A86C661}" destId="{796DC1D6-AE84-4A3F-B1FB-50A02FB7A365}" srcOrd="0" destOrd="0" presId="urn:microsoft.com/office/officeart/2005/8/layout/default"/>
    <dgm:cxn modelId="{92C33D4C-549B-474C-AED7-71696DF25A57}" type="presOf" srcId="{EE03985F-AC4B-4C03-92A7-87C8DF94BF75}" destId="{5BCBEF49-5E5B-43F8-B6C9-3C45F0A267CD}" srcOrd="0" destOrd="0" presId="urn:microsoft.com/office/officeart/2005/8/layout/default"/>
    <dgm:cxn modelId="{02A8C09C-5863-4A2C-BA4D-7AB595806B02}" srcId="{63460A12-15C2-44F8-921A-4A5E1B3A9F15}" destId="{E1EE48F0-0374-4165-8E0C-DE88E1717D94}" srcOrd="4" destOrd="0" parTransId="{CC86CB4E-603C-4BFF-B245-1E4F8EFC9E20}" sibTransId="{58CA5C06-3DEC-4F11-9DDB-44C1034AFEC9}"/>
    <dgm:cxn modelId="{843900E0-2E89-404E-9EED-40B5DA463413}" srcId="{63460A12-15C2-44F8-921A-4A5E1B3A9F15}" destId="{97B50ABE-9079-4A9F-82E5-E9996BECE515}" srcOrd="0" destOrd="0" parTransId="{AD38CEC4-010E-4F38-A2F8-C1CC5C9ABB61}" sibTransId="{A41174FD-39A4-4DDF-9098-B7F99F4895AB}"/>
    <dgm:cxn modelId="{DB4F83C1-6974-444C-978C-2D53F312DA66}" type="presParOf" srcId="{6AB6CCFB-3649-4557-B373-94C7A6525354}" destId="{5F4A53EE-CEB5-4461-89EE-4E97FE7CBE9D}" srcOrd="0" destOrd="0" presId="urn:microsoft.com/office/officeart/2005/8/layout/default"/>
    <dgm:cxn modelId="{13D9910E-75A3-4C21-9697-7FC200402229}" type="presParOf" srcId="{6AB6CCFB-3649-4557-B373-94C7A6525354}" destId="{DC9113CC-AA81-4C69-96AB-058038B11020}" srcOrd="1" destOrd="0" presId="urn:microsoft.com/office/officeart/2005/8/layout/default"/>
    <dgm:cxn modelId="{95D139A0-502B-405E-BD0A-9B9EB4022200}" type="presParOf" srcId="{6AB6CCFB-3649-4557-B373-94C7A6525354}" destId="{AA87BE61-BE43-41E3-8245-0E57ECE6C332}" srcOrd="2" destOrd="0" presId="urn:microsoft.com/office/officeart/2005/8/layout/default"/>
    <dgm:cxn modelId="{DEBB1BD4-B1A6-4B1C-AE91-354F629DE29A}" type="presParOf" srcId="{6AB6CCFB-3649-4557-B373-94C7A6525354}" destId="{8C41D8E7-EB07-4407-B499-EAD4AC616289}" srcOrd="3" destOrd="0" presId="urn:microsoft.com/office/officeart/2005/8/layout/default"/>
    <dgm:cxn modelId="{BCA767C6-03BF-4263-BB1A-7CC10A0D1A5A}" type="presParOf" srcId="{6AB6CCFB-3649-4557-B373-94C7A6525354}" destId="{5BCBEF49-5E5B-43F8-B6C9-3C45F0A267CD}" srcOrd="4" destOrd="0" presId="urn:microsoft.com/office/officeart/2005/8/layout/default"/>
    <dgm:cxn modelId="{D6C898D4-846D-4772-814B-5EB036EFF704}" type="presParOf" srcId="{6AB6CCFB-3649-4557-B373-94C7A6525354}" destId="{AA12ED89-A8A1-4AC7-8685-820B99932396}" srcOrd="5" destOrd="0" presId="urn:microsoft.com/office/officeart/2005/8/layout/default"/>
    <dgm:cxn modelId="{6BE6CF8C-7299-499E-8777-FF361911ADE8}" type="presParOf" srcId="{6AB6CCFB-3649-4557-B373-94C7A6525354}" destId="{1AF2AB01-2A29-4641-9634-C6FFEAB8228B}" srcOrd="6" destOrd="0" presId="urn:microsoft.com/office/officeart/2005/8/layout/default"/>
    <dgm:cxn modelId="{84AA87DD-3BBD-4F35-AAB6-F4C31E4095FF}" type="presParOf" srcId="{6AB6CCFB-3649-4557-B373-94C7A6525354}" destId="{26F36F78-AC95-4505-94C9-1BE9AE75D492}" srcOrd="7" destOrd="0" presId="urn:microsoft.com/office/officeart/2005/8/layout/default"/>
    <dgm:cxn modelId="{8279DB36-9EA2-4869-8638-55EA3A9043AA}" type="presParOf" srcId="{6AB6CCFB-3649-4557-B373-94C7A6525354}" destId="{D77232EB-DF8B-4EAB-A7AB-157740811059}" srcOrd="8" destOrd="0" presId="urn:microsoft.com/office/officeart/2005/8/layout/default"/>
    <dgm:cxn modelId="{C6111741-0B4C-42AE-837F-197253F7F0F5}" type="presParOf" srcId="{6AB6CCFB-3649-4557-B373-94C7A6525354}" destId="{7C538BAC-B64C-43AC-8C9A-40446DB66CDF}" srcOrd="9" destOrd="0" presId="urn:microsoft.com/office/officeart/2005/8/layout/default"/>
    <dgm:cxn modelId="{D6005C3B-3D0C-45EA-A5B4-FB4A93396056}" type="presParOf" srcId="{6AB6CCFB-3649-4557-B373-94C7A6525354}" destId="{796DC1D6-AE84-4A3F-B1FB-50A02FB7A365}" srcOrd="10" destOrd="0" presId="urn:microsoft.com/office/officeart/2005/8/layout/default"/>
    <dgm:cxn modelId="{16D6671B-0CE2-4964-9FDC-053EDA1D88E6}" type="presParOf" srcId="{6AB6CCFB-3649-4557-B373-94C7A6525354}" destId="{92DCFCAE-98ED-491D-B6EC-170DFAA38FCE}" srcOrd="11" destOrd="0" presId="urn:microsoft.com/office/officeart/2005/8/layout/default"/>
    <dgm:cxn modelId="{C7E6B1E4-3478-487F-B0E2-18246328715D}" type="presParOf" srcId="{6AB6CCFB-3649-4557-B373-94C7A6525354}" destId="{CD01FE1D-12E8-4B99-B61A-843741D09B87}" srcOrd="12" destOrd="0" presId="urn:microsoft.com/office/officeart/2005/8/layout/default"/>
    <dgm:cxn modelId="{C5CB6AAE-8B2C-4227-8427-3DCCCC2E88A8}" type="presParOf" srcId="{6AB6CCFB-3649-4557-B373-94C7A6525354}" destId="{C7760A05-9F77-44E9-8017-0647142945B0}" srcOrd="13" destOrd="0" presId="urn:microsoft.com/office/officeart/2005/8/layout/default"/>
    <dgm:cxn modelId="{69DA591A-C572-458E-B165-560AEF3EC923}" type="presParOf" srcId="{6AB6CCFB-3649-4557-B373-94C7A6525354}" destId="{C8A17196-7301-4433-AEBD-D891000A8BA0}"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AAE6B8E-EE82-4A26-8099-C5395396B2D3}" type="doc">
      <dgm:prSet loTypeId="urn:microsoft.com/office/officeart/2005/8/layout/hierarchy2" loCatId="hierarchy" qsTypeId="urn:microsoft.com/office/officeart/2005/8/quickstyle/simple3" qsCatId="simple" csTypeId="urn:microsoft.com/office/officeart/2005/8/colors/accent3_2" csCatId="accent3" phldr="1"/>
      <dgm:spPr/>
      <dgm:t>
        <a:bodyPr/>
        <a:lstStyle/>
        <a:p>
          <a:endParaRPr lang="ru-RU"/>
        </a:p>
      </dgm:t>
    </dgm:pt>
    <dgm:pt modelId="{8A1D69EA-A090-455F-B23C-0C713ED3A555}">
      <dgm:prSet phldrT="[Текст]"/>
      <dgm:spPr/>
      <dgm:t>
        <a:bodyPr/>
        <a:lstStyle/>
        <a:p>
          <a:r>
            <a:rPr lang="ru-RU" b="1" dirty="0" smtClean="0"/>
            <a:t>0503125</a:t>
          </a:r>
          <a:endParaRPr lang="ru-RU" b="1" dirty="0"/>
        </a:p>
      </dgm:t>
    </dgm:pt>
    <dgm:pt modelId="{8AF31641-9221-44CF-94D8-5217A193BBE3}" type="parTrans" cxnId="{30996B9B-DFF0-4315-82AF-4C504FC1F698}">
      <dgm:prSet/>
      <dgm:spPr/>
      <dgm:t>
        <a:bodyPr/>
        <a:lstStyle/>
        <a:p>
          <a:endParaRPr lang="ru-RU" b="1"/>
        </a:p>
      </dgm:t>
    </dgm:pt>
    <dgm:pt modelId="{1BF5537B-1A83-4F5E-82E7-A23054A76067}" type="sibTrans" cxnId="{30996B9B-DFF0-4315-82AF-4C504FC1F698}">
      <dgm:prSet/>
      <dgm:spPr/>
      <dgm:t>
        <a:bodyPr/>
        <a:lstStyle/>
        <a:p>
          <a:endParaRPr lang="ru-RU" b="1"/>
        </a:p>
      </dgm:t>
    </dgm:pt>
    <dgm:pt modelId="{68E83C30-1D79-4343-8633-10BD8FB54D6E}">
      <dgm:prSet phldrT="[Текст]"/>
      <dgm:spPr>
        <a:gradFill rotWithShape="0">
          <a:gsLst>
            <a:gs pos="0">
              <a:schemeClr val="tx2">
                <a:lumMod val="40000"/>
                <a:lumOff val="60000"/>
              </a:schemeClr>
            </a:gs>
            <a:gs pos="35000">
              <a:schemeClr val="tx2">
                <a:lumMod val="20000"/>
                <a:lumOff val="80000"/>
              </a:schemeClr>
            </a:gs>
            <a:gs pos="100000">
              <a:schemeClr val="bg1"/>
            </a:gs>
          </a:gsLst>
        </a:gradFill>
      </dgm:spPr>
      <dgm:t>
        <a:bodyPr/>
        <a:lstStyle/>
        <a:p>
          <a:r>
            <a:rPr lang="ru-RU" b="1" dirty="0" smtClean="0"/>
            <a:t>1 303 05 000</a:t>
          </a:r>
          <a:endParaRPr lang="ru-RU" b="1" dirty="0"/>
        </a:p>
      </dgm:t>
    </dgm:pt>
    <dgm:pt modelId="{73C2431E-74AA-4F23-96F6-6B823016CCA9}" type="parTrans" cxnId="{3D0E5471-E628-402E-A994-ABFD354FC8B8}">
      <dgm:prSet/>
      <dgm:spPr/>
      <dgm:t>
        <a:bodyPr/>
        <a:lstStyle/>
        <a:p>
          <a:endParaRPr lang="ru-RU" b="1"/>
        </a:p>
      </dgm:t>
    </dgm:pt>
    <dgm:pt modelId="{4365F4ED-1B47-4579-9DD0-FBCEEE6FEBE2}" type="sibTrans" cxnId="{3D0E5471-E628-402E-A994-ABFD354FC8B8}">
      <dgm:prSet/>
      <dgm:spPr/>
      <dgm:t>
        <a:bodyPr/>
        <a:lstStyle/>
        <a:p>
          <a:endParaRPr lang="ru-RU" b="1"/>
        </a:p>
      </dgm:t>
    </dgm:pt>
    <dgm:pt modelId="{0EEB4E7F-D77F-4C94-9521-0280CA2EC1A5}">
      <dgm:prSet phldrT="[Текст]"/>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r>
            <a:rPr lang="ru-RU" b="1" dirty="0" smtClean="0"/>
            <a:t>1 303 05 731</a:t>
          </a:r>
          <a:endParaRPr lang="ru-RU" b="1" dirty="0"/>
        </a:p>
      </dgm:t>
    </dgm:pt>
    <dgm:pt modelId="{1D6CC2BF-2504-4B70-ACA6-E67B9ACF15C6}" type="parTrans" cxnId="{8F346371-A3CF-422E-83C3-5F2EE6BEC724}">
      <dgm:prSet/>
      <dgm:spPr/>
      <dgm:t>
        <a:bodyPr/>
        <a:lstStyle/>
        <a:p>
          <a:endParaRPr lang="ru-RU" b="1"/>
        </a:p>
      </dgm:t>
    </dgm:pt>
    <dgm:pt modelId="{26B5C284-9CD5-467F-82C5-B4E62ED29EB0}" type="sibTrans" cxnId="{8F346371-A3CF-422E-83C3-5F2EE6BEC724}">
      <dgm:prSet/>
      <dgm:spPr/>
      <dgm:t>
        <a:bodyPr/>
        <a:lstStyle/>
        <a:p>
          <a:endParaRPr lang="ru-RU" b="1"/>
        </a:p>
      </dgm:t>
    </dgm:pt>
    <dgm:pt modelId="{15E4F6C3-DE48-4038-8EEF-0C2F754607D0}">
      <dgm:prSet phldrT="[Текст]"/>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r>
            <a:rPr lang="ru-RU" b="1" dirty="0" smtClean="0"/>
            <a:t>1 303 05 831</a:t>
          </a:r>
          <a:endParaRPr lang="ru-RU" b="1" dirty="0"/>
        </a:p>
      </dgm:t>
    </dgm:pt>
    <dgm:pt modelId="{F4636219-D360-4310-96B3-54662E9C4226}" type="parTrans" cxnId="{5D222B94-81AE-4FA0-88C1-6F3CFBB9460E}">
      <dgm:prSet/>
      <dgm:spPr/>
      <dgm:t>
        <a:bodyPr/>
        <a:lstStyle/>
        <a:p>
          <a:endParaRPr lang="ru-RU" b="1"/>
        </a:p>
      </dgm:t>
    </dgm:pt>
    <dgm:pt modelId="{DCA53152-2643-4A92-99A6-353689A7244D}" type="sibTrans" cxnId="{5D222B94-81AE-4FA0-88C1-6F3CFBB9460E}">
      <dgm:prSet/>
      <dgm:spPr/>
      <dgm:t>
        <a:bodyPr/>
        <a:lstStyle/>
        <a:p>
          <a:endParaRPr lang="ru-RU" b="1"/>
        </a:p>
      </dgm:t>
    </dgm:pt>
    <dgm:pt modelId="{194949C6-B3F1-4F9E-AD04-9443B9CAAFFE}">
      <dgm:prSet phldrT="[Текст]"/>
      <dgm:spPr>
        <a:gradFill rotWithShape="0">
          <a:gsLst>
            <a:gs pos="0">
              <a:schemeClr val="accent1">
                <a:lumMod val="5000"/>
                <a:lumOff val="95000"/>
              </a:schemeClr>
            </a:gs>
            <a:gs pos="74000">
              <a:schemeClr val="accent6">
                <a:lumMod val="40000"/>
                <a:lumOff val="60000"/>
              </a:schemeClr>
            </a:gs>
            <a:gs pos="82000">
              <a:schemeClr val="accent6">
                <a:lumMod val="60000"/>
                <a:lumOff val="40000"/>
              </a:schemeClr>
            </a:gs>
            <a:gs pos="100000">
              <a:schemeClr val="accent6">
                <a:lumMod val="60000"/>
                <a:lumOff val="40000"/>
              </a:schemeClr>
            </a:gs>
          </a:gsLst>
          <a:lin ang="5400000" scaled="1"/>
        </a:gradFill>
      </dgm:spPr>
      <dgm:t>
        <a:bodyPr/>
        <a:lstStyle/>
        <a:p>
          <a:r>
            <a:rPr lang="ru-RU" b="1" dirty="0" smtClean="0"/>
            <a:t>1 206 51 661</a:t>
          </a:r>
          <a:endParaRPr lang="ru-RU" b="1" dirty="0"/>
        </a:p>
      </dgm:t>
    </dgm:pt>
    <dgm:pt modelId="{DBA9391D-4FFF-4771-86D4-7790012B4D3A}" type="parTrans" cxnId="{DEDAC892-7CDC-47E5-910D-CC34A726393A}">
      <dgm:prSet/>
      <dgm:spPr/>
      <dgm:t>
        <a:bodyPr/>
        <a:lstStyle/>
        <a:p>
          <a:endParaRPr lang="ru-RU"/>
        </a:p>
      </dgm:t>
    </dgm:pt>
    <dgm:pt modelId="{538CB601-17E5-45B1-87FA-BE0F7CF844CD}" type="sibTrans" cxnId="{DEDAC892-7CDC-47E5-910D-CC34A726393A}">
      <dgm:prSet/>
      <dgm:spPr/>
      <dgm:t>
        <a:bodyPr/>
        <a:lstStyle/>
        <a:p>
          <a:endParaRPr lang="ru-RU"/>
        </a:p>
      </dgm:t>
    </dgm:pt>
    <dgm:pt modelId="{617FCD90-D912-4488-AFA1-EFF4F29F07DD}">
      <dgm:prSet phldrT="[Текст]"/>
      <dgm:spPr>
        <a:gradFill rotWithShape="0">
          <a:gsLst>
            <a:gs pos="0">
              <a:schemeClr val="accent1">
                <a:lumMod val="5000"/>
                <a:lumOff val="95000"/>
              </a:schemeClr>
            </a:gs>
            <a:gs pos="74000">
              <a:schemeClr val="accent6">
                <a:lumMod val="40000"/>
                <a:lumOff val="60000"/>
              </a:schemeClr>
            </a:gs>
            <a:gs pos="82000">
              <a:schemeClr val="accent6">
                <a:lumMod val="60000"/>
                <a:lumOff val="40000"/>
              </a:schemeClr>
            </a:gs>
            <a:gs pos="100000">
              <a:schemeClr val="accent6">
                <a:lumMod val="60000"/>
                <a:lumOff val="40000"/>
              </a:schemeClr>
            </a:gs>
          </a:gsLst>
          <a:lin ang="5400000" scaled="1"/>
        </a:gradFill>
      </dgm:spPr>
      <dgm:t>
        <a:bodyPr/>
        <a:lstStyle/>
        <a:p>
          <a:r>
            <a:rPr lang="ru-RU" b="1" dirty="0" smtClean="0"/>
            <a:t>1 205 51(61) 561</a:t>
          </a:r>
          <a:endParaRPr lang="ru-RU" b="1" dirty="0"/>
        </a:p>
      </dgm:t>
    </dgm:pt>
    <dgm:pt modelId="{E0E86174-CA76-4A87-94D4-84BDACF88E6F}" type="parTrans" cxnId="{89CACDD3-36C3-45AC-9E73-3CBCD38F9121}">
      <dgm:prSet/>
      <dgm:spPr/>
      <dgm:t>
        <a:bodyPr/>
        <a:lstStyle/>
        <a:p>
          <a:endParaRPr lang="ru-RU"/>
        </a:p>
      </dgm:t>
    </dgm:pt>
    <dgm:pt modelId="{45F287A9-4D46-4F83-AE98-52ECD7F0502E}" type="sibTrans" cxnId="{89CACDD3-36C3-45AC-9E73-3CBCD38F9121}">
      <dgm:prSet/>
      <dgm:spPr/>
      <dgm:t>
        <a:bodyPr/>
        <a:lstStyle/>
        <a:p>
          <a:endParaRPr lang="ru-RU"/>
        </a:p>
      </dgm:t>
    </dgm:pt>
    <dgm:pt modelId="{6C81B8F4-754F-4CE7-96DF-F1CEAD90033E}" type="pres">
      <dgm:prSet presAssocID="{BAAE6B8E-EE82-4A26-8099-C5395396B2D3}" presName="diagram" presStyleCnt="0">
        <dgm:presLayoutVars>
          <dgm:chPref val="1"/>
          <dgm:dir/>
          <dgm:animOne val="branch"/>
          <dgm:animLvl val="lvl"/>
          <dgm:resizeHandles val="exact"/>
        </dgm:presLayoutVars>
      </dgm:prSet>
      <dgm:spPr/>
      <dgm:t>
        <a:bodyPr/>
        <a:lstStyle/>
        <a:p>
          <a:endParaRPr lang="ru-RU"/>
        </a:p>
      </dgm:t>
    </dgm:pt>
    <dgm:pt modelId="{44480929-AE48-4CC7-87BA-51279744783B}" type="pres">
      <dgm:prSet presAssocID="{8A1D69EA-A090-455F-B23C-0C713ED3A555}" presName="root1" presStyleCnt="0"/>
      <dgm:spPr/>
      <dgm:t>
        <a:bodyPr/>
        <a:lstStyle/>
        <a:p>
          <a:endParaRPr lang="ru-RU"/>
        </a:p>
      </dgm:t>
    </dgm:pt>
    <dgm:pt modelId="{F4B6E0D1-C7BE-4C9D-B1F8-07966B319894}" type="pres">
      <dgm:prSet presAssocID="{8A1D69EA-A090-455F-B23C-0C713ED3A555}" presName="LevelOneTextNode" presStyleLbl="node0" presStyleIdx="0" presStyleCnt="1" custScaleX="85530" custLinFactNeighborX="-7793" custLinFactNeighborY="-26600">
        <dgm:presLayoutVars>
          <dgm:chPref val="3"/>
        </dgm:presLayoutVars>
      </dgm:prSet>
      <dgm:spPr/>
      <dgm:t>
        <a:bodyPr/>
        <a:lstStyle/>
        <a:p>
          <a:endParaRPr lang="ru-RU"/>
        </a:p>
      </dgm:t>
    </dgm:pt>
    <dgm:pt modelId="{A552C495-0B18-4E55-8663-0F716257B224}" type="pres">
      <dgm:prSet presAssocID="{8A1D69EA-A090-455F-B23C-0C713ED3A555}" presName="level2hierChild" presStyleCnt="0"/>
      <dgm:spPr/>
      <dgm:t>
        <a:bodyPr/>
        <a:lstStyle/>
        <a:p>
          <a:endParaRPr lang="ru-RU"/>
        </a:p>
      </dgm:t>
    </dgm:pt>
    <dgm:pt modelId="{6DE91E2C-1E5D-4372-ACB9-EAD144FA32A1}" type="pres">
      <dgm:prSet presAssocID="{73C2431E-74AA-4F23-96F6-6B823016CCA9}" presName="conn2-1" presStyleLbl="parChTrans1D2" presStyleIdx="0" presStyleCnt="3"/>
      <dgm:spPr/>
      <dgm:t>
        <a:bodyPr/>
        <a:lstStyle/>
        <a:p>
          <a:endParaRPr lang="ru-RU"/>
        </a:p>
      </dgm:t>
    </dgm:pt>
    <dgm:pt modelId="{620F0D28-0A02-4E83-9C5D-55B731D6A965}" type="pres">
      <dgm:prSet presAssocID="{73C2431E-74AA-4F23-96F6-6B823016CCA9}" presName="connTx" presStyleLbl="parChTrans1D2" presStyleIdx="0" presStyleCnt="3"/>
      <dgm:spPr/>
      <dgm:t>
        <a:bodyPr/>
        <a:lstStyle/>
        <a:p>
          <a:endParaRPr lang="ru-RU"/>
        </a:p>
      </dgm:t>
    </dgm:pt>
    <dgm:pt modelId="{57E94652-CF38-44CD-BC13-7B806D2B478E}" type="pres">
      <dgm:prSet presAssocID="{68E83C30-1D79-4343-8633-10BD8FB54D6E}" presName="root2" presStyleCnt="0"/>
      <dgm:spPr/>
      <dgm:t>
        <a:bodyPr/>
        <a:lstStyle/>
        <a:p>
          <a:endParaRPr lang="ru-RU"/>
        </a:p>
      </dgm:t>
    </dgm:pt>
    <dgm:pt modelId="{1FAF95AD-BCE2-42D2-9CDE-BD7C262790CC}" type="pres">
      <dgm:prSet presAssocID="{68E83C30-1D79-4343-8633-10BD8FB54D6E}" presName="LevelTwoTextNode" presStyleLbl="node2" presStyleIdx="0" presStyleCnt="3" custScaleX="119456" custLinFactNeighborX="1035" custLinFactNeighborY="-33408">
        <dgm:presLayoutVars>
          <dgm:chPref val="3"/>
        </dgm:presLayoutVars>
      </dgm:prSet>
      <dgm:spPr/>
      <dgm:t>
        <a:bodyPr/>
        <a:lstStyle/>
        <a:p>
          <a:endParaRPr lang="ru-RU"/>
        </a:p>
      </dgm:t>
    </dgm:pt>
    <dgm:pt modelId="{5F4B4609-5B0B-4F03-B3E1-778D08246E4A}" type="pres">
      <dgm:prSet presAssocID="{68E83C30-1D79-4343-8633-10BD8FB54D6E}" presName="level3hierChild" presStyleCnt="0"/>
      <dgm:spPr/>
      <dgm:t>
        <a:bodyPr/>
        <a:lstStyle/>
        <a:p>
          <a:endParaRPr lang="ru-RU"/>
        </a:p>
      </dgm:t>
    </dgm:pt>
    <dgm:pt modelId="{AE7E9E41-B68D-41BF-BF68-4345BD774F10}" type="pres">
      <dgm:prSet presAssocID="{1D6CC2BF-2504-4B70-ACA6-E67B9ACF15C6}" presName="conn2-1" presStyleLbl="parChTrans1D3" presStyleIdx="0" presStyleCnt="2"/>
      <dgm:spPr/>
      <dgm:t>
        <a:bodyPr/>
        <a:lstStyle/>
        <a:p>
          <a:endParaRPr lang="ru-RU"/>
        </a:p>
      </dgm:t>
    </dgm:pt>
    <dgm:pt modelId="{DA0B21F1-70CE-405C-B3BC-8654A71678C0}" type="pres">
      <dgm:prSet presAssocID="{1D6CC2BF-2504-4B70-ACA6-E67B9ACF15C6}" presName="connTx" presStyleLbl="parChTrans1D3" presStyleIdx="0" presStyleCnt="2"/>
      <dgm:spPr/>
      <dgm:t>
        <a:bodyPr/>
        <a:lstStyle/>
        <a:p>
          <a:endParaRPr lang="ru-RU"/>
        </a:p>
      </dgm:t>
    </dgm:pt>
    <dgm:pt modelId="{B1EFAFB8-4C0E-433B-9345-AC36C52F0364}" type="pres">
      <dgm:prSet presAssocID="{0EEB4E7F-D77F-4C94-9521-0280CA2EC1A5}" presName="root2" presStyleCnt="0"/>
      <dgm:spPr/>
      <dgm:t>
        <a:bodyPr/>
        <a:lstStyle/>
        <a:p>
          <a:endParaRPr lang="ru-RU"/>
        </a:p>
      </dgm:t>
    </dgm:pt>
    <dgm:pt modelId="{1C5DF5CA-D03A-46ED-A362-25B1584CC5F0}" type="pres">
      <dgm:prSet presAssocID="{0EEB4E7F-D77F-4C94-9521-0280CA2EC1A5}" presName="LevelTwoTextNode" presStyleLbl="node3" presStyleIdx="0" presStyleCnt="2" custScaleX="119456" custLinFactNeighborX="97114" custLinFactNeighborY="-47316">
        <dgm:presLayoutVars>
          <dgm:chPref val="3"/>
        </dgm:presLayoutVars>
      </dgm:prSet>
      <dgm:spPr/>
      <dgm:t>
        <a:bodyPr/>
        <a:lstStyle/>
        <a:p>
          <a:endParaRPr lang="ru-RU"/>
        </a:p>
      </dgm:t>
    </dgm:pt>
    <dgm:pt modelId="{8C50CE76-44C1-49E0-B38E-3F7429187A2F}" type="pres">
      <dgm:prSet presAssocID="{0EEB4E7F-D77F-4C94-9521-0280CA2EC1A5}" presName="level3hierChild" presStyleCnt="0"/>
      <dgm:spPr/>
      <dgm:t>
        <a:bodyPr/>
        <a:lstStyle/>
        <a:p>
          <a:endParaRPr lang="ru-RU"/>
        </a:p>
      </dgm:t>
    </dgm:pt>
    <dgm:pt modelId="{DDFF1EAA-8BB2-4B30-BDF3-6B38E6B4DD93}" type="pres">
      <dgm:prSet presAssocID="{F4636219-D360-4310-96B3-54662E9C4226}" presName="conn2-1" presStyleLbl="parChTrans1D3" presStyleIdx="1" presStyleCnt="2"/>
      <dgm:spPr/>
      <dgm:t>
        <a:bodyPr/>
        <a:lstStyle/>
        <a:p>
          <a:endParaRPr lang="ru-RU"/>
        </a:p>
      </dgm:t>
    </dgm:pt>
    <dgm:pt modelId="{7E43E9A8-11EB-475C-82A6-4ECA3DE06C92}" type="pres">
      <dgm:prSet presAssocID="{F4636219-D360-4310-96B3-54662E9C4226}" presName="connTx" presStyleLbl="parChTrans1D3" presStyleIdx="1" presStyleCnt="2"/>
      <dgm:spPr/>
      <dgm:t>
        <a:bodyPr/>
        <a:lstStyle/>
        <a:p>
          <a:endParaRPr lang="ru-RU"/>
        </a:p>
      </dgm:t>
    </dgm:pt>
    <dgm:pt modelId="{B156BD1C-FAE3-4D83-91C9-6451C63E84FE}" type="pres">
      <dgm:prSet presAssocID="{15E4F6C3-DE48-4038-8EEF-0C2F754607D0}" presName="root2" presStyleCnt="0"/>
      <dgm:spPr/>
      <dgm:t>
        <a:bodyPr/>
        <a:lstStyle/>
        <a:p>
          <a:endParaRPr lang="ru-RU"/>
        </a:p>
      </dgm:t>
    </dgm:pt>
    <dgm:pt modelId="{E5183899-50AF-42F8-AB7C-B05FC0D4E939}" type="pres">
      <dgm:prSet presAssocID="{15E4F6C3-DE48-4038-8EEF-0C2F754607D0}" presName="LevelTwoTextNode" presStyleLbl="node3" presStyleIdx="1" presStyleCnt="2" custScaleX="119456" custLinFactX="1006" custLinFactNeighborX="100000" custLinFactNeighborY="-44914">
        <dgm:presLayoutVars>
          <dgm:chPref val="3"/>
        </dgm:presLayoutVars>
      </dgm:prSet>
      <dgm:spPr/>
      <dgm:t>
        <a:bodyPr/>
        <a:lstStyle/>
        <a:p>
          <a:endParaRPr lang="ru-RU"/>
        </a:p>
      </dgm:t>
    </dgm:pt>
    <dgm:pt modelId="{58B70197-B74A-4ACD-A206-756DA5E46BF8}" type="pres">
      <dgm:prSet presAssocID="{15E4F6C3-DE48-4038-8EEF-0C2F754607D0}" presName="level3hierChild" presStyleCnt="0"/>
      <dgm:spPr/>
      <dgm:t>
        <a:bodyPr/>
        <a:lstStyle/>
        <a:p>
          <a:endParaRPr lang="ru-RU"/>
        </a:p>
      </dgm:t>
    </dgm:pt>
    <dgm:pt modelId="{C7C74058-6EFC-46D4-9162-25CECF3C9928}" type="pres">
      <dgm:prSet presAssocID="{DBA9391D-4FFF-4771-86D4-7790012B4D3A}" presName="conn2-1" presStyleLbl="parChTrans1D2" presStyleIdx="1" presStyleCnt="3"/>
      <dgm:spPr/>
      <dgm:t>
        <a:bodyPr/>
        <a:lstStyle/>
        <a:p>
          <a:endParaRPr lang="ru-RU"/>
        </a:p>
      </dgm:t>
    </dgm:pt>
    <dgm:pt modelId="{084D89D9-2CE6-4015-9AA5-A94AF75EC405}" type="pres">
      <dgm:prSet presAssocID="{DBA9391D-4FFF-4771-86D4-7790012B4D3A}" presName="connTx" presStyleLbl="parChTrans1D2" presStyleIdx="1" presStyleCnt="3"/>
      <dgm:spPr/>
      <dgm:t>
        <a:bodyPr/>
        <a:lstStyle/>
        <a:p>
          <a:endParaRPr lang="ru-RU"/>
        </a:p>
      </dgm:t>
    </dgm:pt>
    <dgm:pt modelId="{F6A1A1CA-FE2D-40F3-AE6A-392773EBB090}" type="pres">
      <dgm:prSet presAssocID="{194949C6-B3F1-4F9E-AD04-9443B9CAAFFE}" presName="root2" presStyleCnt="0"/>
      <dgm:spPr/>
      <dgm:t>
        <a:bodyPr/>
        <a:lstStyle/>
        <a:p>
          <a:endParaRPr lang="ru-RU"/>
        </a:p>
      </dgm:t>
    </dgm:pt>
    <dgm:pt modelId="{AD8F62BA-C8CB-4923-849B-FCBC4062F838}" type="pres">
      <dgm:prSet presAssocID="{194949C6-B3F1-4F9E-AD04-9443B9CAAFFE}" presName="LevelTwoTextNode" presStyleLbl="node2" presStyleIdx="1" presStyleCnt="3" custScaleX="142895" custLinFactNeighborX="47865" custLinFactNeighborY="55883">
        <dgm:presLayoutVars>
          <dgm:chPref val="3"/>
        </dgm:presLayoutVars>
      </dgm:prSet>
      <dgm:spPr/>
      <dgm:t>
        <a:bodyPr/>
        <a:lstStyle/>
        <a:p>
          <a:endParaRPr lang="ru-RU"/>
        </a:p>
      </dgm:t>
    </dgm:pt>
    <dgm:pt modelId="{FD649286-6057-48B6-9ACE-6BC75B872710}" type="pres">
      <dgm:prSet presAssocID="{194949C6-B3F1-4F9E-AD04-9443B9CAAFFE}" presName="level3hierChild" presStyleCnt="0"/>
      <dgm:spPr/>
      <dgm:t>
        <a:bodyPr/>
        <a:lstStyle/>
        <a:p>
          <a:endParaRPr lang="ru-RU"/>
        </a:p>
      </dgm:t>
    </dgm:pt>
    <dgm:pt modelId="{0ED1A9DB-0D82-4A16-8FA7-B8B3D178F194}" type="pres">
      <dgm:prSet presAssocID="{E0E86174-CA76-4A87-94D4-84BDACF88E6F}" presName="conn2-1" presStyleLbl="parChTrans1D2" presStyleIdx="2" presStyleCnt="3"/>
      <dgm:spPr/>
      <dgm:t>
        <a:bodyPr/>
        <a:lstStyle/>
        <a:p>
          <a:endParaRPr lang="ru-RU"/>
        </a:p>
      </dgm:t>
    </dgm:pt>
    <dgm:pt modelId="{19060E4B-FA63-487A-8E59-A2BFDA1A3016}" type="pres">
      <dgm:prSet presAssocID="{E0E86174-CA76-4A87-94D4-84BDACF88E6F}" presName="connTx" presStyleLbl="parChTrans1D2" presStyleIdx="2" presStyleCnt="3"/>
      <dgm:spPr/>
      <dgm:t>
        <a:bodyPr/>
        <a:lstStyle/>
        <a:p>
          <a:endParaRPr lang="ru-RU"/>
        </a:p>
      </dgm:t>
    </dgm:pt>
    <dgm:pt modelId="{806A5D07-ED14-4E30-AA78-9AE2E9E62AB6}" type="pres">
      <dgm:prSet presAssocID="{617FCD90-D912-4488-AFA1-EFF4F29F07DD}" presName="root2" presStyleCnt="0"/>
      <dgm:spPr/>
      <dgm:t>
        <a:bodyPr/>
        <a:lstStyle/>
        <a:p>
          <a:endParaRPr lang="ru-RU"/>
        </a:p>
      </dgm:t>
    </dgm:pt>
    <dgm:pt modelId="{85891B29-AB90-41CB-B227-4444014252EF}" type="pres">
      <dgm:prSet presAssocID="{617FCD90-D912-4488-AFA1-EFF4F29F07DD}" presName="LevelTwoTextNode" presStyleLbl="node2" presStyleIdx="2" presStyleCnt="3" custScaleX="146011" custLinFactNeighborX="48302" custLinFactNeighborY="79681">
        <dgm:presLayoutVars>
          <dgm:chPref val="3"/>
        </dgm:presLayoutVars>
      </dgm:prSet>
      <dgm:spPr/>
      <dgm:t>
        <a:bodyPr/>
        <a:lstStyle/>
        <a:p>
          <a:endParaRPr lang="ru-RU"/>
        </a:p>
      </dgm:t>
    </dgm:pt>
    <dgm:pt modelId="{72538C8C-62D3-4448-B399-53F6C0EBA7D9}" type="pres">
      <dgm:prSet presAssocID="{617FCD90-D912-4488-AFA1-EFF4F29F07DD}" presName="level3hierChild" presStyleCnt="0"/>
      <dgm:spPr/>
      <dgm:t>
        <a:bodyPr/>
        <a:lstStyle/>
        <a:p>
          <a:endParaRPr lang="ru-RU"/>
        </a:p>
      </dgm:t>
    </dgm:pt>
  </dgm:ptLst>
  <dgm:cxnLst>
    <dgm:cxn modelId="{5852F369-49D1-4136-8191-B0DDF96C54CB}" type="presOf" srcId="{DBA9391D-4FFF-4771-86D4-7790012B4D3A}" destId="{C7C74058-6EFC-46D4-9162-25CECF3C9928}" srcOrd="0" destOrd="0" presId="urn:microsoft.com/office/officeart/2005/8/layout/hierarchy2"/>
    <dgm:cxn modelId="{25B5755A-9E99-4C16-9F5E-681F008CAFDA}" type="presOf" srcId="{8A1D69EA-A090-455F-B23C-0C713ED3A555}" destId="{F4B6E0D1-C7BE-4C9D-B1F8-07966B319894}" srcOrd="0" destOrd="0" presId="urn:microsoft.com/office/officeart/2005/8/layout/hierarchy2"/>
    <dgm:cxn modelId="{DAEBB0F3-1E39-42C6-AD2A-C35DC199B551}" type="presOf" srcId="{194949C6-B3F1-4F9E-AD04-9443B9CAAFFE}" destId="{AD8F62BA-C8CB-4923-849B-FCBC4062F838}" srcOrd="0" destOrd="0" presId="urn:microsoft.com/office/officeart/2005/8/layout/hierarchy2"/>
    <dgm:cxn modelId="{BA4EEF0D-5F2F-4090-868E-6BD5888B0AAC}" type="presOf" srcId="{DBA9391D-4FFF-4771-86D4-7790012B4D3A}" destId="{084D89D9-2CE6-4015-9AA5-A94AF75EC405}" srcOrd="1" destOrd="0" presId="urn:microsoft.com/office/officeart/2005/8/layout/hierarchy2"/>
    <dgm:cxn modelId="{AEFD2F43-B27D-4E79-B9B7-101F7D346A81}" type="presOf" srcId="{E0E86174-CA76-4A87-94D4-84BDACF88E6F}" destId="{0ED1A9DB-0D82-4A16-8FA7-B8B3D178F194}" srcOrd="0" destOrd="0" presId="urn:microsoft.com/office/officeart/2005/8/layout/hierarchy2"/>
    <dgm:cxn modelId="{A55D14F5-D2BA-4B7E-9DBD-E27C2E210CDD}" type="presOf" srcId="{F4636219-D360-4310-96B3-54662E9C4226}" destId="{7E43E9A8-11EB-475C-82A6-4ECA3DE06C92}" srcOrd="1" destOrd="0" presId="urn:microsoft.com/office/officeart/2005/8/layout/hierarchy2"/>
    <dgm:cxn modelId="{0E37D717-52D1-4BD0-8A0C-880F06C6A76E}" type="presOf" srcId="{BAAE6B8E-EE82-4A26-8099-C5395396B2D3}" destId="{6C81B8F4-754F-4CE7-96DF-F1CEAD90033E}" srcOrd="0" destOrd="0" presId="urn:microsoft.com/office/officeart/2005/8/layout/hierarchy2"/>
    <dgm:cxn modelId="{7FEB5F57-BB47-499D-BF4B-09EA09CD8D32}" type="presOf" srcId="{1D6CC2BF-2504-4B70-ACA6-E67B9ACF15C6}" destId="{AE7E9E41-B68D-41BF-BF68-4345BD774F10}" srcOrd="0" destOrd="0" presId="urn:microsoft.com/office/officeart/2005/8/layout/hierarchy2"/>
    <dgm:cxn modelId="{9A523DE7-78E0-40B0-AC3C-C2CC3FA445DC}" type="presOf" srcId="{E0E86174-CA76-4A87-94D4-84BDACF88E6F}" destId="{19060E4B-FA63-487A-8E59-A2BFDA1A3016}" srcOrd="1" destOrd="0" presId="urn:microsoft.com/office/officeart/2005/8/layout/hierarchy2"/>
    <dgm:cxn modelId="{5D222B94-81AE-4FA0-88C1-6F3CFBB9460E}" srcId="{68E83C30-1D79-4343-8633-10BD8FB54D6E}" destId="{15E4F6C3-DE48-4038-8EEF-0C2F754607D0}" srcOrd="1" destOrd="0" parTransId="{F4636219-D360-4310-96B3-54662E9C4226}" sibTransId="{DCA53152-2643-4A92-99A6-353689A7244D}"/>
    <dgm:cxn modelId="{8F346371-A3CF-422E-83C3-5F2EE6BEC724}" srcId="{68E83C30-1D79-4343-8633-10BD8FB54D6E}" destId="{0EEB4E7F-D77F-4C94-9521-0280CA2EC1A5}" srcOrd="0" destOrd="0" parTransId="{1D6CC2BF-2504-4B70-ACA6-E67B9ACF15C6}" sibTransId="{26B5C284-9CD5-467F-82C5-B4E62ED29EB0}"/>
    <dgm:cxn modelId="{89CACDD3-36C3-45AC-9E73-3CBCD38F9121}" srcId="{8A1D69EA-A090-455F-B23C-0C713ED3A555}" destId="{617FCD90-D912-4488-AFA1-EFF4F29F07DD}" srcOrd="2" destOrd="0" parTransId="{E0E86174-CA76-4A87-94D4-84BDACF88E6F}" sibTransId="{45F287A9-4D46-4F83-AE98-52ECD7F0502E}"/>
    <dgm:cxn modelId="{5AC21F96-A4E0-4BE4-BC1C-551AF6AC04C0}" type="presOf" srcId="{0EEB4E7F-D77F-4C94-9521-0280CA2EC1A5}" destId="{1C5DF5CA-D03A-46ED-A362-25B1584CC5F0}" srcOrd="0" destOrd="0" presId="urn:microsoft.com/office/officeart/2005/8/layout/hierarchy2"/>
    <dgm:cxn modelId="{CE6AAEF8-5EE5-4110-86E9-4D4F09BD8B1F}" type="presOf" srcId="{73C2431E-74AA-4F23-96F6-6B823016CCA9}" destId="{620F0D28-0A02-4E83-9C5D-55B731D6A965}" srcOrd="1" destOrd="0" presId="urn:microsoft.com/office/officeart/2005/8/layout/hierarchy2"/>
    <dgm:cxn modelId="{30996B9B-DFF0-4315-82AF-4C504FC1F698}" srcId="{BAAE6B8E-EE82-4A26-8099-C5395396B2D3}" destId="{8A1D69EA-A090-455F-B23C-0C713ED3A555}" srcOrd="0" destOrd="0" parTransId="{8AF31641-9221-44CF-94D8-5217A193BBE3}" sibTransId="{1BF5537B-1A83-4F5E-82E7-A23054A76067}"/>
    <dgm:cxn modelId="{6478B5A8-9561-4265-92B3-445CF4C5112B}" type="presOf" srcId="{F4636219-D360-4310-96B3-54662E9C4226}" destId="{DDFF1EAA-8BB2-4B30-BDF3-6B38E6B4DD93}" srcOrd="0" destOrd="0" presId="urn:microsoft.com/office/officeart/2005/8/layout/hierarchy2"/>
    <dgm:cxn modelId="{DEDAC892-7CDC-47E5-910D-CC34A726393A}" srcId="{8A1D69EA-A090-455F-B23C-0C713ED3A555}" destId="{194949C6-B3F1-4F9E-AD04-9443B9CAAFFE}" srcOrd="1" destOrd="0" parTransId="{DBA9391D-4FFF-4771-86D4-7790012B4D3A}" sibTransId="{538CB601-17E5-45B1-87FA-BE0F7CF844CD}"/>
    <dgm:cxn modelId="{B524577F-F2D6-4785-B84F-4EE316FA3B39}" type="presOf" srcId="{15E4F6C3-DE48-4038-8EEF-0C2F754607D0}" destId="{E5183899-50AF-42F8-AB7C-B05FC0D4E939}" srcOrd="0" destOrd="0" presId="urn:microsoft.com/office/officeart/2005/8/layout/hierarchy2"/>
    <dgm:cxn modelId="{3D0E5471-E628-402E-A994-ABFD354FC8B8}" srcId="{8A1D69EA-A090-455F-B23C-0C713ED3A555}" destId="{68E83C30-1D79-4343-8633-10BD8FB54D6E}" srcOrd="0" destOrd="0" parTransId="{73C2431E-74AA-4F23-96F6-6B823016CCA9}" sibTransId="{4365F4ED-1B47-4579-9DD0-FBCEEE6FEBE2}"/>
    <dgm:cxn modelId="{565AD392-5FF8-4AEC-BA76-DB086AF00261}" type="presOf" srcId="{1D6CC2BF-2504-4B70-ACA6-E67B9ACF15C6}" destId="{DA0B21F1-70CE-405C-B3BC-8654A71678C0}" srcOrd="1" destOrd="0" presId="urn:microsoft.com/office/officeart/2005/8/layout/hierarchy2"/>
    <dgm:cxn modelId="{5B002B27-6655-4EB9-89DE-F1F44C4D5E39}" type="presOf" srcId="{68E83C30-1D79-4343-8633-10BD8FB54D6E}" destId="{1FAF95AD-BCE2-42D2-9CDE-BD7C262790CC}" srcOrd="0" destOrd="0" presId="urn:microsoft.com/office/officeart/2005/8/layout/hierarchy2"/>
    <dgm:cxn modelId="{E539E6E1-D068-494A-8B01-184A478A8C13}" type="presOf" srcId="{73C2431E-74AA-4F23-96F6-6B823016CCA9}" destId="{6DE91E2C-1E5D-4372-ACB9-EAD144FA32A1}" srcOrd="0" destOrd="0" presId="urn:microsoft.com/office/officeart/2005/8/layout/hierarchy2"/>
    <dgm:cxn modelId="{05318C01-04D6-4935-ADE3-EBC7DF915CA9}" type="presOf" srcId="{617FCD90-D912-4488-AFA1-EFF4F29F07DD}" destId="{85891B29-AB90-41CB-B227-4444014252EF}" srcOrd="0" destOrd="0" presId="urn:microsoft.com/office/officeart/2005/8/layout/hierarchy2"/>
    <dgm:cxn modelId="{07356A2B-2C33-423E-AA79-E5CC71E58BA8}" type="presParOf" srcId="{6C81B8F4-754F-4CE7-96DF-F1CEAD90033E}" destId="{44480929-AE48-4CC7-87BA-51279744783B}" srcOrd="0" destOrd="0" presId="urn:microsoft.com/office/officeart/2005/8/layout/hierarchy2"/>
    <dgm:cxn modelId="{15202E7B-8B47-469F-AC67-469424409FD1}" type="presParOf" srcId="{44480929-AE48-4CC7-87BA-51279744783B}" destId="{F4B6E0D1-C7BE-4C9D-B1F8-07966B319894}" srcOrd="0" destOrd="0" presId="urn:microsoft.com/office/officeart/2005/8/layout/hierarchy2"/>
    <dgm:cxn modelId="{3688EC34-FCA6-4E48-B822-8B384796D238}" type="presParOf" srcId="{44480929-AE48-4CC7-87BA-51279744783B}" destId="{A552C495-0B18-4E55-8663-0F716257B224}" srcOrd="1" destOrd="0" presId="urn:microsoft.com/office/officeart/2005/8/layout/hierarchy2"/>
    <dgm:cxn modelId="{638BE7ED-C641-4E10-9160-060A909B8024}" type="presParOf" srcId="{A552C495-0B18-4E55-8663-0F716257B224}" destId="{6DE91E2C-1E5D-4372-ACB9-EAD144FA32A1}" srcOrd="0" destOrd="0" presId="urn:microsoft.com/office/officeart/2005/8/layout/hierarchy2"/>
    <dgm:cxn modelId="{BF8D6AEC-DA6A-4B75-80E4-DA4C6A8FBF87}" type="presParOf" srcId="{6DE91E2C-1E5D-4372-ACB9-EAD144FA32A1}" destId="{620F0D28-0A02-4E83-9C5D-55B731D6A965}" srcOrd="0" destOrd="0" presId="urn:microsoft.com/office/officeart/2005/8/layout/hierarchy2"/>
    <dgm:cxn modelId="{AC25F261-CB1D-4797-8337-EE1ACD998CA3}" type="presParOf" srcId="{A552C495-0B18-4E55-8663-0F716257B224}" destId="{57E94652-CF38-44CD-BC13-7B806D2B478E}" srcOrd="1" destOrd="0" presId="urn:microsoft.com/office/officeart/2005/8/layout/hierarchy2"/>
    <dgm:cxn modelId="{5CD50F99-B073-426F-AD36-290BE66BAEC0}" type="presParOf" srcId="{57E94652-CF38-44CD-BC13-7B806D2B478E}" destId="{1FAF95AD-BCE2-42D2-9CDE-BD7C262790CC}" srcOrd="0" destOrd="0" presId="urn:microsoft.com/office/officeart/2005/8/layout/hierarchy2"/>
    <dgm:cxn modelId="{FA2F9D56-FC20-441F-B216-9CDD2150EEC2}" type="presParOf" srcId="{57E94652-CF38-44CD-BC13-7B806D2B478E}" destId="{5F4B4609-5B0B-4F03-B3E1-778D08246E4A}" srcOrd="1" destOrd="0" presId="urn:microsoft.com/office/officeart/2005/8/layout/hierarchy2"/>
    <dgm:cxn modelId="{36D6A589-BE09-45FF-8C69-E55C63FDDEC5}" type="presParOf" srcId="{5F4B4609-5B0B-4F03-B3E1-778D08246E4A}" destId="{AE7E9E41-B68D-41BF-BF68-4345BD774F10}" srcOrd="0" destOrd="0" presId="urn:microsoft.com/office/officeart/2005/8/layout/hierarchy2"/>
    <dgm:cxn modelId="{0252E772-E110-4B79-9BD5-B9CFB96F2944}" type="presParOf" srcId="{AE7E9E41-B68D-41BF-BF68-4345BD774F10}" destId="{DA0B21F1-70CE-405C-B3BC-8654A71678C0}" srcOrd="0" destOrd="0" presId="urn:microsoft.com/office/officeart/2005/8/layout/hierarchy2"/>
    <dgm:cxn modelId="{F8F9159E-D146-4446-9362-0A0EA4A67D33}" type="presParOf" srcId="{5F4B4609-5B0B-4F03-B3E1-778D08246E4A}" destId="{B1EFAFB8-4C0E-433B-9345-AC36C52F0364}" srcOrd="1" destOrd="0" presId="urn:microsoft.com/office/officeart/2005/8/layout/hierarchy2"/>
    <dgm:cxn modelId="{413D00E7-0914-4EB0-B952-F03E0DFEEF73}" type="presParOf" srcId="{B1EFAFB8-4C0E-433B-9345-AC36C52F0364}" destId="{1C5DF5CA-D03A-46ED-A362-25B1584CC5F0}" srcOrd="0" destOrd="0" presId="urn:microsoft.com/office/officeart/2005/8/layout/hierarchy2"/>
    <dgm:cxn modelId="{BA3F9926-A581-4CA4-AA50-1FDC7D33778C}" type="presParOf" srcId="{B1EFAFB8-4C0E-433B-9345-AC36C52F0364}" destId="{8C50CE76-44C1-49E0-B38E-3F7429187A2F}" srcOrd="1" destOrd="0" presId="urn:microsoft.com/office/officeart/2005/8/layout/hierarchy2"/>
    <dgm:cxn modelId="{EB432269-EBE5-4CA5-A873-0609201BC60D}" type="presParOf" srcId="{5F4B4609-5B0B-4F03-B3E1-778D08246E4A}" destId="{DDFF1EAA-8BB2-4B30-BDF3-6B38E6B4DD93}" srcOrd="2" destOrd="0" presId="urn:microsoft.com/office/officeart/2005/8/layout/hierarchy2"/>
    <dgm:cxn modelId="{EC5EFB36-C88C-4D0A-88CB-2B5497A0CCD1}" type="presParOf" srcId="{DDFF1EAA-8BB2-4B30-BDF3-6B38E6B4DD93}" destId="{7E43E9A8-11EB-475C-82A6-4ECA3DE06C92}" srcOrd="0" destOrd="0" presId="urn:microsoft.com/office/officeart/2005/8/layout/hierarchy2"/>
    <dgm:cxn modelId="{0BC3C8AD-A23D-44E5-AD63-14C985D04D23}" type="presParOf" srcId="{5F4B4609-5B0B-4F03-B3E1-778D08246E4A}" destId="{B156BD1C-FAE3-4D83-91C9-6451C63E84FE}" srcOrd="3" destOrd="0" presId="urn:microsoft.com/office/officeart/2005/8/layout/hierarchy2"/>
    <dgm:cxn modelId="{9AB25A13-5B35-4959-91BC-AE0A50120935}" type="presParOf" srcId="{B156BD1C-FAE3-4D83-91C9-6451C63E84FE}" destId="{E5183899-50AF-42F8-AB7C-B05FC0D4E939}" srcOrd="0" destOrd="0" presId="urn:microsoft.com/office/officeart/2005/8/layout/hierarchy2"/>
    <dgm:cxn modelId="{411FDBA1-31E7-4EF2-8D76-ED50277DA226}" type="presParOf" srcId="{B156BD1C-FAE3-4D83-91C9-6451C63E84FE}" destId="{58B70197-B74A-4ACD-A206-756DA5E46BF8}" srcOrd="1" destOrd="0" presId="urn:microsoft.com/office/officeart/2005/8/layout/hierarchy2"/>
    <dgm:cxn modelId="{C814F7C6-5E76-4284-83B6-ACBE691ADBCF}" type="presParOf" srcId="{A552C495-0B18-4E55-8663-0F716257B224}" destId="{C7C74058-6EFC-46D4-9162-25CECF3C9928}" srcOrd="2" destOrd="0" presId="urn:microsoft.com/office/officeart/2005/8/layout/hierarchy2"/>
    <dgm:cxn modelId="{64693EC8-BD75-48ED-83CA-A3AFC37EB6B5}" type="presParOf" srcId="{C7C74058-6EFC-46D4-9162-25CECF3C9928}" destId="{084D89D9-2CE6-4015-9AA5-A94AF75EC405}" srcOrd="0" destOrd="0" presId="urn:microsoft.com/office/officeart/2005/8/layout/hierarchy2"/>
    <dgm:cxn modelId="{87239BCD-EB61-4F0D-9A88-1A5B7F69C872}" type="presParOf" srcId="{A552C495-0B18-4E55-8663-0F716257B224}" destId="{F6A1A1CA-FE2D-40F3-AE6A-392773EBB090}" srcOrd="3" destOrd="0" presId="urn:microsoft.com/office/officeart/2005/8/layout/hierarchy2"/>
    <dgm:cxn modelId="{1E80506D-85A2-4B85-A658-F1521FB29893}" type="presParOf" srcId="{F6A1A1CA-FE2D-40F3-AE6A-392773EBB090}" destId="{AD8F62BA-C8CB-4923-849B-FCBC4062F838}" srcOrd="0" destOrd="0" presId="urn:microsoft.com/office/officeart/2005/8/layout/hierarchy2"/>
    <dgm:cxn modelId="{20902619-3922-4E8C-B15F-A243BD0C7A34}" type="presParOf" srcId="{F6A1A1CA-FE2D-40F3-AE6A-392773EBB090}" destId="{FD649286-6057-48B6-9ACE-6BC75B872710}" srcOrd="1" destOrd="0" presId="urn:microsoft.com/office/officeart/2005/8/layout/hierarchy2"/>
    <dgm:cxn modelId="{4B68495E-3B35-4C39-95C7-326A63E02A17}" type="presParOf" srcId="{A552C495-0B18-4E55-8663-0F716257B224}" destId="{0ED1A9DB-0D82-4A16-8FA7-B8B3D178F194}" srcOrd="4" destOrd="0" presId="urn:microsoft.com/office/officeart/2005/8/layout/hierarchy2"/>
    <dgm:cxn modelId="{FCC8EE0A-74ED-4D12-9611-26E664292E0C}" type="presParOf" srcId="{0ED1A9DB-0D82-4A16-8FA7-B8B3D178F194}" destId="{19060E4B-FA63-487A-8E59-A2BFDA1A3016}" srcOrd="0" destOrd="0" presId="urn:microsoft.com/office/officeart/2005/8/layout/hierarchy2"/>
    <dgm:cxn modelId="{AE576D66-952A-4AB3-B07E-8BD704BD601B}" type="presParOf" srcId="{A552C495-0B18-4E55-8663-0F716257B224}" destId="{806A5D07-ED14-4E30-AA78-9AE2E9E62AB6}" srcOrd="5" destOrd="0" presId="urn:microsoft.com/office/officeart/2005/8/layout/hierarchy2"/>
    <dgm:cxn modelId="{1E488588-9CF0-4744-9763-5A3CC38103AC}" type="presParOf" srcId="{806A5D07-ED14-4E30-AA78-9AE2E9E62AB6}" destId="{85891B29-AB90-41CB-B227-4444014252EF}" srcOrd="0" destOrd="0" presId="urn:microsoft.com/office/officeart/2005/8/layout/hierarchy2"/>
    <dgm:cxn modelId="{8E265865-EA51-4BD7-8138-49E69B11CCE6}" type="presParOf" srcId="{806A5D07-ED14-4E30-AA78-9AE2E9E62AB6}" destId="{72538C8C-62D3-4448-B399-53F6C0EBA7D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41FC47F-F409-484E-BE32-F3A7F7119CC6}" type="doc">
      <dgm:prSet loTypeId="urn:microsoft.com/office/officeart/2005/8/layout/vList2" loCatId="" qsTypeId="urn:microsoft.com/office/officeart/2005/8/quickstyle/simple3" qsCatId="simple" csTypeId="urn:microsoft.com/office/officeart/2005/8/colors/accent3_3" csCatId="accent3" phldr="1"/>
      <dgm:spPr/>
      <dgm:t>
        <a:bodyPr/>
        <a:lstStyle/>
        <a:p>
          <a:endParaRPr lang="ru-RU"/>
        </a:p>
      </dgm:t>
    </dgm:pt>
    <dgm:pt modelId="{21B650BE-4FB0-FA4B-946A-F2EB960F3661}">
      <dgm:prSet phldrT="[Текст]"/>
      <dgm:spPr/>
      <dgm:t>
        <a:bodyPr/>
        <a:lstStyle/>
        <a:p>
          <a:r>
            <a:rPr lang="ru-RU" b="1" smtClean="0">
              <a:latin typeface="Times New Roman" charset="0"/>
              <a:ea typeface="Times New Roman" charset="0"/>
              <a:cs typeface="Times New Roman" charset="0"/>
            </a:rPr>
            <a:t>Отчетность в весеннюю сессию</a:t>
          </a:r>
          <a:endParaRPr lang="ru-RU" b="1" dirty="0"/>
        </a:p>
      </dgm:t>
    </dgm:pt>
    <dgm:pt modelId="{EA4275CC-A06F-9F48-B82D-1BAB84C2C162}" type="parTrans" cxnId="{11BBD40B-CF73-1B4F-8116-F98FF9353623}">
      <dgm:prSet/>
      <dgm:spPr/>
      <dgm:t>
        <a:bodyPr/>
        <a:lstStyle/>
        <a:p>
          <a:endParaRPr lang="ru-RU"/>
        </a:p>
      </dgm:t>
    </dgm:pt>
    <dgm:pt modelId="{7C7ED66A-971C-5D4E-8E9F-246E9F883A54}" type="sibTrans" cxnId="{11BBD40B-CF73-1B4F-8116-F98FF9353623}">
      <dgm:prSet/>
      <dgm:spPr/>
      <dgm:t>
        <a:bodyPr/>
        <a:lstStyle/>
        <a:p>
          <a:endParaRPr lang="ru-RU"/>
        </a:p>
      </dgm:t>
    </dgm:pt>
    <dgm:pt modelId="{BF538AB7-734D-D34C-B606-52482FFADE5D}">
      <dgm:prSet phldrT="[Текст]"/>
      <dgm:spPr/>
      <dgm:t>
        <a:bodyPr/>
        <a:lstStyle/>
        <a:p>
          <a:pPr algn="ctr">
            <a:spcAft>
              <a:spcPts val="0"/>
            </a:spcAft>
          </a:pPr>
          <a:r>
            <a:rPr lang="ru-RU" dirty="0" smtClean="0">
              <a:latin typeface="Times New Roman" charset="0"/>
              <a:ea typeface="Times New Roman" charset="0"/>
              <a:cs typeface="Times New Roman" charset="0"/>
            </a:rPr>
            <a:t>Реализация Дорожной карты, утвержденной 10.03.2020</a:t>
          </a:r>
        </a:p>
        <a:p>
          <a:pPr algn="ctr">
            <a:spcAft>
              <a:spcPts val="0"/>
            </a:spcAft>
          </a:pPr>
          <a:r>
            <a:rPr lang="ru-RU" dirty="0" smtClean="0">
              <a:latin typeface="Times New Roman" charset="0"/>
              <a:ea typeface="Times New Roman" charset="0"/>
              <a:cs typeface="Times New Roman" charset="0"/>
            </a:rPr>
            <a:t>А.Г. </a:t>
          </a:r>
          <a:r>
            <a:rPr lang="ru-RU" dirty="0" err="1" smtClean="0">
              <a:latin typeface="Times New Roman" charset="0"/>
              <a:ea typeface="Times New Roman" charset="0"/>
              <a:cs typeface="Times New Roman" charset="0"/>
            </a:rPr>
            <a:t>Силуановым</a:t>
          </a:r>
          <a:r>
            <a:rPr lang="ru-RU" dirty="0" smtClean="0">
              <a:latin typeface="Times New Roman" charset="0"/>
              <a:ea typeface="Times New Roman" charset="0"/>
              <a:cs typeface="Times New Roman" charset="0"/>
            </a:rPr>
            <a:t> и</a:t>
          </a:r>
        </a:p>
        <a:p>
          <a:pPr algn="ctr">
            <a:spcAft>
              <a:spcPts val="0"/>
            </a:spcAft>
          </a:pPr>
          <a:r>
            <a:rPr lang="ru-RU" dirty="0" smtClean="0">
              <a:latin typeface="Times New Roman" charset="0"/>
              <a:ea typeface="Times New Roman" charset="0"/>
              <a:cs typeface="Times New Roman" charset="0"/>
            </a:rPr>
            <a:t>А.Л. Кудриным</a:t>
          </a:r>
          <a:endParaRPr lang="ru-RU" dirty="0">
            <a:latin typeface="Times New Roman" charset="0"/>
            <a:ea typeface="Times New Roman" charset="0"/>
            <a:cs typeface="Times New Roman" charset="0"/>
          </a:endParaRPr>
        </a:p>
      </dgm:t>
    </dgm:pt>
    <dgm:pt modelId="{8977DD2F-0DA7-CF43-81D9-DBE944FDC1BD}" type="parTrans" cxnId="{501BA4F9-F8F0-F046-ABEE-9E47FD5758BA}">
      <dgm:prSet/>
      <dgm:spPr/>
      <dgm:t>
        <a:bodyPr/>
        <a:lstStyle/>
        <a:p>
          <a:endParaRPr lang="ru-RU"/>
        </a:p>
      </dgm:t>
    </dgm:pt>
    <dgm:pt modelId="{E0553246-F4EA-5949-BD80-40EE12EDA8CC}" type="sibTrans" cxnId="{501BA4F9-F8F0-F046-ABEE-9E47FD5758BA}">
      <dgm:prSet/>
      <dgm:spPr/>
      <dgm:t>
        <a:bodyPr/>
        <a:lstStyle/>
        <a:p>
          <a:endParaRPr lang="ru-RU"/>
        </a:p>
      </dgm:t>
    </dgm:pt>
    <dgm:pt modelId="{2CB7D783-CE2B-5649-B254-7D4F1DF05239}" type="pres">
      <dgm:prSet presAssocID="{841FC47F-F409-484E-BE32-F3A7F7119CC6}" presName="linear" presStyleCnt="0">
        <dgm:presLayoutVars>
          <dgm:animLvl val="lvl"/>
          <dgm:resizeHandles val="exact"/>
        </dgm:presLayoutVars>
      </dgm:prSet>
      <dgm:spPr/>
      <dgm:t>
        <a:bodyPr/>
        <a:lstStyle/>
        <a:p>
          <a:endParaRPr lang="ru-RU"/>
        </a:p>
      </dgm:t>
    </dgm:pt>
    <dgm:pt modelId="{972C2438-668E-3542-8ED4-D2F39AADAAC8}" type="pres">
      <dgm:prSet presAssocID="{21B650BE-4FB0-FA4B-946A-F2EB960F3661}" presName="parentText" presStyleLbl="node1" presStyleIdx="0" presStyleCnt="2" custScaleY="52258">
        <dgm:presLayoutVars>
          <dgm:chMax val="0"/>
          <dgm:bulletEnabled val="1"/>
        </dgm:presLayoutVars>
      </dgm:prSet>
      <dgm:spPr/>
      <dgm:t>
        <a:bodyPr/>
        <a:lstStyle/>
        <a:p>
          <a:endParaRPr lang="ru-RU"/>
        </a:p>
      </dgm:t>
    </dgm:pt>
    <dgm:pt modelId="{C29BCC5A-F1B1-8443-AF6C-807A8B15A52E}" type="pres">
      <dgm:prSet presAssocID="{7C7ED66A-971C-5D4E-8E9F-246E9F883A54}" presName="spacer" presStyleCnt="0"/>
      <dgm:spPr/>
      <dgm:t>
        <a:bodyPr/>
        <a:lstStyle/>
        <a:p>
          <a:endParaRPr lang="ru-RU"/>
        </a:p>
      </dgm:t>
    </dgm:pt>
    <dgm:pt modelId="{64AA8861-34D8-DF48-8DDD-2E2CAB27A98C}" type="pres">
      <dgm:prSet presAssocID="{BF538AB7-734D-D34C-B606-52482FFADE5D}" presName="parentText" presStyleLbl="node1" presStyleIdx="1" presStyleCnt="2">
        <dgm:presLayoutVars>
          <dgm:chMax val="0"/>
          <dgm:bulletEnabled val="1"/>
        </dgm:presLayoutVars>
      </dgm:prSet>
      <dgm:spPr/>
      <dgm:t>
        <a:bodyPr/>
        <a:lstStyle/>
        <a:p>
          <a:endParaRPr lang="ru-RU"/>
        </a:p>
      </dgm:t>
    </dgm:pt>
  </dgm:ptLst>
  <dgm:cxnLst>
    <dgm:cxn modelId="{A95085D9-FA5E-424B-B268-3650A2D27AE0}" type="presOf" srcId="{BF538AB7-734D-D34C-B606-52482FFADE5D}" destId="{64AA8861-34D8-DF48-8DDD-2E2CAB27A98C}" srcOrd="0" destOrd="0" presId="urn:microsoft.com/office/officeart/2005/8/layout/vList2"/>
    <dgm:cxn modelId="{DA98C3BD-862C-554D-BB68-75DEAD96DD0D}" type="presOf" srcId="{21B650BE-4FB0-FA4B-946A-F2EB960F3661}" destId="{972C2438-668E-3542-8ED4-D2F39AADAAC8}" srcOrd="0" destOrd="0" presId="urn:microsoft.com/office/officeart/2005/8/layout/vList2"/>
    <dgm:cxn modelId="{21ACDCCA-F3A8-8447-A234-968C91367414}" type="presOf" srcId="{841FC47F-F409-484E-BE32-F3A7F7119CC6}" destId="{2CB7D783-CE2B-5649-B254-7D4F1DF05239}" srcOrd="0" destOrd="0" presId="urn:microsoft.com/office/officeart/2005/8/layout/vList2"/>
    <dgm:cxn modelId="{501BA4F9-F8F0-F046-ABEE-9E47FD5758BA}" srcId="{841FC47F-F409-484E-BE32-F3A7F7119CC6}" destId="{BF538AB7-734D-D34C-B606-52482FFADE5D}" srcOrd="1" destOrd="0" parTransId="{8977DD2F-0DA7-CF43-81D9-DBE944FDC1BD}" sibTransId="{E0553246-F4EA-5949-BD80-40EE12EDA8CC}"/>
    <dgm:cxn modelId="{11BBD40B-CF73-1B4F-8116-F98FF9353623}" srcId="{841FC47F-F409-484E-BE32-F3A7F7119CC6}" destId="{21B650BE-4FB0-FA4B-946A-F2EB960F3661}" srcOrd="0" destOrd="0" parTransId="{EA4275CC-A06F-9F48-B82D-1BAB84C2C162}" sibTransId="{7C7ED66A-971C-5D4E-8E9F-246E9F883A54}"/>
    <dgm:cxn modelId="{60260906-4F37-3E48-AF43-98BBA88D356E}" type="presParOf" srcId="{2CB7D783-CE2B-5649-B254-7D4F1DF05239}" destId="{972C2438-668E-3542-8ED4-D2F39AADAAC8}" srcOrd="0" destOrd="0" presId="urn:microsoft.com/office/officeart/2005/8/layout/vList2"/>
    <dgm:cxn modelId="{9BCFBC4C-5D6A-7F49-801F-930B13FC082B}" type="presParOf" srcId="{2CB7D783-CE2B-5649-B254-7D4F1DF05239}" destId="{C29BCC5A-F1B1-8443-AF6C-807A8B15A52E}" srcOrd="1" destOrd="0" presId="urn:microsoft.com/office/officeart/2005/8/layout/vList2"/>
    <dgm:cxn modelId="{C418DD75-11CA-1142-B4D6-3C9ADBFE7409}" type="presParOf" srcId="{2CB7D783-CE2B-5649-B254-7D4F1DF05239}" destId="{64AA8861-34D8-DF48-8DDD-2E2CAB27A98C}"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5780A79-0F72-4699-BDC2-377F7F90725D}" type="doc">
      <dgm:prSet loTypeId="urn:microsoft.com/office/officeart/2005/8/layout/orgChart1" loCatId="hierarchy" qsTypeId="urn:microsoft.com/office/officeart/2005/8/quickstyle/simple3" qsCatId="simple" csTypeId="urn:microsoft.com/office/officeart/2005/8/colors/colorful2" csCatId="colorful" phldr="1"/>
      <dgm:spPr/>
      <dgm:t>
        <a:bodyPr/>
        <a:lstStyle/>
        <a:p>
          <a:endParaRPr lang="ru-RU"/>
        </a:p>
      </dgm:t>
    </dgm:pt>
    <dgm:pt modelId="{8765C609-55A6-4138-8975-0771897B3CFE}">
      <dgm:prSet phldrT="[Текст]"/>
      <dgm:spPr/>
      <dgm:t>
        <a:bodyPr/>
        <a:lstStyle/>
        <a:p>
          <a:r>
            <a:rPr lang="ru-RU" b="1" dirty="0" smtClean="0">
              <a:latin typeface="Times New Roman" panose="02020603050405020304" pitchFamily="18" charset="0"/>
              <a:cs typeface="Times New Roman" panose="02020603050405020304" pitchFamily="18" charset="0"/>
            </a:rPr>
            <a:t>До 10 февраля 2021 года</a:t>
          </a:r>
          <a:endParaRPr lang="ru-RU" b="1" dirty="0">
            <a:latin typeface="Times New Roman" panose="02020603050405020304" pitchFamily="18" charset="0"/>
            <a:cs typeface="Times New Roman" panose="02020603050405020304" pitchFamily="18" charset="0"/>
          </a:endParaRPr>
        </a:p>
      </dgm:t>
    </dgm:pt>
    <dgm:pt modelId="{7B6CE733-953D-4729-BDF6-5C6605584AF9}" type="parTrans" cxnId="{81CD22C0-2E53-4BFF-A3FF-D9CCF336EAFD}">
      <dgm:prSet/>
      <dgm:spPr/>
      <dgm:t>
        <a:bodyPr/>
        <a:lstStyle/>
        <a:p>
          <a:endParaRPr lang="ru-RU" b="1">
            <a:latin typeface="Times New Roman" panose="02020603050405020304" pitchFamily="18" charset="0"/>
            <a:cs typeface="Times New Roman" panose="02020603050405020304" pitchFamily="18" charset="0"/>
          </a:endParaRPr>
        </a:p>
      </dgm:t>
    </dgm:pt>
    <dgm:pt modelId="{CF8E2BB1-4FD9-4584-AF71-A8EFC6970C4B}" type="sibTrans" cxnId="{81CD22C0-2E53-4BFF-A3FF-D9CCF336EAFD}">
      <dgm:prSet/>
      <dgm:spPr/>
      <dgm:t>
        <a:bodyPr/>
        <a:lstStyle/>
        <a:p>
          <a:endParaRPr lang="ru-RU" b="1">
            <a:latin typeface="Times New Roman" panose="02020603050405020304" pitchFamily="18" charset="0"/>
            <a:cs typeface="Times New Roman" panose="02020603050405020304" pitchFamily="18" charset="0"/>
          </a:endParaRPr>
        </a:p>
      </dgm:t>
    </dgm:pt>
    <dgm:pt modelId="{6904E859-ED72-4860-8EC4-F9D4AA4A0B62}">
      <dgm:prSet phldrT="[Текст]"/>
      <dgm:spPr/>
      <dgm:t>
        <a:bodyPr/>
        <a:lstStyle/>
        <a:p>
          <a:r>
            <a:rPr lang="ru-RU" b="1" dirty="0" smtClean="0">
              <a:latin typeface="Times New Roman" panose="02020603050405020304" pitchFamily="18" charset="0"/>
              <a:cs typeface="Times New Roman" panose="02020603050405020304" pitchFamily="18" charset="0"/>
            </a:rPr>
            <a:t>ГРБС федеральные</a:t>
          </a:r>
          <a:endParaRPr lang="ru-RU" b="1" dirty="0">
            <a:latin typeface="Times New Roman" panose="02020603050405020304" pitchFamily="18" charset="0"/>
            <a:cs typeface="Times New Roman" panose="02020603050405020304" pitchFamily="18" charset="0"/>
          </a:endParaRPr>
        </a:p>
      </dgm:t>
    </dgm:pt>
    <dgm:pt modelId="{F595279E-2064-4E44-9B64-D05B3ADA7612}" type="parTrans" cxnId="{A1AA0889-E0B8-4539-A69B-CBA81B697264}">
      <dgm:prSet/>
      <dgm:spPr/>
      <dgm:t>
        <a:bodyPr/>
        <a:lstStyle/>
        <a:p>
          <a:endParaRPr lang="ru-RU" b="1">
            <a:latin typeface="Times New Roman" panose="02020603050405020304" pitchFamily="18" charset="0"/>
            <a:cs typeface="Times New Roman" panose="02020603050405020304" pitchFamily="18" charset="0"/>
          </a:endParaRPr>
        </a:p>
      </dgm:t>
    </dgm:pt>
    <dgm:pt modelId="{26398523-7BE1-4ED6-B0E7-106E906FCA01}" type="sibTrans" cxnId="{A1AA0889-E0B8-4539-A69B-CBA81B697264}">
      <dgm:prSet/>
      <dgm:spPr/>
      <dgm:t>
        <a:bodyPr/>
        <a:lstStyle/>
        <a:p>
          <a:endParaRPr lang="ru-RU" b="1">
            <a:latin typeface="Times New Roman" panose="02020603050405020304" pitchFamily="18" charset="0"/>
            <a:cs typeface="Times New Roman" panose="02020603050405020304" pitchFamily="18" charset="0"/>
          </a:endParaRPr>
        </a:p>
      </dgm:t>
    </dgm:pt>
    <dgm:pt modelId="{915761ED-AEB7-48CE-A4C7-0C8EDABA5D28}">
      <dgm:prSet phldrT="[Текст]"/>
      <dgm:spPr/>
      <dgm:t>
        <a:bodyPr/>
        <a:lstStyle/>
        <a:p>
          <a:r>
            <a:rPr lang="ru-RU" b="1" dirty="0" err="1" smtClean="0">
              <a:latin typeface="Times New Roman" panose="02020603050405020304" pitchFamily="18" charset="0"/>
              <a:cs typeface="Times New Roman" panose="02020603050405020304" pitchFamily="18" charset="0"/>
            </a:rPr>
            <a:t>Финорганы</a:t>
          </a:r>
          <a:r>
            <a:rPr lang="ru-RU" b="1" dirty="0" smtClean="0">
              <a:latin typeface="Times New Roman" panose="02020603050405020304" pitchFamily="18" charset="0"/>
              <a:cs typeface="Times New Roman" panose="02020603050405020304" pitchFamily="18" charset="0"/>
            </a:rPr>
            <a:t> субъектов РФ</a:t>
          </a:r>
          <a:endParaRPr lang="ru-RU" b="1" dirty="0">
            <a:latin typeface="Times New Roman" panose="02020603050405020304" pitchFamily="18" charset="0"/>
            <a:cs typeface="Times New Roman" panose="02020603050405020304" pitchFamily="18" charset="0"/>
          </a:endParaRPr>
        </a:p>
      </dgm:t>
    </dgm:pt>
    <dgm:pt modelId="{19B7496D-718E-4B5E-99E3-D0B1250A7D88}" type="parTrans" cxnId="{F5E6E1BF-72BB-464A-9DA2-072CD3A1E2EB}">
      <dgm:prSet/>
      <dgm:spPr/>
      <dgm:t>
        <a:bodyPr/>
        <a:lstStyle/>
        <a:p>
          <a:endParaRPr lang="ru-RU" b="1">
            <a:latin typeface="Times New Roman" panose="02020603050405020304" pitchFamily="18" charset="0"/>
            <a:cs typeface="Times New Roman" panose="02020603050405020304" pitchFamily="18" charset="0"/>
          </a:endParaRPr>
        </a:p>
      </dgm:t>
    </dgm:pt>
    <dgm:pt modelId="{032DEC31-A1D5-4F28-BB97-6B24F97A8F82}" type="sibTrans" cxnId="{F5E6E1BF-72BB-464A-9DA2-072CD3A1E2EB}">
      <dgm:prSet/>
      <dgm:spPr/>
      <dgm:t>
        <a:bodyPr/>
        <a:lstStyle/>
        <a:p>
          <a:endParaRPr lang="ru-RU" b="1">
            <a:latin typeface="Times New Roman" panose="02020603050405020304" pitchFamily="18" charset="0"/>
            <a:cs typeface="Times New Roman" panose="02020603050405020304" pitchFamily="18" charset="0"/>
          </a:endParaRPr>
        </a:p>
      </dgm:t>
    </dgm:pt>
    <dgm:pt modelId="{5FB5D725-95CD-4ADA-A474-9390C4E4A2CB}">
      <dgm:prSet phldrT="[Текст]"/>
      <dgm:spPr/>
      <dgm:t>
        <a:bodyPr/>
        <a:lstStyle/>
        <a:p>
          <a:r>
            <a:rPr lang="ru-RU" b="1" dirty="0" smtClean="0">
              <a:latin typeface="Times New Roman" panose="02020603050405020304" pitchFamily="18" charset="0"/>
              <a:cs typeface="Times New Roman" panose="02020603050405020304" pitchFamily="18" charset="0"/>
            </a:rPr>
            <a:t>ОУГВФ</a:t>
          </a:r>
          <a:endParaRPr lang="ru-RU" b="1" dirty="0">
            <a:latin typeface="Times New Roman" panose="02020603050405020304" pitchFamily="18" charset="0"/>
            <a:cs typeface="Times New Roman" panose="02020603050405020304" pitchFamily="18" charset="0"/>
          </a:endParaRPr>
        </a:p>
      </dgm:t>
    </dgm:pt>
    <dgm:pt modelId="{80B65D5A-69B8-4B0D-8CDE-29BA184B8712}" type="parTrans" cxnId="{E8288170-76EC-43C9-BF12-31DBC6F02692}">
      <dgm:prSet/>
      <dgm:spPr/>
      <dgm:t>
        <a:bodyPr/>
        <a:lstStyle/>
        <a:p>
          <a:endParaRPr lang="ru-RU" b="1">
            <a:latin typeface="Times New Roman" panose="02020603050405020304" pitchFamily="18" charset="0"/>
            <a:cs typeface="Times New Roman" panose="02020603050405020304" pitchFamily="18" charset="0"/>
          </a:endParaRPr>
        </a:p>
      </dgm:t>
    </dgm:pt>
    <dgm:pt modelId="{98E7CEC3-1A73-4286-ACE5-A461E720C02B}" type="sibTrans" cxnId="{E8288170-76EC-43C9-BF12-31DBC6F02692}">
      <dgm:prSet/>
      <dgm:spPr/>
      <dgm:t>
        <a:bodyPr/>
        <a:lstStyle/>
        <a:p>
          <a:endParaRPr lang="ru-RU" b="1">
            <a:latin typeface="Times New Roman" panose="02020603050405020304" pitchFamily="18" charset="0"/>
            <a:cs typeface="Times New Roman" panose="02020603050405020304" pitchFamily="18" charset="0"/>
          </a:endParaRPr>
        </a:p>
      </dgm:t>
    </dgm:pt>
    <dgm:pt modelId="{B81B2CC5-70D5-45DB-A66B-D350FAC71686}">
      <dgm:prSet phldrT="[Текст]"/>
      <dgm:spPr/>
      <dgm:t>
        <a:bodyPr/>
        <a:lstStyle/>
        <a:p>
          <a:r>
            <a:rPr lang="ru-RU" b="1" dirty="0" smtClean="0">
              <a:latin typeface="Times New Roman" panose="02020603050405020304" pitchFamily="18" charset="0"/>
              <a:cs typeface="Times New Roman" panose="02020603050405020304" pitchFamily="18" charset="0"/>
            </a:rPr>
            <a:t>Справки 0503125</a:t>
          </a:r>
          <a:endParaRPr lang="ru-RU" b="1" dirty="0">
            <a:latin typeface="Times New Roman" panose="02020603050405020304" pitchFamily="18" charset="0"/>
            <a:cs typeface="Times New Roman" panose="02020603050405020304" pitchFamily="18" charset="0"/>
          </a:endParaRPr>
        </a:p>
      </dgm:t>
    </dgm:pt>
    <dgm:pt modelId="{85CA5687-ECCB-44E2-AF59-20B094B7BE61}" type="parTrans" cxnId="{F0CDA2B6-6A65-48C5-A1C1-5EE75A6210B3}">
      <dgm:prSet/>
      <dgm:spPr/>
      <dgm:t>
        <a:bodyPr/>
        <a:lstStyle/>
        <a:p>
          <a:endParaRPr lang="ru-RU" b="1">
            <a:latin typeface="Times New Roman" panose="02020603050405020304" pitchFamily="18" charset="0"/>
            <a:cs typeface="Times New Roman" panose="02020603050405020304" pitchFamily="18" charset="0"/>
          </a:endParaRPr>
        </a:p>
      </dgm:t>
    </dgm:pt>
    <dgm:pt modelId="{3AD4F352-B50A-40B1-9850-D42E6151CF00}" type="sibTrans" cxnId="{F0CDA2B6-6A65-48C5-A1C1-5EE75A6210B3}">
      <dgm:prSet/>
      <dgm:spPr/>
      <dgm:t>
        <a:bodyPr/>
        <a:lstStyle/>
        <a:p>
          <a:endParaRPr lang="ru-RU" b="1">
            <a:latin typeface="Times New Roman" panose="02020603050405020304" pitchFamily="18" charset="0"/>
            <a:cs typeface="Times New Roman" panose="02020603050405020304" pitchFamily="18" charset="0"/>
          </a:endParaRPr>
        </a:p>
      </dgm:t>
    </dgm:pt>
    <dgm:pt modelId="{854355C4-45A9-447D-BFF4-1DEE6EFDCAFF}" type="pres">
      <dgm:prSet presAssocID="{F5780A79-0F72-4699-BDC2-377F7F90725D}" presName="hierChild1" presStyleCnt="0">
        <dgm:presLayoutVars>
          <dgm:orgChart val="1"/>
          <dgm:chPref val="1"/>
          <dgm:dir/>
          <dgm:animOne val="branch"/>
          <dgm:animLvl val="lvl"/>
          <dgm:resizeHandles/>
        </dgm:presLayoutVars>
      </dgm:prSet>
      <dgm:spPr/>
      <dgm:t>
        <a:bodyPr/>
        <a:lstStyle/>
        <a:p>
          <a:endParaRPr lang="ru-RU"/>
        </a:p>
      </dgm:t>
    </dgm:pt>
    <dgm:pt modelId="{17810697-7D38-404E-A2B8-4DBF60C31459}" type="pres">
      <dgm:prSet presAssocID="{B81B2CC5-70D5-45DB-A66B-D350FAC71686}" presName="hierRoot1" presStyleCnt="0">
        <dgm:presLayoutVars>
          <dgm:hierBranch val="init"/>
        </dgm:presLayoutVars>
      </dgm:prSet>
      <dgm:spPr/>
    </dgm:pt>
    <dgm:pt modelId="{52B11B12-C289-4FA1-880D-9EDC5D625606}" type="pres">
      <dgm:prSet presAssocID="{B81B2CC5-70D5-45DB-A66B-D350FAC71686}" presName="rootComposite1" presStyleCnt="0"/>
      <dgm:spPr/>
    </dgm:pt>
    <dgm:pt modelId="{DA3A249C-E149-4E4A-8122-9E97B654E60D}" type="pres">
      <dgm:prSet presAssocID="{B81B2CC5-70D5-45DB-A66B-D350FAC71686}" presName="rootText1" presStyleLbl="node0" presStyleIdx="0" presStyleCnt="2" custLinFactX="23459" custLinFactNeighborX="100000" custLinFactNeighborY="-75338">
        <dgm:presLayoutVars>
          <dgm:chPref val="3"/>
        </dgm:presLayoutVars>
      </dgm:prSet>
      <dgm:spPr/>
      <dgm:t>
        <a:bodyPr/>
        <a:lstStyle/>
        <a:p>
          <a:endParaRPr lang="ru-RU"/>
        </a:p>
      </dgm:t>
    </dgm:pt>
    <dgm:pt modelId="{6621B89B-AE14-451C-8F5B-0558C9217989}" type="pres">
      <dgm:prSet presAssocID="{B81B2CC5-70D5-45DB-A66B-D350FAC71686}" presName="rootConnector1" presStyleLbl="node1" presStyleIdx="0" presStyleCnt="0"/>
      <dgm:spPr/>
      <dgm:t>
        <a:bodyPr/>
        <a:lstStyle/>
        <a:p>
          <a:endParaRPr lang="ru-RU"/>
        </a:p>
      </dgm:t>
    </dgm:pt>
    <dgm:pt modelId="{884E7837-8A99-4CF1-9181-787FE7B0E103}" type="pres">
      <dgm:prSet presAssocID="{B81B2CC5-70D5-45DB-A66B-D350FAC71686}" presName="hierChild2" presStyleCnt="0"/>
      <dgm:spPr/>
    </dgm:pt>
    <dgm:pt modelId="{B06E6C02-D40A-41C1-BCA0-B3D58C61FD2D}" type="pres">
      <dgm:prSet presAssocID="{B81B2CC5-70D5-45DB-A66B-D350FAC71686}" presName="hierChild3" presStyleCnt="0"/>
      <dgm:spPr/>
    </dgm:pt>
    <dgm:pt modelId="{AB68ED27-7F51-4B71-ABFA-7C3AC0765621}" type="pres">
      <dgm:prSet presAssocID="{8765C609-55A6-4138-8975-0771897B3CFE}" presName="hierRoot1" presStyleCnt="0">
        <dgm:presLayoutVars>
          <dgm:hierBranch val="init"/>
        </dgm:presLayoutVars>
      </dgm:prSet>
      <dgm:spPr/>
    </dgm:pt>
    <dgm:pt modelId="{1DE23A0C-D637-40FF-A648-E84091DC4740}" type="pres">
      <dgm:prSet presAssocID="{8765C609-55A6-4138-8975-0771897B3CFE}" presName="rootComposite1" presStyleCnt="0"/>
      <dgm:spPr/>
    </dgm:pt>
    <dgm:pt modelId="{109CC752-A0D2-4F24-9110-5506BE516056}" type="pres">
      <dgm:prSet presAssocID="{8765C609-55A6-4138-8975-0771897B3CFE}" presName="rootText1" presStyleLbl="node0" presStyleIdx="1" presStyleCnt="2" custScaleX="129685" custScaleY="118595" custLinFactNeighborX="-6886" custLinFactNeighborY="59380">
        <dgm:presLayoutVars>
          <dgm:chPref val="3"/>
        </dgm:presLayoutVars>
      </dgm:prSet>
      <dgm:spPr/>
      <dgm:t>
        <a:bodyPr/>
        <a:lstStyle/>
        <a:p>
          <a:endParaRPr lang="ru-RU"/>
        </a:p>
      </dgm:t>
    </dgm:pt>
    <dgm:pt modelId="{A29103E8-14D4-4D36-B5E0-23CE801A2ED7}" type="pres">
      <dgm:prSet presAssocID="{8765C609-55A6-4138-8975-0771897B3CFE}" presName="rootConnector1" presStyleLbl="node1" presStyleIdx="0" presStyleCnt="0"/>
      <dgm:spPr/>
      <dgm:t>
        <a:bodyPr/>
        <a:lstStyle/>
        <a:p>
          <a:endParaRPr lang="ru-RU"/>
        </a:p>
      </dgm:t>
    </dgm:pt>
    <dgm:pt modelId="{3B1C4C25-4AE6-4752-AC88-F55D77ACAE44}" type="pres">
      <dgm:prSet presAssocID="{8765C609-55A6-4138-8975-0771897B3CFE}" presName="hierChild2" presStyleCnt="0"/>
      <dgm:spPr/>
    </dgm:pt>
    <dgm:pt modelId="{288D67F0-6ABF-4BC5-8448-A757BA36086D}" type="pres">
      <dgm:prSet presAssocID="{F595279E-2064-4E44-9B64-D05B3ADA7612}" presName="Name37" presStyleLbl="parChTrans1D2" presStyleIdx="0" presStyleCnt="3"/>
      <dgm:spPr/>
      <dgm:t>
        <a:bodyPr/>
        <a:lstStyle/>
        <a:p>
          <a:endParaRPr lang="ru-RU"/>
        </a:p>
      </dgm:t>
    </dgm:pt>
    <dgm:pt modelId="{FF04E540-9F37-4E3E-A182-A1FBE0E3F8D0}" type="pres">
      <dgm:prSet presAssocID="{6904E859-ED72-4860-8EC4-F9D4AA4A0B62}" presName="hierRoot2" presStyleCnt="0">
        <dgm:presLayoutVars>
          <dgm:hierBranch val="init"/>
        </dgm:presLayoutVars>
      </dgm:prSet>
      <dgm:spPr/>
    </dgm:pt>
    <dgm:pt modelId="{57C54131-7B8A-45E7-BD48-4F4F57C4A75E}" type="pres">
      <dgm:prSet presAssocID="{6904E859-ED72-4860-8EC4-F9D4AA4A0B62}" presName="rootComposite" presStyleCnt="0"/>
      <dgm:spPr/>
    </dgm:pt>
    <dgm:pt modelId="{2B8607C2-15F8-4767-9BAF-EEB069438F31}" type="pres">
      <dgm:prSet presAssocID="{6904E859-ED72-4860-8EC4-F9D4AA4A0B62}" presName="rootText" presStyleLbl="node2" presStyleIdx="0" presStyleCnt="3" custLinFactNeighborX="-6886" custLinFactNeighborY="59380">
        <dgm:presLayoutVars>
          <dgm:chPref val="3"/>
        </dgm:presLayoutVars>
      </dgm:prSet>
      <dgm:spPr/>
      <dgm:t>
        <a:bodyPr/>
        <a:lstStyle/>
        <a:p>
          <a:endParaRPr lang="ru-RU"/>
        </a:p>
      </dgm:t>
    </dgm:pt>
    <dgm:pt modelId="{B537E18C-47CC-47A6-95AD-C827E8BBEE7B}" type="pres">
      <dgm:prSet presAssocID="{6904E859-ED72-4860-8EC4-F9D4AA4A0B62}" presName="rootConnector" presStyleLbl="node2" presStyleIdx="0" presStyleCnt="3"/>
      <dgm:spPr/>
      <dgm:t>
        <a:bodyPr/>
        <a:lstStyle/>
        <a:p>
          <a:endParaRPr lang="ru-RU"/>
        </a:p>
      </dgm:t>
    </dgm:pt>
    <dgm:pt modelId="{2A6CC4D5-5A41-4EB2-8432-416C71661C1D}" type="pres">
      <dgm:prSet presAssocID="{6904E859-ED72-4860-8EC4-F9D4AA4A0B62}" presName="hierChild4" presStyleCnt="0"/>
      <dgm:spPr/>
    </dgm:pt>
    <dgm:pt modelId="{FCDFEBEF-77F7-466A-AC33-8B11C9238ECB}" type="pres">
      <dgm:prSet presAssocID="{6904E859-ED72-4860-8EC4-F9D4AA4A0B62}" presName="hierChild5" presStyleCnt="0"/>
      <dgm:spPr/>
    </dgm:pt>
    <dgm:pt modelId="{A564A91B-27AE-4DD6-8548-939B46424590}" type="pres">
      <dgm:prSet presAssocID="{19B7496D-718E-4B5E-99E3-D0B1250A7D88}" presName="Name37" presStyleLbl="parChTrans1D2" presStyleIdx="1" presStyleCnt="3"/>
      <dgm:spPr/>
      <dgm:t>
        <a:bodyPr/>
        <a:lstStyle/>
        <a:p>
          <a:endParaRPr lang="ru-RU"/>
        </a:p>
      </dgm:t>
    </dgm:pt>
    <dgm:pt modelId="{819EAFC5-245A-4B5B-A5FE-0075223F98CA}" type="pres">
      <dgm:prSet presAssocID="{915761ED-AEB7-48CE-A4C7-0C8EDABA5D28}" presName="hierRoot2" presStyleCnt="0">
        <dgm:presLayoutVars>
          <dgm:hierBranch val="init"/>
        </dgm:presLayoutVars>
      </dgm:prSet>
      <dgm:spPr/>
    </dgm:pt>
    <dgm:pt modelId="{411E7A38-55D6-4DE7-8A85-51C6A8C7B442}" type="pres">
      <dgm:prSet presAssocID="{915761ED-AEB7-48CE-A4C7-0C8EDABA5D28}" presName="rootComposite" presStyleCnt="0"/>
      <dgm:spPr/>
    </dgm:pt>
    <dgm:pt modelId="{D2B9E73A-956D-4907-B2B8-385FD57D1095}" type="pres">
      <dgm:prSet presAssocID="{915761ED-AEB7-48CE-A4C7-0C8EDABA5D28}" presName="rootText" presStyleLbl="node2" presStyleIdx="1" presStyleCnt="3" custLinFactNeighborX="-6886" custLinFactNeighborY="59380">
        <dgm:presLayoutVars>
          <dgm:chPref val="3"/>
        </dgm:presLayoutVars>
      </dgm:prSet>
      <dgm:spPr/>
      <dgm:t>
        <a:bodyPr/>
        <a:lstStyle/>
        <a:p>
          <a:endParaRPr lang="ru-RU"/>
        </a:p>
      </dgm:t>
    </dgm:pt>
    <dgm:pt modelId="{A11F3E7F-58E1-4FBA-A161-367730C20C18}" type="pres">
      <dgm:prSet presAssocID="{915761ED-AEB7-48CE-A4C7-0C8EDABA5D28}" presName="rootConnector" presStyleLbl="node2" presStyleIdx="1" presStyleCnt="3"/>
      <dgm:spPr/>
      <dgm:t>
        <a:bodyPr/>
        <a:lstStyle/>
        <a:p>
          <a:endParaRPr lang="ru-RU"/>
        </a:p>
      </dgm:t>
    </dgm:pt>
    <dgm:pt modelId="{365408E6-1A4D-4383-83EB-06797ABD5A38}" type="pres">
      <dgm:prSet presAssocID="{915761ED-AEB7-48CE-A4C7-0C8EDABA5D28}" presName="hierChild4" presStyleCnt="0"/>
      <dgm:spPr/>
    </dgm:pt>
    <dgm:pt modelId="{8A40C7A7-872B-469B-BB8C-F95AB6319997}" type="pres">
      <dgm:prSet presAssocID="{915761ED-AEB7-48CE-A4C7-0C8EDABA5D28}" presName="hierChild5" presStyleCnt="0"/>
      <dgm:spPr/>
    </dgm:pt>
    <dgm:pt modelId="{7278AF76-BC9B-4AF2-9EA4-010BAE318B9E}" type="pres">
      <dgm:prSet presAssocID="{80B65D5A-69B8-4B0D-8CDE-29BA184B8712}" presName="Name37" presStyleLbl="parChTrans1D2" presStyleIdx="2" presStyleCnt="3"/>
      <dgm:spPr/>
      <dgm:t>
        <a:bodyPr/>
        <a:lstStyle/>
        <a:p>
          <a:endParaRPr lang="ru-RU"/>
        </a:p>
      </dgm:t>
    </dgm:pt>
    <dgm:pt modelId="{6B996904-0684-4915-ABAC-C0908B120AD3}" type="pres">
      <dgm:prSet presAssocID="{5FB5D725-95CD-4ADA-A474-9390C4E4A2CB}" presName="hierRoot2" presStyleCnt="0">
        <dgm:presLayoutVars>
          <dgm:hierBranch val="init"/>
        </dgm:presLayoutVars>
      </dgm:prSet>
      <dgm:spPr/>
    </dgm:pt>
    <dgm:pt modelId="{A0C0896E-F9C1-4523-AF20-77A3DE021527}" type="pres">
      <dgm:prSet presAssocID="{5FB5D725-95CD-4ADA-A474-9390C4E4A2CB}" presName="rootComposite" presStyleCnt="0"/>
      <dgm:spPr/>
    </dgm:pt>
    <dgm:pt modelId="{1EC5366F-652D-4E83-8100-C09050406F7A}" type="pres">
      <dgm:prSet presAssocID="{5FB5D725-95CD-4ADA-A474-9390C4E4A2CB}" presName="rootText" presStyleLbl="node2" presStyleIdx="2" presStyleCnt="3" custLinFactNeighborX="-6886" custLinFactNeighborY="59380">
        <dgm:presLayoutVars>
          <dgm:chPref val="3"/>
        </dgm:presLayoutVars>
      </dgm:prSet>
      <dgm:spPr/>
      <dgm:t>
        <a:bodyPr/>
        <a:lstStyle/>
        <a:p>
          <a:endParaRPr lang="ru-RU"/>
        </a:p>
      </dgm:t>
    </dgm:pt>
    <dgm:pt modelId="{C2EC4F9A-D6BC-4EFB-A628-1F86E29D5B96}" type="pres">
      <dgm:prSet presAssocID="{5FB5D725-95CD-4ADA-A474-9390C4E4A2CB}" presName="rootConnector" presStyleLbl="node2" presStyleIdx="2" presStyleCnt="3"/>
      <dgm:spPr/>
      <dgm:t>
        <a:bodyPr/>
        <a:lstStyle/>
        <a:p>
          <a:endParaRPr lang="ru-RU"/>
        </a:p>
      </dgm:t>
    </dgm:pt>
    <dgm:pt modelId="{34C0B404-776E-4F73-B455-5DE465A16038}" type="pres">
      <dgm:prSet presAssocID="{5FB5D725-95CD-4ADA-A474-9390C4E4A2CB}" presName="hierChild4" presStyleCnt="0"/>
      <dgm:spPr/>
    </dgm:pt>
    <dgm:pt modelId="{9B3551A3-081C-4823-BE05-A79D308E2739}" type="pres">
      <dgm:prSet presAssocID="{5FB5D725-95CD-4ADA-A474-9390C4E4A2CB}" presName="hierChild5" presStyleCnt="0"/>
      <dgm:spPr/>
    </dgm:pt>
    <dgm:pt modelId="{C120B317-7B95-4360-A4BE-251868B4722D}" type="pres">
      <dgm:prSet presAssocID="{8765C609-55A6-4138-8975-0771897B3CFE}" presName="hierChild3" presStyleCnt="0"/>
      <dgm:spPr/>
    </dgm:pt>
  </dgm:ptLst>
  <dgm:cxnLst>
    <dgm:cxn modelId="{81B01442-67AA-4586-9D12-35A98F3F2164}" type="presOf" srcId="{915761ED-AEB7-48CE-A4C7-0C8EDABA5D28}" destId="{D2B9E73A-956D-4907-B2B8-385FD57D1095}" srcOrd="0" destOrd="0" presId="urn:microsoft.com/office/officeart/2005/8/layout/orgChart1"/>
    <dgm:cxn modelId="{E8288170-76EC-43C9-BF12-31DBC6F02692}" srcId="{8765C609-55A6-4138-8975-0771897B3CFE}" destId="{5FB5D725-95CD-4ADA-A474-9390C4E4A2CB}" srcOrd="2" destOrd="0" parTransId="{80B65D5A-69B8-4B0D-8CDE-29BA184B8712}" sibTransId="{98E7CEC3-1A73-4286-ACE5-A461E720C02B}"/>
    <dgm:cxn modelId="{F5E6E1BF-72BB-464A-9DA2-072CD3A1E2EB}" srcId="{8765C609-55A6-4138-8975-0771897B3CFE}" destId="{915761ED-AEB7-48CE-A4C7-0C8EDABA5D28}" srcOrd="1" destOrd="0" parTransId="{19B7496D-718E-4B5E-99E3-D0B1250A7D88}" sibTransId="{032DEC31-A1D5-4F28-BB97-6B24F97A8F82}"/>
    <dgm:cxn modelId="{464785A7-E4DE-457A-B3F8-64549EE7BD0A}" type="presOf" srcId="{915761ED-AEB7-48CE-A4C7-0C8EDABA5D28}" destId="{A11F3E7F-58E1-4FBA-A161-367730C20C18}" srcOrd="1" destOrd="0" presId="urn:microsoft.com/office/officeart/2005/8/layout/orgChart1"/>
    <dgm:cxn modelId="{4DD46A33-C8F3-462F-A236-78BD5857AB6F}" type="presOf" srcId="{80B65D5A-69B8-4B0D-8CDE-29BA184B8712}" destId="{7278AF76-BC9B-4AF2-9EA4-010BAE318B9E}" srcOrd="0" destOrd="0" presId="urn:microsoft.com/office/officeart/2005/8/layout/orgChart1"/>
    <dgm:cxn modelId="{12705072-F04F-4B13-AFD4-EDC15A649FD7}" type="presOf" srcId="{5FB5D725-95CD-4ADA-A474-9390C4E4A2CB}" destId="{C2EC4F9A-D6BC-4EFB-A628-1F86E29D5B96}" srcOrd="1" destOrd="0" presId="urn:microsoft.com/office/officeart/2005/8/layout/orgChart1"/>
    <dgm:cxn modelId="{A0152E87-9E23-4138-BA4B-7B9C41536E7C}" type="presOf" srcId="{6904E859-ED72-4860-8EC4-F9D4AA4A0B62}" destId="{2B8607C2-15F8-4767-9BAF-EEB069438F31}" srcOrd="0" destOrd="0" presId="urn:microsoft.com/office/officeart/2005/8/layout/orgChart1"/>
    <dgm:cxn modelId="{F0CDA2B6-6A65-48C5-A1C1-5EE75A6210B3}" srcId="{F5780A79-0F72-4699-BDC2-377F7F90725D}" destId="{B81B2CC5-70D5-45DB-A66B-D350FAC71686}" srcOrd="0" destOrd="0" parTransId="{85CA5687-ECCB-44E2-AF59-20B094B7BE61}" sibTransId="{3AD4F352-B50A-40B1-9850-D42E6151CF00}"/>
    <dgm:cxn modelId="{49CD7890-8F4E-4D6F-B778-E8EFA424A2FE}" type="presOf" srcId="{5FB5D725-95CD-4ADA-A474-9390C4E4A2CB}" destId="{1EC5366F-652D-4E83-8100-C09050406F7A}" srcOrd="0" destOrd="0" presId="urn:microsoft.com/office/officeart/2005/8/layout/orgChart1"/>
    <dgm:cxn modelId="{81CD22C0-2E53-4BFF-A3FF-D9CCF336EAFD}" srcId="{F5780A79-0F72-4699-BDC2-377F7F90725D}" destId="{8765C609-55A6-4138-8975-0771897B3CFE}" srcOrd="1" destOrd="0" parTransId="{7B6CE733-953D-4729-BDF6-5C6605584AF9}" sibTransId="{CF8E2BB1-4FD9-4584-AF71-A8EFC6970C4B}"/>
    <dgm:cxn modelId="{7EB49930-1BB1-4EAC-ABD7-ACD31E81543A}" type="presOf" srcId="{F595279E-2064-4E44-9B64-D05B3ADA7612}" destId="{288D67F0-6ABF-4BC5-8448-A757BA36086D}" srcOrd="0" destOrd="0" presId="urn:microsoft.com/office/officeart/2005/8/layout/orgChart1"/>
    <dgm:cxn modelId="{5794149A-D443-4E97-B77D-596244F2E749}" type="presOf" srcId="{8765C609-55A6-4138-8975-0771897B3CFE}" destId="{A29103E8-14D4-4D36-B5E0-23CE801A2ED7}" srcOrd="1" destOrd="0" presId="urn:microsoft.com/office/officeart/2005/8/layout/orgChart1"/>
    <dgm:cxn modelId="{D494B884-B31B-4A5D-8D82-FE556B7EA2AC}" type="presOf" srcId="{8765C609-55A6-4138-8975-0771897B3CFE}" destId="{109CC752-A0D2-4F24-9110-5506BE516056}" srcOrd="0" destOrd="0" presId="urn:microsoft.com/office/officeart/2005/8/layout/orgChart1"/>
    <dgm:cxn modelId="{230278EA-D1AC-4C52-A814-70C9CBAA4B2A}" type="presOf" srcId="{19B7496D-718E-4B5E-99E3-D0B1250A7D88}" destId="{A564A91B-27AE-4DD6-8548-939B46424590}" srcOrd="0" destOrd="0" presId="urn:microsoft.com/office/officeart/2005/8/layout/orgChart1"/>
    <dgm:cxn modelId="{3C6CC213-339E-4955-B69A-28295540B399}" type="presOf" srcId="{F5780A79-0F72-4699-BDC2-377F7F90725D}" destId="{854355C4-45A9-447D-BFF4-1DEE6EFDCAFF}" srcOrd="0" destOrd="0" presId="urn:microsoft.com/office/officeart/2005/8/layout/orgChart1"/>
    <dgm:cxn modelId="{90B91997-2A59-4B7F-8271-7B647AC83430}" type="presOf" srcId="{B81B2CC5-70D5-45DB-A66B-D350FAC71686}" destId="{6621B89B-AE14-451C-8F5B-0558C9217989}" srcOrd="1" destOrd="0" presId="urn:microsoft.com/office/officeart/2005/8/layout/orgChart1"/>
    <dgm:cxn modelId="{6B9FE4BC-EB9A-4E23-BACF-A441D4E8743A}" type="presOf" srcId="{B81B2CC5-70D5-45DB-A66B-D350FAC71686}" destId="{DA3A249C-E149-4E4A-8122-9E97B654E60D}" srcOrd="0" destOrd="0" presId="urn:microsoft.com/office/officeart/2005/8/layout/orgChart1"/>
    <dgm:cxn modelId="{2FE77704-1050-4BC9-8D2C-E57C5CB89C0C}" type="presOf" srcId="{6904E859-ED72-4860-8EC4-F9D4AA4A0B62}" destId="{B537E18C-47CC-47A6-95AD-C827E8BBEE7B}" srcOrd="1" destOrd="0" presId="urn:microsoft.com/office/officeart/2005/8/layout/orgChart1"/>
    <dgm:cxn modelId="{A1AA0889-E0B8-4539-A69B-CBA81B697264}" srcId="{8765C609-55A6-4138-8975-0771897B3CFE}" destId="{6904E859-ED72-4860-8EC4-F9D4AA4A0B62}" srcOrd="0" destOrd="0" parTransId="{F595279E-2064-4E44-9B64-D05B3ADA7612}" sibTransId="{26398523-7BE1-4ED6-B0E7-106E906FCA01}"/>
    <dgm:cxn modelId="{C1EAF9C1-1EF7-4E64-A0E9-63493D2DB228}" type="presParOf" srcId="{854355C4-45A9-447D-BFF4-1DEE6EFDCAFF}" destId="{17810697-7D38-404E-A2B8-4DBF60C31459}" srcOrd="0" destOrd="0" presId="urn:microsoft.com/office/officeart/2005/8/layout/orgChart1"/>
    <dgm:cxn modelId="{4738B9CD-7721-4E99-8703-3AFBF2C5A0F3}" type="presParOf" srcId="{17810697-7D38-404E-A2B8-4DBF60C31459}" destId="{52B11B12-C289-4FA1-880D-9EDC5D625606}" srcOrd="0" destOrd="0" presId="urn:microsoft.com/office/officeart/2005/8/layout/orgChart1"/>
    <dgm:cxn modelId="{861C2CAC-5896-4234-9632-E55467FCAFB1}" type="presParOf" srcId="{52B11B12-C289-4FA1-880D-9EDC5D625606}" destId="{DA3A249C-E149-4E4A-8122-9E97B654E60D}" srcOrd="0" destOrd="0" presId="urn:microsoft.com/office/officeart/2005/8/layout/orgChart1"/>
    <dgm:cxn modelId="{62FA4F77-879A-4181-9C18-B143A7696E10}" type="presParOf" srcId="{52B11B12-C289-4FA1-880D-9EDC5D625606}" destId="{6621B89B-AE14-451C-8F5B-0558C9217989}" srcOrd="1" destOrd="0" presId="urn:microsoft.com/office/officeart/2005/8/layout/orgChart1"/>
    <dgm:cxn modelId="{3063139B-E8E1-4104-928B-91B6CBFA8EC9}" type="presParOf" srcId="{17810697-7D38-404E-A2B8-4DBF60C31459}" destId="{884E7837-8A99-4CF1-9181-787FE7B0E103}" srcOrd="1" destOrd="0" presId="urn:microsoft.com/office/officeart/2005/8/layout/orgChart1"/>
    <dgm:cxn modelId="{2CBDA6B5-2F94-4233-8160-E3566632BD58}" type="presParOf" srcId="{17810697-7D38-404E-A2B8-4DBF60C31459}" destId="{B06E6C02-D40A-41C1-BCA0-B3D58C61FD2D}" srcOrd="2" destOrd="0" presId="urn:microsoft.com/office/officeart/2005/8/layout/orgChart1"/>
    <dgm:cxn modelId="{79D95813-6E9D-4FA3-ACD3-29517FC40EA7}" type="presParOf" srcId="{854355C4-45A9-447D-BFF4-1DEE6EFDCAFF}" destId="{AB68ED27-7F51-4B71-ABFA-7C3AC0765621}" srcOrd="1" destOrd="0" presId="urn:microsoft.com/office/officeart/2005/8/layout/orgChart1"/>
    <dgm:cxn modelId="{11A42937-199A-4EB4-BED2-CF0DEF5CD96D}" type="presParOf" srcId="{AB68ED27-7F51-4B71-ABFA-7C3AC0765621}" destId="{1DE23A0C-D637-40FF-A648-E84091DC4740}" srcOrd="0" destOrd="0" presId="urn:microsoft.com/office/officeart/2005/8/layout/orgChart1"/>
    <dgm:cxn modelId="{3AB91B8B-E6A6-44B1-AB06-03D2AEB1FFBC}" type="presParOf" srcId="{1DE23A0C-D637-40FF-A648-E84091DC4740}" destId="{109CC752-A0D2-4F24-9110-5506BE516056}" srcOrd="0" destOrd="0" presId="urn:microsoft.com/office/officeart/2005/8/layout/orgChart1"/>
    <dgm:cxn modelId="{8B0E0A8D-E364-419E-A34B-048B8B8899F4}" type="presParOf" srcId="{1DE23A0C-D637-40FF-A648-E84091DC4740}" destId="{A29103E8-14D4-4D36-B5E0-23CE801A2ED7}" srcOrd="1" destOrd="0" presId="urn:microsoft.com/office/officeart/2005/8/layout/orgChart1"/>
    <dgm:cxn modelId="{444BEB3E-99EF-4C41-ACC5-EC03497C3077}" type="presParOf" srcId="{AB68ED27-7F51-4B71-ABFA-7C3AC0765621}" destId="{3B1C4C25-4AE6-4752-AC88-F55D77ACAE44}" srcOrd="1" destOrd="0" presId="urn:microsoft.com/office/officeart/2005/8/layout/orgChart1"/>
    <dgm:cxn modelId="{8A54F62B-3B1D-42E3-90E0-1583797EDD70}" type="presParOf" srcId="{3B1C4C25-4AE6-4752-AC88-F55D77ACAE44}" destId="{288D67F0-6ABF-4BC5-8448-A757BA36086D}" srcOrd="0" destOrd="0" presId="urn:microsoft.com/office/officeart/2005/8/layout/orgChart1"/>
    <dgm:cxn modelId="{FEAC940F-DE7F-4D72-B819-3A9AE96FEC49}" type="presParOf" srcId="{3B1C4C25-4AE6-4752-AC88-F55D77ACAE44}" destId="{FF04E540-9F37-4E3E-A182-A1FBE0E3F8D0}" srcOrd="1" destOrd="0" presId="urn:microsoft.com/office/officeart/2005/8/layout/orgChart1"/>
    <dgm:cxn modelId="{35764C67-5BA4-47E4-8FB0-6B9F1B781FDB}" type="presParOf" srcId="{FF04E540-9F37-4E3E-A182-A1FBE0E3F8D0}" destId="{57C54131-7B8A-45E7-BD48-4F4F57C4A75E}" srcOrd="0" destOrd="0" presId="urn:microsoft.com/office/officeart/2005/8/layout/orgChart1"/>
    <dgm:cxn modelId="{9175E268-DE2C-40FC-BD47-0E65ABED6B09}" type="presParOf" srcId="{57C54131-7B8A-45E7-BD48-4F4F57C4A75E}" destId="{2B8607C2-15F8-4767-9BAF-EEB069438F31}" srcOrd="0" destOrd="0" presId="urn:microsoft.com/office/officeart/2005/8/layout/orgChart1"/>
    <dgm:cxn modelId="{8ED28FF3-F0A5-451C-B24A-F00ED7B5CF7D}" type="presParOf" srcId="{57C54131-7B8A-45E7-BD48-4F4F57C4A75E}" destId="{B537E18C-47CC-47A6-95AD-C827E8BBEE7B}" srcOrd="1" destOrd="0" presId="urn:microsoft.com/office/officeart/2005/8/layout/orgChart1"/>
    <dgm:cxn modelId="{019F68BE-7ACD-4DBE-83F1-F06511AC4882}" type="presParOf" srcId="{FF04E540-9F37-4E3E-A182-A1FBE0E3F8D0}" destId="{2A6CC4D5-5A41-4EB2-8432-416C71661C1D}" srcOrd="1" destOrd="0" presId="urn:microsoft.com/office/officeart/2005/8/layout/orgChart1"/>
    <dgm:cxn modelId="{1E722D47-D4A4-472E-8501-F5AFC65F1983}" type="presParOf" srcId="{FF04E540-9F37-4E3E-A182-A1FBE0E3F8D0}" destId="{FCDFEBEF-77F7-466A-AC33-8B11C9238ECB}" srcOrd="2" destOrd="0" presId="urn:microsoft.com/office/officeart/2005/8/layout/orgChart1"/>
    <dgm:cxn modelId="{B9D6009E-F518-4475-BBCC-85D847F6731C}" type="presParOf" srcId="{3B1C4C25-4AE6-4752-AC88-F55D77ACAE44}" destId="{A564A91B-27AE-4DD6-8548-939B46424590}" srcOrd="2" destOrd="0" presId="urn:microsoft.com/office/officeart/2005/8/layout/orgChart1"/>
    <dgm:cxn modelId="{DE268821-B0BE-41AE-BE71-87ACF1A4D0EF}" type="presParOf" srcId="{3B1C4C25-4AE6-4752-AC88-F55D77ACAE44}" destId="{819EAFC5-245A-4B5B-A5FE-0075223F98CA}" srcOrd="3" destOrd="0" presId="urn:microsoft.com/office/officeart/2005/8/layout/orgChart1"/>
    <dgm:cxn modelId="{58DEFCB3-1D58-4DB6-AA57-6D2BC017A38E}" type="presParOf" srcId="{819EAFC5-245A-4B5B-A5FE-0075223F98CA}" destId="{411E7A38-55D6-4DE7-8A85-51C6A8C7B442}" srcOrd="0" destOrd="0" presId="urn:microsoft.com/office/officeart/2005/8/layout/orgChart1"/>
    <dgm:cxn modelId="{16139498-2206-47C6-9AE9-93DD1905113D}" type="presParOf" srcId="{411E7A38-55D6-4DE7-8A85-51C6A8C7B442}" destId="{D2B9E73A-956D-4907-B2B8-385FD57D1095}" srcOrd="0" destOrd="0" presId="urn:microsoft.com/office/officeart/2005/8/layout/orgChart1"/>
    <dgm:cxn modelId="{A47C5A85-5B29-4B3D-B642-F3769AED56F5}" type="presParOf" srcId="{411E7A38-55D6-4DE7-8A85-51C6A8C7B442}" destId="{A11F3E7F-58E1-4FBA-A161-367730C20C18}" srcOrd="1" destOrd="0" presId="urn:microsoft.com/office/officeart/2005/8/layout/orgChart1"/>
    <dgm:cxn modelId="{2B26C7F2-A677-4790-B55E-F225D2C2E8FE}" type="presParOf" srcId="{819EAFC5-245A-4B5B-A5FE-0075223F98CA}" destId="{365408E6-1A4D-4383-83EB-06797ABD5A38}" srcOrd="1" destOrd="0" presId="urn:microsoft.com/office/officeart/2005/8/layout/orgChart1"/>
    <dgm:cxn modelId="{1AE71DC4-2A92-4117-897D-736EB4D76318}" type="presParOf" srcId="{819EAFC5-245A-4B5B-A5FE-0075223F98CA}" destId="{8A40C7A7-872B-469B-BB8C-F95AB6319997}" srcOrd="2" destOrd="0" presId="urn:microsoft.com/office/officeart/2005/8/layout/orgChart1"/>
    <dgm:cxn modelId="{1F5DEDCD-B22A-4EFA-9BCB-F14F1D2AF3DD}" type="presParOf" srcId="{3B1C4C25-4AE6-4752-AC88-F55D77ACAE44}" destId="{7278AF76-BC9B-4AF2-9EA4-010BAE318B9E}" srcOrd="4" destOrd="0" presId="urn:microsoft.com/office/officeart/2005/8/layout/orgChart1"/>
    <dgm:cxn modelId="{F5BA79B9-2F01-4BE3-BF7A-65DD675396A2}" type="presParOf" srcId="{3B1C4C25-4AE6-4752-AC88-F55D77ACAE44}" destId="{6B996904-0684-4915-ABAC-C0908B120AD3}" srcOrd="5" destOrd="0" presId="urn:microsoft.com/office/officeart/2005/8/layout/orgChart1"/>
    <dgm:cxn modelId="{2D092E6E-3DF9-493B-8F17-FDCD0BCF145F}" type="presParOf" srcId="{6B996904-0684-4915-ABAC-C0908B120AD3}" destId="{A0C0896E-F9C1-4523-AF20-77A3DE021527}" srcOrd="0" destOrd="0" presId="urn:microsoft.com/office/officeart/2005/8/layout/orgChart1"/>
    <dgm:cxn modelId="{6031F774-16B8-4E62-BC95-C10E22415C69}" type="presParOf" srcId="{A0C0896E-F9C1-4523-AF20-77A3DE021527}" destId="{1EC5366F-652D-4E83-8100-C09050406F7A}" srcOrd="0" destOrd="0" presId="urn:microsoft.com/office/officeart/2005/8/layout/orgChart1"/>
    <dgm:cxn modelId="{8236AD02-8785-43DB-8EA9-C2DF6E721A6E}" type="presParOf" srcId="{A0C0896E-F9C1-4523-AF20-77A3DE021527}" destId="{C2EC4F9A-D6BC-4EFB-A628-1F86E29D5B96}" srcOrd="1" destOrd="0" presId="urn:microsoft.com/office/officeart/2005/8/layout/orgChart1"/>
    <dgm:cxn modelId="{AC6EC8C7-4AC5-4206-9ABB-FDF9EDB1A8DE}" type="presParOf" srcId="{6B996904-0684-4915-ABAC-C0908B120AD3}" destId="{34C0B404-776E-4F73-B455-5DE465A16038}" srcOrd="1" destOrd="0" presId="urn:microsoft.com/office/officeart/2005/8/layout/orgChart1"/>
    <dgm:cxn modelId="{9010D762-20B4-49BE-B750-002AA1FB813E}" type="presParOf" srcId="{6B996904-0684-4915-ABAC-C0908B120AD3}" destId="{9B3551A3-081C-4823-BE05-A79D308E2739}" srcOrd="2" destOrd="0" presId="urn:microsoft.com/office/officeart/2005/8/layout/orgChart1"/>
    <dgm:cxn modelId="{D0F1857E-09A1-4FDF-A736-4E5BB1BC694F}" type="presParOf" srcId="{AB68ED27-7F51-4B71-ABFA-7C3AC0765621}" destId="{C120B317-7B95-4360-A4BE-251868B4722D}"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0F604A3-1EEB-AF41-A701-589693EDF459}" type="doc">
      <dgm:prSet loTypeId="urn:microsoft.com/office/officeart/2005/8/layout/chevron2" loCatId="" qsTypeId="urn:microsoft.com/office/officeart/2005/8/quickstyle/simple4" qsCatId="simple" csTypeId="urn:microsoft.com/office/officeart/2005/8/colors/accent3_4" csCatId="accent3" phldr="1"/>
      <dgm:spPr/>
      <dgm:t>
        <a:bodyPr/>
        <a:lstStyle/>
        <a:p>
          <a:endParaRPr lang="ru-RU"/>
        </a:p>
      </dgm:t>
    </dgm:pt>
    <dgm:pt modelId="{74314168-1B12-984E-B509-F935B94D6283}">
      <dgm:prSet phldrT="[Текст]"/>
      <dgm:spPr/>
      <dgm:t>
        <a:bodyPr/>
        <a:lstStyle/>
        <a:p>
          <a:r>
            <a:rPr lang="ru-RU" b="1" dirty="0" smtClean="0">
              <a:solidFill>
                <a:srgbClr val="002060"/>
              </a:solidFill>
            </a:rPr>
            <a:t>2022</a:t>
          </a:r>
          <a:endParaRPr lang="ru-RU" b="1" dirty="0">
            <a:solidFill>
              <a:srgbClr val="002060"/>
            </a:solidFill>
          </a:endParaRPr>
        </a:p>
      </dgm:t>
    </dgm:pt>
    <dgm:pt modelId="{9C3723EE-6526-404A-A168-FBC342D26475}" type="parTrans" cxnId="{EA377271-5C87-C946-A988-3ED2D7DA4BD8}">
      <dgm:prSet/>
      <dgm:spPr/>
      <dgm:t>
        <a:bodyPr/>
        <a:lstStyle/>
        <a:p>
          <a:endParaRPr lang="ru-RU"/>
        </a:p>
      </dgm:t>
    </dgm:pt>
    <dgm:pt modelId="{AC88A27A-3541-0E44-B326-9D4ED4B94D64}" type="sibTrans" cxnId="{EA377271-5C87-C946-A988-3ED2D7DA4BD8}">
      <dgm:prSet/>
      <dgm:spPr/>
      <dgm:t>
        <a:bodyPr/>
        <a:lstStyle/>
        <a:p>
          <a:endParaRPr lang="ru-RU"/>
        </a:p>
      </dgm:t>
    </dgm:pt>
    <dgm:pt modelId="{1E68FC54-81AD-234D-BD15-406D935D11D8}">
      <dgm:prSet phldrT="[Текст]"/>
      <dgm:spPr/>
      <dgm:t>
        <a:bodyPr/>
        <a:lstStyle/>
        <a:p>
          <a:r>
            <a:rPr lang="ru-RU" b="0" i="0" u="none" dirty="0" smtClean="0"/>
            <a:t>Консолидированная бухгалтерская (финансовая) отчетность</a:t>
          </a:r>
          <a:endParaRPr lang="ru-RU" dirty="0"/>
        </a:p>
      </dgm:t>
    </dgm:pt>
    <dgm:pt modelId="{3EA33402-6AAF-B547-9A53-A1B6E772F63C}" type="parTrans" cxnId="{EA79BB37-9238-3E4B-B81B-C93BB75E5623}">
      <dgm:prSet/>
      <dgm:spPr/>
      <dgm:t>
        <a:bodyPr/>
        <a:lstStyle/>
        <a:p>
          <a:endParaRPr lang="ru-RU"/>
        </a:p>
      </dgm:t>
    </dgm:pt>
    <dgm:pt modelId="{F2A63F7F-0F23-CD4F-9100-EC6170F65253}" type="sibTrans" cxnId="{EA79BB37-9238-3E4B-B81B-C93BB75E5623}">
      <dgm:prSet/>
      <dgm:spPr/>
      <dgm:t>
        <a:bodyPr/>
        <a:lstStyle/>
        <a:p>
          <a:endParaRPr lang="ru-RU"/>
        </a:p>
      </dgm:t>
    </dgm:pt>
    <dgm:pt modelId="{CE454B27-A85A-B047-8A4A-F2A603EE94E4}">
      <dgm:prSet phldrT="[Текст]"/>
      <dgm:spPr/>
      <dgm:t>
        <a:bodyPr/>
        <a:lstStyle/>
        <a:p>
          <a:r>
            <a:rPr lang="ru-RU" b="1" dirty="0" smtClean="0">
              <a:solidFill>
                <a:srgbClr val="002060"/>
              </a:solidFill>
            </a:rPr>
            <a:t>2022</a:t>
          </a:r>
          <a:endParaRPr lang="ru-RU" b="1" dirty="0">
            <a:solidFill>
              <a:srgbClr val="002060"/>
            </a:solidFill>
          </a:endParaRPr>
        </a:p>
      </dgm:t>
    </dgm:pt>
    <dgm:pt modelId="{08E4FC70-C33D-C04F-A2F7-810D9F8E40A6}" type="parTrans" cxnId="{B3A269F8-CE13-D245-8D12-7C88C6A882A7}">
      <dgm:prSet/>
      <dgm:spPr/>
      <dgm:t>
        <a:bodyPr/>
        <a:lstStyle/>
        <a:p>
          <a:endParaRPr lang="ru-RU"/>
        </a:p>
      </dgm:t>
    </dgm:pt>
    <dgm:pt modelId="{225A8D1F-6454-B848-994C-2D6D42BAD665}" type="sibTrans" cxnId="{B3A269F8-CE13-D245-8D12-7C88C6A882A7}">
      <dgm:prSet/>
      <dgm:spPr/>
      <dgm:t>
        <a:bodyPr/>
        <a:lstStyle/>
        <a:p>
          <a:endParaRPr lang="ru-RU"/>
        </a:p>
      </dgm:t>
    </dgm:pt>
    <dgm:pt modelId="{5EE5B22F-F97D-5D47-9EEB-6F2C00A2ADA3}">
      <dgm:prSet phldrT="[Текст]"/>
      <dgm:spPr/>
      <dgm:t>
        <a:bodyPr/>
        <a:lstStyle/>
        <a:p>
          <a:r>
            <a:rPr lang="ru-RU" b="0" i="0" u="none" dirty="0" smtClean="0"/>
            <a:t>Сведения о показателях бухгалтерской (финансовой) отчетности по сегментам</a:t>
          </a:r>
          <a:endParaRPr lang="ru-RU" dirty="0"/>
        </a:p>
      </dgm:t>
    </dgm:pt>
    <dgm:pt modelId="{B002C6EE-EC65-124B-ACD8-DCC4DE5000FC}" type="parTrans" cxnId="{6E9667FA-A5A9-644F-AC98-A813EA04160C}">
      <dgm:prSet/>
      <dgm:spPr/>
      <dgm:t>
        <a:bodyPr/>
        <a:lstStyle/>
        <a:p>
          <a:endParaRPr lang="ru-RU"/>
        </a:p>
      </dgm:t>
    </dgm:pt>
    <dgm:pt modelId="{906C833D-C4A0-C748-8B37-A4961F40CC82}" type="sibTrans" cxnId="{6E9667FA-A5A9-644F-AC98-A813EA04160C}">
      <dgm:prSet/>
      <dgm:spPr/>
      <dgm:t>
        <a:bodyPr/>
        <a:lstStyle/>
        <a:p>
          <a:endParaRPr lang="ru-RU"/>
        </a:p>
      </dgm:t>
    </dgm:pt>
    <dgm:pt modelId="{BC2C0398-EA1C-F34F-8690-185AFB358C2E}">
      <dgm:prSet phldrT="[Текст]"/>
      <dgm:spPr/>
      <dgm:t>
        <a:bodyPr/>
        <a:lstStyle/>
        <a:p>
          <a:r>
            <a:rPr lang="ru-RU" b="1" dirty="0" smtClean="0">
              <a:solidFill>
                <a:srgbClr val="002060"/>
              </a:solidFill>
            </a:rPr>
            <a:t>2022</a:t>
          </a:r>
          <a:endParaRPr lang="ru-RU" b="1" dirty="0">
            <a:solidFill>
              <a:srgbClr val="002060"/>
            </a:solidFill>
          </a:endParaRPr>
        </a:p>
      </dgm:t>
    </dgm:pt>
    <dgm:pt modelId="{6DFA70D9-1327-144A-AC85-849D9C3CCF7D}" type="parTrans" cxnId="{0436CA4D-3CBA-D84C-874A-127588F07B67}">
      <dgm:prSet/>
      <dgm:spPr/>
      <dgm:t>
        <a:bodyPr/>
        <a:lstStyle/>
        <a:p>
          <a:endParaRPr lang="ru-RU"/>
        </a:p>
      </dgm:t>
    </dgm:pt>
    <dgm:pt modelId="{240EA121-2790-7746-A10F-AB0F7079EBDD}" type="sibTrans" cxnId="{0436CA4D-3CBA-D84C-874A-127588F07B67}">
      <dgm:prSet/>
      <dgm:spPr/>
      <dgm:t>
        <a:bodyPr/>
        <a:lstStyle/>
        <a:p>
          <a:endParaRPr lang="ru-RU"/>
        </a:p>
      </dgm:t>
    </dgm:pt>
    <dgm:pt modelId="{50F827E6-84C3-AB4D-A8E4-68A82F7C01EF}">
      <dgm:prSet phldrT="[Текст]"/>
      <dgm:spPr/>
      <dgm:t>
        <a:bodyPr/>
        <a:lstStyle/>
        <a:p>
          <a:r>
            <a:rPr lang="ru-RU" b="0" i="0" u="none" dirty="0" smtClean="0"/>
            <a:t>Метод долевого участия</a:t>
          </a:r>
          <a:endParaRPr lang="ru-RU" dirty="0"/>
        </a:p>
      </dgm:t>
    </dgm:pt>
    <dgm:pt modelId="{B35AB28E-8D2D-BC49-B650-AC0C8F6E827F}" type="parTrans" cxnId="{27BBA270-282E-BB41-85D2-BBE4A2CA71F6}">
      <dgm:prSet/>
      <dgm:spPr/>
      <dgm:t>
        <a:bodyPr/>
        <a:lstStyle/>
        <a:p>
          <a:endParaRPr lang="ru-RU"/>
        </a:p>
      </dgm:t>
    </dgm:pt>
    <dgm:pt modelId="{78362268-808C-944C-9D38-637740B5DA59}" type="sibTrans" cxnId="{27BBA270-282E-BB41-85D2-BBE4A2CA71F6}">
      <dgm:prSet/>
      <dgm:spPr/>
      <dgm:t>
        <a:bodyPr/>
        <a:lstStyle/>
        <a:p>
          <a:endParaRPr lang="ru-RU"/>
        </a:p>
      </dgm:t>
    </dgm:pt>
    <dgm:pt modelId="{B582311D-DE54-1E4B-9D9B-5BE66D4A59C7}">
      <dgm:prSet/>
      <dgm:spPr/>
      <dgm:t>
        <a:bodyPr/>
        <a:lstStyle/>
        <a:p>
          <a:r>
            <a:rPr lang="ru-RU" b="1" dirty="0" smtClean="0">
              <a:solidFill>
                <a:srgbClr val="002060"/>
              </a:solidFill>
            </a:rPr>
            <a:t>2022</a:t>
          </a:r>
          <a:endParaRPr lang="ru-RU" b="1" dirty="0">
            <a:solidFill>
              <a:srgbClr val="002060"/>
            </a:solidFill>
          </a:endParaRPr>
        </a:p>
      </dgm:t>
    </dgm:pt>
    <dgm:pt modelId="{73049E61-EA86-7442-A9BC-720FAEEC84A2}" type="parTrans" cxnId="{8686A894-9751-DA41-AFEF-CB1A30198A18}">
      <dgm:prSet/>
      <dgm:spPr/>
      <dgm:t>
        <a:bodyPr/>
        <a:lstStyle/>
        <a:p>
          <a:endParaRPr lang="ru-RU"/>
        </a:p>
      </dgm:t>
    </dgm:pt>
    <dgm:pt modelId="{77AFCED1-825C-C74E-9D3F-54E2B13A92E1}" type="sibTrans" cxnId="{8686A894-9751-DA41-AFEF-CB1A30198A18}">
      <dgm:prSet/>
      <dgm:spPr/>
      <dgm:t>
        <a:bodyPr/>
        <a:lstStyle/>
        <a:p>
          <a:endParaRPr lang="ru-RU"/>
        </a:p>
      </dgm:t>
    </dgm:pt>
    <dgm:pt modelId="{0304354B-0956-454A-94EE-3ACBA0D9C812}">
      <dgm:prSet/>
      <dgm:spPr/>
      <dgm:t>
        <a:bodyPr/>
        <a:lstStyle/>
        <a:p>
          <a:r>
            <a:rPr lang="ru-RU" b="0" i="0" u="none" smtClean="0"/>
            <a:t>Государственная (муниципальная) казна</a:t>
          </a:r>
          <a:endParaRPr lang="ru-RU"/>
        </a:p>
      </dgm:t>
    </dgm:pt>
    <dgm:pt modelId="{BF0D6A37-A9F4-6747-8487-9CA88D7DF9DB}" type="parTrans" cxnId="{4BA7EA37-1EFE-AD48-A0C2-FC8E12F1589D}">
      <dgm:prSet/>
      <dgm:spPr/>
      <dgm:t>
        <a:bodyPr/>
        <a:lstStyle/>
        <a:p>
          <a:endParaRPr lang="ru-RU"/>
        </a:p>
      </dgm:t>
    </dgm:pt>
    <dgm:pt modelId="{8F1125FC-00A6-CD46-819E-4F0F8B7977A1}" type="sibTrans" cxnId="{4BA7EA37-1EFE-AD48-A0C2-FC8E12F1589D}">
      <dgm:prSet/>
      <dgm:spPr/>
      <dgm:t>
        <a:bodyPr/>
        <a:lstStyle/>
        <a:p>
          <a:endParaRPr lang="ru-RU"/>
        </a:p>
      </dgm:t>
    </dgm:pt>
    <dgm:pt modelId="{E066341F-02D6-6B49-9159-5D5F11BB29ED}">
      <dgm:prSet/>
      <dgm:spPr/>
      <dgm:t>
        <a:bodyPr/>
        <a:lstStyle/>
        <a:p>
          <a:r>
            <a:rPr lang="ru-RU" b="1" dirty="0" smtClean="0">
              <a:solidFill>
                <a:srgbClr val="002060"/>
              </a:solidFill>
            </a:rPr>
            <a:t>2022</a:t>
          </a:r>
          <a:endParaRPr lang="ru-RU" b="1" dirty="0">
            <a:solidFill>
              <a:srgbClr val="002060"/>
            </a:solidFill>
          </a:endParaRPr>
        </a:p>
      </dgm:t>
    </dgm:pt>
    <dgm:pt modelId="{9D3B1C33-8922-314F-8F51-C06FB4574914}" type="parTrans" cxnId="{A625E499-1900-EB42-BF40-6B56004F33F2}">
      <dgm:prSet/>
      <dgm:spPr/>
      <dgm:t>
        <a:bodyPr/>
        <a:lstStyle/>
        <a:p>
          <a:endParaRPr lang="ru-RU"/>
        </a:p>
      </dgm:t>
    </dgm:pt>
    <dgm:pt modelId="{BF97378C-F4F1-2645-B206-C10F15DC5A9F}" type="sibTrans" cxnId="{A625E499-1900-EB42-BF40-6B56004F33F2}">
      <dgm:prSet/>
      <dgm:spPr/>
      <dgm:t>
        <a:bodyPr/>
        <a:lstStyle/>
        <a:p>
          <a:endParaRPr lang="ru-RU"/>
        </a:p>
      </dgm:t>
    </dgm:pt>
    <dgm:pt modelId="{5F05749A-1603-6F49-BA80-97E2E7CAAC7B}">
      <dgm:prSet/>
      <dgm:spPr/>
      <dgm:t>
        <a:bodyPr/>
        <a:lstStyle/>
        <a:p>
          <a:r>
            <a:rPr lang="ru-RU" b="0" i="0" u="none" smtClean="0"/>
            <a:t>Биологические активы</a:t>
          </a:r>
          <a:endParaRPr lang="ru-RU"/>
        </a:p>
      </dgm:t>
    </dgm:pt>
    <dgm:pt modelId="{4B9D7ADF-8E81-C245-AB70-8CB455B124CB}" type="parTrans" cxnId="{25AC3C52-82EA-5D44-98D4-28276785D8C4}">
      <dgm:prSet/>
      <dgm:spPr/>
      <dgm:t>
        <a:bodyPr/>
        <a:lstStyle/>
        <a:p>
          <a:endParaRPr lang="ru-RU"/>
        </a:p>
      </dgm:t>
    </dgm:pt>
    <dgm:pt modelId="{0D149361-1C02-054C-87C9-658C59FAFD2D}" type="sibTrans" cxnId="{25AC3C52-82EA-5D44-98D4-28276785D8C4}">
      <dgm:prSet/>
      <dgm:spPr/>
      <dgm:t>
        <a:bodyPr/>
        <a:lstStyle/>
        <a:p>
          <a:endParaRPr lang="ru-RU"/>
        </a:p>
      </dgm:t>
    </dgm:pt>
    <dgm:pt modelId="{BEDAAA04-C40D-544F-882E-10E6675613A5}" type="pres">
      <dgm:prSet presAssocID="{F0F604A3-1EEB-AF41-A701-589693EDF459}" presName="linearFlow" presStyleCnt="0">
        <dgm:presLayoutVars>
          <dgm:dir/>
          <dgm:animLvl val="lvl"/>
          <dgm:resizeHandles val="exact"/>
        </dgm:presLayoutVars>
      </dgm:prSet>
      <dgm:spPr/>
      <dgm:t>
        <a:bodyPr/>
        <a:lstStyle/>
        <a:p>
          <a:endParaRPr lang="ru-RU"/>
        </a:p>
      </dgm:t>
    </dgm:pt>
    <dgm:pt modelId="{A5A35C82-29B6-B44A-83E7-EF04B0AA8651}" type="pres">
      <dgm:prSet presAssocID="{74314168-1B12-984E-B509-F935B94D6283}" presName="composite" presStyleCnt="0"/>
      <dgm:spPr/>
    </dgm:pt>
    <dgm:pt modelId="{4010138D-ECA4-3D45-BDA2-93557D1701A4}" type="pres">
      <dgm:prSet presAssocID="{74314168-1B12-984E-B509-F935B94D6283}" presName="parentText" presStyleLbl="alignNode1" presStyleIdx="0" presStyleCnt="5">
        <dgm:presLayoutVars>
          <dgm:chMax val="1"/>
          <dgm:bulletEnabled val="1"/>
        </dgm:presLayoutVars>
      </dgm:prSet>
      <dgm:spPr/>
      <dgm:t>
        <a:bodyPr/>
        <a:lstStyle/>
        <a:p>
          <a:endParaRPr lang="ru-RU"/>
        </a:p>
      </dgm:t>
    </dgm:pt>
    <dgm:pt modelId="{CCDEE488-1D74-3744-B3E3-BB0768D20128}" type="pres">
      <dgm:prSet presAssocID="{74314168-1B12-984E-B509-F935B94D6283}" presName="descendantText" presStyleLbl="alignAcc1" presStyleIdx="0" presStyleCnt="5">
        <dgm:presLayoutVars>
          <dgm:bulletEnabled val="1"/>
        </dgm:presLayoutVars>
      </dgm:prSet>
      <dgm:spPr/>
      <dgm:t>
        <a:bodyPr/>
        <a:lstStyle/>
        <a:p>
          <a:endParaRPr lang="ru-RU"/>
        </a:p>
      </dgm:t>
    </dgm:pt>
    <dgm:pt modelId="{0EF7D263-6A1A-744E-84E5-4EA26DCD1123}" type="pres">
      <dgm:prSet presAssocID="{AC88A27A-3541-0E44-B326-9D4ED4B94D64}" presName="sp" presStyleCnt="0"/>
      <dgm:spPr/>
    </dgm:pt>
    <dgm:pt modelId="{98757095-A990-B447-AFF0-4065CC09E858}" type="pres">
      <dgm:prSet presAssocID="{CE454B27-A85A-B047-8A4A-F2A603EE94E4}" presName="composite" presStyleCnt="0"/>
      <dgm:spPr/>
    </dgm:pt>
    <dgm:pt modelId="{8B084D35-11CE-D74F-AED9-E3DBEF813034}" type="pres">
      <dgm:prSet presAssocID="{CE454B27-A85A-B047-8A4A-F2A603EE94E4}" presName="parentText" presStyleLbl="alignNode1" presStyleIdx="1" presStyleCnt="5">
        <dgm:presLayoutVars>
          <dgm:chMax val="1"/>
          <dgm:bulletEnabled val="1"/>
        </dgm:presLayoutVars>
      </dgm:prSet>
      <dgm:spPr/>
      <dgm:t>
        <a:bodyPr/>
        <a:lstStyle/>
        <a:p>
          <a:endParaRPr lang="ru-RU"/>
        </a:p>
      </dgm:t>
    </dgm:pt>
    <dgm:pt modelId="{EC336D97-D568-6F46-9CDD-CFCAFCDE9D11}" type="pres">
      <dgm:prSet presAssocID="{CE454B27-A85A-B047-8A4A-F2A603EE94E4}" presName="descendantText" presStyleLbl="alignAcc1" presStyleIdx="1" presStyleCnt="5">
        <dgm:presLayoutVars>
          <dgm:bulletEnabled val="1"/>
        </dgm:presLayoutVars>
      </dgm:prSet>
      <dgm:spPr/>
      <dgm:t>
        <a:bodyPr/>
        <a:lstStyle/>
        <a:p>
          <a:endParaRPr lang="ru-RU"/>
        </a:p>
      </dgm:t>
    </dgm:pt>
    <dgm:pt modelId="{D6AB7559-42E9-BE4E-AC6C-76ABE5A29747}" type="pres">
      <dgm:prSet presAssocID="{225A8D1F-6454-B848-994C-2D6D42BAD665}" presName="sp" presStyleCnt="0"/>
      <dgm:spPr/>
    </dgm:pt>
    <dgm:pt modelId="{39F83019-7368-494C-BF93-F5D312819429}" type="pres">
      <dgm:prSet presAssocID="{BC2C0398-EA1C-F34F-8690-185AFB358C2E}" presName="composite" presStyleCnt="0"/>
      <dgm:spPr/>
    </dgm:pt>
    <dgm:pt modelId="{49B2C5BD-4956-5D40-8ACB-08BFD3A2E5B3}" type="pres">
      <dgm:prSet presAssocID="{BC2C0398-EA1C-F34F-8690-185AFB358C2E}" presName="parentText" presStyleLbl="alignNode1" presStyleIdx="2" presStyleCnt="5">
        <dgm:presLayoutVars>
          <dgm:chMax val="1"/>
          <dgm:bulletEnabled val="1"/>
        </dgm:presLayoutVars>
      </dgm:prSet>
      <dgm:spPr/>
      <dgm:t>
        <a:bodyPr/>
        <a:lstStyle/>
        <a:p>
          <a:endParaRPr lang="ru-RU"/>
        </a:p>
      </dgm:t>
    </dgm:pt>
    <dgm:pt modelId="{0A22A108-9EE4-1B4A-BE75-70A5EEAE2D2D}" type="pres">
      <dgm:prSet presAssocID="{BC2C0398-EA1C-F34F-8690-185AFB358C2E}" presName="descendantText" presStyleLbl="alignAcc1" presStyleIdx="2" presStyleCnt="5">
        <dgm:presLayoutVars>
          <dgm:bulletEnabled val="1"/>
        </dgm:presLayoutVars>
      </dgm:prSet>
      <dgm:spPr/>
      <dgm:t>
        <a:bodyPr/>
        <a:lstStyle/>
        <a:p>
          <a:endParaRPr lang="ru-RU"/>
        </a:p>
      </dgm:t>
    </dgm:pt>
    <dgm:pt modelId="{3FED4E45-D082-F14C-98B3-6F55B85B7EEE}" type="pres">
      <dgm:prSet presAssocID="{240EA121-2790-7746-A10F-AB0F7079EBDD}" presName="sp" presStyleCnt="0"/>
      <dgm:spPr/>
    </dgm:pt>
    <dgm:pt modelId="{48A377D6-9CDA-314B-ABA0-05F537243325}" type="pres">
      <dgm:prSet presAssocID="{B582311D-DE54-1E4B-9D9B-5BE66D4A59C7}" presName="composite" presStyleCnt="0"/>
      <dgm:spPr/>
    </dgm:pt>
    <dgm:pt modelId="{AD4D25D7-03F7-6949-B334-3D53370655B7}" type="pres">
      <dgm:prSet presAssocID="{B582311D-DE54-1E4B-9D9B-5BE66D4A59C7}" presName="parentText" presStyleLbl="alignNode1" presStyleIdx="3" presStyleCnt="5">
        <dgm:presLayoutVars>
          <dgm:chMax val="1"/>
          <dgm:bulletEnabled val="1"/>
        </dgm:presLayoutVars>
      </dgm:prSet>
      <dgm:spPr/>
      <dgm:t>
        <a:bodyPr/>
        <a:lstStyle/>
        <a:p>
          <a:endParaRPr lang="ru-RU"/>
        </a:p>
      </dgm:t>
    </dgm:pt>
    <dgm:pt modelId="{9FE20461-D4C8-C54F-8338-C865A4CF5317}" type="pres">
      <dgm:prSet presAssocID="{B582311D-DE54-1E4B-9D9B-5BE66D4A59C7}" presName="descendantText" presStyleLbl="alignAcc1" presStyleIdx="3" presStyleCnt="5">
        <dgm:presLayoutVars>
          <dgm:bulletEnabled val="1"/>
        </dgm:presLayoutVars>
      </dgm:prSet>
      <dgm:spPr/>
      <dgm:t>
        <a:bodyPr/>
        <a:lstStyle/>
        <a:p>
          <a:endParaRPr lang="ru-RU"/>
        </a:p>
      </dgm:t>
    </dgm:pt>
    <dgm:pt modelId="{6713F012-E2B5-C74D-9450-5EC734DFABDC}" type="pres">
      <dgm:prSet presAssocID="{77AFCED1-825C-C74E-9D3F-54E2B13A92E1}" presName="sp" presStyleCnt="0"/>
      <dgm:spPr/>
    </dgm:pt>
    <dgm:pt modelId="{09D01B30-8F7E-F646-B47F-06737259CFE7}" type="pres">
      <dgm:prSet presAssocID="{E066341F-02D6-6B49-9159-5D5F11BB29ED}" presName="composite" presStyleCnt="0"/>
      <dgm:spPr/>
    </dgm:pt>
    <dgm:pt modelId="{5DFB3771-290C-0045-A837-40662A6F8961}" type="pres">
      <dgm:prSet presAssocID="{E066341F-02D6-6B49-9159-5D5F11BB29ED}" presName="parentText" presStyleLbl="alignNode1" presStyleIdx="4" presStyleCnt="5">
        <dgm:presLayoutVars>
          <dgm:chMax val="1"/>
          <dgm:bulletEnabled val="1"/>
        </dgm:presLayoutVars>
      </dgm:prSet>
      <dgm:spPr/>
      <dgm:t>
        <a:bodyPr/>
        <a:lstStyle/>
        <a:p>
          <a:endParaRPr lang="ru-RU"/>
        </a:p>
      </dgm:t>
    </dgm:pt>
    <dgm:pt modelId="{0229FBA6-B4B3-CC40-99A5-BBDB88CD948D}" type="pres">
      <dgm:prSet presAssocID="{E066341F-02D6-6B49-9159-5D5F11BB29ED}" presName="descendantText" presStyleLbl="alignAcc1" presStyleIdx="4" presStyleCnt="5">
        <dgm:presLayoutVars>
          <dgm:bulletEnabled val="1"/>
        </dgm:presLayoutVars>
      </dgm:prSet>
      <dgm:spPr/>
      <dgm:t>
        <a:bodyPr/>
        <a:lstStyle/>
        <a:p>
          <a:endParaRPr lang="ru-RU"/>
        </a:p>
      </dgm:t>
    </dgm:pt>
  </dgm:ptLst>
  <dgm:cxnLst>
    <dgm:cxn modelId="{667D1198-1318-9D4D-82B9-CC6C5BDA9767}" type="presOf" srcId="{BC2C0398-EA1C-F34F-8690-185AFB358C2E}" destId="{49B2C5BD-4956-5D40-8ACB-08BFD3A2E5B3}" srcOrd="0" destOrd="0" presId="urn:microsoft.com/office/officeart/2005/8/layout/chevron2"/>
    <dgm:cxn modelId="{6E9667FA-A5A9-644F-AC98-A813EA04160C}" srcId="{CE454B27-A85A-B047-8A4A-F2A603EE94E4}" destId="{5EE5B22F-F97D-5D47-9EEB-6F2C00A2ADA3}" srcOrd="0" destOrd="0" parTransId="{B002C6EE-EC65-124B-ACD8-DCC4DE5000FC}" sibTransId="{906C833D-C4A0-C748-8B37-A4961F40CC82}"/>
    <dgm:cxn modelId="{EA377271-5C87-C946-A988-3ED2D7DA4BD8}" srcId="{F0F604A3-1EEB-AF41-A701-589693EDF459}" destId="{74314168-1B12-984E-B509-F935B94D6283}" srcOrd="0" destOrd="0" parTransId="{9C3723EE-6526-404A-A168-FBC342D26475}" sibTransId="{AC88A27A-3541-0E44-B326-9D4ED4B94D64}"/>
    <dgm:cxn modelId="{B3A269F8-CE13-D245-8D12-7C88C6A882A7}" srcId="{F0F604A3-1EEB-AF41-A701-589693EDF459}" destId="{CE454B27-A85A-B047-8A4A-F2A603EE94E4}" srcOrd="1" destOrd="0" parTransId="{08E4FC70-C33D-C04F-A2F7-810D9F8E40A6}" sibTransId="{225A8D1F-6454-B848-994C-2D6D42BAD665}"/>
    <dgm:cxn modelId="{97A244CC-A60D-1742-A275-C672FC41BFB0}" type="presOf" srcId="{1E68FC54-81AD-234D-BD15-406D935D11D8}" destId="{CCDEE488-1D74-3744-B3E3-BB0768D20128}" srcOrd="0" destOrd="0" presId="urn:microsoft.com/office/officeart/2005/8/layout/chevron2"/>
    <dgm:cxn modelId="{0376F7E6-DE0E-9544-BCD1-BE194A5968C7}" type="presOf" srcId="{50F827E6-84C3-AB4D-A8E4-68A82F7C01EF}" destId="{0A22A108-9EE4-1B4A-BE75-70A5EEAE2D2D}" srcOrd="0" destOrd="0" presId="urn:microsoft.com/office/officeart/2005/8/layout/chevron2"/>
    <dgm:cxn modelId="{EA79BB37-9238-3E4B-B81B-C93BB75E5623}" srcId="{74314168-1B12-984E-B509-F935B94D6283}" destId="{1E68FC54-81AD-234D-BD15-406D935D11D8}" srcOrd="0" destOrd="0" parTransId="{3EA33402-6AAF-B547-9A53-A1B6E772F63C}" sibTransId="{F2A63F7F-0F23-CD4F-9100-EC6170F65253}"/>
    <dgm:cxn modelId="{786FD99B-CCC8-0D4F-9E81-BF4A5C8706C6}" type="presOf" srcId="{74314168-1B12-984E-B509-F935B94D6283}" destId="{4010138D-ECA4-3D45-BDA2-93557D1701A4}" srcOrd="0" destOrd="0" presId="urn:microsoft.com/office/officeart/2005/8/layout/chevron2"/>
    <dgm:cxn modelId="{A625E499-1900-EB42-BF40-6B56004F33F2}" srcId="{F0F604A3-1EEB-AF41-A701-589693EDF459}" destId="{E066341F-02D6-6B49-9159-5D5F11BB29ED}" srcOrd="4" destOrd="0" parTransId="{9D3B1C33-8922-314F-8F51-C06FB4574914}" sibTransId="{BF97378C-F4F1-2645-B206-C10F15DC5A9F}"/>
    <dgm:cxn modelId="{AE45A902-68B8-5343-806E-CFC494440343}" type="presOf" srcId="{E066341F-02D6-6B49-9159-5D5F11BB29ED}" destId="{5DFB3771-290C-0045-A837-40662A6F8961}" srcOrd="0" destOrd="0" presId="urn:microsoft.com/office/officeart/2005/8/layout/chevron2"/>
    <dgm:cxn modelId="{27BBA270-282E-BB41-85D2-BBE4A2CA71F6}" srcId="{BC2C0398-EA1C-F34F-8690-185AFB358C2E}" destId="{50F827E6-84C3-AB4D-A8E4-68A82F7C01EF}" srcOrd="0" destOrd="0" parTransId="{B35AB28E-8D2D-BC49-B650-AC0C8F6E827F}" sibTransId="{78362268-808C-944C-9D38-637740B5DA59}"/>
    <dgm:cxn modelId="{AC963143-65E3-CD40-8813-61C82F05A5A0}" type="presOf" srcId="{B582311D-DE54-1E4B-9D9B-5BE66D4A59C7}" destId="{AD4D25D7-03F7-6949-B334-3D53370655B7}" srcOrd="0" destOrd="0" presId="urn:microsoft.com/office/officeart/2005/8/layout/chevron2"/>
    <dgm:cxn modelId="{4BB3CA5E-6130-7B40-A69A-9DDFDF4881DC}" type="presOf" srcId="{0304354B-0956-454A-94EE-3ACBA0D9C812}" destId="{9FE20461-D4C8-C54F-8338-C865A4CF5317}" srcOrd="0" destOrd="0" presId="urn:microsoft.com/office/officeart/2005/8/layout/chevron2"/>
    <dgm:cxn modelId="{394293A6-2C3E-8247-AC4F-8029C2661127}" type="presOf" srcId="{F0F604A3-1EEB-AF41-A701-589693EDF459}" destId="{BEDAAA04-C40D-544F-882E-10E6675613A5}" srcOrd="0" destOrd="0" presId="urn:microsoft.com/office/officeart/2005/8/layout/chevron2"/>
    <dgm:cxn modelId="{1C495ECD-EEC8-7F4E-B587-20A2BAC67B8E}" type="presOf" srcId="{5F05749A-1603-6F49-BA80-97E2E7CAAC7B}" destId="{0229FBA6-B4B3-CC40-99A5-BBDB88CD948D}" srcOrd="0" destOrd="0" presId="urn:microsoft.com/office/officeart/2005/8/layout/chevron2"/>
    <dgm:cxn modelId="{4BA7EA37-1EFE-AD48-A0C2-FC8E12F1589D}" srcId="{B582311D-DE54-1E4B-9D9B-5BE66D4A59C7}" destId="{0304354B-0956-454A-94EE-3ACBA0D9C812}" srcOrd="0" destOrd="0" parTransId="{BF0D6A37-A9F4-6747-8487-9CA88D7DF9DB}" sibTransId="{8F1125FC-00A6-CD46-819E-4F0F8B7977A1}"/>
    <dgm:cxn modelId="{A1CD5D1B-0FD1-C140-A71C-8C02B861F71C}" type="presOf" srcId="{CE454B27-A85A-B047-8A4A-F2A603EE94E4}" destId="{8B084D35-11CE-D74F-AED9-E3DBEF813034}" srcOrd="0" destOrd="0" presId="urn:microsoft.com/office/officeart/2005/8/layout/chevron2"/>
    <dgm:cxn modelId="{F37F5D7C-4386-8C47-8AA5-CF97F2538E35}" type="presOf" srcId="{5EE5B22F-F97D-5D47-9EEB-6F2C00A2ADA3}" destId="{EC336D97-D568-6F46-9CDD-CFCAFCDE9D11}" srcOrd="0" destOrd="0" presId="urn:microsoft.com/office/officeart/2005/8/layout/chevron2"/>
    <dgm:cxn modelId="{8686A894-9751-DA41-AFEF-CB1A30198A18}" srcId="{F0F604A3-1EEB-AF41-A701-589693EDF459}" destId="{B582311D-DE54-1E4B-9D9B-5BE66D4A59C7}" srcOrd="3" destOrd="0" parTransId="{73049E61-EA86-7442-A9BC-720FAEEC84A2}" sibTransId="{77AFCED1-825C-C74E-9D3F-54E2B13A92E1}"/>
    <dgm:cxn modelId="{0436CA4D-3CBA-D84C-874A-127588F07B67}" srcId="{F0F604A3-1EEB-AF41-A701-589693EDF459}" destId="{BC2C0398-EA1C-F34F-8690-185AFB358C2E}" srcOrd="2" destOrd="0" parTransId="{6DFA70D9-1327-144A-AC85-849D9C3CCF7D}" sibTransId="{240EA121-2790-7746-A10F-AB0F7079EBDD}"/>
    <dgm:cxn modelId="{25AC3C52-82EA-5D44-98D4-28276785D8C4}" srcId="{E066341F-02D6-6B49-9159-5D5F11BB29ED}" destId="{5F05749A-1603-6F49-BA80-97E2E7CAAC7B}" srcOrd="0" destOrd="0" parTransId="{4B9D7ADF-8E81-C245-AB70-8CB455B124CB}" sibTransId="{0D149361-1C02-054C-87C9-658C59FAFD2D}"/>
    <dgm:cxn modelId="{D948CF0C-9924-0848-841C-49C8EC0B3DDB}" type="presParOf" srcId="{BEDAAA04-C40D-544F-882E-10E6675613A5}" destId="{A5A35C82-29B6-B44A-83E7-EF04B0AA8651}" srcOrd="0" destOrd="0" presId="urn:microsoft.com/office/officeart/2005/8/layout/chevron2"/>
    <dgm:cxn modelId="{24132DDA-9F79-964A-A5BE-E0563784256F}" type="presParOf" srcId="{A5A35C82-29B6-B44A-83E7-EF04B0AA8651}" destId="{4010138D-ECA4-3D45-BDA2-93557D1701A4}" srcOrd="0" destOrd="0" presId="urn:microsoft.com/office/officeart/2005/8/layout/chevron2"/>
    <dgm:cxn modelId="{86C60D78-0B0F-4343-86B3-3C508D19949E}" type="presParOf" srcId="{A5A35C82-29B6-B44A-83E7-EF04B0AA8651}" destId="{CCDEE488-1D74-3744-B3E3-BB0768D20128}" srcOrd="1" destOrd="0" presId="urn:microsoft.com/office/officeart/2005/8/layout/chevron2"/>
    <dgm:cxn modelId="{B7027714-6853-2F40-9A0C-C0436B1D156A}" type="presParOf" srcId="{BEDAAA04-C40D-544F-882E-10E6675613A5}" destId="{0EF7D263-6A1A-744E-84E5-4EA26DCD1123}" srcOrd="1" destOrd="0" presId="urn:microsoft.com/office/officeart/2005/8/layout/chevron2"/>
    <dgm:cxn modelId="{9A518B95-03DF-A340-BFEE-7F060943C426}" type="presParOf" srcId="{BEDAAA04-C40D-544F-882E-10E6675613A5}" destId="{98757095-A990-B447-AFF0-4065CC09E858}" srcOrd="2" destOrd="0" presId="urn:microsoft.com/office/officeart/2005/8/layout/chevron2"/>
    <dgm:cxn modelId="{0A4CBE70-E442-F748-806C-0A136C6FE94B}" type="presParOf" srcId="{98757095-A990-B447-AFF0-4065CC09E858}" destId="{8B084D35-11CE-D74F-AED9-E3DBEF813034}" srcOrd="0" destOrd="0" presId="urn:microsoft.com/office/officeart/2005/8/layout/chevron2"/>
    <dgm:cxn modelId="{383728B5-7E75-9949-9EF1-69A02CF5FEBA}" type="presParOf" srcId="{98757095-A990-B447-AFF0-4065CC09E858}" destId="{EC336D97-D568-6F46-9CDD-CFCAFCDE9D11}" srcOrd="1" destOrd="0" presId="urn:microsoft.com/office/officeart/2005/8/layout/chevron2"/>
    <dgm:cxn modelId="{999CB2BB-1A54-B743-9BC7-42E9A8A6E1AE}" type="presParOf" srcId="{BEDAAA04-C40D-544F-882E-10E6675613A5}" destId="{D6AB7559-42E9-BE4E-AC6C-76ABE5A29747}" srcOrd="3" destOrd="0" presId="urn:microsoft.com/office/officeart/2005/8/layout/chevron2"/>
    <dgm:cxn modelId="{C131CC0B-9978-A946-A7E9-1D61B1C9969D}" type="presParOf" srcId="{BEDAAA04-C40D-544F-882E-10E6675613A5}" destId="{39F83019-7368-494C-BF93-F5D312819429}" srcOrd="4" destOrd="0" presId="urn:microsoft.com/office/officeart/2005/8/layout/chevron2"/>
    <dgm:cxn modelId="{482C979D-C216-5E49-A1F8-67C9E084FBBB}" type="presParOf" srcId="{39F83019-7368-494C-BF93-F5D312819429}" destId="{49B2C5BD-4956-5D40-8ACB-08BFD3A2E5B3}" srcOrd="0" destOrd="0" presId="urn:microsoft.com/office/officeart/2005/8/layout/chevron2"/>
    <dgm:cxn modelId="{28B86D61-D6CC-6342-84DC-449852EEC252}" type="presParOf" srcId="{39F83019-7368-494C-BF93-F5D312819429}" destId="{0A22A108-9EE4-1B4A-BE75-70A5EEAE2D2D}" srcOrd="1" destOrd="0" presId="urn:microsoft.com/office/officeart/2005/8/layout/chevron2"/>
    <dgm:cxn modelId="{D6ADA2FB-8A80-244D-8825-8EA76BC0B56D}" type="presParOf" srcId="{BEDAAA04-C40D-544F-882E-10E6675613A5}" destId="{3FED4E45-D082-F14C-98B3-6F55B85B7EEE}" srcOrd="5" destOrd="0" presId="urn:microsoft.com/office/officeart/2005/8/layout/chevron2"/>
    <dgm:cxn modelId="{0C569D74-4175-1641-8402-679D5DCDABF5}" type="presParOf" srcId="{BEDAAA04-C40D-544F-882E-10E6675613A5}" destId="{48A377D6-9CDA-314B-ABA0-05F537243325}" srcOrd="6" destOrd="0" presId="urn:microsoft.com/office/officeart/2005/8/layout/chevron2"/>
    <dgm:cxn modelId="{5602201E-8874-BC4C-96BD-4E1195B27CA6}" type="presParOf" srcId="{48A377D6-9CDA-314B-ABA0-05F537243325}" destId="{AD4D25D7-03F7-6949-B334-3D53370655B7}" srcOrd="0" destOrd="0" presId="urn:microsoft.com/office/officeart/2005/8/layout/chevron2"/>
    <dgm:cxn modelId="{91A9AD42-B6C2-D441-8BB8-E83B54A014D8}" type="presParOf" srcId="{48A377D6-9CDA-314B-ABA0-05F537243325}" destId="{9FE20461-D4C8-C54F-8338-C865A4CF5317}" srcOrd="1" destOrd="0" presId="urn:microsoft.com/office/officeart/2005/8/layout/chevron2"/>
    <dgm:cxn modelId="{93313D85-172B-CD43-A388-AA185E0C34D2}" type="presParOf" srcId="{BEDAAA04-C40D-544F-882E-10E6675613A5}" destId="{6713F012-E2B5-C74D-9450-5EC734DFABDC}" srcOrd="7" destOrd="0" presId="urn:microsoft.com/office/officeart/2005/8/layout/chevron2"/>
    <dgm:cxn modelId="{BA13F87C-477E-404B-AA94-D414882EE155}" type="presParOf" srcId="{BEDAAA04-C40D-544F-882E-10E6675613A5}" destId="{09D01B30-8F7E-F646-B47F-06737259CFE7}" srcOrd="8" destOrd="0" presId="urn:microsoft.com/office/officeart/2005/8/layout/chevron2"/>
    <dgm:cxn modelId="{6EEB29B9-B2B5-C94D-90E6-C8CD7E0AE918}" type="presParOf" srcId="{09D01B30-8F7E-F646-B47F-06737259CFE7}" destId="{5DFB3771-290C-0045-A837-40662A6F8961}" srcOrd="0" destOrd="0" presId="urn:microsoft.com/office/officeart/2005/8/layout/chevron2"/>
    <dgm:cxn modelId="{D9CF43C7-BCC3-D84C-84A2-99F89D27D693}" type="presParOf" srcId="{09D01B30-8F7E-F646-B47F-06737259CFE7}" destId="{0229FBA6-B4B3-CC40-99A5-BBDB88CD948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5C4D7B-FD38-CB4E-AEE7-9F8D0EC8B12D}" type="doc">
      <dgm:prSet loTypeId="urn:microsoft.com/office/officeart/2005/8/layout/lProcess3" loCatId="" qsTypeId="urn:microsoft.com/office/officeart/2005/8/quickstyle/simple3" qsCatId="simple" csTypeId="urn:microsoft.com/office/officeart/2005/8/colors/colorful3" csCatId="colorful" phldr="1"/>
      <dgm:spPr/>
      <dgm:t>
        <a:bodyPr/>
        <a:lstStyle/>
        <a:p>
          <a:endParaRPr lang="ru-RU"/>
        </a:p>
      </dgm:t>
    </dgm:pt>
    <dgm:pt modelId="{AEB0826B-C890-7243-82A4-FE42FC700FEA}">
      <dgm:prSet/>
      <dgm:spPr/>
      <dgm:t>
        <a:bodyPr/>
        <a:lstStyle/>
        <a:p>
          <a:r>
            <a:rPr lang="ru-RU" b="1" dirty="0" smtClean="0">
              <a:solidFill>
                <a:srgbClr val="002060"/>
              </a:solidFill>
            </a:rPr>
            <a:t>Январь</a:t>
          </a:r>
          <a:r>
            <a:rPr lang="ru-RU" dirty="0" smtClean="0"/>
            <a:t> </a:t>
          </a:r>
          <a:r>
            <a:rPr lang="ru-RU" b="1" dirty="0" smtClean="0">
              <a:solidFill>
                <a:srgbClr val="002060"/>
              </a:solidFill>
            </a:rPr>
            <a:t>2020</a:t>
          </a:r>
          <a:endParaRPr lang="ru-RU" b="1" dirty="0">
            <a:solidFill>
              <a:srgbClr val="002060"/>
            </a:solidFill>
          </a:endParaRPr>
        </a:p>
      </dgm:t>
    </dgm:pt>
    <dgm:pt modelId="{F70AE9A5-01EB-EC4B-B364-9E1F23EEFCEF}" type="parTrans" cxnId="{753E064C-6DEC-DF4F-B5E7-9990871E04F3}">
      <dgm:prSet/>
      <dgm:spPr/>
      <dgm:t>
        <a:bodyPr/>
        <a:lstStyle/>
        <a:p>
          <a:endParaRPr lang="ru-RU"/>
        </a:p>
      </dgm:t>
    </dgm:pt>
    <dgm:pt modelId="{34943E04-35C1-4941-A3D6-FD9161335573}" type="sibTrans" cxnId="{753E064C-6DEC-DF4F-B5E7-9990871E04F3}">
      <dgm:prSet/>
      <dgm:spPr/>
      <dgm:t>
        <a:bodyPr/>
        <a:lstStyle/>
        <a:p>
          <a:endParaRPr lang="ru-RU"/>
        </a:p>
      </dgm:t>
    </dgm:pt>
    <dgm:pt modelId="{6CE69429-CA20-E840-BAF2-3E448449B03B}">
      <dgm:prSet custT="1"/>
      <dgm:spPr/>
      <dgm:t>
        <a:bodyPr/>
        <a:lstStyle/>
        <a:p>
          <a:r>
            <a:rPr lang="ru-RU" sz="3500" b="1" dirty="0" smtClean="0">
              <a:solidFill>
                <a:srgbClr val="002060"/>
              </a:solidFill>
            </a:rPr>
            <a:t>191н</a:t>
          </a:r>
          <a:r>
            <a:rPr lang="ru-RU" sz="1800" dirty="0" smtClean="0"/>
            <a:t/>
          </a:r>
          <a:br>
            <a:rPr lang="ru-RU" sz="1800" dirty="0" smtClean="0"/>
          </a:br>
          <a:r>
            <a:rPr lang="ru-RU" sz="1800" b="1" dirty="0" smtClean="0">
              <a:solidFill>
                <a:srgbClr val="002060"/>
              </a:solidFill>
            </a:rPr>
            <a:t>13н от 31.01.20</a:t>
          </a:r>
          <a:endParaRPr lang="ru-RU" sz="1800" dirty="0"/>
        </a:p>
      </dgm:t>
    </dgm:pt>
    <dgm:pt modelId="{23775E1E-AA9A-624A-8C8A-2E305848FFD7}" type="parTrans" cxnId="{CD56D709-9ECE-F84E-AE19-265E82FA7B6E}">
      <dgm:prSet/>
      <dgm:spPr/>
      <dgm:t>
        <a:bodyPr/>
        <a:lstStyle/>
        <a:p>
          <a:endParaRPr lang="ru-RU"/>
        </a:p>
      </dgm:t>
    </dgm:pt>
    <dgm:pt modelId="{33AED1C7-82EF-EA45-9F51-D51569BED819}" type="sibTrans" cxnId="{CD56D709-9ECE-F84E-AE19-265E82FA7B6E}">
      <dgm:prSet/>
      <dgm:spPr/>
      <dgm:t>
        <a:bodyPr/>
        <a:lstStyle/>
        <a:p>
          <a:endParaRPr lang="ru-RU"/>
        </a:p>
      </dgm:t>
    </dgm:pt>
    <dgm:pt modelId="{3A26B5C5-2BE2-E44E-A0D9-1D268BFEDCF2}">
      <dgm:prSet custT="1"/>
      <dgm:spPr/>
      <dgm:t>
        <a:bodyPr/>
        <a:lstStyle/>
        <a:p>
          <a:r>
            <a:rPr lang="ru-RU" sz="3500" b="1" dirty="0" smtClean="0">
              <a:solidFill>
                <a:srgbClr val="002060"/>
              </a:solidFill>
            </a:rPr>
            <a:t>33н</a:t>
          </a:r>
          <a:r>
            <a:rPr lang="ru-RU" sz="1800" dirty="0" smtClean="0"/>
            <a:t/>
          </a:r>
          <a:br>
            <a:rPr lang="ru-RU" sz="1800" dirty="0" smtClean="0"/>
          </a:br>
          <a:r>
            <a:rPr lang="ru-RU" sz="1800" b="1" dirty="0" smtClean="0">
              <a:solidFill>
                <a:srgbClr val="002060"/>
              </a:solidFill>
            </a:rPr>
            <a:t>11н от 30.01.20</a:t>
          </a:r>
          <a:endParaRPr lang="ru-RU" sz="1800" dirty="0"/>
        </a:p>
      </dgm:t>
    </dgm:pt>
    <dgm:pt modelId="{BF174527-768B-ED4B-AD4B-35490B297BA1}" type="parTrans" cxnId="{12E4D14E-138A-D64E-877D-54EE3828A678}">
      <dgm:prSet/>
      <dgm:spPr/>
      <dgm:t>
        <a:bodyPr/>
        <a:lstStyle/>
        <a:p>
          <a:endParaRPr lang="ru-RU"/>
        </a:p>
      </dgm:t>
    </dgm:pt>
    <dgm:pt modelId="{229D6979-993A-6149-A59B-7B7E15F458E0}" type="sibTrans" cxnId="{12E4D14E-138A-D64E-877D-54EE3828A678}">
      <dgm:prSet/>
      <dgm:spPr/>
      <dgm:t>
        <a:bodyPr/>
        <a:lstStyle/>
        <a:p>
          <a:endParaRPr lang="ru-RU"/>
        </a:p>
      </dgm:t>
    </dgm:pt>
    <dgm:pt modelId="{092DF937-7D39-2D4B-AFEC-A638C30EEC7B}">
      <dgm:prSet/>
      <dgm:spPr/>
      <dgm:t>
        <a:bodyPr/>
        <a:lstStyle/>
        <a:p>
          <a:r>
            <a:rPr lang="ru-RU" b="1" dirty="0" smtClean="0">
              <a:solidFill>
                <a:srgbClr val="002060"/>
              </a:solidFill>
            </a:rPr>
            <a:t>Апрель 2020</a:t>
          </a:r>
          <a:endParaRPr lang="ru-RU" b="1" dirty="0">
            <a:solidFill>
              <a:srgbClr val="002060"/>
            </a:solidFill>
          </a:endParaRPr>
        </a:p>
      </dgm:t>
    </dgm:pt>
    <dgm:pt modelId="{83EA47E9-561C-2546-AA20-47CE71ED357D}" type="parTrans" cxnId="{212F1387-6C77-A24F-83CB-B2EB6B72CC19}">
      <dgm:prSet/>
      <dgm:spPr/>
      <dgm:t>
        <a:bodyPr/>
        <a:lstStyle/>
        <a:p>
          <a:endParaRPr lang="ru-RU"/>
        </a:p>
      </dgm:t>
    </dgm:pt>
    <dgm:pt modelId="{FC31D6E9-DBE0-814D-A902-247465033881}" type="sibTrans" cxnId="{212F1387-6C77-A24F-83CB-B2EB6B72CC19}">
      <dgm:prSet/>
      <dgm:spPr/>
      <dgm:t>
        <a:bodyPr/>
        <a:lstStyle/>
        <a:p>
          <a:endParaRPr lang="ru-RU"/>
        </a:p>
      </dgm:t>
    </dgm:pt>
    <dgm:pt modelId="{348AF814-8DD5-C942-8677-CB48985BC628}">
      <dgm:prSet custT="1"/>
      <dgm:spPr/>
      <dgm:t>
        <a:bodyPr/>
        <a:lstStyle/>
        <a:p>
          <a:r>
            <a:rPr lang="ru-RU" sz="3500" b="1" dirty="0" smtClean="0">
              <a:solidFill>
                <a:srgbClr val="002060"/>
              </a:solidFill>
            </a:rPr>
            <a:t>191н</a:t>
          </a:r>
          <a:r>
            <a:rPr lang="ru-RU" sz="1500" dirty="0" smtClean="0"/>
            <a:t/>
          </a:r>
          <a:br>
            <a:rPr lang="ru-RU" sz="1500" dirty="0" smtClean="0"/>
          </a:br>
          <a:r>
            <a:rPr lang="ru-RU" sz="1600" b="1" dirty="0" smtClean="0">
              <a:solidFill>
                <a:srgbClr val="002060"/>
              </a:solidFill>
            </a:rPr>
            <a:t>59н, 88н</a:t>
          </a:r>
          <a:endParaRPr lang="ru-RU" sz="1600" dirty="0"/>
        </a:p>
      </dgm:t>
    </dgm:pt>
    <dgm:pt modelId="{77D4624C-93DC-8445-A645-17CE19E7F7CC}" type="parTrans" cxnId="{97149F31-6AAB-7B49-A2E2-D2751283C94F}">
      <dgm:prSet/>
      <dgm:spPr/>
      <dgm:t>
        <a:bodyPr/>
        <a:lstStyle/>
        <a:p>
          <a:endParaRPr lang="ru-RU"/>
        </a:p>
      </dgm:t>
    </dgm:pt>
    <dgm:pt modelId="{07D51433-C920-8244-9560-68B08C6C4E29}" type="sibTrans" cxnId="{97149F31-6AAB-7B49-A2E2-D2751283C94F}">
      <dgm:prSet/>
      <dgm:spPr/>
      <dgm:t>
        <a:bodyPr/>
        <a:lstStyle/>
        <a:p>
          <a:endParaRPr lang="ru-RU"/>
        </a:p>
      </dgm:t>
    </dgm:pt>
    <dgm:pt modelId="{F282870D-62CF-BA42-A4B3-CCD6AD730A4B}">
      <dgm:prSet custT="1"/>
      <dgm:spPr/>
      <dgm:t>
        <a:bodyPr/>
        <a:lstStyle/>
        <a:p>
          <a:r>
            <a:rPr lang="ru-RU" sz="3500" b="1" dirty="0" smtClean="0">
              <a:solidFill>
                <a:srgbClr val="002060"/>
              </a:solidFill>
            </a:rPr>
            <a:t>33н</a:t>
          </a:r>
          <a:r>
            <a:rPr lang="ru-RU" sz="1500" dirty="0" smtClean="0"/>
            <a:t/>
          </a:r>
          <a:br>
            <a:rPr lang="ru-RU" sz="1500" dirty="0" smtClean="0"/>
          </a:br>
          <a:r>
            <a:rPr lang="ru-RU" sz="1600" b="1" dirty="0" smtClean="0">
              <a:solidFill>
                <a:srgbClr val="002060"/>
              </a:solidFill>
            </a:rPr>
            <a:t>53н</a:t>
          </a:r>
          <a:endParaRPr lang="ru-RU" sz="1600" dirty="0"/>
        </a:p>
      </dgm:t>
    </dgm:pt>
    <dgm:pt modelId="{1BEBD8E8-2B40-374B-BD60-385C701DCF71}" type="parTrans" cxnId="{B6F6F529-73B1-474C-883E-A7C69E32804D}">
      <dgm:prSet/>
      <dgm:spPr/>
      <dgm:t>
        <a:bodyPr/>
        <a:lstStyle/>
        <a:p>
          <a:endParaRPr lang="ru-RU"/>
        </a:p>
      </dgm:t>
    </dgm:pt>
    <dgm:pt modelId="{828B2313-756F-F24D-8168-1E9C940C3557}" type="sibTrans" cxnId="{B6F6F529-73B1-474C-883E-A7C69E32804D}">
      <dgm:prSet/>
      <dgm:spPr/>
      <dgm:t>
        <a:bodyPr/>
        <a:lstStyle/>
        <a:p>
          <a:endParaRPr lang="ru-RU"/>
        </a:p>
      </dgm:t>
    </dgm:pt>
    <dgm:pt modelId="{CD3490EF-898C-FE4A-8E42-18F6F98D4D7D}">
      <dgm:prSet custT="1"/>
      <dgm:spPr/>
      <dgm:t>
        <a:bodyPr/>
        <a:lstStyle/>
        <a:p>
          <a:pPr>
            <a:lnSpc>
              <a:spcPct val="100000"/>
            </a:lnSpc>
            <a:spcAft>
              <a:spcPts val="0"/>
            </a:spcAft>
          </a:pPr>
          <a:r>
            <a:rPr lang="ru-RU" sz="3500" b="1" dirty="0" smtClean="0">
              <a:solidFill>
                <a:srgbClr val="002060"/>
              </a:solidFill>
            </a:rPr>
            <a:t>15н</a:t>
          </a:r>
        </a:p>
        <a:p>
          <a:pPr>
            <a:lnSpc>
              <a:spcPct val="100000"/>
            </a:lnSpc>
            <a:spcAft>
              <a:spcPts val="0"/>
            </a:spcAft>
          </a:pPr>
          <a:r>
            <a:rPr lang="ru-RU" sz="1600" b="1" dirty="0" smtClean="0">
              <a:solidFill>
                <a:srgbClr val="002060"/>
              </a:solidFill>
            </a:rPr>
            <a:t>54н</a:t>
          </a:r>
        </a:p>
      </dgm:t>
    </dgm:pt>
    <dgm:pt modelId="{A42B453C-26C6-914B-A20D-AC6569A19623}" type="parTrans" cxnId="{FE7DB771-3002-7C46-AAFC-B032BE6C9B56}">
      <dgm:prSet/>
      <dgm:spPr/>
      <dgm:t>
        <a:bodyPr/>
        <a:lstStyle/>
        <a:p>
          <a:endParaRPr lang="ru-RU"/>
        </a:p>
      </dgm:t>
    </dgm:pt>
    <dgm:pt modelId="{2EFF5C5F-02BF-4848-AB8E-0560EEFE973F}" type="sibTrans" cxnId="{FE7DB771-3002-7C46-AAFC-B032BE6C9B56}">
      <dgm:prSet/>
      <dgm:spPr/>
      <dgm:t>
        <a:bodyPr/>
        <a:lstStyle/>
        <a:p>
          <a:endParaRPr lang="ru-RU"/>
        </a:p>
      </dgm:t>
    </dgm:pt>
    <dgm:pt modelId="{71537702-A3A3-B94F-9BC6-0729FA52A9EF}">
      <dgm:prSet/>
      <dgm:spPr/>
      <dgm:t>
        <a:bodyPr/>
        <a:lstStyle/>
        <a:p>
          <a:r>
            <a:rPr lang="ru-RU" b="1" dirty="0" smtClean="0">
              <a:solidFill>
                <a:srgbClr val="002060"/>
              </a:solidFill>
            </a:rPr>
            <a:t>Июнь 2020</a:t>
          </a:r>
          <a:endParaRPr lang="ru-RU" b="1" dirty="0">
            <a:solidFill>
              <a:srgbClr val="002060"/>
            </a:solidFill>
          </a:endParaRPr>
        </a:p>
      </dgm:t>
    </dgm:pt>
    <dgm:pt modelId="{40B89C51-DCD3-0A43-987D-C8D1898DB9D1}" type="parTrans" cxnId="{36A86305-94C1-3C43-B058-26595F2008AB}">
      <dgm:prSet/>
      <dgm:spPr/>
      <dgm:t>
        <a:bodyPr/>
        <a:lstStyle/>
        <a:p>
          <a:endParaRPr lang="ru-RU"/>
        </a:p>
      </dgm:t>
    </dgm:pt>
    <dgm:pt modelId="{CAE48904-641A-3745-B22D-DCC7691CADA7}" type="sibTrans" cxnId="{36A86305-94C1-3C43-B058-26595F2008AB}">
      <dgm:prSet/>
      <dgm:spPr/>
      <dgm:t>
        <a:bodyPr/>
        <a:lstStyle/>
        <a:p>
          <a:endParaRPr lang="ru-RU"/>
        </a:p>
      </dgm:t>
    </dgm:pt>
    <dgm:pt modelId="{0ED251FA-4B1C-2941-8C05-A31F4E746B05}">
      <dgm:prSet custT="1"/>
      <dgm:spPr/>
      <dgm:t>
        <a:bodyPr/>
        <a:lstStyle/>
        <a:p>
          <a:r>
            <a:rPr lang="ru-RU" sz="3500" b="1" dirty="0" smtClean="0">
              <a:solidFill>
                <a:srgbClr val="002060"/>
              </a:solidFill>
            </a:rPr>
            <a:t>191н</a:t>
          </a:r>
          <a:r>
            <a:rPr lang="ru-RU" sz="3500" dirty="0" smtClean="0"/>
            <a:t/>
          </a:r>
          <a:br>
            <a:rPr lang="ru-RU" sz="3500" dirty="0" smtClean="0"/>
          </a:br>
          <a:r>
            <a:rPr lang="ru-RU" sz="1500" b="1" dirty="0" smtClean="0">
              <a:solidFill>
                <a:srgbClr val="002060"/>
              </a:solidFill>
            </a:rPr>
            <a:t>131н</a:t>
          </a:r>
          <a:endParaRPr lang="ru-RU" sz="1500" dirty="0"/>
        </a:p>
      </dgm:t>
    </dgm:pt>
    <dgm:pt modelId="{F9A86020-D10A-D84C-A91B-7A5A52471A2E}" type="parTrans" cxnId="{7494AA30-7B63-F549-A337-A6F4D5CB4BD9}">
      <dgm:prSet/>
      <dgm:spPr/>
      <dgm:t>
        <a:bodyPr/>
        <a:lstStyle/>
        <a:p>
          <a:endParaRPr lang="ru-RU"/>
        </a:p>
      </dgm:t>
    </dgm:pt>
    <dgm:pt modelId="{4106302A-1030-3C44-B900-DDB1C22A109B}" type="sibTrans" cxnId="{7494AA30-7B63-F549-A337-A6F4D5CB4BD9}">
      <dgm:prSet/>
      <dgm:spPr/>
      <dgm:t>
        <a:bodyPr/>
        <a:lstStyle/>
        <a:p>
          <a:endParaRPr lang="ru-RU"/>
        </a:p>
      </dgm:t>
    </dgm:pt>
    <dgm:pt modelId="{7AD2F4F8-C7DB-6245-8D49-B1DC4437BB5B}">
      <dgm:prSet custT="1"/>
      <dgm:spPr/>
      <dgm:t>
        <a:bodyPr/>
        <a:lstStyle/>
        <a:p>
          <a:r>
            <a:rPr lang="ru-RU" sz="3500" b="1" dirty="0" smtClean="0">
              <a:solidFill>
                <a:srgbClr val="002060"/>
              </a:solidFill>
            </a:rPr>
            <a:t>33н</a:t>
          </a:r>
          <a:r>
            <a:rPr lang="ru-RU" sz="1500" dirty="0" smtClean="0"/>
            <a:t/>
          </a:r>
          <a:br>
            <a:rPr lang="ru-RU" sz="1500" dirty="0" smtClean="0"/>
          </a:br>
          <a:r>
            <a:rPr lang="ru-RU" sz="1500" b="1" dirty="0" smtClean="0"/>
            <a:t>127</a:t>
          </a:r>
          <a:r>
            <a:rPr lang="ru-RU" sz="1500" b="1" dirty="0" smtClean="0">
              <a:solidFill>
                <a:srgbClr val="002060"/>
              </a:solidFill>
            </a:rPr>
            <a:t>н</a:t>
          </a:r>
          <a:endParaRPr lang="ru-RU" sz="1500" dirty="0"/>
        </a:p>
      </dgm:t>
    </dgm:pt>
    <dgm:pt modelId="{FE18D71D-FAF1-1745-842D-3C1F8C41869D}" type="parTrans" cxnId="{7CA7C0EF-3CBA-5B43-B959-76C9E89BA788}">
      <dgm:prSet/>
      <dgm:spPr/>
      <dgm:t>
        <a:bodyPr/>
        <a:lstStyle/>
        <a:p>
          <a:endParaRPr lang="ru-RU"/>
        </a:p>
      </dgm:t>
    </dgm:pt>
    <dgm:pt modelId="{355FB2CB-4962-3646-9D55-3904AFB1C224}" type="sibTrans" cxnId="{7CA7C0EF-3CBA-5B43-B959-76C9E89BA788}">
      <dgm:prSet/>
      <dgm:spPr/>
      <dgm:t>
        <a:bodyPr/>
        <a:lstStyle/>
        <a:p>
          <a:endParaRPr lang="ru-RU"/>
        </a:p>
      </dgm:t>
    </dgm:pt>
    <dgm:pt modelId="{DD7D92DE-847D-6F4D-97F6-D9F76C097590}">
      <dgm:prSet custT="1"/>
      <dgm:spPr/>
      <dgm:t>
        <a:bodyPr/>
        <a:lstStyle/>
        <a:p>
          <a:r>
            <a:rPr lang="ru-RU" sz="3500" b="1" dirty="0" smtClean="0">
              <a:solidFill>
                <a:srgbClr val="002060"/>
              </a:solidFill>
            </a:rPr>
            <a:t>15н</a:t>
          </a:r>
          <a:r>
            <a:rPr lang="ru-RU" sz="3500" dirty="0" smtClean="0"/>
            <a:t/>
          </a:r>
          <a:br>
            <a:rPr lang="ru-RU" sz="3500" dirty="0" smtClean="0"/>
          </a:br>
          <a:r>
            <a:rPr lang="ru-RU" sz="1500" b="1" dirty="0" smtClean="0">
              <a:solidFill>
                <a:srgbClr val="002060"/>
              </a:solidFill>
            </a:rPr>
            <a:t>106н</a:t>
          </a:r>
          <a:endParaRPr lang="ru-RU" sz="1500" dirty="0"/>
        </a:p>
      </dgm:t>
    </dgm:pt>
    <dgm:pt modelId="{9BC6714D-2A97-174F-82A2-1D278EC44CE4}" type="parTrans" cxnId="{85CCF6A2-E7C0-5146-A64E-5EACE0FF67E1}">
      <dgm:prSet/>
      <dgm:spPr/>
      <dgm:t>
        <a:bodyPr/>
        <a:lstStyle/>
        <a:p>
          <a:endParaRPr lang="ru-RU"/>
        </a:p>
      </dgm:t>
    </dgm:pt>
    <dgm:pt modelId="{07B40C75-D990-8743-809A-095770EAA889}" type="sibTrans" cxnId="{85CCF6A2-E7C0-5146-A64E-5EACE0FF67E1}">
      <dgm:prSet/>
      <dgm:spPr/>
      <dgm:t>
        <a:bodyPr/>
        <a:lstStyle/>
        <a:p>
          <a:endParaRPr lang="ru-RU"/>
        </a:p>
      </dgm:t>
    </dgm:pt>
    <dgm:pt modelId="{1FE40F4A-3CE3-D34B-AB87-358DCD972D3F}">
      <dgm:prSet/>
      <dgm:spPr/>
      <dgm:t>
        <a:bodyPr/>
        <a:lstStyle/>
        <a:p>
          <a:r>
            <a:rPr lang="ru-RU" dirty="0" smtClean="0"/>
            <a:t>Вирус</a:t>
          </a:r>
          <a:endParaRPr lang="ru-RU" dirty="0"/>
        </a:p>
      </dgm:t>
    </dgm:pt>
    <dgm:pt modelId="{144741FD-308A-994F-AC85-3220A5E1F4D1}" type="parTrans" cxnId="{7996349E-8EC8-FA47-9045-3F67BD167BBF}">
      <dgm:prSet/>
      <dgm:spPr/>
      <dgm:t>
        <a:bodyPr/>
        <a:lstStyle/>
        <a:p>
          <a:endParaRPr lang="ru-RU"/>
        </a:p>
      </dgm:t>
    </dgm:pt>
    <dgm:pt modelId="{EDF98F2B-9E8F-BD44-B28C-811847DE87CD}" type="sibTrans" cxnId="{7996349E-8EC8-FA47-9045-3F67BD167BBF}">
      <dgm:prSet/>
      <dgm:spPr/>
      <dgm:t>
        <a:bodyPr/>
        <a:lstStyle/>
        <a:p>
          <a:endParaRPr lang="ru-RU"/>
        </a:p>
      </dgm:t>
    </dgm:pt>
    <dgm:pt modelId="{11BCB73B-F7B1-1049-AD1B-8CB7CA5DACED}">
      <dgm:prSet/>
      <dgm:spPr/>
      <dgm:t>
        <a:bodyPr/>
        <a:lstStyle/>
        <a:p>
          <a:r>
            <a:rPr lang="ru-RU" b="1" dirty="0" smtClean="0">
              <a:solidFill>
                <a:srgbClr val="002060"/>
              </a:solidFill>
            </a:rPr>
            <a:t>Ноябрь – декабрь 2020</a:t>
          </a:r>
          <a:endParaRPr lang="ru-RU" b="1" dirty="0">
            <a:solidFill>
              <a:srgbClr val="002060"/>
            </a:solidFill>
          </a:endParaRPr>
        </a:p>
      </dgm:t>
    </dgm:pt>
    <dgm:pt modelId="{33D5B542-5237-A244-BC32-6A217B7A89FE}" type="parTrans" cxnId="{52D80426-BC72-A74E-99C3-5E6241114CBC}">
      <dgm:prSet/>
      <dgm:spPr/>
      <dgm:t>
        <a:bodyPr/>
        <a:lstStyle/>
        <a:p>
          <a:endParaRPr lang="ru-RU"/>
        </a:p>
      </dgm:t>
    </dgm:pt>
    <dgm:pt modelId="{4A31406B-2F05-4C4C-823B-A9C413E97CB1}" type="sibTrans" cxnId="{52D80426-BC72-A74E-99C3-5E6241114CBC}">
      <dgm:prSet/>
      <dgm:spPr/>
      <dgm:t>
        <a:bodyPr/>
        <a:lstStyle/>
        <a:p>
          <a:endParaRPr lang="ru-RU"/>
        </a:p>
      </dgm:t>
    </dgm:pt>
    <dgm:pt modelId="{CC1DCC3D-360D-2849-A357-0CE1673984C2}">
      <dgm:prSet custT="1"/>
      <dgm:spPr/>
      <dgm:t>
        <a:bodyPr/>
        <a:lstStyle/>
        <a:p>
          <a:pPr>
            <a:spcAft>
              <a:spcPts val="0"/>
            </a:spcAft>
          </a:pPr>
          <a:r>
            <a:rPr lang="ru-RU" sz="3500" b="1" dirty="0" smtClean="0">
              <a:solidFill>
                <a:srgbClr val="002060"/>
              </a:solidFill>
            </a:rPr>
            <a:t>191н</a:t>
          </a:r>
        </a:p>
        <a:p>
          <a:pPr>
            <a:spcAft>
              <a:spcPct val="35000"/>
            </a:spcAft>
          </a:pPr>
          <a:r>
            <a:rPr lang="ru-RU" sz="1800" b="1" dirty="0" smtClean="0">
              <a:solidFill>
                <a:srgbClr val="C00000"/>
              </a:solidFill>
            </a:rPr>
            <a:t>311н</a:t>
          </a:r>
          <a:endParaRPr lang="ru-RU" sz="1800" dirty="0">
            <a:solidFill>
              <a:srgbClr val="C00000"/>
            </a:solidFill>
          </a:endParaRPr>
        </a:p>
      </dgm:t>
    </dgm:pt>
    <dgm:pt modelId="{FB96CEE3-91DE-D243-866E-91FD31E953F0}" type="parTrans" cxnId="{B270B295-B937-4641-A403-734E26AFF996}">
      <dgm:prSet/>
      <dgm:spPr/>
      <dgm:t>
        <a:bodyPr/>
        <a:lstStyle/>
        <a:p>
          <a:endParaRPr lang="ru-RU"/>
        </a:p>
      </dgm:t>
    </dgm:pt>
    <dgm:pt modelId="{22C6CD71-80E0-A04B-9BCB-047CA89E8011}" type="sibTrans" cxnId="{B270B295-B937-4641-A403-734E26AFF996}">
      <dgm:prSet/>
      <dgm:spPr/>
      <dgm:t>
        <a:bodyPr/>
        <a:lstStyle/>
        <a:p>
          <a:endParaRPr lang="ru-RU"/>
        </a:p>
      </dgm:t>
    </dgm:pt>
    <dgm:pt modelId="{321D1D4F-D297-924F-B021-E05215EC15F3}">
      <dgm:prSet custT="1"/>
      <dgm:spPr/>
      <dgm:t>
        <a:bodyPr/>
        <a:lstStyle/>
        <a:p>
          <a:pPr>
            <a:spcAft>
              <a:spcPts val="0"/>
            </a:spcAft>
          </a:pPr>
          <a:r>
            <a:rPr lang="ru-RU" sz="3500" b="1" dirty="0" smtClean="0">
              <a:solidFill>
                <a:srgbClr val="002060"/>
              </a:solidFill>
            </a:rPr>
            <a:t>33н</a:t>
          </a:r>
        </a:p>
        <a:p>
          <a:pPr>
            <a:spcAft>
              <a:spcPct val="35000"/>
            </a:spcAft>
          </a:pPr>
          <a:r>
            <a:rPr lang="ru-RU" sz="1800" b="1" dirty="0" smtClean="0">
              <a:solidFill>
                <a:srgbClr val="C00000"/>
              </a:solidFill>
            </a:rPr>
            <a:t>292н</a:t>
          </a:r>
          <a:endParaRPr lang="ru-RU" sz="1800" dirty="0">
            <a:solidFill>
              <a:srgbClr val="C00000"/>
            </a:solidFill>
          </a:endParaRPr>
        </a:p>
      </dgm:t>
    </dgm:pt>
    <dgm:pt modelId="{30C16F37-05B3-274F-AA2C-8772CCC0861F}" type="parTrans" cxnId="{57630F2E-4D56-7747-BDFC-4434AF5C6696}">
      <dgm:prSet/>
      <dgm:spPr/>
      <dgm:t>
        <a:bodyPr/>
        <a:lstStyle/>
        <a:p>
          <a:endParaRPr lang="ru-RU"/>
        </a:p>
      </dgm:t>
    </dgm:pt>
    <dgm:pt modelId="{F8D2E333-C226-CD4B-BDD5-E0EC9A2B0279}" type="sibTrans" cxnId="{57630F2E-4D56-7747-BDFC-4434AF5C6696}">
      <dgm:prSet/>
      <dgm:spPr/>
      <dgm:t>
        <a:bodyPr/>
        <a:lstStyle/>
        <a:p>
          <a:endParaRPr lang="ru-RU"/>
        </a:p>
      </dgm:t>
    </dgm:pt>
    <dgm:pt modelId="{605DFA46-6493-DD41-9AC1-3E72539EE462}">
      <dgm:prSet custT="1"/>
      <dgm:spPr/>
      <dgm:t>
        <a:bodyPr/>
        <a:lstStyle/>
        <a:p>
          <a:pPr>
            <a:spcAft>
              <a:spcPts val="0"/>
            </a:spcAft>
          </a:pPr>
          <a:r>
            <a:rPr lang="ru-RU" sz="3500" b="1" dirty="0" smtClean="0">
              <a:solidFill>
                <a:srgbClr val="002060"/>
              </a:solidFill>
            </a:rPr>
            <a:t>15н</a:t>
          </a:r>
        </a:p>
        <a:p>
          <a:pPr>
            <a:spcAft>
              <a:spcPct val="35000"/>
            </a:spcAft>
          </a:pPr>
          <a:r>
            <a:rPr lang="ru-RU" sz="1800" b="1" dirty="0" smtClean="0">
              <a:solidFill>
                <a:srgbClr val="C00000"/>
              </a:solidFill>
            </a:rPr>
            <a:t>313н</a:t>
          </a:r>
          <a:endParaRPr lang="ru-RU" sz="1800" dirty="0">
            <a:solidFill>
              <a:srgbClr val="C00000"/>
            </a:solidFill>
          </a:endParaRPr>
        </a:p>
      </dgm:t>
    </dgm:pt>
    <dgm:pt modelId="{2364AE79-3B58-2D4D-8265-9A8F1CEAC718}" type="parTrans" cxnId="{3685FCFE-303C-E141-BCAB-CCE96105F1D2}">
      <dgm:prSet/>
      <dgm:spPr/>
      <dgm:t>
        <a:bodyPr/>
        <a:lstStyle/>
        <a:p>
          <a:endParaRPr lang="ru-RU"/>
        </a:p>
      </dgm:t>
    </dgm:pt>
    <dgm:pt modelId="{3C626F81-826F-1048-9AE2-AADF7D3BB79F}" type="sibTrans" cxnId="{3685FCFE-303C-E141-BCAB-CCE96105F1D2}">
      <dgm:prSet/>
      <dgm:spPr/>
      <dgm:t>
        <a:bodyPr/>
        <a:lstStyle/>
        <a:p>
          <a:endParaRPr lang="ru-RU"/>
        </a:p>
      </dgm:t>
    </dgm:pt>
    <dgm:pt modelId="{E7E346CB-9BC0-CE48-9902-5CCBD17A46EF}">
      <dgm:prSet/>
      <dgm:spPr/>
      <dgm:t>
        <a:bodyPr/>
        <a:lstStyle/>
        <a:p>
          <a:pPr algn="r"/>
          <a:r>
            <a:rPr lang="ru-RU" dirty="0" smtClean="0"/>
            <a:t>Методология</a:t>
          </a:r>
          <a:endParaRPr lang="ru-RU" dirty="0"/>
        </a:p>
      </dgm:t>
    </dgm:pt>
    <dgm:pt modelId="{46B4613C-804C-2348-BA39-62A366315B71}" type="parTrans" cxnId="{99D989A7-5824-0C48-87EB-428030A89A3B}">
      <dgm:prSet/>
      <dgm:spPr/>
      <dgm:t>
        <a:bodyPr/>
        <a:lstStyle/>
        <a:p>
          <a:endParaRPr lang="ru-RU"/>
        </a:p>
      </dgm:t>
    </dgm:pt>
    <dgm:pt modelId="{5A8C7AD6-1212-A54E-AF42-4E613B7B416B}" type="sibTrans" cxnId="{99D989A7-5824-0C48-87EB-428030A89A3B}">
      <dgm:prSet/>
      <dgm:spPr/>
      <dgm:t>
        <a:bodyPr/>
        <a:lstStyle/>
        <a:p>
          <a:endParaRPr lang="ru-RU"/>
        </a:p>
      </dgm:t>
    </dgm:pt>
    <dgm:pt modelId="{EF7225A6-F2FA-5C46-BB2B-3A696A86E004}">
      <dgm:prSet/>
      <dgm:spPr/>
      <dgm:t>
        <a:bodyPr/>
        <a:lstStyle/>
        <a:p>
          <a:r>
            <a:rPr lang="ru-RU" dirty="0" smtClean="0"/>
            <a:t>Методология</a:t>
          </a:r>
          <a:endParaRPr lang="ru-RU" dirty="0"/>
        </a:p>
      </dgm:t>
    </dgm:pt>
    <dgm:pt modelId="{2E714C57-8512-7443-A4E5-9987B1CBE936}" type="parTrans" cxnId="{0DB17A87-584D-BD42-AEEA-89E933FD81C1}">
      <dgm:prSet/>
      <dgm:spPr/>
      <dgm:t>
        <a:bodyPr/>
        <a:lstStyle/>
        <a:p>
          <a:endParaRPr lang="ru-RU"/>
        </a:p>
      </dgm:t>
    </dgm:pt>
    <dgm:pt modelId="{1332C7C4-7EEB-624C-9D8B-79842DE4796D}" type="sibTrans" cxnId="{0DB17A87-584D-BD42-AEEA-89E933FD81C1}">
      <dgm:prSet/>
      <dgm:spPr/>
      <dgm:t>
        <a:bodyPr/>
        <a:lstStyle/>
        <a:p>
          <a:endParaRPr lang="ru-RU"/>
        </a:p>
      </dgm:t>
    </dgm:pt>
    <dgm:pt modelId="{F051721B-B53E-2548-8E55-5886CDEF7E07}">
      <dgm:prSet/>
      <dgm:spPr/>
      <dgm:t>
        <a:bodyPr/>
        <a:lstStyle/>
        <a:p>
          <a:r>
            <a:rPr lang="ru-RU" dirty="0" smtClean="0"/>
            <a:t>Вирус</a:t>
          </a:r>
          <a:endParaRPr lang="ru-RU" dirty="0"/>
        </a:p>
      </dgm:t>
    </dgm:pt>
    <dgm:pt modelId="{F5AADA62-BBEE-FE4B-A420-E345B900B35A}" type="sibTrans" cxnId="{CC590675-F7F9-424B-BFA4-CF31DB4079D6}">
      <dgm:prSet/>
      <dgm:spPr/>
      <dgm:t>
        <a:bodyPr/>
        <a:lstStyle/>
        <a:p>
          <a:endParaRPr lang="ru-RU"/>
        </a:p>
      </dgm:t>
    </dgm:pt>
    <dgm:pt modelId="{11CA5484-47E5-904D-8A27-F5F6003C4AA7}" type="parTrans" cxnId="{CC590675-F7F9-424B-BFA4-CF31DB4079D6}">
      <dgm:prSet/>
      <dgm:spPr/>
      <dgm:t>
        <a:bodyPr/>
        <a:lstStyle/>
        <a:p>
          <a:endParaRPr lang="ru-RU"/>
        </a:p>
      </dgm:t>
    </dgm:pt>
    <dgm:pt modelId="{1F741441-B064-4BE2-8697-DD2E956A3241}">
      <dgm:prSet/>
      <dgm:spPr/>
      <dgm:t>
        <a:bodyPr/>
        <a:lstStyle/>
        <a:p>
          <a:r>
            <a:rPr lang="ru-RU" b="1" dirty="0" smtClean="0">
              <a:solidFill>
                <a:srgbClr val="002060"/>
              </a:solidFill>
            </a:rPr>
            <a:t>Октябрь 2020</a:t>
          </a:r>
          <a:endParaRPr lang="ru-RU" b="1" dirty="0">
            <a:solidFill>
              <a:srgbClr val="002060"/>
            </a:solidFill>
          </a:endParaRPr>
        </a:p>
      </dgm:t>
    </dgm:pt>
    <dgm:pt modelId="{4AC541E3-A8DC-4795-83A9-62CA6BD1EF7E}" type="parTrans" cxnId="{259609C8-FD1C-4EB7-BC60-52D1742B11D1}">
      <dgm:prSet/>
      <dgm:spPr/>
      <dgm:t>
        <a:bodyPr/>
        <a:lstStyle/>
        <a:p>
          <a:endParaRPr lang="ru-RU"/>
        </a:p>
      </dgm:t>
    </dgm:pt>
    <dgm:pt modelId="{383ECF90-8399-424A-8340-F9327A3E3C3B}" type="sibTrans" cxnId="{259609C8-FD1C-4EB7-BC60-52D1742B11D1}">
      <dgm:prSet/>
      <dgm:spPr/>
      <dgm:t>
        <a:bodyPr/>
        <a:lstStyle/>
        <a:p>
          <a:endParaRPr lang="ru-RU"/>
        </a:p>
      </dgm:t>
    </dgm:pt>
    <dgm:pt modelId="{9AB61C20-BB39-4BA6-B949-CB9C7F40AC9E}">
      <dgm:prSet custT="1"/>
      <dgm:spPr/>
      <dgm:t>
        <a:bodyPr/>
        <a:lstStyle/>
        <a:p>
          <a:r>
            <a:rPr lang="ru-RU" sz="3500" b="1" dirty="0" smtClean="0">
              <a:solidFill>
                <a:srgbClr val="002060"/>
              </a:solidFill>
            </a:rPr>
            <a:t>191н</a:t>
          </a:r>
          <a:r>
            <a:rPr lang="ru-RU" sz="1100" b="1" dirty="0" smtClean="0">
              <a:solidFill>
                <a:srgbClr val="002060"/>
              </a:solidFill>
            </a:rPr>
            <a:t/>
          </a:r>
          <a:br>
            <a:rPr lang="ru-RU" sz="1100" b="1" dirty="0" smtClean="0">
              <a:solidFill>
                <a:srgbClr val="002060"/>
              </a:solidFill>
            </a:rPr>
          </a:br>
          <a:r>
            <a:rPr lang="ru-RU" sz="1500" b="1" dirty="0" smtClean="0">
              <a:solidFill>
                <a:srgbClr val="002060"/>
              </a:solidFill>
            </a:rPr>
            <a:t>250н</a:t>
          </a:r>
          <a:endParaRPr lang="ru-RU" sz="1500" b="1" dirty="0">
            <a:solidFill>
              <a:srgbClr val="002060"/>
            </a:solidFill>
          </a:endParaRPr>
        </a:p>
      </dgm:t>
    </dgm:pt>
    <dgm:pt modelId="{0977268E-2269-408A-8204-CA1DC2881C60}" type="parTrans" cxnId="{C9281C28-FB18-4B15-82AB-11795AF4DB25}">
      <dgm:prSet/>
      <dgm:spPr/>
      <dgm:t>
        <a:bodyPr/>
        <a:lstStyle/>
        <a:p>
          <a:endParaRPr lang="ru-RU"/>
        </a:p>
      </dgm:t>
    </dgm:pt>
    <dgm:pt modelId="{8D5BE6AB-41F5-4399-A998-2CC737128F3A}" type="sibTrans" cxnId="{C9281C28-FB18-4B15-82AB-11795AF4DB25}">
      <dgm:prSet/>
      <dgm:spPr/>
      <dgm:t>
        <a:bodyPr/>
        <a:lstStyle/>
        <a:p>
          <a:endParaRPr lang="ru-RU"/>
        </a:p>
      </dgm:t>
    </dgm:pt>
    <dgm:pt modelId="{D8BC84F0-1269-F14D-92BF-B43CB233CF00}" type="pres">
      <dgm:prSet presAssocID="{F65C4D7B-FD38-CB4E-AEE7-9F8D0EC8B12D}" presName="Name0" presStyleCnt="0">
        <dgm:presLayoutVars>
          <dgm:chPref val="3"/>
          <dgm:dir/>
          <dgm:animLvl val="lvl"/>
          <dgm:resizeHandles/>
        </dgm:presLayoutVars>
      </dgm:prSet>
      <dgm:spPr/>
      <dgm:t>
        <a:bodyPr/>
        <a:lstStyle/>
        <a:p>
          <a:endParaRPr lang="ru-RU"/>
        </a:p>
      </dgm:t>
    </dgm:pt>
    <dgm:pt modelId="{8DD26D7D-E8AF-8842-A85A-BF1966492240}" type="pres">
      <dgm:prSet presAssocID="{AEB0826B-C890-7243-82A4-FE42FC700FEA}" presName="horFlow" presStyleCnt="0"/>
      <dgm:spPr/>
    </dgm:pt>
    <dgm:pt modelId="{3D96EEA9-087B-D445-A0EA-BCF1C9544EFB}" type="pres">
      <dgm:prSet presAssocID="{AEB0826B-C890-7243-82A4-FE42FC700FEA}" presName="bigChev" presStyleLbl="node1" presStyleIdx="0" presStyleCnt="5"/>
      <dgm:spPr/>
      <dgm:t>
        <a:bodyPr/>
        <a:lstStyle/>
        <a:p>
          <a:endParaRPr lang="ru-RU"/>
        </a:p>
      </dgm:t>
    </dgm:pt>
    <dgm:pt modelId="{9B3F7425-0DDE-094B-B5FA-EAB7A0CB7A71}" type="pres">
      <dgm:prSet presAssocID="{23775E1E-AA9A-624A-8C8A-2E305848FFD7}" presName="parTrans" presStyleCnt="0"/>
      <dgm:spPr/>
    </dgm:pt>
    <dgm:pt modelId="{0DF020EB-786E-F341-928E-F39B96ED8B42}" type="pres">
      <dgm:prSet presAssocID="{6CE69429-CA20-E840-BAF2-3E448449B03B}" presName="node" presStyleLbl="alignAccFollowNode1" presStyleIdx="0" presStyleCnt="16" custScaleX="135688">
        <dgm:presLayoutVars>
          <dgm:bulletEnabled val="1"/>
        </dgm:presLayoutVars>
      </dgm:prSet>
      <dgm:spPr/>
      <dgm:t>
        <a:bodyPr/>
        <a:lstStyle/>
        <a:p>
          <a:endParaRPr lang="ru-RU"/>
        </a:p>
      </dgm:t>
    </dgm:pt>
    <dgm:pt modelId="{0521346C-12F3-A14A-8114-12D9603B245B}" type="pres">
      <dgm:prSet presAssocID="{33AED1C7-82EF-EA45-9F51-D51569BED819}" presName="sibTrans" presStyleCnt="0"/>
      <dgm:spPr/>
    </dgm:pt>
    <dgm:pt modelId="{D7C3CCE4-834A-CB40-8229-771A004A62DD}" type="pres">
      <dgm:prSet presAssocID="{3A26B5C5-2BE2-E44E-A0D9-1D268BFEDCF2}" presName="node" presStyleLbl="alignAccFollowNode1" presStyleIdx="1" presStyleCnt="16" custScaleX="135688">
        <dgm:presLayoutVars>
          <dgm:bulletEnabled val="1"/>
        </dgm:presLayoutVars>
      </dgm:prSet>
      <dgm:spPr/>
      <dgm:t>
        <a:bodyPr/>
        <a:lstStyle/>
        <a:p>
          <a:endParaRPr lang="ru-RU"/>
        </a:p>
      </dgm:t>
    </dgm:pt>
    <dgm:pt modelId="{E7928440-1BBD-904C-A632-F18CCFC91DF2}" type="pres">
      <dgm:prSet presAssocID="{229D6979-993A-6149-A59B-7B7E15F458E0}" presName="sibTrans" presStyleCnt="0"/>
      <dgm:spPr/>
    </dgm:pt>
    <dgm:pt modelId="{CC3F6E8F-08F0-7144-B474-86E232983C5C}" type="pres">
      <dgm:prSet presAssocID="{EF7225A6-F2FA-5C46-BB2B-3A696A86E004}" presName="node" presStyleLbl="alignAccFollowNode1" presStyleIdx="2" presStyleCnt="16">
        <dgm:presLayoutVars>
          <dgm:bulletEnabled val="1"/>
        </dgm:presLayoutVars>
      </dgm:prSet>
      <dgm:spPr/>
      <dgm:t>
        <a:bodyPr/>
        <a:lstStyle/>
        <a:p>
          <a:endParaRPr lang="ru-RU"/>
        </a:p>
      </dgm:t>
    </dgm:pt>
    <dgm:pt modelId="{0734BB20-CADD-6548-9295-E68D670E806E}" type="pres">
      <dgm:prSet presAssocID="{AEB0826B-C890-7243-82A4-FE42FC700FEA}" presName="vSp" presStyleCnt="0"/>
      <dgm:spPr/>
    </dgm:pt>
    <dgm:pt modelId="{00F92815-8BB5-7E45-A0E5-D91744B3939E}" type="pres">
      <dgm:prSet presAssocID="{092DF937-7D39-2D4B-AFEC-A638C30EEC7B}" presName="horFlow" presStyleCnt="0"/>
      <dgm:spPr/>
    </dgm:pt>
    <dgm:pt modelId="{02FF99DD-6FEB-7C40-B083-0ABB5F0B9D1D}" type="pres">
      <dgm:prSet presAssocID="{092DF937-7D39-2D4B-AFEC-A638C30EEC7B}" presName="bigChev" presStyleLbl="node1" presStyleIdx="1" presStyleCnt="5"/>
      <dgm:spPr/>
      <dgm:t>
        <a:bodyPr/>
        <a:lstStyle/>
        <a:p>
          <a:endParaRPr lang="ru-RU"/>
        </a:p>
      </dgm:t>
    </dgm:pt>
    <dgm:pt modelId="{3384CA8F-BA11-EA40-ABE2-544FD38071B3}" type="pres">
      <dgm:prSet presAssocID="{77D4624C-93DC-8445-A645-17CE19E7F7CC}" presName="parTrans" presStyleCnt="0"/>
      <dgm:spPr/>
    </dgm:pt>
    <dgm:pt modelId="{E18003FE-F41A-464C-986A-C0D8AF1A1B46}" type="pres">
      <dgm:prSet presAssocID="{348AF814-8DD5-C942-8677-CB48985BC628}" presName="node" presStyleLbl="alignAccFollowNode1" presStyleIdx="3" presStyleCnt="16">
        <dgm:presLayoutVars>
          <dgm:bulletEnabled val="1"/>
        </dgm:presLayoutVars>
      </dgm:prSet>
      <dgm:spPr/>
      <dgm:t>
        <a:bodyPr/>
        <a:lstStyle/>
        <a:p>
          <a:endParaRPr lang="ru-RU"/>
        </a:p>
      </dgm:t>
    </dgm:pt>
    <dgm:pt modelId="{D8314EBE-0BB3-C541-ABAD-D0F9370AC401}" type="pres">
      <dgm:prSet presAssocID="{07D51433-C920-8244-9560-68B08C6C4E29}" presName="sibTrans" presStyleCnt="0"/>
      <dgm:spPr/>
    </dgm:pt>
    <dgm:pt modelId="{DBB30174-96BE-B349-83C4-22954E64B07E}" type="pres">
      <dgm:prSet presAssocID="{F282870D-62CF-BA42-A4B3-CCD6AD730A4B}" presName="node" presStyleLbl="alignAccFollowNode1" presStyleIdx="4" presStyleCnt="16">
        <dgm:presLayoutVars>
          <dgm:bulletEnabled val="1"/>
        </dgm:presLayoutVars>
      </dgm:prSet>
      <dgm:spPr/>
      <dgm:t>
        <a:bodyPr/>
        <a:lstStyle/>
        <a:p>
          <a:endParaRPr lang="ru-RU"/>
        </a:p>
      </dgm:t>
    </dgm:pt>
    <dgm:pt modelId="{61D58E0C-CCB7-5145-ADDC-79B23786196E}" type="pres">
      <dgm:prSet presAssocID="{828B2313-756F-F24D-8168-1E9C940C3557}" presName="sibTrans" presStyleCnt="0"/>
      <dgm:spPr/>
    </dgm:pt>
    <dgm:pt modelId="{2AB9E841-B43A-7B45-BBB5-5D4ED94AE5D9}" type="pres">
      <dgm:prSet presAssocID="{CD3490EF-898C-FE4A-8E42-18F6F98D4D7D}" presName="node" presStyleLbl="alignAccFollowNode1" presStyleIdx="5" presStyleCnt="16">
        <dgm:presLayoutVars>
          <dgm:bulletEnabled val="1"/>
        </dgm:presLayoutVars>
      </dgm:prSet>
      <dgm:spPr/>
      <dgm:t>
        <a:bodyPr/>
        <a:lstStyle/>
        <a:p>
          <a:endParaRPr lang="ru-RU"/>
        </a:p>
      </dgm:t>
    </dgm:pt>
    <dgm:pt modelId="{27D54647-223B-454A-825A-AFFC622369A4}" type="pres">
      <dgm:prSet presAssocID="{2EFF5C5F-02BF-4848-AB8E-0560EEFE973F}" presName="sibTrans" presStyleCnt="0"/>
      <dgm:spPr/>
    </dgm:pt>
    <dgm:pt modelId="{6D7C83A4-5281-354D-95D8-797662D628DC}" type="pres">
      <dgm:prSet presAssocID="{F051721B-B53E-2548-8E55-5886CDEF7E07}" presName="node" presStyleLbl="alignAccFollowNode1" presStyleIdx="6" presStyleCnt="16">
        <dgm:presLayoutVars>
          <dgm:bulletEnabled val="1"/>
        </dgm:presLayoutVars>
      </dgm:prSet>
      <dgm:spPr/>
      <dgm:t>
        <a:bodyPr/>
        <a:lstStyle/>
        <a:p>
          <a:endParaRPr lang="ru-RU"/>
        </a:p>
      </dgm:t>
    </dgm:pt>
    <dgm:pt modelId="{4B75959F-6198-4548-9E03-3DC02C35A6A7}" type="pres">
      <dgm:prSet presAssocID="{092DF937-7D39-2D4B-AFEC-A638C30EEC7B}" presName="vSp" presStyleCnt="0"/>
      <dgm:spPr/>
    </dgm:pt>
    <dgm:pt modelId="{722828EC-3C8D-4841-889C-18AD73407969}" type="pres">
      <dgm:prSet presAssocID="{71537702-A3A3-B94F-9BC6-0729FA52A9EF}" presName="horFlow" presStyleCnt="0"/>
      <dgm:spPr/>
    </dgm:pt>
    <dgm:pt modelId="{50BF0ED3-7B3B-4740-BA58-E9BACC0F82F5}" type="pres">
      <dgm:prSet presAssocID="{71537702-A3A3-B94F-9BC6-0729FA52A9EF}" presName="bigChev" presStyleLbl="node1" presStyleIdx="2" presStyleCnt="5"/>
      <dgm:spPr/>
      <dgm:t>
        <a:bodyPr/>
        <a:lstStyle/>
        <a:p>
          <a:endParaRPr lang="ru-RU"/>
        </a:p>
      </dgm:t>
    </dgm:pt>
    <dgm:pt modelId="{279E4BA0-AB98-0847-8064-932948C13DBE}" type="pres">
      <dgm:prSet presAssocID="{F9A86020-D10A-D84C-A91B-7A5A52471A2E}" presName="parTrans" presStyleCnt="0"/>
      <dgm:spPr/>
    </dgm:pt>
    <dgm:pt modelId="{4E5AB715-E56F-ED4C-9489-4F443F9E658F}" type="pres">
      <dgm:prSet presAssocID="{0ED251FA-4B1C-2941-8C05-A31F4E746B05}" presName="node" presStyleLbl="alignAccFollowNode1" presStyleIdx="7" presStyleCnt="16">
        <dgm:presLayoutVars>
          <dgm:bulletEnabled val="1"/>
        </dgm:presLayoutVars>
      </dgm:prSet>
      <dgm:spPr/>
      <dgm:t>
        <a:bodyPr/>
        <a:lstStyle/>
        <a:p>
          <a:endParaRPr lang="ru-RU"/>
        </a:p>
      </dgm:t>
    </dgm:pt>
    <dgm:pt modelId="{7A5EE456-7F3E-B94E-841D-AEA0BFD83BB8}" type="pres">
      <dgm:prSet presAssocID="{4106302A-1030-3C44-B900-DDB1C22A109B}" presName="sibTrans" presStyleCnt="0"/>
      <dgm:spPr/>
    </dgm:pt>
    <dgm:pt modelId="{B636AF48-9EA5-9C42-8094-6EF04EC864D1}" type="pres">
      <dgm:prSet presAssocID="{7AD2F4F8-C7DB-6245-8D49-B1DC4437BB5B}" presName="node" presStyleLbl="alignAccFollowNode1" presStyleIdx="8" presStyleCnt="16">
        <dgm:presLayoutVars>
          <dgm:bulletEnabled val="1"/>
        </dgm:presLayoutVars>
      </dgm:prSet>
      <dgm:spPr/>
      <dgm:t>
        <a:bodyPr/>
        <a:lstStyle/>
        <a:p>
          <a:endParaRPr lang="ru-RU"/>
        </a:p>
      </dgm:t>
    </dgm:pt>
    <dgm:pt modelId="{071F485F-63E8-7147-96E1-E42D46BCC6E9}" type="pres">
      <dgm:prSet presAssocID="{355FB2CB-4962-3646-9D55-3904AFB1C224}" presName="sibTrans" presStyleCnt="0"/>
      <dgm:spPr/>
    </dgm:pt>
    <dgm:pt modelId="{F16D8F64-9560-D140-97AB-C7B972DD3183}" type="pres">
      <dgm:prSet presAssocID="{DD7D92DE-847D-6F4D-97F6-D9F76C097590}" presName="node" presStyleLbl="alignAccFollowNode1" presStyleIdx="9" presStyleCnt="16">
        <dgm:presLayoutVars>
          <dgm:bulletEnabled val="1"/>
        </dgm:presLayoutVars>
      </dgm:prSet>
      <dgm:spPr/>
      <dgm:t>
        <a:bodyPr/>
        <a:lstStyle/>
        <a:p>
          <a:endParaRPr lang="ru-RU"/>
        </a:p>
      </dgm:t>
    </dgm:pt>
    <dgm:pt modelId="{622994F6-409C-B241-9748-7DDBFA2036A8}" type="pres">
      <dgm:prSet presAssocID="{07B40C75-D990-8743-809A-095770EAA889}" presName="sibTrans" presStyleCnt="0"/>
      <dgm:spPr/>
    </dgm:pt>
    <dgm:pt modelId="{12B648DA-5BC2-3C42-8F47-8484D0FB18DF}" type="pres">
      <dgm:prSet presAssocID="{1FE40F4A-3CE3-D34B-AB87-358DCD972D3F}" presName="node" presStyleLbl="alignAccFollowNode1" presStyleIdx="10" presStyleCnt="16">
        <dgm:presLayoutVars>
          <dgm:bulletEnabled val="1"/>
        </dgm:presLayoutVars>
      </dgm:prSet>
      <dgm:spPr/>
      <dgm:t>
        <a:bodyPr/>
        <a:lstStyle/>
        <a:p>
          <a:endParaRPr lang="ru-RU"/>
        </a:p>
      </dgm:t>
    </dgm:pt>
    <dgm:pt modelId="{66141B12-CC79-2A4D-A287-A3F09FCE7006}" type="pres">
      <dgm:prSet presAssocID="{71537702-A3A3-B94F-9BC6-0729FA52A9EF}" presName="vSp" presStyleCnt="0"/>
      <dgm:spPr/>
    </dgm:pt>
    <dgm:pt modelId="{F160BD9B-C435-4AA3-A952-C256BD2F916F}" type="pres">
      <dgm:prSet presAssocID="{1F741441-B064-4BE2-8697-DD2E956A3241}" presName="horFlow" presStyleCnt="0"/>
      <dgm:spPr/>
    </dgm:pt>
    <dgm:pt modelId="{437DBAD3-C43E-4009-ABFA-46648418AC21}" type="pres">
      <dgm:prSet presAssocID="{1F741441-B064-4BE2-8697-DD2E956A3241}" presName="bigChev" presStyleLbl="node1" presStyleIdx="3" presStyleCnt="5"/>
      <dgm:spPr/>
      <dgm:t>
        <a:bodyPr/>
        <a:lstStyle/>
        <a:p>
          <a:endParaRPr lang="ru-RU"/>
        </a:p>
      </dgm:t>
    </dgm:pt>
    <dgm:pt modelId="{2C00D3AB-242D-4A3E-8BBD-BD81A44008CA}" type="pres">
      <dgm:prSet presAssocID="{0977268E-2269-408A-8204-CA1DC2881C60}" presName="parTrans" presStyleCnt="0"/>
      <dgm:spPr/>
    </dgm:pt>
    <dgm:pt modelId="{52953135-A8DC-4081-B10E-4A7BC1BC577B}" type="pres">
      <dgm:prSet presAssocID="{9AB61C20-BB39-4BA6-B949-CB9C7F40AC9E}" presName="node" presStyleLbl="alignAccFollowNode1" presStyleIdx="11" presStyleCnt="16">
        <dgm:presLayoutVars>
          <dgm:bulletEnabled val="1"/>
        </dgm:presLayoutVars>
      </dgm:prSet>
      <dgm:spPr/>
      <dgm:t>
        <a:bodyPr/>
        <a:lstStyle/>
        <a:p>
          <a:endParaRPr lang="ru-RU"/>
        </a:p>
      </dgm:t>
    </dgm:pt>
    <dgm:pt modelId="{92618D91-AB23-4771-AEBC-AFBA53400E88}" type="pres">
      <dgm:prSet presAssocID="{1F741441-B064-4BE2-8697-DD2E956A3241}" presName="vSp" presStyleCnt="0"/>
      <dgm:spPr/>
    </dgm:pt>
    <dgm:pt modelId="{8D31F88F-D465-B54D-B1E7-AD1BAFF77765}" type="pres">
      <dgm:prSet presAssocID="{11BCB73B-F7B1-1049-AD1B-8CB7CA5DACED}" presName="horFlow" presStyleCnt="0"/>
      <dgm:spPr/>
    </dgm:pt>
    <dgm:pt modelId="{C600B5CE-FEF7-054E-BC8E-671B2BD07C9B}" type="pres">
      <dgm:prSet presAssocID="{11BCB73B-F7B1-1049-AD1B-8CB7CA5DACED}" presName="bigChev" presStyleLbl="node1" presStyleIdx="4" presStyleCnt="5"/>
      <dgm:spPr/>
      <dgm:t>
        <a:bodyPr/>
        <a:lstStyle/>
        <a:p>
          <a:endParaRPr lang="ru-RU"/>
        </a:p>
      </dgm:t>
    </dgm:pt>
    <dgm:pt modelId="{55548045-D211-A947-AF9E-27DD8B99FA24}" type="pres">
      <dgm:prSet presAssocID="{FB96CEE3-91DE-D243-866E-91FD31E953F0}" presName="parTrans" presStyleCnt="0"/>
      <dgm:spPr/>
    </dgm:pt>
    <dgm:pt modelId="{A0742800-1AEC-DF4B-9CC5-BDF54342DA07}" type="pres">
      <dgm:prSet presAssocID="{CC1DCC3D-360D-2849-A357-0CE1673984C2}" presName="node" presStyleLbl="alignAccFollowNode1" presStyleIdx="12" presStyleCnt="16" custScaleY="122234">
        <dgm:presLayoutVars>
          <dgm:bulletEnabled val="1"/>
        </dgm:presLayoutVars>
      </dgm:prSet>
      <dgm:spPr/>
      <dgm:t>
        <a:bodyPr/>
        <a:lstStyle/>
        <a:p>
          <a:endParaRPr lang="ru-RU"/>
        </a:p>
      </dgm:t>
    </dgm:pt>
    <dgm:pt modelId="{0B9D2606-5539-CF4B-A9E8-839C8D813CE9}" type="pres">
      <dgm:prSet presAssocID="{22C6CD71-80E0-A04B-9BCB-047CA89E8011}" presName="sibTrans" presStyleCnt="0"/>
      <dgm:spPr/>
    </dgm:pt>
    <dgm:pt modelId="{D634F666-91F0-9D45-B427-C63173019450}" type="pres">
      <dgm:prSet presAssocID="{321D1D4F-D297-924F-B021-E05215EC15F3}" presName="node" presStyleLbl="alignAccFollowNode1" presStyleIdx="13" presStyleCnt="16" custScaleY="127275">
        <dgm:presLayoutVars>
          <dgm:bulletEnabled val="1"/>
        </dgm:presLayoutVars>
      </dgm:prSet>
      <dgm:spPr/>
      <dgm:t>
        <a:bodyPr/>
        <a:lstStyle/>
        <a:p>
          <a:endParaRPr lang="ru-RU"/>
        </a:p>
      </dgm:t>
    </dgm:pt>
    <dgm:pt modelId="{C0A29B1E-51B0-CE41-80C1-0CB8C758E009}" type="pres">
      <dgm:prSet presAssocID="{F8D2E333-C226-CD4B-BDD5-E0EC9A2B0279}" presName="sibTrans" presStyleCnt="0"/>
      <dgm:spPr/>
    </dgm:pt>
    <dgm:pt modelId="{F335F3F7-B326-4649-AB1A-DEF069BFA089}" type="pres">
      <dgm:prSet presAssocID="{605DFA46-6493-DD41-9AC1-3E72539EE462}" presName="node" presStyleLbl="alignAccFollowNode1" presStyleIdx="14" presStyleCnt="16" custScaleY="129796">
        <dgm:presLayoutVars>
          <dgm:bulletEnabled val="1"/>
        </dgm:presLayoutVars>
      </dgm:prSet>
      <dgm:spPr/>
      <dgm:t>
        <a:bodyPr/>
        <a:lstStyle/>
        <a:p>
          <a:endParaRPr lang="ru-RU"/>
        </a:p>
      </dgm:t>
    </dgm:pt>
    <dgm:pt modelId="{F16CBDFB-EEA1-A341-B9C0-C72F5662D49D}" type="pres">
      <dgm:prSet presAssocID="{3C626F81-826F-1048-9AE2-AADF7D3BB79F}" presName="sibTrans" presStyleCnt="0"/>
      <dgm:spPr/>
    </dgm:pt>
    <dgm:pt modelId="{65F80606-C44A-8D4D-8CD2-207693E87EE0}" type="pres">
      <dgm:prSet presAssocID="{E7E346CB-9BC0-CE48-9902-5CCBD17A46EF}" presName="node" presStyleLbl="alignAccFollowNode1" presStyleIdx="15" presStyleCnt="16" custScaleY="137358">
        <dgm:presLayoutVars>
          <dgm:bulletEnabled val="1"/>
        </dgm:presLayoutVars>
      </dgm:prSet>
      <dgm:spPr/>
      <dgm:t>
        <a:bodyPr/>
        <a:lstStyle/>
        <a:p>
          <a:endParaRPr lang="ru-RU"/>
        </a:p>
      </dgm:t>
    </dgm:pt>
  </dgm:ptLst>
  <dgm:cxnLst>
    <dgm:cxn modelId="{FE7DB771-3002-7C46-AAFC-B032BE6C9B56}" srcId="{092DF937-7D39-2D4B-AFEC-A638C30EEC7B}" destId="{CD3490EF-898C-FE4A-8E42-18F6F98D4D7D}" srcOrd="2" destOrd="0" parTransId="{A42B453C-26C6-914B-A20D-AC6569A19623}" sibTransId="{2EFF5C5F-02BF-4848-AB8E-0560EEFE973F}"/>
    <dgm:cxn modelId="{1E4096C1-3821-D146-B131-F4607B2FC800}" type="presOf" srcId="{71537702-A3A3-B94F-9BC6-0729FA52A9EF}" destId="{50BF0ED3-7B3B-4740-BA58-E9BACC0F82F5}" srcOrd="0" destOrd="0" presId="urn:microsoft.com/office/officeart/2005/8/layout/lProcess3"/>
    <dgm:cxn modelId="{212F1387-6C77-A24F-83CB-B2EB6B72CC19}" srcId="{F65C4D7B-FD38-CB4E-AEE7-9F8D0EC8B12D}" destId="{092DF937-7D39-2D4B-AFEC-A638C30EEC7B}" srcOrd="1" destOrd="0" parTransId="{83EA47E9-561C-2546-AA20-47CE71ED357D}" sibTransId="{FC31D6E9-DBE0-814D-A902-247465033881}"/>
    <dgm:cxn modelId="{3685FCFE-303C-E141-BCAB-CCE96105F1D2}" srcId="{11BCB73B-F7B1-1049-AD1B-8CB7CA5DACED}" destId="{605DFA46-6493-DD41-9AC1-3E72539EE462}" srcOrd="2" destOrd="0" parTransId="{2364AE79-3B58-2D4D-8265-9A8F1CEAC718}" sibTransId="{3C626F81-826F-1048-9AE2-AADF7D3BB79F}"/>
    <dgm:cxn modelId="{74D59103-2769-0B4D-8387-A87F50A70682}" type="presOf" srcId="{348AF814-8DD5-C942-8677-CB48985BC628}" destId="{E18003FE-F41A-464C-986A-C0D8AF1A1B46}" srcOrd="0" destOrd="0" presId="urn:microsoft.com/office/officeart/2005/8/layout/lProcess3"/>
    <dgm:cxn modelId="{7981B409-A4E9-964A-A816-E299FB9323B5}" type="presOf" srcId="{DD7D92DE-847D-6F4D-97F6-D9F76C097590}" destId="{F16D8F64-9560-D140-97AB-C7B972DD3183}" srcOrd="0" destOrd="0" presId="urn:microsoft.com/office/officeart/2005/8/layout/lProcess3"/>
    <dgm:cxn modelId="{D1F0ABA1-3087-BD4C-88BD-BD018472AE7A}" type="presOf" srcId="{E7E346CB-9BC0-CE48-9902-5CCBD17A46EF}" destId="{65F80606-C44A-8D4D-8CD2-207693E87EE0}" srcOrd="0" destOrd="0" presId="urn:microsoft.com/office/officeart/2005/8/layout/lProcess3"/>
    <dgm:cxn modelId="{57630F2E-4D56-7747-BDFC-4434AF5C6696}" srcId="{11BCB73B-F7B1-1049-AD1B-8CB7CA5DACED}" destId="{321D1D4F-D297-924F-B021-E05215EC15F3}" srcOrd="1" destOrd="0" parTransId="{30C16F37-05B3-274F-AA2C-8772CCC0861F}" sibTransId="{F8D2E333-C226-CD4B-BDD5-E0EC9A2B0279}"/>
    <dgm:cxn modelId="{B78EAD09-1990-D341-AC66-8578050149FA}" type="presOf" srcId="{CC1DCC3D-360D-2849-A357-0CE1673984C2}" destId="{A0742800-1AEC-DF4B-9CC5-BDF54342DA07}" srcOrd="0" destOrd="0" presId="urn:microsoft.com/office/officeart/2005/8/layout/lProcess3"/>
    <dgm:cxn modelId="{FA616330-DB1D-3346-8276-1526989D46FD}" type="presOf" srcId="{F65C4D7B-FD38-CB4E-AEE7-9F8D0EC8B12D}" destId="{D8BC84F0-1269-F14D-92BF-B43CB233CF00}" srcOrd="0" destOrd="0" presId="urn:microsoft.com/office/officeart/2005/8/layout/lProcess3"/>
    <dgm:cxn modelId="{C48A790B-4AAC-174F-AC42-8545231AF9D9}" type="presOf" srcId="{3A26B5C5-2BE2-E44E-A0D9-1D268BFEDCF2}" destId="{D7C3CCE4-834A-CB40-8229-771A004A62DD}" srcOrd="0" destOrd="0" presId="urn:microsoft.com/office/officeart/2005/8/layout/lProcess3"/>
    <dgm:cxn modelId="{4CE9C7B3-D104-AF4F-9066-DD5D8D024CF9}" type="presOf" srcId="{0ED251FA-4B1C-2941-8C05-A31F4E746B05}" destId="{4E5AB715-E56F-ED4C-9489-4F443F9E658F}" srcOrd="0" destOrd="0" presId="urn:microsoft.com/office/officeart/2005/8/layout/lProcess3"/>
    <dgm:cxn modelId="{5AFD3965-615C-F84D-90D4-D64510972AB6}" type="presOf" srcId="{6CE69429-CA20-E840-BAF2-3E448449B03B}" destId="{0DF020EB-786E-F341-928E-F39B96ED8B42}" srcOrd="0" destOrd="0" presId="urn:microsoft.com/office/officeart/2005/8/layout/lProcess3"/>
    <dgm:cxn modelId="{753E064C-6DEC-DF4F-B5E7-9990871E04F3}" srcId="{F65C4D7B-FD38-CB4E-AEE7-9F8D0EC8B12D}" destId="{AEB0826B-C890-7243-82A4-FE42FC700FEA}" srcOrd="0" destOrd="0" parTransId="{F70AE9A5-01EB-EC4B-B364-9E1F23EEFCEF}" sibTransId="{34943E04-35C1-4941-A3D6-FD9161335573}"/>
    <dgm:cxn modelId="{0C7990DC-44B6-EF4C-BF9C-D747DAB6E8F4}" type="presOf" srcId="{11BCB73B-F7B1-1049-AD1B-8CB7CA5DACED}" destId="{C600B5CE-FEF7-054E-BC8E-671B2BD07C9B}" srcOrd="0" destOrd="0" presId="urn:microsoft.com/office/officeart/2005/8/layout/lProcess3"/>
    <dgm:cxn modelId="{4A989615-EEF6-493B-AC10-3C9FB3A957F5}" type="presOf" srcId="{9AB61C20-BB39-4BA6-B949-CB9C7F40AC9E}" destId="{52953135-A8DC-4081-B10E-4A7BC1BC577B}" srcOrd="0" destOrd="0" presId="urn:microsoft.com/office/officeart/2005/8/layout/lProcess3"/>
    <dgm:cxn modelId="{8CE57C5A-0D09-F844-9F55-F6E502971B63}" type="presOf" srcId="{092DF937-7D39-2D4B-AFEC-A638C30EEC7B}" destId="{02FF99DD-6FEB-7C40-B083-0ABB5F0B9D1D}" srcOrd="0" destOrd="0" presId="urn:microsoft.com/office/officeart/2005/8/layout/lProcess3"/>
    <dgm:cxn modelId="{8574D1FB-F770-8142-86A4-F131509BE9FC}" type="presOf" srcId="{7AD2F4F8-C7DB-6245-8D49-B1DC4437BB5B}" destId="{B636AF48-9EA5-9C42-8094-6EF04EC864D1}" srcOrd="0" destOrd="0" presId="urn:microsoft.com/office/officeart/2005/8/layout/lProcess3"/>
    <dgm:cxn modelId="{C9281C28-FB18-4B15-82AB-11795AF4DB25}" srcId="{1F741441-B064-4BE2-8697-DD2E956A3241}" destId="{9AB61C20-BB39-4BA6-B949-CB9C7F40AC9E}" srcOrd="0" destOrd="0" parTransId="{0977268E-2269-408A-8204-CA1DC2881C60}" sibTransId="{8D5BE6AB-41F5-4399-A998-2CC737128F3A}"/>
    <dgm:cxn modelId="{6D454F0B-BD70-E247-9011-E3FD7BA60A0C}" type="presOf" srcId="{F282870D-62CF-BA42-A4B3-CCD6AD730A4B}" destId="{DBB30174-96BE-B349-83C4-22954E64B07E}" srcOrd="0" destOrd="0" presId="urn:microsoft.com/office/officeart/2005/8/layout/lProcess3"/>
    <dgm:cxn modelId="{AA5766F2-EAF2-4124-9FB3-4BAE0F46B54C}" type="presOf" srcId="{1F741441-B064-4BE2-8697-DD2E956A3241}" destId="{437DBAD3-C43E-4009-ABFA-46648418AC21}" srcOrd="0" destOrd="0" presId="urn:microsoft.com/office/officeart/2005/8/layout/lProcess3"/>
    <dgm:cxn modelId="{259609C8-FD1C-4EB7-BC60-52D1742B11D1}" srcId="{F65C4D7B-FD38-CB4E-AEE7-9F8D0EC8B12D}" destId="{1F741441-B064-4BE2-8697-DD2E956A3241}" srcOrd="3" destOrd="0" parTransId="{4AC541E3-A8DC-4795-83A9-62CA6BD1EF7E}" sibTransId="{383ECF90-8399-424A-8340-F9327A3E3C3B}"/>
    <dgm:cxn modelId="{0DB17A87-584D-BD42-AEEA-89E933FD81C1}" srcId="{AEB0826B-C890-7243-82A4-FE42FC700FEA}" destId="{EF7225A6-F2FA-5C46-BB2B-3A696A86E004}" srcOrd="2" destOrd="0" parTransId="{2E714C57-8512-7443-A4E5-9987B1CBE936}" sibTransId="{1332C7C4-7EEB-624C-9D8B-79842DE4796D}"/>
    <dgm:cxn modelId="{C5F564ED-75C3-5645-94A1-69B94B621000}" type="presOf" srcId="{605DFA46-6493-DD41-9AC1-3E72539EE462}" destId="{F335F3F7-B326-4649-AB1A-DEF069BFA089}" srcOrd="0" destOrd="0" presId="urn:microsoft.com/office/officeart/2005/8/layout/lProcess3"/>
    <dgm:cxn modelId="{7996349E-8EC8-FA47-9045-3F67BD167BBF}" srcId="{71537702-A3A3-B94F-9BC6-0729FA52A9EF}" destId="{1FE40F4A-3CE3-D34B-AB87-358DCD972D3F}" srcOrd="3" destOrd="0" parTransId="{144741FD-308A-994F-AC85-3220A5E1F4D1}" sibTransId="{EDF98F2B-9E8F-BD44-B28C-811847DE87CD}"/>
    <dgm:cxn modelId="{CD56D709-9ECE-F84E-AE19-265E82FA7B6E}" srcId="{AEB0826B-C890-7243-82A4-FE42FC700FEA}" destId="{6CE69429-CA20-E840-BAF2-3E448449B03B}" srcOrd="0" destOrd="0" parTransId="{23775E1E-AA9A-624A-8C8A-2E305848FFD7}" sibTransId="{33AED1C7-82EF-EA45-9F51-D51569BED819}"/>
    <dgm:cxn modelId="{CC590675-F7F9-424B-BFA4-CF31DB4079D6}" srcId="{092DF937-7D39-2D4B-AFEC-A638C30EEC7B}" destId="{F051721B-B53E-2548-8E55-5886CDEF7E07}" srcOrd="3" destOrd="0" parTransId="{11CA5484-47E5-904D-8A27-F5F6003C4AA7}" sibTransId="{F5AADA62-BBEE-FE4B-A420-E345B900B35A}"/>
    <dgm:cxn modelId="{9C7F0AC1-04F5-D44B-A902-84148BAA9C42}" type="presOf" srcId="{AEB0826B-C890-7243-82A4-FE42FC700FEA}" destId="{3D96EEA9-087B-D445-A0EA-BCF1C9544EFB}" srcOrd="0" destOrd="0" presId="urn:microsoft.com/office/officeart/2005/8/layout/lProcess3"/>
    <dgm:cxn modelId="{52D80426-BC72-A74E-99C3-5E6241114CBC}" srcId="{F65C4D7B-FD38-CB4E-AEE7-9F8D0EC8B12D}" destId="{11BCB73B-F7B1-1049-AD1B-8CB7CA5DACED}" srcOrd="4" destOrd="0" parTransId="{33D5B542-5237-A244-BC32-6A217B7A89FE}" sibTransId="{4A31406B-2F05-4C4C-823B-A9C413E97CB1}"/>
    <dgm:cxn modelId="{E30BD163-B5E4-C348-A9FD-8317BEBABBFB}" type="presOf" srcId="{321D1D4F-D297-924F-B021-E05215EC15F3}" destId="{D634F666-91F0-9D45-B427-C63173019450}" srcOrd="0" destOrd="0" presId="urn:microsoft.com/office/officeart/2005/8/layout/lProcess3"/>
    <dgm:cxn modelId="{97149F31-6AAB-7B49-A2E2-D2751283C94F}" srcId="{092DF937-7D39-2D4B-AFEC-A638C30EEC7B}" destId="{348AF814-8DD5-C942-8677-CB48985BC628}" srcOrd="0" destOrd="0" parTransId="{77D4624C-93DC-8445-A645-17CE19E7F7CC}" sibTransId="{07D51433-C920-8244-9560-68B08C6C4E29}"/>
    <dgm:cxn modelId="{671F933E-CC20-B64E-BAA2-73114BA7FCF8}" type="presOf" srcId="{1FE40F4A-3CE3-D34B-AB87-358DCD972D3F}" destId="{12B648DA-5BC2-3C42-8F47-8484D0FB18DF}" srcOrd="0" destOrd="0" presId="urn:microsoft.com/office/officeart/2005/8/layout/lProcess3"/>
    <dgm:cxn modelId="{99D989A7-5824-0C48-87EB-428030A89A3B}" srcId="{11BCB73B-F7B1-1049-AD1B-8CB7CA5DACED}" destId="{E7E346CB-9BC0-CE48-9902-5CCBD17A46EF}" srcOrd="3" destOrd="0" parTransId="{46B4613C-804C-2348-BA39-62A366315B71}" sibTransId="{5A8C7AD6-1212-A54E-AF42-4E613B7B416B}"/>
    <dgm:cxn modelId="{7CA7C0EF-3CBA-5B43-B959-76C9E89BA788}" srcId="{71537702-A3A3-B94F-9BC6-0729FA52A9EF}" destId="{7AD2F4F8-C7DB-6245-8D49-B1DC4437BB5B}" srcOrd="1" destOrd="0" parTransId="{FE18D71D-FAF1-1745-842D-3C1F8C41869D}" sibTransId="{355FB2CB-4962-3646-9D55-3904AFB1C224}"/>
    <dgm:cxn modelId="{36A86305-94C1-3C43-B058-26595F2008AB}" srcId="{F65C4D7B-FD38-CB4E-AEE7-9F8D0EC8B12D}" destId="{71537702-A3A3-B94F-9BC6-0729FA52A9EF}" srcOrd="2" destOrd="0" parTransId="{40B89C51-DCD3-0A43-987D-C8D1898DB9D1}" sibTransId="{CAE48904-641A-3745-B22D-DCC7691CADA7}"/>
    <dgm:cxn modelId="{7494AA30-7B63-F549-A337-A6F4D5CB4BD9}" srcId="{71537702-A3A3-B94F-9BC6-0729FA52A9EF}" destId="{0ED251FA-4B1C-2941-8C05-A31F4E746B05}" srcOrd="0" destOrd="0" parTransId="{F9A86020-D10A-D84C-A91B-7A5A52471A2E}" sibTransId="{4106302A-1030-3C44-B900-DDB1C22A109B}"/>
    <dgm:cxn modelId="{BA02BDEF-4013-844B-9144-4242AA2C4A68}" type="presOf" srcId="{F051721B-B53E-2548-8E55-5886CDEF7E07}" destId="{6D7C83A4-5281-354D-95D8-797662D628DC}" srcOrd="0" destOrd="0" presId="urn:microsoft.com/office/officeart/2005/8/layout/lProcess3"/>
    <dgm:cxn modelId="{B270B295-B937-4641-A403-734E26AFF996}" srcId="{11BCB73B-F7B1-1049-AD1B-8CB7CA5DACED}" destId="{CC1DCC3D-360D-2849-A357-0CE1673984C2}" srcOrd="0" destOrd="0" parTransId="{FB96CEE3-91DE-D243-866E-91FD31E953F0}" sibTransId="{22C6CD71-80E0-A04B-9BCB-047CA89E8011}"/>
    <dgm:cxn modelId="{85CCF6A2-E7C0-5146-A64E-5EACE0FF67E1}" srcId="{71537702-A3A3-B94F-9BC6-0729FA52A9EF}" destId="{DD7D92DE-847D-6F4D-97F6-D9F76C097590}" srcOrd="2" destOrd="0" parTransId="{9BC6714D-2A97-174F-82A2-1D278EC44CE4}" sibTransId="{07B40C75-D990-8743-809A-095770EAA889}"/>
    <dgm:cxn modelId="{B6F6F529-73B1-474C-883E-A7C69E32804D}" srcId="{092DF937-7D39-2D4B-AFEC-A638C30EEC7B}" destId="{F282870D-62CF-BA42-A4B3-CCD6AD730A4B}" srcOrd="1" destOrd="0" parTransId="{1BEBD8E8-2B40-374B-BD60-385C701DCF71}" sibTransId="{828B2313-756F-F24D-8168-1E9C940C3557}"/>
    <dgm:cxn modelId="{A96E70D9-C7DF-B348-86A1-A4304EADF4C7}" type="presOf" srcId="{CD3490EF-898C-FE4A-8E42-18F6F98D4D7D}" destId="{2AB9E841-B43A-7B45-BBB5-5D4ED94AE5D9}" srcOrd="0" destOrd="0" presId="urn:microsoft.com/office/officeart/2005/8/layout/lProcess3"/>
    <dgm:cxn modelId="{12E4D14E-138A-D64E-877D-54EE3828A678}" srcId="{AEB0826B-C890-7243-82A4-FE42FC700FEA}" destId="{3A26B5C5-2BE2-E44E-A0D9-1D268BFEDCF2}" srcOrd="1" destOrd="0" parTransId="{BF174527-768B-ED4B-AD4B-35490B297BA1}" sibTransId="{229D6979-993A-6149-A59B-7B7E15F458E0}"/>
    <dgm:cxn modelId="{08D29EAC-8068-1C49-96F4-F850C0ACD7A6}" type="presOf" srcId="{EF7225A6-F2FA-5C46-BB2B-3A696A86E004}" destId="{CC3F6E8F-08F0-7144-B474-86E232983C5C}" srcOrd="0" destOrd="0" presId="urn:microsoft.com/office/officeart/2005/8/layout/lProcess3"/>
    <dgm:cxn modelId="{930C757D-AF19-BD41-A44C-9DFA309D1132}" type="presParOf" srcId="{D8BC84F0-1269-F14D-92BF-B43CB233CF00}" destId="{8DD26D7D-E8AF-8842-A85A-BF1966492240}" srcOrd="0" destOrd="0" presId="urn:microsoft.com/office/officeart/2005/8/layout/lProcess3"/>
    <dgm:cxn modelId="{E0D5E022-7BF9-264A-A922-795FBE329896}" type="presParOf" srcId="{8DD26D7D-E8AF-8842-A85A-BF1966492240}" destId="{3D96EEA9-087B-D445-A0EA-BCF1C9544EFB}" srcOrd="0" destOrd="0" presId="urn:microsoft.com/office/officeart/2005/8/layout/lProcess3"/>
    <dgm:cxn modelId="{7CA27921-9AD8-434C-AE90-B79ABDBBF02D}" type="presParOf" srcId="{8DD26D7D-E8AF-8842-A85A-BF1966492240}" destId="{9B3F7425-0DDE-094B-B5FA-EAB7A0CB7A71}" srcOrd="1" destOrd="0" presId="urn:microsoft.com/office/officeart/2005/8/layout/lProcess3"/>
    <dgm:cxn modelId="{363C9F90-957C-224C-9A9D-D0F731CCAC64}" type="presParOf" srcId="{8DD26D7D-E8AF-8842-A85A-BF1966492240}" destId="{0DF020EB-786E-F341-928E-F39B96ED8B42}" srcOrd="2" destOrd="0" presId="urn:microsoft.com/office/officeart/2005/8/layout/lProcess3"/>
    <dgm:cxn modelId="{BDA8075D-7F77-8742-BE8C-F217DC4D01CB}" type="presParOf" srcId="{8DD26D7D-E8AF-8842-A85A-BF1966492240}" destId="{0521346C-12F3-A14A-8114-12D9603B245B}" srcOrd="3" destOrd="0" presId="urn:microsoft.com/office/officeart/2005/8/layout/lProcess3"/>
    <dgm:cxn modelId="{8CD3EC2C-AF2E-0446-8E95-6EB3742FBCCC}" type="presParOf" srcId="{8DD26D7D-E8AF-8842-A85A-BF1966492240}" destId="{D7C3CCE4-834A-CB40-8229-771A004A62DD}" srcOrd="4" destOrd="0" presId="urn:microsoft.com/office/officeart/2005/8/layout/lProcess3"/>
    <dgm:cxn modelId="{5E189E55-69FF-D640-93F6-71ED34647EF3}" type="presParOf" srcId="{8DD26D7D-E8AF-8842-A85A-BF1966492240}" destId="{E7928440-1BBD-904C-A632-F18CCFC91DF2}" srcOrd="5" destOrd="0" presId="urn:microsoft.com/office/officeart/2005/8/layout/lProcess3"/>
    <dgm:cxn modelId="{491F2AE3-1927-3345-B3D3-DE25C71C67D8}" type="presParOf" srcId="{8DD26D7D-E8AF-8842-A85A-BF1966492240}" destId="{CC3F6E8F-08F0-7144-B474-86E232983C5C}" srcOrd="6" destOrd="0" presId="urn:microsoft.com/office/officeart/2005/8/layout/lProcess3"/>
    <dgm:cxn modelId="{4B6C13FD-95DA-0845-AE46-27146BDFD54D}" type="presParOf" srcId="{D8BC84F0-1269-F14D-92BF-B43CB233CF00}" destId="{0734BB20-CADD-6548-9295-E68D670E806E}" srcOrd="1" destOrd="0" presId="urn:microsoft.com/office/officeart/2005/8/layout/lProcess3"/>
    <dgm:cxn modelId="{9C581FA5-B1E4-BA44-B0D4-3C0E7DFCB50C}" type="presParOf" srcId="{D8BC84F0-1269-F14D-92BF-B43CB233CF00}" destId="{00F92815-8BB5-7E45-A0E5-D91744B3939E}" srcOrd="2" destOrd="0" presId="urn:microsoft.com/office/officeart/2005/8/layout/lProcess3"/>
    <dgm:cxn modelId="{67AC9D42-2229-BB44-AF55-6EDAA3ECF483}" type="presParOf" srcId="{00F92815-8BB5-7E45-A0E5-D91744B3939E}" destId="{02FF99DD-6FEB-7C40-B083-0ABB5F0B9D1D}" srcOrd="0" destOrd="0" presId="urn:microsoft.com/office/officeart/2005/8/layout/lProcess3"/>
    <dgm:cxn modelId="{D4278854-3EF3-0142-A2AE-AF505D21EE1D}" type="presParOf" srcId="{00F92815-8BB5-7E45-A0E5-D91744B3939E}" destId="{3384CA8F-BA11-EA40-ABE2-544FD38071B3}" srcOrd="1" destOrd="0" presId="urn:microsoft.com/office/officeart/2005/8/layout/lProcess3"/>
    <dgm:cxn modelId="{C158759F-6819-2346-AE1A-DBB302E49CFA}" type="presParOf" srcId="{00F92815-8BB5-7E45-A0E5-D91744B3939E}" destId="{E18003FE-F41A-464C-986A-C0D8AF1A1B46}" srcOrd="2" destOrd="0" presId="urn:microsoft.com/office/officeart/2005/8/layout/lProcess3"/>
    <dgm:cxn modelId="{7A1965E6-0A06-564D-91A7-7AB217992715}" type="presParOf" srcId="{00F92815-8BB5-7E45-A0E5-D91744B3939E}" destId="{D8314EBE-0BB3-C541-ABAD-D0F9370AC401}" srcOrd="3" destOrd="0" presId="urn:microsoft.com/office/officeart/2005/8/layout/lProcess3"/>
    <dgm:cxn modelId="{8A22C257-0123-B441-8737-9E221E54A03A}" type="presParOf" srcId="{00F92815-8BB5-7E45-A0E5-D91744B3939E}" destId="{DBB30174-96BE-B349-83C4-22954E64B07E}" srcOrd="4" destOrd="0" presId="urn:microsoft.com/office/officeart/2005/8/layout/lProcess3"/>
    <dgm:cxn modelId="{FA30206C-BDC6-CE4D-889C-A50B9E156EAE}" type="presParOf" srcId="{00F92815-8BB5-7E45-A0E5-D91744B3939E}" destId="{61D58E0C-CCB7-5145-ADDC-79B23786196E}" srcOrd="5" destOrd="0" presId="urn:microsoft.com/office/officeart/2005/8/layout/lProcess3"/>
    <dgm:cxn modelId="{D4DB99C0-FC2A-7B4A-A090-9DE1FB25353D}" type="presParOf" srcId="{00F92815-8BB5-7E45-A0E5-D91744B3939E}" destId="{2AB9E841-B43A-7B45-BBB5-5D4ED94AE5D9}" srcOrd="6" destOrd="0" presId="urn:microsoft.com/office/officeart/2005/8/layout/lProcess3"/>
    <dgm:cxn modelId="{40E8FCC9-C7D4-4546-9B58-EF4A2F78A54F}" type="presParOf" srcId="{00F92815-8BB5-7E45-A0E5-D91744B3939E}" destId="{27D54647-223B-454A-825A-AFFC622369A4}" srcOrd="7" destOrd="0" presId="urn:microsoft.com/office/officeart/2005/8/layout/lProcess3"/>
    <dgm:cxn modelId="{A1ABFBB0-FC0F-004D-B54F-F42647C7F22D}" type="presParOf" srcId="{00F92815-8BB5-7E45-A0E5-D91744B3939E}" destId="{6D7C83A4-5281-354D-95D8-797662D628DC}" srcOrd="8" destOrd="0" presId="urn:microsoft.com/office/officeart/2005/8/layout/lProcess3"/>
    <dgm:cxn modelId="{B58AE835-6241-8949-A54A-38D0BC98E40C}" type="presParOf" srcId="{D8BC84F0-1269-F14D-92BF-B43CB233CF00}" destId="{4B75959F-6198-4548-9E03-3DC02C35A6A7}" srcOrd="3" destOrd="0" presId="urn:microsoft.com/office/officeart/2005/8/layout/lProcess3"/>
    <dgm:cxn modelId="{8403C53C-DE40-3847-B9CA-BDC2B74A7FEE}" type="presParOf" srcId="{D8BC84F0-1269-F14D-92BF-B43CB233CF00}" destId="{722828EC-3C8D-4841-889C-18AD73407969}" srcOrd="4" destOrd="0" presId="urn:microsoft.com/office/officeart/2005/8/layout/lProcess3"/>
    <dgm:cxn modelId="{14D75F01-7675-BF46-A272-D3C78932C023}" type="presParOf" srcId="{722828EC-3C8D-4841-889C-18AD73407969}" destId="{50BF0ED3-7B3B-4740-BA58-E9BACC0F82F5}" srcOrd="0" destOrd="0" presId="urn:microsoft.com/office/officeart/2005/8/layout/lProcess3"/>
    <dgm:cxn modelId="{A0FB6B25-F9D3-5347-8FFC-A7823EB47AE7}" type="presParOf" srcId="{722828EC-3C8D-4841-889C-18AD73407969}" destId="{279E4BA0-AB98-0847-8064-932948C13DBE}" srcOrd="1" destOrd="0" presId="urn:microsoft.com/office/officeart/2005/8/layout/lProcess3"/>
    <dgm:cxn modelId="{A2D76D6A-1A5B-AD42-A56E-CC42938501FE}" type="presParOf" srcId="{722828EC-3C8D-4841-889C-18AD73407969}" destId="{4E5AB715-E56F-ED4C-9489-4F443F9E658F}" srcOrd="2" destOrd="0" presId="urn:microsoft.com/office/officeart/2005/8/layout/lProcess3"/>
    <dgm:cxn modelId="{3FE47E1E-DE2C-1E4A-81B2-95A8D56BC768}" type="presParOf" srcId="{722828EC-3C8D-4841-889C-18AD73407969}" destId="{7A5EE456-7F3E-B94E-841D-AEA0BFD83BB8}" srcOrd="3" destOrd="0" presId="urn:microsoft.com/office/officeart/2005/8/layout/lProcess3"/>
    <dgm:cxn modelId="{45B7C4BC-3D42-E346-964B-EB540DCF8CA1}" type="presParOf" srcId="{722828EC-3C8D-4841-889C-18AD73407969}" destId="{B636AF48-9EA5-9C42-8094-6EF04EC864D1}" srcOrd="4" destOrd="0" presId="urn:microsoft.com/office/officeart/2005/8/layout/lProcess3"/>
    <dgm:cxn modelId="{4D159327-45E7-7D4D-81AC-46E738D47811}" type="presParOf" srcId="{722828EC-3C8D-4841-889C-18AD73407969}" destId="{071F485F-63E8-7147-96E1-E42D46BCC6E9}" srcOrd="5" destOrd="0" presId="urn:microsoft.com/office/officeart/2005/8/layout/lProcess3"/>
    <dgm:cxn modelId="{B9B18699-E6C8-2D4F-A16A-EC217F75E4FF}" type="presParOf" srcId="{722828EC-3C8D-4841-889C-18AD73407969}" destId="{F16D8F64-9560-D140-97AB-C7B972DD3183}" srcOrd="6" destOrd="0" presId="urn:microsoft.com/office/officeart/2005/8/layout/lProcess3"/>
    <dgm:cxn modelId="{9DFCBD81-76FD-B14F-8AD2-E10BD650230A}" type="presParOf" srcId="{722828EC-3C8D-4841-889C-18AD73407969}" destId="{622994F6-409C-B241-9748-7DDBFA2036A8}" srcOrd="7" destOrd="0" presId="urn:microsoft.com/office/officeart/2005/8/layout/lProcess3"/>
    <dgm:cxn modelId="{575884EC-81FD-7149-9390-F70376B5A6E6}" type="presParOf" srcId="{722828EC-3C8D-4841-889C-18AD73407969}" destId="{12B648DA-5BC2-3C42-8F47-8484D0FB18DF}" srcOrd="8" destOrd="0" presId="urn:microsoft.com/office/officeart/2005/8/layout/lProcess3"/>
    <dgm:cxn modelId="{0E436E3C-930B-2240-A30B-CE62043FE835}" type="presParOf" srcId="{D8BC84F0-1269-F14D-92BF-B43CB233CF00}" destId="{66141B12-CC79-2A4D-A287-A3F09FCE7006}" srcOrd="5" destOrd="0" presId="urn:microsoft.com/office/officeart/2005/8/layout/lProcess3"/>
    <dgm:cxn modelId="{3C2B6399-C4E8-4CB5-AD32-FCD77B6F8C35}" type="presParOf" srcId="{D8BC84F0-1269-F14D-92BF-B43CB233CF00}" destId="{F160BD9B-C435-4AA3-A952-C256BD2F916F}" srcOrd="6" destOrd="0" presId="urn:microsoft.com/office/officeart/2005/8/layout/lProcess3"/>
    <dgm:cxn modelId="{6D8FF2F8-A5A6-4AAF-A1C3-F21DA83D00F0}" type="presParOf" srcId="{F160BD9B-C435-4AA3-A952-C256BD2F916F}" destId="{437DBAD3-C43E-4009-ABFA-46648418AC21}" srcOrd="0" destOrd="0" presId="urn:microsoft.com/office/officeart/2005/8/layout/lProcess3"/>
    <dgm:cxn modelId="{7BD6C04D-EB8C-4A68-9D0C-6025EEF9BC4D}" type="presParOf" srcId="{F160BD9B-C435-4AA3-A952-C256BD2F916F}" destId="{2C00D3AB-242D-4A3E-8BBD-BD81A44008CA}" srcOrd="1" destOrd="0" presId="urn:microsoft.com/office/officeart/2005/8/layout/lProcess3"/>
    <dgm:cxn modelId="{598D80BC-F373-438A-AC55-DFE7C2B0EDA8}" type="presParOf" srcId="{F160BD9B-C435-4AA3-A952-C256BD2F916F}" destId="{52953135-A8DC-4081-B10E-4A7BC1BC577B}" srcOrd="2" destOrd="0" presId="urn:microsoft.com/office/officeart/2005/8/layout/lProcess3"/>
    <dgm:cxn modelId="{F3A63E4F-E1FA-4E66-82C7-129893D7B3CC}" type="presParOf" srcId="{D8BC84F0-1269-F14D-92BF-B43CB233CF00}" destId="{92618D91-AB23-4771-AEBC-AFBA53400E88}" srcOrd="7" destOrd="0" presId="urn:microsoft.com/office/officeart/2005/8/layout/lProcess3"/>
    <dgm:cxn modelId="{8E36B98E-EACC-D74E-B585-DF3BA70D3847}" type="presParOf" srcId="{D8BC84F0-1269-F14D-92BF-B43CB233CF00}" destId="{8D31F88F-D465-B54D-B1E7-AD1BAFF77765}" srcOrd="8" destOrd="0" presId="urn:microsoft.com/office/officeart/2005/8/layout/lProcess3"/>
    <dgm:cxn modelId="{DA6EA3F1-9D20-A04B-B034-EA512157EB8C}" type="presParOf" srcId="{8D31F88F-D465-B54D-B1E7-AD1BAFF77765}" destId="{C600B5CE-FEF7-054E-BC8E-671B2BD07C9B}" srcOrd="0" destOrd="0" presId="urn:microsoft.com/office/officeart/2005/8/layout/lProcess3"/>
    <dgm:cxn modelId="{F4A14510-F0B8-E54E-B47C-3F160F68111D}" type="presParOf" srcId="{8D31F88F-D465-B54D-B1E7-AD1BAFF77765}" destId="{55548045-D211-A947-AF9E-27DD8B99FA24}" srcOrd="1" destOrd="0" presId="urn:microsoft.com/office/officeart/2005/8/layout/lProcess3"/>
    <dgm:cxn modelId="{84AF6979-4498-3143-9EE7-BA376118FB00}" type="presParOf" srcId="{8D31F88F-D465-B54D-B1E7-AD1BAFF77765}" destId="{A0742800-1AEC-DF4B-9CC5-BDF54342DA07}" srcOrd="2" destOrd="0" presId="urn:microsoft.com/office/officeart/2005/8/layout/lProcess3"/>
    <dgm:cxn modelId="{7E5ED89A-586F-BC44-BF0A-C2EE0DE476F7}" type="presParOf" srcId="{8D31F88F-D465-B54D-B1E7-AD1BAFF77765}" destId="{0B9D2606-5539-CF4B-A9E8-839C8D813CE9}" srcOrd="3" destOrd="0" presId="urn:microsoft.com/office/officeart/2005/8/layout/lProcess3"/>
    <dgm:cxn modelId="{D0CF5542-F02F-E84A-8F9F-14C34ABD420F}" type="presParOf" srcId="{8D31F88F-D465-B54D-B1E7-AD1BAFF77765}" destId="{D634F666-91F0-9D45-B427-C63173019450}" srcOrd="4" destOrd="0" presId="urn:microsoft.com/office/officeart/2005/8/layout/lProcess3"/>
    <dgm:cxn modelId="{D32B8535-92E2-8A47-992E-37D6B5D5347E}" type="presParOf" srcId="{8D31F88F-D465-B54D-B1E7-AD1BAFF77765}" destId="{C0A29B1E-51B0-CE41-80C1-0CB8C758E009}" srcOrd="5" destOrd="0" presId="urn:microsoft.com/office/officeart/2005/8/layout/lProcess3"/>
    <dgm:cxn modelId="{7B5E14C6-F583-1040-949E-15ED90913890}" type="presParOf" srcId="{8D31F88F-D465-B54D-B1E7-AD1BAFF77765}" destId="{F335F3F7-B326-4649-AB1A-DEF069BFA089}" srcOrd="6" destOrd="0" presId="urn:microsoft.com/office/officeart/2005/8/layout/lProcess3"/>
    <dgm:cxn modelId="{6BC3060A-5539-3D4E-9A2F-7E5B73E816EA}" type="presParOf" srcId="{8D31F88F-D465-B54D-B1E7-AD1BAFF77765}" destId="{F16CBDFB-EEA1-A341-B9C0-C72F5662D49D}" srcOrd="7" destOrd="0" presId="urn:microsoft.com/office/officeart/2005/8/layout/lProcess3"/>
    <dgm:cxn modelId="{D354A117-387B-7A41-AA06-422A25AB84B7}" type="presParOf" srcId="{8D31F88F-D465-B54D-B1E7-AD1BAFF77765}" destId="{65F80606-C44A-8D4D-8CD2-207693E87EE0}" srcOrd="8"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9A566F-354B-F44B-91EB-AF1D6791096D}" type="doc">
      <dgm:prSet loTypeId="urn:microsoft.com/office/officeart/2005/8/layout/vList2" loCatId="" qsTypeId="urn:microsoft.com/office/officeart/2005/8/quickstyle/simple4" qsCatId="simple" csTypeId="urn:microsoft.com/office/officeart/2005/8/colors/accent3_2" csCatId="accent3" phldr="1"/>
      <dgm:spPr/>
      <dgm:t>
        <a:bodyPr/>
        <a:lstStyle/>
        <a:p>
          <a:endParaRPr lang="ru-RU"/>
        </a:p>
      </dgm:t>
    </dgm:pt>
    <dgm:pt modelId="{E3C5899A-94D1-544B-8C44-C2C5F23DC96D}">
      <dgm:prSet phldrT="[Текст]"/>
      <dgm:spPr/>
      <dgm:t>
        <a:bodyPr/>
        <a:lstStyle/>
        <a:p>
          <a:r>
            <a:rPr lang="ru-RU" b="1" cap="none" spc="0" dirty="0" smtClean="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rPr>
            <a:t>Отчетность</a:t>
          </a:r>
          <a:endParaRPr lang="ru-RU" b="1" cap="none" spc="0" dirty="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endParaRPr>
        </a:p>
      </dgm:t>
    </dgm:pt>
    <dgm:pt modelId="{5A369AF4-71D5-634A-A18F-59C25AD2C0BD}" type="parTrans" cxnId="{ACFB24E2-3485-B444-A6BF-7F5C37A3770F}">
      <dgm:prSet/>
      <dgm:spPr/>
      <dgm:t>
        <a:bodyPr/>
        <a:lstStyle/>
        <a:p>
          <a:endParaRPr lang="ru-RU">
            <a:latin typeface="Times New Roman" charset="0"/>
            <a:ea typeface="Times New Roman" charset="0"/>
            <a:cs typeface="Times New Roman" charset="0"/>
          </a:endParaRPr>
        </a:p>
      </dgm:t>
    </dgm:pt>
    <dgm:pt modelId="{68E2F0EC-12EF-1042-9C5E-874EB2C14DC2}" type="sibTrans" cxnId="{ACFB24E2-3485-B444-A6BF-7F5C37A3770F}">
      <dgm:prSet/>
      <dgm:spPr/>
      <dgm:t>
        <a:bodyPr/>
        <a:lstStyle/>
        <a:p>
          <a:endParaRPr lang="ru-RU">
            <a:latin typeface="Times New Roman" charset="0"/>
            <a:ea typeface="Times New Roman" charset="0"/>
            <a:cs typeface="Times New Roman" charset="0"/>
          </a:endParaRPr>
        </a:p>
      </dgm:t>
    </dgm:pt>
    <dgm:pt modelId="{B66E063A-468D-1F4A-885A-D781CF9DFE7E}">
      <dgm:prSet phldrT="[Текст]"/>
      <dgm:spPr/>
      <dgm:t>
        <a:bodyPr/>
        <a:lstStyle/>
        <a:p>
          <a:pPr algn="just"/>
          <a:r>
            <a:rPr lang="ru-RU" dirty="0" smtClean="0">
              <a:latin typeface="Times New Roman" charset="0"/>
              <a:ea typeface="Times New Roman" charset="0"/>
              <a:cs typeface="Times New Roman" charset="0"/>
            </a:rPr>
            <a:t>для ГРБС</a:t>
          </a:r>
          <a:r>
            <a:rPr lang="ru-RU" smtClean="0">
              <a:latin typeface="Times New Roman" charset="0"/>
              <a:ea typeface="Times New Roman" charset="0"/>
              <a:cs typeface="Times New Roman" charset="0"/>
            </a:rPr>
            <a:t>, БУ-АУ </a:t>
          </a:r>
          <a:r>
            <a:rPr lang="ru-RU" dirty="0" smtClean="0">
              <a:latin typeface="Times New Roman" charset="0"/>
              <a:ea typeface="Times New Roman" charset="0"/>
              <a:cs typeface="Times New Roman" charset="0"/>
            </a:rPr>
            <a:t>- от 31.12.2019 №02-06-07/103995</a:t>
          </a:r>
          <a:endParaRPr lang="ru-RU" dirty="0">
            <a:latin typeface="Times New Roman" charset="0"/>
            <a:ea typeface="Times New Roman" charset="0"/>
            <a:cs typeface="Times New Roman" charset="0"/>
          </a:endParaRPr>
        </a:p>
      </dgm:t>
    </dgm:pt>
    <dgm:pt modelId="{49A3122B-7C11-A74F-911C-AFBCA39B87B8}" type="parTrans" cxnId="{D121B0FE-9103-604E-B833-FEFC6CE1F1BC}">
      <dgm:prSet/>
      <dgm:spPr/>
      <dgm:t>
        <a:bodyPr/>
        <a:lstStyle/>
        <a:p>
          <a:endParaRPr lang="ru-RU">
            <a:latin typeface="Times New Roman" charset="0"/>
            <a:ea typeface="Times New Roman" charset="0"/>
            <a:cs typeface="Times New Roman" charset="0"/>
          </a:endParaRPr>
        </a:p>
      </dgm:t>
    </dgm:pt>
    <dgm:pt modelId="{1990C92C-78C7-5D4F-9F89-9E6D6AE35841}" type="sibTrans" cxnId="{D121B0FE-9103-604E-B833-FEFC6CE1F1BC}">
      <dgm:prSet/>
      <dgm:spPr/>
      <dgm:t>
        <a:bodyPr/>
        <a:lstStyle/>
        <a:p>
          <a:endParaRPr lang="ru-RU">
            <a:latin typeface="Times New Roman" charset="0"/>
            <a:ea typeface="Times New Roman" charset="0"/>
            <a:cs typeface="Times New Roman" charset="0"/>
          </a:endParaRPr>
        </a:p>
      </dgm:t>
    </dgm:pt>
    <dgm:pt modelId="{63F7DD33-7634-014E-8A8A-A0A5EFBF0055}">
      <dgm:prSet phldrT="[Текст]"/>
      <dgm:spPr/>
      <dgm:t>
        <a:bodyPr/>
        <a:lstStyle/>
        <a:p>
          <a:r>
            <a:rPr lang="ru-RU" b="1" cap="none" spc="0" dirty="0" smtClean="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rPr>
            <a:t>Субсидии, МБТ</a:t>
          </a:r>
          <a:endParaRPr lang="ru-RU" b="1" cap="none" spc="0" dirty="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endParaRPr>
        </a:p>
      </dgm:t>
    </dgm:pt>
    <dgm:pt modelId="{99762FA9-77F6-254B-953B-6D6FD527ED32}" type="parTrans" cxnId="{C8CAAA2F-297F-124D-819D-11084C8E24C6}">
      <dgm:prSet/>
      <dgm:spPr/>
      <dgm:t>
        <a:bodyPr/>
        <a:lstStyle/>
        <a:p>
          <a:endParaRPr lang="ru-RU">
            <a:latin typeface="Times New Roman" charset="0"/>
            <a:ea typeface="Times New Roman" charset="0"/>
            <a:cs typeface="Times New Roman" charset="0"/>
          </a:endParaRPr>
        </a:p>
      </dgm:t>
    </dgm:pt>
    <dgm:pt modelId="{27C6D69E-5305-CA41-AA3A-5F3BC11DCA9C}" type="sibTrans" cxnId="{C8CAAA2F-297F-124D-819D-11084C8E24C6}">
      <dgm:prSet/>
      <dgm:spPr/>
      <dgm:t>
        <a:bodyPr/>
        <a:lstStyle/>
        <a:p>
          <a:endParaRPr lang="ru-RU">
            <a:latin typeface="Times New Roman" charset="0"/>
            <a:ea typeface="Times New Roman" charset="0"/>
            <a:cs typeface="Times New Roman" charset="0"/>
          </a:endParaRPr>
        </a:p>
      </dgm:t>
    </dgm:pt>
    <dgm:pt modelId="{4D950871-63C9-A54A-AE50-26F838F93E31}">
      <dgm:prSet phldrT="[Текст]"/>
      <dgm:spPr/>
      <dgm:t>
        <a:bodyPr/>
        <a:lstStyle/>
        <a:p>
          <a:pPr algn="just">
            <a:lnSpc>
              <a:spcPct val="90000"/>
            </a:lnSpc>
          </a:pPr>
          <a:r>
            <a:rPr lang="ru-RU" dirty="0" smtClean="0">
              <a:latin typeface="Times New Roman" charset="0"/>
              <a:ea typeface="Times New Roman" charset="0"/>
              <a:cs typeface="Times New Roman" charset="0"/>
            </a:rPr>
            <a:t>МБТ - от 15.01.2020 №02-06-07/1666</a:t>
          </a:r>
          <a:endParaRPr lang="ru-RU" dirty="0">
            <a:latin typeface="Times New Roman" charset="0"/>
            <a:ea typeface="Times New Roman" charset="0"/>
            <a:cs typeface="Times New Roman" charset="0"/>
          </a:endParaRPr>
        </a:p>
      </dgm:t>
    </dgm:pt>
    <dgm:pt modelId="{17393309-7E36-9745-AF31-59AC5CED02FD}" type="parTrans" cxnId="{EBF3C074-5881-7241-A3C1-63A7C2B628AD}">
      <dgm:prSet/>
      <dgm:spPr/>
      <dgm:t>
        <a:bodyPr/>
        <a:lstStyle/>
        <a:p>
          <a:endParaRPr lang="ru-RU">
            <a:latin typeface="Times New Roman" charset="0"/>
            <a:ea typeface="Times New Roman" charset="0"/>
            <a:cs typeface="Times New Roman" charset="0"/>
          </a:endParaRPr>
        </a:p>
      </dgm:t>
    </dgm:pt>
    <dgm:pt modelId="{78F69833-7DA6-FB43-9AEA-03454B2786FB}" type="sibTrans" cxnId="{EBF3C074-5881-7241-A3C1-63A7C2B628AD}">
      <dgm:prSet/>
      <dgm:spPr/>
      <dgm:t>
        <a:bodyPr/>
        <a:lstStyle/>
        <a:p>
          <a:endParaRPr lang="ru-RU">
            <a:latin typeface="Times New Roman" charset="0"/>
            <a:ea typeface="Times New Roman" charset="0"/>
            <a:cs typeface="Times New Roman" charset="0"/>
          </a:endParaRPr>
        </a:p>
      </dgm:t>
    </dgm:pt>
    <dgm:pt modelId="{7358FF46-58D3-0A44-A105-E7B16417CD8C}">
      <dgm:prSet phldrT="[Текст]"/>
      <dgm:spPr/>
      <dgm:t>
        <a:bodyPr/>
        <a:lstStyle/>
        <a:p>
          <a:pPr algn="just"/>
          <a:r>
            <a:rPr lang="ru-RU" dirty="0" smtClean="0">
              <a:latin typeface="Times New Roman" charset="0"/>
              <a:ea typeface="Times New Roman" charset="0"/>
              <a:cs typeface="Times New Roman" charset="0"/>
            </a:rPr>
            <a:t>для ФО, ОУГВФ - от 31.12.2019 №02-06-07/103996</a:t>
          </a:r>
          <a:endParaRPr lang="ru-RU" dirty="0">
            <a:latin typeface="Times New Roman" charset="0"/>
            <a:ea typeface="Times New Roman" charset="0"/>
            <a:cs typeface="Times New Roman" charset="0"/>
          </a:endParaRPr>
        </a:p>
      </dgm:t>
    </dgm:pt>
    <dgm:pt modelId="{7BD905E7-C2BE-1A4F-BF3F-2F02F39F72FF}" type="parTrans" cxnId="{850734ED-487F-8E4C-BE07-45AFD4F329DA}">
      <dgm:prSet/>
      <dgm:spPr/>
      <dgm:t>
        <a:bodyPr/>
        <a:lstStyle/>
        <a:p>
          <a:endParaRPr lang="ru-RU">
            <a:latin typeface="Times New Roman" charset="0"/>
            <a:ea typeface="Times New Roman" charset="0"/>
            <a:cs typeface="Times New Roman" charset="0"/>
          </a:endParaRPr>
        </a:p>
      </dgm:t>
    </dgm:pt>
    <dgm:pt modelId="{7582F78B-5D24-A446-9179-BB6FC6FD7AC9}" type="sibTrans" cxnId="{850734ED-487F-8E4C-BE07-45AFD4F329DA}">
      <dgm:prSet/>
      <dgm:spPr/>
      <dgm:t>
        <a:bodyPr/>
        <a:lstStyle/>
        <a:p>
          <a:endParaRPr lang="ru-RU">
            <a:latin typeface="Times New Roman" charset="0"/>
            <a:ea typeface="Times New Roman" charset="0"/>
            <a:cs typeface="Times New Roman" charset="0"/>
          </a:endParaRPr>
        </a:p>
      </dgm:t>
    </dgm:pt>
    <dgm:pt modelId="{6D5D6806-A6C5-CD43-8ABF-85E45273A72A}">
      <dgm:prSet phldrT="[Текст]"/>
      <dgm:spPr/>
      <dgm:t>
        <a:bodyPr/>
        <a:lstStyle/>
        <a:p>
          <a:pPr algn="just">
            <a:lnSpc>
              <a:spcPct val="90000"/>
            </a:lnSpc>
          </a:pPr>
          <a:r>
            <a:rPr lang="ru-RU" dirty="0" smtClean="0">
              <a:latin typeface="Times New Roman" charset="0"/>
              <a:ea typeface="Times New Roman" charset="0"/>
              <a:cs typeface="Times New Roman" charset="0"/>
            </a:rPr>
            <a:t>Субсидии БУ, АУ - от 04.02.2020 №02-06-07/6939</a:t>
          </a:r>
          <a:endParaRPr lang="ru-RU" dirty="0">
            <a:latin typeface="Times New Roman" charset="0"/>
            <a:ea typeface="Times New Roman" charset="0"/>
            <a:cs typeface="Times New Roman" charset="0"/>
          </a:endParaRPr>
        </a:p>
      </dgm:t>
    </dgm:pt>
    <dgm:pt modelId="{059C78A1-540D-164A-A61A-FB6704CB1D30}" type="parTrans" cxnId="{80B42549-8FB4-6948-A089-EBC131CFB8AD}">
      <dgm:prSet/>
      <dgm:spPr/>
      <dgm:t>
        <a:bodyPr/>
        <a:lstStyle/>
        <a:p>
          <a:endParaRPr lang="ru-RU">
            <a:latin typeface="Times New Roman" charset="0"/>
            <a:ea typeface="Times New Roman" charset="0"/>
            <a:cs typeface="Times New Roman" charset="0"/>
          </a:endParaRPr>
        </a:p>
      </dgm:t>
    </dgm:pt>
    <dgm:pt modelId="{73C2F633-CBC8-E642-BC20-CBC2C113A8BB}" type="sibTrans" cxnId="{80B42549-8FB4-6948-A089-EBC131CFB8AD}">
      <dgm:prSet/>
      <dgm:spPr/>
      <dgm:t>
        <a:bodyPr/>
        <a:lstStyle/>
        <a:p>
          <a:endParaRPr lang="ru-RU">
            <a:latin typeface="Times New Roman" charset="0"/>
            <a:ea typeface="Times New Roman" charset="0"/>
            <a:cs typeface="Times New Roman" charset="0"/>
          </a:endParaRPr>
        </a:p>
      </dgm:t>
    </dgm:pt>
    <dgm:pt modelId="{CD877F5E-5532-664D-BF3E-14C3A80577AE}">
      <dgm:prSet/>
      <dgm:spPr/>
      <dgm:t>
        <a:bodyPr/>
        <a:lstStyle/>
        <a:p>
          <a:pPr algn="just">
            <a:lnSpc>
              <a:spcPct val="100000"/>
            </a:lnSpc>
          </a:pPr>
          <a:r>
            <a:rPr lang="ru-RU" dirty="0" smtClean="0">
              <a:latin typeface="Times New Roman" charset="0"/>
              <a:ea typeface="Times New Roman" charset="0"/>
              <a:cs typeface="Times New Roman" charset="0"/>
            </a:rPr>
            <a:t>Примеры </a:t>
          </a:r>
          <a:r>
            <a:rPr lang="ru-RU" dirty="0" err="1" smtClean="0">
              <a:latin typeface="Times New Roman" charset="0"/>
              <a:ea typeface="Times New Roman" charset="0"/>
              <a:cs typeface="Times New Roman" charset="0"/>
            </a:rPr>
            <a:t>бух.записей</a:t>
          </a:r>
          <a:r>
            <a:rPr lang="ru-RU" dirty="0" smtClean="0">
              <a:latin typeface="Times New Roman" charset="0"/>
              <a:ea typeface="Times New Roman" charset="0"/>
              <a:cs typeface="Times New Roman" charset="0"/>
            </a:rPr>
            <a:t> и заполнения Извещений (ф.0504805) - в Методкабинете</a:t>
          </a:r>
          <a:endParaRPr lang="ru-RU" dirty="0">
            <a:latin typeface="Times New Roman" charset="0"/>
            <a:ea typeface="Times New Roman" charset="0"/>
            <a:cs typeface="Times New Roman" charset="0"/>
          </a:endParaRPr>
        </a:p>
      </dgm:t>
    </dgm:pt>
    <dgm:pt modelId="{247F4E3E-0AA1-D947-A48F-BB0EA5F7F48B}" type="parTrans" cxnId="{97C0E7AD-7F39-964E-B3B1-B4E7CE353EC7}">
      <dgm:prSet/>
      <dgm:spPr/>
      <dgm:t>
        <a:bodyPr/>
        <a:lstStyle/>
        <a:p>
          <a:endParaRPr lang="ru-RU">
            <a:latin typeface="Times New Roman" charset="0"/>
            <a:ea typeface="Times New Roman" charset="0"/>
            <a:cs typeface="Times New Roman" charset="0"/>
          </a:endParaRPr>
        </a:p>
      </dgm:t>
    </dgm:pt>
    <dgm:pt modelId="{E8679D27-3DD1-294C-940B-157082A613C5}" type="sibTrans" cxnId="{97C0E7AD-7F39-964E-B3B1-B4E7CE353EC7}">
      <dgm:prSet/>
      <dgm:spPr/>
      <dgm:t>
        <a:bodyPr/>
        <a:lstStyle/>
        <a:p>
          <a:endParaRPr lang="ru-RU">
            <a:latin typeface="Times New Roman" charset="0"/>
            <a:ea typeface="Times New Roman" charset="0"/>
            <a:cs typeface="Times New Roman" charset="0"/>
          </a:endParaRPr>
        </a:p>
      </dgm:t>
    </dgm:pt>
    <dgm:pt modelId="{CDD1E834-5A79-AE47-867A-1A6EF242B4C8}">
      <dgm:prSet phldrT="[Текст]"/>
      <dgm:spPr/>
      <dgm:t>
        <a:bodyPr/>
        <a:lstStyle/>
        <a:p>
          <a:pPr algn="just"/>
          <a:r>
            <a:rPr lang="ru-RU" dirty="0" smtClean="0">
              <a:latin typeface="Times New Roman" charset="0"/>
              <a:ea typeface="Times New Roman" charset="0"/>
              <a:cs typeface="Times New Roman" charset="0"/>
            </a:rPr>
            <a:t>для ГРБС, БУ-АУ, ФО, ОУГВФ - от 20.02.2020 №02-06-07/12292</a:t>
          </a:r>
          <a:endParaRPr lang="ru-RU" dirty="0">
            <a:latin typeface="Times New Roman" charset="0"/>
            <a:ea typeface="Times New Roman" charset="0"/>
            <a:cs typeface="Times New Roman" charset="0"/>
          </a:endParaRPr>
        </a:p>
      </dgm:t>
    </dgm:pt>
    <dgm:pt modelId="{650F615A-63B7-AE46-A21C-D23824AB28DE}" type="parTrans" cxnId="{2B75EA3D-D23D-D442-82E3-CDA0EC5D3C8D}">
      <dgm:prSet/>
      <dgm:spPr/>
    </dgm:pt>
    <dgm:pt modelId="{00F9478D-3482-804E-856C-0CE001D53AB2}" type="sibTrans" cxnId="{2B75EA3D-D23D-D442-82E3-CDA0EC5D3C8D}">
      <dgm:prSet/>
      <dgm:spPr/>
    </dgm:pt>
    <dgm:pt modelId="{8D89D2B3-0F53-C142-9F30-8B0BA7B07027}">
      <dgm:prSet/>
      <dgm:spPr/>
      <dgm:t>
        <a:bodyPr/>
        <a:lstStyle/>
        <a:p>
          <a:r>
            <a:rPr lang="ru-RU" dirty="0" smtClean="0">
              <a:latin typeface="Times New Roman" charset="0"/>
              <a:ea typeface="Times New Roman" charset="0"/>
              <a:cs typeface="Times New Roman" charset="0"/>
            </a:rPr>
            <a:t>для ГРБС, БУ-АУ - от 15.01.2020 №</a:t>
          </a:r>
          <a:r>
            <a:rPr lang="mr-IN" dirty="0" smtClean="0">
              <a:latin typeface="Times New Roman" charset="0"/>
              <a:ea typeface="Times New Roman" charset="0"/>
              <a:cs typeface="Times New Roman" charset="0"/>
            </a:rPr>
            <a:t>02-06-07/1273</a:t>
          </a:r>
          <a:endParaRPr lang="ru-RU" dirty="0">
            <a:latin typeface="Times New Roman" charset="0"/>
            <a:ea typeface="Times New Roman" charset="0"/>
            <a:cs typeface="Times New Roman" charset="0"/>
          </a:endParaRPr>
        </a:p>
      </dgm:t>
    </dgm:pt>
    <dgm:pt modelId="{CD0FFC36-7E16-1C47-B222-91B627086EF2}" type="parTrans" cxnId="{4B67B437-85DE-DF4A-B4F1-29AB58046F62}">
      <dgm:prSet/>
      <dgm:spPr/>
    </dgm:pt>
    <dgm:pt modelId="{850CFFDD-1F12-C44C-BF52-C0B58C36D275}" type="sibTrans" cxnId="{4B67B437-85DE-DF4A-B4F1-29AB58046F62}">
      <dgm:prSet/>
      <dgm:spPr/>
    </dgm:pt>
    <dgm:pt modelId="{0464B875-F826-B14F-906B-E7DE77983105}" type="pres">
      <dgm:prSet presAssocID="{769A566F-354B-F44B-91EB-AF1D6791096D}" presName="linear" presStyleCnt="0">
        <dgm:presLayoutVars>
          <dgm:animLvl val="lvl"/>
          <dgm:resizeHandles val="exact"/>
        </dgm:presLayoutVars>
      </dgm:prSet>
      <dgm:spPr/>
      <dgm:t>
        <a:bodyPr/>
        <a:lstStyle/>
        <a:p>
          <a:endParaRPr lang="ru-RU"/>
        </a:p>
      </dgm:t>
    </dgm:pt>
    <dgm:pt modelId="{01B9009C-338A-A742-828F-C885CF37E640}" type="pres">
      <dgm:prSet presAssocID="{E3C5899A-94D1-544B-8C44-C2C5F23DC96D}" presName="parentText" presStyleLbl="node1" presStyleIdx="0" presStyleCnt="2">
        <dgm:presLayoutVars>
          <dgm:chMax val="0"/>
          <dgm:bulletEnabled val="1"/>
        </dgm:presLayoutVars>
      </dgm:prSet>
      <dgm:spPr/>
      <dgm:t>
        <a:bodyPr/>
        <a:lstStyle/>
        <a:p>
          <a:endParaRPr lang="ru-RU"/>
        </a:p>
      </dgm:t>
    </dgm:pt>
    <dgm:pt modelId="{AE73F45A-8AAB-B946-B3BE-71401357CFF4}" type="pres">
      <dgm:prSet presAssocID="{E3C5899A-94D1-544B-8C44-C2C5F23DC96D}" presName="childText" presStyleLbl="revTx" presStyleIdx="0" presStyleCnt="2">
        <dgm:presLayoutVars>
          <dgm:bulletEnabled val="1"/>
        </dgm:presLayoutVars>
      </dgm:prSet>
      <dgm:spPr/>
      <dgm:t>
        <a:bodyPr/>
        <a:lstStyle/>
        <a:p>
          <a:endParaRPr lang="ru-RU"/>
        </a:p>
      </dgm:t>
    </dgm:pt>
    <dgm:pt modelId="{F3B248E1-5465-6E46-B9A7-D09DCB9AC0FE}" type="pres">
      <dgm:prSet presAssocID="{63F7DD33-7634-014E-8A8A-A0A5EFBF0055}" presName="parentText" presStyleLbl="node1" presStyleIdx="1" presStyleCnt="2">
        <dgm:presLayoutVars>
          <dgm:chMax val="0"/>
          <dgm:bulletEnabled val="1"/>
        </dgm:presLayoutVars>
      </dgm:prSet>
      <dgm:spPr/>
      <dgm:t>
        <a:bodyPr/>
        <a:lstStyle/>
        <a:p>
          <a:endParaRPr lang="ru-RU"/>
        </a:p>
      </dgm:t>
    </dgm:pt>
    <dgm:pt modelId="{886153CA-0169-AB40-83EF-A2C15652B6C9}" type="pres">
      <dgm:prSet presAssocID="{63F7DD33-7634-014E-8A8A-A0A5EFBF0055}" presName="childText" presStyleLbl="revTx" presStyleIdx="1" presStyleCnt="2">
        <dgm:presLayoutVars>
          <dgm:bulletEnabled val="1"/>
        </dgm:presLayoutVars>
      </dgm:prSet>
      <dgm:spPr/>
      <dgm:t>
        <a:bodyPr/>
        <a:lstStyle/>
        <a:p>
          <a:endParaRPr lang="ru-RU"/>
        </a:p>
      </dgm:t>
    </dgm:pt>
  </dgm:ptLst>
  <dgm:cxnLst>
    <dgm:cxn modelId="{D121B0FE-9103-604E-B833-FEFC6CE1F1BC}" srcId="{E3C5899A-94D1-544B-8C44-C2C5F23DC96D}" destId="{B66E063A-468D-1F4A-885A-D781CF9DFE7E}" srcOrd="0" destOrd="0" parTransId="{49A3122B-7C11-A74F-911C-AFBCA39B87B8}" sibTransId="{1990C92C-78C7-5D4F-9F89-9E6D6AE35841}"/>
    <dgm:cxn modelId="{2B75EA3D-D23D-D442-82E3-CDA0EC5D3C8D}" srcId="{E3C5899A-94D1-544B-8C44-C2C5F23DC96D}" destId="{CDD1E834-5A79-AE47-867A-1A6EF242B4C8}" srcOrd="3" destOrd="0" parTransId="{650F615A-63B7-AE46-A21C-D23824AB28DE}" sibTransId="{00F9478D-3482-804E-856C-0CE001D53AB2}"/>
    <dgm:cxn modelId="{ACD50A50-7105-364A-8BCC-49CA3278CBC3}" type="presOf" srcId="{CDD1E834-5A79-AE47-867A-1A6EF242B4C8}" destId="{AE73F45A-8AAB-B946-B3BE-71401357CFF4}" srcOrd="0" destOrd="3" presId="urn:microsoft.com/office/officeart/2005/8/layout/vList2"/>
    <dgm:cxn modelId="{97265DBA-5F03-F84F-A5E7-B5BB57D26BCE}" type="presOf" srcId="{B66E063A-468D-1F4A-885A-D781CF9DFE7E}" destId="{AE73F45A-8AAB-B946-B3BE-71401357CFF4}" srcOrd="0" destOrd="0" presId="urn:microsoft.com/office/officeart/2005/8/layout/vList2"/>
    <dgm:cxn modelId="{7A9930BE-302F-3B4A-B90E-E19D0CA39756}" type="presOf" srcId="{7358FF46-58D3-0A44-A105-E7B16417CD8C}" destId="{AE73F45A-8AAB-B946-B3BE-71401357CFF4}" srcOrd="0" destOrd="1" presId="urn:microsoft.com/office/officeart/2005/8/layout/vList2"/>
    <dgm:cxn modelId="{93C00DFC-2C30-9F43-A76E-40BB5EEA848F}" type="presOf" srcId="{4D950871-63C9-A54A-AE50-26F838F93E31}" destId="{886153CA-0169-AB40-83EF-A2C15652B6C9}" srcOrd="0" destOrd="0" presId="urn:microsoft.com/office/officeart/2005/8/layout/vList2"/>
    <dgm:cxn modelId="{C8CAAA2F-297F-124D-819D-11084C8E24C6}" srcId="{769A566F-354B-F44B-91EB-AF1D6791096D}" destId="{63F7DD33-7634-014E-8A8A-A0A5EFBF0055}" srcOrd="1" destOrd="0" parTransId="{99762FA9-77F6-254B-953B-6D6FD527ED32}" sibTransId="{27C6D69E-5305-CA41-AA3A-5F3BC11DCA9C}"/>
    <dgm:cxn modelId="{4B67B437-85DE-DF4A-B4F1-29AB58046F62}" srcId="{E3C5899A-94D1-544B-8C44-C2C5F23DC96D}" destId="{8D89D2B3-0F53-C142-9F30-8B0BA7B07027}" srcOrd="2" destOrd="0" parTransId="{CD0FFC36-7E16-1C47-B222-91B627086EF2}" sibTransId="{850CFFDD-1F12-C44C-BF52-C0B58C36D275}"/>
    <dgm:cxn modelId="{EBF3C074-5881-7241-A3C1-63A7C2B628AD}" srcId="{63F7DD33-7634-014E-8A8A-A0A5EFBF0055}" destId="{4D950871-63C9-A54A-AE50-26F838F93E31}" srcOrd="0" destOrd="0" parTransId="{17393309-7E36-9745-AF31-59AC5CED02FD}" sibTransId="{78F69833-7DA6-FB43-9AEA-03454B2786FB}"/>
    <dgm:cxn modelId="{5C465479-6822-0D4C-8AFD-8A78F6A6F6F6}" type="presOf" srcId="{6D5D6806-A6C5-CD43-8ABF-85E45273A72A}" destId="{886153CA-0169-AB40-83EF-A2C15652B6C9}" srcOrd="0" destOrd="1" presId="urn:microsoft.com/office/officeart/2005/8/layout/vList2"/>
    <dgm:cxn modelId="{1C1EFA0E-02D7-7F48-BF50-2C7A49504722}" type="presOf" srcId="{769A566F-354B-F44B-91EB-AF1D6791096D}" destId="{0464B875-F826-B14F-906B-E7DE77983105}" srcOrd="0" destOrd="0" presId="urn:microsoft.com/office/officeart/2005/8/layout/vList2"/>
    <dgm:cxn modelId="{ACFB24E2-3485-B444-A6BF-7F5C37A3770F}" srcId="{769A566F-354B-F44B-91EB-AF1D6791096D}" destId="{E3C5899A-94D1-544B-8C44-C2C5F23DC96D}" srcOrd="0" destOrd="0" parTransId="{5A369AF4-71D5-634A-A18F-59C25AD2C0BD}" sibTransId="{68E2F0EC-12EF-1042-9C5E-874EB2C14DC2}"/>
    <dgm:cxn modelId="{80B42549-8FB4-6948-A089-EBC131CFB8AD}" srcId="{63F7DD33-7634-014E-8A8A-A0A5EFBF0055}" destId="{6D5D6806-A6C5-CD43-8ABF-85E45273A72A}" srcOrd="1" destOrd="0" parTransId="{059C78A1-540D-164A-A61A-FB6704CB1D30}" sibTransId="{73C2F633-CBC8-E642-BC20-CBC2C113A8BB}"/>
    <dgm:cxn modelId="{AD878B8F-C351-724E-AADC-08D35DA4945C}" type="presOf" srcId="{63F7DD33-7634-014E-8A8A-A0A5EFBF0055}" destId="{F3B248E1-5465-6E46-B9A7-D09DCB9AC0FE}" srcOrd="0" destOrd="0" presId="urn:microsoft.com/office/officeart/2005/8/layout/vList2"/>
    <dgm:cxn modelId="{97C0E7AD-7F39-964E-B3B1-B4E7CE353EC7}" srcId="{63F7DD33-7634-014E-8A8A-A0A5EFBF0055}" destId="{CD877F5E-5532-664D-BF3E-14C3A80577AE}" srcOrd="2" destOrd="0" parTransId="{247F4E3E-0AA1-D947-A48F-BB0EA5F7F48B}" sibTransId="{E8679D27-3DD1-294C-940B-157082A613C5}"/>
    <dgm:cxn modelId="{8FE15707-B637-9C46-A49B-C11954C4243B}" type="presOf" srcId="{E3C5899A-94D1-544B-8C44-C2C5F23DC96D}" destId="{01B9009C-338A-A742-828F-C885CF37E640}" srcOrd="0" destOrd="0" presId="urn:microsoft.com/office/officeart/2005/8/layout/vList2"/>
    <dgm:cxn modelId="{AC793F33-A30D-3048-B4A6-1E31D9CB0A0D}" type="presOf" srcId="{8D89D2B3-0F53-C142-9F30-8B0BA7B07027}" destId="{AE73F45A-8AAB-B946-B3BE-71401357CFF4}" srcOrd="0" destOrd="2" presId="urn:microsoft.com/office/officeart/2005/8/layout/vList2"/>
    <dgm:cxn modelId="{FA04C094-92FA-154A-8EDF-4781AADED456}" type="presOf" srcId="{CD877F5E-5532-664D-BF3E-14C3A80577AE}" destId="{886153CA-0169-AB40-83EF-A2C15652B6C9}" srcOrd="0" destOrd="2" presId="urn:microsoft.com/office/officeart/2005/8/layout/vList2"/>
    <dgm:cxn modelId="{850734ED-487F-8E4C-BE07-45AFD4F329DA}" srcId="{E3C5899A-94D1-544B-8C44-C2C5F23DC96D}" destId="{7358FF46-58D3-0A44-A105-E7B16417CD8C}" srcOrd="1" destOrd="0" parTransId="{7BD905E7-C2BE-1A4F-BF3F-2F02F39F72FF}" sibTransId="{7582F78B-5D24-A446-9179-BB6FC6FD7AC9}"/>
    <dgm:cxn modelId="{7F397AF9-227E-2340-88CA-A8D84879CBD0}" type="presParOf" srcId="{0464B875-F826-B14F-906B-E7DE77983105}" destId="{01B9009C-338A-A742-828F-C885CF37E640}" srcOrd="0" destOrd="0" presId="urn:microsoft.com/office/officeart/2005/8/layout/vList2"/>
    <dgm:cxn modelId="{81013618-CDC2-C247-B026-2CF1C6CF8A07}" type="presParOf" srcId="{0464B875-F826-B14F-906B-E7DE77983105}" destId="{AE73F45A-8AAB-B946-B3BE-71401357CFF4}" srcOrd="1" destOrd="0" presId="urn:microsoft.com/office/officeart/2005/8/layout/vList2"/>
    <dgm:cxn modelId="{B458A505-40B8-E640-9CCD-0F3ED3479174}" type="presParOf" srcId="{0464B875-F826-B14F-906B-E7DE77983105}" destId="{F3B248E1-5465-6E46-B9A7-D09DCB9AC0FE}" srcOrd="2" destOrd="0" presId="urn:microsoft.com/office/officeart/2005/8/layout/vList2"/>
    <dgm:cxn modelId="{D4FBF552-CE1A-A543-AB63-FEB60EBFF0F7}" type="presParOf" srcId="{0464B875-F826-B14F-906B-E7DE77983105}" destId="{886153CA-0169-AB40-83EF-A2C15652B6C9}"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769A566F-354B-F44B-91EB-AF1D6791096D}" type="doc">
      <dgm:prSet loTypeId="urn:microsoft.com/office/officeart/2005/8/layout/vList2" loCatId="" qsTypeId="urn:microsoft.com/office/officeart/2005/8/quickstyle/simple4" qsCatId="simple" csTypeId="urn:microsoft.com/office/officeart/2005/8/colors/accent3_2" csCatId="accent3" phldr="1"/>
      <dgm:spPr/>
      <dgm:t>
        <a:bodyPr/>
        <a:lstStyle/>
        <a:p>
          <a:endParaRPr lang="ru-RU"/>
        </a:p>
      </dgm:t>
    </dgm:pt>
    <dgm:pt modelId="{E3C5899A-94D1-544B-8C44-C2C5F23DC96D}">
      <dgm:prSet phldrT="[Текст]"/>
      <dgm:spPr/>
      <dgm:t>
        <a:bodyPr/>
        <a:lstStyle/>
        <a:p>
          <a:r>
            <a:rPr lang="ru-RU" b="1" cap="none" spc="0" dirty="0" smtClean="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rPr>
            <a:t>Отчетность</a:t>
          </a:r>
          <a:endParaRPr lang="ru-RU" b="1" cap="none" spc="0" dirty="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endParaRPr>
        </a:p>
      </dgm:t>
    </dgm:pt>
    <dgm:pt modelId="{5A369AF4-71D5-634A-A18F-59C25AD2C0BD}" type="parTrans" cxnId="{ACFB24E2-3485-B444-A6BF-7F5C37A3770F}">
      <dgm:prSet/>
      <dgm:spPr/>
      <dgm:t>
        <a:bodyPr/>
        <a:lstStyle/>
        <a:p>
          <a:endParaRPr lang="ru-RU">
            <a:latin typeface="Times New Roman" charset="0"/>
            <a:ea typeface="Times New Roman" charset="0"/>
            <a:cs typeface="Times New Roman" charset="0"/>
          </a:endParaRPr>
        </a:p>
      </dgm:t>
    </dgm:pt>
    <dgm:pt modelId="{68E2F0EC-12EF-1042-9C5E-874EB2C14DC2}" type="sibTrans" cxnId="{ACFB24E2-3485-B444-A6BF-7F5C37A3770F}">
      <dgm:prSet/>
      <dgm:spPr/>
      <dgm:t>
        <a:bodyPr/>
        <a:lstStyle/>
        <a:p>
          <a:endParaRPr lang="ru-RU">
            <a:latin typeface="Times New Roman" charset="0"/>
            <a:ea typeface="Times New Roman" charset="0"/>
            <a:cs typeface="Times New Roman" charset="0"/>
          </a:endParaRPr>
        </a:p>
      </dgm:t>
    </dgm:pt>
    <dgm:pt modelId="{B66E063A-468D-1F4A-885A-D781CF9DFE7E}">
      <dgm:prSet phldrT="[Текст]"/>
      <dgm:spPr/>
      <dgm:t>
        <a:bodyPr/>
        <a:lstStyle/>
        <a:p>
          <a:pPr algn="just"/>
          <a:r>
            <a:rPr lang="ru-RU" dirty="0" smtClean="0">
              <a:latin typeface="Times New Roman" charset="0"/>
              <a:ea typeface="Times New Roman" charset="0"/>
              <a:cs typeface="Times New Roman" charset="0"/>
            </a:rPr>
            <a:t>для ГРБС, БУ-АУ - от 31.03.2020 </a:t>
          </a:r>
          <a:r>
            <a:rPr lang="is-IS" dirty="0" smtClean="0">
              <a:latin typeface="Times New Roman" charset="0"/>
              <a:ea typeface="Times New Roman" charset="0"/>
              <a:cs typeface="Times New Roman" charset="0"/>
            </a:rPr>
            <a:t>№02-06-07</a:t>
          </a:r>
          <a:r>
            <a:rPr lang="ru-RU" dirty="0" smtClean="0">
              <a:latin typeface="Times New Roman" charset="0"/>
              <a:ea typeface="Times New Roman" charset="0"/>
              <a:cs typeface="Times New Roman" charset="0"/>
            </a:rPr>
            <a:t>/</a:t>
          </a:r>
          <a:r>
            <a:rPr lang="is-IS" dirty="0" smtClean="0">
              <a:latin typeface="Times New Roman" charset="0"/>
              <a:ea typeface="Times New Roman" charset="0"/>
              <a:cs typeface="Times New Roman" charset="0"/>
            </a:rPr>
            <a:t>25698</a:t>
          </a:r>
          <a:endParaRPr lang="ru-RU" dirty="0">
            <a:latin typeface="Times New Roman" charset="0"/>
            <a:ea typeface="Times New Roman" charset="0"/>
            <a:cs typeface="Times New Roman" charset="0"/>
          </a:endParaRPr>
        </a:p>
      </dgm:t>
    </dgm:pt>
    <dgm:pt modelId="{49A3122B-7C11-A74F-911C-AFBCA39B87B8}" type="parTrans" cxnId="{D121B0FE-9103-604E-B833-FEFC6CE1F1BC}">
      <dgm:prSet/>
      <dgm:spPr/>
      <dgm:t>
        <a:bodyPr/>
        <a:lstStyle/>
        <a:p>
          <a:endParaRPr lang="ru-RU">
            <a:latin typeface="Times New Roman" charset="0"/>
            <a:ea typeface="Times New Roman" charset="0"/>
            <a:cs typeface="Times New Roman" charset="0"/>
          </a:endParaRPr>
        </a:p>
      </dgm:t>
    </dgm:pt>
    <dgm:pt modelId="{1990C92C-78C7-5D4F-9F89-9E6D6AE35841}" type="sibTrans" cxnId="{D121B0FE-9103-604E-B833-FEFC6CE1F1BC}">
      <dgm:prSet/>
      <dgm:spPr/>
      <dgm:t>
        <a:bodyPr/>
        <a:lstStyle/>
        <a:p>
          <a:endParaRPr lang="ru-RU">
            <a:latin typeface="Times New Roman" charset="0"/>
            <a:ea typeface="Times New Roman" charset="0"/>
            <a:cs typeface="Times New Roman" charset="0"/>
          </a:endParaRPr>
        </a:p>
      </dgm:t>
    </dgm:pt>
    <dgm:pt modelId="{7358FF46-58D3-0A44-A105-E7B16417CD8C}">
      <dgm:prSet phldrT="[Текст]"/>
      <dgm:spPr/>
      <dgm:t>
        <a:bodyPr/>
        <a:lstStyle/>
        <a:p>
          <a:pPr algn="just"/>
          <a:r>
            <a:rPr lang="ru-RU" dirty="0" smtClean="0">
              <a:latin typeface="Times New Roman" charset="0"/>
              <a:ea typeface="Times New Roman" charset="0"/>
              <a:cs typeface="Times New Roman" charset="0"/>
            </a:rPr>
            <a:t>для ФО, ОУГВФ - от 31.03.2020 №02-06-07/25700</a:t>
          </a:r>
          <a:endParaRPr lang="ru-RU" dirty="0">
            <a:latin typeface="Times New Roman" charset="0"/>
            <a:ea typeface="Times New Roman" charset="0"/>
            <a:cs typeface="Times New Roman" charset="0"/>
          </a:endParaRPr>
        </a:p>
      </dgm:t>
    </dgm:pt>
    <dgm:pt modelId="{7BD905E7-C2BE-1A4F-BF3F-2F02F39F72FF}" type="parTrans" cxnId="{850734ED-487F-8E4C-BE07-45AFD4F329DA}">
      <dgm:prSet/>
      <dgm:spPr/>
      <dgm:t>
        <a:bodyPr/>
        <a:lstStyle/>
        <a:p>
          <a:endParaRPr lang="ru-RU">
            <a:latin typeface="Times New Roman" charset="0"/>
            <a:ea typeface="Times New Roman" charset="0"/>
            <a:cs typeface="Times New Roman" charset="0"/>
          </a:endParaRPr>
        </a:p>
      </dgm:t>
    </dgm:pt>
    <dgm:pt modelId="{7582F78B-5D24-A446-9179-BB6FC6FD7AC9}" type="sibTrans" cxnId="{850734ED-487F-8E4C-BE07-45AFD4F329DA}">
      <dgm:prSet/>
      <dgm:spPr/>
      <dgm:t>
        <a:bodyPr/>
        <a:lstStyle/>
        <a:p>
          <a:endParaRPr lang="ru-RU">
            <a:latin typeface="Times New Roman" charset="0"/>
            <a:ea typeface="Times New Roman" charset="0"/>
            <a:cs typeface="Times New Roman" charset="0"/>
          </a:endParaRPr>
        </a:p>
      </dgm:t>
    </dgm:pt>
    <dgm:pt modelId="{CDD1E834-5A79-AE47-867A-1A6EF242B4C8}">
      <dgm:prSet phldrT="[Текст]"/>
      <dgm:spPr/>
      <dgm:t>
        <a:bodyPr/>
        <a:lstStyle/>
        <a:p>
          <a:pPr algn="just"/>
          <a:r>
            <a:rPr lang="ru-RU" dirty="0" smtClean="0">
              <a:latin typeface="Times New Roman" charset="0"/>
              <a:ea typeface="Times New Roman" charset="0"/>
              <a:cs typeface="Times New Roman" charset="0"/>
            </a:rPr>
            <a:t>для ГРБС, БУ-АУ, ФО, ОУГВФ - от </a:t>
          </a:r>
          <a:r>
            <a:rPr lang="en-US" dirty="0" smtClean="0">
              <a:latin typeface="Times New Roman" charset="0"/>
              <a:ea typeface="Times New Roman" charset="0"/>
              <a:cs typeface="Times New Roman" charset="0"/>
            </a:rPr>
            <a:t>30.04.2020</a:t>
          </a:r>
          <a:r>
            <a:rPr lang="ru-RU" dirty="0" smtClean="0">
              <a:latin typeface="Times New Roman" charset="0"/>
              <a:ea typeface="Times New Roman" charset="0"/>
              <a:cs typeface="Times New Roman" charset="0"/>
            </a:rPr>
            <a:t> №</a:t>
          </a:r>
          <a:r>
            <a:rPr lang="en-US" dirty="0" smtClean="0">
              <a:latin typeface="Times New Roman" charset="0"/>
              <a:ea typeface="Times New Roman" charset="0"/>
              <a:cs typeface="Times New Roman" charset="0"/>
            </a:rPr>
            <a:t>02-07-07</a:t>
          </a:r>
          <a:r>
            <a:rPr lang="ru-RU" dirty="0" smtClean="0">
              <a:latin typeface="Times New Roman" charset="0"/>
              <a:ea typeface="Times New Roman" charset="0"/>
              <a:cs typeface="Times New Roman" charset="0"/>
            </a:rPr>
            <a:t>/</a:t>
          </a:r>
          <a:r>
            <a:rPr lang="en-US" dirty="0" smtClean="0">
              <a:latin typeface="Times New Roman" charset="0"/>
              <a:ea typeface="Times New Roman" charset="0"/>
              <a:cs typeface="Times New Roman" charset="0"/>
            </a:rPr>
            <a:t>36532</a:t>
          </a:r>
          <a:endParaRPr lang="ru-RU" dirty="0">
            <a:latin typeface="Times New Roman" charset="0"/>
            <a:ea typeface="Times New Roman" charset="0"/>
            <a:cs typeface="Times New Roman" charset="0"/>
          </a:endParaRPr>
        </a:p>
      </dgm:t>
    </dgm:pt>
    <dgm:pt modelId="{650F615A-63B7-AE46-A21C-D23824AB28DE}" type="parTrans" cxnId="{2B75EA3D-D23D-D442-82E3-CDA0EC5D3C8D}">
      <dgm:prSet/>
      <dgm:spPr/>
      <dgm:t>
        <a:bodyPr/>
        <a:lstStyle/>
        <a:p>
          <a:endParaRPr lang="ru-RU"/>
        </a:p>
      </dgm:t>
    </dgm:pt>
    <dgm:pt modelId="{00F9478D-3482-804E-856C-0CE001D53AB2}" type="sibTrans" cxnId="{2B75EA3D-D23D-D442-82E3-CDA0EC5D3C8D}">
      <dgm:prSet/>
      <dgm:spPr/>
      <dgm:t>
        <a:bodyPr/>
        <a:lstStyle/>
        <a:p>
          <a:endParaRPr lang="ru-RU"/>
        </a:p>
      </dgm:t>
    </dgm:pt>
    <dgm:pt modelId="{8D89D2B3-0F53-C142-9F30-8B0BA7B07027}">
      <dgm:prSet/>
      <dgm:spPr/>
      <dgm:t>
        <a:bodyPr/>
        <a:lstStyle/>
        <a:p>
          <a:r>
            <a:rPr lang="ru-RU" dirty="0" smtClean="0">
              <a:latin typeface="Times New Roman" charset="0"/>
              <a:ea typeface="Times New Roman" charset="0"/>
              <a:cs typeface="Times New Roman" charset="0"/>
            </a:rPr>
            <a:t>для ГРБС, БУ-АУ - от 06.04.2020 №</a:t>
          </a:r>
          <a:r>
            <a:rPr lang="mr-IN" dirty="0" smtClean="0">
              <a:latin typeface="Times New Roman" charset="0"/>
              <a:ea typeface="Times New Roman" charset="0"/>
              <a:cs typeface="Times New Roman" charset="0"/>
            </a:rPr>
            <a:t>02-06-0/</a:t>
          </a:r>
          <a:r>
            <a:rPr lang="ru-RU" dirty="0" smtClean="0">
              <a:latin typeface="Times New Roman" charset="0"/>
              <a:ea typeface="Times New Roman" charset="0"/>
              <a:cs typeface="Times New Roman" charset="0"/>
            </a:rPr>
            <a:t>27328</a:t>
          </a:r>
          <a:endParaRPr lang="ru-RU" dirty="0">
            <a:latin typeface="Times New Roman" charset="0"/>
            <a:ea typeface="Times New Roman" charset="0"/>
            <a:cs typeface="Times New Roman" charset="0"/>
          </a:endParaRPr>
        </a:p>
      </dgm:t>
    </dgm:pt>
    <dgm:pt modelId="{CD0FFC36-7E16-1C47-B222-91B627086EF2}" type="parTrans" cxnId="{4B67B437-85DE-DF4A-B4F1-29AB58046F62}">
      <dgm:prSet/>
      <dgm:spPr/>
      <dgm:t>
        <a:bodyPr/>
        <a:lstStyle/>
        <a:p>
          <a:endParaRPr lang="ru-RU"/>
        </a:p>
      </dgm:t>
    </dgm:pt>
    <dgm:pt modelId="{850CFFDD-1F12-C44C-BF52-C0B58C36D275}" type="sibTrans" cxnId="{4B67B437-85DE-DF4A-B4F1-29AB58046F62}">
      <dgm:prSet/>
      <dgm:spPr/>
      <dgm:t>
        <a:bodyPr/>
        <a:lstStyle/>
        <a:p>
          <a:endParaRPr lang="ru-RU"/>
        </a:p>
      </dgm:t>
    </dgm:pt>
    <dgm:pt modelId="{D2D82DF9-609B-3A46-A084-B57F1FE24530}">
      <dgm:prSet phldrT="[Текст]"/>
      <dgm:spPr/>
      <dgm:t>
        <a:bodyPr/>
        <a:lstStyle/>
        <a:p>
          <a:pPr algn="just"/>
          <a:r>
            <a:rPr lang="ru-RU" dirty="0" smtClean="0">
              <a:latin typeface="Times New Roman" charset="0"/>
              <a:ea typeface="Times New Roman" charset="0"/>
              <a:cs typeface="Times New Roman" charset="0"/>
            </a:rPr>
            <a:t>для ФО, ОУГВФ - от </a:t>
          </a:r>
          <a:r>
            <a:rPr lang="is-IS" dirty="0" smtClean="0">
              <a:latin typeface="Times New Roman" charset="0"/>
              <a:ea typeface="Times New Roman" charset="0"/>
              <a:cs typeface="Times New Roman" charset="0"/>
            </a:rPr>
            <a:t>03.07.2020</a:t>
          </a:r>
          <a:r>
            <a:rPr lang="ru-RU" dirty="0" smtClean="0">
              <a:latin typeface="Times New Roman" charset="0"/>
              <a:ea typeface="Times New Roman" charset="0"/>
              <a:cs typeface="Times New Roman" charset="0"/>
            </a:rPr>
            <a:t> №</a:t>
          </a:r>
          <a:r>
            <a:rPr lang="is-IS" dirty="0" smtClean="0">
              <a:latin typeface="Times New Roman" charset="0"/>
              <a:ea typeface="Times New Roman" charset="0"/>
              <a:cs typeface="Times New Roman" charset="0"/>
            </a:rPr>
            <a:t>02-06-07</a:t>
          </a:r>
          <a:r>
            <a:rPr lang="ru-RU" dirty="0" smtClean="0">
              <a:latin typeface="Times New Roman" charset="0"/>
              <a:ea typeface="Times New Roman" charset="0"/>
              <a:cs typeface="Times New Roman" charset="0"/>
            </a:rPr>
            <a:t>/</a:t>
          </a:r>
          <a:r>
            <a:rPr lang="is-IS" dirty="0" smtClean="0">
              <a:latin typeface="Times New Roman" charset="0"/>
              <a:ea typeface="Times New Roman" charset="0"/>
              <a:cs typeface="Times New Roman" charset="0"/>
            </a:rPr>
            <a:t>58288</a:t>
          </a:r>
          <a:endParaRPr lang="ru-RU" dirty="0">
            <a:latin typeface="Times New Roman" charset="0"/>
            <a:ea typeface="Times New Roman" charset="0"/>
            <a:cs typeface="Times New Roman" charset="0"/>
          </a:endParaRPr>
        </a:p>
      </dgm:t>
    </dgm:pt>
    <dgm:pt modelId="{1EA8F651-2928-D34D-A7CB-C3A3900A88A7}" type="parTrans" cxnId="{5F77E901-9432-554C-9E71-F35D509994B2}">
      <dgm:prSet/>
      <dgm:spPr/>
      <dgm:t>
        <a:bodyPr/>
        <a:lstStyle/>
        <a:p>
          <a:endParaRPr lang="ru-RU"/>
        </a:p>
      </dgm:t>
    </dgm:pt>
    <dgm:pt modelId="{F32A4A9C-F33F-714E-BC15-6DCFBAE5362D}" type="sibTrans" cxnId="{5F77E901-9432-554C-9E71-F35D509994B2}">
      <dgm:prSet/>
      <dgm:spPr/>
      <dgm:t>
        <a:bodyPr/>
        <a:lstStyle/>
        <a:p>
          <a:endParaRPr lang="ru-RU"/>
        </a:p>
      </dgm:t>
    </dgm:pt>
    <dgm:pt modelId="{B9239BA7-196A-A642-B5F9-513F55DD3106}">
      <dgm:prSet phldrT="[Текст]"/>
      <dgm:spPr/>
      <dgm:t>
        <a:bodyPr/>
        <a:lstStyle/>
        <a:p>
          <a:pPr algn="just"/>
          <a:r>
            <a:rPr lang="ru-RU" dirty="0" smtClean="0">
              <a:latin typeface="Times New Roman" charset="0"/>
              <a:ea typeface="Times New Roman" charset="0"/>
              <a:cs typeface="Times New Roman" charset="0"/>
            </a:rPr>
            <a:t>для ГРБС, БУ-АУ </a:t>
          </a:r>
          <a:r>
            <a:rPr lang="mr-IN" dirty="0" smtClean="0">
              <a:latin typeface="Times New Roman" charset="0"/>
              <a:ea typeface="Times New Roman" charset="0"/>
              <a:cs typeface="Times New Roman" charset="0"/>
            </a:rPr>
            <a:t>–</a:t>
          </a:r>
          <a:r>
            <a:rPr lang="ru-RU" dirty="0" smtClean="0">
              <a:latin typeface="Times New Roman" charset="0"/>
              <a:ea typeface="Times New Roman" charset="0"/>
              <a:cs typeface="Times New Roman" charset="0"/>
            </a:rPr>
            <a:t> от </a:t>
          </a:r>
          <a:r>
            <a:rPr lang="en-US" dirty="0" smtClean="0">
              <a:latin typeface="Times New Roman" charset="0"/>
              <a:ea typeface="Times New Roman" charset="0"/>
              <a:cs typeface="Times New Roman" charset="0"/>
            </a:rPr>
            <a:t>03.07.2020</a:t>
          </a:r>
          <a:r>
            <a:rPr lang="ru-RU" dirty="0" smtClean="0">
              <a:latin typeface="Times New Roman" charset="0"/>
              <a:ea typeface="Times New Roman" charset="0"/>
              <a:cs typeface="Times New Roman" charset="0"/>
            </a:rPr>
            <a:t> №</a:t>
          </a:r>
          <a:r>
            <a:rPr lang="en-US" dirty="0" smtClean="0">
              <a:latin typeface="Times New Roman" charset="0"/>
              <a:ea typeface="Times New Roman" charset="0"/>
              <a:cs typeface="Times New Roman" charset="0"/>
            </a:rPr>
            <a:t>02-06-07</a:t>
          </a:r>
          <a:r>
            <a:rPr lang="ru-RU" dirty="0" smtClean="0">
              <a:latin typeface="Times New Roman" charset="0"/>
              <a:ea typeface="Times New Roman" charset="0"/>
              <a:cs typeface="Times New Roman" charset="0"/>
            </a:rPr>
            <a:t>/</a:t>
          </a:r>
          <a:r>
            <a:rPr lang="en-US" dirty="0" smtClean="0">
              <a:latin typeface="Times New Roman" charset="0"/>
              <a:ea typeface="Times New Roman" charset="0"/>
              <a:cs typeface="Times New Roman" charset="0"/>
            </a:rPr>
            <a:t>58289</a:t>
          </a:r>
          <a:endParaRPr lang="ru-RU" dirty="0">
            <a:latin typeface="Times New Roman" charset="0"/>
            <a:ea typeface="Times New Roman" charset="0"/>
            <a:cs typeface="Times New Roman" charset="0"/>
          </a:endParaRPr>
        </a:p>
      </dgm:t>
    </dgm:pt>
    <dgm:pt modelId="{65AF1D77-4B4F-EA43-9532-80F07461BAE9}" type="parTrans" cxnId="{D588B18C-AD5C-FD4C-BF43-383265E1F844}">
      <dgm:prSet/>
      <dgm:spPr/>
      <dgm:t>
        <a:bodyPr/>
        <a:lstStyle/>
        <a:p>
          <a:endParaRPr lang="ru-RU"/>
        </a:p>
      </dgm:t>
    </dgm:pt>
    <dgm:pt modelId="{CA5F3AE9-A3ED-614C-9611-A698DA9EC2CF}" type="sibTrans" cxnId="{D588B18C-AD5C-FD4C-BF43-383265E1F844}">
      <dgm:prSet/>
      <dgm:spPr/>
      <dgm:t>
        <a:bodyPr/>
        <a:lstStyle/>
        <a:p>
          <a:endParaRPr lang="ru-RU"/>
        </a:p>
      </dgm:t>
    </dgm:pt>
    <dgm:pt modelId="{0464B875-F826-B14F-906B-E7DE77983105}" type="pres">
      <dgm:prSet presAssocID="{769A566F-354B-F44B-91EB-AF1D6791096D}" presName="linear" presStyleCnt="0">
        <dgm:presLayoutVars>
          <dgm:animLvl val="lvl"/>
          <dgm:resizeHandles val="exact"/>
        </dgm:presLayoutVars>
      </dgm:prSet>
      <dgm:spPr/>
      <dgm:t>
        <a:bodyPr/>
        <a:lstStyle/>
        <a:p>
          <a:endParaRPr lang="ru-RU"/>
        </a:p>
      </dgm:t>
    </dgm:pt>
    <dgm:pt modelId="{01B9009C-338A-A742-828F-C885CF37E640}" type="pres">
      <dgm:prSet presAssocID="{E3C5899A-94D1-544B-8C44-C2C5F23DC96D}" presName="parentText" presStyleLbl="node1" presStyleIdx="0" presStyleCnt="1">
        <dgm:presLayoutVars>
          <dgm:chMax val="0"/>
          <dgm:bulletEnabled val="1"/>
        </dgm:presLayoutVars>
      </dgm:prSet>
      <dgm:spPr/>
      <dgm:t>
        <a:bodyPr/>
        <a:lstStyle/>
        <a:p>
          <a:endParaRPr lang="ru-RU"/>
        </a:p>
      </dgm:t>
    </dgm:pt>
    <dgm:pt modelId="{AE73F45A-8AAB-B946-B3BE-71401357CFF4}" type="pres">
      <dgm:prSet presAssocID="{E3C5899A-94D1-544B-8C44-C2C5F23DC96D}" presName="childText" presStyleLbl="revTx" presStyleIdx="0" presStyleCnt="1" custScaleY="115728">
        <dgm:presLayoutVars>
          <dgm:bulletEnabled val="1"/>
        </dgm:presLayoutVars>
      </dgm:prSet>
      <dgm:spPr/>
      <dgm:t>
        <a:bodyPr/>
        <a:lstStyle/>
        <a:p>
          <a:endParaRPr lang="ru-RU"/>
        </a:p>
      </dgm:t>
    </dgm:pt>
  </dgm:ptLst>
  <dgm:cxnLst>
    <dgm:cxn modelId="{D121B0FE-9103-604E-B833-FEFC6CE1F1BC}" srcId="{E3C5899A-94D1-544B-8C44-C2C5F23DC96D}" destId="{B66E063A-468D-1F4A-885A-D781CF9DFE7E}" srcOrd="0" destOrd="0" parTransId="{49A3122B-7C11-A74F-911C-AFBCA39B87B8}" sibTransId="{1990C92C-78C7-5D4F-9F89-9E6D6AE35841}"/>
    <dgm:cxn modelId="{882F4205-607C-8C45-8A6C-D059E0DB53AC}" type="presOf" srcId="{CDD1E834-5A79-AE47-867A-1A6EF242B4C8}" destId="{AE73F45A-8AAB-B946-B3BE-71401357CFF4}" srcOrd="0" destOrd="3" presId="urn:microsoft.com/office/officeart/2005/8/layout/vList2"/>
    <dgm:cxn modelId="{27FEE1EA-605E-5A4D-8F87-71E31AA95BC8}" type="presOf" srcId="{769A566F-354B-F44B-91EB-AF1D6791096D}" destId="{0464B875-F826-B14F-906B-E7DE77983105}" srcOrd="0" destOrd="0" presId="urn:microsoft.com/office/officeart/2005/8/layout/vList2"/>
    <dgm:cxn modelId="{2B75EA3D-D23D-D442-82E3-CDA0EC5D3C8D}" srcId="{E3C5899A-94D1-544B-8C44-C2C5F23DC96D}" destId="{CDD1E834-5A79-AE47-867A-1A6EF242B4C8}" srcOrd="3" destOrd="0" parTransId="{650F615A-63B7-AE46-A21C-D23824AB28DE}" sibTransId="{00F9478D-3482-804E-856C-0CE001D53AB2}"/>
    <dgm:cxn modelId="{03367706-3CE2-2545-85A6-5309162DAE16}" type="presOf" srcId="{7358FF46-58D3-0A44-A105-E7B16417CD8C}" destId="{AE73F45A-8AAB-B946-B3BE-71401357CFF4}" srcOrd="0" destOrd="1" presId="urn:microsoft.com/office/officeart/2005/8/layout/vList2"/>
    <dgm:cxn modelId="{4B67B437-85DE-DF4A-B4F1-29AB58046F62}" srcId="{E3C5899A-94D1-544B-8C44-C2C5F23DC96D}" destId="{8D89D2B3-0F53-C142-9F30-8B0BA7B07027}" srcOrd="2" destOrd="0" parTransId="{CD0FFC36-7E16-1C47-B222-91B627086EF2}" sibTransId="{850CFFDD-1F12-C44C-BF52-C0B58C36D275}"/>
    <dgm:cxn modelId="{55390753-F2B6-2547-8429-7BFCC0D0A00B}" type="presOf" srcId="{B66E063A-468D-1F4A-885A-D781CF9DFE7E}" destId="{AE73F45A-8AAB-B946-B3BE-71401357CFF4}" srcOrd="0" destOrd="0" presId="urn:microsoft.com/office/officeart/2005/8/layout/vList2"/>
    <dgm:cxn modelId="{D588B18C-AD5C-FD4C-BF43-383265E1F844}" srcId="{E3C5899A-94D1-544B-8C44-C2C5F23DC96D}" destId="{B9239BA7-196A-A642-B5F9-513F55DD3106}" srcOrd="5" destOrd="0" parTransId="{65AF1D77-4B4F-EA43-9532-80F07461BAE9}" sibTransId="{CA5F3AE9-A3ED-614C-9611-A698DA9EC2CF}"/>
    <dgm:cxn modelId="{36C3ACAA-970C-5E4B-91FE-4A6313FD04B1}" type="presOf" srcId="{E3C5899A-94D1-544B-8C44-C2C5F23DC96D}" destId="{01B9009C-338A-A742-828F-C885CF37E640}" srcOrd="0" destOrd="0" presId="urn:microsoft.com/office/officeart/2005/8/layout/vList2"/>
    <dgm:cxn modelId="{ACFB24E2-3485-B444-A6BF-7F5C37A3770F}" srcId="{769A566F-354B-F44B-91EB-AF1D6791096D}" destId="{E3C5899A-94D1-544B-8C44-C2C5F23DC96D}" srcOrd="0" destOrd="0" parTransId="{5A369AF4-71D5-634A-A18F-59C25AD2C0BD}" sibTransId="{68E2F0EC-12EF-1042-9C5E-874EB2C14DC2}"/>
    <dgm:cxn modelId="{3D72E5E1-7B0B-2A47-9B0B-70432974354C}" type="presOf" srcId="{8D89D2B3-0F53-C142-9F30-8B0BA7B07027}" destId="{AE73F45A-8AAB-B946-B3BE-71401357CFF4}" srcOrd="0" destOrd="2" presId="urn:microsoft.com/office/officeart/2005/8/layout/vList2"/>
    <dgm:cxn modelId="{CFA681F0-3E99-B34E-924C-7167418A8AFE}" type="presOf" srcId="{B9239BA7-196A-A642-B5F9-513F55DD3106}" destId="{AE73F45A-8AAB-B946-B3BE-71401357CFF4}" srcOrd="0" destOrd="5" presId="urn:microsoft.com/office/officeart/2005/8/layout/vList2"/>
    <dgm:cxn modelId="{1C9C7494-DE0C-8E47-92F6-04BBA9C4451F}" type="presOf" srcId="{D2D82DF9-609B-3A46-A084-B57F1FE24530}" destId="{AE73F45A-8AAB-B946-B3BE-71401357CFF4}" srcOrd="0" destOrd="4" presId="urn:microsoft.com/office/officeart/2005/8/layout/vList2"/>
    <dgm:cxn modelId="{5F77E901-9432-554C-9E71-F35D509994B2}" srcId="{E3C5899A-94D1-544B-8C44-C2C5F23DC96D}" destId="{D2D82DF9-609B-3A46-A084-B57F1FE24530}" srcOrd="4" destOrd="0" parTransId="{1EA8F651-2928-D34D-A7CB-C3A3900A88A7}" sibTransId="{F32A4A9C-F33F-714E-BC15-6DCFBAE5362D}"/>
    <dgm:cxn modelId="{850734ED-487F-8E4C-BE07-45AFD4F329DA}" srcId="{E3C5899A-94D1-544B-8C44-C2C5F23DC96D}" destId="{7358FF46-58D3-0A44-A105-E7B16417CD8C}" srcOrd="1" destOrd="0" parTransId="{7BD905E7-C2BE-1A4F-BF3F-2F02F39F72FF}" sibTransId="{7582F78B-5D24-A446-9179-BB6FC6FD7AC9}"/>
    <dgm:cxn modelId="{1383D9F9-86B3-854B-8192-BAE92A74E722}" type="presParOf" srcId="{0464B875-F826-B14F-906B-E7DE77983105}" destId="{01B9009C-338A-A742-828F-C885CF37E640}" srcOrd="0" destOrd="0" presId="urn:microsoft.com/office/officeart/2005/8/layout/vList2"/>
    <dgm:cxn modelId="{734B121E-A4F6-B440-8450-CFEA4256999F}" type="presParOf" srcId="{0464B875-F826-B14F-906B-E7DE77983105}" destId="{AE73F45A-8AAB-B946-B3BE-71401357CFF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769A566F-354B-F44B-91EB-AF1D6791096D}" type="doc">
      <dgm:prSet loTypeId="urn:microsoft.com/office/officeart/2005/8/layout/vList2" loCatId="" qsTypeId="urn:microsoft.com/office/officeart/2005/8/quickstyle/simple4" qsCatId="simple" csTypeId="urn:microsoft.com/office/officeart/2005/8/colors/accent3_2" csCatId="accent3" phldr="1"/>
      <dgm:spPr/>
      <dgm:t>
        <a:bodyPr/>
        <a:lstStyle/>
        <a:p>
          <a:endParaRPr lang="ru-RU"/>
        </a:p>
      </dgm:t>
    </dgm:pt>
    <dgm:pt modelId="{E3C5899A-94D1-544B-8C44-C2C5F23DC96D}">
      <dgm:prSet phldrT="[Текст]"/>
      <dgm:spPr/>
      <dgm:t>
        <a:bodyPr/>
        <a:lstStyle/>
        <a:p>
          <a:r>
            <a:rPr lang="ru-RU" b="1" cap="none" spc="0" dirty="0" smtClean="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rPr>
            <a:t>Отчетность</a:t>
          </a:r>
          <a:endParaRPr lang="ru-RU" b="1" cap="none" spc="0" dirty="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endParaRPr>
        </a:p>
      </dgm:t>
    </dgm:pt>
    <dgm:pt modelId="{5A369AF4-71D5-634A-A18F-59C25AD2C0BD}" type="parTrans" cxnId="{ACFB24E2-3485-B444-A6BF-7F5C37A3770F}">
      <dgm:prSet/>
      <dgm:spPr/>
      <dgm:t>
        <a:bodyPr/>
        <a:lstStyle/>
        <a:p>
          <a:endParaRPr lang="ru-RU">
            <a:latin typeface="Times New Roman" charset="0"/>
            <a:ea typeface="Times New Roman" charset="0"/>
            <a:cs typeface="Times New Roman" charset="0"/>
          </a:endParaRPr>
        </a:p>
      </dgm:t>
    </dgm:pt>
    <dgm:pt modelId="{68E2F0EC-12EF-1042-9C5E-874EB2C14DC2}" type="sibTrans" cxnId="{ACFB24E2-3485-B444-A6BF-7F5C37A3770F}">
      <dgm:prSet/>
      <dgm:spPr/>
      <dgm:t>
        <a:bodyPr/>
        <a:lstStyle/>
        <a:p>
          <a:endParaRPr lang="ru-RU">
            <a:latin typeface="Times New Roman" charset="0"/>
            <a:ea typeface="Times New Roman" charset="0"/>
            <a:cs typeface="Times New Roman" charset="0"/>
          </a:endParaRPr>
        </a:p>
      </dgm:t>
    </dgm:pt>
    <dgm:pt modelId="{B66E063A-468D-1F4A-885A-D781CF9DFE7E}">
      <dgm:prSet phldrT="[Текст]"/>
      <dgm:spPr/>
      <dgm:t>
        <a:bodyPr/>
        <a:lstStyle/>
        <a:p>
          <a:pPr algn="just">
            <a:spcBef>
              <a:spcPct val="0"/>
            </a:spcBef>
          </a:pPr>
          <a:r>
            <a:rPr lang="ru-RU" sz="3200" dirty="0" smtClean="0">
              <a:latin typeface="Times New Roman" charset="0"/>
              <a:ea typeface="Times New Roman" charset="0"/>
              <a:cs typeface="Times New Roman" charset="0"/>
            </a:rPr>
            <a:t>для ГРБС, БУ-АУ - от 30.09.2020 </a:t>
          </a:r>
          <a:r>
            <a:rPr lang="is-IS" sz="3200" dirty="0" smtClean="0">
              <a:latin typeface="Times New Roman" charset="0"/>
              <a:ea typeface="Times New Roman" charset="0"/>
              <a:cs typeface="Times New Roman" charset="0"/>
            </a:rPr>
            <a:t>№02-06-07</a:t>
          </a:r>
          <a:r>
            <a:rPr lang="ru-RU" sz="3200" dirty="0" smtClean="0">
              <a:latin typeface="Times New Roman" charset="0"/>
              <a:ea typeface="Times New Roman" charset="0"/>
              <a:cs typeface="Times New Roman" charset="0"/>
            </a:rPr>
            <a:t>/85969</a:t>
          </a:r>
          <a:endParaRPr lang="ru-RU" sz="3200" dirty="0">
            <a:latin typeface="Times New Roman" charset="0"/>
            <a:ea typeface="Times New Roman" charset="0"/>
            <a:cs typeface="Times New Roman" charset="0"/>
          </a:endParaRPr>
        </a:p>
      </dgm:t>
    </dgm:pt>
    <dgm:pt modelId="{49A3122B-7C11-A74F-911C-AFBCA39B87B8}" type="parTrans" cxnId="{D121B0FE-9103-604E-B833-FEFC6CE1F1BC}">
      <dgm:prSet/>
      <dgm:spPr/>
      <dgm:t>
        <a:bodyPr/>
        <a:lstStyle/>
        <a:p>
          <a:endParaRPr lang="ru-RU">
            <a:latin typeface="Times New Roman" charset="0"/>
            <a:ea typeface="Times New Roman" charset="0"/>
            <a:cs typeface="Times New Roman" charset="0"/>
          </a:endParaRPr>
        </a:p>
      </dgm:t>
    </dgm:pt>
    <dgm:pt modelId="{1990C92C-78C7-5D4F-9F89-9E6D6AE35841}" type="sibTrans" cxnId="{D121B0FE-9103-604E-B833-FEFC6CE1F1BC}">
      <dgm:prSet/>
      <dgm:spPr/>
      <dgm:t>
        <a:bodyPr/>
        <a:lstStyle/>
        <a:p>
          <a:endParaRPr lang="ru-RU">
            <a:latin typeface="Times New Roman" charset="0"/>
            <a:ea typeface="Times New Roman" charset="0"/>
            <a:cs typeface="Times New Roman" charset="0"/>
          </a:endParaRPr>
        </a:p>
      </dgm:t>
    </dgm:pt>
    <dgm:pt modelId="{7358FF46-58D3-0A44-A105-E7B16417CD8C}">
      <dgm:prSet phldrT="[Текст]"/>
      <dgm:spPr/>
      <dgm:t>
        <a:bodyPr/>
        <a:lstStyle/>
        <a:p>
          <a:pPr algn="just">
            <a:spcBef>
              <a:spcPts val="1200"/>
            </a:spcBef>
          </a:pPr>
          <a:r>
            <a:rPr lang="ru-RU" sz="3200" dirty="0" smtClean="0">
              <a:latin typeface="Times New Roman" charset="0"/>
              <a:ea typeface="Times New Roman" charset="0"/>
              <a:cs typeface="Times New Roman" charset="0"/>
            </a:rPr>
            <a:t>для ФО, ОУГВФ - от 30.09.2020 №02-06-07/85972</a:t>
          </a:r>
          <a:endParaRPr lang="ru-RU" sz="3200" dirty="0">
            <a:latin typeface="Times New Roman" charset="0"/>
            <a:ea typeface="Times New Roman" charset="0"/>
            <a:cs typeface="Times New Roman" charset="0"/>
          </a:endParaRPr>
        </a:p>
      </dgm:t>
    </dgm:pt>
    <dgm:pt modelId="{7BD905E7-C2BE-1A4F-BF3F-2F02F39F72FF}" type="parTrans" cxnId="{850734ED-487F-8E4C-BE07-45AFD4F329DA}">
      <dgm:prSet/>
      <dgm:spPr/>
      <dgm:t>
        <a:bodyPr/>
        <a:lstStyle/>
        <a:p>
          <a:endParaRPr lang="ru-RU">
            <a:latin typeface="Times New Roman" charset="0"/>
            <a:ea typeface="Times New Roman" charset="0"/>
            <a:cs typeface="Times New Roman" charset="0"/>
          </a:endParaRPr>
        </a:p>
      </dgm:t>
    </dgm:pt>
    <dgm:pt modelId="{7582F78B-5D24-A446-9179-BB6FC6FD7AC9}" type="sibTrans" cxnId="{850734ED-487F-8E4C-BE07-45AFD4F329DA}">
      <dgm:prSet/>
      <dgm:spPr/>
      <dgm:t>
        <a:bodyPr/>
        <a:lstStyle/>
        <a:p>
          <a:endParaRPr lang="ru-RU">
            <a:latin typeface="Times New Roman" charset="0"/>
            <a:ea typeface="Times New Roman" charset="0"/>
            <a:cs typeface="Times New Roman" charset="0"/>
          </a:endParaRPr>
        </a:p>
      </dgm:t>
    </dgm:pt>
    <dgm:pt modelId="{7D57A649-F7C1-494E-BA87-448C6294D219}">
      <dgm:prSet phldrT="[Текст]"/>
      <dgm:spPr/>
      <dgm:t>
        <a:bodyPr/>
        <a:lstStyle/>
        <a:p>
          <a:pPr algn="just">
            <a:spcBef>
              <a:spcPts val="1200"/>
            </a:spcBef>
          </a:pPr>
          <a:r>
            <a:rPr lang="ru-RU" sz="3200" dirty="0" smtClean="0">
              <a:latin typeface="Times New Roman" charset="0"/>
              <a:ea typeface="Times New Roman" charset="0"/>
              <a:cs typeface="Times New Roman" charset="0"/>
            </a:rPr>
            <a:t>для ГРБС, ФО, ОУГВФ - о</a:t>
          </a:r>
          <a:r>
            <a:rPr lang="is-IS" sz="3200" dirty="0" smtClean="0">
              <a:latin typeface="Times New Roman" charset="0"/>
              <a:ea typeface="Times New Roman" charset="0"/>
              <a:cs typeface="Times New Roman" charset="0"/>
            </a:rPr>
            <a:t>т 22.10.2020 № 02-06-07/92321</a:t>
          </a:r>
          <a:endParaRPr lang="ru-RU" sz="3200" dirty="0">
            <a:latin typeface="Times New Roman" charset="0"/>
            <a:ea typeface="Times New Roman" charset="0"/>
            <a:cs typeface="Times New Roman" charset="0"/>
          </a:endParaRPr>
        </a:p>
      </dgm:t>
    </dgm:pt>
    <dgm:pt modelId="{4A4D448E-DC74-7547-B52C-1DC48350328F}" type="parTrans" cxnId="{38BC28D6-3134-B948-93D3-F752C65CF92F}">
      <dgm:prSet/>
      <dgm:spPr/>
      <dgm:t>
        <a:bodyPr/>
        <a:lstStyle/>
        <a:p>
          <a:endParaRPr lang="ru-RU"/>
        </a:p>
      </dgm:t>
    </dgm:pt>
    <dgm:pt modelId="{CE9FD61D-9705-EB44-8BEA-9115D8BDA7DF}" type="sibTrans" cxnId="{38BC28D6-3134-B948-93D3-F752C65CF92F}">
      <dgm:prSet/>
      <dgm:spPr/>
      <dgm:t>
        <a:bodyPr/>
        <a:lstStyle/>
        <a:p>
          <a:endParaRPr lang="ru-RU"/>
        </a:p>
      </dgm:t>
    </dgm:pt>
    <dgm:pt modelId="{DFA9311B-14D0-4FE1-B9B2-EA7BA1B915FC}">
      <dgm:prSet phldrT="[Текст]" custT="1"/>
      <dgm:spPr/>
      <dgm:t>
        <a:bodyPr/>
        <a:lstStyle/>
        <a:p>
          <a:pPr algn="just">
            <a:spcBef>
              <a:spcPts val="1200"/>
            </a:spcBef>
          </a:pPr>
          <a:r>
            <a:rPr lang="ru-RU" sz="3600" b="1" u="sng" dirty="0" smtClean="0">
              <a:solidFill>
                <a:srgbClr val="002060"/>
              </a:solidFill>
              <a:latin typeface="Times New Roman" charset="0"/>
              <a:ea typeface="Times New Roman" charset="0"/>
              <a:cs typeface="Times New Roman" charset="0"/>
            </a:rPr>
            <a:t>для ГРБС, БУ-АУ – от 17.12.2020</a:t>
          </a:r>
          <a:br>
            <a:rPr lang="ru-RU" sz="3600" b="1" u="sng" dirty="0" smtClean="0">
              <a:solidFill>
                <a:srgbClr val="002060"/>
              </a:solidFill>
              <a:latin typeface="Times New Roman" charset="0"/>
              <a:ea typeface="Times New Roman" charset="0"/>
              <a:cs typeface="Times New Roman" charset="0"/>
            </a:rPr>
          </a:br>
          <a:r>
            <a:rPr lang="ru-RU" sz="3600" b="1" u="sng" dirty="0" smtClean="0">
              <a:solidFill>
                <a:srgbClr val="002060"/>
              </a:solidFill>
              <a:latin typeface="Times New Roman" charset="0"/>
              <a:ea typeface="Times New Roman" charset="0"/>
              <a:cs typeface="Times New Roman" charset="0"/>
            </a:rPr>
            <a:t>№02-04-04/110850  /  07-04-05/02-26291</a:t>
          </a:r>
          <a:endParaRPr lang="ru-RU" sz="3600" b="1" u="sng" dirty="0">
            <a:solidFill>
              <a:srgbClr val="002060"/>
            </a:solidFill>
            <a:latin typeface="Times New Roman" charset="0"/>
            <a:ea typeface="Times New Roman" charset="0"/>
            <a:cs typeface="Times New Roman" charset="0"/>
          </a:endParaRPr>
        </a:p>
      </dgm:t>
    </dgm:pt>
    <dgm:pt modelId="{62AC82C4-4F8E-433C-8284-4ECCAFA299BE}" type="parTrans" cxnId="{5509D89E-77EF-47B5-B9FF-D3007B6B6E7E}">
      <dgm:prSet/>
      <dgm:spPr/>
      <dgm:t>
        <a:bodyPr/>
        <a:lstStyle/>
        <a:p>
          <a:endParaRPr lang="ru-RU"/>
        </a:p>
      </dgm:t>
    </dgm:pt>
    <dgm:pt modelId="{56A08D4A-01EC-4C1D-9096-D9D1867CAED1}" type="sibTrans" cxnId="{5509D89E-77EF-47B5-B9FF-D3007B6B6E7E}">
      <dgm:prSet/>
      <dgm:spPr/>
      <dgm:t>
        <a:bodyPr/>
        <a:lstStyle/>
        <a:p>
          <a:endParaRPr lang="ru-RU"/>
        </a:p>
      </dgm:t>
    </dgm:pt>
    <dgm:pt modelId="{0464B875-F826-B14F-906B-E7DE77983105}" type="pres">
      <dgm:prSet presAssocID="{769A566F-354B-F44B-91EB-AF1D6791096D}" presName="linear" presStyleCnt="0">
        <dgm:presLayoutVars>
          <dgm:animLvl val="lvl"/>
          <dgm:resizeHandles val="exact"/>
        </dgm:presLayoutVars>
      </dgm:prSet>
      <dgm:spPr/>
      <dgm:t>
        <a:bodyPr/>
        <a:lstStyle/>
        <a:p>
          <a:endParaRPr lang="ru-RU"/>
        </a:p>
      </dgm:t>
    </dgm:pt>
    <dgm:pt modelId="{01B9009C-338A-A742-828F-C885CF37E640}" type="pres">
      <dgm:prSet presAssocID="{E3C5899A-94D1-544B-8C44-C2C5F23DC96D}" presName="parentText" presStyleLbl="node1" presStyleIdx="0" presStyleCnt="1" custLinFactNeighborX="-395" custLinFactNeighborY="-19986">
        <dgm:presLayoutVars>
          <dgm:chMax val="0"/>
          <dgm:bulletEnabled val="1"/>
        </dgm:presLayoutVars>
      </dgm:prSet>
      <dgm:spPr/>
      <dgm:t>
        <a:bodyPr/>
        <a:lstStyle/>
        <a:p>
          <a:endParaRPr lang="ru-RU"/>
        </a:p>
      </dgm:t>
    </dgm:pt>
    <dgm:pt modelId="{AE73F45A-8AAB-B946-B3BE-71401357CFF4}" type="pres">
      <dgm:prSet presAssocID="{E3C5899A-94D1-544B-8C44-C2C5F23DC96D}" presName="childText" presStyleLbl="revTx" presStyleIdx="0" presStyleCnt="1" custScaleY="124996">
        <dgm:presLayoutVars>
          <dgm:bulletEnabled val="1"/>
        </dgm:presLayoutVars>
      </dgm:prSet>
      <dgm:spPr/>
      <dgm:t>
        <a:bodyPr/>
        <a:lstStyle/>
        <a:p>
          <a:endParaRPr lang="ru-RU"/>
        </a:p>
      </dgm:t>
    </dgm:pt>
  </dgm:ptLst>
  <dgm:cxnLst>
    <dgm:cxn modelId="{D121B0FE-9103-604E-B833-FEFC6CE1F1BC}" srcId="{E3C5899A-94D1-544B-8C44-C2C5F23DC96D}" destId="{B66E063A-468D-1F4A-885A-D781CF9DFE7E}" srcOrd="0" destOrd="0" parTransId="{49A3122B-7C11-A74F-911C-AFBCA39B87B8}" sibTransId="{1990C92C-78C7-5D4F-9F89-9E6D6AE35841}"/>
    <dgm:cxn modelId="{38BC28D6-3134-B948-93D3-F752C65CF92F}" srcId="{E3C5899A-94D1-544B-8C44-C2C5F23DC96D}" destId="{7D57A649-F7C1-494E-BA87-448C6294D219}" srcOrd="2" destOrd="0" parTransId="{4A4D448E-DC74-7547-B52C-1DC48350328F}" sibTransId="{CE9FD61D-9705-EB44-8BEA-9115D8BDA7DF}"/>
    <dgm:cxn modelId="{883DF043-7032-6F46-87D3-B7B9CA9A20E0}" type="presOf" srcId="{B66E063A-468D-1F4A-885A-D781CF9DFE7E}" destId="{AE73F45A-8AAB-B946-B3BE-71401357CFF4}" srcOrd="0" destOrd="0" presId="urn:microsoft.com/office/officeart/2005/8/layout/vList2"/>
    <dgm:cxn modelId="{52B5D940-35DC-CD48-904C-0780797FBFD4}" type="presOf" srcId="{7D57A649-F7C1-494E-BA87-448C6294D219}" destId="{AE73F45A-8AAB-B946-B3BE-71401357CFF4}" srcOrd="0" destOrd="2" presId="urn:microsoft.com/office/officeart/2005/8/layout/vList2"/>
    <dgm:cxn modelId="{60B9F9A4-8487-AA48-A234-72A6E1723418}" type="presOf" srcId="{769A566F-354B-F44B-91EB-AF1D6791096D}" destId="{0464B875-F826-B14F-906B-E7DE77983105}" srcOrd="0" destOrd="0" presId="urn:microsoft.com/office/officeart/2005/8/layout/vList2"/>
    <dgm:cxn modelId="{EFA7B6EB-8D4E-3C48-A73D-2EC17B459A93}" type="presOf" srcId="{E3C5899A-94D1-544B-8C44-C2C5F23DC96D}" destId="{01B9009C-338A-A742-828F-C885CF37E640}" srcOrd="0" destOrd="0" presId="urn:microsoft.com/office/officeart/2005/8/layout/vList2"/>
    <dgm:cxn modelId="{A72E50BD-82F3-E340-B822-330FE7764EF0}" type="presOf" srcId="{7358FF46-58D3-0A44-A105-E7B16417CD8C}" destId="{AE73F45A-8AAB-B946-B3BE-71401357CFF4}" srcOrd="0" destOrd="1" presId="urn:microsoft.com/office/officeart/2005/8/layout/vList2"/>
    <dgm:cxn modelId="{ACFB24E2-3485-B444-A6BF-7F5C37A3770F}" srcId="{769A566F-354B-F44B-91EB-AF1D6791096D}" destId="{E3C5899A-94D1-544B-8C44-C2C5F23DC96D}" srcOrd="0" destOrd="0" parTransId="{5A369AF4-71D5-634A-A18F-59C25AD2C0BD}" sibTransId="{68E2F0EC-12EF-1042-9C5E-874EB2C14DC2}"/>
    <dgm:cxn modelId="{5509D89E-77EF-47B5-B9FF-D3007B6B6E7E}" srcId="{E3C5899A-94D1-544B-8C44-C2C5F23DC96D}" destId="{DFA9311B-14D0-4FE1-B9B2-EA7BA1B915FC}" srcOrd="3" destOrd="0" parTransId="{62AC82C4-4F8E-433C-8284-4ECCAFA299BE}" sibTransId="{56A08D4A-01EC-4C1D-9096-D9D1867CAED1}"/>
    <dgm:cxn modelId="{4953CBAA-C01F-4D77-B716-9105A86C540B}" type="presOf" srcId="{DFA9311B-14D0-4FE1-B9B2-EA7BA1B915FC}" destId="{AE73F45A-8AAB-B946-B3BE-71401357CFF4}" srcOrd="0" destOrd="3" presId="urn:microsoft.com/office/officeart/2005/8/layout/vList2"/>
    <dgm:cxn modelId="{850734ED-487F-8E4C-BE07-45AFD4F329DA}" srcId="{E3C5899A-94D1-544B-8C44-C2C5F23DC96D}" destId="{7358FF46-58D3-0A44-A105-E7B16417CD8C}" srcOrd="1" destOrd="0" parTransId="{7BD905E7-C2BE-1A4F-BF3F-2F02F39F72FF}" sibTransId="{7582F78B-5D24-A446-9179-BB6FC6FD7AC9}"/>
    <dgm:cxn modelId="{382B8190-AC78-CD4F-B452-7C03A3673322}" type="presParOf" srcId="{0464B875-F826-B14F-906B-E7DE77983105}" destId="{01B9009C-338A-A742-828F-C885CF37E640}" srcOrd="0" destOrd="0" presId="urn:microsoft.com/office/officeart/2005/8/layout/vList2"/>
    <dgm:cxn modelId="{1E981CE9-40E6-4C47-AF68-E9490F575212}" type="presParOf" srcId="{0464B875-F826-B14F-906B-E7DE77983105}" destId="{AE73F45A-8AAB-B946-B3BE-71401357CFF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1971E237-0C17-404A-AFF2-908712EF2338}" type="doc">
      <dgm:prSet loTypeId="urn:microsoft.com/office/officeart/2008/layout/VerticalCurvedList" loCatId="list" qsTypeId="urn:microsoft.com/office/officeart/2005/8/quickstyle/simple3" qsCatId="simple" csTypeId="urn:microsoft.com/office/officeart/2005/8/colors/accent3_2" csCatId="accent3" phldr="1"/>
      <dgm:spPr/>
      <dgm:t>
        <a:bodyPr/>
        <a:lstStyle/>
        <a:p>
          <a:endParaRPr lang="ru-RU"/>
        </a:p>
      </dgm:t>
    </dgm:pt>
    <dgm:pt modelId="{AA185309-2CEA-4DDE-B630-3B7F76254813}">
      <dgm:prSet phldrT="[Текст]" custT="1"/>
      <dgm:spPr/>
      <dgm:t>
        <a:bodyPr/>
        <a:lstStyle/>
        <a:p>
          <a:r>
            <a:rPr lang="ru-RU" sz="3400" b="1" dirty="0" smtClean="0">
              <a:latin typeface="Times New Roman" panose="02020603050405020304" pitchFamily="18" charset="0"/>
              <a:cs typeface="Times New Roman" panose="02020603050405020304" pitchFamily="18" charset="0"/>
            </a:rPr>
            <a:t>Текущая</a:t>
          </a:r>
          <a:endParaRPr lang="ru-RU" sz="3400" b="1" dirty="0">
            <a:latin typeface="Times New Roman" panose="02020603050405020304" pitchFamily="18" charset="0"/>
            <a:cs typeface="Times New Roman" panose="02020603050405020304" pitchFamily="18" charset="0"/>
          </a:endParaRPr>
        </a:p>
      </dgm:t>
    </dgm:pt>
    <dgm:pt modelId="{11425AE2-FABE-40BD-ACDC-8DA85E96F2D2}" type="parTrans" cxnId="{EB620381-F45D-4878-A2BC-EEBDC33A8CA1}">
      <dgm:prSet/>
      <dgm:spPr/>
      <dgm:t>
        <a:bodyPr/>
        <a:lstStyle/>
        <a:p>
          <a:endParaRPr lang="ru-RU" sz="3400" b="1">
            <a:latin typeface="Times New Roman" panose="02020603050405020304" pitchFamily="18" charset="0"/>
            <a:cs typeface="Times New Roman" panose="02020603050405020304" pitchFamily="18" charset="0"/>
          </a:endParaRPr>
        </a:p>
      </dgm:t>
    </dgm:pt>
    <dgm:pt modelId="{5356B74B-AD12-4FD4-8088-02F2F9C2A41C}" type="sibTrans" cxnId="{EB620381-F45D-4878-A2BC-EEBDC33A8CA1}">
      <dgm:prSet/>
      <dgm:spPr/>
      <dgm:t>
        <a:bodyPr/>
        <a:lstStyle/>
        <a:p>
          <a:endParaRPr lang="ru-RU" sz="3400" b="1">
            <a:latin typeface="Times New Roman" panose="02020603050405020304" pitchFamily="18" charset="0"/>
            <a:cs typeface="Times New Roman" panose="02020603050405020304" pitchFamily="18" charset="0"/>
          </a:endParaRPr>
        </a:p>
      </dgm:t>
    </dgm:pt>
    <dgm:pt modelId="{D3D738B0-7783-452C-8F9A-2EFBA095E095}">
      <dgm:prSet phldrT="[Текст]" custT="1"/>
      <dgm:spPr/>
      <dgm:t>
        <a:bodyPr/>
        <a:lstStyle/>
        <a:p>
          <a:r>
            <a:rPr lang="ru-RU" sz="3400" b="1" dirty="0" smtClean="0">
              <a:latin typeface="Times New Roman" panose="02020603050405020304" pitchFamily="18" charset="0"/>
              <a:cs typeface="Times New Roman" panose="02020603050405020304" pitchFamily="18" charset="0"/>
            </a:rPr>
            <a:t>Просроченная</a:t>
          </a:r>
          <a:endParaRPr lang="ru-RU" sz="3400" b="1" dirty="0">
            <a:latin typeface="Times New Roman" panose="02020603050405020304" pitchFamily="18" charset="0"/>
            <a:cs typeface="Times New Roman" panose="02020603050405020304" pitchFamily="18" charset="0"/>
          </a:endParaRPr>
        </a:p>
      </dgm:t>
    </dgm:pt>
    <dgm:pt modelId="{E734D858-EDF1-46FB-92B0-343DCEFB8F2F}" type="parTrans" cxnId="{95BB8E93-D583-42F9-BC5B-9D26789E6A7F}">
      <dgm:prSet/>
      <dgm:spPr/>
      <dgm:t>
        <a:bodyPr/>
        <a:lstStyle/>
        <a:p>
          <a:endParaRPr lang="ru-RU" sz="3400" b="1">
            <a:latin typeface="Times New Roman" panose="02020603050405020304" pitchFamily="18" charset="0"/>
            <a:cs typeface="Times New Roman" panose="02020603050405020304" pitchFamily="18" charset="0"/>
          </a:endParaRPr>
        </a:p>
      </dgm:t>
    </dgm:pt>
    <dgm:pt modelId="{55B59674-F49D-4713-9F1D-3947BF2496A0}" type="sibTrans" cxnId="{95BB8E93-D583-42F9-BC5B-9D26789E6A7F}">
      <dgm:prSet/>
      <dgm:spPr/>
      <dgm:t>
        <a:bodyPr/>
        <a:lstStyle/>
        <a:p>
          <a:endParaRPr lang="ru-RU" sz="3400" b="1">
            <a:latin typeface="Times New Roman" panose="02020603050405020304" pitchFamily="18" charset="0"/>
            <a:cs typeface="Times New Roman" panose="02020603050405020304" pitchFamily="18" charset="0"/>
          </a:endParaRPr>
        </a:p>
      </dgm:t>
    </dgm:pt>
    <dgm:pt modelId="{5AC63A14-3DC5-4184-AAE0-B3BDE1652484}">
      <dgm:prSet phldrT="[Текст]" custT="1"/>
      <dgm:spPr/>
      <dgm:t>
        <a:bodyPr/>
        <a:lstStyle/>
        <a:p>
          <a:r>
            <a:rPr lang="ru-RU" sz="3400" b="1" dirty="0" smtClean="0">
              <a:latin typeface="Times New Roman" panose="02020603050405020304" pitchFamily="18" charset="0"/>
              <a:cs typeface="Times New Roman" panose="02020603050405020304" pitchFamily="18" charset="0"/>
            </a:rPr>
            <a:t>Сомнительная</a:t>
          </a:r>
          <a:endParaRPr lang="ru-RU" sz="3400" b="1" dirty="0">
            <a:latin typeface="Times New Roman" panose="02020603050405020304" pitchFamily="18" charset="0"/>
            <a:cs typeface="Times New Roman" panose="02020603050405020304" pitchFamily="18" charset="0"/>
          </a:endParaRPr>
        </a:p>
      </dgm:t>
    </dgm:pt>
    <dgm:pt modelId="{2BFC2501-A389-482D-914A-36D64986D664}" type="parTrans" cxnId="{3BFADA70-90C3-496E-A33E-29CE0B353155}">
      <dgm:prSet/>
      <dgm:spPr/>
      <dgm:t>
        <a:bodyPr/>
        <a:lstStyle/>
        <a:p>
          <a:endParaRPr lang="ru-RU" sz="3400" b="1">
            <a:latin typeface="Times New Roman" panose="02020603050405020304" pitchFamily="18" charset="0"/>
            <a:cs typeface="Times New Roman" panose="02020603050405020304" pitchFamily="18" charset="0"/>
          </a:endParaRPr>
        </a:p>
      </dgm:t>
    </dgm:pt>
    <dgm:pt modelId="{6F45F123-9B49-465F-8E1E-0321BEED6C2B}" type="sibTrans" cxnId="{3BFADA70-90C3-496E-A33E-29CE0B353155}">
      <dgm:prSet/>
      <dgm:spPr/>
      <dgm:t>
        <a:bodyPr/>
        <a:lstStyle/>
        <a:p>
          <a:endParaRPr lang="ru-RU" sz="3400" b="1">
            <a:latin typeface="Times New Roman" panose="02020603050405020304" pitchFamily="18" charset="0"/>
            <a:cs typeface="Times New Roman" panose="02020603050405020304" pitchFamily="18" charset="0"/>
          </a:endParaRPr>
        </a:p>
      </dgm:t>
    </dgm:pt>
    <dgm:pt modelId="{F2D243E9-0043-4AB9-A53B-D9AC9659BD90}">
      <dgm:prSet phldrT="[Текст]" custT="1"/>
      <dgm:spPr/>
      <dgm:t>
        <a:bodyPr/>
        <a:lstStyle/>
        <a:p>
          <a:r>
            <a:rPr lang="ru-RU" sz="3400" b="1" dirty="0" smtClean="0">
              <a:latin typeface="Times New Roman" panose="02020603050405020304" pitchFamily="18" charset="0"/>
              <a:cs typeface="Times New Roman" panose="02020603050405020304" pitchFamily="18" charset="0"/>
            </a:rPr>
            <a:t>Безнадежная к взысканию</a:t>
          </a:r>
          <a:endParaRPr lang="ru-RU" sz="3400" b="1" dirty="0">
            <a:latin typeface="Times New Roman" panose="02020603050405020304" pitchFamily="18" charset="0"/>
            <a:cs typeface="Times New Roman" panose="02020603050405020304" pitchFamily="18" charset="0"/>
          </a:endParaRPr>
        </a:p>
      </dgm:t>
    </dgm:pt>
    <dgm:pt modelId="{36C67DC2-18EA-4F72-8E40-B257EBE656D8}" type="parTrans" cxnId="{16F084C2-23ED-4324-A63B-3E967F498D84}">
      <dgm:prSet/>
      <dgm:spPr/>
      <dgm:t>
        <a:bodyPr/>
        <a:lstStyle/>
        <a:p>
          <a:endParaRPr lang="ru-RU" sz="3400" b="1">
            <a:latin typeface="Times New Roman" panose="02020603050405020304" pitchFamily="18" charset="0"/>
            <a:cs typeface="Times New Roman" panose="02020603050405020304" pitchFamily="18" charset="0"/>
          </a:endParaRPr>
        </a:p>
      </dgm:t>
    </dgm:pt>
    <dgm:pt modelId="{BE771EFC-2F4B-4104-B037-ED7E911357FB}" type="sibTrans" cxnId="{16F084C2-23ED-4324-A63B-3E967F498D84}">
      <dgm:prSet/>
      <dgm:spPr/>
      <dgm:t>
        <a:bodyPr/>
        <a:lstStyle/>
        <a:p>
          <a:endParaRPr lang="ru-RU" sz="3400" b="1">
            <a:latin typeface="Times New Roman" panose="02020603050405020304" pitchFamily="18" charset="0"/>
            <a:cs typeface="Times New Roman" panose="02020603050405020304" pitchFamily="18" charset="0"/>
          </a:endParaRPr>
        </a:p>
      </dgm:t>
    </dgm:pt>
    <dgm:pt modelId="{89F415C5-0414-497C-B26A-2CF61B947AD9}" type="pres">
      <dgm:prSet presAssocID="{1971E237-0C17-404A-AFF2-908712EF2338}" presName="Name0" presStyleCnt="0">
        <dgm:presLayoutVars>
          <dgm:chMax val="7"/>
          <dgm:chPref val="7"/>
          <dgm:dir/>
        </dgm:presLayoutVars>
      </dgm:prSet>
      <dgm:spPr/>
      <dgm:t>
        <a:bodyPr/>
        <a:lstStyle/>
        <a:p>
          <a:endParaRPr lang="ru-RU"/>
        </a:p>
      </dgm:t>
    </dgm:pt>
    <dgm:pt modelId="{99BAE7CA-B5E0-44EA-9B85-C745CB5EEB24}" type="pres">
      <dgm:prSet presAssocID="{1971E237-0C17-404A-AFF2-908712EF2338}" presName="Name1" presStyleCnt="0"/>
      <dgm:spPr/>
    </dgm:pt>
    <dgm:pt modelId="{02AF2B6C-0A84-4290-ADD0-F49C82002F5D}" type="pres">
      <dgm:prSet presAssocID="{1971E237-0C17-404A-AFF2-908712EF2338}" presName="cycle" presStyleCnt="0"/>
      <dgm:spPr/>
    </dgm:pt>
    <dgm:pt modelId="{AC485F66-8185-4912-8A88-A5934C550B42}" type="pres">
      <dgm:prSet presAssocID="{1971E237-0C17-404A-AFF2-908712EF2338}" presName="srcNode" presStyleLbl="node1" presStyleIdx="0" presStyleCnt="4"/>
      <dgm:spPr/>
    </dgm:pt>
    <dgm:pt modelId="{4E32C993-F99D-4673-B3C0-22454A74F030}" type="pres">
      <dgm:prSet presAssocID="{1971E237-0C17-404A-AFF2-908712EF2338}" presName="conn" presStyleLbl="parChTrans1D2" presStyleIdx="0" presStyleCnt="1"/>
      <dgm:spPr/>
      <dgm:t>
        <a:bodyPr/>
        <a:lstStyle/>
        <a:p>
          <a:endParaRPr lang="ru-RU"/>
        </a:p>
      </dgm:t>
    </dgm:pt>
    <dgm:pt modelId="{D21F272B-60F4-4ED9-AF7A-F93B296F457D}" type="pres">
      <dgm:prSet presAssocID="{1971E237-0C17-404A-AFF2-908712EF2338}" presName="extraNode" presStyleLbl="node1" presStyleIdx="0" presStyleCnt="4"/>
      <dgm:spPr/>
    </dgm:pt>
    <dgm:pt modelId="{C258B04B-0B5B-48F8-A859-E9559F0C5C4C}" type="pres">
      <dgm:prSet presAssocID="{1971E237-0C17-404A-AFF2-908712EF2338}" presName="dstNode" presStyleLbl="node1" presStyleIdx="0" presStyleCnt="4"/>
      <dgm:spPr/>
    </dgm:pt>
    <dgm:pt modelId="{05F37ADD-409F-411C-91A8-2868FA5C0F0F}" type="pres">
      <dgm:prSet presAssocID="{AA185309-2CEA-4DDE-B630-3B7F76254813}" presName="text_1" presStyleLbl="node1" presStyleIdx="0" presStyleCnt="4">
        <dgm:presLayoutVars>
          <dgm:bulletEnabled val="1"/>
        </dgm:presLayoutVars>
      </dgm:prSet>
      <dgm:spPr/>
      <dgm:t>
        <a:bodyPr/>
        <a:lstStyle/>
        <a:p>
          <a:endParaRPr lang="ru-RU"/>
        </a:p>
      </dgm:t>
    </dgm:pt>
    <dgm:pt modelId="{B0B272F7-5F43-47B3-960F-3E7EA9E694FD}" type="pres">
      <dgm:prSet presAssocID="{AA185309-2CEA-4DDE-B630-3B7F76254813}" presName="accent_1" presStyleCnt="0"/>
      <dgm:spPr/>
    </dgm:pt>
    <dgm:pt modelId="{9A7115D3-C5C8-451C-ADFF-2C6DB746967C}" type="pres">
      <dgm:prSet presAssocID="{AA185309-2CEA-4DDE-B630-3B7F76254813}" presName="accentRepeatNode" presStyleLbl="solidFgAcc1" presStyleIdx="0" presStyleCnt="4"/>
      <dgm:spPr/>
    </dgm:pt>
    <dgm:pt modelId="{0EBEB114-2ADF-4A2E-910B-5B5ED7DD4654}" type="pres">
      <dgm:prSet presAssocID="{D3D738B0-7783-452C-8F9A-2EFBA095E095}" presName="text_2" presStyleLbl="node1" presStyleIdx="1" presStyleCnt="4">
        <dgm:presLayoutVars>
          <dgm:bulletEnabled val="1"/>
        </dgm:presLayoutVars>
      </dgm:prSet>
      <dgm:spPr/>
      <dgm:t>
        <a:bodyPr/>
        <a:lstStyle/>
        <a:p>
          <a:endParaRPr lang="ru-RU"/>
        </a:p>
      </dgm:t>
    </dgm:pt>
    <dgm:pt modelId="{7107A0EE-74B5-43A4-A11D-6B10E7C862A2}" type="pres">
      <dgm:prSet presAssocID="{D3D738B0-7783-452C-8F9A-2EFBA095E095}" presName="accent_2" presStyleCnt="0"/>
      <dgm:spPr/>
    </dgm:pt>
    <dgm:pt modelId="{832A9DC3-FBD6-4A17-8787-C764C7ED488D}" type="pres">
      <dgm:prSet presAssocID="{D3D738B0-7783-452C-8F9A-2EFBA095E095}" presName="accentRepeatNode" presStyleLbl="solidFgAcc1" presStyleIdx="1" presStyleCnt="4"/>
      <dgm:spPr/>
    </dgm:pt>
    <dgm:pt modelId="{740CBE15-4837-4C8F-9FBB-7017B324C087}" type="pres">
      <dgm:prSet presAssocID="{5AC63A14-3DC5-4184-AAE0-B3BDE1652484}" presName="text_3" presStyleLbl="node1" presStyleIdx="2" presStyleCnt="4">
        <dgm:presLayoutVars>
          <dgm:bulletEnabled val="1"/>
        </dgm:presLayoutVars>
      </dgm:prSet>
      <dgm:spPr/>
      <dgm:t>
        <a:bodyPr/>
        <a:lstStyle/>
        <a:p>
          <a:endParaRPr lang="ru-RU"/>
        </a:p>
      </dgm:t>
    </dgm:pt>
    <dgm:pt modelId="{75C99C74-979F-4C42-8ACB-A5CFDA537001}" type="pres">
      <dgm:prSet presAssocID="{5AC63A14-3DC5-4184-AAE0-B3BDE1652484}" presName="accent_3" presStyleCnt="0"/>
      <dgm:spPr/>
    </dgm:pt>
    <dgm:pt modelId="{9A1AAB9C-FCEF-4ADC-B441-04E64358E246}" type="pres">
      <dgm:prSet presAssocID="{5AC63A14-3DC5-4184-AAE0-B3BDE1652484}" presName="accentRepeatNode" presStyleLbl="solidFgAcc1" presStyleIdx="2" presStyleCnt="4"/>
      <dgm:spPr/>
    </dgm:pt>
    <dgm:pt modelId="{470C5E61-9867-48EB-9B78-4698DACEBAB1}" type="pres">
      <dgm:prSet presAssocID="{F2D243E9-0043-4AB9-A53B-D9AC9659BD90}" presName="text_4" presStyleLbl="node1" presStyleIdx="3" presStyleCnt="4">
        <dgm:presLayoutVars>
          <dgm:bulletEnabled val="1"/>
        </dgm:presLayoutVars>
      </dgm:prSet>
      <dgm:spPr/>
      <dgm:t>
        <a:bodyPr/>
        <a:lstStyle/>
        <a:p>
          <a:endParaRPr lang="ru-RU"/>
        </a:p>
      </dgm:t>
    </dgm:pt>
    <dgm:pt modelId="{342C5F63-43D2-4AC0-AA94-4FC509DFBACA}" type="pres">
      <dgm:prSet presAssocID="{F2D243E9-0043-4AB9-A53B-D9AC9659BD90}" presName="accent_4" presStyleCnt="0"/>
      <dgm:spPr/>
    </dgm:pt>
    <dgm:pt modelId="{642FF0BD-D05B-4F92-9973-F478C6425B16}" type="pres">
      <dgm:prSet presAssocID="{F2D243E9-0043-4AB9-A53B-D9AC9659BD90}" presName="accentRepeatNode" presStyleLbl="solidFgAcc1" presStyleIdx="3" presStyleCnt="4"/>
      <dgm:spPr/>
    </dgm:pt>
  </dgm:ptLst>
  <dgm:cxnLst>
    <dgm:cxn modelId="{EDADE75A-7AA0-42EB-A2EC-E3ECD881A9BF}" type="presOf" srcId="{5356B74B-AD12-4FD4-8088-02F2F9C2A41C}" destId="{4E32C993-F99D-4673-B3C0-22454A74F030}" srcOrd="0" destOrd="0" presId="urn:microsoft.com/office/officeart/2008/layout/VerticalCurvedList"/>
    <dgm:cxn modelId="{95BB8E93-D583-42F9-BC5B-9D26789E6A7F}" srcId="{1971E237-0C17-404A-AFF2-908712EF2338}" destId="{D3D738B0-7783-452C-8F9A-2EFBA095E095}" srcOrd="1" destOrd="0" parTransId="{E734D858-EDF1-46FB-92B0-343DCEFB8F2F}" sibTransId="{55B59674-F49D-4713-9F1D-3947BF2496A0}"/>
    <dgm:cxn modelId="{A0672319-06F7-495C-98C6-804AE84FE02C}" type="presOf" srcId="{AA185309-2CEA-4DDE-B630-3B7F76254813}" destId="{05F37ADD-409F-411C-91A8-2868FA5C0F0F}" srcOrd="0" destOrd="0" presId="urn:microsoft.com/office/officeart/2008/layout/VerticalCurvedList"/>
    <dgm:cxn modelId="{EB620381-F45D-4878-A2BC-EEBDC33A8CA1}" srcId="{1971E237-0C17-404A-AFF2-908712EF2338}" destId="{AA185309-2CEA-4DDE-B630-3B7F76254813}" srcOrd="0" destOrd="0" parTransId="{11425AE2-FABE-40BD-ACDC-8DA85E96F2D2}" sibTransId="{5356B74B-AD12-4FD4-8088-02F2F9C2A41C}"/>
    <dgm:cxn modelId="{16F084C2-23ED-4324-A63B-3E967F498D84}" srcId="{1971E237-0C17-404A-AFF2-908712EF2338}" destId="{F2D243E9-0043-4AB9-A53B-D9AC9659BD90}" srcOrd="3" destOrd="0" parTransId="{36C67DC2-18EA-4F72-8E40-B257EBE656D8}" sibTransId="{BE771EFC-2F4B-4104-B037-ED7E911357FB}"/>
    <dgm:cxn modelId="{17A5F407-8C3A-4D75-87BE-3620CE7945F2}" type="presOf" srcId="{F2D243E9-0043-4AB9-A53B-D9AC9659BD90}" destId="{470C5E61-9867-48EB-9B78-4698DACEBAB1}" srcOrd="0" destOrd="0" presId="urn:microsoft.com/office/officeart/2008/layout/VerticalCurvedList"/>
    <dgm:cxn modelId="{C0AA362D-6901-4124-9318-79978E94DC99}" type="presOf" srcId="{5AC63A14-3DC5-4184-AAE0-B3BDE1652484}" destId="{740CBE15-4837-4C8F-9FBB-7017B324C087}" srcOrd="0" destOrd="0" presId="urn:microsoft.com/office/officeart/2008/layout/VerticalCurvedList"/>
    <dgm:cxn modelId="{C0502340-4105-4B40-9E73-B034E398B171}" type="presOf" srcId="{1971E237-0C17-404A-AFF2-908712EF2338}" destId="{89F415C5-0414-497C-B26A-2CF61B947AD9}" srcOrd="0" destOrd="0" presId="urn:microsoft.com/office/officeart/2008/layout/VerticalCurvedList"/>
    <dgm:cxn modelId="{3BFADA70-90C3-496E-A33E-29CE0B353155}" srcId="{1971E237-0C17-404A-AFF2-908712EF2338}" destId="{5AC63A14-3DC5-4184-AAE0-B3BDE1652484}" srcOrd="2" destOrd="0" parTransId="{2BFC2501-A389-482D-914A-36D64986D664}" sibTransId="{6F45F123-9B49-465F-8E1E-0321BEED6C2B}"/>
    <dgm:cxn modelId="{D817FDC5-6ABB-4988-A40F-4DBF75AB5F26}" type="presOf" srcId="{D3D738B0-7783-452C-8F9A-2EFBA095E095}" destId="{0EBEB114-2ADF-4A2E-910B-5B5ED7DD4654}" srcOrd="0" destOrd="0" presId="urn:microsoft.com/office/officeart/2008/layout/VerticalCurvedList"/>
    <dgm:cxn modelId="{E551826D-C59C-42D9-83C9-89CB6EA181C9}" type="presParOf" srcId="{89F415C5-0414-497C-B26A-2CF61B947AD9}" destId="{99BAE7CA-B5E0-44EA-9B85-C745CB5EEB24}" srcOrd="0" destOrd="0" presId="urn:microsoft.com/office/officeart/2008/layout/VerticalCurvedList"/>
    <dgm:cxn modelId="{7AB2E979-44CE-4B93-9F2A-0919A6E37E24}" type="presParOf" srcId="{99BAE7CA-B5E0-44EA-9B85-C745CB5EEB24}" destId="{02AF2B6C-0A84-4290-ADD0-F49C82002F5D}" srcOrd="0" destOrd="0" presId="urn:microsoft.com/office/officeart/2008/layout/VerticalCurvedList"/>
    <dgm:cxn modelId="{848101BE-EA4B-47E9-A17E-581902FE8322}" type="presParOf" srcId="{02AF2B6C-0A84-4290-ADD0-F49C82002F5D}" destId="{AC485F66-8185-4912-8A88-A5934C550B42}" srcOrd="0" destOrd="0" presId="urn:microsoft.com/office/officeart/2008/layout/VerticalCurvedList"/>
    <dgm:cxn modelId="{C9A0C000-E7E7-4333-A691-2D813267D390}" type="presParOf" srcId="{02AF2B6C-0A84-4290-ADD0-F49C82002F5D}" destId="{4E32C993-F99D-4673-B3C0-22454A74F030}" srcOrd="1" destOrd="0" presId="urn:microsoft.com/office/officeart/2008/layout/VerticalCurvedList"/>
    <dgm:cxn modelId="{CB6D3ADD-9D46-4EB3-8BA0-4FFFAE7C6322}" type="presParOf" srcId="{02AF2B6C-0A84-4290-ADD0-F49C82002F5D}" destId="{D21F272B-60F4-4ED9-AF7A-F93B296F457D}" srcOrd="2" destOrd="0" presId="urn:microsoft.com/office/officeart/2008/layout/VerticalCurvedList"/>
    <dgm:cxn modelId="{FFA50783-6AAC-45DA-9DC6-0D2A6F890E31}" type="presParOf" srcId="{02AF2B6C-0A84-4290-ADD0-F49C82002F5D}" destId="{C258B04B-0B5B-48F8-A859-E9559F0C5C4C}" srcOrd="3" destOrd="0" presId="urn:microsoft.com/office/officeart/2008/layout/VerticalCurvedList"/>
    <dgm:cxn modelId="{B568584E-E3A6-40D5-BB46-4FE6565E2997}" type="presParOf" srcId="{99BAE7CA-B5E0-44EA-9B85-C745CB5EEB24}" destId="{05F37ADD-409F-411C-91A8-2868FA5C0F0F}" srcOrd="1" destOrd="0" presId="urn:microsoft.com/office/officeart/2008/layout/VerticalCurvedList"/>
    <dgm:cxn modelId="{41A425A8-E416-44FF-B3C9-0938F0C5FD10}" type="presParOf" srcId="{99BAE7CA-B5E0-44EA-9B85-C745CB5EEB24}" destId="{B0B272F7-5F43-47B3-960F-3E7EA9E694FD}" srcOrd="2" destOrd="0" presId="urn:microsoft.com/office/officeart/2008/layout/VerticalCurvedList"/>
    <dgm:cxn modelId="{FA853ED5-47C9-48A7-AE34-ADDAAA84D8D4}" type="presParOf" srcId="{B0B272F7-5F43-47B3-960F-3E7EA9E694FD}" destId="{9A7115D3-C5C8-451C-ADFF-2C6DB746967C}" srcOrd="0" destOrd="0" presId="urn:microsoft.com/office/officeart/2008/layout/VerticalCurvedList"/>
    <dgm:cxn modelId="{86BBFA51-8400-4070-B7D9-6FCBB76FAB30}" type="presParOf" srcId="{99BAE7CA-B5E0-44EA-9B85-C745CB5EEB24}" destId="{0EBEB114-2ADF-4A2E-910B-5B5ED7DD4654}" srcOrd="3" destOrd="0" presId="urn:microsoft.com/office/officeart/2008/layout/VerticalCurvedList"/>
    <dgm:cxn modelId="{B088EE7C-8B2E-4EB6-9847-F035D64FE018}" type="presParOf" srcId="{99BAE7CA-B5E0-44EA-9B85-C745CB5EEB24}" destId="{7107A0EE-74B5-43A4-A11D-6B10E7C862A2}" srcOrd="4" destOrd="0" presId="urn:microsoft.com/office/officeart/2008/layout/VerticalCurvedList"/>
    <dgm:cxn modelId="{473FC17D-19C9-4308-B50D-C911A0FD87E2}" type="presParOf" srcId="{7107A0EE-74B5-43A4-A11D-6B10E7C862A2}" destId="{832A9DC3-FBD6-4A17-8787-C764C7ED488D}" srcOrd="0" destOrd="0" presId="urn:microsoft.com/office/officeart/2008/layout/VerticalCurvedList"/>
    <dgm:cxn modelId="{A454025E-C5AA-4AC0-9A4F-E80847F89B16}" type="presParOf" srcId="{99BAE7CA-B5E0-44EA-9B85-C745CB5EEB24}" destId="{740CBE15-4837-4C8F-9FBB-7017B324C087}" srcOrd="5" destOrd="0" presId="urn:microsoft.com/office/officeart/2008/layout/VerticalCurvedList"/>
    <dgm:cxn modelId="{804F1CC2-1013-4AFC-9BD6-2DF13C678061}" type="presParOf" srcId="{99BAE7CA-B5E0-44EA-9B85-C745CB5EEB24}" destId="{75C99C74-979F-4C42-8ACB-A5CFDA537001}" srcOrd="6" destOrd="0" presId="urn:microsoft.com/office/officeart/2008/layout/VerticalCurvedList"/>
    <dgm:cxn modelId="{B1F34840-2B4B-4756-824B-2F8783B1D733}" type="presParOf" srcId="{75C99C74-979F-4C42-8ACB-A5CFDA537001}" destId="{9A1AAB9C-FCEF-4ADC-B441-04E64358E246}" srcOrd="0" destOrd="0" presId="urn:microsoft.com/office/officeart/2008/layout/VerticalCurvedList"/>
    <dgm:cxn modelId="{F53CEC31-1B7B-475E-AF32-A984AEE4A9EF}" type="presParOf" srcId="{99BAE7CA-B5E0-44EA-9B85-C745CB5EEB24}" destId="{470C5E61-9867-48EB-9B78-4698DACEBAB1}" srcOrd="7" destOrd="0" presId="urn:microsoft.com/office/officeart/2008/layout/VerticalCurvedList"/>
    <dgm:cxn modelId="{88B3BB13-1A2C-40E4-BEC6-4D3DA54CC7F5}" type="presParOf" srcId="{99BAE7CA-B5E0-44EA-9B85-C745CB5EEB24}" destId="{342C5F63-43D2-4AC0-AA94-4FC509DFBACA}" srcOrd="8" destOrd="0" presId="urn:microsoft.com/office/officeart/2008/layout/VerticalCurvedList"/>
    <dgm:cxn modelId="{E16EC7E3-5775-4F5F-99F7-61B73575FAFF}" type="presParOf" srcId="{342C5F63-43D2-4AC0-AA94-4FC509DFBACA}" destId="{642FF0BD-D05B-4F92-9973-F478C6425B1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7034CA5-3618-9348-B9F9-2AE38A781312}"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ru-RU"/>
        </a:p>
      </dgm:t>
    </dgm:pt>
    <dgm:pt modelId="{8BE16DE2-8AB5-8E40-80B8-5DA6AC52F873}">
      <dgm:prSet phldrT="[Текст]"/>
      <dgm:spPr/>
      <dgm:t>
        <a:bodyPr/>
        <a:lstStyle/>
        <a:p>
          <a:r>
            <a:rPr lang="ru-RU" b="1" dirty="0" smtClean="0"/>
            <a:t>Активы и обязательства</a:t>
          </a:r>
          <a:endParaRPr lang="ru-RU" b="1" dirty="0"/>
        </a:p>
      </dgm:t>
    </dgm:pt>
    <dgm:pt modelId="{C823207B-4C6A-D040-8032-05C2200A37B0}" type="parTrans" cxnId="{AF1E8DBC-36B8-2343-A50D-99AAEBA579C2}">
      <dgm:prSet/>
      <dgm:spPr/>
      <dgm:t>
        <a:bodyPr/>
        <a:lstStyle/>
        <a:p>
          <a:endParaRPr lang="ru-RU"/>
        </a:p>
      </dgm:t>
    </dgm:pt>
    <dgm:pt modelId="{D26128BE-D9E5-8B47-9C90-91FB03F16889}" type="sibTrans" cxnId="{AF1E8DBC-36B8-2343-A50D-99AAEBA579C2}">
      <dgm:prSet/>
      <dgm:spPr/>
      <dgm:t>
        <a:bodyPr/>
        <a:lstStyle/>
        <a:p>
          <a:endParaRPr lang="ru-RU"/>
        </a:p>
      </dgm:t>
    </dgm:pt>
    <dgm:pt modelId="{AEA1DD18-3FF1-844D-AB62-E41D50E023B0}">
      <dgm:prSet phldrT="[Текст]"/>
      <dgm:spPr/>
      <dgm:t>
        <a:bodyPr/>
        <a:lstStyle/>
        <a:p>
          <a:r>
            <a:rPr lang="ru-RU" b="1" dirty="0" smtClean="0"/>
            <a:t>Долгосрочные (</a:t>
          </a:r>
          <a:r>
            <a:rPr lang="ru-RU" b="1" dirty="0" err="1" smtClean="0"/>
            <a:t>внеоборотные</a:t>
          </a:r>
          <a:r>
            <a:rPr lang="ru-RU" b="1" dirty="0" smtClean="0"/>
            <a:t>)</a:t>
          </a:r>
          <a:endParaRPr lang="ru-RU" b="1" dirty="0"/>
        </a:p>
      </dgm:t>
    </dgm:pt>
    <dgm:pt modelId="{D6841601-B044-D044-99FE-90A3F8F53C48}" type="parTrans" cxnId="{5FD3B514-7786-1148-97E9-D6568A3954AF}">
      <dgm:prSet/>
      <dgm:spPr/>
      <dgm:t>
        <a:bodyPr/>
        <a:lstStyle/>
        <a:p>
          <a:endParaRPr lang="ru-RU"/>
        </a:p>
      </dgm:t>
    </dgm:pt>
    <dgm:pt modelId="{4F36D9C0-8D1B-494E-B601-3B83F98C04C2}" type="sibTrans" cxnId="{5FD3B514-7786-1148-97E9-D6568A3954AF}">
      <dgm:prSet/>
      <dgm:spPr/>
      <dgm:t>
        <a:bodyPr/>
        <a:lstStyle/>
        <a:p>
          <a:endParaRPr lang="ru-RU"/>
        </a:p>
      </dgm:t>
    </dgm:pt>
    <dgm:pt modelId="{5C8E6F7C-CF63-C544-8C0B-15A9D52BA3B3}">
      <dgm:prSet phldrT="[Текст]"/>
      <dgm:spPr/>
      <dgm:t>
        <a:bodyPr/>
        <a:lstStyle/>
        <a:p>
          <a:r>
            <a:rPr lang="ru-RU" b="1" dirty="0" smtClean="0"/>
            <a:t>Краткосрочные (оборотные)</a:t>
          </a:r>
          <a:endParaRPr lang="ru-RU" b="1" dirty="0"/>
        </a:p>
      </dgm:t>
    </dgm:pt>
    <dgm:pt modelId="{55F1A326-4CB6-9D46-BA97-17782CA6841E}" type="parTrans" cxnId="{8FDA083B-3A3D-AC47-8323-9C5E00A19D97}">
      <dgm:prSet/>
      <dgm:spPr/>
      <dgm:t>
        <a:bodyPr/>
        <a:lstStyle/>
        <a:p>
          <a:endParaRPr lang="ru-RU"/>
        </a:p>
      </dgm:t>
    </dgm:pt>
    <dgm:pt modelId="{7D6E3A08-E446-474B-BE86-DBBE7399A624}" type="sibTrans" cxnId="{8FDA083B-3A3D-AC47-8323-9C5E00A19D97}">
      <dgm:prSet/>
      <dgm:spPr/>
      <dgm:t>
        <a:bodyPr/>
        <a:lstStyle/>
        <a:p>
          <a:endParaRPr lang="ru-RU"/>
        </a:p>
      </dgm:t>
    </dgm:pt>
    <dgm:pt modelId="{75C1C120-823E-C54D-AEE4-C1F6B9639F6E}" type="pres">
      <dgm:prSet presAssocID="{A7034CA5-3618-9348-B9F9-2AE38A781312}" presName="hierChild1" presStyleCnt="0">
        <dgm:presLayoutVars>
          <dgm:chPref val="1"/>
          <dgm:dir/>
          <dgm:animOne val="branch"/>
          <dgm:animLvl val="lvl"/>
          <dgm:resizeHandles/>
        </dgm:presLayoutVars>
      </dgm:prSet>
      <dgm:spPr/>
      <dgm:t>
        <a:bodyPr/>
        <a:lstStyle/>
        <a:p>
          <a:endParaRPr lang="ru-RU"/>
        </a:p>
      </dgm:t>
    </dgm:pt>
    <dgm:pt modelId="{ADA5A34F-1E04-4642-A17E-93517F684D24}" type="pres">
      <dgm:prSet presAssocID="{8BE16DE2-8AB5-8E40-80B8-5DA6AC52F873}" presName="hierRoot1" presStyleCnt="0"/>
      <dgm:spPr/>
    </dgm:pt>
    <dgm:pt modelId="{3ACE2E3C-379B-124A-A77B-6F950191EF38}" type="pres">
      <dgm:prSet presAssocID="{8BE16DE2-8AB5-8E40-80B8-5DA6AC52F873}" presName="composite" presStyleCnt="0"/>
      <dgm:spPr/>
    </dgm:pt>
    <dgm:pt modelId="{9BC40185-8F6D-F649-A48F-2313B8400FFA}" type="pres">
      <dgm:prSet presAssocID="{8BE16DE2-8AB5-8E40-80B8-5DA6AC52F873}" presName="background" presStyleLbl="node0" presStyleIdx="0" presStyleCnt="1"/>
      <dgm:spPr>
        <a:gradFill rotWithShape="0">
          <a:gsLst>
            <a:gs pos="0">
              <a:srgbClr val="92D050"/>
            </a:gs>
            <a:gs pos="100000">
              <a:srgbClr val="00B050"/>
            </a:gs>
          </a:gsLst>
        </a:gradFill>
      </dgm:spPr>
    </dgm:pt>
    <dgm:pt modelId="{DB023CFC-D2AB-D549-9519-363856CEB9DC}" type="pres">
      <dgm:prSet presAssocID="{8BE16DE2-8AB5-8E40-80B8-5DA6AC52F873}" presName="text" presStyleLbl="fgAcc0" presStyleIdx="0" presStyleCnt="1">
        <dgm:presLayoutVars>
          <dgm:chPref val="3"/>
        </dgm:presLayoutVars>
      </dgm:prSet>
      <dgm:spPr/>
      <dgm:t>
        <a:bodyPr/>
        <a:lstStyle/>
        <a:p>
          <a:endParaRPr lang="ru-RU"/>
        </a:p>
      </dgm:t>
    </dgm:pt>
    <dgm:pt modelId="{4119C9CD-A547-4843-A0BC-5133A68D7BE1}" type="pres">
      <dgm:prSet presAssocID="{8BE16DE2-8AB5-8E40-80B8-5DA6AC52F873}" presName="hierChild2" presStyleCnt="0"/>
      <dgm:spPr/>
    </dgm:pt>
    <dgm:pt modelId="{7822CDC5-B291-D74F-92E6-5E57B7A8B800}" type="pres">
      <dgm:prSet presAssocID="{D6841601-B044-D044-99FE-90A3F8F53C48}" presName="Name10" presStyleLbl="parChTrans1D2" presStyleIdx="0" presStyleCnt="2"/>
      <dgm:spPr/>
      <dgm:t>
        <a:bodyPr/>
        <a:lstStyle/>
        <a:p>
          <a:endParaRPr lang="ru-RU"/>
        </a:p>
      </dgm:t>
    </dgm:pt>
    <dgm:pt modelId="{EDD40E7C-A46C-8C4D-BAF0-61969CC9B308}" type="pres">
      <dgm:prSet presAssocID="{AEA1DD18-3FF1-844D-AB62-E41D50E023B0}" presName="hierRoot2" presStyleCnt="0"/>
      <dgm:spPr/>
    </dgm:pt>
    <dgm:pt modelId="{1CDB9D59-1E07-9C44-A90C-0A532F0D5EB7}" type="pres">
      <dgm:prSet presAssocID="{AEA1DD18-3FF1-844D-AB62-E41D50E023B0}" presName="composite2" presStyleCnt="0"/>
      <dgm:spPr/>
    </dgm:pt>
    <dgm:pt modelId="{22900F30-CBDA-6344-B825-1B0A29FE2B5A}" type="pres">
      <dgm:prSet presAssocID="{AEA1DD18-3FF1-844D-AB62-E41D50E023B0}" presName="background2" presStyleLbl="node2" presStyleIdx="0" presStyleCnt="2"/>
      <dgm:spPr>
        <a:gradFill rotWithShape="0">
          <a:gsLst>
            <a:gs pos="0">
              <a:srgbClr val="92D050"/>
            </a:gs>
            <a:gs pos="100000">
              <a:srgbClr val="00B050"/>
            </a:gs>
          </a:gsLst>
        </a:gradFill>
      </dgm:spPr>
    </dgm:pt>
    <dgm:pt modelId="{350B1CD2-5B64-1F46-B411-54DA53B3145C}" type="pres">
      <dgm:prSet presAssocID="{AEA1DD18-3FF1-844D-AB62-E41D50E023B0}" presName="text2" presStyleLbl="fgAcc2" presStyleIdx="0" presStyleCnt="2">
        <dgm:presLayoutVars>
          <dgm:chPref val="3"/>
        </dgm:presLayoutVars>
      </dgm:prSet>
      <dgm:spPr/>
      <dgm:t>
        <a:bodyPr/>
        <a:lstStyle/>
        <a:p>
          <a:endParaRPr lang="ru-RU"/>
        </a:p>
      </dgm:t>
    </dgm:pt>
    <dgm:pt modelId="{75F3E311-29D8-574B-8C6A-29CA13FE4833}" type="pres">
      <dgm:prSet presAssocID="{AEA1DD18-3FF1-844D-AB62-E41D50E023B0}" presName="hierChild3" presStyleCnt="0"/>
      <dgm:spPr/>
    </dgm:pt>
    <dgm:pt modelId="{DA27DF47-F3D1-C647-B85C-4413379AC944}" type="pres">
      <dgm:prSet presAssocID="{55F1A326-4CB6-9D46-BA97-17782CA6841E}" presName="Name10" presStyleLbl="parChTrans1D2" presStyleIdx="1" presStyleCnt="2"/>
      <dgm:spPr/>
      <dgm:t>
        <a:bodyPr/>
        <a:lstStyle/>
        <a:p>
          <a:endParaRPr lang="ru-RU"/>
        </a:p>
      </dgm:t>
    </dgm:pt>
    <dgm:pt modelId="{F79F64CF-D517-F44A-A166-93F7FB178B5B}" type="pres">
      <dgm:prSet presAssocID="{5C8E6F7C-CF63-C544-8C0B-15A9D52BA3B3}" presName="hierRoot2" presStyleCnt="0"/>
      <dgm:spPr/>
    </dgm:pt>
    <dgm:pt modelId="{61BC154E-D147-5F4E-90A2-ADD788469AB2}" type="pres">
      <dgm:prSet presAssocID="{5C8E6F7C-CF63-C544-8C0B-15A9D52BA3B3}" presName="composite2" presStyleCnt="0"/>
      <dgm:spPr/>
    </dgm:pt>
    <dgm:pt modelId="{FB58F1B8-9938-844B-87BF-1BA431701F39}" type="pres">
      <dgm:prSet presAssocID="{5C8E6F7C-CF63-C544-8C0B-15A9D52BA3B3}" presName="background2" presStyleLbl="node2" presStyleIdx="1" presStyleCnt="2"/>
      <dgm:spPr>
        <a:gradFill rotWithShape="0">
          <a:gsLst>
            <a:gs pos="0">
              <a:srgbClr val="92D050"/>
            </a:gs>
            <a:gs pos="100000">
              <a:srgbClr val="00B050"/>
            </a:gs>
          </a:gsLst>
        </a:gradFill>
      </dgm:spPr>
    </dgm:pt>
    <dgm:pt modelId="{3B5DA233-788E-2847-86E1-6D96519136D3}" type="pres">
      <dgm:prSet presAssocID="{5C8E6F7C-CF63-C544-8C0B-15A9D52BA3B3}" presName="text2" presStyleLbl="fgAcc2" presStyleIdx="1" presStyleCnt="2">
        <dgm:presLayoutVars>
          <dgm:chPref val="3"/>
        </dgm:presLayoutVars>
      </dgm:prSet>
      <dgm:spPr/>
      <dgm:t>
        <a:bodyPr/>
        <a:lstStyle/>
        <a:p>
          <a:endParaRPr lang="ru-RU"/>
        </a:p>
      </dgm:t>
    </dgm:pt>
    <dgm:pt modelId="{79B0BA19-8719-8048-8B6B-E92F1D5A9051}" type="pres">
      <dgm:prSet presAssocID="{5C8E6F7C-CF63-C544-8C0B-15A9D52BA3B3}" presName="hierChild3" presStyleCnt="0"/>
      <dgm:spPr/>
    </dgm:pt>
  </dgm:ptLst>
  <dgm:cxnLst>
    <dgm:cxn modelId="{5FD3B514-7786-1148-97E9-D6568A3954AF}" srcId="{8BE16DE2-8AB5-8E40-80B8-5DA6AC52F873}" destId="{AEA1DD18-3FF1-844D-AB62-E41D50E023B0}" srcOrd="0" destOrd="0" parTransId="{D6841601-B044-D044-99FE-90A3F8F53C48}" sibTransId="{4F36D9C0-8D1B-494E-B601-3B83F98C04C2}"/>
    <dgm:cxn modelId="{AF1E8DBC-36B8-2343-A50D-99AAEBA579C2}" srcId="{A7034CA5-3618-9348-B9F9-2AE38A781312}" destId="{8BE16DE2-8AB5-8E40-80B8-5DA6AC52F873}" srcOrd="0" destOrd="0" parTransId="{C823207B-4C6A-D040-8032-05C2200A37B0}" sibTransId="{D26128BE-D9E5-8B47-9C90-91FB03F16889}"/>
    <dgm:cxn modelId="{032B87D3-45C6-C745-8CAE-47A9B551B1AA}" type="presOf" srcId="{8BE16DE2-8AB5-8E40-80B8-5DA6AC52F873}" destId="{DB023CFC-D2AB-D549-9519-363856CEB9DC}" srcOrd="0" destOrd="0" presId="urn:microsoft.com/office/officeart/2005/8/layout/hierarchy1"/>
    <dgm:cxn modelId="{FC357873-FC85-7444-8F38-160BC8AA10EC}" type="presOf" srcId="{A7034CA5-3618-9348-B9F9-2AE38A781312}" destId="{75C1C120-823E-C54D-AEE4-C1F6B9639F6E}" srcOrd="0" destOrd="0" presId="urn:microsoft.com/office/officeart/2005/8/layout/hierarchy1"/>
    <dgm:cxn modelId="{32F0FE88-C7CC-8A40-B38D-B4BF9CB37371}" type="presOf" srcId="{D6841601-B044-D044-99FE-90A3F8F53C48}" destId="{7822CDC5-B291-D74F-92E6-5E57B7A8B800}" srcOrd="0" destOrd="0" presId="urn:microsoft.com/office/officeart/2005/8/layout/hierarchy1"/>
    <dgm:cxn modelId="{5920E399-F821-7544-8F73-27508D083F30}" type="presOf" srcId="{5C8E6F7C-CF63-C544-8C0B-15A9D52BA3B3}" destId="{3B5DA233-788E-2847-86E1-6D96519136D3}" srcOrd="0" destOrd="0" presId="urn:microsoft.com/office/officeart/2005/8/layout/hierarchy1"/>
    <dgm:cxn modelId="{B3C34EE5-285E-3745-9859-65257EC50CD9}" type="presOf" srcId="{55F1A326-4CB6-9D46-BA97-17782CA6841E}" destId="{DA27DF47-F3D1-C647-B85C-4413379AC944}" srcOrd="0" destOrd="0" presId="urn:microsoft.com/office/officeart/2005/8/layout/hierarchy1"/>
    <dgm:cxn modelId="{8FDA083B-3A3D-AC47-8323-9C5E00A19D97}" srcId="{8BE16DE2-8AB5-8E40-80B8-5DA6AC52F873}" destId="{5C8E6F7C-CF63-C544-8C0B-15A9D52BA3B3}" srcOrd="1" destOrd="0" parTransId="{55F1A326-4CB6-9D46-BA97-17782CA6841E}" sibTransId="{7D6E3A08-E446-474B-BE86-DBBE7399A624}"/>
    <dgm:cxn modelId="{98F1C785-4D75-A64E-A4A1-626D80386CC4}" type="presOf" srcId="{AEA1DD18-3FF1-844D-AB62-E41D50E023B0}" destId="{350B1CD2-5B64-1F46-B411-54DA53B3145C}" srcOrd="0" destOrd="0" presId="urn:microsoft.com/office/officeart/2005/8/layout/hierarchy1"/>
    <dgm:cxn modelId="{1A940E4E-85EF-E64E-90B4-020228B166DB}" type="presParOf" srcId="{75C1C120-823E-C54D-AEE4-C1F6B9639F6E}" destId="{ADA5A34F-1E04-4642-A17E-93517F684D24}" srcOrd="0" destOrd="0" presId="urn:microsoft.com/office/officeart/2005/8/layout/hierarchy1"/>
    <dgm:cxn modelId="{93EE8F0D-F264-A842-8B60-547FA6724CA7}" type="presParOf" srcId="{ADA5A34F-1E04-4642-A17E-93517F684D24}" destId="{3ACE2E3C-379B-124A-A77B-6F950191EF38}" srcOrd="0" destOrd="0" presId="urn:microsoft.com/office/officeart/2005/8/layout/hierarchy1"/>
    <dgm:cxn modelId="{A949B4A9-6EE8-3C4D-9D86-94E29E4403C1}" type="presParOf" srcId="{3ACE2E3C-379B-124A-A77B-6F950191EF38}" destId="{9BC40185-8F6D-F649-A48F-2313B8400FFA}" srcOrd="0" destOrd="0" presId="urn:microsoft.com/office/officeart/2005/8/layout/hierarchy1"/>
    <dgm:cxn modelId="{55D1313A-E798-284E-9542-437AF83AEC8B}" type="presParOf" srcId="{3ACE2E3C-379B-124A-A77B-6F950191EF38}" destId="{DB023CFC-D2AB-D549-9519-363856CEB9DC}" srcOrd="1" destOrd="0" presId="urn:microsoft.com/office/officeart/2005/8/layout/hierarchy1"/>
    <dgm:cxn modelId="{C4EA2BC6-7335-0D42-A0D8-7E98E9D7D140}" type="presParOf" srcId="{ADA5A34F-1E04-4642-A17E-93517F684D24}" destId="{4119C9CD-A547-4843-A0BC-5133A68D7BE1}" srcOrd="1" destOrd="0" presId="urn:microsoft.com/office/officeart/2005/8/layout/hierarchy1"/>
    <dgm:cxn modelId="{E7B10E8F-3339-4A45-9018-1E2DA50C002C}" type="presParOf" srcId="{4119C9CD-A547-4843-A0BC-5133A68D7BE1}" destId="{7822CDC5-B291-D74F-92E6-5E57B7A8B800}" srcOrd="0" destOrd="0" presId="urn:microsoft.com/office/officeart/2005/8/layout/hierarchy1"/>
    <dgm:cxn modelId="{37B42CAB-868D-CD40-9C1F-A95E1BE0C6F1}" type="presParOf" srcId="{4119C9CD-A547-4843-A0BC-5133A68D7BE1}" destId="{EDD40E7C-A46C-8C4D-BAF0-61969CC9B308}" srcOrd="1" destOrd="0" presId="urn:microsoft.com/office/officeart/2005/8/layout/hierarchy1"/>
    <dgm:cxn modelId="{349E0895-FA2E-9E43-807B-5BFF25E0CD8D}" type="presParOf" srcId="{EDD40E7C-A46C-8C4D-BAF0-61969CC9B308}" destId="{1CDB9D59-1E07-9C44-A90C-0A532F0D5EB7}" srcOrd="0" destOrd="0" presId="urn:microsoft.com/office/officeart/2005/8/layout/hierarchy1"/>
    <dgm:cxn modelId="{97566459-0351-904A-8605-4DFDBBE1B47D}" type="presParOf" srcId="{1CDB9D59-1E07-9C44-A90C-0A532F0D5EB7}" destId="{22900F30-CBDA-6344-B825-1B0A29FE2B5A}" srcOrd="0" destOrd="0" presId="urn:microsoft.com/office/officeart/2005/8/layout/hierarchy1"/>
    <dgm:cxn modelId="{7730EA07-97B8-934F-BD13-348D0F4083C6}" type="presParOf" srcId="{1CDB9D59-1E07-9C44-A90C-0A532F0D5EB7}" destId="{350B1CD2-5B64-1F46-B411-54DA53B3145C}" srcOrd="1" destOrd="0" presId="urn:microsoft.com/office/officeart/2005/8/layout/hierarchy1"/>
    <dgm:cxn modelId="{C945A934-71FF-1842-8E39-34125AD81F82}" type="presParOf" srcId="{EDD40E7C-A46C-8C4D-BAF0-61969CC9B308}" destId="{75F3E311-29D8-574B-8C6A-29CA13FE4833}" srcOrd="1" destOrd="0" presId="urn:microsoft.com/office/officeart/2005/8/layout/hierarchy1"/>
    <dgm:cxn modelId="{4AC8C41E-B553-1342-BD6F-933C83B2E258}" type="presParOf" srcId="{4119C9CD-A547-4843-A0BC-5133A68D7BE1}" destId="{DA27DF47-F3D1-C647-B85C-4413379AC944}" srcOrd="2" destOrd="0" presId="urn:microsoft.com/office/officeart/2005/8/layout/hierarchy1"/>
    <dgm:cxn modelId="{49574DCE-6A02-F14D-BD8D-4BDB8FF83FC6}" type="presParOf" srcId="{4119C9CD-A547-4843-A0BC-5133A68D7BE1}" destId="{F79F64CF-D517-F44A-A166-93F7FB178B5B}" srcOrd="3" destOrd="0" presId="urn:microsoft.com/office/officeart/2005/8/layout/hierarchy1"/>
    <dgm:cxn modelId="{6703EC49-042A-9A4F-BA7F-154FA7E4DF55}" type="presParOf" srcId="{F79F64CF-D517-F44A-A166-93F7FB178B5B}" destId="{61BC154E-D147-5F4E-90A2-ADD788469AB2}" srcOrd="0" destOrd="0" presId="urn:microsoft.com/office/officeart/2005/8/layout/hierarchy1"/>
    <dgm:cxn modelId="{A4000757-9644-564F-9AAD-8E02F2BE1F5A}" type="presParOf" srcId="{61BC154E-D147-5F4E-90A2-ADD788469AB2}" destId="{FB58F1B8-9938-844B-87BF-1BA431701F39}" srcOrd="0" destOrd="0" presId="urn:microsoft.com/office/officeart/2005/8/layout/hierarchy1"/>
    <dgm:cxn modelId="{0AE21C24-90F9-C343-8CDA-2D87825E3071}" type="presParOf" srcId="{61BC154E-D147-5F4E-90A2-ADD788469AB2}" destId="{3B5DA233-788E-2847-86E1-6D96519136D3}" srcOrd="1" destOrd="0" presId="urn:microsoft.com/office/officeart/2005/8/layout/hierarchy1"/>
    <dgm:cxn modelId="{33EB64C3-C58E-074C-85E7-22DEDAA8A309}" type="presParOf" srcId="{F79F64CF-D517-F44A-A166-93F7FB178B5B}" destId="{79B0BA19-8719-8048-8B6B-E92F1D5A905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501F178-1187-A54A-AC13-BF2A8DB0345B}" type="doc">
      <dgm:prSet loTypeId="urn:microsoft.com/office/officeart/2008/layout/HorizontalMultiLevelHierarchy" loCatId="" qsTypeId="urn:microsoft.com/office/officeart/2005/8/quickstyle/simple4" qsCatId="simple" csTypeId="urn:microsoft.com/office/officeart/2005/8/colors/accent1_2" csCatId="accent1" phldr="1"/>
      <dgm:spPr/>
      <dgm:t>
        <a:bodyPr/>
        <a:lstStyle/>
        <a:p>
          <a:endParaRPr lang="ru-RU"/>
        </a:p>
      </dgm:t>
    </dgm:pt>
    <dgm:pt modelId="{8E7D5AC1-B2B4-4144-96F1-18A222A8EE71}">
      <dgm:prSet phldrT="[Текст]"/>
      <dgm:spPr>
        <a:gradFill rotWithShape="0">
          <a:gsLst>
            <a:gs pos="0">
              <a:srgbClr val="92D050">
                <a:alpha val="50000"/>
              </a:srgbClr>
            </a:gs>
            <a:gs pos="100000">
              <a:srgbClr val="00B050">
                <a:alpha val="50000"/>
              </a:srgbClr>
            </a:gs>
          </a:gsLst>
        </a:gradFill>
      </dgm:spPr>
      <dgm:t>
        <a:bodyPr/>
        <a:lstStyle/>
        <a:p>
          <a:r>
            <a:rPr lang="ru-RU" b="1" dirty="0" smtClean="0">
              <a:solidFill>
                <a:srgbClr val="002060"/>
              </a:solidFill>
            </a:rPr>
            <a:t>Краткосрочный актив</a:t>
          </a:r>
          <a:endParaRPr lang="ru-RU" b="1" dirty="0">
            <a:solidFill>
              <a:srgbClr val="002060"/>
            </a:solidFill>
          </a:endParaRPr>
        </a:p>
      </dgm:t>
    </dgm:pt>
    <dgm:pt modelId="{91CB0D9B-FFED-B44B-8360-EC85D0CF814A}" type="parTrans" cxnId="{5FCAAA37-3999-A34B-BAA9-7C0ADA35D75E}">
      <dgm:prSet/>
      <dgm:spPr/>
      <dgm:t>
        <a:bodyPr/>
        <a:lstStyle/>
        <a:p>
          <a:endParaRPr lang="ru-RU"/>
        </a:p>
      </dgm:t>
    </dgm:pt>
    <dgm:pt modelId="{7F13B405-0BF3-4E45-B1E0-F39E7474C59C}" type="sibTrans" cxnId="{5FCAAA37-3999-A34B-BAA9-7C0ADA35D75E}">
      <dgm:prSet/>
      <dgm:spPr/>
      <dgm:t>
        <a:bodyPr/>
        <a:lstStyle/>
        <a:p>
          <a:endParaRPr lang="ru-RU"/>
        </a:p>
      </dgm:t>
    </dgm:pt>
    <dgm:pt modelId="{D654A910-7263-B745-B95E-7C14C2928B5D}">
      <dgm:prSet phldrT="[Текст]" custT="1"/>
      <dgm:spPr>
        <a:solidFill>
          <a:srgbClr val="92D050">
            <a:alpha val="50000"/>
          </a:srgbClr>
        </a:solidFill>
        <a:effectLst>
          <a:softEdge rad="63500"/>
        </a:effectLst>
        <a:scene3d>
          <a:camera prst="orthographicFront"/>
          <a:lightRig rig="threePt" dir="t"/>
        </a:scene3d>
        <a:sp3d>
          <a:bevelT/>
        </a:sp3d>
      </dgm:spPr>
      <dgm:t>
        <a:bodyPr/>
        <a:lstStyle/>
        <a:p>
          <a:r>
            <a:rPr lang="ru-RU" sz="2600" b="1" dirty="0" smtClean="0">
              <a:solidFill>
                <a:srgbClr val="002060"/>
              </a:solidFill>
            </a:rPr>
            <a:t>актив предназначен для потребления, передачи (продажи) или обращения в денежные средства (иные активы) в течение </a:t>
          </a:r>
          <a:r>
            <a:rPr lang="ru-RU" sz="2600" b="1" dirty="0" smtClean="0">
              <a:solidFill>
                <a:srgbClr val="C00000"/>
              </a:solidFill>
            </a:rPr>
            <a:t>12 месяцев </a:t>
          </a:r>
          <a:r>
            <a:rPr lang="ru-RU" sz="2600" b="1" dirty="0" smtClean="0">
              <a:solidFill>
                <a:srgbClr val="002060"/>
              </a:solidFill>
            </a:rPr>
            <a:t>после отчетной даты</a:t>
          </a:r>
          <a:endParaRPr lang="ru-RU" sz="2600" b="1" dirty="0">
            <a:solidFill>
              <a:srgbClr val="002060"/>
            </a:solidFill>
          </a:endParaRPr>
        </a:p>
      </dgm:t>
    </dgm:pt>
    <dgm:pt modelId="{90CBA154-2E0B-6745-B316-A9DDB0E61831}" type="parTrans" cxnId="{AA35FAD5-F909-3542-9393-AF8A1B8EFE86}">
      <dgm:prSet/>
      <dgm:spPr/>
      <dgm:t>
        <a:bodyPr/>
        <a:lstStyle/>
        <a:p>
          <a:endParaRPr lang="ru-RU"/>
        </a:p>
      </dgm:t>
    </dgm:pt>
    <dgm:pt modelId="{3C5EA7B8-EB31-BC46-B939-EE76DFEC24BD}" type="sibTrans" cxnId="{AA35FAD5-F909-3542-9393-AF8A1B8EFE86}">
      <dgm:prSet/>
      <dgm:spPr/>
      <dgm:t>
        <a:bodyPr/>
        <a:lstStyle/>
        <a:p>
          <a:endParaRPr lang="ru-RU"/>
        </a:p>
      </dgm:t>
    </dgm:pt>
    <dgm:pt modelId="{838D827A-3B34-8145-B7BB-3A4FEA03FA53}">
      <dgm:prSet phldrT="[Текст]" custT="1"/>
      <dgm:spPr>
        <a:solidFill>
          <a:srgbClr val="92D050">
            <a:alpha val="50000"/>
          </a:srgbClr>
        </a:solidFill>
        <a:effectLst>
          <a:softEdge rad="31750"/>
        </a:effectLst>
        <a:scene3d>
          <a:camera prst="orthographicFront"/>
          <a:lightRig rig="threePt" dir="t"/>
        </a:scene3d>
        <a:sp3d>
          <a:bevelT/>
        </a:sp3d>
      </dgm:spPr>
      <dgm:t>
        <a:bodyPr/>
        <a:lstStyle/>
        <a:p>
          <a:r>
            <a:rPr lang="ru-RU" sz="2600" b="1" dirty="0" smtClean="0">
              <a:solidFill>
                <a:srgbClr val="002060"/>
              </a:solidFill>
            </a:rPr>
            <a:t>актив представляет собой финансовый актив, классифицируемый в соответствии с НПА как краткосрочный актив</a:t>
          </a:r>
          <a:endParaRPr lang="ru-RU" sz="2600" b="1" dirty="0">
            <a:solidFill>
              <a:srgbClr val="002060"/>
            </a:solidFill>
          </a:endParaRPr>
        </a:p>
      </dgm:t>
    </dgm:pt>
    <dgm:pt modelId="{390B6CEA-4846-4E41-AF35-59224E2AFA84}" type="parTrans" cxnId="{A7ED528B-7B12-294F-8654-CFB48EA3AC27}">
      <dgm:prSet/>
      <dgm:spPr/>
      <dgm:t>
        <a:bodyPr/>
        <a:lstStyle/>
        <a:p>
          <a:endParaRPr lang="ru-RU"/>
        </a:p>
      </dgm:t>
    </dgm:pt>
    <dgm:pt modelId="{7F2650A2-0F43-9143-AFF3-E6E57B925D49}" type="sibTrans" cxnId="{A7ED528B-7B12-294F-8654-CFB48EA3AC27}">
      <dgm:prSet/>
      <dgm:spPr/>
      <dgm:t>
        <a:bodyPr/>
        <a:lstStyle/>
        <a:p>
          <a:endParaRPr lang="ru-RU"/>
        </a:p>
      </dgm:t>
    </dgm:pt>
    <dgm:pt modelId="{46A917E1-0642-4E46-8F21-7FAE9C3F06F4}">
      <dgm:prSet phldrT="[Текст]" custT="1"/>
      <dgm:spPr>
        <a:solidFill>
          <a:srgbClr val="92D050">
            <a:alpha val="50000"/>
          </a:srgbClr>
        </a:solidFill>
        <a:effectLst>
          <a:softEdge rad="31750"/>
        </a:effectLst>
        <a:scene3d>
          <a:camera prst="orthographicFront"/>
          <a:lightRig rig="threePt" dir="t"/>
        </a:scene3d>
        <a:sp3d>
          <a:bevelT/>
        </a:sp3d>
      </dgm:spPr>
      <dgm:t>
        <a:bodyPr/>
        <a:lstStyle/>
        <a:p>
          <a:r>
            <a:rPr lang="ru-RU" sz="2400" b="1" dirty="0" smtClean="0">
              <a:solidFill>
                <a:srgbClr val="002060"/>
              </a:solidFill>
            </a:rPr>
            <a:t>актив представляет собой денежные средства или эквиваленты денежных средств при условии отсутствия ограничений на их обмен или использование для погашения обязательств в течение периода, не превышающего 3 месяцев после отчетной даты</a:t>
          </a:r>
          <a:endParaRPr lang="ru-RU" sz="2400" b="1" dirty="0">
            <a:solidFill>
              <a:srgbClr val="002060"/>
            </a:solidFill>
          </a:endParaRPr>
        </a:p>
      </dgm:t>
    </dgm:pt>
    <dgm:pt modelId="{14E96D77-FE97-914F-A30D-4F970EFF6CF2}" type="parTrans" cxnId="{2F24AB78-0C27-284F-96E6-9FE24D6ED22A}">
      <dgm:prSet/>
      <dgm:spPr/>
      <dgm:t>
        <a:bodyPr/>
        <a:lstStyle/>
        <a:p>
          <a:endParaRPr lang="ru-RU"/>
        </a:p>
      </dgm:t>
    </dgm:pt>
    <dgm:pt modelId="{0FE59CC2-59A0-B940-AE0F-E14DC200DE68}" type="sibTrans" cxnId="{2F24AB78-0C27-284F-96E6-9FE24D6ED22A}">
      <dgm:prSet/>
      <dgm:spPr/>
      <dgm:t>
        <a:bodyPr/>
        <a:lstStyle/>
        <a:p>
          <a:endParaRPr lang="ru-RU"/>
        </a:p>
      </dgm:t>
    </dgm:pt>
    <dgm:pt modelId="{E7D28D49-B73A-1A48-8549-AFCDD38A57C0}" type="pres">
      <dgm:prSet presAssocID="{3501F178-1187-A54A-AC13-BF2A8DB0345B}" presName="Name0" presStyleCnt="0">
        <dgm:presLayoutVars>
          <dgm:chPref val="1"/>
          <dgm:dir/>
          <dgm:animOne val="branch"/>
          <dgm:animLvl val="lvl"/>
          <dgm:resizeHandles val="exact"/>
        </dgm:presLayoutVars>
      </dgm:prSet>
      <dgm:spPr/>
      <dgm:t>
        <a:bodyPr/>
        <a:lstStyle/>
        <a:p>
          <a:endParaRPr lang="ru-RU"/>
        </a:p>
      </dgm:t>
    </dgm:pt>
    <dgm:pt modelId="{CF09A940-F456-454F-8F16-0BCA42A61089}" type="pres">
      <dgm:prSet presAssocID="{8E7D5AC1-B2B4-4144-96F1-18A222A8EE71}" presName="root1" presStyleCnt="0"/>
      <dgm:spPr/>
    </dgm:pt>
    <dgm:pt modelId="{6DC616CC-3C54-CA4F-B258-5853272B47D7}" type="pres">
      <dgm:prSet presAssocID="{8E7D5AC1-B2B4-4144-96F1-18A222A8EE71}" presName="LevelOneTextNode" presStyleLbl="node0" presStyleIdx="0" presStyleCnt="1" custScaleX="107788">
        <dgm:presLayoutVars>
          <dgm:chPref val="3"/>
        </dgm:presLayoutVars>
      </dgm:prSet>
      <dgm:spPr/>
      <dgm:t>
        <a:bodyPr/>
        <a:lstStyle/>
        <a:p>
          <a:endParaRPr lang="ru-RU"/>
        </a:p>
      </dgm:t>
    </dgm:pt>
    <dgm:pt modelId="{099206B2-59FF-2046-B909-908D16BFE033}" type="pres">
      <dgm:prSet presAssocID="{8E7D5AC1-B2B4-4144-96F1-18A222A8EE71}" presName="level2hierChild" presStyleCnt="0"/>
      <dgm:spPr/>
    </dgm:pt>
    <dgm:pt modelId="{6075EABF-B306-9841-A61A-8AE7054040EF}" type="pres">
      <dgm:prSet presAssocID="{90CBA154-2E0B-6745-B316-A9DDB0E61831}" presName="conn2-1" presStyleLbl="parChTrans1D2" presStyleIdx="0" presStyleCnt="3"/>
      <dgm:spPr/>
      <dgm:t>
        <a:bodyPr/>
        <a:lstStyle/>
        <a:p>
          <a:endParaRPr lang="ru-RU"/>
        </a:p>
      </dgm:t>
    </dgm:pt>
    <dgm:pt modelId="{F2428F01-D24C-0E4C-870E-E326AF2EAE03}" type="pres">
      <dgm:prSet presAssocID="{90CBA154-2E0B-6745-B316-A9DDB0E61831}" presName="connTx" presStyleLbl="parChTrans1D2" presStyleIdx="0" presStyleCnt="3"/>
      <dgm:spPr/>
      <dgm:t>
        <a:bodyPr/>
        <a:lstStyle/>
        <a:p>
          <a:endParaRPr lang="ru-RU"/>
        </a:p>
      </dgm:t>
    </dgm:pt>
    <dgm:pt modelId="{FAF9B862-7E5F-634A-BE0C-345427862EAE}" type="pres">
      <dgm:prSet presAssocID="{D654A910-7263-B745-B95E-7C14C2928B5D}" presName="root2" presStyleCnt="0"/>
      <dgm:spPr/>
    </dgm:pt>
    <dgm:pt modelId="{9A905D8C-F8D8-804B-B6E6-31BDDBF4F0AC}" type="pres">
      <dgm:prSet presAssocID="{D654A910-7263-B745-B95E-7C14C2928B5D}" presName="LevelTwoTextNode" presStyleLbl="node2" presStyleIdx="0" presStyleCnt="3" custScaleX="210362" custScaleY="165360">
        <dgm:presLayoutVars>
          <dgm:chPref val="3"/>
        </dgm:presLayoutVars>
      </dgm:prSet>
      <dgm:spPr/>
      <dgm:t>
        <a:bodyPr/>
        <a:lstStyle/>
        <a:p>
          <a:endParaRPr lang="ru-RU"/>
        </a:p>
      </dgm:t>
    </dgm:pt>
    <dgm:pt modelId="{AD08912D-286F-D945-8C9C-399D2EB3E9CB}" type="pres">
      <dgm:prSet presAssocID="{D654A910-7263-B745-B95E-7C14C2928B5D}" presName="level3hierChild" presStyleCnt="0"/>
      <dgm:spPr/>
    </dgm:pt>
    <dgm:pt modelId="{1C4604C1-442D-D144-A2D3-55157CF21F88}" type="pres">
      <dgm:prSet presAssocID="{390B6CEA-4846-4E41-AF35-59224E2AFA84}" presName="conn2-1" presStyleLbl="parChTrans1D2" presStyleIdx="1" presStyleCnt="3"/>
      <dgm:spPr/>
      <dgm:t>
        <a:bodyPr/>
        <a:lstStyle/>
        <a:p>
          <a:endParaRPr lang="ru-RU"/>
        </a:p>
      </dgm:t>
    </dgm:pt>
    <dgm:pt modelId="{F2583D7B-FC60-584C-A299-D6CEDFFDCA71}" type="pres">
      <dgm:prSet presAssocID="{390B6CEA-4846-4E41-AF35-59224E2AFA84}" presName="connTx" presStyleLbl="parChTrans1D2" presStyleIdx="1" presStyleCnt="3"/>
      <dgm:spPr/>
      <dgm:t>
        <a:bodyPr/>
        <a:lstStyle/>
        <a:p>
          <a:endParaRPr lang="ru-RU"/>
        </a:p>
      </dgm:t>
    </dgm:pt>
    <dgm:pt modelId="{E5B3B56F-E579-F942-A926-0C62A142EF6C}" type="pres">
      <dgm:prSet presAssocID="{838D827A-3B34-8145-B7BB-3A4FEA03FA53}" presName="root2" presStyleCnt="0"/>
      <dgm:spPr/>
    </dgm:pt>
    <dgm:pt modelId="{03D2B2EF-C736-0543-80D2-D7D890710585}" type="pres">
      <dgm:prSet presAssocID="{838D827A-3B34-8145-B7BB-3A4FEA03FA53}" presName="LevelTwoTextNode" presStyleLbl="node2" presStyleIdx="1" presStyleCnt="3" custScaleX="210735" custScaleY="151974">
        <dgm:presLayoutVars>
          <dgm:chPref val="3"/>
        </dgm:presLayoutVars>
      </dgm:prSet>
      <dgm:spPr/>
      <dgm:t>
        <a:bodyPr/>
        <a:lstStyle/>
        <a:p>
          <a:endParaRPr lang="ru-RU"/>
        </a:p>
      </dgm:t>
    </dgm:pt>
    <dgm:pt modelId="{A7797048-BA23-5C42-BBEB-F7AFD328759A}" type="pres">
      <dgm:prSet presAssocID="{838D827A-3B34-8145-B7BB-3A4FEA03FA53}" presName="level3hierChild" presStyleCnt="0"/>
      <dgm:spPr/>
    </dgm:pt>
    <dgm:pt modelId="{A844D653-16ED-8D4C-ABB6-487CADB7CC15}" type="pres">
      <dgm:prSet presAssocID="{14E96D77-FE97-914F-A30D-4F970EFF6CF2}" presName="conn2-1" presStyleLbl="parChTrans1D2" presStyleIdx="2" presStyleCnt="3"/>
      <dgm:spPr/>
      <dgm:t>
        <a:bodyPr/>
        <a:lstStyle/>
        <a:p>
          <a:endParaRPr lang="ru-RU"/>
        </a:p>
      </dgm:t>
    </dgm:pt>
    <dgm:pt modelId="{62E7453C-7E26-2D49-826E-9B8B39DD86BB}" type="pres">
      <dgm:prSet presAssocID="{14E96D77-FE97-914F-A30D-4F970EFF6CF2}" presName="connTx" presStyleLbl="parChTrans1D2" presStyleIdx="2" presStyleCnt="3"/>
      <dgm:spPr/>
      <dgm:t>
        <a:bodyPr/>
        <a:lstStyle/>
        <a:p>
          <a:endParaRPr lang="ru-RU"/>
        </a:p>
      </dgm:t>
    </dgm:pt>
    <dgm:pt modelId="{A810920C-250F-6444-B182-C9963EA57236}" type="pres">
      <dgm:prSet presAssocID="{46A917E1-0642-4E46-8F21-7FAE9C3F06F4}" presName="root2" presStyleCnt="0"/>
      <dgm:spPr/>
    </dgm:pt>
    <dgm:pt modelId="{93413FA6-1DE4-0C42-862E-741B1170A9FA}" type="pres">
      <dgm:prSet presAssocID="{46A917E1-0642-4E46-8F21-7FAE9C3F06F4}" presName="LevelTwoTextNode" presStyleLbl="node2" presStyleIdx="2" presStyleCnt="3" custScaleX="210068" custScaleY="199732">
        <dgm:presLayoutVars>
          <dgm:chPref val="3"/>
        </dgm:presLayoutVars>
      </dgm:prSet>
      <dgm:spPr/>
      <dgm:t>
        <a:bodyPr/>
        <a:lstStyle/>
        <a:p>
          <a:endParaRPr lang="ru-RU"/>
        </a:p>
      </dgm:t>
    </dgm:pt>
    <dgm:pt modelId="{C933E7A9-B463-F842-AF6D-FC9E8B57FDD6}" type="pres">
      <dgm:prSet presAssocID="{46A917E1-0642-4E46-8F21-7FAE9C3F06F4}" presName="level3hierChild" presStyleCnt="0"/>
      <dgm:spPr/>
    </dgm:pt>
  </dgm:ptLst>
  <dgm:cxnLst>
    <dgm:cxn modelId="{A0A02BF0-765C-4D43-8AC6-FF1DDAD24F05}" type="presOf" srcId="{838D827A-3B34-8145-B7BB-3A4FEA03FA53}" destId="{03D2B2EF-C736-0543-80D2-D7D890710585}" srcOrd="0" destOrd="0" presId="urn:microsoft.com/office/officeart/2008/layout/HorizontalMultiLevelHierarchy"/>
    <dgm:cxn modelId="{083F0A54-A569-F44C-A762-DB470D7A1881}" type="presOf" srcId="{90CBA154-2E0B-6745-B316-A9DDB0E61831}" destId="{6075EABF-B306-9841-A61A-8AE7054040EF}" srcOrd="0" destOrd="0" presId="urn:microsoft.com/office/officeart/2008/layout/HorizontalMultiLevelHierarchy"/>
    <dgm:cxn modelId="{5FCAAA37-3999-A34B-BAA9-7C0ADA35D75E}" srcId="{3501F178-1187-A54A-AC13-BF2A8DB0345B}" destId="{8E7D5AC1-B2B4-4144-96F1-18A222A8EE71}" srcOrd="0" destOrd="0" parTransId="{91CB0D9B-FFED-B44B-8360-EC85D0CF814A}" sibTransId="{7F13B405-0BF3-4E45-B1E0-F39E7474C59C}"/>
    <dgm:cxn modelId="{AA35FAD5-F909-3542-9393-AF8A1B8EFE86}" srcId="{8E7D5AC1-B2B4-4144-96F1-18A222A8EE71}" destId="{D654A910-7263-B745-B95E-7C14C2928B5D}" srcOrd="0" destOrd="0" parTransId="{90CBA154-2E0B-6745-B316-A9DDB0E61831}" sibTransId="{3C5EA7B8-EB31-BC46-B939-EE76DFEC24BD}"/>
    <dgm:cxn modelId="{B15886A5-69DD-F044-A464-A9BF9DBAA78E}" type="presOf" srcId="{390B6CEA-4846-4E41-AF35-59224E2AFA84}" destId="{1C4604C1-442D-D144-A2D3-55157CF21F88}" srcOrd="0" destOrd="0" presId="urn:microsoft.com/office/officeart/2008/layout/HorizontalMultiLevelHierarchy"/>
    <dgm:cxn modelId="{5E2890C0-CA8D-994D-91DF-F028BD36B4E3}" type="presOf" srcId="{14E96D77-FE97-914F-A30D-4F970EFF6CF2}" destId="{A844D653-16ED-8D4C-ABB6-487CADB7CC15}" srcOrd="0" destOrd="0" presId="urn:microsoft.com/office/officeart/2008/layout/HorizontalMultiLevelHierarchy"/>
    <dgm:cxn modelId="{CE9789B1-FF5B-E142-B038-F5F170285D77}" type="presOf" srcId="{8E7D5AC1-B2B4-4144-96F1-18A222A8EE71}" destId="{6DC616CC-3C54-CA4F-B258-5853272B47D7}" srcOrd="0" destOrd="0" presId="urn:microsoft.com/office/officeart/2008/layout/HorizontalMultiLevelHierarchy"/>
    <dgm:cxn modelId="{63CFE5F8-F56C-064E-87AE-D1372E0A88C7}" type="presOf" srcId="{3501F178-1187-A54A-AC13-BF2A8DB0345B}" destId="{E7D28D49-B73A-1A48-8549-AFCDD38A57C0}" srcOrd="0" destOrd="0" presId="urn:microsoft.com/office/officeart/2008/layout/HorizontalMultiLevelHierarchy"/>
    <dgm:cxn modelId="{D88089B1-5D64-B844-B2B7-A7088418CA15}" type="presOf" srcId="{390B6CEA-4846-4E41-AF35-59224E2AFA84}" destId="{F2583D7B-FC60-584C-A299-D6CEDFFDCA71}" srcOrd="1" destOrd="0" presId="urn:microsoft.com/office/officeart/2008/layout/HorizontalMultiLevelHierarchy"/>
    <dgm:cxn modelId="{2F24AB78-0C27-284F-96E6-9FE24D6ED22A}" srcId="{8E7D5AC1-B2B4-4144-96F1-18A222A8EE71}" destId="{46A917E1-0642-4E46-8F21-7FAE9C3F06F4}" srcOrd="2" destOrd="0" parTransId="{14E96D77-FE97-914F-A30D-4F970EFF6CF2}" sibTransId="{0FE59CC2-59A0-B940-AE0F-E14DC200DE68}"/>
    <dgm:cxn modelId="{DC57F129-A177-9F4D-85F0-4E4C20F8C3BF}" type="presOf" srcId="{90CBA154-2E0B-6745-B316-A9DDB0E61831}" destId="{F2428F01-D24C-0E4C-870E-E326AF2EAE03}" srcOrd="1" destOrd="0" presId="urn:microsoft.com/office/officeart/2008/layout/HorizontalMultiLevelHierarchy"/>
    <dgm:cxn modelId="{7E970535-6017-3D4A-BDF2-2A3BDF712D8D}" type="presOf" srcId="{46A917E1-0642-4E46-8F21-7FAE9C3F06F4}" destId="{93413FA6-1DE4-0C42-862E-741B1170A9FA}" srcOrd="0" destOrd="0" presId="urn:microsoft.com/office/officeart/2008/layout/HorizontalMultiLevelHierarchy"/>
    <dgm:cxn modelId="{A7ED528B-7B12-294F-8654-CFB48EA3AC27}" srcId="{8E7D5AC1-B2B4-4144-96F1-18A222A8EE71}" destId="{838D827A-3B34-8145-B7BB-3A4FEA03FA53}" srcOrd="1" destOrd="0" parTransId="{390B6CEA-4846-4E41-AF35-59224E2AFA84}" sibTransId="{7F2650A2-0F43-9143-AFF3-E6E57B925D49}"/>
    <dgm:cxn modelId="{075D3F5C-B59F-C14C-9745-CADED2AAF9C4}" type="presOf" srcId="{D654A910-7263-B745-B95E-7C14C2928B5D}" destId="{9A905D8C-F8D8-804B-B6E6-31BDDBF4F0AC}" srcOrd="0" destOrd="0" presId="urn:microsoft.com/office/officeart/2008/layout/HorizontalMultiLevelHierarchy"/>
    <dgm:cxn modelId="{71E834EC-12F7-574C-B7FE-5BDF91CA1885}" type="presOf" srcId="{14E96D77-FE97-914F-A30D-4F970EFF6CF2}" destId="{62E7453C-7E26-2D49-826E-9B8B39DD86BB}" srcOrd="1" destOrd="0" presId="urn:microsoft.com/office/officeart/2008/layout/HorizontalMultiLevelHierarchy"/>
    <dgm:cxn modelId="{CAC5269C-5314-8846-BF27-691C61F105BD}" type="presParOf" srcId="{E7D28D49-B73A-1A48-8549-AFCDD38A57C0}" destId="{CF09A940-F456-454F-8F16-0BCA42A61089}" srcOrd="0" destOrd="0" presId="urn:microsoft.com/office/officeart/2008/layout/HorizontalMultiLevelHierarchy"/>
    <dgm:cxn modelId="{551796CC-465C-4043-B04A-464F776D5ED6}" type="presParOf" srcId="{CF09A940-F456-454F-8F16-0BCA42A61089}" destId="{6DC616CC-3C54-CA4F-B258-5853272B47D7}" srcOrd="0" destOrd="0" presId="urn:microsoft.com/office/officeart/2008/layout/HorizontalMultiLevelHierarchy"/>
    <dgm:cxn modelId="{933FBF83-3EEF-974B-A834-AA95BBFBE7AC}" type="presParOf" srcId="{CF09A940-F456-454F-8F16-0BCA42A61089}" destId="{099206B2-59FF-2046-B909-908D16BFE033}" srcOrd="1" destOrd="0" presId="urn:microsoft.com/office/officeart/2008/layout/HorizontalMultiLevelHierarchy"/>
    <dgm:cxn modelId="{DA645B04-A071-4344-B4ED-53BD7311DC94}" type="presParOf" srcId="{099206B2-59FF-2046-B909-908D16BFE033}" destId="{6075EABF-B306-9841-A61A-8AE7054040EF}" srcOrd="0" destOrd="0" presId="urn:microsoft.com/office/officeart/2008/layout/HorizontalMultiLevelHierarchy"/>
    <dgm:cxn modelId="{0C3A4FCF-4068-0244-99CB-80A14B99B100}" type="presParOf" srcId="{6075EABF-B306-9841-A61A-8AE7054040EF}" destId="{F2428F01-D24C-0E4C-870E-E326AF2EAE03}" srcOrd="0" destOrd="0" presId="urn:microsoft.com/office/officeart/2008/layout/HorizontalMultiLevelHierarchy"/>
    <dgm:cxn modelId="{6F393667-3CFF-8941-B30F-26E51B711886}" type="presParOf" srcId="{099206B2-59FF-2046-B909-908D16BFE033}" destId="{FAF9B862-7E5F-634A-BE0C-345427862EAE}" srcOrd="1" destOrd="0" presId="urn:microsoft.com/office/officeart/2008/layout/HorizontalMultiLevelHierarchy"/>
    <dgm:cxn modelId="{6C0DAF26-5E28-A24C-A79E-FC19CC06B631}" type="presParOf" srcId="{FAF9B862-7E5F-634A-BE0C-345427862EAE}" destId="{9A905D8C-F8D8-804B-B6E6-31BDDBF4F0AC}" srcOrd="0" destOrd="0" presId="urn:microsoft.com/office/officeart/2008/layout/HorizontalMultiLevelHierarchy"/>
    <dgm:cxn modelId="{4BEF6841-1DC2-2043-9250-29E4165BC294}" type="presParOf" srcId="{FAF9B862-7E5F-634A-BE0C-345427862EAE}" destId="{AD08912D-286F-D945-8C9C-399D2EB3E9CB}" srcOrd="1" destOrd="0" presId="urn:microsoft.com/office/officeart/2008/layout/HorizontalMultiLevelHierarchy"/>
    <dgm:cxn modelId="{F35B0995-99B0-2C4D-BC91-E66ADF424319}" type="presParOf" srcId="{099206B2-59FF-2046-B909-908D16BFE033}" destId="{1C4604C1-442D-D144-A2D3-55157CF21F88}" srcOrd="2" destOrd="0" presId="urn:microsoft.com/office/officeart/2008/layout/HorizontalMultiLevelHierarchy"/>
    <dgm:cxn modelId="{4654791B-569B-2148-B33A-61DAE0C2FC71}" type="presParOf" srcId="{1C4604C1-442D-D144-A2D3-55157CF21F88}" destId="{F2583D7B-FC60-584C-A299-D6CEDFFDCA71}" srcOrd="0" destOrd="0" presId="urn:microsoft.com/office/officeart/2008/layout/HorizontalMultiLevelHierarchy"/>
    <dgm:cxn modelId="{518F60F9-E1DC-414E-92FE-CFF022A37221}" type="presParOf" srcId="{099206B2-59FF-2046-B909-908D16BFE033}" destId="{E5B3B56F-E579-F942-A926-0C62A142EF6C}" srcOrd="3" destOrd="0" presId="urn:microsoft.com/office/officeart/2008/layout/HorizontalMultiLevelHierarchy"/>
    <dgm:cxn modelId="{AF27C613-B896-064F-AD4A-CF626F707F79}" type="presParOf" srcId="{E5B3B56F-E579-F942-A926-0C62A142EF6C}" destId="{03D2B2EF-C736-0543-80D2-D7D890710585}" srcOrd="0" destOrd="0" presId="urn:microsoft.com/office/officeart/2008/layout/HorizontalMultiLevelHierarchy"/>
    <dgm:cxn modelId="{829165E9-C213-424B-8361-69E3C1416377}" type="presParOf" srcId="{E5B3B56F-E579-F942-A926-0C62A142EF6C}" destId="{A7797048-BA23-5C42-BBEB-F7AFD328759A}" srcOrd="1" destOrd="0" presId="urn:microsoft.com/office/officeart/2008/layout/HorizontalMultiLevelHierarchy"/>
    <dgm:cxn modelId="{3359F366-6A0F-3A40-8FE1-E089D90BF0FC}" type="presParOf" srcId="{099206B2-59FF-2046-B909-908D16BFE033}" destId="{A844D653-16ED-8D4C-ABB6-487CADB7CC15}" srcOrd="4" destOrd="0" presId="urn:microsoft.com/office/officeart/2008/layout/HorizontalMultiLevelHierarchy"/>
    <dgm:cxn modelId="{04EBE31B-47BC-5947-93D5-C5FC7875D0DB}" type="presParOf" srcId="{A844D653-16ED-8D4C-ABB6-487CADB7CC15}" destId="{62E7453C-7E26-2D49-826E-9B8B39DD86BB}" srcOrd="0" destOrd="0" presId="urn:microsoft.com/office/officeart/2008/layout/HorizontalMultiLevelHierarchy"/>
    <dgm:cxn modelId="{67E5A399-3B14-1945-868D-0CBB20FBED10}" type="presParOf" srcId="{099206B2-59FF-2046-B909-908D16BFE033}" destId="{A810920C-250F-6444-B182-C9963EA57236}" srcOrd="5" destOrd="0" presId="urn:microsoft.com/office/officeart/2008/layout/HorizontalMultiLevelHierarchy"/>
    <dgm:cxn modelId="{8B8446D5-9B15-BA4A-B3C0-612A2C0C7225}" type="presParOf" srcId="{A810920C-250F-6444-B182-C9963EA57236}" destId="{93413FA6-1DE4-0C42-862E-741B1170A9FA}" srcOrd="0" destOrd="0" presId="urn:microsoft.com/office/officeart/2008/layout/HorizontalMultiLevelHierarchy"/>
    <dgm:cxn modelId="{A9D82728-2724-BA49-8348-C0E944F50F90}" type="presParOf" srcId="{A810920C-250F-6444-B182-C9963EA57236}" destId="{C933E7A9-B463-F842-AF6D-FC9E8B57FDD6}"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501F178-1187-A54A-AC13-BF2A8DB0345B}" type="doc">
      <dgm:prSet loTypeId="urn:microsoft.com/office/officeart/2008/layout/HorizontalMultiLevelHierarchy" loCatId="" qsTypeId="urn:microsoft.com/office/officeart/2005/8/quickstyle/simple4" qsCatId="simple" csTypeId="urn:microsoft.com/office/officeart/2005/8/colors/accent1_2" csCatId="accent1" phldr="1"/>
      <dgm:spPr/>
      <dgm:t>
        <a:bodyPr/>
        <a:lstStyle/>
        <a:p>
          <a:endParaRPr lang="ru-RU"/>
        </a:p>
      </dgm:t>
    </dgm:pt>
    <dgm:pt modelId="{8E7D5AC1-B2B4-4144-96F1-18A222A8EE71}">
      <dgm:prSet phldrT="[Текст]"/>
      <dgm:spPr>
        <a:gradFill rotWithShape="0">
          <a:gsLst>
            <a:gs pos="0">
              <a:srgbClr val="92D050">
                <a:alpha val="50000"/>
              </a:srgbClr>
            </a:gs>
            <a:gs pos="100000">
              <a:srgbClr val="00B050">
                <a:alpha val="50000"/>
              </a:srgbClr>
            </a:gs>
          </a:gsLst>
        </a:gradFill>
      </dgm:spPr>
      <dgm:t>
        <a:bodyPr/>
        <a:lstStyle/>
        <a:p>
          <a:r>
            <a:rPr lang="ru-RU" b="1" dirty="0" smtClean="0">
              <a:solidFill>
                <a:srgbClr val="002060"/>
              </a:solidFill>
            </a:rPr>
            <a:t>Краткосрочное обязательство</a:t>
          </a:r>
          <a:endParaRPr lang="ru-RU" b="1" dirty="0">
            <a:solidFill>
              <a:srgbClr val="002060"/>
            </a:solidFill>
          </a:endParaRPr>
        </a:p>
      </dgm:t>
    </dgm:pt>
    <dgm:pt modelId="{91CB0D9B-FFED-B44B-8360-EC85D0CF814A}" type="parTrans" cxnId="{5FCAAA37-3999-A34B-BAA9-7C0ADA35D75E}">
      <dgm:prSet/>
      <dgm:spPr/>
      <dgm:t>
        <a:bodyPr/>
        <a:lstStyle/>
        <a:p>
          <a:endParaRPr lang="ru-RU"/>
        </a:p>
      </dgm:t>
    </dgm:pt>
    <dgm:pt modelId="{7F13B405-0BF3-4E45-B1E0-F39E7474C59C}" type="sibTrans" cxnId="{5FCAAA37-3999-A34B-BAA9-7C0ADA35D75E}">
      <dgm:prSet/>
      <dgm:spPr/>
      <dgm:t>
        <a:bodyPr/>
        <a:lstStyle/>
        <a:p>
          <a:endParaRPr lang="ru-RU"/>
        </a:p>
      </dgm:t>
    </dgm:pt>
    <dgm:pt modelId="{D654A910-7263-B745-B95E-7C14C2928B5D}">
      <dgm:prSet phldrT="[Текст]" custT="1"/>
      <dgm:spPr>
        <a:solidFill>
          <a:srgbClr val="92D050">
            <a:alpha val="50000"/>
          </a:srgbClr>
        </a:solidFill>
        <a:effectLst>
          <a:softEdge rad="63500"/>
        </a:effectLst>
        <a:scene3d>
          <a:camera prst="orthographicFront"/>
          <a:lightRig rig="threePt" dir="t"/>
        </a:scene3d>
        <a:sp3d>
          <a:bevelT/>
        </a:sp3d>
      </dgm:spPr>
      <dgm:t>
        <a:bodyPr/>
        <a:lstStyle/>
        <a:p>
          <a:pPr>
            <a:lnSpc>
              <a:spcPct val="100000"/>
            </a:lnSpc>
            <a:spcAft>
              <a:spcPts val="0"/>
            </a:spcAft>
          </a:pPr>
          <a:r>
            <a:rPr lang="ru-RU" sz="2600" b="1" i="0" u="none" dirty="0" smtClean="0">
              <a:solidFill>
                <a:srgbClr val="002060"/>
              </a:solidFill>
            </a:rPr>
            <a:t>предполагается его погашение в течение </a:t>
          </a:r>
        </a:p>
        <a:p>
          <a:pPr>
            <a:lnSpc>
              <a:spcPct val="100000"/>
            </a:lnSpc>
            <a:spcAft>
              <a:spcPts val="0"/>
            </a:spcAft>
          </a:pPr>
          <a:r>
            <a:rPr lang="ru-RU" sz="2600" b="1" i="0" u="none" dirty="0" smtClean="0">
              <a:solidFill>
                <a:srgbClr val="C00000"/>
              </a:solidFill>
            </a:rPr>
            <a:t>12 месяцев </a:t>
          </a:r>
          <a:r>
            <a:rPr lang="ru-RU" sz="2600" b="1" i="0" u="none" dirty="0" smtClean="0">
              <a:solidFill>
                <a:srgbClr val="002060"/>
              </a:solidFill>
            </a:rPr>
            <a:t>после отчетной даты (даже если первоначальный срок погашения превышал 12 месяцев)</a:t>
          </a:r>
          <a:endParaRPr lang="ru-RU" sz="2600" b="1" dirty="0">
            <a:solidFill>
              <a:srgbClr val="002060"/>
            </a:solidFill>
          </a:endParaRPr>
        </a:p>
      </dgm:t>
    </dgm:pt>
    <dgm:pt modelId="{90CBA154-2E0B-6745-B316-A9DDB0E61831}" type="parTrans" cxnId="{AA35FAD5-F909-3542-9393-AF8A1B8EFE86}">
      <dgm:prSet/>
      <dgm:spPr/>
      <dgm:t>
        <a:bodyPr/>
        <a:lstStyle/>
        <a:p>
          <a:endParaRPr lang="ru-RU"/>
        </a:p>
      </dgm:t>
    </dgm:pt>
    <dgm:pt modelId="{3C5EA7B8-EB31-BC46-B939-EE76DFEC24BD}" type="sibTrans" cxnId="{AA35FAD5-F909-3542-9393-AF8A1B8EFE86}">
      <dgm:prSet/>
      <dgm:spPr/>
      <dgm:t>
        <a:bodyPr/>
        <a:lstStyle/>
        <a:p>
          <a:endParaRPr lang="ru-RU"/>
        </a:p>
      </dgm:t>
    </dgm:pt>
    <dgm:pt modelId="{838D827A-3B34-8145-B7BB-3A4FEA03FA53}">
      <dgm:prSet phldrT="[Текст]" custT="1"/>
      <dgm:spPr>
        <a:solidFill>
          <a:srgbClr val="92D050">
            <a:alpha val="50000"/>
          </a:srgbClr>
        </a:solidFill>
        <a:effectLst>
          <a:softEdge rad="31750"/>
        </a:effectLst>
        <a:scene3d>
          <a:camera prst="orthographicFront"/>
          <a:lightRig rig="threePt" dir="t"/>
        </a:scene3d>
        <a:sp3d>
          <a:bevelT/>
        </a:sp3d>
      </dgm:spPr>
      <dgm:t>
        <a:bodyPr/>
        <a:lstStyle/>
        <a:p>
          <a:r>
            <a:rPr lang="ru-RU" sz="2600" b="1" i="0" u="none" dirty="0" smtClean="0">
              <a:solidFill>
                <a:srgbClr val="002060"/>
              </a:solidFill>
            </a:rPr>
            <a:t>обязательство представляет собой финансовое обязательство</a:t>
          </a:r>
          <a:r>
            <a:rPr lang="ru-RU" sz="2600" b="1" dirty="0" smtClean="0">
              <a:solidFill>
                <a:srgbClr val="002060"/>
              </a:solidFill>
            </a:rPr>
            <a:t>, классифицируемый в соответствии с НПА как краткосрочное обязательство</a:t>
          </a:r>
          <a:endParaRPr lang="ru-RU" sz="2600" b="1" dirty="0">
            <a:solidFill>
              <a:srgbClr val="002060"/>
            </a:solidFill>
          </a:endParaRPr>
        </a:p>
      </dgm:t>
    </dgm:pt>
    <dgm:pt modelId="{390B6CEA-4846-4E41-AF35-59224E2AFA84}" type="parTrans" cxnId="{A7ED528B-7B12-294F-8654-CFB48EA3AC27}">
      <dgm:prSet/>
      <dgm:spPr/>
      <dgm:t>
        <a:bodyPr/>
        <a:lstStyle/>
        <a:p>
          <a:endParaRPr lang="ru-RU"/>
        </a:p>
      </dgm:t>
    </dgm:pt>
    <dgm:pt modelId="{7F2650A2-0F43-9143-AFF3-E6E57B925D49}" type="sibTrans" cxnId="{A7ED528B-7B12-294F-8654-CFB48EA3AC27}">
      <dgm:prSet/>
      <dgm:spPr/>
      <dgm:t>
        <a:bodyPr/>
        <a:lstStyle/>
        <a:p>
          <a:endParaRPr lang="ru-RU"/>
        </a:p>
      </dgm:t>
    </dgm:pt>
    <dgm:pt modelId="{46A917E1-0642-4E46-8F21-7FAE9C3F06F4}">
      <dgm:prSet phldrT="[Текст]" custT="1"/>
      <dgm:spPr>
        <a:solidFill>
          <a:srgbClr val="92D050">
            <a:alpha val="50000"/>
          </a:srgbClr>
        </a:solidFill>
        <a:effectLst>
          <a:softEdge rad="31750"/>
        </a:effectLst>
        <a:scene3d>
          <a:camera prst="orthographicFront"/>
          <a:lightRig rig="threePt" dir="t"/>
        </a:scene3d>
        <a:sp3d>
          <a:bevelT/>
        </a:sp3d>
      </dgm:spPr>
      <dgm:t>
        <a:bodyPr/>
        <a:lstStyle/>
        <a:p>
          <a:r>
            <a:rPr lang="ru-RU" sz="2600" b="1" i="0" u="none" dirty="0" smtClean="0">
              <a:solidFill>
                <a:srgbClr val="002060"/>
              </a:solidFill>
            </a:rPr>
            <a:t>у субъекта отчетности отсутствует безусловное право отсрочить погашение обязательства как минимум на 12 месяцев после отчетной даты</a:t>
          </a:r>
          <a:endParaRPr lang="ru-RU" sz="2600" b="1" dirty="0">
            <a:solidFill>
              <a:srgbClr val="002060"/>
            </a:solidFill>
          </a:endParaRPr>
        </a:p>
      </dgm:t>
    </dgm:pt>
    <dgm:pt modelId="{14E96D77-FE97-914F-A30D-4F970EFF6CF2}" type="parTrans" cxnId="{2F24AB78-0C27-284F-96E6-9FE24D6ED22A}">
      <dgm:prSet/>
      <dgm:spPr/>
      <dgm:t>
        <a:bodyPr/>
        <a:lstStyle/>
        <a:p>
          <a:endParaRPr lang="ru-RU"/>
        </a:p>
      </dgm:t>
    </dgm:pt>
    <dgm:pt modelId="{0FE59CC2-59A0-B940-AE0F-E14DC200DE68}" type="sibTrans" cxnId="{2F24AB78-0C27-284F-96E6-9FE24D6ED22A}">
      <dgm:prSet/>
      <dgm:spPr/>
      <dgm:t>
        <a:bodyPr/>
        <a:lstStyle/>
        <a:p>
          <a:endParaRPr lang="ru-RU"/>
        </a:p>
      </dgm:t>
    </dgm:pt>
    <dgm:pt modelId="{E7D28D49-B73A-1A48-8549-AFCDD38A57C0}" type="pres">
      <dgm:prSet presAssocID="{3501F178-1187-A54A-AC13-BF2A8DB0345B}" presName="Name0" presStyleCnt="0">
        <dgm:presLayoutVars>
          <dgm:chPref val="1"/>
          <dgm:dir/>
          <dgm:animOne val="branch"/>
          <dgm:animLvl val="lvl"/>
          <dgm:resizeHandles val="exact"/>
        </dgm:presLayoutVars>
      </dgm:prSet>
      <dgm:spPr/>
      <dgm:t>
        <a:bodyPr/>
        <a:lstStyle/>
        <a:p>
          <a:endParaRPr lang="ru-RU"/>
        </a:p>
      </dgm:t>
    </dgm:pt>
    <dgm:pt modelId="{CF09A940-F456-454F-8F16-0BCA42A61089}" type="pres">
      <dgm:prSet presAssocID="{8E7D5AC1-B2B4-4144-96F1-18A222A8EE71}" presName="root1" presStyleCnt="0"/>
      <dgm:spPr/>
    </dgm:pt>
    <dgm:pt modelId="{6DC616CC-3C54-CA4F-B258-5853272B47D7}" type="pres">
      <dgm:prSet presAssocID="{8E7D5AC1-B2B4-4144-96F1-18A222A8EE71}" presName="LevelOneTextNode" presStyleLbl="node0" presStyleIdx="0" presStyleCnt="1" custScaleX="107788">
        <dgm:presLayoutVars>
          <dgm:chPref val="3"/>
        </dgm:presLayoutVars>
      </dgm:prSet>
      <dgm:spPr/>
      <dgm:t>
        <a:bodyPr/>
        <a:lstStyle/>
        <a:p>
          <a:endParaRPr lang="ru-RU"/>
        </a:p>
      </dgm:t>
    </dgm:pt>
    <dgm:pt modelId="{099206B2-59FF-2046-B909-908D16BFE033}" type="pres">
      <dgm:prSet presAssocID="{8E7D5AC1-B2B4-4144-96F1-18A222A8EE71}" presName="level2hierChild" presStyleCnt="0"/>
      <dgm:spPr/>
    </dgm:pt>
    <dgm:pt modelId="{6075EABF-B306-9841-A61A-8AE7054040EF}" type="pres">
      <dgm:prSet presAssocID="{90CBA154-2E0B-6745-B316-A9DDB0E61831}" presName="conn2-1" presStyleLbl="parChTrans1D2" presStyleIdx="0" presStyleCnt="3"/>
      <dgm:spPr/>
      <dgm:t>
        <a:bodyPr/>
        <a:lstStyle/>
        <a:p>
          <a:endParaRPr lang="ru-RU"/>
        </a:p>
      </dgm:t>
    </dgm:pt>
    <dgm:pt modelId="{F2428F01-D24C-0E4C-870E-E326AF2EAE03}" type="pres">
      <dgm:prSet presAssocID="{90CBA154-2E0B-6745-B316-A9DDB0E61831}" presName="connTx" presStyleLbl="parChTrans1D2" presStyleIdx="0" presStyleCnt="3"/>
      <dgm:spPr/>
      <dgm:t>
        <a:bodyPr/>
        <a:lstStyle/>
        <a:p>
          <a:endParaRPr lang="ru-RU"/>
        </a:p>
      </dgm:t>
    </dgm:pt>
    <dgm:pt modelId="{FAF9B862-7E5F-634A-BE0C-345427862EAE}" type="pres">
      <dgm:prSet presAssocID="{D654A910-7263-B745-B95E-7C14C2928B5D}" presName="root2" presStyleCnt="0"/>
      <dgm:spPr/>
    </dgm:pt>
    <dgm:pt modelId="{9A905D8C-F8D8-804B-B6E6-31BDDBF4F0AC}" type="pres">
      <dgm:prSet presAssocID="{D654A910-7263-B745-B95E-7C14C2928B5D}" presName="LevelTwoTextNode" presStyleLbl="node2" presStyleIdx="0" presStyleCnt="3" custScaleX="210362" custScaleY="165360">
        <dgm:presLayoutVars>
          <dgm:chPref val="3"/>
        </dgm:presLayoutVars>
      </dgm:prSet>
      <dgm:spPr/>
      <dgm:t>
        <a:bodyPr/>
        <a:lstStyle/>
        <a:p>
          <a:endParaRPr lang="ru-RU"/>
        </a:p>
      </dgm:t>
    </dgm:pt>
    <dgm:pt modelId="{AD08912D-286F-D945-8C9C-399D2EB3E9CB}" type="pres">
      <dgm:prSet presAssocID="{D654A910-7263-B745-B95E-7C14C2928B5D}" presName="level3hierChild" presStyleCnt="0"/>
      <dgm:spPr/>
    </dgm:pt>
    <dgm:pt modelId="{1C4604C1-442D-D144-A2D3-55157CF21F88}" type="pres">
      <dgm:prSet presAssocID="{390B6CEA-4846-4E41-AF35-59224E2AFA84}" presName="conn2-1" presStyleLbl="parChTrans1D2" presStyleIdx="1" presStyleCnt="3"/>
      <dgm:spPr/>
      <dgm:t>
        <a:bodyPr/>
        <a:lstStyle/>
        <a:p>
          <a:endParaRPr lang="ru-RU"/>
        </a:p>
      </dgm:t>
    </dgm:pt>
    <dgm:pt modelId="{F2583D7B-FC60-584C-A299-D6CEDFFDCA71}" type="pres">
      <dgm:prSet presAssocID="{390B6CEA-4846-4E41-AF35-59224E2AFA84}" presName="connTx" presStyleLbl="parChTrans1D2" presStyleIdx="1" presStyleCnt="3"/>
      <dgm:spPr/>
      <dgm:t>
        <a:bodyPr/>
        <a:lstStyle/>
        <a:p>
          <a:endParaRPr lang="ru-RU"/>
        </a:p>
      </dgm:t>
    </dgm:pt>
    <dgm:pt modelId="{E5B3B56F-E579-F942-A926-0C62A142EF6C}" type="pres">
      <dgm:prSet presAssocID="{838D827A-3B34-8145-B7BB-3A4FEA03FA53}" presName="root2" presStyleCnt="0"/>
      <dgm:spPr/>
    </dgm:pt>
    <dgm:pt modelId="{03D2B2EF-C736-0543-80D2-D7D890710585}" type="pres">
      <dgm:prSet presAssocID="{838D827A-3B34-8145-B7BB-3A4FEA03FA53}" presName="LevelTwoTextNode" presStyleLbl="node2" presStyleIdx="1" presStyleCnt="3" custScaleX="210735" custScaleY="151974">
        <dgm:presLayoutVars>
          <dgm:chPref val="3"/>
        </dgm:presLayoutVars>
      </dgm:prSet>
      <dgm:spPr/>
      <dgm:t>
        <a:bodyPr/>
        <a:lstStyle/>
        <a:p>
          <a:endParaRPr lang="ru-RU"/>
        </a:p>
      </dgm:t>
    </dgm:pt>
    <dgm:pt modelId="{A7797048-BA23-5C42-BBEB-F7AFD328759A}" type="pres">
      <dgm:prSet presAssocID="{838D827A-3B34-8145-B7BB-3A4FEA03FA53}" presName="level3hierChild" presStyleCnt="0"/>
      <dgm:spPr/>
    </dgm:pt>
    <dgm:pt modelId="{A844D653-16ED-8D4C-ABB6-487CADB7CC15}" type="pres">
      <dgm:prSet presAssocID="{14E96D77-FE97-914F-A30D-4F970EFF6CF2}" presName="conn2-1" presStyleLbl="parChTrans1D2" presStyleIdx="2" presStyleCnt="3"/>
      <dgm:spPr/>
      <dgm:t>
        <a:bodyPr/>
        <a:lstStyle/>
        <a:p>
          <a:endParaRPr lang="ru-RU"/>
        </a:p>
      </dgm:t>
    </dgm:pt>
    <dgm:pt modelId="{62E7453C-7E26-2D49-826E-9B8B39DD86BB}" type="pres">
      <dgm:prSet presAssocID="{14E96D77-FE97-914F-A30D-4F970EFF6CF2}" presName="connTx" presStyleLbl="parChTrans1D2" presStyleIdx="2" presStyleCnt="3"/>
      <dgm:spPr/>
      <dgm:t>
        <a:bodyPr/>
        <a:lstStyle/>
        <a:p>
          <a:endParaRPr lang="ru-RU"/>
        </a:p>
      </dgm:t>
    </dgm:pt>
    <dgm:pt modelId="{A810920C-250F-6444-B182-C9963EA57236}" type="pres">
      <dgm:prSet presAssocID="{46A917E1-0642-4E46-8F21-7FAE9C3F06F4}" presName="root2" presStyleCnt="0"/>
      <dgm:spPr/>
    </dgm:pt>
    <dgm:pt modelId="{93413FA6-1DE4-0C42-862E-741B1170A9FA}" type="pres">
      <dgm:prSet presAssocID="{46A917E1-0642-4E46-8F21-7FAE9C3F06F4}" presName="LevelTwoTextNode" presStyleLbl="node2" presStyleIdx="2" presStyleCnt="3" custScaleX="210068" custScaleY="199732">
        <dgm:presLayoutVars>
          <dgm:chPref val="3"/>
        </dgm:presLayoutVars>
      </dgm:prSet>
      <dgm:spPr/>
      <dgm:t>
        <a:bodyPr/>
        <a:lstStyle/>
        <a:p>
          <a:endParaRPr lang="ru-RU"/>
        </a:p>
      </dgm:t>
    </dgm:pt>
    <dgm:pt modelId="{C933E7A9-B463-F842-AF6D-FC9E8B57FDD6}" type="pres">
      <dgm:prSet presAssocID="{46A917E1-0642-4E46-8F21-7FAE9C3F06F4}" presName="level3hierChild" presStyleCnt="0"/>
      <dgm:spPr/>
    </dgm:pt>
  </dgm:ptLst>
  <dgm:cxnLst>
    <dgm:cxn modelId="{0EAAFA40-FA98-444D-AEF8-5DB8DA447B14}" type="presOf" srcId="{14E96D77-FE97-914F-A30D-4F970EFF6CF2}" destId="{A844D653-16ED-8D4C-ABB6-487CADB7CC15}" srcOrd="0" destOrd="0" presId="urn:microsoft.com/office/officeart/2008/layout/HorizontalMultiLevelHierarchy"/>
    <dgm:cxn modelId="{640EC13A-1FBB-E246-9D5F-9DD9ED40B0D0}" type="presOf" srcId="{390B6CEA-4846-4E41-AF35-59224E2AFA84}" destId="{1C4604C1-442D-D144-A2D3-55157CF21F88}" srcOrd="0" destOrd="0" presId="urn:microsoft.com/office/officeart/2008/layout/HorizontalMultiLevelHierarchy"/>
    <dgm:cxn modelId="{C0032184-2F32-0742-9C55-52B5B15B8F44}" type="presOf" srcId="{8E7D5AC1-B2B4-4144-96F1-18A222A8EE71}" destId="{6DC616CC-3C54-CA4F-B258-5853272B47D7}" srcOrd="0" destOrd="0" presId="urn:microsoft.com/office/officeart/2008/layout/HorizontalMultiLevelHierarchy"/>
    <dgm:cxn modelId="{0C07A9C3-4303-3143-8ACB-1505A4ED9532}" type="presOf" srcId="{90CBA154-2E0B-6745-B316-A9DDB0E61831}" destId="{6075EABF-B306-9841-A61A-8AE7054040EF}" srcOrd="0" destOrd="0" presId="urn:microsoft.com/office/officeart/2008/layout/HorizontalMultiLevelHierarchy"/>
    <dgm:cxn modelId="{F1D1CA2A-1223-AD42-B584-DBC991D843A3}" type="presOf" srcId="{D654A910-7263-B745-B95E-7C14C2928B5D}" destId="{9A905D8C-F8D8-804B-B6E6-31BDDBF4F0AC}" srcOrd="0" destOrd="0" presId="urn:microsoft.com/office/officeart/2008/layout/HorizontalMultiLevelHierarchy"/>
    <dgm:cxn modelId="{5CC845AB-48B9-0240-9A52-99F1412D97FD}" type="presOf" srcId="{390B6CEA-4846-4E41-AF35-59224E2AFA84}" destId="{F2583D7B-FC60-584C-A299-D6CEDFFDCA71}" srcOrd="1" destOrd="0" presId="urn:microsoft.com/office/officeart/2008/layout/HorizontalMultiLevelHierarchy"/>
    <dgm:cxn modelId="{7F67E17A-76FA-4B47-BEB9-28C01E39D4D8}" type="presOf" srcId="{90CBA154-2E0B-6745-B316-A9DDB0E61831}" destId="{F2428F01-D24C-0E4C-870E-E326AF2EAE03}" srcOrd="1" destOrd="0" presId="urn:microsoft.com/office/officeart/2008/layout/HorizontalMultiLevelHierarchy"/>
    <dgm:cxn modelId="{A7ED528B-7B12-294F-8654-CFB48EA3AC27}" srcId="{8E7D5AC1-B2B4-4144-96F1-18A222A8EE71}" destId="{838D827A-3B34-8145-B7BB-3A4FEA03FA53}" srcOrd="1" destOrd="0" parTransId="{390B6CEA-4846-4E41-AF35-59224E2AFA84}" sibTransId="{7F2650A2-0F43-9143-AFF3-E6E57B925D49}"/>
    <dgm:cxn modelId="{2F24AB78-0C27-284F-96E6-9FE24D6ED22A}" srcId="{8E7D5AC1-B2B4-4144-96F1-18A222A8EE71}" destId="{46A917E1-0642-4E46-8F21-7FAE9C3F06F4}" srcOrd="2" destOrd="0" parTransId="{14E96D77-FE97-914F-A30D-4F970EFF6CF2}" sibTransId="{0FE59CC2-59A0-B940-AE0F-E14DC200DE68}"/>
    <dgm:cxn modelId="{44EEA9FA-E673-F946-BF63-1549F460674C}" type="presOf" srcId="{14E96D77-FE97-914F-A30D-4F970EFF6CF2}" destId="{62E7453C-7E26-2D49-826E-9B8B39DD86BB}" srcOrd="1" destOrd="0" presId="urn:microsoft.com/office/officeart/2008/layout/HorizontalMultiLevelHierarchy"/>
    <dgm:cxn modelId="{5FCAAA37-3999-A34B-BAA9-7C0ADA35D75E}" srcId="{3501F178-1187-A54A-AC13-BF2A8DB0345B}" destId="{8E7D5AC1-B2B4-4144-96F1-18A222A8EE71}" srcOrd="0" destOrd="0" parTransId="{91CB0D9B-FFED-B44B-8360-EC85D0CF814A}" sibTransId="{7F13B405-0BF3-4E45-B1E0-F39E7474C59C}"/>
    <dgm:cxn modelId="{D0917B3E-0D2C-EB47-A303-41E9883C1018}" type="presOf" srcId="{3501F178-1187-A54A-AC13-BF2A8DB0345B}" destId="{E7D28D49-B73A-1A48-8549-AFCDD38A57C0}" srcOrd="0" destOrd="0" presId="urn:microsoft.com/office/officeart/2008/layout/HorizontalMultiLevelHierarchy"/>
    <dgm:cxn modelId="{AA35FAD5-F909-3542-9393-AF8A1B8EFE86}" srcId="{8E7D5AC1-B2B4-4144-96F1-18A222A8EE71}" destId="{D654A910-7263-B745-B95E-7C14C2928B5D}" srcOrd="0" destOrd="0" parTransId="{90CBA154-2E0B-6745-B316-A9DDB0E61831}" sibTransId="{3C5EA7B8-EB31-BC46-B939-EE76DFEC24BD}"/>
    <dgm:cxn modelId="{A7D0D9C4-AAF0-6645-8431-D6E91034D411}" type="presOf" srcId="{46A917E1-0642-4E46-8F21-7FAE9C3F06F4}" destId="{93413FA6-1DE4-0C42-862E-741B1170A9FA}" srcOrd="0" destOrd="0" presId="urn:microsoft.com/office/officeart/2008/layout/HorizontalMultiLevelHierarchy"/>
    <dgm:cxn modelId="{BE11FDE8-F090-C54A-879D-E6DDC416116F}" type="presOf" srcId="{838D827A-3B34-8145-B7BB-3A4FEA03FA53}" destId="{03D2B2EF-C736-0543-80D2-D7D890710585}" srcOrd="0" destOrd="0" presId="urn:microsoft.com/office/officeart/2008/layout/HorizontalMultiLevelHierarchy"/>
    <dgm:cxn modelId="{28B15FBF-A9A4-664A-9E48-D1EECDEE5A8A}" type="presParOf" srcId="{E7D28D49-B73A-1A48-8549-AFCDD38A57C0}" destId="{CF09A940-F456-454F-8F16-0BCA42A61089}" srcOrd="0" destOrd="0" presId="urn:microsoft.com/office/officeart/2008/layout/HorizontalMultiLevelHierarchy"/>
    <dgm:cxn modelId="{5218FC94-0A6D-714A-B286-AAE14E70A9D7}" type="presParOf" srcId="{CF09A940-F456-454F-8F16-0BCA42A61089}" destId="{6DC616CC-3C54-CA4F-B258-5853272B47D7}" srcOrd="0" destOrd="0" presId="urn:microsoft.com/office/officeart/2008/layout/HorizontalMultiLevelHierarchy"/>
    <dgm:cxn modelId="{0D2ADA34-4583-B442-8477-151E47C9598C}" type="presParOf" srcId="{CF09A940-F456-454F-8F16-0BCA42A61089}" destId="{099206B2-59FF-2046-B909-908D16BFE033}" srcOrd="1" destOrd="0" presId="urn:microsoft.com/office/officeart/2008/layout/HorizontalMultiLevelHierarchy"/>
    <dgm:cxn modelId="{B1D0D0B5-92EF-2848-A4D2-079D5A9AB219}" type="presParOf" srcId="{099206B2-59FF-2046-B909-908D16BFE033}" destId="{6075EABF-B306-9841-A61A-8AE7054040EF}" srcOrd="0" destOrd="0" presId="urn:microsoft.com/office/officeart/2008/layout/HorizontalMultiLevelHierarchy"/>
    <dgm:cxn modelId="{8EE29BE1-A21E-1845-BD65-B9C57F727D55}" type="presParOf" srcId="{6075EABF-B306-9841-A61A-8AE7054040EF}" destId="{F2428F01-D24C-0E4C-870E-E326AF2EAE03}" srcOrd="0" destOrd="0" presId="urn:microsoft.com/office/officeart/2008/layout/HorizontalMultiLevelHierarchy"/>
    <dgm:cxn modelId="{8EF6963C-878C-5343-82A2-C241EE11000B}" type="presParOf" srcId="{099206B2-59FF-2046-B909-908D16BFE033}" destId="{FAF9B862-7E5F-634A-BE0C-345427862EAE}" srcOrd="1" destOrd="0" presId="urn:microsoft.com/office/officeart/2008/layout/HorizontalMultiLevelHierarchy"/>
    <dgm:cxn modelId="{A10C16DC-12A5-0549-8390-946D6168A4E1}" type="presParOf" srcId="{FAF9B862-7E5F-634A-BE0C-345427862EAE}" destId="{9A905D8C-F8D8-804B-B6E6-31BDDBF4F0AC}" srcOrd="0" destOrd="0" presId="urn:microsoft.com/office/officeart/2008/layout/HorizontalMultiLevelHierarchy"/>
    <dgm:cxn modelId="{9039D52C-3BCE-314A-9E51-3C5A5D6EAFBF}" type="presParOf" srcId="{FAF9B862-7E5F-634A-BE0C-345427862EAE}" destId="{AD08912D-286F-D945-8C9C-399D2EB3E9CB}" srcOrd="1" destOrd="0" presId="urn:microsoft.com/office/officeart/2008/layout/HorizontalMultiLevelHierarchy"/>
    <dgm:cxn modelId="{287D0C7A-EBBD-F844-B029-89A8F8BF22E1}" type="presParOf" srcId="{099206B2-59FF-2046-B909-908D16BFE033}" destId="{1C4604C1-442D-D144-A2D3-55157CF21F88}" srcOrd="2" destOrd="0" presId="urn:microsoft.com/office/officeart/2008/layout/HorizontalMultiLevelHierarchy"/>
    <dgm:cxn modelId="{C5006FD4-26E3-9546-947F-0928A39D9166}" type="presParOf" srcId="{1C4604C1-442D-D144-A2D3-55157CF21F88}" destId="{F2583D7B-FC60-584C-A299-D6CEDFFDCA71}" srcOrd="0" destOrd="0" presId="urn:microsoft.com/office/officeart/2008/layout/HorizontalMultiLevelHierarchy"/>
    <dgm:cxn modelId="{FF81FE0E-F6AC-8C4B-A5DB-0B28A594B485}" type="presParOf" srcId="{099206B2-59FF-2046-B909-908D16BFE033}" destId="{E5B3B56F-E579-F942-A926-0C62A142EF6C}" srcOrd="3" destOrd="0" presId="urn:microsoft.com/office/officeart/2008/layout/HorizontalMultiLevelHierarchy"/>
    <dgm:cxn modelId="{CC5E311F-F0C5-3B46-B550-0BFA73956FA0}" type="presParOf" srcId="{E5B3B56F-E579-F942-A926-0C62A142EF6C}" destId="{03D2B2EF-C736-0543-80D2-D7D890710585}" srcOrd="0" destOrd="0" presId="urn:microsoft.com/office/officeart/2008/layout/HorizontalMultiLevelHierarchy"/>
    <dgm:cxn modelId="{54D8EB83-0DEA-6643-A570-68A97F40C1EB}" type="presParOf" srcId="{E5B3B56F-E579-F942-A926-0C62A142EF6C}" destId="{A7797048-BA23-5C42-BBEB-F7AFD328759A}" srcOrd="1" destOrd="0" presId="urn:microsoft.com/office/officeart/2008/layout/HorizontalMultiLevelHierarchy"/>
    <dgm:cxn modelId="{DF5E9171-ECCE-0748-A781-A235ECC4BB1B}" type="presParOf" srcId="{099206B2-59FF-2046-B909-908D16BFE033}" destId="{A844D653-16ED-8D4C-ABB6-487CADB7CC15}" srcOrd="4" destOrd="0" presId="urn:microsoft.com/office/officeart/2008/layout/HorizontalMultiLevelHierarchy"/>
    <dgm:cxn modelId="{2839A2A8-E570-4E4F-B639-E0DFEBD1F360}" type="presParOf" srcId="{A844D653-16ED-8D4C-ABB6-487CADB7CC15}" destId="{62E7453C-7E26-2D49-826E-9B8B39DD86BB}" srcOrd="0" destOrd="0" presId="urn:microsoft.com/office/officeart/2008/layout/HorizontalMultiLevelHierarchy"/>
    <dgm:cxn modelId="{A83FFC42-DFA3-8845-AADC-C5E6ED7DCC59}" type="presParOf" srcId="{099206B2-59FF-2046-B909-908D16BFE033}" destId="{A810920C-250F-6444-B182-C9963EA57236}" srcOrd="5" destOrd="0" presId="urn:microsoft.com/office/officeart/2008/layout/HorizontalMultiLevelHierarchy"/>
    <dgm:cxn modelId="{B3AFDEC2-415E-8648-B841-B78861B5559C}" type="presParOf" srcId="{A810920C-250F-6444-B182-C9963EA57236}" destId="{93413FA6-1DE4-0C42-862E-741B1170A9FA}" srcOrd="0" destOrd="0" presId="urn:microsoft.com/office/officeart/2008/layout/HorizontalMultiLevelHierarchy"/>
    <dgm:cxn modelId="{2040F767-4605-F74C-BF3D-83A568DDBF0D}" type="presParOf" srcId="{A810920C-250F-6444-B182-C9963EA57236}" destId="{C933E7A9-B463-F842-AF6D-FC9E8B57FDD6}"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7B58C3-DE00-47EB-8C6B-DB7CA2A31635}">
      <dsp:nvSpPr>
        <dsp:cNvPr id="0" name=""/>
        <dsp:cNvSpPr/>
      </dsp:nvSpPr>
      <dsp:spPr>
        <a:xfrm>
          <a:off x="1317520" y="838"/>
          <a:ext cx="1826584" cy="730633"/>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24765" rIns="0" bIns="24765" numCol="1" spcCol="1270" anchor="ctr" anchorCtr="0">
          <a:noAutofit/>
        </a:bodyPr>
        <a:lstStyle/>
        <a:p>
          <a:pPr lvl="0" algn="ctr" defTabSz="1733550">
            <a:lnSpc>
              <a:spcPct val="90000"/>
            </a:lnSpc>
            <a:spcBef>
              <a:spcPct val="0"/>
            </a:spcBef>
            <a:spcAft>
              <a:spcPct val="35000"/>
            </a:spcAft>
          </a:pPr>
          <a:r>
            <a:rPr lang="ru-RU" sz="3900" b="1" kern="1200" dirty="0" smtClean="0">
              <a:latin typeface="Times New Roman" panose="02020603050405020304" pitchFamily="18" charset="0"/>
              <a:cs typeface="Times New Roman" panose="02020603050405020304" pitchFamily="18" charset="0"/>
            </a:rPr>
            <a:t>157н</a:t>
          </a:r>
          <a:endParaRPr lang="ru-RU" sz="3900" b="1" kern="1200" dirty="0">
            <a:latin typeface="Times New Roman" panose="02020603050405020304" pitchFamily="18" charset="0"/>
            <a:cs typeface="Times New Roman" panose="02020603050405020304" pitchFamily="18" charset="0"/>
          </a:endParaRPr>
        </a:p>
      </dsp:txBody>
      <dsp:txXfrm>
        <a:off x="1682837" y="838"/>
        <a:ext cx="1095951" cy="730633"/>
      </dsp:txXfrm>
    </dsp:sp>
    <dsp:sp modelId="{6C4B8262-4666-4F5B-9C22-ADFE65C469B6}">
      <dsp:nvSpPr>
        <dsp:cNvPr id="0" name=""/>
        <dsp:cNvSpPr/>
      </dsp:nvSpPr>
      <dsp:spPr>
        <a:xfrm>
          <a:off x="2906648" y="62942"/>
          <a:ext cx="4504410" cy="606425"/>
        </a:xfrm>
        <a:prstGeom prst="chevron">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6990" tIns="23495" rIns="0" bIns="23495" numCol="1" spcCol="1270" anchor="ctr" anchorCtr="0">
          <a:noAutofit/>
        </a:bodyPr>
        <a:lstStyle/>
        <a:p>
          <a:pPr lvl="0" algn="ctr" defTabSz="1644650">
            <a:lnSpc>
              <a:spcPct val="90000"/>
            </a:lnSpc>
            <a:spcBef>
              <a:spcPct val="0"/>
            </a:spcBef>
            <a:spcAft>
              <a:spcPct val="35000"/>
            </a:spcAft>
          </a:pPr>
          <a:r>
            <a:rPr lang="ru-RU" sz="3700" b="1" kern="1200" dirty="0" smtClean="0">
              <a:latin typeface="Times New Roman" panose="02020603050405020304" pitchFamily="18" charset="0"/>
              <a:cs typeface="Times New Roman" panose="02020603050405020304" pitchFamily="18" charset="0"/>
            </a:rPr>
            <a:t>198н от 14.09.2020</a:t>
          </a:r>
          <a:endParaRPr lang="ru-RU" sz="3700" b="1" kern="1200" dirty="0">
            <a:latin typeface="Times New Roman" panose="02020603050405020304" pitchFamily="18" charset="0"/>
            <a:cs typeface="Times New Roman" panose="02020603050405020304" pitchFamily="18" charset="0"/>
          </a:endParaRPr>
        </a:p>
      </dsp:txBody>
      <dsp:txXfrm>
        <a:off x="3209861" y="62942"/>
        <a:ext cx="3897985" cy="606425"/>
      </dsp:txXfrm>
    </dsp:sp>
    <dsp:sp modelId="{5270F963-80F4-4B0A-8A76-92BB0A9E7C22}">
      <dsp:nvSpPr>
        <dsp:cNvPr id="0" name=""/>
        <dsp:cNvSpPr/>
      </dsp:nvSpPr>
      <dsp:spPr>
        <a:xfrm>
          <a:off x="1317520" y="833760"/>
          <a:ext cx="1826584" cy="730633"/>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24765" rIns="0" bIns="24765" numCol="1" spcCol="1270" anchor="ctr" anchorCtr="0">
          <a:noAutofit/>
        </a:bodyPr>
        <a:lstStyle/>
        <a:p>
          <a:pPr lvl="0" algn="ctr" defTabSz="1733550">
            <a:lnSpc>
              <a:spcPct val="90000"/>
            </a:lnSpc>
            <a:spcBef>
              <a:spcPct val="0"/>
            </a:spcBef>
            <a:spcAft>
              <a:spcPct val="35000"/>
            </a:spcAft>
          </a:pPr>
          <a:r>
            <a:rPr lang="ru-RU" sz="3900" b="1" kern="1200" dirty="0" smtClean="0">
              <a:latin typeface="Times New Roman" panose="02020603050405020304" pitchFamily="18" charset="0"/>
              <a:cs typeface="Times New Roman" panose="02020603050405020304" pitchFamily="18" charset="0"/>
            </a:rPr>
            <a:t>162н</a:t>
          </a:r>
          <a:endParaRPr lang="ru-RU" sz="3900" b="1" kern="1200" dirty="0">
            <a:latin typeface="Times New Roman" panose="02020603050405020304" pitchFamily="18" charset="0"/>
            <a:cs typeface="Times New Roman" panose="02020603050405020304" pitchFamily="18" charset="0"/>
          </a:endParaRPr>
        </a:p>
      </dsp:txBody>
      <dsp:txXfrm>
        <a:off x="1682837" y="833760"/>
        <a:ext cx="1095951" cy="730633"/>
      </dsp:txXfrm>
    </dsp:sp>
    <dsp:sp modelId="{54013334-7D97-455E-B6C7-22B28FCC2E26}">
      <dsp:nvSpPr>
        <dsp:cNvPr id="0" name=""/>
        <dsp:cNvSpPr/>
      </dsp:nvSpPr>
      <dsp:spPr>
        <a:xfrm>
          <a:off x="2906648" y="895864"/>
          <a:ext cx="4504410" cy="606425"/>
        </a:xfrm>
        <a:prstGeom prst="chevron">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6990" tIns="23495" rIns="0" bIns="23495" numCol="1" spcCol="1270" anchor="ctr" anchorCtr="0">
          <a:noAutofit/>
        </a:bodyPr>
        <a:lstStyle/>
        <a:p>
          <a:pPr lvl="0" algn="ctr" defTabSz="1644650">
            <a:lnSpc>
              <a:spcPct val="90000"/>
            </a:lnSpc>
            <a:spcBef>
              <a:spcPct val="0"/>
            </a:spcBef>
            <a:spcAft>
              <a:spcPct val="35000"/>
            </a:spcAft>
          </a:pPr>
          <a:r>
            <a:rPr lang="ru-RU" sz="3700" b="1" kern="1200" dirty="0" smtClean="0">
              <a:latin typeface="Times New Roman" panose="02020603050405020304" pitchFamily="18" charset="0"/>
              <a:cs typeface="Times New Roman" panose="02020603050405020304" pitchFamily="18" charset="0"/>
            </a:rPr>
            <a:t>246н от 28.10.2020</a:t>
          </a:r>
          <a:endParaRPr lang="ru-RU" sz="3700" b="1" kern="1200" dirty="0">
            <a:latin typeface="Times New Roman" panose="02020603050405020304" pitchFamily="18" charset="0"/>
            <a:cs typeface="Times New Roman" panose="02020603050405020304" pitchFamily="18" charset="0"/>
          </a:endParaRPr>
        </a:p>
      </dsp:txBody>
      <dsp:txXfrm>
        <a:off x="3209861" y="895864"/>
        <a:ext cx="3897985" cy="606425"/>
      </dsp:txXfrm>
    </dsp:sp>
    <dsp:sp modelId="{FD1BF523-93EB-48B3-BBEE-CB4A7D0232CD}">
      <dsp:nvSpPr>
        <dsp:cNvPr id="0" name=""/>
        <dsp:cNvSpPr/>
      </dsp:nvSpPr>
      <dsp:spPr>
        <a:xfrm>
          <a:off x="1317520" y="1666683"/>
          <a:ext cx="1826584" cy="730633"/>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24765" rIns="0" bIns="24765" numCol="1" spcCol="1270" anchor="ctr" anchorCtr="0">
          <a:noAutofit/>
        </a:bodyPr>
        <a:lstStyle/>
        <a:p>
          <a:pPr lvl="0" algn="ctr" defTabSz="1733550">
            <a:lnSpc>
              <a:spcPct val="90000"/>
            </a:lnSpc>
            <a:spcBef>
              <a:spcPct val="0"/>
            </a:spcBef>
            <a:spcAft>
              <a:spcPct val="35000"/>
            </a:spcAft>
          </a:pPr>
          <a:r>
            <a:rPr lang="ru-RU" sz="3900" b="1" kern="1200" dirty="0" smtClean="0">
              <a:latin typeface="Times New Roman" panose="02020603050405020304" pitchFamily="18" charset="0"/>
              <a:cs typeface="Times New Roman" panose="02020603050405020304" pitchFamily="18" charset="0"/>
            </a:rPr>
            <a:t>174н</a:t>
          </a:r>
          <a:endParaRPr lang="ru-RU" sz="3900" b="1" kern="1200" dirty="0">
            <a:latin typeface="Times New Roman" panose="02020603050405020304" pitchFamily="18" charset="0"/>
            <a:cs typeface="Times New Roman" panose="02020603050405020304" pitchFamily="18" charset="0"/>
          </a:endParaRPr>
        </a:p>
      </dsp:txBody>
      <dsp:txXfrm>
        <a:off x="1682837" y="1666683"/>
        <a:ext cx="1095951" cy="730633"/>
      </dsp:txXfrm>
    </dsp:sp>
    <dsp:sp modelId="{81C8489B-1DC7-4CEB-986F-4B173A23BB98}">
      <dsp:nvSpPr>
        <dsp:cNvPr id="0" name=""/>
        <dsp:cNvSpPr/>
      </dsp:nvSpPr>
      <dsp:spPr>
        <a:xfrm>
          <a:off x="2906648" y="1728787"/>
          <a:ext cx="4504410" cy="606425"/>
        </a:xfrm>
        <a:prstGeom prst="chevron">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6990" tIns="23495" rIns="0" bIns="23495" numCol="1" spcCol="1270" anchor="ctr" anchorCtr="0">
          <a:noAutofit/>
        </a:bodyPr>
        <a:lstStyle/>
        <a:p>
          <a:pPr lvl="0" algn="ctr" defTabSz="1644650">
            <a:lnSpc>
              <a:spcPct val="90000"/>
            </a:lnSpc>
            <a:spcBef>
              <a:spcPct val="0"/>
            </a:spcBef>
            <a:spcAft>
              <a:spcPct val="35000"/>
            </a:spcAft>
          </a:pPr>
          <a:r>
            <a:rPr lang="ru-RU" sz="3700" b="1" kern="1200" dirty="0" smtClean="0">
              <a:latin typeface="Times New Roman" panose="02020603050405020304" pitchFamily="18" charset="0"/>
              <a:cs typeface="Times New Roman" panose="02020603050405020304" pitchFamily="18" charset="0"/>
            </a:rPr>
            <a:t>253н от 30.10.2020</a:t>
          </a:r>
          <a:endParaRPr lang="ru-RU" sz="3700" b="1" kern="1200" dirty="0">
            <a:latin typeface="Times New Roman" panose="02020603050405020304" pitchFamily="18" charset="0"/>
            <a:cs typeface="Times New Roman" panose="02020603050405020304" pitchFamily="18" charset="0"/>
          </a:endParaRPr>
        </a:p>
      </dsp:txBody>
      <dsp:txXfrm>
        <a:off x="3209861" y="1728787"/>
        <a:ext cx="3897985" cy="606425"/>
      </dsp:txXfrm>
    </dsp:sp>
    <dsp:sp modelId="{F44EA612-6473-4838-959A-C1D032928BFF}">
      <dsp:nvSpPr>
        <dsp:cNvPr id="0" name=""/>
        <dsp:cNvSpPr/>
      </dsp:nvSpPr>
      <dsp:spPr>
        <a:xfrm>
          <a:off x="1317520" y="2499605"/>
          <a:ext cx="1826584" cy="730633"/>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24765" rIns="0" bIns="24765" numCol="1" spcCol="1270" anchor="ctr" anchorCtr="0">
          <a:noAutofit/>
        </a:bodyPr>
        <a:lstStyle/>
        <a:p>
          <a:pPr lvl="0" algn="ctr" defTabSz="1733550">
            <a:lnSpc>
              <a:spcPct val="90000"/>
            </a:lnSpc>
            <a:spcBef>
              <a:spcPct val="0"/>
            </a:spcBef>
            <a:spcAft>
              <a:spcPct val="35000"/>
            </a:spcAft>
          </a:pPr>
          <a:r>
            <a:rPr lang="ru-RU" sz="3900" b="1" kern="1200" dirty="0" smtClean="0">
              <a:latin typeface="Times New Roman" panose="02020603050405020304" pitchFamily="18" charset="0"/>
              <a:cs typeface="Times New Roman" panose="02020603050405020304" pitchFamily="18" charset="0"/>
            </a:rPr>
            <a:t>183н</a:t>
          </a:r>
          <a:endParaRPr lang="ru-RU" sz="3900" b="1" kern="1200" dirty="0">
            <a:latin typeface="Times New Roman" panose="02020603050405020304" pitchFamily="18" charset="0"/>
            <a:cs typeface="Times New Roman" panose="02020603050405020304" pitchFamily="18" charset="0"/>
          </a:endParaRPr>
        </a:p>
      </dsp:txBody>
      <dsp:txXfrm>
        <a:off x="1682837" y="2499605"/>
        <a:ext cx="1095951" cy="730633"/>
      </dsp:txXfrm>
    </dsp:sp>
    <dsp:sp modelId="{21F9C7EC-A200-4089-B977-BD8B55F237B9}">
      <dsp:nvSpPr>
        <dsp:cNvPr id="0" name=""/>
        <dsp:cNvSpPr/>
      </dsp:nvSpPr>
      <dsp:spPr>
        <a:xfrm>
          <a:off x="2906648" y="2561709"/>
          <a:ext cx="4504410" cy="606425"/>
        </a:xfrm>
        <a:prstGeom prst="chevron">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6990" tIns="23495" rIns="0" bIns="23495" numCol="1" spcCol="1270" anchor="ctr" anchorCtr="0">
          <a:noAutofit/>
        </a:bodyPr>
        <a:lstStyle/>
        <a:p>
          <a:pPr lvl="0" algn="ctr" defTabSz="1644650">
            <a:lnSpc>
              <a:spcPct val="90000"/>
            </a:lnSpc>
            <a:spcBef>
              <a:spcPct val="0"/>
            </a:spcBef>
            <a:spcAft>
              <a:spcPct val="35000"/>
            </a:spcAft>
          </a:pPr>
          <a:r>
            <a:rPr lang="ru-RU" sz="3700" b="1" kern="1200" dirty="0" smtClean="0">
              <a:latin typeface="Times New Roman" panose="02020603050405020304" pitchFamily="18" charset="0"/>
              <a:cs typeface="Times New Roman" panose="02020603050405020304" pitchFamily="18" charset="0"/>
            </a:rPr>
            <a:t>256н от 30.10.2020</a:t>
          </a:r>
          <a:endParaRPr lang="ru-RU" sz="3700" b="1" kern="1200" dirty="0">
            <a:latin typeface="Times New Roman" panose="02020603050405020304" pitchFamily="18" charset="0"/>
            <a:cs typeface="Times New Roman" panose="02020603050405020304" pitchFamily="18" charset="0"/>
          </a:endParaRPr>
        </a:p>
      </dsp:txBody>
      <dsp:txXfrm>
        <a:off x="3209861" y="2561709"/>
        <a:ext cx="3897985" cy="606425"/>
      </dsp:txXfrm>
    </dsp:sp>
    <dsp:sp modelId="{B8E5EBEE-22A8-488C-9168-4228F3B51D49}">
      <dsp:nvSpPr>
        <dsp:cNvPr id="0" name=""/>
        <dsp:cNvSpPr/>
      </dsp:nvSpPr>
      <dsp:spPr>
        <a:xfrm>
          <a:off x="1317520" y="3332527"/>
          <a:ext cx="1826584" cy="730633"/>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24765" rIns="0" bIns="24765" numCol="1" spcCol="1270" anchor="ctr" anchorCtr="0">
          <a:noAutofit/>
        </a:bodyPr>
        <a:lstStyle/>
        <a:p>
          <a:pPr lvl="0" algn="ctr" defTabSz="1733550">
            <a:lnSpc>
              <a:spcPct val="90000"/>
            </a:lnSpc>
            <a:spcBef>
              <a:spcPct val="0"/>
            </a:spcBef>
            <a:spcAft>
              <a:spcPct val="35000"/>
            </a:spcAft>
          </a:pPr>
          <a:r>
            <a:rPr lang="ru-RU" sz="3900" b="1" kern="1200" dirty="0" smtClean="0">
              <a:latin typeface="Times New Roman" panose="02020603050405020304" pitchFamily="18" charset="0"/>
              <a:cs typeface="Times New Roman" panose="02020603050405020304" pitchFamily="18" charset="0"/>
            </a:rPr>
            <a:t>52н</a:t>
          </a:r>
          <a:endParaRPr lang="ru-RU" sz="3900" b="1" kern="1200" dirty="0">
            <a:latin typeface="Times New Roman" panose="02020603050405020304" pitchFamily="18" charset="0"/>
            <a:cs typeface="Times New Roman" panose="02020603050405020304" pitchFamily="18" charset="0"/>
          </a:endParaRPr>
        </a:p>
      </dsp:txBody>
      <dsp:txXfrm>
        <a:off x="1682837" y="3332527"/>
        <a:ext cx="1095951" cy="730633"/>
      </dsp:txXfrm>
    </dsp:sp>
    <dsp:sp modelId="{2F53F334-4078-4B01-80E4-B8036401034C}">
      <dsp:nvSpPr>
        <dsp:cNvPr id="0" name=""/>
        <dsp:cNvSpPr/>
      </dsp:nvSpPr>
      <dsp:spPr>
        <a:xfrm>
          <a:off x="2906648" y="3394631"/>
          <a:ext cx="4619434" cy="606425"/>
        </a:xfrm>
        <a:prstGeom prst="chevron">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6990" tIns="23495" rIns="0" bIns="23495" numCol="1" spcCol="1270" anchor="ctr" anchorCtr="0">
          <a:noAutofit/>
        </a:bodyPr>
        <a:lstStyle/>
        <a:p>
          <a:pPr lvl="0" algn="ctr" defTabSz="1644650">
            <a:lnSpc>
              <a:spcPct val="90000"/>
            </a:lnSpc>
            <a:spcBef>
              <a:spcPct val="0"/>
            </a:spcBef>
            <a:spcAft>
              <a:spcPct val="35000"/>
            </a:spcAft>
          </a:pPr>
          <a:r>
            <a:rPr lang="ru-RU" sz="3700" b="1" kern="1200" dirty="0" smtClean="0">
              <a:latin typeface="Times New Roman" panose="02020603050405020304" pitchFamily="18" charset="0"/>
              <a:cs typeface="Times New Roman" panose="02020603050405020304" pitchFamily="18" charset="0"/>
            </a:rPr>
            <a:t>103н от 15.06.2020</a:t>
          </a:r>
          <a:endParaRPr lang="ru-RU" sz="3700" b="1" kern="1200" dirty="0">
            <a:latin typeface="Times New Roman" panose="02020603050405020304" pitchFamily="18" charset="0"/>
            <a:cs typeface="Times New Roman" panose="02020603050405020304" pitchFamily="18" charset="0"/>
          </a:endParaRPr>
        </a:p>
      </dsp:txBody>
      <dsp:txXfrm>
        <a:off x="3209861" y="3394631"/>
        <a:ext cx="4013009" cy="60642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52C915-DF59-484C-9730-8BE2D394E992}">
      <dsp:nvSpPr>
        <dsp:cNvPr id="0" name=""/>
        <dsp:cNvSpPr/>
      </dsp:nvSpPr>
      <dsp:spPr>
        <a:xfrm rot="21300000">
          <a:off x="24981" y="2286294"/>
          <a:ext cx="8090733" cy="926511"/>
        </a:xfrm>
        <a:prstGeom prst="mathMinus">
          <a:avLst/>
        </a:prstGeom>
        <a:gradFill rotWithShape="0">
          <a:gsLst>
            <a:gs pos="0">
              <a:srgbClr val="077A3E"/>
            </a:gs>
            <a:gs pos="100000">
              <a:srgbClr val="077A3E"/>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E2775857-E3DB-7E49-A9F9-0E131FB1DE2A}">
      <dsp:nvSpPr>
        <dsp:cNvPr id="0" name=""/>
        <dsp:cNvSpPr/>
      </dsp:nvSpPr>
      <dsp:spPr>
        <a:xfrm>
          <a:off x="976883" y="274955"/>
          <a:ext cx="2442209" cy="2199640"/>
        </a:xfrm>
        <a:prstGeom prst="downArrow">
          <a:avLst/>
        </a:prstGeom>
        <a:gradFill rotWithShape="0">
          <a:gsLst>
            <a:gs pos="0">
              <a:srgbClr val="00B050"/>
            </a:gs>
            <a:gs pos="100000">
              <a:srgbClr val="92D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186F804-2B56-E34E-9F15-BBB17701594A}">
      <dsp:nvSpPr>
        <dsp:cNvPr id="0" name=""/>
        <dsp:cNvSpPr/>
      </dsp:nvSpPr>
      <dsp:spPr>
        <a:xfrm>
          <a:off x="4020514" y="0"/>
          <a:ext cx="3193133" cy="2309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ru-RU" sz="2300" kern="1200" dirty="0" smtClean="0">
              <a:solidFill>
                <a:srgbClr val="002060"/>
              </a:solidFill>
            </a:rPr>
            <a:t>Краткосрочные (оборотные) активы и обязательства </a:t>
          </a:r>
          <a:r>
            <a:rPr lang="mr-IN" sz="2300" kern="1200" dirty="0" smtClean="0">
              <a:solidFill>
                <a:srgbClr val="002060"/>
              </a:solidFill>
            </a:rPr>
            <a:t>–</a:t>
          </a:r>
          <a:r>
            <a:rPr lang="ru-RU" sz="2300" kern="1200" dirty="0" smtClean="0">
              <a:solidFill>
                <a:srgbClr val="002060"/>
              </a:solidFill>
            </a:rPr>
            <a:t> выполнение одного из трех критериев</a:t>
          </a:r>
          <a:endParaRPr lang="ru-RU" sz="2300" kern="1200" dirty="0">
            <a:solidFill>
              <a:srgbClr val="002060"/>
            </a:solidFill>
          </a:endParaRPr>
        </a:p>
      </dsp:txBody>
      <dsp:txXfrm>
        <a:off x="4020514" y="0"/>
        <a:ext cx="3193133" cy="2309622"/>
      </dsp:txXfrm>
    </dsp:sp>
    <dsp:sp modelId="{F0D93D17-099E-3545-9643-CC1DC557DEB3}">
      <dsp:nvSpPr>
        <dsp:cNvPr id="0" name=""/>
        <dsp:cNvSpPr/>
      </dsp:nvSpPr>
      <dsp:spPr>
        <a:xfrm>
          <a:off x="4721604" y="3024504"/>
          <a:ext cx="2442209" cy="2199640"/>
        </a:xfrm>
        <a:prstGeom prst="upArrow">
          <a:avLst/>
        </a:prstGeom>
        <a:gradFill rotWithShape="0">
          <a:gsLst>
            <a:gs pos="0">
              <a:srgbClr val="00B050"/>
            </a:gs>
            <a:gs pos="100000">
              <a:srgbClr val="92D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E1ED9DA-ABD9-6C47-B69C-D407BCFC4CEA}">
      <dsp:nvSpPr>
        <dsp:cNvPr id="0" name=""/>
        <dsp:cNvSpPr/>
      </dsp:nvSpPr>
      <dsp:spPr>
        <a:xfrm>
          <a:off x="709777" y="3189477"/>
          <a:ext cx="3627676" cy="2309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ru-RU" sz="2300" b="0" i="0" u="none" kern="1200" dirty="0" smtClean="0">
              <a:solidFill>
                <a:srgbClr val="002060"/>
              </a:solidFill>
            </a:rPr>
            <a:t>Все прочие активы и обязательства классифицируются как долгосрочные (</a:t>
          </a:r>
          <a:r>
            <a:rPr lang="ru-RU" sz="2300" b="0" i="0" u="none" kern="1200" dirty="0" err="1" smtClean="0">
              <a:solidFill>
                <a:srgbClr val="002060"/>
              </a:solidFill>
            </a:rPr>
            <a:t>внеоборотные</a:t>
          </a:r>
          <a:r>
            <a:rPr lang="ru-RU" sz="2300" b="0" i="0" u="none" kern="1200" dirty="0" smtClean="0">
              <a:solidFill>
                <a:srgbClr val="002060"/>
              </a:solidFill>
            </a:rPr>
            <a:t>)</a:t>
          </a:r>
          <a:endParaRPr lang="ru-RU" sz="2300" kern="1200" dirty="0">
            <a:solidFill>
              <a:srgbClr val="002060"/>
            </a:solidFill>
          </a:endParaRPr>
        </a:p>
      </dsp:txBody>
      <dsp:txXfrm>
        <a:off x="709777" y="3189477"/>
        <a:ext cx="3627676" cy="230962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D4FA53-BB9B-864C-9763-7933CCB012D5}">
      <dsp:nvSpPr>
        <dsp:cNvPr id="0" name=""/>
        <dsp:cNvSpPr/>
      </dsp:nvSpPr>
      <dsp:spPr>
        <a:xfrm>
          <a:off x="0" y="0"/>
          <a:ext cx="5991225" cy="1398270"/>
        </a:xfrm>
        <a:prstGeom prst="roundRect">
          <a:avLst>
            <a:gd name="adj" fmla="val 10000"/>
          </a:avLst>
        </a:prstGeom>
        <a:solidFill>
          <a:schemeClr val="accent3">
            <a:lumMod val="40000"/>
            <a:lumOff val="60000"/>
          </a:schemeClr>
        </a:solidFill>
        <a:ln>
          <a:noFill/>
        </a:ln>
        <a:effectLst>
          <a:glow rad="63500">
            <a:schemeClr val="accent6">
              <a:satMod val="175000"/>
              <a:alpha val="40000"/>
            </a:schemeClr>
          </a:glow>
          <a:outerShdw blurRad="40000" dist="23000" dir="5400000" rotWithShape="0">
            <a:schemeClr val="accent3">
              <a:lumMod val="75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solidFill>
                <a:srgbClr val="002060"/>
              </a:solidFill>
              <a:latin typeface="Bookman Old Style" charset="0"/>
              <a:ea typeface="Bookman Old Style" charset="0"/>
              <a:cs typeface="Bookman Old Style" charset="0"/>
            </a:rPr>
            <a:t>Всегда краткосрочные!!!</a:t>
          </a:r>
          <a:endParaRPr lang="ru-RU" sz="2800" b="1" kern="1200" dirty="0">
            <a:solidFill>
              <a:srgbClr val="002060"/>
            </a:solidFill>
            <a:latin typeface="Bookman Old Style" charset="0"/>
            <a:ea typeface="Bookman Old Style" charset="0"/>
            <a:cs typeface="Bookman Old Style" charset="0"/>
          </a:endParaRPr>
        </a:p>
      </dsp:txBody>
      <dsp:txXfrm>
        <a:off x="40954" y="40954"/>
        <a:ext cx="4482382" cy="1316362"/>
      </dsp:txXfrm>
    </dsp:sp>
    <dsp:sp modelId="{2E27B840-48E8-0849-BA72-D6F19792FDD0}">
      <dsp:nvSpPr>
        <dsp:cNvPr id="0" name=""/>
        <dsp:cNvSpPr/>
      </dsp:nvSpPr>
      <dsp:spPr>
        <a:xfrm>
          <a:off x="528637" y="1631314"/>
          <a:ext cx="5991225" cy="1398270"/>
        </a:xfrm>
        <a:prstGeom prst="roundRect">
          <a:avLst>
            <a:gd name="adj" fmla="val 10000"/>
          </a:avLst>
        </a:prstGeom>
        <a:solidFill>
          <a:schemeClr val="accent3">
            <a:lumMod val="40000"/>
            <a:lumOff val="60000"/>
          </a:schemeClr>
        </a:solidFill>
        <a:ln>
          <a:noFill/>
        </a:ln>
        <a:effectLst>
          <a:glow rad="63500">
            <a:schemeClr val="accent1">
              <a:satMod val="175000"/>
              <a:alpha val="40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ru-RU" sz="1900" b="1" kern="1200" dirty="0" smtClean="0">
              <a:solidFill>
                <a:srgbClr val="002060"/>
              </a:solidFill>
            </a:rPr>
            <a:t>начисленная заработная плата и другие начисленные расходы, связанные с осуществлением деятельности субъекта отчетности</a:t>
          </a:r>
          <a:endParaRPr lang="ru-RU" sz="1900" b="1" kern="1200" dirty="0">
            <a:solidFill>
              <a:srgbClr val="002060"/>
            </a:solidFill>
          </a:endParaRPr>
        </a:p>
      </dsp:txBody>
      <dsp:txXfrm>
        <a:off x="569591" y="1672268"/>
        <a:ext cx="4471804" cy="1316362"/>
      </dsp:txXfrm>
    </dsp:sp>
    <dsp:sp modelId="{8D0AB2FF-C75A-4A40-B885-9411C1AD1C01}">
      <dsp:nvSpPr>
        <dsp:cNvPr id="0" name=""/>
        <dsp:cNvSpPr/>
      </dsp:nvSpPr>
      <dsp:spPr>
        <a:xfrm>
          <a:off x="1057274" y="3262629"/>
          <a:ext cx="5991225" cy="1398270"/>
        </a:xfrm>
        <a:prstGeom prst="roundRect">
          <a:avLst>
            <a:gd name="adj" fmla="val 10000"/>
          </a:avLst>
        </a:prstGeom>
        <a:solidFill>
          <a:schemeClr val="accent3">
            <a:lumMod val="40000"/>
            <a:lumOff val="60000"/>
          </a:schemeClr>
        </a:solidFill>
        <a:ln>
          <a:noFill/>
        </a:ln>
        <a:effectLst>
          <a:glow rad="63500">
            <a:schemeClr val="accent2">
              <a:satMod val="175000"/>
              <a:alpha val="40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ru-RU" sz="1900" b="1" kern="1200" dirty="0" smtClean="0">
              <a:solidFill>
                <a:srgbClr val="002060"/>
              </a:solidFill>
            </a:rPr>
            <a:t>кредиторская задолженность по налогам, сборам и другим обязательным платежам в бюджеты*</a:t>
          </a:r>
          <a:endParaRPr lang="ru-RU" sz="1900" b="1" kern="1200" dirty="0">
            <a:solidFill>
              <a:srgbClr val="002060"/>
            </a:solidFill>
          </a:endParaRPr>
        </a:p>
      </dsp:txBody>
      <dsp:txXfrm>
        <a:off x="1098228" y="3303583"/>
        <a:ext cx="4471804" cy="1316362"/>
      </dsp:txXfrm>
    </dsp:sp>
    <dsp:sp modelId="{76F9684F-BD92-2046-8635-985FE1167611}">
      <dsp:nvSpPr>
        <dsp:cNvPr id="0" name=""/>
        <dsp:cNvSpPr/>
      </dsp:nvSpPr>
      <dsp:spPr>
        <a:xfrm>
          <a:off x="5082349" y="1060354"/>
          <a:ext cx="908875" cy="908875"/>
        </a:xfrm>
        <a:prstGeom prst="downArrow">
          <a:avLst>
            <a:gd name="adj1" fmla="val 55000"/>
            <a:gd name="adj2" fmla="val 45000"/>
          </a:avLst>
        </a:prstGeom>
        <a:solidFill>
          <a:srgbClr val="077A3E"/>
        </a:solidFill>
        <a:ln w="9525" cap="flat" cmpd="sng" algn="ctr">
          <a:solidFill>
            <a:srgbClr val="077A3E">
              <a:alpha val="90000"/>
            </a:srgb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5286846" y="1060354"/>
        <a:ext cx="499881" cy="683928"/>
      </dsp:txXfrm>
    </dsp:sp>
    <dsp:sp modelId="{580E8998-630A-F548-B858-7DFAE0D7203C}">
      <dsp:nvSpPr>
        <dsp:cNvPr id="0" name=""/>
        <dsp:cNvSpPr/>
      </dsp:nvSpPr>
      <dsp:spPr>
        <a:xfrm>
          <a:off x="5610987" y="2682347"/>
          <a:ext cx="908875" cy="908875"/>
        </a:xfrm>
        <a:prstGeom prst="downArrow">
          <a:avLst>
            <a:gd name="adj1" fmla="val 55000"/>
            <a:gd name="adj2" fmla="val 45000"/>
          </a:avLst>
        </a:prstGeom>
        <a:solidFill>
          <a:srgbClr val="077A3E"/>
        </a:solidFill>
        <a:ln w="9525" cap="flat" cmpd="sng" algn="ctr">
          <a:solidFill>
            <a:srgbClr val="077A3E">
              <a:alpha val="90000"/>
            </a:srgb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5815484" y="2682347"/>
        <a:ext cx="499881" cy="68392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D4FA53-BB9B-864C-9763-7933CCB012D5}">
      <dsp:nvSpPr>
        <dsp:cNvPr id="0" name=""/>
        <dsp:cNvSpPr/>
      </dsp:nvSpPr>
      <dsp:spPr>
        <a:xfrm>
          <a:off x="0" y="0"/>
          <a:ext cx="5991225" cy="1398270"/>
        </a:xfrm>
        <a:prstGeom prst="roundRect">
          <a:avLst>
            <a:gd name="adj" fmla="val 1000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solidFill>
                <a:srgbClr val="002060"/>
              </a:solidFill>
              <a:latin typeface="Bookman Old Style" charset="0"/>
              <a:ea typeface="Bookman Old Style" charset="0"/>
              <a:cs typeface="Bookman Old Style" charset="0"/>
            </a:rPr>
            <a:t>191н, 33н</a:t>
          </a:r>
          <a:endParaRPr lang="ru-RU" sz="2800" b="1" kern="1200" dirty="0">
            <a:solidFill>
              <a:srgbClr val="002060"/>
            </a:solidFill>
            <a:latin typeface="Bookman Old Style" charset="0"/>
            <a:ea typeface="Bookman Old Style" charset="0"/>
            <a:cs typeface="Bookman Old Style" charset="0"/>
          </a:endParaRPr>
        </a:p>
      </dsp:txBody>
      <dsp:txXfrm>
        <a:off x="40954" y="40954"/>
        <a:ext cx="4482382" cy="1316362"/>
      </dsp:txXfrm>
    </dsp:sp>
    <dsp:sp modelId="{2E27B840-48E8-0849-BA72-D6F19792FDD0}">
      <dsp:nvSpPr>
        <dsp:cNvPr id="0" name=""/>
        <dsp:cNvSpPr/>
      </dsp:nvSpPr>
      <dsp:spPr>
        <a:xfrm>
          <a:off x="528637" y="1631314"/>
          <a:ext cx="5991225" cy="1398270"/>
        </a:xfrm>
        <a:prstGeom prst="roundRect">
          <a:avLst>
            <a:gd name="adj" fmla="val 1000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rPr>
            <a:t>Не исполненные в срок обязательства</a:t>
          </a:r>
          <a:endParaRPr lang="ru-RU" sz="2400" b="1" kern="1200" dirty="0">
            <a:solidFill>
              <a:srgbClr val="002060"/>
            </a:solidFill>
          </a:endParaRPr>
        </a:p>
      </dsp:txBody>
      <dsp:txXfrm>
        <a:off x="569591" y="1672268"/>
        <a:ext cx="4471804" cy="1316362"/>
      </dsp:txXfrm>
    </dsp:sp>
    <dsp:sp modelId="{8D0AB2FF-C75A-4A40-B885-9411C1AD1C01}">
      <dsp:nvSpPr>
        <dsp:cNvPr id="0" name=""/>
        <dsp:cNvSpPr/>
      </dsp:nvSpPr>
      <dsp:spPr>
        <a:xfrm>
          <a:off x="1057274" y="3262629"/>
          <a:ext cx="5991225" cy="1398270"/>
        </a:xfrm>
        <a:prstGeom prst="roundRect">
          <a:avLst>
            <a:gd name="adj" fmla="val 1000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rPr>
            <a:t>Срок</a:t>
          </a:r>
          <a:r>
            <a:rPr lang="ru-RU" sz="2400" b="1" kern="1200" baseline="0" dirty="0" smtClean="0">
              <a:solidFill>
                <a:srgbClr val="002060"/>
              </a:solidFill>
            </a:rPr>
            <a:t> поставки, выполнения работ, оказания услуг или срок действия договора</a:t>
          </a:r>
          <a:endParaRPr lang="ru-RU" sz="2400" b="1" kern="1200" dirty="0">
            <a:solidFill>
              <a:srgbClr val="002060"/>
            </a:solidFill>
          </a:endParaRPr>
        </a:p>
      </dsp:txBody>
      <dsp:txXfrm>
        <a:off x="1098228" y="3303583"/>
        <a:ext cx="4471804" cy="1316362"/>
      </dsp:txXfrm>
    </dsp:sp>
    <dsp:sp modelId="{76F9684F-BD92-2046-8635-985FE1167611}">
      <dsp:nvSpPr>
        <dsp:cNvPr id="0" name=""/>
        <dsp:cNvSpPr/>
      </dsp:nvSpPr>
      <dsp:spPr>
        <a:xfrm>
          <a:off x="5082349" y="1060354"/>
          <a:ext cx="908875" cy="908875"/>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5286846" y="1060354"/>
        <a:ext cx="499881" cy="683928"/>
      </dsp:txXfrm>
    </dsp:sp>
    <dsp:sp modelId="{580E8998-630A-F548-B858-7DFAE0D7203C}">
      <dsp:nvSpPr>
        <dsp:cNvPr id="0" name=""/>
        <dsp:cNvSpPr/>
      </dsp:nvSpPr>
      <dsp:spPr>
        <a:xfrm>
          <a:off x="5610987" y="2682347"/>
          <a:ext cx="908875" cy="908875"/>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5815484" y="2682347"/>
        <a:ext cx="499881" cy="68392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2C34F9-FEF3-1E41-8068-E952088E8AF0}">
      <dsp:nvSpPr>
        <dsp:cNvPr id="0" name=""/>
        <dsp:cNvSpPr/>
      </dsp:nvSpPr>
      <dsp:spPr>
        <a:xfrm rot="5400000">
          <a:off x="357624" y="1098021"/>
          <a:ext cx="1709483" cy="20658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DD771BA-B85B-D54B-849A-C800961B0ECB}">
      <dsp:nvSpPr>
        <dsp:cNvPr id="0" name=""/>
        <dsp:cNvSpPr/>
      </dsp:nvSpPr>
      <dsp:spPr>
        <a:xfrm>
          <a:off x="747245" y="1661"/>
          <a:ext cx="2295412" cy="137724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ru-RU" sz="4200" kern="1200" dirty="0" smtClean="0"/>
            <a:t>0503130</a:t>
          </a:r>
          <a:endParaRPr lang="ru-RU" sz="4200" kern="1200" dirty="0"/>
        </a:p>
      </dsp:txBody>
      <dsp:txXfrm>
        <a:off x="787583" y="41999"/>
        <a:ext cx="2214736" cy="1296571"/>
      </dsp:txXfrm>
    </dsp:sp>
    <dsp:sp modelId="{29A54B3B-962C-6844-99DE-AED2E2975CD6}">
      <dsp:nvSpPr>
        <dsp:cNvPr id="0" name=""/>
        <dsp:cNvSpPr/>
      </dsp:nvSpPr>
      <dsp:spPr>
        <a:xfrm rot="5400000">
          <a:off x="357624" y="2819580"/>
          <a:ext cx="1709483" cy="20658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C1AB86A-F1E6-1F47-ADAE-7422C46C37F4}">
      <dsp:nvSpPr>
        <dsp:cNvPr id="0" name=""/>
        <dsp:cNvSpPr/>
      </dsp:nvSpPr>
      <dsp:spPr>
        <a:xfrm>
          <a:off x="747245" y="1723221"/>
          <a:ext cx="2295412" cy="137724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ru-RU" sz="4200" kern="1200" dirty="0" smtClean="0"/>
            <a:t>0503121</a:t>
          </a:r>
          <a:endParaRPr lang="ru-RU" sz="4200" kern="1200" dirty="0"/>
        </a:p>
      </dsp:txBody>
      <dsp:txXfrm>
        <a:off x="787583" y="1763559"/>
        <a:ext cx="2214736" cy="1296571"/>
      </dsp:txXfrm>
    </dsp:sp>
    <dsp:sp modelId="{C2058A75-31EA-3242-B224-3A8D8916138F}">
      <dsp:nvSpPr>
        <dsp:cNvPr id="0" name=""/>
        <dsp:cNvSpPr/>
      </dsp:nvSpPr>
      <dsp:spPr>
        <a:xfrm>
          <a:off x="1218404" y="3680360"/>
          <a:ext cx="3040823" cy="20658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6C7676-3584-894A-A7CE-3E989324A059}">
      <dsp:nvSpPr>
        <dsp:cNvPr id="0" name=""/>
        <dsp:cNvSpPr/>
      </dsp:nvSpPr>
      <dsp:spPr>
        <a:xfrm>
          <a:off x="747245" y="3444781"/>
          <a:ext cx="2295412" cy="137724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ru-RU" sz="4200" kern="1200" dirty="0" smtClean="0"/>
            <a:t>0503737</a:t>
          </a:r>
          <a:endParaRPr lang="ru-RU" sz="4200" kern="1200" dirty="0"/>
        </a:p>
      </dsp:txBody>
      <dsp:txXfrm>
        <a:off x="787583" y="3485119"/>
        <a:ext cx="2214736" cy="1296571"/>
      </dsp:txXfrm>
    </dsp:sp>
    <dsp:sp modelId="{E57FA007-24BE-7549-9E9B-DF706D0D2346}">
      <dsp:nvSpPr>
        <dsp:cNvPr id="0" name=""/>
        <dsp:cNvSpPr/>
      </dsp:nvSpPr>
      <dsp:spPr>
        <a:xfrm rot="16200000">
          <a:off x="3410523" y="2819580"/>
          <a:ext cx="1709483" cy="20658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28A019-F21C-0C40-B83A-58B799739CBA}">
      <dsp:nvSpPr>
        <dsp:cNvPr id="0" name=""/>
        <dsp:cNvSpPr/>
      </dsp:nvSpPr>
      <dsp:spPr>
        <a:xfrm>
          <a:off x="3800144" y="3444781"/>
          <a:ext cx="2295412" cy="137724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ru-RU" sz="4200" kern="1200" dirty="0" smtClean="0"/>
            <a:t>0503110</a:t>
          </a:r>
          <a:endParaRPr lang="ru-RU" sz="4200" kern="1200" dirty="0"/>
        </a:p>
      </dsp:txBody>
      <dsp:txXfrm>
        <a:off x="3840482" y="3485119"/>
        <a:ext cx="2214736" cy="1296571"/>
      </dsp:txXfrm>
    </dsp:sp>
    <dsp:sp modelId="{A9A668C6-0086-4C4E-A1CE-DEFA857197C5}">
      <dsp:nvSpPr>
        <dsp:cNvPr id="0" name=""/>
        <dsp:cNvSpPr/>
      </dsp:nvSpPr>
      <dsp:spPr>
        <a:xfrm rot="16200000">
          <a:off x="3410523" y="1098021"/>
          <a:ext cx="1709483" cy="20658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37239D1-7B39-6A4C-B19E-60EAA62EEA9C}">
      <dsp:nvSpPr>
        <dsp:cNvPr id="0" name=""/>
        <dsp:cNvSpPr/>
      </dsp:nvSpPr>
      <dsp:spPr>
        <a:xfrm>
          <a:off x="3800144" y="1723221"/>
          <a:ext cx="2295412" cy="137724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ru-RU" sz="4200" kern="1200" dirty="0" smtClean="0"/>
            <a:t>0503128</a:t>
          </a:r>
          <a:endParaRPr lang="ru-RU" sz="4200" kern="1200" dirty="0"/>
        </a:p>
      </dsp:txBody>
      <dsp:txXfrm>
        <a:off x="3840482" y="1763559"/>
        <a:ext cx="2214736" cy="1296571"/>
      </dsp:txXfrm>
    </dsp:sp>
    <dsp:sp modelId="{4C1947D9-A670-3D49-B77B-1DFED7A88FF9}">
      <dsp:nvSpPr>
        <dsp:cNvPr id="0" name=""/>
        <dsp:cNvSpPr/>
      </dsp:nvSpPr>
      <dsp:spPr>
        <a:xfrm>
          <a:off x="3800144" y="1661"/>
          <a:ext cx="2295412" cy="137724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ru-RU" sz="4200" kern="1200" dirty="0" smtClean="0"/>
            <a:t>0503723</a:t>
          </a:r>
          <a:endParaRPr lang="ru-RU" sz="4200" kern="1200" dirty="0"/>
        </a:p>
      </dsp:txBody>
      <dsp:txXfrm>
        <a:off x="3840482" y="41999"/>
        <a:ext cx="2214736" cy="129657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4A53EE-CEB5-4461-89EE-4E97FE7CBE9D}">
      <dsp:nvSpPr>
        <dsp:cNvPr id="0" name=""/>
        <dsp:cNvSpPr/>
      </dsp:nvSpPr>
      <dsp:spPr>
        <a:xfrm>
          <a:off x="0" y="66572"/>
          <a:ext cx="2602475" cy="1561485"/>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ru-RU" sz="4300" b="1" kern="1200" dirty="0" smtClean="0"/>
            <a:t>Таблица 1</a:t>
          </a:r>
          <a:endParaRPr lang="ru-RU" sz="4300" b="1" kern="1200" dirty="0"/>
        </a:p>
      </dsp:txBody>
      <dsp:txXfrm>
        <a:off x="0" y="66572"/>
        <a:ext cx="2602475" cy="1561485"/>
      </dsp:txXfrm>
    </dsp:sp>
    <dsp:sp modelId="{AA87BE61-BE43-41E3-8245-0E57ECE6C332}">
      <dsp:nvSpPr>
        <dsp:cNvPr id="0" name=""/>
        <dsp:cNvSpPr/>
      </dsp:nvSpPr>
      <dsp:spPr>
        <a:xfrm>
          <a:off x="2862723" y="66572"/>
          <a:ext cx="2602475" cy="1561485"/>
        </a:xfrm>
        <a:prstGeom prst="rect">
          <a:avLst/>
        </a:prstGeom>
        <a:gradFill rotWithShape="0">
          <a:gsLst>
            <a:gs pos="0">
              <a:schemeClr val="accent3">
                <a:hueOff val="1607181"/>
                <a:satOff val="-2411"/>
                <a:lumOff val="-392"/>
                <a:alphaOff val="0"/>
                <a:tint val="50000"/>
                <a:satMod val="300000"/>
              </a:schemeClr>
            </a:gs>
            <a:gs pos="35000">
              <a:schemeClr val="accent3">
                <a:hueOff val="1607181"/>
                <a:satOff val="-2411"/>
                <a:lumOff val="-392"/>
                <a:alphaOff val="0"/>
                <a:tint val="37000"/>
                <a:satMod val="300000"/>
              </a:schemeClr>
            </a:gs>
            <a:gs pos="100000">
              <a:schemeClr val="accent3">
                <a:hueOff val="1607181"/>
                <a:satOff val="-2411"/>
                <a:lumOff val="-39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ru-RU" sz="4300" b="1" kern="1200" dirty="0" smtClean="0"/>
            <a:t>Таблица 4</a:t>
          </a:r>
          <a:endParaRPr lang="ru-RU" sz="4300" b="1" kern="1200" dirty="0"/>
        </a:p>
      </dsp:txBody>
      <dsp:txXfrm>
        <a:off x="2862723" y="66572"/>
        <a:ext cx="2602475" cy="1561485"/>
      </dsp:txXfrm>
    </dsp:sp>
    <dsp:sp modelId="{5BCBEF49-5E5B-43F8-B6C9-3C45F0A267CD}">
      <dsp:nvSpPr>
        <dsp:cNvPr id="0" name=""/>
        <dsp:cNvSpPr/>
      </dsp:nvSpPr>
      <dsp:spPr>
        <a:xfrm>
          <a:off x="5725447" y="66572"/>
          <a:ext cx="2602475" cy="1561485"/>
        </a:xfrm>
        <a:prstGeom prst="rect">
          <a:avLst/>
        </a:prstGeom>
        <a:gradFill rotWithShape="0">
          <a:gsLst>
            <a:gs pos="0">
              <a:schemeClr val="accent3">
                <a:hueOff val="3214361"/>
                <a:satOff val="-4823"/>
                <a:lumOff val="-784"/>
                <a:alphaOff val="0"/>
                <a:tint val="50000"/>
                <a:satMod val="300000"/>
              </a:schemeClr>
            </a:gs>
            <a:gs pos="35000">
              <a:schemeClr val="accent3">
                <a:hueOff val="3214361"/>
                <a:satOff val="-4823"/>
                <a:lumOff val="-784"/>
                <a:alphaOff val="0"/>
                <a:tint val="37000"/>
                <a:satMod val="300000"/>
              </a:schemeClr>
            </a:gs>
            <a:gs pos="100000">
              <a:schemeClr val="accent3">
                <a:hueOff val="3214361"/>
                <a:satOff val="-4823"/>
                <a:lumOff val="-78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ru-RU" sz="4300" b="1" kern="1200" dirty="0" smtClean="0"/>
            <a:t>0503164, 0503166</a:t>
          </a:r>
          <a:endParaRPr lang="ru-RU" sz="4300" b="1" kern="1200" dirty="0"/>
        </a:p>
      </dsp:txBody>
      <dsp:txXfrm>
        <a:off x="5725447" y="66572"/>
        <a:ext cx="2602475" cy="1561485"/>
      </dsp:txXfrm>
    </dsp:sp>
    <dsp:sp modelId="{1AF2AB01-2A29-4641-9634-C6FFEAB8228B}">
      <dsp:nvSpPr>
        <dsp:cNvPr id="0" name=""/>
        <dsp:cNvSpPr/>
      </dsp:nvSpPr>
      <dsp:spPr>
        <a:xfrm>
          <a:off x="0" y="1888305"/>
          <a:ext cx="2602475" cy="1561485"/>
        </a:xfrm>
        <a:prstGeom prst="rect">
          <a:avLst/>
        </a:prstGeom>
        <a:gradFill rotWithShape="0">
          <a:gsLst>
            <a:gs pos="0">
              <a:schemeClr val="accent3">
                <a:hueOff val="4821541"/>
                <a:satOff val="-7234"/>
                <a:lumOff val="-1176"/>
                <a:alphaOff val="0"/>
                <a:tint val="50000"/>
                <a:satMod val="300000"/>
              </a:schemeClr>
            </a:gs>
            <a:gs pos="35000">
              <a:schemeClr val="accent3">
                <a:hueOff val="4821541"/>
                <a:satOff val="-7234"/>
                <a:lumOff val="-1176"/>
                <a:alphaOff val="0"/>
                <a:tint val="37000"/>
                <a:satMod val="300000"/>
              </a:schemeClr>
            </a:gs>
            <a:gs pos="100000">
              <a:schemeClr val="accent3">
                <a:hueOff val="4821541"/>
                <a:satOff val="-7234"/>
                <a:lumOff val="-117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ru-RU" sz="4300" b="1" kern="1200" smtClean="0"/>
            <a:t>0503175</a:t>
          </a:r>
          <a:endParaRPr lang="ru-RU" sz="4300" b="1" kern="1200" dirty="0"/>
        </a:p>
      </dsp:txBody>
      <dsp:txXfrm>
        <a:off x="0" y="1888305"/>
        <a:ext cx="2602475" cy="1561485"/>
      </dsp:txXfrm>
    </dsp:sp>
    <dsp:sp modelId="{D77232EB-DF8B-4EAB-A7AB-157740811059}">
      <dsp:nvSpPr>
        <dsp:cNvPr id="0" name=""/>
        <dsp:cNvSpPr/>
      </dsp:nvSpPr>
      <dsp:spPr>
        <a:xfrm>
          <a:off x="2862723" y="1888305"/>
          <a:ext cx="2602475" cy="1561485"/>
        </a:xfrm>
        <a:prstGeom prst="rect">
          <a:avLst/>
        </a:prstGeom>
        <a:gradFill rotWithShape="0">
          <a:gsLst>
            <a:gs pos="0">
              <a:schemeClr val="accent3">
                <a:hueOff val="6428722"/>
                <a:satOff val="-9646"/>
                <a:lumOff val="-1569"/>
                <a:alphaOff val="0"/>
                <a:tint val="50000"/>
                <a:satMod val="300000"/>
              </a:schemeClr>
            </a:gs>
            <a:gs pos="35000">
              <a:schemeClr val="accent3">
                <a:hueOff val="6428722"/>
                <a:satOff val="-9646"/>
                <a:lumOff val="-1569"/>
                <a:alphaOff val="0"/>
                <a:tint val="37000"/>
                <a:satMod val="300000"/>
              </a:schemeClr>
            </a:gs>
            <a:gs pos="100000">
              <a:schemeClr val="accent3">
                <a:hueOff val="6428722"/>
                <a:satOff val="-9646"/>
                <a:lumOff val="-15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ru-RU" sz="4300" b="1" kern="1200" dirty="0" smtClean="0"/>
            <a:t>0503169</a:t>
          </a:r>
          <a:endParaRPr lang="ru-RU" sz="4300" b="1" kern="1200" dirty="0"/>
        </a:p>
      </dsp:txBody>
      <dsp:txXfrm>
        <a:off x="2862723" y="1888305"/>
        <a:ext cx="2602475" cy="1561485"/>
      </dsp:txXfrm>
    </dsp:sp>
    <dsp:sp modelId="{796DC1D6-AE84-4A3F-B1FB-50A02FB7A365}">
      <dsp:nvSpPr>
        <dsp:cNvPr id="0" name=""/>
        <dsp:cNvSpPr/>
      </dsp:nvSpPr>
      <dsp:spPr>
        <a:xfrm>
          <a:off x="5725447" y="1888305"/>
          <a:ext cx="2602475" cy="1561485"/>
        </a:xfrm>
        <a:prstGeom prst="rect">
          <a:avLst/>
        </a:prstGeom>
        <a:gradFill rotWithShape="0">
          <a:gsLst>
            <a:gs pos="0">
              <a:schemeClr val="accent3">
                <a:hueOff val="8035903"/>
                <a:satOff val="-12057"/>
                <a:lumOff val="-1961"/>
                <a:alphaOff val="0"/>
                <a:tint val="50000"/>
                <a:satMod val="300000"/>
              </a:schemeClr>
            </a:gs>
            <a:gs pos="35000">
              <a:schemeClr val="accent3">
                <a:hueOff val="8035903"/>
                <a:satOff val="-12057"/>
                <a:lumOff val="-1961"/>
                <a:alphaOff val="0"/>
                <a:tint val="37000"/>
                <a:satMod val="300000"/>
              </a:schemeClr>
            </a:gs>
            <a:gs pos="100000">
              <a:schemeClr val="accent3">
                <a:hueOff val="8035903"/>
                <a:satOff val="-12057"/>
                <a:lumOff val="-196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ru-RU" sz="4300" b="1" kern="1200" dirty="0" smtClean="0"/>
            <a:t>0503769</a:t>
          </a:r>
          <a:endParaRPr lang="ru-RU" sz="4300" b="1" kern="1200" dirty="0"/>
        </a:p>
      </dsp:txBody>
      <dsp:txXfrm>
        <a:off x="5725447" y="1888305"/>
        <a:ext cx="2602475" cy="1561485"/>
      </dsp:txXfrm>
    </dsp:sp>
    <dsp:sp modelId="{CD01FE1D-12E8-4B99-B61A-843741D09B87}">
      <dsp:nvSpPr>
        <dsp:cNvPr id="0" name=""/>
        <dsp:cNvSpPr/>
      </dsp:nvSpPr>
      <dsp:spPr>
        <a:xfrm>
          <a:off x="1431361" y="3710038"/>
          <a:ext cx="2602475" cy="1561485"/>
        </a:xfrm>
        <a:prstGeom prst="rect">
          <a:avLst/>
        </a:prstGeom>
        <a:gradFill rotWithShape="0">
          <a:gsLst>
            <a:gs pos="0">
              <a:schemeClr val="accent3">
                <a:hueOff val="9643083"/>
                <a:satOff val="-14469"/>
                <a:lumOff val="-2353"/>
                <a:alphaOff val="0"/>
                <a:tint val="50000"/>
                <a:satMod val="300000"/>
              </a:schemeClr>
            </a:gs>
            <a:gs pos="35000">
              <a:schemeClr val="accent3">
                <a:hueOff val="9643083"/>
                <a:satOff val="-14469"/>
                <a:lumOff val="-2353"/>
                <a:alphaOff val="0"/>
                <a:tint val="37000"/>
                <a:satMod val="300000"/>
              </a:schemeClr>
            </a:gs>
            <a:gs pos="100000">
              <a:schemeClr val="accent3">
                <a:hueOff val="9643083"/>
                <a:satOff val="-14469"/>
                <a:lumOff val="-235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ru-RU" sz="4300" b="1" kern="1200" dirty="0" smtClean="0"/>
            <a:t>0503766</a:t>
          </a:r>
          <a:endParaRPr lang="ru-RU" sz="4300" b="1" kern="1200" dirty="0"/>
        </a:p>
      </dsp:txBody>
      <dsp:txXfrm>
        <a:off x="1431361" y="3710038"/>
        <a:ext cx="2602475" cy="1561485"/>
      </dsp:txXfrm>
    </dsp:sp>
    <dsp:sp modelId="{C8A17196-7301-4433-AEBD-D891000A8BA0}">
      <dsp:nvSpPr>
        <dsp:cNvPr id="0" name=""/>
        <dsp:cNvSpPr/>
      </dsp:nvSpPr>
      <dsp:spPr>
        <a:xfrm>
          <a:off x="4294085" y="3710038"/>
          <a:ext cx="2602475" cy="1561485"/>
        </a:xfrm>
        <a:prstGeom prst="rect">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ru-RU" sz="4300" b="1" kern="1200" dirty="0" smtClean="0"/>
            <a:t>0503775</a:t>
          </a:r>
          <a:endParaRPr lang="ru-RU" sz="4300" b="1" kern="1200" dirty="0"/>
        </a:p>
      </dsp:txBody>
      <dsp:txXfrm>
        <a:off x="4294085" y="3710038"/>
        <a:ext cx="2602475" cy="156148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6E0D1-C7BE-4C9D-B1F8-07966B319894}">
      <dsp:nvSpPr>
        <dsp:cNvPr id="0" name=""/>
        <dsp:cNvSpPr/>
      </dsp:nvSpPr>
      <dsp:spPr>
        <a:xfrm>
          <a:off x="0" y="2262806"/>
          <a:ext cx="1715903" cy="1003100"/>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b="1" kern="1200" dirty="0" smtClean="0"/>
            <a:t>0503125</a:t>
          </a:r>
          <a:endParaRPr lang="ru-RU" sz="3200" b="1" kern="1200" dirty="0"/>
        </a:p>
      </dsp:txBody>
      <dsp:txXfrm>
        <a:off x="29380" y="2292186"/>
        <a:ext cx="1657143" cy="944340"/>
      </dsp:txXfrm>
    </dsp:sp>
    <dsp:sp modelId="{6DE91E2C-1E5D-4372-ACB9-EAD144FA32A1}">
      <dsp:nvSpPr>
        <dsp:cNvPr id="0" name=""/>
        <dsp:cNvSpPr/>
      </dsp:nvSpPr>
      <dsp:spPr>
        <a:xfrm rot="18245515">
          <a:off x="1391695" y="2136970"/>
          <a:ext cx="1475423" cy="32915"/>
        </a:xfrm>
        <a:custGeom>
          <a:avLst/>
          <a:gdLst/>
          <a:ahLst/>
          <a:cxnLst/>
          <a:rect l="0" t="0" r="0" b="0"/>
          <a:pathLst>
            <a:path>
              <a:moveTo>
                <a:pt x="0" y="16457"/>
              </a:moveTo>
              <a:lnTo>
                <a:pt x="1475423" y="1645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b="1" kern="1200"/>
        </a:p>
      </dsp:txBody>
      <dsp:txXfrm>
        <a:off x="2092521" y="2116542"/>
        <a:ext cx="73771" cy="73771"/>
      </dsp:txXfrm>
    </dsp:sp>
    <dsp:sp modelId="{1FAF95AD-BCE2-42D2-9CDE-BD7C262790CC}">
      <dsp:nvSpPr>
        <dsp:cNvPr id="0" name=""/>
        <dsp:cNvSpPr/>
      </dsp:nvSpPr>
      <dsp:spPr>
        <a:xfrm>
          <a:off x="2542911" y="1040949"/>
          <a:ext cx="2396527" cy="1003100"/>
        </a:xfrm>
        <a:prstGeom prst="roundRect">
          <a:avLst>
            <a:gd name="adj" fmla="val 10000"/>
          </a:avLst>
        </a:prstGeom>
        <a:gradFill rotWithShape="0">
          <a:gsLst>
            <a:gs pos="0">
              <a:schemeClr val="tx2">
                <a:lumMod val="40000"/>
                <a:lumOff val="60000"/>
              </a:schemeClr>
            </a:gs>
            <a:gs pos="35000">
              <a:schemeClr val="tx2">
                <a:lumMod val="20000"/>
                <a:lumOff val="80000"/>
              </a:schemeClr>
            </a:gs>
            <a:gs pos="100000">
              <a:schemeClr val="bg1"/>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b="1" kern="1200" dirty="0" smtClean="0"/>
            <a:t>1 303 05 000</a:t>
          </a:r>
          <a:endParaRPr lang="ru-RU" sz="3200" b="1" kern="1200" dirty="0"/>
        </a:p>
      </dsp:txBody>
      <dsp:txXfrm>
        <a:off x="2572291" y="1070329"/>
        <a:ext cx="2337767" cy="944340"/>
      </dsp:txXfrm>
    </dsp:sp>
    <dsp:sp modelId="{AE7E9E41-B68D-41BF-BF68-4345BD774F10}">
      <dsp:nvSpPr>
        <dsp:cNvPr id="0" name=""/>
        <dsp:cNvSpPr/>
      </dsp:nvSpPr>
      <dsp:spPr>
        <a:xfrm rot="19058262">
          <a:off x="4800657" y="1167895"/>
          <a:ext cx="1063040" cy="32915"/>
        </a:xfrm>
        <a:custGeom>
          <a:avLst/>
          <a:gdLst/>
          <a:ahLst/>
          <a:cxnLst/>
          <a:rect l="0" t="0" r="0" b="0"/>
          <a:pathLst>
            <a:path>
              <a:moveTo>
                <a:pt x="0" y="16457"/>
              </a:moveTo>
              <a:lnTo>
                <a:pt x="1063040" y="16457"/>
              </a:lnTo>
            </a:path>
          </a:pathLst>
        </a:custGeom>
        <a:noFill/>
        <a:ln w="25400" cap="flat" cmpd="sng"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b="1" kern="1200"/>
        </a:p>
      </dsp:txBody>
      <dsp:txXfrm>
        <a:off x="5305602" y="1157777"/>
        <a:ext cx="53152" cy="53152"/>
      </dsp:txXfrm>
    </dsp:sp>
    <dsp:sp modelId="{1C5DF5CA-D03A-46ED-A362-25B1584CC5F0}">
      <dsp:nvSpPr>
        <dsp:cNvPr id="0" name=""/>
        <dsp:cNvSpPr/>
      </dsp:nvSpPr>
      <dsp:spPr>
        <a:xfrm>
          <a:off x="5724917" y="324655"/>
          <a:ext cx="2396527" cy="1003100"/>
        </a:xfrm>
        <a:prstGeom prst="roundRect">
          <a:avLst>
            <a:gd name="adj" fmla="val 10000"/>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b="1" kern="1200" dirty="0" smtClean="0"/>
            <a:t>1 303 05 731</a:t>
          </a:r>
          <a:endParaRPr lang="ru-RU" sz="3200" b="1" kern="1200" dirty="0"/>
        </a:p>
      </dsp:txBody>
      <dsp:txXfrm>
        <a:off x="5754297" y="354035"/>
        <a:ext cx="2337767" cy="944340"/>
      </dsp:txXfrm>
    </dsp:sp>
    <dsp:sp modelId="{DDFF1EAA-8BB2-4B30-BDF3-6B38E6B4DD93}">
      <dsp:nvSpPr>
        <dsp:cNvPr id="0" name=""/>
        <dsp:cNvSpPr/>
      </dsp:nvSpPr>
      <dsp:spPr>
        <a:xfrm rot="1825719">
          <a:off x="4876701" y="1756725"/>
          <a:ext cx="910953" cy="32915"/>
        </a:xfrm>
        <a:custGeom>
          <a:avLst/>
          <a:gdLst/>
          <a:ahLst/>
          <a:cxnLst/>
          <a:rect l="0" t="0" r="0" b="0"/>
          <a:pathLst>
            <a:path>
              <a:moveTo>
                <a:pt x="0" y="16457"/>
              </a:moveTo>
              <a:lnTo>
                <a:pt x="910953" y="16457"/>
              </a:lnTo>
            </a:path>
          </a:pathLst>
        </a:custGeom>
        <a:noFill/>
        <a:ln w="25400" cap="flat" cmpd="sng"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b="1" kern="1200"/>
        </a:p>
      </dsp:txBody>
      <dsp:txXfrm>
        <a:off x="5309404" y="1750409"/>
        <a:ext cx="45547" cy="45547"/>
      </dsp:txXfrm>
    </dsp:sp>
    <dsp:sp modelId="{E5183899-50AF-42F8-AB7C-B05FC0D4E939}">
      <dsp:nvSpPr>
        <dsp:cNvPr id="0" name=""/>
        <dsp:cNvSpPr/>
      </dsp:nvSpPr>
      <dsp:spPr>
        <a:xfrm>
          <a:off x="5724917" y="1502315"/>
          <a:ext cx="2396527" cy="1003100"/>
        </a:xfrm>
        <a:prstGeom prst="roundRect">
          <a:avLst>
            <a:gd name="adj" fmla="val 10000"/>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b="1" kern="1200" dirty="0" smtClean="0"/>
            <a:t>1 303 05 831</a:t>
          </a:r>
          <a:endParaRPr lang="ru-RU" sz="3200" b="1" kern="1200" dirty="0"/>
        </a:p>
      </dsp:txBody>
      <dsp:txXfrm>
        <a:off x="5754297" y="1531695"/>
        <a:ext cx="2337767" cy="944340"/>
      </dsp:txXfrm>
    </dsp:sp>
    <dsp:sp modelId="{C7C74058-6EFC-46D4-9162-25CECF3C9928}">
      <dsp:nvSpPr>
        <dsp:cNvPr id="0" name=""/>
        <dsp:cNvSpPr/>
      </dsp:nvSpPr>
      <dsp:spPr>
        <a:xfrm rot="1505829">
          <a:off x="1623821" y="3161592"/>
          <a:ext cx="1950674" cy="32915"/>
        </a:xfrm>
        <a:custGeom>
          <a:avLst/>
          <a:gdLst/>
          <a:ahLst/>
          <a:cxnLst/>
          <a:rect l="0" t="0" r="0" b="0"/>
          <a:pathLst>
            <a:path>
              <a:moveTo>
                <a:pt x="0" y="16457"/>
              </a:moveTo>
              <a:lnTo>
                <a:pt x="1950674" y="1645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kern="1200"/>
        </a:p>
      </dsp:txBody>
      <dsp:txXfrm>
        <a:off x="2550392" y="3129283"/>
        <a:ext cx="97533" cy="97533"/>
      </dsp:txXfrm>
    </dsp:sp>
    <dsp:sp modelId="{AD8F62BA-C8CB-4923-849B-FCBC4062F838}">
      <dsp:nvSpPr>
        <dsp:cNvPr id="0" name=""/>
        <dsp:cNvSpPr/>
      </dsp:nvSpPr>
      <dsp:spPr>
        <a:xfrm>
          <a:off x="3482415" y="3090193"/>
          <a:ext cx="2866760" cy="1003100"/>
        </a:xfrm>
        <a:prstGeom prst="roundRect">
          <a:avLst>
            <a:gd name="adj" fmla="val 10000"/>
          </a:avLst>
        </a:prstGeom>
        <a:gradFill rotWithShape="0">
          <a:gsLst>
            <a:gs pos="0">
              <a:schemeClr val="accent1">
                <a:lumMod val="5000"/>
                <a:lumOff val="95000"/>
              </a:schemeClr>
            </a:gs>
            <a:gs pos="74000">
              <a:schemeClr val="accent6">
                <a:lumMod val="40000"/>
                <a:lumOff val="60000"/>
              </a:schemeClr>
            </a:gs>
            <a:gs pos="82000">
              <a:schemeClr val="accent6">
                <a:lumMod val="60000"/>
                <a:lumOff val="40000"/>
              </a:schemeClr>
            </a:gs>
            <a:gs pos="100000">
              <a:schemeClr val="accent6">
                <a:lumMod val="60000"/>
                <a:lumOff val="40000"/>
              </a:schemeClr>
            </a:gs>
          </a:gsLst>
          <a:lin ang="54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b="1" kern="1200" dirty="0" smtClean="0"/>
            <a:t>1 206 51 661</a:t>
          </a:r>
          <a:endParaRPr lang="ru-RU" sz="3200" b="1" kern="1200" dirty="0"/>
        </a:p>
      </dsp:txBody>
      <dsp:txXfrm>
        <a:off x="3511795" y="3119573"/>
        <a:ext cx="2808000" cy="944340"/>
      </dsp:txXfrm>
    </dsp:sp>
    <dsp:sp modelId="{0ED1A9DB-0D82-4A16-8FA7-B8B3D178F194}">
      <dsp:nvSpPr>
        <dsp:cNvPr id="0" name=""/>
        <dsp:cNvSpPr/>
      </dsp:nvSpPr>
      <dsp:spPr>
        <a:xfrm rot="3080844">
          <a:off x="1182403" y="3857734"/>
          <a:ext cx="2842279" cy="32915"/>
        </a:xfrm>
        <a:custGeom>
          <a:avLst/>
          <a:gdLst/>
          <a:ahLst/>
          <a:cxnLst/>
          <a:rect l="0" t="0" r="0" b="0"/>
          <a:pathLst>
            <a:path>
              <a:moveTo>
                <a:pt x="0" y="16457"/>
              </a:moveTo>
              <a:lnTo>
                <a:pt x="2842279" y="1645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ru-RU" sz="1000" kern="1200"/>
        </a:p>
      </dsp:txBody>
      <dsp:txXfrm>
        <a:off x="2532485" y="3803135"/>
        <a:ext cx="142113" cy="142113"/>
      </dsp:txXfrm>
    </dsp:sp>
    <dsp:sp modelId="{85891B29-AB90-41CB-B227-4444014252EF}">
      <dsp:nvSpPr>
        <dsp:cNvPr id="0" name=""/>
        <dsp:cNvSpPr/>
      </dsp:nvSpPr>
      <dsp:spPr>
        <a:xfrm>
          <a:off x="3491182" y="4482477"/>
          <a:ext cx="2929273" cy="1003100"/>
        </a:xfrm>
        <a:prstGeom prst="roundRect">
          <a:avLst>
            <a:gd name="adj" fmla="val 10000"/>
          </a:avLst>
        </a:prstGeom>
        <a:gradFill rotWithShape="0">
          <a:gsLst>
            <a:gs pos="0">
              <a:schemeClr val="accent1">
                <a:lumMod val="5000"/>
                <a:lumOff val="95000"/>
              </a:schemeClr>
            </a:gs>
            <a:gs pos="74000">
              <a:schemeClr val="accent6">
                <a:lumMod val="40000"/>
                <a:lumOff val="60000"/>
              </a:schemeClr>
            </a:gs>
            <a:gs pos="82000">
              <a:schemeClr val="accent6">
                <a:lumMod val="60000"/>
                <a:lumOff val="40000"/>
              </a:schemeClr>
            </a:gs>
            <a:gs pos="100000">
              <a:schemeClr val="accent6">
                <a:lumMod val="60000"/>
                <a:lumOff val="40000"/>
              </a:schemeClr>
            </a:gs>
          </a:gsLst>
          <a:lin ang="54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b="1" kern="1200" dirty="0" smtClean="0"/>
            <a:t>1 205 51(61) 561</a:t>
          </a:r>
          <a:endParaRPr lang="ru-RU" sz="3200" b="1" kern="1200" dirty="0"/>
        </a:p>
      </dsp:txBody>
      <dsp:txXfrm>
        <a:off x="3520562" y="4511857"/>
        <a:ext cx="2870513" cy="94434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2C2438-668E-3542-8ED4-D2F39AADAAC8}">
      <dsp:nvSpPr>
        <dsp:cNvPr id="0" name=""/>
        <dsp:cNvSpPr/>
      </dsp:nvSpPr>
      <dsp:spPr>
        <a:xfrm>
          <a:off x="0" y="70400"/>
          <a:ext cx="8346141" cy="1659542"/>
        </a:xfrm>
        <a:prstGeom prst="roundRect">
          <a:avLst/>
        </a:prstGeom>
        <a:gradFill rotWithShape="0">
          <a:gsLst>
            <a:gs pos="0">
              <a:schemeClr val="accent3">
                <a:shade val="80000"/>
                <a:hueOff val="0"/>
                <a:satOff val="0"/>
                <a:lumOff val="0"/>
                <a:alphaOff val="0"/>
                <a:tint val="50000"/>
                <a:satMod val="300000"/>
              </a:schemeClr>
            </a:gs>
            <a:gs pos="35000">
              <a:schemeClr val="accent3">
                <a:shade val="80000"/>
                <a:hueOff val="0"/>
                <a:satOff val="0"/>
                <a:lumOff val="0"/>
                <a:alphaOff val="0"/>
                <a:tint val="37000"/>
                <a:satMod val="300000"/>
              </a:schemeClr>
            </a:gs>
            <a:gs pos="100000">
              <a:schemeClr val="accent3">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ru-RU" sz="4300" b="1" kern="1200" smtClean="0">
              <a:latin typeface="Times New Roman" charset="0"/>
              <a:ea typeface="Times New Roman" charset="0"/>
              <a:cs typeface="Times New Roman" charset="0"/>
            </a:rPr>
            <a:t>Отчетность в весеннюю сессию</a:t>
          </a:r>
          <a:endParaRPr lang="ru-RU" sz="4300" b="1" kern="1200" dirty="0"/>
        </a:p>
      </dsp:txBody>
      <dsp:txXfrm>
        <a:off x="81012" y="151412"/>
        <a:ext cx="8184117" cy="1497518"/>
      </dsp:txXfrm>
    </dsp:sp>
    <dsp:sp modelId="{64AA8861-34D8-DF48-8DDD-2E2CAB27A98C}">
      <dsp:nvSpPr>
        <dsp:cNvPr id="0" name=""/>
        <dsp:cNvSpPr/>
      </dsp:nvSpPr>
      <dsp:spPr>
        <a:xfrm>
          <a:off x="0" y="1865303"/>
          <a:ext cx="8346141" cy="3175672"/>
        </a:xfrm>
        <a:prstGeom prst="roundRect">
          <a:avLst/>
        </a:prstGeom>
        <a:gradFill rotWithShape="0">
          <a:gsLst>
            <a:gs pos="0">
              <a:schemeClr val="accent3">
                <a:shade val="80000"/>
                <a:hueOff val="218907"/>
                <a:satOff val="-1431"/>
                <a:lumOff val="24554"/>
                <a:alphaOff val="0"/>
                <a:tint val="50000"/>
                <a:satMod val="300000"/>
              </a:schemeClr>
            </a:gs>
            <a:gs pos="35000">
              <a:schemeClr val="accent3">
                <a:shade val="80000"/>
                <a:hueOff val="218907"/>
                <a:satOff val="-1431"/>
                <a:lumOff val="24554"/>
                <a:alphaOff val="0"/>
                <a:tint val="37000"/>
                <a:satMod val="300000"/>
              </a:schemeClr>
            </a:gs>
            <a:gs pos="100000">
              <a:schemeClr val="accent3">
                <a:shade val="80000"/>
                <a:hueOff val="218907"/>
                <a:satOff val="-1431"/>
                <a:lumOff val="2455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ts val="0"/>
            </a:spcAft>
          </a:pPr>
          <a:r>
            <a:rPr lang="ru-RU" sz="4300" kern="1200" dirty="0" smtClean="0">
              <a:latin typeface="Times New Roman" charset="0"/>
              <a:ea typeface="Times New Roman" charset="0"/>
              <a:cs typeface="Times New Roman" charset="0"/>
            </a:rPr>
            <a:t>Реализация Дорожной карты, утвержденной 10.03.2020</a:t>
          </a:r>
        </a:p>
        <a:p>
          <a:pPr lvl="0" algn="ctr" defTabSz="1911350">
            <a:lnSpc>
              <a:spcPct val="90000"/>
            </a:lnSpc>
            <a:spcBef>
              <a:spcPct val="0"/>
            </a:spcBef>
            <a:spcAft>
              <a:spcPts val="0"/>
            </a:spcAft>
          </a:pPr>
          <a:r>
            <a:rPr lang="ru-RU" sz="4300" kern="1200" dirty="0" smtClean="0">
              <a:latin typeface="Times New Roman" charset="0"/>
              <a:ea typeface="Times New Roman" charset="0"/>
              <a:cs typeface="Times New Roman" charset="0"/>
            </a:rPr>
            <a:t>А.Г. </a:t>
          </a:r>
          <a:r>
            <a:rPr lang="ru-RU" sz="4300" kern="1200" dirty="0" err="1" smtClean="0">
              <a:latin typeface="Times New Roman" charset="0"/>
              <a:ea typeface="Times New Roman" charset="0"/>
              <a:cs typeface="Times New Roman" charset="0"/>
            </a:rPr>
            <a:t>Силуановым</a:t>
          </a:r>
          <a:r>
            <a:rPr lang="ru-RU" sz="4300" kern="1200" dirty="0" smtClean="0">
              <a:latin typeface="Times New Roman" charset="0"/>
              <a:ea typeface="Times New Roman" charset="0"/>
              <a:cs typeface="Times New Roman" charset="0"/>
            </a:rPr>
            <a:t> и</a:t>
          </a:r>
        </a:p>
        <a:p>
          <a:pPr lvl="0" algn="ctr" defTabSz="1911350">
            <a:lnSpc>
              <a:spcPct val="90000"/>
            </a:lnSpc>
            <a:spcBef>
              <a:spcPct val="0"/>
            </a:spcBef>
            <a:spcAft>
              <a:spcPts val="0"/>
            </a:spcAft>
          </a:pPr>
          <a:r>
            <a:rPr lang="ru-RU" sz="4300" kern="1200" dirty="0" smtClean="0">
              <a:latin typeface="Times New Roman" charset="0"/>
              <a:ea typeface="Times New Roman" charset="0"/>
              <a:cs typeface="Times New Roman" charset="0"/>
            </a:rPr>
            <a:t>А.Л. Кудриным</a:t>
          </a:r>
          <a:endParaRPr lang="ru-RU" sz="4300" kern="1200" dirty="0">
            <a:latin typeface="Times New Roman" charset="0"/>
            <a:ea typeface="Times New Roman" charset="0"/>
            <a:cs typeface="Times New Roman" charset="0"/>
          </a:endParaRPr>
        </a:p>
      </dsp:txBody>
      <dsp:txXfrm>
        <a:off x="155024" y="2020327"/>
        <a:ext cx="8036093" cy="286562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78AF76-BC9B-4AF2-9EA4-010BAE318B9E}">
      <dsp:nvSpPr>
        <dsp:cNvPr id="0" name=""/>
        <dsp:cNvSpPr/>
      </dsp:nvSpPr>
      <dsp:spPr>
        <a:xfrm>
          <a:off x="4146863" y="3280278"/>
          <a:ext cx="2803027" cy="486475"/>
        </a:xfrm>
        <a:custGeom>
          <a:avLst/>
          <a:gdLst/>
          <a:ahLst/>
          <a:cxnLst/>
          <a:rect l="0" t="0" r="0" b="0"/>
          <a:pathLst>
            <a:path>
              <a:moveTo>
                <a:pt x="0" y="0"/>
              </a:moveTo>
              <a:lnTo>
                <a:pt x="0" y="243237"/>
              </a:lnTo>
              <a:lnTo>
                <a:pt x="2803027" y="243237"/>
              </a:lnTo>
              <a:lnTo>
                <a:pt x="2803027" y="48647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64A91B-27AE-4DD6-8548-939B46424590}">
      <dsp:nvSpPr>
        <dsp:cNvPr id="0" name=""/>
        <dsp:cNvSpPr/>
      </dsp:nvSpPr>
      <dsp:spPr>
        <a:xfrm>
          <a:off x="4101143" y="3280278"/>
          <a:ext cx="91440" cy="486475"/>
        </a:xfrm>
        <a:custGeom>
          <a:avLst/>
          <a:gdLst/>
          <a:ahLst/>
          <a:cxnLst/>
          <a:rect l="0" t="0" r="0" b="0"/>
          <a:pathLst>
            <a:path>
              <a:moveTo>
                <a:pt x="45720" y="0"/>
              </a:moveTo>
              <a:lnTo>
                <a:pt x="45720" y="48647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8D67F0-6ABF-4BC5-8448-A757BA36086D}">
      <dsp:nvSpPr>
        <dsp:cNvPr id="0" name=""/>
        <dsp:cNvSpPr/>
      </dsp:nvSpPr>
      <dsp:spPr>
        <a:xfrm>
          <a:off x="1343836" y="3280278"/>
          <a:ext cx="2803027" cy="486475"/>
        </a:xfrm>
        <a:custGeom>
          <a:avLst/>
          <a:gdLst/>
          <a:ahLst/>
          <a:cxnLst/>
          <a:rect l="0" t="0" r="0" b="0"/>
          <a:pathLst>
            <a:path>
              <a:moveTo>
                <a:pt x="2803027" y="0"/>
              </a:moveTo>
              <a:lnTo>
                <a:pt x="2803027" y="243237"/>
              </a:lnTo>
              <a:lnTo>
                <a:pt x="0" y="243237"/>
              </a:lnTo>
              <a:lnTo>
                <a:pt x="0" y="48647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3A249C-E149-4E4A-8122-9E97B654E60D}">
      <dsp:nvSpPr>
        <dsp:cNvPr id="0" name=""/>
        <dsp:cNvSpPr/>
      </dsp:nvSpPr>
      <dsp:spPr>
        <a:xfrm>
          <a:off x="2861235" y="346215"/>
          <a:ext cx="2316551" cy="115827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smtClean="0">
              <a:latin typeface="Times New Roman" panose="02020603050405020304" pitchFamily="18" charset="0"/>
              <a:cs typeface="Times New Roman" panose="02020603050405020304" pitchFamily="18" charset="0"/>
            </a:rPr>
            <a:t>Справки 0503125</a:t>
          </a:r>
          <a:endParaRPr lang="ru-RU" sz="2800" b="1" kern="1200" dirty="0">
            <a:latin typeface="Times New Roman" panose="02020603050405020304" pitchFamily="18" charset="0"/>
            <a:cs typeface="Times New Roman" panose="02020603050405020304" pitchFamily="18" charset="0"/>
          </a:endParaRPr>
        </a:p>
      </dsp:txBody>
      <dsp:txXfrm>
        <a:off x="2861235" y="346215"/>
        <a:ext cx="2316551" cy="1158275"/>
      </dsp:txXfrm>
    </dsp:sp>
    <dsp:sp modelId="{109CC752-A0D2-4F24-9110-5506BE516056}">
      <dsp:nvSpPr>
        <dsp:cNvPr id="0" name=""/>
        <dsp:cNvSpPr/>
      </dsp:nvSpPr>
      <dsp:spPr>
        <a:xfrm>
          <a:off x="2644753" y="1906621"/>
          <a:ext cx="3004220" cy="137365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smtClean="0">
              <a:latin typeface="Times New Roman" panose="02020603050405020304" pitchFamily="18" charset="0"/>
              <a:cs typeface="Times New Roman" panose="02020603050405020304" pitchFamily="18" charset="0"/>
            </a:rPr>
            <a:t>До 10 февраля 2021 года</a:t>
          </a:r>
          <a:endParaRPr lang="ru-RU" sz="2800" b="1" kern="1200" dirty="0">
            <a:latin typeface="Times New Roman" panose="02020603050405020304" pitchFamily="18" charset="0"/>
            <a:cs typeface="Times New Roman" panose="02020603050405020304" pitchFamily="18" charset="0"/>
          </a:endParaRPr>
        </a:p>
      </dsp:txBody>
      <dsp:txXfrm>
        <a:off x="2644753" y="1906621"/>
        <a:ext cx="3004220" cy="1373657"/>
      </dsp:txXfrm>
    </dsp:sp>
    <dsp:sp modelId="{2B8607C2-15F8-4767-9BAF-EEB069438F31}">
      <dsp:nvSpPr>
        <dsp:cNvPr id="0" name=""/>
        <dsp:cNvSpPr/>
      </dsp:nvSpPr>
      <dsp:spPr>
        <a:xfrm>
          <a:off x="185560" y="3766754"/>
          <a:ext cx="2316551" cy="1158275"/>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smtClean="0">
              <a:latin typeface="Times New Roman" panose="02020603050405020304" pitchFamily="18" charset="0"/>
              <a:cs typeface="Times New Roman" panose="02020603050405020304" pitchFamily="18" charset="0"/>
            </a:rPr>
            <a:t>ГРБС федеральные</a:t>
          </a:r>
          <a:endParaRPr lang="ru-RU" sz="2800" b="1" kern="1200" dirty="0">
            <a:latin typeface="Times New Roman" panose="02020603050405020304" pitchFamily="18" charset="0"/>
            <a:cs typeface="Times New Roman" panose="02020603050405020304" pitchFamily="18" charset="0"/>
          </a:endParaRPr>
        </a:p>
      </dsp:txBody>
      <dsp:txXfrm>
        <a:off x="185560" y="3766754"/>
        <a:ext cx="2316551" cy="1158275"/>
      </dsp:txXfrm>
    </dsp:sp>
    <dsp:sp modelId="{D2B9E73A-956D-4907-B2B8-385FD57D1095}">
      <dsp:nvSpPr>
        <dsp:cNvPr id="0" name=""/>
        <dsp:cNvSpPr/>
      </dsp:nvSpPr>
      <dsp:spPr>
        <a:xfrm>
          <a:off x="2988587" y="3766754"/>
          <a:ext cx="2316551" cy="1158275"/>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err="1" smtClean="0">
              <a:latin typeface="Times New Roman" panose="02020603050405020304" pitchFamily="18" charset="0"/>
              <a:cs typeface="Times New Roman" panose="02020603050405020304" pitchFamily="18" charset="0"/>
            </a:rPr>
            <a:t>Финорганы</a:t>
          </a:r>
          <a:r>
            <a:rPr lang="ru-RU" sz="2800" b="1" kern="1200" dirty="0" smtClean="0">
              <a:latin typeface="Times New Roman" panose="02020603050405020304" pitchFamily="18" charset="0"/>
              <a:cs typeface="Times New Roman" panose="02020603050405020304" pitchFamily="18" charset="0"/>
            </a:rPr>
            <a:t> субъектов РФ</a:t>
          </a:r>
          <a:endParaRPr lang="ru-RU" sz="2800" b="1" kern="1200" dirty="0">
            <a:latin typeface="Times New Roman" panose="02020603050405020304" pitchFamily="18" charset="0"/>
            <a:cs typeface="Times New Roman" panose="02020603050405020304" pitchFamily="18" charset="0"/>
          </a:endParaRPr>
        </a:p>
      </dsp:txBody>
      <dsp:txXfrm>
        <a:off x="2988587" y="3766754"/>
        <a:ext cx="2316551" cy="1158275"/>
      </dsp:txXfrm>
    </dsp:sp>
    <dsp:sp modelId="{1EC5366F-652D-4E83-8100-C09050406F7A}">
      <dsp:nvSpPr>
        <dsp:cNvPr id="0" name=""/>
        <dsp:cNvSpPr/>
      </dsp:nvSpPr>
      <dsp:spPr>
        <a:xfrm>
          <a:off x="5791615" y="3766754"/>
          <a:ext cx="2316551" cy="1158275"/>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smtClean="0">
              <a:latin typeface="Times New Roman" panose="02020603050405020304" pitchFamily="18" charset="0"/>
              <a:cs typeface="Times New Roman" panose="02020603050405020304" pitchFamily="18" charset="0"/>
            </a:rPr>
            <a:t>ОУГВФ</a:t>
          </a:r>
          <a:endParaRPr lang="ru-RU" sz="2800" b="1" kern="1200" dirty="0">
            <a:latin typeface="Times New Roman" panose="02020603050405020304" pitchFamily="18" charset="0"/>
            <a:cs typeface="Times New Roman" panose="02020603050405020304" pitchFamily="18" charset="0"/>
          </a:endParaRPr>
        </a:p>
      </dsp:txBody>
      <dsp:txXfrm>
        <a:off x="5791615" y="3766754"/>
        <a:ext cx="2316551" cy="115827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10138D-ECA4-3D45-BDA2-93557D1701A4}">
      <dsp:nvSpPr>
        <dsp:cNvPr id="0" name=""/>
        <dsp:cNvSpPr/>
      </dsp:nvSpPr>
      <dsp:spPr>
        <a:xfrm rot="5400000">
          <a:off x="-171360" y="171582"/>
          <a:ext cx="1142406" cy="799684"/>
        </a:xfrm>
        <a:prstGeom prst="chevron">
          <a:avLst/>
        </a:prstGeom>
        <a:gradFill rotWithShape="0">
          <a:gsLst>
            <a:gs pos="0">
              <a:schemeClr val="accent3">
                <a:shade val="50000"/>
                <a:hueOff val="0"/>
                <a:satOff val="0"/>
                <a:lumOff val="0"/>
                <a:alphaOff val="0"/>
                <a:tint val="100000"/>
                <a:shade val="100000"/>
                <a:satMod val="130000"/>
              </a:schemeClr>
            </a:gs>
            <a:gs pos="100000">
              <a:schemeClr val="accent3">
                <a:shade val="50000"/>
                <a:hueOff val="0"/>
                <a:satOff val="0"/>
                <a:lumOff val="0"/>
                <a:alphaOff val="0"/>
                <a:tint val="50000"/>
                <a:shade val="100000"/>
                <a:satMod val="350000"/>
              </a:schemeClr>
            </a:gs>
          </a:gsLst>
          <a:lin ang="16200000" scaled="0"/>
        </a:gradFill>
        <a:ln w="9525" cap="flat" cmpd="sng" algn="ctr">
          <a:solidFill>
            <a:schemeClr val="accent3">
              <a:shade val="5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ru-RU" sz="2200" b="1" kern="1200" dirty="0" smtClean="0">
              <a:solidFill>
                <a:srgbClr val="002060"/>
              </a:solidFill>
            </a:rPr>
            <a:t>2022</a:t>
          </a:r>
          <a:endParaRPr lang="ru-RU" sz="2200" b="1" kern="1200" dirty="0">
            <a:solidFill>
              <a:srgbClr val="002060"/>
            </a:solidFill>
          </a:endParaRPr>
        </a:p>
      </dsp:txBody>
      <dsp:txXfrm rot="-5400000">
        <a:off x="1" y="400063"/>
        <a:ext cx="799684" cy="342722"/>
      </dsp:txXfrm>
    </dsp:sp>
    <dsp:sp modelId="{CCDEE488-1D74-3744-B3E3-BB0768D20128}">
      <dsp:nvSpPr>
        <dsp:cNvPr id="0" name=""/>
        <dsp:cNvSpPr/>
      </dsp:nvSpPr>
      <dsp:spPr>
        <a:xfrm rot="5400000">
          <a:off x="4235248" y="-3435342"/>
          <a:ext cx="742563" cy="7613692"/>
        </a:xfrm>
        <a:prstGeom prst="round2SameRect">
          <a:avLst/>
        </a:prstGeom>
        <a:solidFill>
          <a:schemeClr val="lt1">
            <a:alpha val="90000"/>
            <a:hueOff val="0"/>
            <a:satOff val="0"/>
            <a:lumOff val="0"/>
            <a:alphaOff val="0"/>
          </a:schemeClr>
        </a:solidFill>
        <a:ln w="9525" cap="flat" cmpd="sng" algn="ctr">
          <a:solidFill>
            <a:schemeClr val="accent3">
              <a:shade val="5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b="0" i="0" u="none" kern="1200" dirty="0" smtClean="0"/>
            <a:t>Консолидированная бухгалтерская (финансовая) отчетность</a:t>
          </a:r>
          <a:endParaRPr lang="ru-RU" sz="2200" kern="1200" dirty="0"/>
        </a:p>
      </dsp:txBody>
      <dsp:txXfrm rot="-5400000">
        <a:off x="799684" y="36471"/>
        <a:ext cx="7577443" cy="670065"/>
      </dsp:txXfrm>
    </dsp:sp>
    <dsp:sp modelId="{8B084D35-11CE-D74F-AED9-E3DBEF813034}">
      <dsp:nvSpPr>
        <dsp:cNvPr id="0" name=""/>
        <dsp:cNvSpPr/>
      </dsp:nvSpPr>
      <dsp:spPr>
        <a:xfrm rot="5400000">
          <a:off x="-171360" y="1197332"/>
          <a:ext cx="1142406" cy="799684"/>
        </a:xfrm>
        <a:prstGeom prst="chevron">
          <a:avLst/>
        </a:prstGeom>
        <a:gradFill rotWithShape="0">
          <a:gsLst>
            <a:gs pos="0">
              <a:schemeClr val="accent3">
                <a:shade val="50000"/>
                <a:hueOff val="107022"/>
                <a:satOff val="-1708"/>
                <a:lumOff val="16443"/>
                <a:alphaOff val="0"/>
                <a:tint val="100000"/>
                <a:shade val="100000"/>
                <a:satMod val="130000"/>
              </a:schemeClr>
            </a:gs>
            <a:gs pos="100000">
              <a:schemeClr val="accent3">
                <a:shade val="50000"/>
                <a:hueOff val="107022"/>
                <a:satOff val="-1708"/>
                <a:lumOff val="16443"/>
                <a:alphaOff val="0"/>
                <a:tint val="50000"/>
                <a:shade val="100000"/>
                <a:satMod val="350000"/>
              </a:schemeClr>
            </a:gs>
          </a:gsLst>
          <a:lin ang="16200000" scaled="0"/>
        </a:gradFill>
        <a:ln w="9525" cap="flat" cmpd="sng" algn="ctr">
          <a:solidFill>
            <a:schemeClr val="accent3">
              <a:shade val="50000"/>
              <a:hueOff val="107022"/>
              <a:satOff val="-1708"/>
              <a:lumOff val="16443"/>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ru-RU" sz="2200" b="1" kern="1200" dirty="0" smtClean="0">
              <a:solidFill>
                <a:srgbClr val="002060"/>
              </a:solidFill>
            </a:rPr>
            <a:t>2022</a:t>
          </a:r>
          <a:endParaRPr lang="ru-RU" sz="2200" b="1" kern="1200" dirty="0">
            <a:solidFill>
              <a:srgbClr val="002060"/>
            </a:solidFill>
          </a:endParaRPr>
        </a:p>
      </dsp:txBody>
      <dsp:txXfrm rot="-5400000">
        <a:off x="1" y="1425813"/>
        <a:ext cx="799684" cy="342722"/>
      </dsp:txXfrm>
    </dsp:sp>
    <dsp:sp modelId="{EC336D97-D568-6F46-9CDD-CFCAFCDE9D11}">
      <dsp:nvSpPr>
        <dsp:cNvPr id="0" name=""/>
        <dsp:cNvSpPr/>
      </dsp:nvSpPr>
      <dsp:spPr>
        <a:xfrm rot="5400000">
          <a:off x="4235248" y="-2409593"/>
          <a:ext cx="742563" cy="7613692"/>
        </a:xfrm>
        <a:prstGeom prst="round2SameRect">
          <a:avLst/>
        </a:prstGeom>
        <a:solidFill>
          <a:schemeClr val="lt1">
            <a:alpha val="90000"/>
            <a:hueOff val="0"/>
            <a:satOff val="0"/>
            <a:lumOff val="0"/>
            <a:alphaOff val="0"/>
          </a:schemeClr>
        </a:solidFill>
        <a:ln w="9525" cap="flat" cmpd="sng" algn="ctr">
          <a:solidFill>
            <a:schemeClr val="accent3">
              <a:shade val="50000"/>
              <a:hueOff val="107022"/>
              <a:satOff val="-1708"/>
              <a:lumOff val="1644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b="0" i="0" u="none" kern="1200" dirty="0" smtClean="0"/>
            <a:t>Сведения о показателях бухгалтерской (финансовой) отчетности по сегментам</a:t>
          </a:r>
          <a:endParaRPr lang="ru-RU" sz="2200" kern="1200" dirty="0"/>
        </a:p>
      </dsp:txBody>
      <dsp:txXfrm rot="-5400000">
        <a:off x="799684" y="1062220"/>
        <a:ext cx="7577443" cy="670065"/>
      </dsp:txXfrm>
    </dsp:sp>
    <dsp:sp modelId="{49B2C5BD-4956-5D40-8ACB-08BFD3A2E5B3}">
      <dsp:nvSpPr>
        <dsp:cNvPr id="0" name=""/>
        <dsp:cNvSpPr/>
      </dsp:nvSpPr>
      <dsp:spPr>
        <a:xfrm rot="5400000">
          <a:off x="-171360" y="2223081"/>
          <a:ext cx="1142406" cy="799684"/>
        </a:xfrm>
        <a:prstGeom prst="chevron">
          <a:avLst/>
        </a:prstGeom>
        <a:gradFill rotWithShape="0">
          <a:gsLst>
            <a:gs pos="0">
              <a:schemeClr val="accent3">
                <a:shade val="50000"/>
                <a:hueOff val="214045"/>
                <a:satOff val="-3415"/>
                <a:lumOff val="32886"/>
                <a:alphaOff val="0"/>
                <a:tint val="100000"/>
                <a:shade val="100000"/>
                <a:satMod val="130000"/>
              </a:schemeClr>
            </a:gs>
            <a:gs pos="100000">
              <a:schemeClr val="accent3">
                <a:shade val="50000"/>
                <a:hueOff val="214045"/>
                <a:satOff val="-3415"/>
                <a:lumOff val="32886"/>
                <a:alphaOff val="0"/>
                <a:tint val="50000"/>
                <a:shade val="100000"/>
                <a:satMod val="350000"/>
              </a:schemeClr>
            </a:gs>
          </a:gsLst>
          <a:lin ang="16200000" scaled="0"/>
        </a:gradFill>
        <a:ln w="9525" cap="flat" cmpd="sng" algn="ctr">
          <a:solidFill>
            <a:schemeClr val="accent3">
              <a:shade val="50000"/>
              <a:hueOff val="214045"/>
              <a:satOff val="-3415"/>
              <a:lumOff val="3288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ru-RU" sz="2200" b="1" kern="1200" dirty="0" smtClean="0">
              <a:solidFill>
                <a:srgbClr val="002060"/>
              </a:solidFill>
            </a:rPr>
            <a:t>2022</a:t>
          </a:r>
          <a:endParaRPr lang="ru-RU" sz="2200" b="1" kern="1200" dirty="0">
            <a:solidFill>
              <a:srgbClr val="002060"/>
            </a:solidFill>
          </a:endParaRPr>
        </a:p>
      </dsp:txBody>
      <dsp:txXfrm rot="-5400000">
        <a:off x="1" y="2451562"/>
        <a:ext cx="799684" cy="342722"/>
      </dsp:txXfrm>
    </dsp:sp>
    <dsp:sp modelId="{0A22A108-9EE4-1B4A-BE75-70A5EEAE2D2D}">
      <dsp:nvSpPr>
        <dsp:cNvPr id="0" name=""/>
        <dsp:cNvSpPr/>
      </dsp:nvSpPr>
      <dsp:spPr>
        <a:xfrm rot="5400000">
          <a:off x="4235248" y="-1383843"/>
          <a:ext cx="742563" cy="7613692"/>
        </a:xfrm>
        <a:prstGeom prst="round2SameRect">
          <a:avLst/>
        </a:prstGeom>
        <a:solidFill>
          <a:schemeClr val="lt1">
            <a:alpha val="90000"/>
            <a:hueOff val="0"/>
            <a:satOff val="0"/>
            <a:lumOff val="0"/>
            <a:alphaOff val="0"/>
          </a:schemeClr>
        </a:solidFill>
        <a:ln w="9525" cap="flat" cmpd="sng" algn="ctr">
          <a:solidFill>
            <a:schemeClr val="accent3">
              <a:shade val="50000"/>
              <a:hueOff val="214045"/>
              <a:satOff val="-3415"/>
              <a:lumOff val="3288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b="0" i="0" u="none" kern="1200" dirty="0" smtClean="0"/>
            <a:t>Метод долевого участия</a:t>
          </a:r>
          <a:endParaRPr lang="ru-RU" sz="2200" kern="1200" dirty="0"/>
        </a:p>
      </dsp:txBody>
      <dsp:txXfrm rot="-5400000">
        <a:off x="799684" y="2087970"/>
        <a:ext cx="7577443" cy="670065"/>
      </dsp:txXfrm>
    </dsp:sp>
    <dsp:sp modelId="{AD4D25D7-03F7-6949-B334-3D53370655B7}">
      <dsp:nvSpPr>
        <dsp:cNvPr id="0" name=""/>
        <dsp:cNvSpPr/>
      </dsp:nvSpPr>
      <dsp:spPr>
        <a:xfrm rot="5400000">
          <a:off x="-171360" y="3248830"/>
          <a:ext cx="1142406" cy="799684"/>
        </a:xfrm>
        <a:prstGeom prst="chevron">
          <a:avLst/>
        </a:prstGeom>
        <a:gradFill rotWithShape="0">
          <a:gsLst>
            <a:gs pos="0">
              <a:schemeClr val="accent3">
                <a:shade val="50000"/>
                <a:hueOff val="214045"/>
                <a:satOff val="-3415"/>
                <a:lumOff val="32886"/>
                <a:alphaOff val="0"/>
                <a:tint val="100000"/>
                <a:shade val="100000"/>
                <a:satMod val="130000"/>
              </a:schemeClr>
            </a:gs>
            <a:gs pos="100000">
              <a:schemeClr val="accent3">
                <a:shade val="50000"/>
                <a:hueOff val="214045"/>
                <a:satOff val="-3415"/>
                <a:lumOff val="32886"/>
                <a:alphaOff val="0"/>
                <a:tint val="50000"/>
                <a:shade val="100000"/>
                <a:satMod val="350000"/>
              </a:schemeClr>
            </a:gs>
          </a:gsLst>
          <a:lin ang="16200000" scaled="0"/>
        </a:gradFill>
        <a:ln w="9525" cap="flat" cmpd="sng" algn="ctr">
          <a:solidFill>
            <a:schemeClr val="accent3">
              <a:shade val="50000"/>
              <a:hueOff val="214045"/>
              <a:satOff val="-3415"/>
              <a:lumOff val="3288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ru-RU" sz="2200" b="1" kern="1200" dirty="0" smtClean="0">
              <a:solidFill>
                <a:srgbClr val="002060"/>
              </a:solidFill>
            </a:rPr>
            <a:t>2022</a:t>
          </a:r>
          <a:endParaRPr lang="ru-RU" sz="2200" b="1" kern="1200" dirty="0">
            <a:solidFill>
              <a:srgbClr val="002060"/>
            </a:solidFill>
          </a:endParaRPr>
        </a:p>
      </dsp:txBody>
      <dsp:txXfrm rot="-5400000">
        <a:off x="1" y="3477311"/>
        <a:ext cx="799684" cy="342722"/>
      </dsp:txXfrm>
    </dsp:sp>
    <dsp:sp modelId="{9FE20461-D4C8-C54F-8338-C865A4CF5317}">
      <dsp:nvSpPr>
        <dsp:cNvPr id="0" name=""/>
        <dsp:cNvSpPr/>
      </dsp:nvSpPr>
      <dsp:spPr>
        <a:xfrm rot="5400000">
          <a:off x="4235248" y="-358094"/>
          <a:ext cx="742563" cy="7613692"/>
        </a:xfrm>
        <a:prstGeom prst="round2SameRect">
          <a:avLst/>
        </a:prstGeom>
        <a:solidFill>
          <a:schemeClr val="lt1">
            <a:alpha val="90000"/>
            <a:hueOff val="0"/>
            <a:satOff val="0"/>
            <a:lumOff val="0"/>
            <a:alphaOff val="0"/>
          </a:schemeClr>
        </a:solidFill>
        <a:ln w="9525" cap="flat" cmpd="sng" algn="ctr">
          <a:solidFill>
            <a:schemeClr val="accent3">
              <a:shade val="50000"/>
              <a:hueOff val="214045"/>
              <a:satOff val="-3415"/>
              <a:lumOff val="3288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b="0" i="0" u="none" kern="1200" smtClean="0"/>
            <a:t>Государственная (муниципальная) казна</a:t>
          </a:r>
          <a:endParaRPr lang="ru-RU" sz="2200" kern="1200"/>
        </a:p>
      </dsp:txBody>
      <dsp:txXfrm rot="-5400000">
        <a:off x="799684" y="3113719"/>
        <a:ext cx="7577443" cy="670065"/>
      </dsp:txXfrm>
    </dsp:sp>
    <dsp:sp modelId="{5DFB3771-290C-0045-A837-40662A6F8961}">
      <dsp:nvSpPr>
        <dsp:cNvPr id="0" name=""/>
        <dsp:cNvSpPr/>
      </dsp:nvSpPr>
      <dsp:spPr>
        <a:xfrm rot="5400000">
          <a:off x="-171360" y="4274579"/>
          <a:ext cx="1142406" cy="799684"/>
        </a:xfrm>
        <a:prstGeom prst="chevron">
          <a:avLst/>
        </a:prstGeom>
        <a:gradFill rotWithShape="0">
          <a:gsLst>
            <a:gs pos="0">
              <a:schemeClr val="accent3">
                <a:shade val="50000"/>
                <a:hueOff val="107022"/>
                <a:satOff val="-1708"/>
                <a:lumOff val="16443"/>
                <a:alphaOff val="0"/>
                <a:tint val="100000"/>
                <a:shade val="100000"/>
                <a:satMod val="130000"/>
              </a:schemeClr>
            </a:gs>
            <a:gs pos="100000">
              <a:schemeClr val="accent3">
                <a:shade val="50000"/>
                <a:hueOff val="107022"/>
                <a:satOff val="-1708"/>
                <a:lumOff val="16443"/>
                <a:alphaOff val="0"/>
                <a:tint val="50000"/>
                <a:shade val="100000"/>
                <a:satMod val="350000"/>
              </a:schemeClr>
            </a:gs>
          </a:gsLst>
          <a:lin ang="16200000" scaled="0"/>
        </a:gradFill>
        <a:ln w="9525" cap="flat" cmpd="sng" algn="ctr">
          <a:solidFill>
            <a:schemeClr val="accent3">
              <a:shade val="50000"/>
              <a:hueOff val="107022"/>
              <a:satOff val="-1708"/>
              <a:lumOff val="16443"/>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ru-RU" sz="2200" b="1" kern="1200" dirty="0" smtClean="0">
              <a:solidFill>
                <a:srgbClr val="002060"/>
              </a:solidFill>
            </a:rPr>
            <a:t>2022</a:t>
          </a:r>
          <a:endParaRPr lang="ru-RU" sz="2200" b="1" kern="1200" dirty="0">
            <a:solidFill>
              <a:srgbClr val="002060"/>
            </a:solidFill>
          </a:endParaRPr>
        </a:p>
      </dsp:txBody>
      <dsp:txXfrm rot="-5400000">
        <a:off x="1" y="4503060"/>
        <a:ext cx="799684" cy="342722"/>
      </dsp:txXfrm>
    </dsp:sp>
    <dsp:sp modelId="{0229FBA6-B4B3-CC40-99A5-BBDB88CD948D}">
      <dsp:nvSpPr>
        <dsp:cNvPr id="0" name=""/>
        <dsp:cNvSpPr/>
      </dsp:nvSpPr>
      <dsp:spPr>
        <a:xfrm rot="5400000">
          <a:off x="4235248" y="667654"/>
          <a:ext cx="742563" cy="7613692"/>
        </a:xfrm>
        <a:prstGeom prst="round2SameRect">
          <a:avLst/>
        </a:prstGeom>
        <a:solidFill>
          <a:schemeClr val="lt1">
            <a:alpha val="90000"/>
            <a:hueOff val="0"/>
            <a:satOff val="0"/>
            <a:lumOff val="0"/>
            <a:alphaOff val="0"/>
          </a:schemeClr>
        </a:solidFill>
        <a:ln w="9525" cap="flat" cmpd="sng" algn="ctr">
          <a:solidFill>
            <a:schemeClr val="accent3">
              <a:shade val="50000"/>
              <a:hueOff val="107022"/>
              <a:satOff val="-1708"/>
              <a:lumOff val="1644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b="0" i="0" u="none" kern="1200" smtClean="0"/>
            <a:t>Биологические активы</a:t>
          </a:r>
          <a:endParaRPr lang="ru-RU" sz="2200" kern="1200"/>
        </a:p>
      </dsp:txBody>
      <dsp:txXfrm rot="-5400000">
        <a:off x="799684" y="4139468"/>
        <a:ext cx="7577443" cy="6700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96EEA9-087B-D445-A0EA-BCF1C9544EFB}">
      <dsp:nvSpPr>
        <dsp:cNvPr id="0" name=""/>
        <dsp:cNvSpPr/>
      </dsp:nvSpPr>
      <dsp:spPr>
        <a:xfrm>
          <a:off x="1176" y="65674"/>
          <a:ext cx="2349917" cy="939966"/>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ru-RU" sz="2100" b="1" kern="1200" dirty="0" smtClean="0">
              <a:solidFill>
                <a:srgbClr val="002060"/>
              </a:solidFill>
            </a:rPr>
            <a:t>Январь</a:t>
          </a:r>
          <a:r>
            <a:rPr lang="ru-RU" sz="2100" kern="1200" dirty="0" smtClean="0"/>
            <a:t> </a:t>
          </a:r>
          <a:r>
            <a:rPr lang="ru-RU" sz="2100" b="1" kern="1200" dirty="0" smtClean="0">
              <a:solidFill>
                <a:srgbClr val="002060"/>
              </a:solidFill>
            </a:rPr>
            <a:t>2020</a:t>
          </a:r>
          <a:endParaRPr lang="ru-RU" sz="2100" b="1" kern="1200" dirty="0">
            <a:solidFill>
              <a:srgbClr val="002060"/>
            </a:solidFill>
          </a:endParaRPr>
        </a:p>
      </dsp:txBody>
      <dsp:txXfrm>
        <a:off x="471159" y="65674"/>
        <a:ext cx="1409951" cy="939966"/>
      </dsp:txXfrm>
    </dsp:sp>
    <dsp:sp modelId="{0DF020EB-786E-F341-928E-F39B96ED8B42}">
      <dsp:nvSpPr>
        <dsp:cNvPr id="0" name=""/>
        <dsp:cNvSpPr/>
      </dsp:nvSpPr>
      <dsp:spPr>
        <a:xfrm>
          <a:off x="2045604" y="145571"/>
          <a:ext cx="2646501" cy="780172"/>
        </a:xfrm>
        <a:prstGeom prst="chevron">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ct val="35000"/>
            </a:spcAft>
          </a:pPr>
          <a:r>
            <a:rPr lang="ru-RU" sz="3500" b="1" kern="1200" dirty="0" smtClean="0">
              <a:solidFill>
                <a:srgbClr val="002060"/>
              </a:solidFill>
            </a:rPr>
            <a:t>191н</a:t>
          </a:r>
          <a:r>
            <a:rPr lang="ru-RU" sz="1800" kern="1200" dirty="0" smtClean="0"/>
            <a:t/>
          </a:r>
          <a:br>
            <a:rPr lang="ru-RU" sz="1800" kern="1200" dirty="0" smtClean="0"/>
          </a:br>
          <a:r>
            <a:rPr lang="ru-RU" sz="1800" b="1" kern="1200" dirty="0" smtClean="0">
              <a:solidFill>
                <a:srgbClr val="002060"/>
              </a:solidFill>
            </a:rPr>
            <a:t>13н от 31.01.20</a:t>
          </a:r>
          <a:endParaRPr lang="ru-RU" sz="1800" kern="1200" dirty="0"/>
        </a:p>
      </dsp:txBody>
      <dsp:txXfrm>
        <a:off x="2435690" y="145571"/>
        <a:ext cx="1866329" cy="780172"/>
      </dsp:txXfrm>
    </dsp:sp>
    <dsp:sp modelId="{D7C3CCE4-834A-CB40-8229-771A004A62DD}">
      <dsp:nvSpPr>
        <dsp:cNvPr id="0" name=""/>
        <dsp:cNvSpPr/>
      </dsp:nvSpPr>
      <dsp:spPr>
        <a:xfrm>
          <a:off x="4419045" y="145571"/>
          <a:ext cx="2646501" cy="780172"/>
        </a:xfrm>
        <a:prstGeom prst="chevron">
          <a:avLst/>
        </a:prstGeom>
        <a:solidFill>
          <a:schemeClr val="accent3">
            <a:tint val="40000"/>
            <a:alpha val="90000"/>
            <a:hueOff val="714457"/>
            <a:satOff val="-920"/>
            <a:lumOff val="-72"/>
            <a:alphaOff val="0"/>
          </a:schemeClr>
        </a:solidFill>
        <a:ln w="9525" cap="flat" cmpd="sng" algn="ctr">
          <a:solidFill>
            <a:schemeClr val="accent3">
              <a:tint val="40000"/>
              <a:alpha val="90000"/>
              <a:hueOff val="714457"/>
              <a:satOff val="-920"/>
              <a:lumOff val="-7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ct val="35000"/>
            </a:spcAft>
          </a:pPr>
          <a:r>
            <a:rPr lang="ru-RU" sz="3500" b="1" kern="1200" dirty="0" smtClean="0">
              <a:solidFill>
                <a:srgbClr val="002060"/>
              </a:solidFill>
            </a:rPr>
            <a:t>33н</a:t>
          </a:r>
          <a:r>
            <a:rPr lang="ru-RU" sz="1800" kern="1200" dirty="0" smtClean="0"/>
            <a:t/>
          </a:r>
          <a:br>
            <a:rPr lang="ru-RU" sz="1800" kern="1200" dirty="0" smtClean="0"/>
          </a:br>
          <a:r>
            <a:rPr lang="ru-RU" sz="1800" b="1" kern="1200" dirty="0" smtClean="0">
              <a:solidFill>
                <a:srgbClr val="002060"/>
              </a:solidFill>
            </a:rPr>
            <a:t>11н от 30.01.20</a:t>
          </a:r>
          <a:endParaRPr lang="ru-RU" sz="1800" kern="1200" dirty="0"/>
        </a:p>
      </dsp:txBody>
      <dsp:txXfrm>
        <a:off x="4809131" y="145571"/>
        <a:ext cx="1866329" cy="780172"/>
      </dsp:txXfrm>
    </dsp:sp>
    <dsp:sp modelId="{CC3F6E8F-08F0-7144-B474-86E232983C5C}">
      <dsp:nvSpPr>
        <dsp:cNvPr id="0" name=""/>
        <dsp:cNvSpPr/>
      </dsp:nvSpPr>
      <dsp:spPr>
        <a:xfrm>
          <a:off x="6792486" y="145571"/>
          <a:ext cx="1950431" cy="780172"/>
        </a:xfrm>
        <a:prstGeom prst="chevron">
          <a:avLst/>
        </a:prstGeom>
        <a:solidFill>
          <a:schemeClr val="accent3">
            <a:tint val="40000"/>
            <a:alpha val="90000"/>
            <a:hueOff val="1428914"/>
            <a:satOff val="-1839"/>
            <a:lumOff val="-143"/>
            <a:alphaOff val="0"/>
          </a:schemeClr>
        </a:solidFill>
        <a:ln w="9525" cap="flat" cmpd="sng" algn="ctr">
          <a:solidFill>
            <a:schemeClr val="accent3">
              <a:tint val="40000"/>
              <a:alpha val="90000"/>
              <a:hueOff val="1428914"/>
              <a:satOff val="-1839"/>
              <a:lumOff val="-14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ru-RU" sz="1100" kern="1200" dirty="0" smtClean="0"/>
            <a:t>Методология</a:t>
          </a:r>
          <a:endParaRPr lang="ru-RU" sz="1100" kern="1200" dirty="0"/>
        </a:p>
      </dsp:txBody>
      <dsp:txXfrm>
        <a:off x="7182572" y="145571"/>
        <a:ext cx="1170259" cy="780172"/>
      </dsp:txXfrm>
    </dsp:sp>
    <dsp:sp modelId="{02FF99DD-6FEB-7C40-B083-0ABB5F0B9D1D}">
      <dsp:nvSpPr>
        <dsp:cNvPr id="0" name=""/>
        <dsp:cNvSpPr/>
      </dsp:nvSpPr>
      <dsp:spPr>
        <a:xfrm>
          <a:off x="1176" y="1137236"/>
          <a:ext cx="2349917" cy="939966"/>
        </a:xfrm>
        <a:prstGeom prst="chevron">
          <a:avLst/>
        </a:prstGeom>
        <a:gradFill rotWithShape="0">
          <a:gsLst>
            <a:gs pos="0">
              <a:schemeClr val="accent3">
                <a:hueOff val="2812566"/>
                <a:satOff val="-4220"/>
                <a:lumOff val="-686"/>
                <a:alphaOff val="0"/>
                <a:tint val="50000"/>
                <a:satMod val="300000"/>
              </a:schemeClr>
            </a:gs>
            <a:gs pos="35000">
              <a:schemeClr val="accent3">
                <a:hueOff val="2812566"/>
                <a:satOff val="-4220"/>
                <a:lumOff val="-686"/>
                <a:alphaOff val="0"/>
                <a:tint val="37000"/>
                <a:satMod val="300000"/>
              </a:schemeClr>
            </a:gs>
            <a:gs pos="100000">
              <a:schemeClr val="accent3">
                <a:hueOff val="2812566"/>
                <a:satOff val="-4220"/>
                <a:lumOff val="-68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ru-RU" sz="2100" b="1" kern="1200" dirty="0" smtClean="0">
              <a:solidFill>
                <a:srgbClr val="002060"/>
              </a:solidFill>
            </a:rPr>
            <a:t>Апрель 2020</a:t>
          </a:r>
          <a:endParaRPr lang="ru-RU" sz="2100" b="1" kern="1200" dirty="0">
            <a:solidFill>
              <a:srgbClr val="002060"/>
            </a:solidFill>
          </a:endParaRPr>
        </a:p>
      </dsp:txBody>
      <dsp:txXfrm>
        <a:off x="471159" y="1137236"/>
        <a:ext cx="1409951" cy="939966"/>
      </dsp:txXfrm>
    </dsp:sp>
    <dsp:sp modelId="{E18003FE-F41A-464C-986A-C0D8AF1A1B46}">
      <dsp:nvSpPr>
        <dsp:cNvPr id="0" name=""/>
        <dsp:cNvSpPr/>
      </dsp:nvSpPr>
      <dsp:spPr>
        <a:xfrm>
          <a:off x="2045604" y="1217133"/>
          <a:ext cx="1950431" cy="780172"/>
        </a:xfrm>
        <a:prstGeom prst="chevron">
          <a:avLst/>
        </a:prstGeom>
        <a:solidFill>
          <a:schemeClr val="accent3">
            <a:tint val="40000"/>
            <a:alpha val="90000"/>
            <a:hueOff val="2143371"/>
            <a:satOff val="-2759"/>
            <a:lumOff val="-215"/>
            <a:alphaOff val="0"/>
          </a:schemeClr>
        </a:solidFill>
        <a:ln w="9525" cap="flat" cmpd="sng" algn="ctr">
          <a:solidFill>
            <a:schemeClr val="accent3">
              <a:tint val="40000"/>
              <a:alpha val="90000"/>
              <a:hueOff val="2143371"/>
              <a:satOff val="-2759"/>
              <a:lumOff val="-21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ct val="35000"/>
            </a:spcAft>
          </a:pPr>
          <a:r>
            <a:rPr lang="ru-RU" sz="3500" b="1" kern="1200" dirty="0" smtClean="0">
              <a:solidFill>
                <a:srgbClr val="002060"/>
              </a:solidFill>
            </a:rPr>
            <a:t>191н</a:t>
          </a:r>
          <a:r>
            <a:rPr lang="ru-RU" sz="1500" kern="1200" dirty="0" smtClean="0"/>
            <a:t/>
          </a:r>
          <a:br>
            <a:rPr lang="ru-RU" sz="1500" kern="1200" dirty="0" smtClean="0"/>
          </a:br>
          <a:r>
            <a:rPr lang="ru-RU" sz="1600" b="1" kern="1200" dirty="0" smtClean="0">
              <a:solidFill>
                <a:srgbClr val="002060"/>
              </a:solidFill>
            </a:rPr>
            <a:t>59н, 88н</a:t>
          </a:r>
          <a:endParaRPr lang="ru-RU" sz="1600" kern="1200" dirty="0"/>
        </a:p>
      </dsp:txBody>
      <dsp:txXfrm>
        <a:off x="2435690" y="1217133"/>
        <a:ext cx="1170259" cy="780172"/>
      </dsp:txXfrm>
    </dsp:sp>
    <dsp:sp modelId="{DBB30174-96BE-B349-83C4-22954E64B07E}">
      <dsp:nvSpPr>
        <dsp:cNvPr id="0" name=""/>
        <dsp:cNvSpPr/>
      </dsp:nvSpPr>
      <dsp:spPr>
        <a:xfrm>
          <a:off x="3722975" y="1217133"/>
          <a:ext cx="1950431" cy="780172"/>
        </a:xfrm>
        <a:prstGeom prst="chevron">
          <a:avLst/>
        </a:prstGeom>
        <a:solidFill>
          <a:schemeClr val="accent3">
            <a:tint val="40000"/>
            <a:alpha val="90000"/>
            <a:hueOff val="2857828"/>
            <a:satOff val="-3678"/>
            <a:lumOff val="-287"/>
            <a:alphaOff val="0"/>
          </a:schemeClr>
        </a:solidFill>
        <a:ln w="9525" cap="flat" cmpd="sng" algn="ctr">
          <a:solidFill>
            <a:schemeClr val="accent3">
              <a:tint val="40000"/>
              <a:alpha val="90000"/>
              <a:hueOff val="2857828"/>
              <a:satOff val="-3678"/>
              <a:lumOff val="-28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ct val="35000"/>
            </a:spcAft>
          </a:pPr>
          <a:r>
            <a:rPr lang="ru-RU" sz="3500" b="1" kern="1200" dirty="0" smtClean="0">
              <a:solidFill>
                <a:srgbClr val="002060"/>
              </a:solidFill>
            </a:rPr>
            <a:t>33н</a:t>
          </a:r>
          <a:r>
            <a:rPr lang="ru-RU" sz="1500" kern="1200" dirty="0" smtClean="0"/>
            <a:t/>
          </a:r>
          <a:br>
            <a:rPr lang="ru-RU" sz="1500" kern="1200" dirty="0" smtClean="0"/>
          </a:br>
          <a:r>
            <a:rPr lang="ru-RU" sz="1600" b="1" kern="1200" dirty="0" smtClean="0">
              <a:solidFill>
                <a:srgbClr val="002060"/>
              </a:solidFill>
            </a:rPr>
            <a:t>53н</a:t>
          </a:r>
          <a:endParaRPr lang="ru-RU" sz="1600" kern="1200" dirty="0"/>
        </a:p>
      </dsp:txBody>
      <dsp:txXfrm>
        <a:off x="4113061" y="1217133"/>
        <a:ext cx="1170259" cy="780172"/>
      </dsp:txXfrm>
    </dsp:sp>
    <dsp:sp modelId="{2AB9E841-B43A-7B45-BBB5-5D4ED94AE5D9}">
      <dsp:nvSpPr>
        <dsp:cNvPr id="0" name=""/>
        <dsp:cNvSpPr/>
      </dsp:nvSpPr>
      <dsp:spPr>
        <a:xfrm>
          <a:off x="5400346" y="1217133"/>
          <a:ext cx="1950431" cy="780172"/>
        </a:xfrm>
        <a:prstGeom prst="chevron">
          <a:avLst/>
        </a:prstGeom>
        <a:solidFill>
          <a:schemeClr val="accent3">
            <a:tint val="40000"/>
            <a:alpha val="90000"/>
            <a:hueOff val="3572285"/>
            <a:satOff val="-4598"/>
            <a:lumOff val="-358"/>
            <a:alphaOff val="0"/>
          </a:schemeClr>
        </a:solidFill>
        <a:ln w="9525" cap="flat" cmpd="sng" algn="ctr">
          <a:solidFill>
            <a:schemeClr val="accent3">
              <a:tint val="40000"/>
              <a:alpha val="90000"/>
              <a:hueOff val="3572285"/>
              <a:satOff val="-4598"/>
              <a:lumOff val="-35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100000"/>
            </a:lnSpc>
            <a:spcBef>
              <a:spcPct val="0"/>
            </a:spcBef>
            <a:spcAft>
              <a:spcPts val="0"/>
            </a:spcAft>
          </a:pPr>
          <a:r>
            <a:rPr lang="ru-RU" sz="3500" b="1" kern="1200" dirty="0" smtClean="0">
              <a:solidFill>
                <a:srgbClr val="002060"/>
              </a:solidFill>
            </a:rPr>
            <a:t>15н</a:t>
          </a:r>
        </a:p>
        <a:p>
          <a:pPr lvl="0" algn="ctr" defTabSz="1555750">
            <a:lnSpc>
              <a:spcPct val="100000"/>
            </a:lnSpc>
            <a:spcBef>
              <a:spcPct val="0"/>
            </a:spcBef>
            <a:spcAft>
              <a:spcPts val="0"/>
            </a:spcAft>
          </a:pPr>
          <a:r>
            <a:rPr lang="ru-RU" sz="1600" b="1" kern="1200" dirty="0" smtClean="0">
              <a:solidFill>
                <a:srgbClr val="002060"/>
              </a:solidFill>
            </a:rPr>
            <a:t>54н</a:t>
          </a:r>
        </a:p>
      </dsp:txBody>
      <dsp:txXfrm>
        <a:off x="5790432" y="1217133"/>
        <a:ext cx="1170259" cy="780172"/>
      </dsp:txXfrm>
    </dsp:sp>
    <dsp:sp modelId="{6D7C83A4-5281-354D-95D8-797662D628DC}">
      <dsp:nvSpPr>
        <dsp:cNvPr id="0" name=""/>
        <dsp:cNvSpPr/>
      </dsp:nvSpPr>
      <dsp:spPr>
        <a:xfrm>
          <a:off x="7077717" y="1217133"/>
          <a:ext cx="1950431" cy="780172"/>
        </a:xfrm>
        <a:prstGeom prst="chevron">
          <a:avLst/>
        </a:prstGeom>
        <a:solidFill>
          <a:schemeClr val="accent3">
            <a:tint val="40000"/>
            <a:alpha val="90000"/>
            <a:hueOff val="4286742"/>
            <a:satOff val="-5517"/>
            <a:lumOff val="-430"/>
            <a:alphaOff val="0"/>
          </a:schemeClr>
        </a:solidFill>
        <a:ln w="9525" cap="flat" cmpd="sng" algn="ctr">
          <a:solidFill>
            <a:schemeClr val="accent3">
              <a:tint val="40000"/>
              <a:alpha val="90000"/>
              <a:hueOff val="4286742"/>
              <a:satOff val="-5517"/>
              <a:lumOff val="-43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ru-RU" sz="1100" kern="1200" dirty="0" smtClean="0"/>
            <a:t>Вирус</a:t>
          </a:r>
          <a:endParaRPr lang="ru-RU" sz="1100" kern="1200" dirty="0"/>
        </a:p>
      </dsp:txBody>
      <dsp:txXfrm>
        <a:off x="7467803" y="1217133"/>
        <a:ext cx="1170259" cy="780172"/>
      </dsp:txXfrm>
    </dsp:sp>
    <dsp:sp modelId="{50BF0ED3-7B3B-4740-BA58-E9BACC0F82F5}">
      <dsp:nvSpPr>
        <dsp:cNvPr id="0" name=""/>
        <dsp:cNvSpPr/>
      </dsp:nvSpPr>
      <dsp:spPr>
        <a:xfrm>
          <a:off x="1176" y="2208798"/>
          <a:ext cx="2349917" cy="939966"/>
        </a:xfrm>
        <a:prstGeom prst="chevron">
          <a:avLst/>
        </a:prstGeom>
        <a:gradFill rotWithShape="0">
          <a:gsLst>
            <a:gs pos="0">
              <a:schemeClr val="accent3">
                <a:hueOff val="5625132"/>
                <a:satOff val="-8440"/>
                <a:lumOff val="-1373"/>
                <a:alphaOff val="0"/>
                <a:tint val="50000"/>
                <a:satMod val="300000"/>
              </a:schemeClr>
            </a:gs>
            <a:gs pos="35000">
              <a:schemeClr val="accent3">
                <a:hueOff val="5625132"/>
                <a:satOff val="-8440"/>
                <a:lumOff val="-1373"/>
                <a:alphaOff val="0"/>
                <a:tint val="37000"/>
                <a:satMod val="300000"/>
              </a:schemeClr>
            </a:gs>
            <a:gs pos="100000">
              <a:schemeClr val="accent3">
                <a:hueOff val="5625132"/>
                <a:satOff val="-8440"/>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ru-RU" sz="2100" b="1" kern="1200" dirty="0" smtClean="0">
              <a:solidFill>
                <a:srgbClr val="002060"/>
              </a:solidFill>
            </a:rPr>
            <a:t>Июнь 2020</a:t>
          </a:r>
          <a:endParaRPr lang="ru-RU" sz="2100" b="1" kern="1200" dirty="0">
            <a:solidFill>
              <a:srgbClr val="002060"/>
            </a:solidFill>
          </a:endParaRPr>
        </a:p>
      </dsp:txBody>
      <dsp:txXfrm>
        <a:off x="471159" y="2208798"/>
        <a:ext cx="1409951" cy="939966"/>
      </dsp:txXfrm>
    </dsp:sp>
    <dsp:sp modelId="{4E5AB715-E56F-ED4C-9489-4F443F9E658F}">
      <dsp:nvSpPr>
        <dsp:cNvPr id="0" name=""/>
        <dsp:cNvSpPr/>
      </dsp:nvSpPr>
      <dsp:spPr>
        <a:xfrm>
          <a:off x="2045604" y="2288695"/>
          <a:ext cx="1950431" cy="780172"/>
        </a:xfrm>
        <a:prstGeom prst="chevron">
          <a:avLst/>
        </a:prstGeom>
        <a:solidFill>
          <a:schemeClr val="accent3">
            <a:tint val="40000"/>
            <a:alpha val="90000"/>
            <a:hueOff val="5001199"/>
            <a:satOff val="-6437"/>
            <a:lumOff val="-502"/>
            <a:alphaOff val="0"/>
          </a:schemeClr>
        </a:solidFill>
        <a:ln w="9525" cap="flat" cmpd="sng" algn="ctr">
          <a:solidFill>
            <a:schemeClr val="accent3">
              <a:tint val="40000"/>
              <a:alpha val="90000"/>
              <a:hueOff val="5001199"/>
              <a:satOff val="-6437"/>
              <a:lumOff val="-50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ct val="35000"/>
            </a:spcAft>
          </a:pPr>
          <a:r>
            <a:rPr lang="ru-RU" sz="3500" b="1" kern="1200" dirty="0" smtClean="0">
              <a:solidFill>
                <a:srgbClr val="002060"/>
              </a:solidFill>
            </a:rPr>
            <a:t>191н</a:t>
          </a:r>
          <a:r>
            <a:rPr lang="ru-RU" sz="3500" kern="1200" dirty="0" smtClean="0"/>
            <a:t/>
          </a:r>
          <a:br>
            <a:rPr lang="ru-RU" sz="3500" kern="1200" dirty="0" smtClean="0"/>
          </a:br>
          <a:r>
            <a:rPr lang="ru-RU" sz="1500" b="1" kern="1200" dirty="0" smtClean="0">
              <a:solidFill>
                <a:srgbClr val="002060"/>
              </a:solidFill>
            </a:rPr>
            <a:t>131н</a:t>
          </a:r>
          <a:endParaRPr lang="ru-RU" sz="1500" kern="1200" dirty="0"/>
        </a:p>
      </dsp:txBody>
      <dsp:txXfrm>
        <a:off x="2435690" y="2288695"/>
        <a:ext cx="1170259" cy="780172"/>
      </dsp:txXfrm>
    </dsp:sp>
    <dsp:sp modelId="{B636AF48-9EA5-9C42-8094-6EF04EC864D1}">
      <dsp:nvSpPr>
        <dsp:cNvPr id="0" name=""/>
        <dsp:cNvSpPr/>
      </dsp:nvSpPr>
      <dsp:spPr>
        <a:xfrm>
          <a:off x="3722975" y="2288695"/>
          <a:ext cx="1950431" cy="780172"/>
        </a:xfrm>
        <a:prstGeom prst="chevron">
          <a:avLst/>
        </a:prstGeom>
        <a:solidFill>
          <a:schemeClr val="accent3">
            <a:tint val="40000"/>
            <a:alpha val="90000"/>
            <a:hueOff val="5715656"/>
            <a:satOff val="-7356"/>
            <a:lumOff val="-573"/>
            <a:alphaOff val="0"/>
          </a:schemeClr>
        </a:solidFill>
        <a:ln w="9525" cap="flat" cmpd="sng" algn="ctr">
          <a:solidFill>
            <a:schemeClr val="accent3">
              <a:tint val="40000"/>
              <a:alpha val="90000"/>
              <a:hueOff val="5715656"/>
              <a:satOff val="-7356"/>
              <a:lumOff val="-5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ct val="35000"/>
            </a:spcAft>
          </a:pPr>
          <a:r>
            <a:rPr lang="ru-RU" sz="3500" b="1" kern="1200" dirty="0" smtClean="0">
              <a:solidFill>
                <a:srgbClr val="002060"/>
              </a:solidFill>
            </a:rPr>
            <a:t>33н</a:t>
          </a:r>
          <a:r>
            <a:rPr lang="ru-RU" sz="1500" kern="1200" dirty="0" smtClean="0"/>
            <a:t/>
          </a:r>
          <a:br>
            <a:rPr lang="ru-RU" sz="1500" kern="1200" dirty="0" smtClean="0"/>
          </a:br>
          <a:r>
            <a:rPr lang="ru-RU" sz="1500" b="1" kern="1200" dirty="0" smtClean="0"/>
            <a:t>127</a:t>
          </a:r>
          <a:r>
            <a:rPr lang="ru-RU" sz="1500" b="1" kern="1200" dirty="0" smtClean="0">
              <a:solidFill>
                <a:srgbClr val="002060"/>
              </a:solidFill>
            </a:rPr>
            <a:t>н</a:t>
          </a:r>
          <a:endParaRPr lang="ru-RU" sz="1500" kern="1200" dirty="0"/>
        </a:p>
      </dsp:txBody>
      <dsp:txXfrm>
        <a:off x="4113061" y="2288695"/>
        <a:ext cx="1170259" cy="780172"/>
      </dsp:txXfrm>
    </dsp:sp>
    <dsp:sp modelId="{F16D8F64-9560-D140-97AB-C7B972DD3183}">
      <dsp:nvSpPr>
        <dsp:cNvPr id="0" name=""/>
        <dsp:cNvSpPr/>
      </dsp:nvSpPr>
      <dsp:spPr>
        <a:xfrm>
          <a:off x="5400346" y="2288695"/>
          <a:ext cx="1950431" cy="780172"/>
        </a:xfrm>
        <a:prstGeom prst="chevron">
          <a:avLst/>
        </a:prstGeom>
        <a:solidFill>
          <a:schemeClr val="accent3">
            <a:tint val="40000"/>
            <a:alpha val="90000"/>
            <a:hueOff val="6430112"/>
            <a:satOff val="-8276"/>
            <a:lumOff val="-645"/>
            <a:alphaOff val="0"/>
          </a:schemeClr>
        </a:solidFill>
        <a:ln w="9525" cap="flat" cmpd="sng" algn="ctr">
          <a:solidFill>
            <a:schemeClr val="accent3">
              <a:tint val="40000"/>
              <a:alpha val="90000"/>
              <a:hueOff val="6430112"/>
              <a:satOff val="-8276"/>
              <a:lumOff val="-6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ct val="35000"/>
            </a:spcAft>
          </a:pPr>
          <a:r>
            <a:rPr lang="ru-RU" sz="3500" b="1" kern="1200" dirty="0" smtClean="0">
              <a:solidFill>
                <a:srgbClr val="002060"/>
              </a:solidFill>
            </a:rPr>
            <a:t>15н</a:t>
          </a:r>
          <a:r>
            <a:rPr lang="ru-RU" sz="3500" kern="1200" dirty="0" smtClean="0"/>
            <a:t/>
          </a:r>
          <a:br>
            <a:rPr lang="ru-RU" sz="3500" kern="1200" dirty="0" smtClean="0"/>
          </a:br>
          <a:r>
            <a:rPr lang="ru-RU" sz="1500" b="1" kern="1200" dirty="0" smtClean="0">
              <a:solidFill>
                <a:srgbClr val="002060"/>
              </a:solidFill>
            </a:rPr>
            <a:t>106н</a:t>
          </a:r>
          <a:endParaRPr lang="ru-RU" sz="1500" kern="1200" dirty="0"/>
        </a:p>
      </dsp:txBody>
      <dsp:txXfrm>
        <a:off x="5790432" y="2288695"/>
        <a:ext cx="1170259" cy="780172"/>
      </dsp:txXfrm>
    </dsp:sp>
    <dsp:sp modelId="{12B648DA-5BC2-3C42-8F47-8484D0FB18DF}">
      <dsp:nvSpPr>
        <dsp:cNvPr id="0" name=""/>
        <dsp:cNvSpPr/>
      </dsp:nvSpPr>
      <dsp:spPr>
        <a:xfrm>
          <a:off x="7077717" y="2288695"/>
          <a:ext cx="1950431" cy="780172"/>
        </a:xfrm>
        <a:prstGeom prst="chevron">
          <a:avLst/>
        </a:prstGeom>
        <a:solidFill>
          <a:schemeClr val="accent3">
            <a:tint val="40000"/>
            <a:alpha val="90000"/>
            <a:hueOff val="7144569"/>
            <a:satOff val="-9195"/>
            <a:lumOff val="-717"/>
            <a:alphaOff val="0"/>
          </a:schemeClr>
        </a:solidFill>
        <a:ln w="9525" cap="flat" cmpd="sng" algn="ctr">
          <a:solidFill>
            <a:schemeClr val="accent3">
              <a:tint val="40000"/>
              <a:alpha val="90000"/>
              <a:hueOff val="7144569"/>
              <a:satOff val="-9195"/>
              <a:lumOff val="-7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ru-RU" sz="1100" kern="1200" dirty="0" smtClean="0"/>
            <a:t>Вирус</a:t>
          </a:r>
          <a:endParaRPr lang="ru-RU" sz="1100" kern="1200" dirty="0"/>
        </a:p>
      </dsp:txBody>
      <dsp:txXfrm>
        <a:off x="7467803" y="2288695"/>
        <a:ext cx="1170259" cy="780172"/>
      </dsp:txXfrm>
    </dsp:sp>
    <dsp:sp modelId="{437DBAD3-C43E-4009-ABFA-46648418AC21}">
      <dsp:nvSpPr>
        <dsp:cNvPr id="0" name=""/>
        <dsp:cNvSpPr/>
      </dsp:nvSpPr>
      <dsp:spPr>
        <a:xfrm>
          <a:off x="1176" y="3280361"/>
          <a:ext cx="2349917" cy="939966"/>
        </a:xfrm>
        <a:prstGeom prst="chevron">
          <a:avLst/>
        </a:prstGeom>
        <a:gradFill rotWithShape="0">
          <a:gsLst>
            <a:gs pos="0">
              <a:schemeClr val="accent3">
                <a:hueOff val="8437698"/>
                <a:satOff val="-12660"/>
                <a:lumOff val="-2059"/>
                <a:alphaOff val="0"/>
                <a:tint val="50000"/>
                <a:satMod val="300000"/>
              </a:schemeClr>
            </a:gs>
            <a:gs pos="35000">
              <a:schemeClr val="accent3">
                <a:hueOff val="8437698"/>
                <a:satOff val="-12660"/>
                <a:lumOff val="-2059"/>
                <a:alphaOff val="0"/>
                <a:tint val="37000"/>
                <a:satMod val="300000"/>
              </a:schemeClr>
            </a:gs>
            <a:gs pos="100000">
              <a:schemeClr val="accent3">
                <a:hueOff val="8437698"/>
                <a:satOff val="-12660"/>
                <a:lumOff val="-205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ru-RU" sz="2100" b="1" kern="1200" dirty="0" smtClean="0">
              <a:solidFill>
                <a:srgbClr val="002060"/>
              </a:solidFill>
            </a:rPr>
            <a:t>Октябрь 2020</a:t>
          </a:r>
          <a:endParaRPr lang="ru-RU" sz="2100" b="1" kern="1200" dirty="0">
            <a:solidFill>
              <a:srgbClr val="002060"/>
            </a:solidFill>
          </a:endParaRPr>
        </a:p>
      </dsp:txBody>
      <dsp:txXfrm>
        <a:off x="471159" y="3280361"/>
        <a:ext cx="1409951" cy="939966"/>
      </dsp:txXfrm>
    </dsp:sp>
    <dsp:sp modelId="{52953135-A8DC-4081-B10E-4A7BC1BC577B}">
      <dsp:nvSpPr>
        <dsp:cNvPr id="0" name=""/>
        <dsp:cNvSpPr/>
      </dsp:nvSpPr>
      <dsp:spPr>
        <a:xfrm>
          <a:off x="2045604" y="3360258"/>
          <a:ext cx="1950431" cy="780172"/>
        </a:xfrm>
        <a:prstGeom prst="chevron">
          <a:avLst/>
        </a:prstGeom>
        <a:solidFill>
          <a:schemeClr val="accent3">
            <a:tint val="40000"/>
            <a:alpha val="90000"/>
            <a:hueOff val="7859026"/>
            <a:satOff val="-10115"/>
            <a:lumOff val="-788"/>
            <a:alphaOff val="0"/>
          </a:schemeClr>
        </a:solidFill>
        <a:ln w="9525" cap="flat" cmpd="sng" algn="ctr">
          <a:solidFill>
            <a:schemeClr val="accent3">
              <a:tint val="40000"/>
              <a:alpha val="90000"/>
              <a:hueOff val="7859026"/>
              <a:satOff val="-10115"/>
              <a:lumOff val="-78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ct val="35000"/>
            </a:spcAft>
          </a:pPr>
          <a:r>
            <a:rPr lang="ru-RU" sz="3500" b="1" kern="1200" dirty="0" smtClean="0">
              <a:solidFill>
                <a:srgbClr val="002060"/>
              </a:solidFill>
            </a:rPr>
            <a:t>191н</a:t>
          </a:r>
          <a:r>
            <a:rPr lang="ru-RU" sz="1100" b="1" kern="1200" dirty="0" smtClean="0">
              <a:solidFill>
                <a:srgbClr val="002060"/>
              </a:solidFill>
            </a:rPr>
            <a:t/>
          </a:r>
          <a:br>
            <a:rPr lang="ru-RU" sz="1100" b="1" kern="1200" dirty="0" smtClean="0">
              <a:solidFill>
                <a:srgbClr val="002060"/>
              </a:solidFill>
            </a:rPr>
          </a:br>
          <a:r>
            <a:rPr lang="ru-RU" sz="1500" b="1" kern="1200" dirty="0" smtClean="0">
              <a:solidFill>
                <a:srgbClr val="002060"/>
              </a:solidFill>
            </a:rPr>
            <a:t>250н</a:t>
          </a:r>
          <a:endParaRPr lang="ru-RU" sz="1500" b="1" kern="1200" dirty="0">
            <a:solidFill>
              <a:srgbClr val="002060"/>
            </a:solidFill>
          </a:endParaRPr>
        </a:p>
      </dsp:txBody>
      <dsp:txXfrm>
        <a:off x="2435690" y="3360258"/>
        <a:ext cx="1170259" cy="780172"/>
      </dsp:txXfrm>
    </dsp:sp>
    <dsp:sp modelId="{C600B5CE-FEF7-054E-BC8E-671B2BD07C9B}">
      <dsp:nvSpPr>
        <dsp:cNvPr id="0" name=""/>
        <dsp:cNvSpPr/>
      </dsp:nvSpPr>
      <dsp:spPr>
        <a:xfrm>
          <a:off x="1176" y="4417754"/>
          <a:ext cx="2349917" cy="939966"/>
        </a:xfrm>
        <a:prstGeom prst="chevron">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ru-RU" sz="2100" b="1" kern="1200" dirty="0" smtClean="0">
              <a:solidFill>
                <a:srgbClr val="002060"/>
              </a:solidFill>
            </a:rPr>
            <a:t>Ноябрь – декабрь 2020</a:t>
          </a:r>
          <a:endParaRPr lang="ru-RU" sz="2100" b="1" kern="1200" dirty="0">
            <a:solidFill>
              <a:srgbClr val="002060"/>
            </a:solidFill>
          </a:endParaRPr>
        </a:p>
      </dsp:txBody>
      <dsp:txXfrm>
        <a:off x="471159" y="4417754"/>
        <a:ext cx="1409951" cy="939966"/>
      </dsp:txXfrm>
    </dsp:sp>
    <dsp:sp modelId="{A0742800-1AEC-DF4B-9CC5-BDF54342DA07}">
      <dsp:nvSpPr>
        <dsp:cNvPr id="0" name=""/>
        <dsp:cNvSpPr/>
      </dsp:nvSpPr>
      <dsp:spPr>
        <a:xfrm>
          <a:off x="2045604" y="4410920"/>
          <a:ext cx="1950431" cy="953636"/>
        </a:xfrm>
        <a:prstGeom prst="chevron">
          <a:avLst/>
        </a:prstGeom>
        <a:solidFill>
          <a:schemeClr val="accent3">
            <a:tint val="40000"/>
            <a:alpha val="90000"/>
            <a:hueOff val="8573483"/>
            <a:satOff val="-11034"/>
            <a:lumOff val="-860"/>
            <a:alphaOff val="0"/>
          </a:schemeClr>
        </a:solidFill>
        <a:ln w="9525" cap="flat" cmpd="sng" algn="ctr">
          <a:solidFill>
            <a:schemeClr val="accent3">
              <a:tint val="40000"/>
              <a:alpha val="90000"/>
              <a:hueOff val="8573483"/>
              <a:satOff val="-11034"/>
              <a:lumOff val="-86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ts val="0"/>
            </a:spcAft>
          </a:pPr>
          <a:r>
            <a:rPr lang="ru-RU" sz="3500" b="1" kern="1200" dirty="0" smtClean="0">
              <a:solidFill>
                <a:srgbClr val="002060"/>
              </a:solidFill>
            </a:rPr>
            <a:t>191н</a:t>
          </a:r>
        </a:p>
        <a:p>
          <a:pPr lvl="0" algn="ctr" defTabSz="1555750">
            <a:lnSpc>
              <a:spcPct val="90000"/>
            </a:lnSpc>
            <a:spcBef>
              <a:spcPct val="0"/>
            </a:spcBef>
            <a:spcAft>
              <a:spcPct val="35000"/>
            </a:spcAft>
          </a:pPr>
          <a:r>
            <a:rPr lang="ru-RU" sz="1800" b="1" kern="1200" dirty="0" smtClean="0">
              <a:solidFill>
                <a:srgbClr val="C00000"/>
              </a:solidFill>
            </a:rPr>
            <a:t>311н</a:t>
          </a:r>
          <a:endParaRPr lang="ru-RU" sz="1800" kern="1200" dirty="0">
            <a:solidFill>
              <a:srgbClr val="C00000"/>
            </a:solidFill>
          </a:endParaRPr>
        </a:p>
      </dsp:txBody>
      <dsp:txXfrm>
        <a:off x="2522422" y="4410920"/>
        <a:ext cx="996795" cy="953636"/>
      </dsp:txXfrm>
    </dsp:sp>
    <dsp:sp modelId="{D634F666-91F0-9D45-B427-C63173019450}">
      <dsp:nvSpPr>
        <dsp:cNvPr id="0" name=""/>
        <dsp:cNvSpPr/>
      </dsp:nvSpPr>
      <dsp:spPr>
        <a:xfrm>
          <a:off x="3722975" y="4391255"/>
          <a:ext cx="1950431" cy="992964"/>
        </a:xfrm>
        <a:prstGeom prst="chevron">
          <a:avLst/>
        </a:prstGeom>
        <a:solidFill>
          <a:schemeClr val="accent3">
            <a:tint val="40000"/>
            <a:alpha val="90000"/>
            <a:hueOff val="9287940"/>
            <a:satOff val="-11954"/>
            <a:lumOff val="-932"/>
            <a:alphaOff val="0"/>
          </a:schemeClr>
        </a:solidFill>
        <a:ln w="9525" cap="flat" cmpd="sng" algn="ctr">
          <a:solidFill>
            <a:schemeClr val="accent3">
              <a:tint val="40000"/>
              <a:alpha val="90000"/>
              <a:hueOff val="9287940"/>
              <a:satOff val="-11954"/>
              <a:lumOff val="-93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ts val="0"/>
            </a:spcAft>
          </a:pPr>
          <a:r>
            <a:rPr lang="ru-RU" sz="3500" b="1" kern="1200" dirty="0" smtClean="0">
              <a:solidFill>
                <a:srgbClr val="002060"/>
              </a:solidFill>
            </a:rPr>
            <a:t>33н</a:t>
          </a:r>
        </a:p>
        <a:p>
          <a:pPr lvl="0" algn="ctr" defTabSz="1555750">
            <a:lnSpc>
              <a:spcPct val="90000"/>
            </a:lnSpc>
            <a:spcBef>
              <a:spcPct val="0"/>
            </a:spcBef>
            <a:spcAft>
              <a:spcPct val="35000"/>
            </a:spcAft>
          </a:pPr>
          <a:r>
            <a:rPr lang="ru-RU" sz="1800" b="1" kern="1200" dirty="0" smtClean="0">
              <a:solidFill>
                <a:srgbClr val="C00000"/>
              </a:solidFill>
            </a:rPr>
            <a:t>292н</a:t>
          </a:r>
          <a:endParaRPr lang="ru-RU" sz="1800" kern="1200" dirty="0">
            <a:solidFill>
              <a:srgbClr val="C00000"/>
            </a:solidFill>
          </a:endParaRPr>
        </a:p>
      </dsp:txBody>
      <dsp:txXfrm>
        <a:off x="4219457" y="4391255"/>
        <a:ext cx="957467" cy="992964"/>
      </dsp:txXfrm>
    </dsp:sp>
    <dsp:sp modelId="{F335F3F7-B326-4649-AB1A-DEF069BFA089}">
      <dsp:nvSpPr>
        <dsp:cNvPr id="0" name=""/>
        <dsp:cNvSpPr/>
      </dsp:nvSpPr>
      <dsp:spPr>
        <a:xfrm>
          <a:off x="5400346" y="4381421"/>
          <a:ext cx="1950431" cy="1012632"/>
        </a:xfrm>
        <a:prstGeom prst="chevron">
          <a:avLst/>
        </a:prstGeom>
        <a:solidFill>
          <a:schemeClr val="accent3">
            <a:tint val="40000"/>
            <a:alpha val="90000"/>
            <a:hueOff val="10002397"/>
            <a:satOff val="-12873"/>
            <a:lumOff val="-1003"/>
            <a:alphaOff val="0"/>
          </a:schemeClr>
        </a:solidFill>
        <a:ln w="9525" cap="flat" cmpd="sng" algn="ctr">
          <a:solidFill>
            <a:schemeClr val="accent3">
              <a:tint val="40000"/>
              <a:alpha val="90000"/>
              <a:hueOff val="10002397"/>
              <a:satOff val="-12873"/>
              <a:lumOff val="-100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22225" rIns="0" bIns="22225" numCol="1" spcCol="1270" anchor="ctr" anchorCtr="0">
          <a:noAutofit/>
        </a:bodyPr>
        <a:lstStyle/>
        <a:p>
          <a:pPr lvl="0" algn="ctr" defTabSz="1555750">
            <a:lnSpc>
              <a:spcPct val="90000"/>
            </a:lnSpc>
            <a:spcBef>
              <a:spcPct val="0"/>
            </a:spcBef>
            <a:spcAft>
              <a:spcPts val="0"/>
            </a:spcAft>
          </a:pPr>
          <a:r>
            <a:rPr lang="ru-RU" sz="3500" b="1" kern="1200" dirty="0" smtClean="0">
              <a:solidFill>
                <a:srgbClr val="002060"/>
              </a:solidFill>
            </a:rPr>
            <a:t>15н</a:t>
          </a:r>
        </a:p>
        <a:p>
          <a:pPr lvl="0" algn="ctr" defTabSz="1555750">
            <a:lnSpc>
              <a:spcPct val="90000"/>
            </a:lnSpc>
            <a:spcBef>
              <a:spcPct val="0"/>
            </a:spcBef>
            <a:spcAft>
              <a:spcPct val="35000"/>
            </a:spcAft>
          </a:pPr>
          <a:r>
            <a:rPr lang="ru-RU" sz="1800" b="1" kern="1200" dirty="0" smtClean="0">
              <a:solidFill>
                <a:srgbClr val="C00000"/>
              </a:solidFill>
            </a:rPr>
            <a:t>313н</a:t>
          </a:r>
          <a:endParaRPr lang="ru-RU" sz="1800" kern="1200" dirty="0">
            <a:solidFill>
              <a:srgbClr val="C00000"/>
            </a:solidFill>
          </a:endParaRPr>
        </a:p>
      </dsp:txBody>
      <dsp:txXfrm>
        <a:off x="5906662" y="4381421"/>
        <a:ext cx="937799" cy="1012632"/>
      </dsp:txXfrm>
    </dsp:sp>
    <dsp:sp modelId="{65F80606-C44A-8D4D-8CD2-207693E87EE0}">
      <dsp:nvSpPr>
        <dsp:cNvPr id="0" name=""/>
        <dsp:cNvSpPr/>
      </dsp:nvSpPr>
      <dsp:spPr>
        <a:xfrm>
          <a:off x="7077717" y="4351923"/>
          <a:ext cx="1950431" cy="1071629"/>
        </a:xfrm>
        <a:prstGeom prst="chevron">
          <a:avLst/>
        </a:prstGeom>
        <a:solidFill>
          <a:schemeClr val="accent3">
            <a:tint val="40000"/>
            <a:alpha val="90000"/>
            <a:hueOff val="10716854"/>
            <a:satOff val="-13793"/>
            <a:lumOff val="-1075"/>
            <a:alphaOff val="0"/>
          </a:schemeClr>
        </a:solidFill>
        <a:ln w="9525" cap="flat" cmpd="sng" algn="ctr">
          <a:solidFill>
            <a:schemeClr val="accent3">
              <a:tint val="40000"/>
              <a:alpha val="90000"/>
              <a:hueOff val="10716854"/>
              <a:satOff val="-13793"/>
              <a:lumOff val="-107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r" defTabSz="488950">
            <a:lnSpc>
              <a:spcPct val="90000"/>
            </a:lnSpc>
            <a:spcBef>
              <a:spcPct val="0"/>
            </a:spcBef>
            <a:spcAft>
              <a:spcPct val="35000"/>
            </a:spcAft>
          </a:pPr>
          <a:r>
            <a:rPr lang="ru-RU" sz="1100" kern="1200" dirty="0" smtClean="0"/>
            <a:t>Методология</a:t>
          </a:r>
          <a:endParaRPr lang="ru-RU" sz="1100" kern="1200" dirty="0"/>
        </a:p>
      </dsp:txBody>
      <dsp:txXfrm>
        <a:off x="7613532" y="4351923"/>
        <a:ext cx="878802" cy="10716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B9009C-338A-A742-828F-C885CF37E640}">
      <dsp:nvSpPr>
        <dsp:cNvPr id="0" name=""/>
        <dsp:cNvSpPr/>
      </dsp:nvSpPr>
      <dsp:spPr>
        <a:xfrm>
          <a:off x="0" y="49241"/>
          <a:ext cx="8769927" cy="842400"/>
        </a:xfrm>
        <a:prstGeom prst="round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ru-RU" sz="3600" b="1" kern="1200" cap="none" spc="0" dirty="0" smtClean="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rPr>
            <a:t>Отчетность</a:t>
          </a:r>
          <a:endParaRPr lang="ru-RU" sz="3600" b="1" kern="1200" cap="none" spc="0" dirty="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endParaRPr>
        </a:p>
      </dsp:txBody>
      <dsp:txXfrm>
        <a:off x="41123" y="90364"/>
        <a:ext cx="8687681" cy="760154"/>
      </dsp:txXfrm>
    </dsp:sp>
    <dsp:sp modelId="{AE73F45A-8AAB-B946-B3BE-71401357CFF4}">
      <dsp:nvSpPr>
        <dsp:cNvPr id="0" name=""/>
        <dsp:cNvSpPr/>
      </dsp:nvSpPr>
      <dsp:spPr>
        <a:xfrm>
          <a:off x="0" y="891641"/>
          <a:ext cx="8769927" cy="2198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445" tIns="45720" rIns="256032" bIns="45720" numCol="1" spcCol="1270" anchor="t" anchorCtr="0">
          <a:noAutofit/>
        </a:bodyPr>
        <a:lstStyle/>
        <a:p>
          <a:pPr marL="285750" lvl="1" indent="-285750" algn="just" defTabSz="1244600">
            <a:lnSpc>
              <a:spcPct val="90000"/>
            </a:lnSpc>
            <a:spcBef>
              <a:spcPct val="0"/>
            </a:spcBef>
            <a:spcAft>
              <a:spcPct val="20000"/>
            </a:spcAft>
            <a:buChar char="••"/>
          </a:pPr>
          <a:r>
            <a:rPr lang="ru-RU" sz="2800" kern="1200" dirty="0" smtClean="0">
              <a:latin typeface="Times New Roman" charset="0"/>
              <a:ea typeface="Times New Roman" charset="0"/>
              <a:cs typeface="Times New Roman" charset="0"/>
            </a:rPr>
            <a:t>для ГРБС</a:t>
          </a:r>
          <a:r>
            <a:rPr lang="ru-RU" sz="2800" kern="1200" smtClean="0">
              <a:latin typeface="Times New Roman" charset="0"/>
              <a:ea typeface="Times New Roman" charset="0"/>
              <a:cs typeface="Times New Roman" charset="0"/>
            </a:rPr>
            <a:t>, БУ-АУ </a:t>
          </a:r>
          <a:r>
            <a:rPr lang="ru-RU" sz="2800" kern="1200" dirty="0" smtClean="0">
              <a:latin typeface="Times New Roman" charset="0"/>
              <a:ea typeface="Times New Roman" charset="0"/>
              <a:cs typeface="Times New Roman" charset="0"/>
            </a:rPr>
            <a:t>- от 31.12.2019 №02-06-07/103995</a:t>
          </a:r>
          <a:endParaRPr lang="ru-RU" sz="2800" kern="1200" dirty="0">
            <a:latin typeface="Times New Roman" charset="0"/>
            <a:ea typeface="Times New Roman" charset="0"/>
            <a:cs typeface="Times New Roman" charset="0"/>
          </a:endParaRPr>
        </a:p>
        <a:p>
          <a:pPr marL="285750" lvl="1" indent="-285750" algn="just" defTabSz="1244600">
            <a:lnSpc>
              <a:spcPct val="90000"/>
            </a:lnSpc>
            <a:spcBef>
              <a:spcPct val="0"/>
            </a:spcBef>
            <a:spcAft>
              <a:spcPct val="20000"/>
            </a:spcAft>
            <a:buChar char="••"/>
          </a:pPr>
          <a:r>
            <a:rPr lang="ru-RU" sz="2800" kern="1200" dirty="0" smtClean="0">
              <a:latin typeface="Times New Roman" charset="0"/>
              <a:ea typeface="Times New Roman" charset="0"/>
              <a:cs typeface="Times New Roman" charset="0"/>
            </a:rPr>
            <a:t>для ФО, ОУГВФ - от 31.12.2019 №02-06-07/103996</a:t>
          </a:r>
          <a:endParaRPr lang="ru-RU" sz="2800" kern="1200" dirty="0">
            <a:latin typeface="Times New Roman" charset="0"/>
            <a:ea typeface="Times New Roman" charset="0"/>
            <a:cs typeface="Times New Roman" charset="0"/>
          </a:endParaRPr>
        </a:p>
        <a:p>
          <a:pPr marL="285750" lvl="1" indent="-285750" algn="l" defTabSz="1244600">
            <a:lnSpc>
              <a:spcPct val="90000"/>
            </a:lnSpc>
            <a:spcBef>
              <a:spcPct val="0"/>
            </a:spcBef>
            <a:spcAft>
              <a:spcPct val="20000"/>
            </a:spcAft>
            <a:buChar char="••"/>
          </a:pPr>
          <a:r>
            <a:rPr lang="ru-RU" sz="2800" kern="1200" dirty="0" smtClean="0">
              <a:latin typeface="Times New Roman" charset="0"/>
              <a:ea typeface="Times New Roman" charset="0"/>
              <a:cs typeface="Times New Roman" charset="0"/>
            </a:rPr>
            <a:t>для ГРБС, БУ-АУ - от 15.01.2020 №</a:t>
          </a:r>
          <a:r>
            <a:rPr lang="mr-IN" sz="2800" kern="1200" dirty="0" smtClean="0">
              <a:latin typeface="Times New Roman" charset="0"/>
              <a:ea typeface="Times New Roman" charset="0"/>
              <a:cs typeface="Times New Roman" charset="0"/>
            </a:rPr>
            <a:t>02-06-07/1273</a:t>
          </a:r>
          <a:endParaRPr lang="ru-RU" sz="2800" kern="1200" dirty="0">
            <a:latin typeface="Times New Roman" charset="0"/>
            <a:ea typeface="Times New Roman" charset="0"/>
            <a:cs typeface="Times New Roman" charset="0"/>
          </a:endParaRPr>
        </a:p>
        <a:p>
          <a:pPr marL="285750" lvl="1" indent="-285750" algn="just" defTabSz="1244600">
            <a:lnSpc>
              <a:spcPct val="90000"/>
            </a:lnSpc>
            <a:spcBef>
              <a:spcPct val="0"/>
            </a:spcBef>
            <a:spcAft>
              <a:spcPct val="20000"/>
            </a:spcAft>
            <a:buChar char="••"/>
          </a:pPr>
          <a:r>
            <a:rPr lang="ru-RU" sz="2800" kern="1200" dirty="0" smtClean="0">
              <a:latin typeface="Times New Roman" charset="0"/>
              <a:ea typeface="Times New Roman" charset="0"/>
              <a:cs typeface="Times New Roman" charset="0"/>
            </a:rPr>
            <a:t>для ГРБС, БУ-АУ, ФО, ОУГВФ - от 20.02.2020 №02-06-07/12292</a:t>
          </a:r>
          <a:endParaRPr lang="ru-RU" sz="2800" kern="1200" dirty="0">
            <a:latin typeface="Times New Roman" charset="0"/>
            <a:ea typeface="Times New Roman" charset="0"/>
            <a:cs typeface="Times New Roman" charset="0"/>
          </a:endParaRPr>
        </a:p>
      </dsp:txBody>
      <dsp:txXfrm>
        <a:off x="0" y="891641"/>
        <a:ext cx="8769927" cy="2198340"/>
      </dsp:txXfrm>
    </dsp:sp>
    <dsp:sp modelId="{F3B248E1-5465-6E46-B9A7-D09DCB9AC0FE}">
      <dsp:nvSpPr>
        <dsp:cNvPr id="0" name=""/>
        <dsp:cNvSpPr/>
      </dsp:nvSpPr>
      <dsp:spPr>
        <a:xfrm>
          <a:off x="0" y="3089981"/>
          <a:ext cx="8769927" cy="842400"/>
        </a:xfrm>
        <a:prstGeom prst="round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ru-RU" sz="3600" b="1" kern="1200" cap="none" spc="0" dirty="0" smtClean="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rPr>
            <a:t>Субсидии, МБТ</a:t>
          </a:r>
          <a:endParaRPr lang="ru-RU" sz="3600" b="1" kern="1200" cap="none" spc="0" dirty="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endParaRPr>
        </a:p>
      </dsp:txBody>
      <dsp:txXfrm>
        <a:off x="41123" y="3131104"/>
        <a:ext cx="8687681" cy="760154"/>
      </dsp:txXfrm>
    </dsp:sp>
    <dsp:sp modelId="{886153CA-0169-AB40-83EF-A2C15652B6C9}">
      <dsp:nvSpPr>
        <dsp:cNvPr id="0" name=""/>
        <dsp:cNvSpPr/>
      </dsp:nvSpPr>
      <dsp:spPr>
        <a:xfrm>
          <a:off x="0" y="3932382"/>
          <a:ext cx="8769927" cy="1825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445" tIns="45720" rIns="256032" bIns="45720" numCol="1" spcCol="1270" anchor="t" anchorCtr="0">
          <a:noAutofit/>
        </a:bodyPr>
        <a:lstStyle/>
        <a:p>
          <a:pPr marL="285750" lvl="1" indent="-285750" algn="just" defTabSz="1244600">
            <a:lnSpc>
              <a:spcPct val="90000"/>
            </a:lnSpc>
            <a:spcBef>
              <a:spcPct val="0"/>
            </a:spcBef>
            <a:spcAft>
              <a:spcPct val="20000"/>
            </a:spcAft>
            <a:buChar char="••"/>
          </a:pPr>
          <a:r>
            <a:rPr lang="ru-RU" sz="2800" kern="1200" dirty="0" smtClean="0">
              <a:latin typeface="Times New Roman" charset="0"/>
              <a:ea typeface="Times New Roman" charset="0"/>
              <a:cs typeface="Times New Roman" charset="0"/>
            </a:rPr>
            <a:t>МБТ - от 15.01.2020 №02-06-07/1666</a:t>
          </a:r>
          <a:endParaRPr lang="ru-RU" sz="2800" kern="1200" dirty="0">
            <a:latin typeface="Times New Roman" charset="0"/>
            <a:ea typeface="Times New Roman" charset="0"/>
            <a:cs typeface="Times New Roman" charset="0"/>
          </a:endParaRPr>
        </a:p>
        <a:p>
          <a:pPr marL="285750" lvl="1" indent="-285750" algn="just" defTabSz="1244600">
            <a:lnSpc>
              <a:spcPct val="90000"/>
            </a:lnSpc>
            <a:spcBef>
              <a:spcPct val="0"/>
            </a:spcBef>
            <a:spcAft>
              <a:spcPct val="20000"/>
            </a:spcAft>
            <a:buChar char="••"/>
          </a:pPr>
          <a:r>
            <a:rPr lang="ru-RU" sz="2800" kern="1200" dirty="0" smtClean="0">
              <a:latin typeface="Times New Roman" charset="0"/>
              <a:ea typeface="Times New Roman" charset="0"/>
              <a:cs typeface="Times New Roman" charset="0"/>
            </a:rPr>
            <a:t>Субсидии БУ, АУ - от 04.02.2020 №02-06-07/6939</a:t>
          </a:r>
          <a:endParaRPr lang="ru-RU" sz="2800" kern="1200" dirty="0">
            <a:latin typeface="Times New Roman" charset="0"/>
            <a:ea typeface="Times New Roman" charset="0"/>
            <a:cs typeface="Times New Roman" charset="0"/>
          </a:endParaRPr>
        </a:p>
        <a:p>
          <a:pPr marL="285750" lvl="1" indent="-285750" algn="just" defTabSz="1244600">
            <a:lnSpc>
              <a:spcPct val="100000"/>
            </a:lnSpc>
            <a:spcBef>
              <a:spcPct val="0"/>
            </a:spcBef>
            <a:spcAft>
              <a:spcPct val="20000"/>
            </a:spcAft>
            <a:buChar char="••"/>
          </a:pPr>
          <a:r>
            <a:rPr lang="ru-RU" sz="2800" kern="1200" dirty="0" smtClean="0">
              <a:latin typeface="Times New Roman" charset="0"/>
              <a:ea typeface="Times New Roman" charset="0"/>
              <a:cs typeface="Times New Roman" charset="0"/>
            </a:rPr>
            <a:t>Примеры </a:t>
          </a:r>
          <a:r>
            <a:rPr lang="ru-RU" sz="2800" kern="1200" dirty="0" err="1" smtClean="0">
              <a:latin typeface="Times New Roman" charset="0"/>
              <a:ea typeface="Times New Roman" charset="0"/>
              <a:cs typeface="Times New Roman" charset="0"/>
            </a:rPr>
            <a:t>бух.записей</a:t>
          </a:r>
          <a:r>
            <a:rPr lang="ru-RU" sz="2800" kern="1200" dirty="0" smtClean="0">
              <a:latin typeface="Times New Roman" charset="0"/>
              <a:ea typeface="Times New Roman" charset="0"/>
              <a:cs typeface="Times New Roman" charset="0"/>
            </a:rPr>
            <a:t> и заполнения Извещений (ф.0504805) - в Методкабинете</a:t>
          </a:r>
          <a:endParaRPr lang="ru-RU" sz="2800" kern="1200" dirty="0">
            <a:latin typeface="Times New Roman" charset="0"/>
            <a:ea typeface="Times New Roman" charset="0"/>
            <a:cs typeface="Times New Roman" charset="0"/>
          </a:endParaRPr>
        </a:p>
      </dsp:txBody>
      <dsp:txXfrm>
        <a:off x="0" y="3932382"/>
        <a:ext cx="8769927" cy="18257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B9009C-338A-A742-828F-C885CF37E640}">
      <dsp:nvSpPr>
        <dsp:cNvPr id="0" name=""/>
        <dsp:cNvSpPr/>
      </dsp:nvSpPr>
      <dsp:spPr>
        <a:xfrm>
          <a:off x="0" y="166244"/>
          <a:ext cx="8769927" cy="865800"/>
        </a:xfrm>
        <a:prstGeom prst="round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ru-RU" sz="3700" b="1" kern="1200" cap="none" spc="0" dirty="0" smtClean="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rPr>
            <a:t>Отчетность</a:t>
          </a:r>
          <a:endParaRPr lang="ru-RU" sz="3700" b="1" kern="1200" cap="none" spc="0" dirty="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endParaRPr>
        </a:p>
      </dsp:txBody>
      <dsp:txXfrm>
        <a:off x="42265" y="208509"/>
        <a:ext cx="8685397" cy="781270"/>
      </dsp:txXfrm>
    </dsp:sp>
    <dsp:sp modelId="{AE73F45A-8AAB-B946-B3BE-71401357CFF4}">
      <dsp:nvSpPr>
        <dsp:cNvPr id="0" name=""/>
        <dsp:cNvSpPr/>
      </dsp:nvSpPr>
      <dsp:spPr>
        <a:xfrm>
          <a:off x="0" y="1032044"/>
          <a:ext cx="8769927" cy="4609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445" tIns="46990" rIns="263144" bIns="46990" numCol="1" spcCol="1270" anchor="t" anchorCtr="0">
          <a:noAutofit/>
        </a:bodyPr>
        <a:lstStyle/>
        <a:p>
          <a:pPr marL="285750" lvl="1" indent="-285750" algn="just" defTabSz="1289050">
            <a:lnSpc>
              <a:spcPct val="90000"/>
            </a:lnSpc>
            <a:spcBef>
              <a:spcPct val="0"/>
            </a:spcBef>
            <a:spcAft>
              <a:spcPct val="20000"/>
            </a:spcAft>
            <a:buChar char="••"/>
          </a:pPr>
          <a:r>
            <a:rPr lang="ru-RU" sz="2900" kern="1200" dirty="0" smtClean="0">
              <a:latin typeface="Times New Roman" charset="0"/>
              <a:ea typeface="Times New Roman" charset="0"/>
              <a:cs typeface="Times New Roman" charset="0"/>
            </a:rPr>
            <a:t>для ГРБС, БУ-АУ - от 31.03.2020 </a:t>
          </a:r>
          <a:r>
            <a:rPr lang="is-IS" sz="2900" kern="1200" dirty="0" smtClean="0">
              <a:latin typeface="Times New Roman" charset="0"/>
              <a:ea typeface="Times New Roman" charset="0"/>
              <a:cs typeface="Times New Roman" charset="0"/>
            </a:rPr>
            <a:t>№02-06-07</a:t>
          </a:r>
          <a:r>
            <a:rPr lang="ru-RU" sz="2900" kern="1200" dirty="0" smtClean="0">
              <a:latin typeface="Times New Roman" charset="0"/>
              <a:ea typeface="Times New Roman" charset="0"/>
              <a:cs typeface="Times New Roman" charset="0"/>
            </a:rPr>
            <a:t>/</a:t>
          </a:r>
          <a:r>
            <a:rPr lang="is-IS" sz="2900" kern="1200" dirty="0" smtClean="0">
              <a:latin typeface="Times New Roman" charset="0"/>
              <a:ea typeface="Times New Roman" charset="0"/>
              <a:cs typeface="Times New Roman" charset="0"/>
            </a:rPr>
            <a:t>25698</a:t>
          </a:r>
          <a:endParaRPr lang="ru-RU" sz="2900" kern="1200" dirty="0">
            <a:latin typeface="Times New Roman" charset="0"/>
            <a:ea typeface="Times New Roman" charset="0"/>
            <a:cs typeface="Times New Roman" charset="0"/>
          </a:endParaRPr>
        </a:p>
        <a:p>
          <a:pPr marL="285750" lvl="1" indent="-285750" algn="just" defTabSz="1289050">
            <a:lnSpc>
              <a:spcPct val="90000"/>
            </a:lnSpc>
            <a:spcBef>
              <a:spcPct val="0"/>
            </a:spcBef>
            <a:spcAft>
              <a:spcPct val="20000"/>
            </a:spcAft>
            <a:buChar char="••"/>
          </a:pPr>
          <a:r>
            <a:rPr lang="ru-RU" sz="2900" kern="1200" dirty="0" smtClean="0">
              <a:latin typeface="Times New Roman" charset="0"/>
              <a:ea typeface="Times New Roman" charset="0"/>
              <a:cs typeface="Times New Roman" charset="0"/>
            </a:rPr>
            <a:t>для ФО, ОУГВФ - от 31.03.2020 №02-06-07/25700</a:t>
          </a:r>
          <a:endParaRPr lang="ru-RU" sz="2900" kern="1200" dirty="0">
            <a:latin typeface="Times New Roman" charset="0"/>
            <a:ea typeface="Times New Roman" charset="0"/>
            <a:cs typeface="Times New Roman" charset="0"/>
          </a:endParaRPr>
        </a:p>
        <a:p>
          <a:pPr marL="285750" lvl="1" indent="-285750" algn="l" defTabSz="1289050">
            <a:lnSpc>
              <a:spcPct val="90000"/>
            </a:lnSpc>
            <a:spcBef>
              <a:spcPct val="0"/>
            </a:spcBef>
            <a:spcAft>
              <a:spcPct val="20000"/>
            </a:spcAft>
            <a:buChar char="••"/>
          </a:pPr>
          <a:r>
            <a:rPr lang="ru-RU" sz="2900" kern="1200" dirty="0" smtClean="0">
              <a:latin typeface="Times New Roman" charset="0"/>
              <a:ea typeface="Times New Roman" charset="0"/>
              <a:cs typeface="Times New Roman" charset="0"/>
            </a:rPr>
            <a:t>для ГРБС, БУ-АУ - от 06.04.2020 №</a:t>
          </a:r>
          <a:r>
            <a:rPr lang="mr-IN" sz="2900" kern="1200" dirty="0" smtClean="0">
              <a:latin typeface="Times New Roman" charset="0"/>
              <a:ea typeface="Times New Roman" charset="0"/>
              <a:cs typeface="Times New Roman" charset="0"/>
            </a:rPr>
            <a:t>02-06-0/</a:t>
          </a:r>
          <a:r>
            <a:rPr lang="ru-RU" sz="2900" kern="1200" dirty="0" smtClean="0">
              <a:latin typeface="Times New Roman" charset="0"/>
              <a:ea typeface="Times New Roman" charset="0"/>
              <a:cs typeface="Times New Roman" charset="0"/>
            </a:rPr>
            <a:t>27328</a:t>
          </a:r>
          <a:endParaRPr lang="ru-RU" sz="2900" kern="1200" dirty="0">
            <a:latin typeface="Times New Roman" charset="0"/>
            <a:ea typeface="Times New Roman" charset="0"/>
            <a:cs typeface="Times New Roman" charset="0"/>
          </a:endParaRPr>
        </a:p>
        <a:p>
          <a:pPr marL="285750" lvl="1" indent="-285750" algn="just" defTabSz="1289050">
            <a:lnSpc>
              <a:spcPct val="90000"/>
            </a:lnSpc>
            <a:spcBef>
              <a:spcPct val="0"/>
            </a:spcBef>
            <a:spcAft>
              <a:spcPct val="20000"/>
            </a:spcAft>
            <a:buChar char="••"/>
          </a:pPr>
          <a:r>
            <a:rPr lang="ru-RU" sz="2900" kern="1200" dirty="0" smtClean="0">
              <a:latin typeface="Times New Roman" charset="0"/>
              <a:ea typeface="Times New Roman" charset="0"/>
              <a:cs typeface="Times New Roman" charset="0"/>
            </a:rPr>
            <a:t>для ГРБС, БУ-АУ, ФО, ОУГВФ - от </a:t>
          </a:r>
          <a:r>
            <a:rPr lang="en-US" sz="2900" kern="1200" dirty="0" smtClean="0">
              <a:latin typeface="Times New Roman" charset="0"/>
              <a:ea typeface="Times New Roman" charset="0"/>
              <a:cs typeface="Times New Roman" charset="0"/>
            </a:rPr>
            <a:t>30.04.2020</a:t>
          </a:r>
          <a:r>
            <a:rPr lang="ru-RU" sz="2900" kern="1200" dirty="0" smtClean="0">
              <a:latin typeface="Times New Roman" charset="0"/>
              <a:ea typeface="Times New Roman" charset="0"/>
              <a:cs typeface="Times New Roman" charset="0"/>
            </a:rPr>
            <a:t> №</a:t>
          </a:r>
          <a:r>
            <a:rPr lang="en-US" sz="2900" kern="1200" dirty="0" smtClean="0">
              <a:latin typeface="Times New Roman" charset="0"/>
              <a:ea typeface="Times New Roman" charset="0"/>
              <a:cs typeface="Times New Roman" charset="0"/>
            </a:rPr>
            <a:t>02-07-07</a:t>
          </a:r>
          <a:r>
            <a:rPr lang="ru-RU" sz="2900" kern="1200" dirty="0" smtClean="0">
              <a:latin typeface="Times New Roman" charset="0"/>
              <a:ea typeface="Times New Roman" charset="0"/>
              <a:cs typeface="Times New Roman" charset="0"/>
            </a:rPr>
            <a:t>/</a:t>
          </a:r>
          <a:r>
            <a:rPr lang="en-US" sz="2900" kern="1200" dirty="0" smtClean="0">
              <a:latin typeface="Times New Roman" charset="0"/>
              <a:ea typeface="Times New Roman" charset="0"/>
              <a:cs typeface="Times New Roman" charset="0"/>
            </a:rPr>
            <a:t>36532</a:t>
          </a:r>
          <a:endParaRPr lang="ru-RU" sz="2900" kern="1200" dirty="0">
            <a:latin typeface="Times New Roman" charset="0"/>
            <a:ea typeface="Times New Roman" charset="0"/>
            <a:cs typeface="Times New Roman" charset="0"/>
          </a:endParaRPr>
        </a:p>
        <a:p>
          <a:pPr marL="285750" lvl="1" indent="-285750" algn="just" defTabSz="1289050">
            <a:lnSpc>
              <a:spcPct val="90000"/>
            </a:lnSpc>
            <a:spcBef>
              <a:spcPct val="0"/>
            </a:spcBef>
            <a:spcAft>
              <a:spcPct val="20000"/>
            </a:spcAft>
            <a:buChar char="••"/>
          </a:pPr>
          <a:r>
            <a:rPr lang="ru-RU" sz="2900" kern="1200" dirty="0" smtClean="0">
              <a:latin typeface="Times New Roman" charset="0"/>
              <a:ea typeface="Times New Roman" charset="0"/>
              <a:cs typeface="Times New Roman" charset="0"/>
            </a:rPr>
            <a:t>для ФО, ОУГВФ - от </a:t>
          </a:r>
          <a:r>
            <a:rPr lang="is-IS" sz="2900" kern="1200" dirty="0" smtClean="0">
              <a:latin typeface="Times New Roman" charset="0"/>
              <a:ea typeface="Times New Roman" charset="0"/>
              <a:cs typeface="Times New Roman" charset="0"/>
            </a:rPr>
            <a:t>03.07.2020</a:t>
          </a:r>
          <a:r>
            <a:rPr lang="ru-RU" sz="2900" kern="1200" dirty="0" smtClean="0">
              <a:latin typeface="Times New Roman" charset="0"/>
              <a:ea typeface="Times New Roman" charset="0"/>
              <a:cs typeface="Times New Roman" charset="0"/>
            </a:rPr>
            <a:t> №</a:t>
          </a:r>
          <a:r>
            <a:rPr lang="is-IS" sz="2900" kern="1200" dirty="0" smtClean="0">
              <a:latin typeface="Times New Roman" charset="0"/>
              <a:ea typeface="Times New Roman" charset="0"/>
              <a:cs typeface="Times New Roman" charset="0"/>
            </a:rPr>
            <a:t>02-06-07</a:t>
          </a:r>
          <a:r>
            <a:rPr lang="ru-RU" sz="2900" kern="1200" dirty="0" smtClean="0">
              <a:latin typeface="Times New Roman" charset="0"/>
              <a:ea typeface="Times New Roman" charset="0"/>
              <a:cs typeface="Times New Roman" charset="0"/>
            </a:rPr>
            <a:t>/</a:t>
          </a:r>
          <a:r>
            <a:rPr lang="is-IS" sz="2900" kern="1200" dirty="0" smtClean="0">
              <a:latin typeface="Times New Roman" charset="0"/>
              <a:ea typeface="Times New Roman" charset="0"/>
              <a:cs typeface="Times New Roman" charset="0"/>
            </a:rPr>
            <a:t>58288</a:t>
          </a:r>
          <a:endParaRPr lang="ru-RU" sz="2900" kern="1200" dirty="0">
            <a:latin typeface="Times New Roman" charset="0"/>
            <a:ea typeface="Times New Roman" charset="0"/>
            <a:cs typeface="Times New Roman" charset="0"/>
          </a:endParaRPr>
        </a:p>
        <a:p>
          <a:pPr marL="285750" lvl="1" indent="-285750" algn="just" defTabSz="1289050">
            <a:lnSpc>
              <a:spcPct val="90000"/>
            </a:lnSpc>
            <a:spcBef>
              <a:spcPct val="0"/>
            </a:spcBef>
            <a:spcAft>
              <a:spcPct val="20000"/>
            </a:spcAft>
            <a:buChar char="••"/>
          </a:pPr>
          <a:r>
            <a:rPr lang="ru-RU" sz="2900" kern="1200" dirty="0" smtClean="0">
              <a:latin typeface="Times New Roman" charset="0"/>
              <a:ea typeface="Times New Roman" charset="0"/>
              <a:cs typeface="Times New Roman" charset="0"/>
            </a:rPr>
            <a:t>для ГРБС, БУ-АУ </a:t>
          </a:r>
          <a:r>
            <a:rPr lang="mr-IN" sz="2900" kern="1200" dirty="0" smtClean="0">
              <a:latin typeface="Times New Roman" charset="0"/>
              <a:ea typeface="Times New Roman" charset="0"/>
              <a:cs typeface="Times New Roman" charset="0"/>
            </a:rPr>
            <a:t>–</a:t>
          </a:r>
          <a:r>
            <a:rPr lang="ru-RU" sz="2900" kern="1200" dirty="0" smtClean="0">
              <a:latin typeface="Times New Roman" charset="0"/>
              <a:ea typeface="Times New Roman" charset="0"/>
              <a:cs typeface="Times New Roman" charset="0"/>
            </a:rPr>
            <a:t> от </a:t>
          </a:r>
          <a:r>
            <a:rPr lang="en-US" sz="2900" kern="1200" dirty="0" smtClean="0">
              <a:latin typeface="Times New Roman" charset="0"/>
              <a:ea typeface="Times New Roman" charset="0"/>
              <a:cs typeface="Times New Roman" charset="0"/>
            </a:rPr>
            <a:t>03.07.2020</a:t>
          </a:r>
          <a:r>
            <a:rPr lang="ru-RU" sz="2900" kern="1200" dirty="0" smtClean="0">
              <a:latin typeface="Times New Roman" charset="0"/>
              <a:ea typeface="Times New Roman" charset="0"/>
              <a:cs typeface="Times New Roman" charset="0"/>
            </a:rPr>
            <a:t> №</a:t>
          </a:r>
          <a:r>
            <a:rPr lang="en-US" sz="2900" kern="1200" dirty="0" smtClean="0">
              <a:latin typeface="Times New Roman" charset="0"/>
              <a:ea typeface="Times New Roman" charset="0"/>
              <a:cs typeface="Times New Roman" charset="0"/>
            </a:rPr>
            <a:t>02-06-07</a:t>
          </a:r>
          <a:r>
            <a:rPr lang="ru-RU" sz="2900" kern="1200" dirty="0" smtClean="0">
              <a:latin typeface="Times New Roman" charset="0"/>
              <a:ea typeface="Times New Roman" charset="0"/>
              <a:cs typeface="Times New Roman" charset="0"/>
            </a:rPr>
            <a:t>/</a:t>
          </a:r>
          <a:r>
            <a:rPr lang="en-US" sz="2900" kern="1200" dirty="0" smtClean="0">
              <a:latin typeface="Times New Roman" charset="0"/>
              <a:ea typeface="Times New Roman" charset="0"/>
              <a:cs typeface="Times New Roman" charset="0"/>
            </a:rPr>
            <a:t>58289</a:t>
          </a:r>
          <a:endParaRPr lang="ru-RU" sz="2900" kern="1200" dirty="0">
            <a:latin typeface="Times New Roman" charset="0"/>
            <a:ea typeface="Times New Roman" charset="0"/>
            <a:cs typeface="Times New Roman" charset="0"/>
          </a:endParaRPr>
        </a:p>
      </dsp:txBody>
      <dsp:txXfrm>
        <a:off x="0" y="1032044"/>
        <a:ext cx="8769927" cy="46090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B9009C-338A-A742-828F-C885CF37E640}">
      <dsp:nvSpPr>
        <dsp:cNvPr id="0" name=""/>
        <dsp:cNvSpPr/>
      </dsp:nvSpPr>
      <dsp:spPr>
        <a:xfrm>
          <a:off x="0" y="0"/>
          <a:ext cx="8769927" cy="936000"/>
        </a:xfrm>
        <a:prstGeom prst="round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ru-RU" sz="4000" b="1" kern="1200" cap="none" spc="0" dirty="0" smtClean="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rPr>
            <a:t>Отчетность</a:t>
          </a:r>
          <a:endParaRPr lang="ru-RU" sz="4000" b="1" kern="1200" cap="none" spc="0" dirty="0">
            <a:ln w="0"/>
            <a:solidFill>
              <a:srgbClr val="002060"/>
            </a:solidFill>
            <a:effectLst>
              <a:outerShdw blurRad="38100" dist="19050" dir="2700000" algn="tl" rotWithShape="0">
                <a:schemeClr val="dk1">
                  <a:alpha val="40000"/>
                </a:schemeClr>
              </a:outerShdw>
            </a:effectLst>
            <a:latin typeface="Times New Roman" charset="0"/>
            <a:ea typeface="Times New Roman" charset="0"/>
            <a:cs typeface="Times New Roman" charset="0"/>
          </a:endParaRPr>
        </a:p>
      </dsp:txBody>
      <dsp:txXfrm>
        <a:off x="45692" y="45692"/>
        <a:ext cx="8678543" cy="844616"/>
      </dsp:txXfrm>
    </dsp:sp>
    <dsp:sp modelId="{AE73F45A-8AAB-B946-B3BE-71401357CFF4}">
      <dsp:nvSpPr>
        <dsp:cNvPr id="0" name=""/>
        <dsp:cNvSpPr/>
      </dsp:nvSpPr>
      <dsp:spPr>
        <a:xfrm>
          <a:off x="0" y="939509"/>
          <a:ext cx="8769927" cy="4864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445" tIns="45720" rIns="256032" bIns="45720" numCol="1" spcCol="1270" anchor="t" anchorCtr="0">
          <a:noAutofit/>
        </a:bodyPr>
        <a:lstStyle/>
        <a:p>
          <a:pPr marL="285750" lvl="1" indent="-285750" algn="just" defTabSz="1422400">
            <a:lnSpc>
              <a:spcPct val="90000"/>
            </a:lnSpc>
            <a:spcBef>
              <a:spcPct val="0"/>
            </a:spcBef>
            <a:spcAft>
              <a:spcPct val="20000"/>
            </a:spcAft>
            <a:buChar char="••"/>
          </a:pPr>
          <a:r>
            <a:rPr lang="ru-RU" sz="3200" kern="1200" dirty="0" smtClean="0">
              <a:latin typeface="Times New Roman" charset="0"/>
              <a:ea typeface="Times New Roman" charset="0"/>
              <a:cs typeface="Times New Roman" charset="0"/>
            </a:rPr>
            <a:t>для ГРБС, БУ-АУ - от 30.09.2020 </a:t>
          </a:r>
          <a:r>
            <a:rPr lang="is-IS" sz="3200" kern="1200" dirty="0" smtClean="0">
              <a:latin typeface="Times New Roman" charset="0"/>
              <a:ea typeface="Times New Roman" charset="0"/>
              <a:cs typeface="Times New Roman" charset="0"/>
            </a:rPr>
            <a:t>№02-06-07</a:t>
          </a:r>
          <a:r>
            <a:rPr lang="ru-RU" sz="3200" kern="1200" dirty="0" smtClean="0">
              <a:latin typeface="Times New Roman" charset="0"/>
              <a:ea typeface="Times New Roman" charset="0"/>
              <a:cs typeface="Times New Roman" charset="0"/>
            </a:rPr>
            <a:t>/85969</a:t>
          </a:r>
          <a:endParaRPr lang="ru-RU" sz="3200" kern="1200" dirty="0">
            <a:latin typeface="Times New Roman" charset="0"/>
            <a:ea typeface="Times New Roman" charset="0"/>
            <a:cs typeface="Times New Roman" charset="0"/>
          </a:endParaRPr>
        </a:p>
        <a:p>
          <a:pPr marL="285750" lvl="1" indent="-285750" algn="just" defTabSz="1422400">
            <a:lnSpc>
              <a:spcPct val="90000"/>
            </a:lnSpc>
            <a:spcBef>
              <a:spcPct val="0"/>
            </a:spcBef>
            <a:spcAft>
              <a:spcPct val="20000"/>
            </a:spcAft>
            <a:buChar char="••"/>
          </a:pPr>
          <a:r>
            <a:rPr lang="ru-RU" sz="3200" kern="1200" dirty="0" smtClean="0">
              <a:latin typeface="Times New Roman" charset="0"/>
              <a:ea typeface="Times New Roman" charset="0"/>
              <a:cs typeface="Times New Roman" charset="0"/>
            </a:rPr>
            <a:t>для ФО, ОУГВФ - от 30.09.2020 №02-06-07/85972</a:t>
          </a:r>
          <a:endParaRPr lang="ru-RU" sz="3200" kern="1200" dirty="0">
            <a:latin typeface="Times New Roman" charset="0"/>
            <a:ea typeface="Times New Roman" charset="0"/>
            <a:cs typeface="Times New Roman" charset="0"/>
          </a:endParaRPr>
        </a:p>
        <a:p>
          <a:pPr marL="285750" lvl="1" indent="-285750" algn="just" defTabSz="1422400">
            <a:lnSpc>
              <a:spcPct val="90000"/>
            </a:lnSpc>
            <a:spcBef>
              <a:spcPct val="0"/>
            </a:spcBef>
            <a:spcAft>
              <a:spcPct val="20000"/>
            </a:spcAft>
            <a:buChar char="••"/>
          </a:pPr>
          <a:r>
            <a:rPr lang="ru-RU" sz="3200" kern="1200" dirty="0" smtClean="0">
              <a:latin typeface="Times New Roman" charset="0"/>
              <a:ea typeface="Times New Roman" charset="0"/>
              <a:cs typeface="Times New Roman" charset="0"/>
            </a:rPr>
            <a:t>для ГРБС, ФО, ОУГВФ - о</a:t>
          </a:r>
          <a:r>
            <a:rPr lang="is-IS" sz="3200" kern="1200" dirty="0" smtClean="0">
              <a:latin typeface="Times New Roman" charset="0"/>
              <a:ea typeface="Times New Roman" charset="0"/>
              <a:cs typeface="Times New Roman" charset="0"/>
            </a:rPr>
            <a:t>т 22.10.2020 № 02-06-07/92321</a:t>
          </a:r>
          <a:endParaRPr lang="ru-RU" sz="3200" kern="1200" dirty="0">
            <a:latin typeface="Times New Roman" charset="0"/>
            <a:ea typeface="Times New Roman" charset="0"/>
            <a:cs typeface="Times New Roman" charset="0"/>
          </a:endParaRPr>
        </a:p>
        <a:p>
          <a:pPr marL="285750" lvl="1" indent="-285750" algn="just" defTabSz="1600200">
            <a:lnSpc>
              <a:spcPct val="90000"/>
            </a:lnSpc>
            <a:spcBef>
              <a:spcPct val="0"/>
            </a:spcBef>
            <a:spcAft>
              <a:spcPct val="20000"/>
            </a:spcAft>
            <a:buChar char="••"/>
          </a:pPr>
          <a:r>
            <a:rPr lang="ru-RU" sz="3600" b="1" u="sng" kern="1200" dirty="0" smtClean="0">
              <a:solidFill>
                <a:srgbClr val="002060"/>
              </a:solidFill>
              <a:latin typeface="Times New Roman" charset="0"/>
              <a:ea typeface="Times New Roman" charset="0"/>
              <a:cs typeface="Times New Roman" charset="0"/>
            </a:rPr>
            <a:t>для ГРБС, БУ-АУ – от 17.12.2020</a:t>
          </a:r>
          <a:br>
            <a:rPr lang="ru-RU" sz="3600" b="1" u="sng" kern="1200" dirty="0" smtClean="0">
              <a:solidFill>
                <a:srgbClr val="002060"/>
              </a:solidFill>
              <a:latin typeface="Times New Roman" charset="0"/>
              <a:ea typeface="Times New Roman" charset="0"/>
              <a:cs typeface="Times New Roman" charset="0"/>
            </a:rPr>
          </a:br>
          <a:r>
            <a:rPr lang="ru-RU" sz="3600" b="1" u="sng" kern="1200" dirty="0" smtClean="0">
              <a:solidFill>
                <a:srgbClr val="002060"/>
              </a:solidFill>
              <a:latin typeface="Times New Roman" charset="0"/>
              <a:ea typeface="Times New Roman" charset="0"/>
              <a:cs typeface="Times New Roman" charset="0"/>
            </a:rPr>
            <a:t>№02-04-04/110850  /  07-04-05/02-26291</a:t>
          </a:r>
          <a:endParaRPr lang="ru-RU" sz="3600" b="1" u="sng" kern="1200" dirty="0">
            <a:solidFill>
              <a:srgbClr val="002060"/>
            </a:solidFill>
            <a:latin typeface="Times New Roman" charset="0"/>
            <a:ea typeface="Times New Roman" charset="0"/>
            <a:cs typeface="Times New Roman" charset="0"/>
          </a:endParaRPr>
        </a:p>
      </dsp:txBody>
      <dsp:txXfrm>
        <a:off x="0" y="939509"/>
        <a:ext cx="8769927" cy="48643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32C993-F99D-4673-B3C0-22454A74F030}">
      <dsp:nvSpPr>
        <dsp:cNvPr id="0" name=""/>
        <dsp:cNvSpPr/>
      </dsp:nvSpPr>
      <dsp:spPr>
        <a:xfrm>
          <a:off x="-5045786" y="-773040"/>
          <a:ext cx="6009106" cy="6009106"/>
        </a:xfrm>
        <a:prstGeom prst="blockArc">
          <a:avLst>
            <a:gd name="adj1" fmla="val 18900000"/>
            <a:gd name="adj2" fmla="val 2700000"/>
            <a:gd name="adj3" fmla="val 359"/>
          </a:avLst>
        </a:pr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F37ADD-409F-411C-91A8-2868FA5C0F0F}">
      <dsp:nvSpPr>
        <dsp:cNvPr id="0" name=""/>
        <dsp:cNvSpPr/>
      </dsp:nvSpPr>
      <dsp:spPr>
        <a:xfrm>
          <a:off x="504422" y="343117"/>
          <a:ext cx="6139688" cy="68659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44982" tIns="86360" rIns="86360" bIns="86360" numCol="1" spcCol="1270" anchor="ctr" anchorCtr="0">
          <a:noAutofit/>
        </a:bodyPr>
        <a:lstStyle/>
        <a:p>
          <a:pPr lvl="0" algn="l" defTabSz="1511300">
            <a:lnSpc>
              <a:spcPct val="90000"/>
            </a:lnSpc>
            <a:spcBef>
              <a:spcPct val="0"/>
            </a:spcBef>
            <a:spcAft>
              <a:spcPct val="35000"/>
            </a:spcAft>
          </a:pPr>
          <a:r>
            <a:rPr lang="ru-RU" sz="3400" b="1" kern="1200" dirty="0" smtClean="0">
              <a:latin typeface="Times New Roman" panose="02020603050405020304" pitchFamily="18" charset="0"/>
              <a:cs typeface="Times New Roman" panose="02020603050405020304" pitchFamily="18" charset="0"/>
            </a:rPr>
            <a:t>Текущая</a:t>
          </a:r>
          <a:endParaRPr lang="ru-RU" sz="3400" b="1" kern="1200" dirty="0">
            <a:latin typeface="Times New Roman" panose="02020603050405020304" pitchFamily="18" charset="0"/>
            <a:cs typeface="Times New Roman" panose="02020603050405020304" pitchFamily="18" charset="0"/>
          </a:endParaRPr>
        </a:p>
      </dsp:txBody>
      <dsp:txXfrm>
        <a:off x="504422" y="343117"/>
        <a:ext cx="6139688" cy="686591"/>
      </dsp:txXfrm>
    </dsp:sp>
    <dsp:sp modelId="{9A7115D3-C5C8-451C-ADFF-2C6DB746967C}">
      <dsp:nvSpPr>
        <dsp:cNvPr id="0" name=""/>
        <dsp:cNvSpPr/>
      </dsp:nvSpPr>
      <dsp:spPr>
        <a:xfrm>
          <a:off x="75302" y="257293"/>
          <a:ext cx="858239" cy="858239"/>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0EBEB114-2ADF-4A2E-910B-5B5ED7DD4654}">
      <dsp:nvSpPr>
        <dsp:cNvPr id="0" name=""/>
        <dsp:cNvSpPr/>
      </dsp:nvSpPr>
      <dsp:spPr>
        <a:xfrm>
          <a:off x="898061" y="1373183"/>
          <a:ext cx="5746049" cy="68659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44982" tIns="86360" rIns="86360" bIns="86360" numCol="1" spcCol="1270" anchor="ctr" anchorCtr="0">
          <a:noAutofit/>
        </a:bodyPr>
        <a:lstStyle/>
        <a:p>
          <a:pPr lvl="0" algn="l" defTabSz="1511300">
            <a:lnSpc>
              <a:spcPct val="90000"/>
            </a:lnSpc>
            <a:spcBef>
              <a:spcPct val="0"/>
            </a:spcBef>
            <a:spcAft>
              <a:spcPct val="35000"/>
            </a:spcAft>
          </a:pPr>
          <a:r>
            <a:rPr lang="ru-RU" sz="3400" b="1" kern="1200" dirty="0" smtClean="0">
              <a:latin typeface="Times New Roman" panose="02020603050405020304" pitchFamily="18" charset="0"/>
              <a:cs typeface="Times New Roman" panose="02020603050405020304" pitchFamily="18" charset="0"/>
            </a:rPr>
            <a:t>Просроченная</a:t>
          </a:r>
          <a:endParaRPr lang="ru-RU" sz="3400" b="1" kern="1200" dirty="0">
            <a:latin typeface="Times New Roman" panose="02020603050405020304" pitchFamily="18" charset="0"/>
            <a:cs typeface="Times New Roman" panose="02020603050405020304" pitchFamily="18" charset="0"/>
          </a:endParaRPr>
        </a:p>
      </dsp:txBody>
      <dsp:txXfrm>
        <a:off x="898061" y="1373183"/>
        <a:ext cx="5746049" cy="686591"/>
      </dsp:txXfrm>
    </dsp:sp>
    <dsp:sp modelId="{832A9DC3-FBD6-4A17-8787-C764C7ED488D}">
      <dsp:nvSpPr>
        <dsp:cNvPr id="0" name=""/>
        <dsp:cNvSpPr/>
      </dsp:nvSpPr>
      <dsp:spPr>
        <a:xfrm>
          <a:off x="468941" y="1287359"/>
          <a:ext cx="858239" cy="858239"/>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740CBE15-4837-4C8F-9FBB-7017B324C087}">
      <dsp:nvSpPr>
        <dsp:cNvPr id="0" name=""/>
        <dsp:cNvSpPr/>
      </dsp:nvSpPr>
      <dsp:spPr>
        <a:xfrm>
          <a:off x="898061" y="2403250"/>
          <a:ext cx="5746049" cy="68659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44982" tIns="86360" rIns="86360" bIns="86360" numCol="1" spcCol="1270" anchor="ctr" anchorCtr="0">
          <a:noAutofit/>
        </a:bodyPr>
        <a:lstStyle/>
        <a:p>
          <a:pPr lvl="0" algn="l" defTabSz="1511300">
            <a:lnSpc>
              <a:spcPct val="90000"/>
            </a:lnSpc>
            <a:spcBef>
              <a:spcPct val="0"/>
            </a:spcBef>
            <a:spcAft>
              <a:spcPct val="35000"/>
            </a:spcAft>
          </a:pPr>
          <a:r>
            <a:rPr lang="ru-RU" sz="3400" b="1" kern="1200" dirty="0" smtClean="0">
              <a:latin typeface="Times New Roman" panose="02020603050405020304" pitchFamily="18" charset="0"/>
              <a:cs typeface="Times New Roman" panose="02020603050405020304" pitchFamily="18" charset="0"/>
            </a:rPr>
            <a:t>Сомнительная</a:t>
          </a:r>
          <a:endParaRPr lang="ru-RU" sz="3400" b="1" kern="1200" dirty="0">
            <a:latin typeface="Times New Roman" panose="02020603050405020304" pitchFamily="18" charset="0"/>
            <a:cs typeface="Times New Roman" panose="02020603050405020304" pitchFamily="18" charset="0"/>
          </a:endParaRPr>
        </a:p>
      </dsp:txBody>
      <dsp:txXfrm>
        <a:off x="898061" y="2403250"/>
        <a:ext cx="5746049" cy="686591"/>
      </dsp:txXfrm>
    </dsp:sp>
    <dsp:sp modelId="{9A1AAB9C-FCEF-4ADC-B441-04E64358E246}">
      <dsp:nvSpPr>
        <dsp:cNvPr id="0" name=""/>
        <dsp:cNvSpPr/>
      </dsp:nvSpPr>
      <dsp:spPr>
        <a:xfrm>
          <a:off x="468941" y="2317426"/>
          <a:ext cx="858239" cy="858239"/>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470C5E61-9867-48EB-9B78-4698DACEBAB1}">
      <dsp:nvSpPr>
        <dsp:cNvPr id="0" name=""/>
        <dsp:cNvSpPr/>
      </dsp:nvSpPr>
      <dsp:spPr>
        <a:xfrm>
          <a:off x="504422" y="3433316"/>
          <a:ext cx="6139688" cy="68659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44982" tIns="86360" rIns="86360" bIns="86360" numCol="1" spcCol="1270" anchor="ctr" anchorCtr="0">
          <a:noAutofit/>
        </a:bodyPr>
        <a:lstStyle/>
        <a:p>
          <a:pPr lvl="0" algn="l" defTabSz="1511300">
            <a:lnSpc>
              <a:spcPct val="90000"/>
            </a:lnSpc>
            <a:spcBef>
              <a:spcPct val="0"/>
            </a:spcBef>
            <a:spcAft>
              <a:spcPct val="35000"/>
            </a:spcAft>
          </a:pPr>
          <a:r>
            <a:rPr lang="ru-RU" sz="3400" b="1" kern="1200" dirty="0" smtClean="0">
              <a:latin typeface="Times New Roman" panose="02020603050405020304" pitchFamily="18" charset="0"/>
              <a:cs typeface="Times New Roman" panose="02020603050405020304" pitchFamily="18" charset="0"/>
            </a:rPr>
            <a:t>Безнадежная к взысканию</a:t>
          </a:r>
          <a:endParaRPr lang="ru-RU" sz="3400" b="1" kern="1200" dirty="0">
            <a:latin typeface="Times New Roman" panose="02020603050405020304" pitchFamily="18" charset="0"/>
            <a:cs typeface="Times New Roman" panose="02020603050405020304" pitchFamily="18" charset="0"/>
          </a:endParaRPr>
        </a:p>
      </dsp:txBody>
      <dsp:txXfrm>
        <a:off x="504422" y="3433316"/>
        <a:ext cx="6139688" cy="686591"/>
      </dsp:txXfrm>
    </dsp:sp>
    <dsp:sp modelId="{642FF0BD-D05B-4F92-9973-F478C6425B16}">
      <dsp:nvSpPr>
        <dsp:cNvPr id="0" name=""/>
        <dsp:cNvSpPr/>
      </dsp:nvSpPr>
      <dsp:spPr>
        <a:xfrm>
          <a:off x="75302" y="3347492"/>
          <a:ext cx="858239" cy="858239"/>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27DF47-F3D1-C647-B85C-4413379AC944}">
      <dsp:nvSpPr>
        <dsp:cNvPr id="0" name=""/>
        <dsp:cNvSpPr/>
      </dsp:nvSpPr>
      <dsp:spPr>
        <a:xfrm>
          <a:off x="3730408" y="1781020"/>
          <a:ext cx="1713684" cy="815558"/>
        </a:xfrm>
        <a:custGeom>
          <a:avLst/>
          <a:gdLst/>
          <a:ahLst/>
          <a:cxnLst/>
          <a:rect l="0" t="0" r="0" b="0"/>
          <a:pathLst>
            <a:path>
              <a:moveTo>
                <a:pt x="0" y="0"/>
              </a:moveTo>
              <a:lnTo>
                <a:pt x="0" y="555779"/>
              </a:lnTo>
              <a:lnTo>
                <a:pt x="1713684" y="555779"/>
              </a:lnTo>
              <a:lnTo>
                <a:pt x="1713684" y="81555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822CDC5-B291-D74F-92E6-5E57B7A8B800}">
      <dsp:nvSpPr>
        <dsp:cNvPr id="0" name=""/>
        <dsp:cNvSpPr/>
      </dsp:nvSpPr>
      <dsp:spPr>
        <a:xfrm>
          <a:off x="2016724" y="1781020"/>
          <a:ext cx="1713684" cy="815558"/>
        </a:xfrm>
        <a:custGeom>
          <a:avLst/>
          <a:gdLst/>
          <a:ahLst/>
          <a:cxnLst/>
          <a:rect l="0" t="0" r="0" b="0"/>
          <a:pathLst>
            <a:path>
              <a:moveTo>
                <a:pt x="1713684" y="0"/>
              </a:moveTo>
              <a:lnTo>
                <a:pt x="1713684" y="555779"/>
              </a:lnTo>
              <a:lnTo>
                <a:pt x="0" y="555779"/>
              </a:lnTo>
              <a:lnTo>
                <a:pt x="0" y="81555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BC40185-8F6D-F649-A48F-2313B8400FFA}">
      <dsp:nvSpPr>
        <dsp:cNvPr id="0" name=""/>
        <dsp:cNvSpPr/>
      </dsp:nvSpPr>
      <dsp:spPr>
        <a:xfrm>
          <a:off x="2328303" y="346"/>
          <a:ext cx="2804211" cy="1780673"/>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B023CFC-D2AB-D549-9519-363856CEB9DC}">
      <dsp:nvSpPr>
        <dsp:cNvPr id="0" name=""/>
        <dsp:cNvSpPr/>
      </dsp:nvSpPr>
      <dsp:spPr>
        <a:xfrm>
          <a:off x="2639882" y="296347"/>
          <a:ext cx="2804211" cy="178067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ru-RU" sz="2700" b="1" kern="1200" dirty="0" smtClean="0"/>
            <a:t>Активы и обязательства</a:t>
          </a:r>
          <a:endParaRPr lang="ru-RU" sz="2700" b="1" kern="1200" dirty="0"/>
        </a:p>
      </dsp:txBody>
      <dsp:txXfrm>
        <a:off x="2692036" y="348501"/>
        <a:ext cx="2699903" cy="1676365"/>
      </dsp:txXfrm>
    </dsp:sp>
    <dsp:sp modelId="{22900F30-CBDA-6344-B825-1B0A29FE2B5A}">
      <dsp:nvSpPr>
        <dsp:cNvPr id="0" name=""/>
        <dsp:cNvSpPr/>
      </dsp:nvSpPr>
      <dsp:spPr>
        <a:xfrm>
          <a:off x="614618" y="2596578"/>
          <a:ext cx="2804211" cy="1780673"/>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50B1CD2-5B64-1F46-B411-54DA53B3145C}">
      <dsp:nvSpPr>
        <dsp:cNvPr id="0" name=""/>
        <dsp:cNvSpPr/>
      </dsp:nvSpPr>
      <dsp:spPr>
        <a:xfrm>
          <a:off x="926197" y="2892579"/>
          <a:ext cx="2804211" cy="178067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ru-RU" sz="2700" b="1" kern="1200" dirty="0" smtClean="0"/>
            <a:t>Долгосрочные (</a:t>
          </a:r>
          <a:r>
            <a:rPr lang="ru-RU" sz="2700" b="1" kern="1200" dirty="0" err="1" smtClean="0"/>
            <a:t>внеоборотные</a:t>
          </a:r>
          <a:r>
            <a:rPr lang="ru-RU" sz="2700" b="1" kern="1200" dirty="0" smtClean="0"/>
            <a:t>)</a:t>
          </a:r>
          <a:endParaRPr lang="ru-RU" sz="2700" b="1" kern="1200" dirty="0"/>
        </a:p>
      </dsp:txBody>
      <dsp:txXfrm>
        <a:off x="978351" y="2944733"/>
        <a:ext cx="2699903" cy="1676365"/>
      </dsp:txXfrm>
    </dsp:sp>
    <dsp:sp modelId="{FB58F1B8-9938-844B-87BF-1BA431701F39}">
      <dsp:nvSpPr>
        <dsp:cNvPr id="0" name=""/>
        <dsp:cNvSpPr/>
      </dsp:nvSpPr>
      <dsp:spPr>
        <a:xfrm>
          <a:off x="4041988" y="2596578"/>
          <a:ext cx="2804211" cy="1780673"/>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B5DA233-788E-2847-86E1-6D96519136D3}">
      <dsp:nvSpPr>
        <dsp:cNvPr id="0" name=""/>
        <dsp:cNvSpPr/>
      </dsp:nvSpPr>
      <dsp:spPr>
        <a:xfrm>
          <a:off x="4353567" y="2892579"/>
          <a:ext cx="2804211" cy="178067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ru-RU" sz="2700" b="1" kern="1200" dirty="0" smtClean="0"/>
            <a:t>Краткосрочные (оборотные)</a:t>
          </a:r>
          <a:endParaRPr lang="ru-RU" sz="2700" b="1" kern="1200" dirty="0"/>
        </a:p>
      </dsp:txBody>
      <dsp:txXfrm>
        <a:off x="4405721" y="2944733"/>
        <a:ext cx="2699903" cy="167636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44D653-16ED-8D4C-ABB6-487CADB7CC15}">
      <dsp:nvSpPr>
        <dsp:cNvPr id="0" name=""/>
        <dsp:cNvSpPr/>
      </dsp:nvSpPr>
      <dsp:spPr>
        <a:xfrm>
          <a:off x="1451209" y="2742175"/>
          <a:ext cx="633551" cy="1773818"/>
        </a:xfrm>
        <a:custGeom>
          <a:avLst/>
          <a:gdLst/>
          <a:ahLst/>
          <a:cxnLst/>
          <a:rect l="0" t="0" r="0" b="0"/>
          <a:pathLst>
            <a:path>
              <a:moveTo>
                <a:pt x="0" y="0"/>
              </a:moveTo>
              <a:lnTo>
                <a:pt x="316775" y="0"/>
              </a:lnTo>
              <a:lnTo>
                <a:pt x="316775" y="1773818"/>
              </a:lnTo>
              <a:lnTo>
                <a:pt x="633551" y="177381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kern="1200"/>
        </a:p>
      </dsp:txBody>
      <dsp:txXfrm>
        <a:off x="1720896" y="3581995"/>
        <a:ext cx="94178" cy="94178"/>
      </dsp:txXfrm>
    </dsp:sp>
    <dsp:sp modelId="{1C4604C1-442D-D144-A2D3-55157CF21F88}">
      <dsp:nvSpPr>
        <dsp:cNvPr id="0" name=""/>
        <dsp:cNvSpPr/>
      </dsp:nvSpPr>
      <dsp:spPr>
        <a:xfrm>
          <a:off x="1451209" y="2576196"/>
          <a:ext cx="633551" cy="165978"/>
        </a:xfrm>
        <a:custGeom>
          <a:avLst/>
          <a:gdLst/>
          <a:ahLst/>
          <a:cxnLst/>
          <a:rect l="0" t="0" r="0" b="0"/>
          <a:pathLst>
            <a:path>
              <a:moveTo>
                <a:pt x="0" y="165978"/>
              </a:moveTo>
              <a:lnTo>
                <a:pt x="316775" y="165978"/>
              </a:lnTo>
              <a:lnTo>
                <a:pt x="316775" y="0"/>
              </a:lnTo>
              <a:lnTo>
                <a:pt x="633551"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751612" y="2642812"/>
        <a:ext cx="32746" cy="32746"/>
      </dsp:txXfrm>
    </dsp:sp>
    <dsp:sp modelId="{6075EABF-B306-9841-A61A-8AE7054040EF}">
      <dsp:nvSpPr>
        <dsp:cNvPr id="0" name=""/>
        <dsp:cNvSpPr/>
      </dsp:nvSpPr>
      <dsp:spPr>
        <a:xfrm>
          <a:off x="1451209" y="802377"/>
          <a:ext cx="633551" cy="1939797"/>
        </a:xfrm>
        <a:custGeom>
          <a:avLst/>
          <a:gdLst/>
          <a:ahLst/>
          <a:cxnLst/>
          <a:rect l="0" t="0" r="0" b="0"/>
          <a:pathLst>
            <a:path>
              <a:moveTo>
                <a:pt x="0" y="1939797"/>
              </a:moveTo>
              <a:lnTo>
                <a:pt x="316775" y="1939797"/>
              </a:lnTo>
              <a:lnTo>
                <a:pt x="316775" y="0"/>
              </a:lnTo>
              <a:lnTo>
                <a:pt x="633551"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p>
      </dsp:txBody>
      <dsp:txXfrm>
        <a:off x="1716969" y="1721260"/>
        <a:ext cx="102031" cy="102031"/>
      </dsp:txXfrm>
    </dsp:sp>
    <dsp:sp modelId="{6DC616CC-3C54-CA4F-B258-5853272B47D7}">
      <dsp:nvSpPr>
        <dsp:cNvPr id="0" name=""/>
        <dsp:cNvSpPr/>
      </dsp:nvSpPr>
      <dsp:spPr>
        <a:xfrm rot="16200000">
          <a:off x="-1610813" y="2221678"/>
          <a:ext cx="5083052" cy="1040994"/>
        </a:xfrm>
        <a:prstGeom prst="rect">
          <a:avLst/>
        </a:prstGeom>
        <a:gradFill rotWithShape="0">
          <a:gsLst>
            <a:gs pos="0">
              <a:srgbClr val="92D050">
                <a:alpha val="50000"/>
              </a:srgbClr>
            </a:gs>
            <a:gs pos="100000">
              <a:srgbClr val="00B050">
                <a:alpha val="50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ru-RU" sz="4100" b="1" kern="1200" dirty="0" smtClean="0">
              <a:solidFill>
                <a:srgbClr val="002060"/>
              </a:solidFill>
            </a:rPr>
            <a:t>Краткосрочный актив</a:t>
          </a:r>
          <a:endParaRPr lang="ru-RU" sz="4100" b="1" kern="1200" dirty="0">
            <a:solidFill>
              <a:srgbClr val="002060"/>
            </a:solidFill>
          </a:endParaRPr>
        </a:p>
      </dsp:txBody>
      <dsp:txXfrm>
        <a:off x="-1610813" y="2221678"/>
        <a:ext cx="5083052" cy="1040994"/>
      </dsp:txXfrm>
    </dsp:sp>
    <dsp:sp modelId="{9A905D8C-F8D8-804B-B6E6-31BDDBF4F0AC}">
      <dsp:nvSpPr>
        <dsp:cNvPr id="0" name=""/>
        <dsp:cNvSpPr/>
      </dsp:nvSpPr>
      <dsp:spPr>
        <a:xfrm>
          <a:off x="2084761" y="3870"/>
          <a:ext cx="6663759" cy="1597013"/>
        </a:xfrm>
        <a:prstGeom prst="rect">
          <a:avLst/>
        </a:prstGeom>
        <a:solidFill>
          <a:srgbClr val="92D050">
            <a:alpha val="50000"/>
          </a:srgbClr>
        </a:solidFill>
        <a:ln>
          <a:noFill/>
        </a:ln>
        <a:effectLst>
          <a:softEdge rad="63500"/>
        </a:effectLst>
        <a:scene3d>
          <a:camera prst="orthographicFront"/>
          <a:lightRig rig="threePt" dir="t"/>
        </a:scene3d>
        <a:sp3d>
          <a:bevel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b="1" kern="1200" dirty="0" smtClean="0">
              <a:solidFill>
                <a:srgbClr val="002060"/>
              </a:solidFill>
            </a:rPr>
            <a:t>актив предназначен для потребления, передачи (продажи) или обращения в денежные средства (иные активы) в течение </a:t>
          </a:r>
          <a:r>
            <a:rPr lang="ru-RU" sz="2600" b="1" kern="1200" dirty="0" smtClean="0">
              <a:solidFill>
                <a:srgbClr val="C00000"/>
              </a:solidFill>
            </a:rPr>
            <a:t>12 месяцев </a:t>
          </a:r>
          <a:r>
            <a:rPr lang="ru-RU" sz="2600" b="1" kern="1200" dirty="0" smtClean="0">
              <a:solidFill>
                <a:srgbClr val="002060"/>
              </a:solidFill>
            </a:rPr>
            <a:t>после отчетной даты</a:t>
          </a:r>
          <a:endParaRPr lang="ru-RU" sz="2600" b="1" kern="1200" dirty="0">
            <a:solidFill>
              <a:srgbClr val="002060"/>
            </a:solidFill>
          </a:endParaRPr>
        </a:p>
      </dsp:txBody>
      <dsp:txXfrm>
        <a:off x="2084761" y="3870"/>
        <a:ext cx="6663759" cy="1597013"/>
      </dsp:txXfrm>
    </dsp:sp>
    <dsp:sp modelId="{03D2B2EF-C736-0543-80D2-D7D890710585}">
      <dsp:nvSpPr>
        <dsp:cNvPr id="0" name=""/>
        <dsp:cNvSpPr/>
      </dsp:nvSpPr>
      <dsp:spPr>
        <a:xfrm>
          <a:off x="2084761" y="1842329"/>
          <a:ext cx="6675575" cy="1467734"/>
        </a:xfrm>
        <a:prstGeom prst="rect">
          <a:avLst/>
        </a:prstGeom>
        <a:solidFill>
          <a:srgbClr val="92D050">
            <a:alpha val="50000"/>
          </a:srgbClr>
        </a:solidFill>
        <a:ln>
          <a:noFill/>
        </a:ln>
        <a:effectLst>
          <a:softEdge rad="31750"/>
        </a:effectLst>
        <a:scene3d>
          <a:camera prst="orthographicFront"/>
          <a:lightRig rig="threePt" dir="t"/>
        </a:scene3d>
        <a:sp3d>
          <a:bevel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b="1" kern="1200" dirty="0" smtClean="0">
              <a:solidFill>
                <a:srgbClr val="002060"/>
              </a:solidFill>
            </a:rPr>
            <a:t>актив представляет собой финансовый актив, классифицируемый в соответствии с НПА как краткосрочный актив</a:t>
          </a:r>
          <a:endParaRPr lang="ru-RU" sz="2600" b="1" kern="1200" dirty="0">
            <a:solidFill>
              <a:srgbClr val="002060"/>
            </a:solidFill>
          </a:endParaRPr>
        </a:p>
      </dsp:txBody>
      <dsp:txXfrm>
        <a:off x="2084761" y="1842329"/>
        <a:ext cx="6675575" cy="1467734"/>
      </dsp:txXfrm>
    </dsp:sp>
    <dsp:sp modelId="{93413FA6-1DE4-0C42-862E-741B1170A9FA}">
      <dsp:nvSpPr>
        <dsp:cNvPr id="0" name=""/>
        <dsp:cNvSpPr/>
      </dsp:nvSpPr>
      <dsp:spPr>
        <a:xfrm>
          <a:off x="2084761" y="3551508"/>
          <a:ext cx="6654446" cy="1928971"/>
        </a:xfrm>
        <a:prstGeom prst="rect">
          <a:avLst/>
        </a:prstGeom>
        <a:solidFill>
          <a:srgbClr val="92D050">
            <a:alpha val="50000"/>
          </a:srgbClr>
        </a:solidFill>
        <a:ln>
          <a:noFill/>
        </a:ln>
        <a:effectLst>
          <a:softEdge rad="31750"/>
        </a:effectLst>
        <a:scene3d>
          <a:camera prst="orthographicFront"/>
          <a:lightRig rig="threePt" dir="t"/>
        </a:scene3d>
        <a:sp3d>
          <a:bevel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rPr>
            <a:t>актив представляет собой денежные средства или эквиваленты денежных средств при условии отсутствия ограничений на их обмен или использование для погашения обязательств в течение периода, не превышающего 3 месяцев после отчетной даты</a:t>
          </a:r>
          <a:endParaRPr lang="ru-RU" sz="2400" b="1" kern="1200" dirty="0">
            <a:solidFill>
              <a:srgbClr val="002060"/>
            </a:solidFill>
          </a:endParaRPr>
        </a:p>
      </dsp:txBody>
      <dsp:txXfrm>
        <a:off x="2084761" y="3551508"/>
        <a:ext cx="6654446" cy="192897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44D653-16ED-8D4C-ABB6-487CADB7CC15}">
      <dsp:nvSpPr>
        <dsp:cNvPr id="0" name=""/>
        <dsp:cNvSpPr/>
      </dsp:nvSpPr>
      <dsp:spPr>
        <a:xfrm>
          <a:off x="1537128" y="2666999"/>
          <a:ext cx="616183" cy="1725190"/>
        </a:xfrm>
        <a:custGeom>
          <a:avLst/>
          <a:gdLst/>
          <a:ahLst/>
          <a:cxnLst/>
          <a:rect l="0" t="0" r="0" b="0"/>
          <a:pathLst>
            <a:path>
              <a:moveTo>
                <a:pt x="0" y="0"/>
              </a:moveTo>
              <a:lnTo>
                <a:pt x="308091" y="0"/>
              </a:lnTo>
              <a:lnTo>
                <a:pt x="308091" y="1725190"/>
              </a:lnTo>
              <a:lnTo>
                <a:pt x="616183" y="172519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kern="1200"/>
        </a:p>
      </dsp:txBody>
      <dsp:txXfrm>
        <a:off x="1799421" y="3483797"/>
        <a:ext cx="91596" cy="91596"/>
      </dsp:txXfrm>
    </dsp:sp>
    <dsp:sp modelId="{1C4604C1-442D-D144-A2D3-55157CF21F88}">
      <dsp:nvSpPr>
        <dsp:cNvPr id="0" name=""/>
        <dsp:cNvSpPr/>
      </dsp:nvSpPr>
      <dsp:spPr>
        <a:xfrm>
          <a:off x="1537128" y="2505571"/>
          <a:ext cx="616183" cy="161428"/>
        </a:xfrm>
        <a:custGeom>
          <a:avLst/>
          <a:gdLst/>
          <a:ahLst/>
          <a:cxnLst/>
          <a:rect l="0" t="0" r="0" b="0"/>
          <a:pathLst>
            <a:path>
              <a:moveTo>
                <a:pt x="0" y="161428"/>
              </a:moveTo>
              <a:lnTo>
                <a:pt x="308091" y="161428"/>
              </a:lnTo>
              <a:lnTo>
                <a:pt x="308091" y="0"/>
              </a:lnTo>
              <a:lnTo>
                <a:pt x="616183"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829295" y="2570361"/>
        <a:ext cx="31848" cy="31848"/>
      </dsp:txXfrm>
    </dsp:sp>
    <dsp:sp modelId="{6075EABF-B306-9841-A61A-8AE7054040EF}">
      <dsp:nvSpPr>
        <dsp:cNvPr id="0" name=""/>
        <dsp:cNvSpPr/>
      </dsp:nvSpPr>
      <dsp:spPr>
        <a:xfrm>
          <a:off x="1537128" y="780380"/>
          <a:ext cx="616183" cy="1886619"/>
        </a:xfrm>
        <a:custGeom>
          <a:avLst/>
          <a:gdLst/>
          <a:ahLst/>
          <a:cxnLst/>
          <a:rect l="0" t="0" r="0" b="0"/>
          <a:pathLst>
            <a:path>
              <a:moveTo>
                <a:pt x="0" y="1886619"/>
              </a:moveTo>
              <a:lnTo>
                <a:pt x="308091" y="1886619"/>
              </a:lnTo>
              <a:lnTo>
                <a:pt x="308091" y="0"/>
              </a:lnTo>
              <a:lnTo>
                <a:pt x="616183"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p>
      </dsp:txBody>
      <dsp:txXfrm>
        <a:off x="1795602" y="1674073"/>
        <a:ext cx="99234" cy="99234"/>
      </dsp:txXfrm>
    </dsp:sp>
    <dsp:sp modelId="{6DC616CC-3C54-CA4F-B258-5853272B47D7}">
      <dsp:nvSpPr>
        <dsp:cNvPr id="0" name=""/>
        <dsp:cNvSpPr/>
      </dsp:nvSpPr>
      <dsp:spPr>
        <a:xfrm rot="16200000">
          <a:off x="-1440950" y="2160771"/>
          <a:ext cx="4943702" cy="1012456"/>
        </a:xfrm>
        <a:prstGeom prst="rect">
          <a:avLst/>
        </a:prstGeom>
        <a:gradFill rotWithShape="0">
          <a:gsLst>
            <a:gs pos="0">
              <a:srgbClr val="92D050">
                <a:alpha val="50000"/>
              </a:srgbClr>
            </a:gs>
            <a:gs pos="100000">
              <a:srgbClr val="00B050">
                <a:alpha val="50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ru-RU" sz="3300" b="1" kern="1200" dirty="0" smtClean="0">
              <a:solidFill>
                <a:srgbClr val="002060"/>
              </a:solidFill>
            </a:rPr>
            <a:t>Краткосрочное обязательство</a:t>
          </a:r>
          <a:endParaRPr lang="ru-RU" sz="3300" b="1" kern="1200" dirty="0">
            <a:solidFill>
              <a:srgbClr val="002060"/>
            </a:solidFill>
          </a:endParaRPr>
        </a:p>
      </dsp:txBody>
      <dsp:txXfrm>
        <a:off x="-1440950" y="2160771"/>
        <a:ext cx="4943702" cy="1012456"/>
      </dsp:txXfrm>
    </dsp:sp>
    <dsp:sp modelId="{9A905D8C-F8D8-804B-B6E6-31BDDBF4F0AC}">
      <dsp:nvSpPr>
        <dsp:cNvPr id="0" name=""/>
        <dsp:cNvSpPr/>
      </dsp:nvSpPr>
      <dsp:spPr>
        <a:xfrm>
          <a:off x="2153311" y="3764"/>
          <a:ext cx="6481075" cy="1553232"/>
        </a:xfrm>
        <a:prstGeom prst="rect">
          <a:avLst/>
        </a:prstGeom>
        <a:solidFill>
          <a:srgbClr val="92D050">
            <a:alpha val="50000"/>
          </a:srgbClr>
        </a:solidFill>
        <a:ln>
          <a:noFill/>
        </a:ln>
        <a:effectLst>
          <a:softEdge rad="63500"/>
        </a:effectLst>
        <a:scene3d>
          <a:camera prst="orthographicFront"/>
          <a:lightRig rig="threePt" dir="t"/>
        </a:scene3d>
        <a:sp3d>
          <a:bevel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100000"/>
            </a:lnSpc>
            <a:spcBef>
              <a:spcPct val="0"/>
            </a:spcBef>
            <a:spcAft>
              <a:spcPts val="0"/>
            </a:spcAft>
          </a:pPr>
          <a:r>
            <a:rPr lang="ru-RU" sz="2600" b="1" i="0" u="none" kern="1200" dirty="0" smtClean="0">
              <a:solidFill>
                <a:srgbClr val="002060"/>
              </a:solidFill>
            </a:rPr>
            <a:t>предполагается его погашение в течение </a:t>
          </a:r>
        </a:p>
        <a:p>
          <a:pPr lvl="0" algn="ctr" defTabSz="1155700">
            <a:lnSpc>
              <a:spcPct val="100000"/>
            </a:lnSpc>
            <a:spcBef>
              <a:spcPct val="0"/>
            </a:spcBef>
            <a:spcAft>
              <a:spcPts val="0"/>
            </a:spcAft>
          </a:pPr>
          <a:r>
            <a:rPr lang="ru-RU" sz="2600" b="1" i="0" u="none" kern="1200" dirty="0" smtClean="0">
              <a:solidFill>
                <a:srgbClr val="C00000"/>
              </a:solidFill>
            </a:rPr>
            <a:t>12 месяцев </a:t>
          </a:r>
          <a:r>
            <a:rPr lang="ru-RU" sz="2600" b="1" i="0" u="none" kern="1200" dirty="0" smtClean="0">
              <a:solidFill>
                <a:srgbClr val="002060"/>
              </a:solidFill>
            </a:rPr>
            <a:t>после отчетной даты (даже если первоначальный срок погашения превышал 12 месяцев)</a:t>
          </a:r>
          <a:endParaRPr lang="ru-RU" sz="2600" b="1" kern="1200" dirty="0">
            <a:solidFill>
              <a:srgbClr val="002060"/>
            </a:solidFill>
          </a:endParaRPr>
        </a:p>
      </dsp:txBody>
      <dsp:txXfrm>
        <a:off x="2153311" y="3764"/>
        <a:ext cx="6481075" cy="1553232"/>
      </dsp:txXfrm>
    </dsp:sp>
    <dsp:sp modelId="{03D2B2EF-C736-0543-80D2-D7D890710585}">
      <dsp:nvSpPr>
        <dsp:cNvPr id="0" name=""/>
        <dsp:cNvSpPr/>
      </dsp:nvSpPr>
      <dsp:spPr>
        <a:xfrm>
          <a:off x="2153311" y="1791822"/>
          <a:ext cx="6492567" cy="1427497"/>
        </a:xfrm>
        <a:prstGeom prst="rect">
          <a:avLst/>
        </a:prstGeom>
        <a:solidFill>
          <a:srgbClr val="92D050">
            <a:alpha val="50000"/>
          </a:srgbClr>
        </a:solidFill>
        <a:ln>
          <a:noFill/>
        </a:ln>
        <a:effectLst>
          <a:softEdge rad="31750"/>
        </a:effectLst>
        <a:scene3d>
          <a:camera prst="orthographicFront"/>
          <a:lightRig rig="threePt" dir="t"/>
        </a:scene3d>
        <a:sp3d>
          <a:bevel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b="1" i="0" u="none" kern="1200" dirty="0" smtClean="0">
              <a:solidFill>
                <a:srgbClr val="002060"/>
              </a:solidFill>
            </a:rPr>
            <a:t>обязательство представляет собой финансовое обязательство</a:t>
          </a:r>
          <a:r>
            <a:rPr lang="ru-RU" sz="2600" b="1" kern="1200" dirty="0" smtClean="0">
              <a:solidFill>
                <a:srgbClr val="002060"/>
              </a:solidFill>
            </a:rPr>
            <a:t>, классифицируемый в соответствии с НПА как краткосрочное обязательство</a:t>
          </a:r>
          <a:endParaRPr lang="ru-RU" sz="2600" b="1" kern="1200" dirty="0">
            <a:solidFill>
              <a:srgbClr val="002060"/>
            </a:solidFill>
          </a:endParaRPr>
        </a:p>
      </dsp:txBody>
      <dsp:txXfrm>
        <a:off x="2153311" y="1791822"/>
        <a:ext cx="6492567" cy="1427497"/>
      </dsp:txXfrm>
    </dsp:sp>
    <dsp:sp modelId="{93413FA6-1DE4-0C42-862E-741B1170A9FA}">
      <dsp:nvSpPr>
        <dsp:cNvPr id="0" name=""/>
        <dsp:cNvSpPr/>
      </dsp:nvSpPr>
      <dsp:spPr>
        <a:xfrm>
          <a:off x="2153311" y="3454145"/>
          <a:ext cx="6472017" cy="1876089"/>
        </a:xfrm>
        <a:prstGeom prst="rect">
          <a:avLst/>
        </a:prstGeom>
        <a:solidFill>
          <a:srgbClr val="92D050">
            <a:alpha val="50000"/>
          </a:srgbClr>
        </a:solidFill>
        <a:ln>
          <a:noFill/>
        </a:ln>
        <a:effectLst>
          <a:softEdge rad="31750"/>
        </a:effectLst>
        <a:scene3d>
          <a:camera prst="orthographicFront"/>
          <a:lightRig rig="threePt" dir="t"/>
        </a:scene3d>
        <a:sp3d>
          <a:bevel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b="1" i="0" u="none" kern="1200" dirty="0" smtClean="0">
              <a:solidFill>
                <a:srgbClr val="002060"/>
              </a:solidFill>
            </a:rPr>
            <a:t>у субъекта отчетности отсутствует безусловное право отсрочить погашение обязательства как минимум на 12 месяцев после отчетной даты</a:t>
          </a:r>
          <a:endParaRPr lang="ru-RU" sz="2600" b="1" kern="1200" dirty="0">
            <a:solidFill>
              <a:srgbClr val="002060"/>
            </a:solidFill>
          </a:endParaRPr>
        </a:p>
      </dsp:txBody>
      <dsp:txXfrm>
        <a:off x="2153311" y="3454145"/>
        <a:ext cx="6472017" cy="1876089"/>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2945659" cy="49633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9" y="2"/>
            <a:ext cx="2945659" cy="496332"/>
          </a:xfrm>
          <a:prstGeom prst="rect">
            <a:avLst/>
          </a:prstGeom>
        </p:spPr>
        <p:txBody>
          <a:bodyPr vert="horz" lIns="91440" tIns="45720" rIns="91440" bIns="45720" rtlCol="0"/>
          <a:lstStyle>
            <a:lvl1pPr algn="r">
              <a:defRPr sz="1200"/>
            </a:lvl1pPr>
          </a:lstStyle>
          <a:p>
            <a:fld id="{082487D5-B714-7E4A-B570-3D34B091A04A}" type="datetimeFigureOut">
              <a:rPr lang="en-US" smtClean="0"/>
              <a:pPr/>
              <a:t>12/18/2020</a:t>
            </a:fld>
            <a:endParaRPr lang="en-US" dirty="0"/>
          </a:p>
        </p:txBody>
      </p:sp>
      <p:sp>
        <p:nvSpPr>
          <p:cNvPr id="4" name="Footer Placeholder 3"/>
          <p:cNvSpPr>
            <a:spLocks noGrp="1"/>
          </p:cNvSpPr>
          <p:nvPr>
            <p:ph type="ftr" sz="quarter" idx="2"/>
          </p:nvPr>
        </p:nvSpPr>
        <p:spPr>
          <a:xfrm>
            <a:off x="3" y="9428584"/>
            <a:ext cx="2945659" cy="496332"/>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9" y="9428584"/>
            <a:ext cx="2945659" cy="496332"/>
          </a:xfrm>
          <a:prstGeom prst="rect">
            <a:avLst/>
          </a:prstGeom>
        </p:spPr>
        <p:txBody>
          <a:bodyPr vert="horz" lIns="91440" tIns="45720" rIns="91440" bIns="45720" rtlCol="0" anchor="b"/>
          <a:lstStyle>
            <a:lvl1pPr algn="r">
              <a:defRPr sz="1200"/>
            </a:lvl1pPr>
          </a:lstStyle>
          <a:p>
            <a:fld id="{0E35AF29-335D-A348-BBFE-1B6F99F3EC63}" type="slidenum">
              <a:rPr lang="en-US" smtClean="0"/>
              <a:pPr/>
              <a:t>‹#›</a:t>
            </a:fld>
            <a:endParaRPr lang="en-US" dirty="0"/>
          </a:p>
        </p:txBody>
      </p:sp>
    </p:spTree>
    <p:extLst>
      <p:ext uri="{BB962C8B-B14F-4D97-AF65-F5344CB8AC3E}">
        <p14:creationId xmlns:p14="http://schemas.microsoft.com/office/powerpoint/2010/main" val="238994377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2945659" cy="49633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9" y="2"/>
            <a:ext cx="2945659" cy="496332"/>
          </a:xfrm>
          <a:prstGeom prst="rect">
            <a:avLst/>
          </a:prstGeom>
        </p:spPr>
        <p:txBody>
          <a:bodyPr vert="horz" lIns="91440" tIns="45720" rIns="91440" bIns="45720" rtlCol="0"/>
          <a:lstStyle>
            <a:lvl1pPr algn="r">
              <a:defRPr sz="1200"/>
            </a:lvl1pPr>
          </a:lstStyle>
          <a:p>
            <a:fld id="{74DA8CF0-9288-6E43-8350-3311193DC481}" type="datetimeFigureOut">
              <a:rPr lang="en-US" smtClean="0"/>
              <a:pPr/>
              <a:t>12/18/2020</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15158"/>
            <a:ext cx="5438140" cy="44669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3" y="9428584"/>
            <a:ext cx="2945659" cy="49633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9" y="9428584"/>
            <a:ext cx="2945659" cy="496332"/>
          </a:xfrm>
          <a:prstGeom prst="rect">
            <a:avLst/>
          </a:prstGeom>
        </p:spPr>
        <p:txBody>
          <a:bodyPr vert="horz" lIns="91440" tIns="45720" rIns="91440" bIns="45720" rtlCol="0" anchor="b"/>
          <a:lstStyle>
            <a:lvl1pPr algn="r">
              <a:defRPr sz="1200"/>
            </a:lvl1pPr>
          </a:lstStyle>
          <a:p>
            <a:fld id="{553E209D-CC24-404D-BA45-4E524A116977}" type="slidenum">
              <a:rPr lang="en-US" smtClean="0"/>
              <a:pPr/>
              <a:t>‹#›</a:t>
            </a:fld>
            <a:endParaRPr lang="en-US" dirty="0"/>
          </a:p>
        </p:txBody>
      </p:sp>
    </p:spTree>
    <p:extLst>
      <p:ext uri="{BB962C8B-B14F-4D97-AF65-F5344CB8AC3E}">
        <p14:creationId xmlns:p14="http://schemas.microsoft.com/office/powerpoint/2010/main" val="1188083800"/>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Образ слайда 1"/>
          <p:cNvSpPr>
            <a:spLocks noGrp="1" noRot="1" noChangeAspect="1" noTextEdit="1"/>
          </p:cNvSpPr>
          <p:nvPr>
            <p:ph type="sldImg"/>
          </p:nvPr>
        </p:nvSpPr>
        <p:spPr bwMode="auto">
          <a:xfrm>
            <a:off x="2824163" y="49213"/>
            <a:ext cx="4275137" cy="32083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Заметки 2"/>
          <p:cNvSpPr>
            <a:spLocks noGrp="1"/>
          </p:cNvSpPr>
          <p:nvPr>
            <p:ph type="body" idx="1"/>
          </p:nvPr>
        </p:nvSpPr>
        <p:spPr>
          <a:xfrm>
            <a:off x="150959" y="3297327"/>
            <a:ext cx="9657173" cy="35003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indent="287463" algn="just">
              <a:spcAft>
                <a:spcPts val="300"/>
              </a:spcAft>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03718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54300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5446708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429899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7219974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2554599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600133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039854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8164900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9807422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prstClr val="black"/>
                </a:solidFill>
                <a:latin typeface="Times New Roman" panose="02020603050405020304" pitchFamily="18" charset="0"/>
                <a:cs typeface="Times New Roman" panose="02020603050405020304" pitchFamily="18" charset="0"/>
              </a:rPr>
              <a:t>040110195 "Доходы от безвозмездных </a:t>
            </a:r>
            <a:r>
              <a:rPr lang="ru-RU" sz="1200" dirty="0" err="1" smtClean="0">
                <a:solidFill>
                  <a:prstClr val="black"/>
                </a:solidFill>
                <a:latin typeface="Times New Roman" panose="02020603050405020304" pitchFamily="18" charset="0"/>
                <a:cs typeface="Times New Roman" panose="02020603050405020304" pitchFamily="18" charset="0"/>
              </a:rPr>
              <a:t>неденежных</a:t>
            </a:r>
            <a:r>
              <a:rPr lang="ru-RU" sz="1200" dirty="0" smtClean="0">
                <a:solidFill>
                  <a:prstClr val="black"/>
                </a:solidFill>
                <a:latin typeface="Times New Roman" panose="02020603050405020304" pitchFamily="18" charset="0"/>
                <a:cs typeface="Times New Roman" panose="02020603050405020304" pitchFamily="18" charset="0"/>
              </a:rPr>
              <a:t> поступлений капитального характера от сектора государственного управления и организаций государственного сектора"</a:t>
            </a:r>
            <a:endParaRPr lang="ru-RU" sz="1200" dirty="0" smtClean="0">
              <a:solidFill>
                <a:prstClr val="black"/>
              </a:solidFill>
              <a:latin typeface="Times New Roman" panose="02020603050405020304" pitchFamily="18"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prstClr val="black"/>
                </a:solidFill>
                <a:latin typeface="Times New Roman" panose="02020603050405020304" pitchFamily="18" charset="0"/>
                <a:ea typeface="Calibri" panose="020F0502020204030204" pitchFamily="34" charset="0"/>
              </a:rPr>
              <a:t>176 - </a:t>
            </a:r>
            <a:r>
              <a:rPr lang="ru-RU" sz="1200" dirty="0" smtClean="0">
                <a:solidFill>
                  <a:prstClr val="black"/>
                </a:solidFill>
                <a:latin typeface="Times New Roman" panose="02020603050405020304" pitchFamily="18" charset="0"/>
                <a:ea typeface="Times New Roman" panose="02020603050405020304" pitchFamily="18" charset="0"/>
                <a:cs typeface="Calibri" panose="020F0502020204030204" pitchFamily="34" charset="0"/>
              </a:rPr>
              <a:t>финансовый результат </a:t>
            </a:r>
            <a:r>
              <a:rPr lang="ru-RU" sz="1200" b="1" dirty="0" smtClean="0">
                <a:solidFill>
                  <a:prstClr val="black"/>
                </a:solidFill>
                <a:latin typeface="Times New Roman" panose="02020603050405020304" pitchFamily="18" charset="0"/>
                <a:ea typeface="Times New Roman" panose="02020603050405020304" pitchFamily="18" charset="0"/>
                <a:cs typeface="Calibri" panose="020F0502020204030204" pitchFamily="34" charset="0"/>
              </a:rPr>
              <a:t>от оценки </a:t>
            </a:r>
            <a:r>
              <a:rPr lang="ru-RU" sz="1200" dirty="0" smtClean="0">
                <a:solidFill>
                  <a:prstClr val="black"/>
                </a:solidFill>
                <a:latin typeface="Times New Roman" panose="02020603050405020304" pitchFamily="18" charset="0"/>
                <a:ea typeface="Times New Roman" panose="02020603050405020304" pitchFamily="18" charset="0"/>
                <a:cs typeface="Calibri" panose="020F0502020204030204" pitchFamily="34" charset="0"/>
              </a:rPr>
              <a:t>финансовых и нефинансовых активов и обязательств, в том числе: основных средств, нематериальных активов, непроизведенных активов, материальных запасов;</a:t>
            </a:r>
            <a:endParaRPr lang="ru-RU" sz="1050" dirty="0" smtClean="0">
              <a:solidFill>
                <a:prstClr val="black"/>
              </a:solidFill>
              <a:ea typeface="Times New Roman" panose="02020603050405020304" pitchFamily="18" charset="0"/>
              <a:cs typeface="Calibri" panose="020F0502020204030204" pitchFamily="34" charset="0"/>
            </a:endParaRPr>
          </a:p>
          <a:p>
            <a:endParaRPr lang="ru-RU" dirty="0"/>
          </a:p>
        </p:txBody>
      </p:sp>
      <p:sp>
        <p:nvSpPr>
          <p:cNvPr id="4" name="Номер слайда 3"/>
          <p:cNvSpPr>
            <a:spLocks noGrp="1"/>
          </p:cNvSpPr>
          <p:nvPr>
            <p:ph type="sldNum" sz="quarter" idx="10"/>
          </p:nvPr>
        </p:nvSpPr>
        <p:spPr/>
        <p:txBody>
          <a:bodyPr/>
          <a:lstStyle/>
          <a:p>
            <a:fld id="{5515977D-9A5A-45CA-A236-9BBFF46B9CF6}" type="slidenum">
              <a:rPr lang="ru-RU" smtClean="0">
                <a:solidFill>
                  <a:prstClr val="black"/>
                </a:solidFill>
              </a:rPr>
              <a:pPr/>
              <a:t>26</a:t>
            </a:fld>
            <a:endParaRPr lang="ru-RU">
              <a:solidFill>
                <a:prstClr val="black"/>
              </a:solidFill>
            </a:endParaRPr>
          </a:p>
        </p:txBody>
      </p:sp>
    </p:spTree>
    <p:extLst>
      <p:ext uri="{BB962C8B-B14F-4D97-AF65-F5344CB8AC3E}">
        <p14:creationId xmlns:p14="http://schemas.microsoft.com/office/powerpoint/2010/main" val="351688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2885867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515977D-9A5A-45CA-A236-9BBFF46B9CF6}" type="slidenum">
              <a:rPr lang="ru-RU" smtClean="0">
                <a:solidFill>
                  <a:prstClr val="black"/>
                </a:solidFill>
              </a:rPr>
              <a:pPr/>
              <a:t>27</a:t>
            </a:fld>
            <a:endParaRPr lang="ru-RU">
              <a:solidFill>
                <a:prstClr val="black"/>
              </a:solidFill>
            </a:endParaRPr>
          </a:p>
        </p:txBody>
      </p:sp>
    </p:spTree>
    <p:extLst>
      <p:ext uri="{BB962C8B-B14F-4D97-AF65-F5344CB8AC3E}">
        <p14:creationId xmlns:p14="http://schemas.microsoft.com/office/powerpoint/2010/main" val="18670266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515977D-9A5A-45CA-A236-9BBFF46B9CF6}" type="slidenum">
              <a:rPr lang="ru-RU" smtClean="0">
                <a:solidFill>
                  <a:prstClr val="black"/>
                </a:solidFill>
              </a:rPr>
              <a:pPr/>
              <a:t>28</a:t>
            </a:fld>
            <a:endParaRPr lang="ru-RU">
              <a:solidFill>
                <a:prstClr val="black"/>
              </a:solidFill>
            </a:endParaRPr>
          </a:p>
        </p:txBody>
      </p:sp>
    </p:spTree>
    <p:extLst>
      <p:ext uri="{BB962C8B-B14F-4D97-AF65-F5344CB8AC3E}">
        <p14:creationId xmlns:p14="http://schemas.microsoft.com/office/powerpoint/2010/main" val="5929357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6276977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20813370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3091045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4157847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4662103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8946365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3315481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247720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7155272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17494709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16394764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9102492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2654851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6184119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5489259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31908059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10779832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21726176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580911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5426881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7524600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26847284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9677525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952407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24586690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2127360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7436580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483271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231272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876178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431272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768987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30177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2D350B4-811D-9C49-8D4A-B431FFD45952}" type="slidenum">
              <a:rPr lang="en-US" smtClean="0"/>
              <a:pPr/>
              <a:t>‹#›</a:t>
            </a:fld>
            <a:endParaRPr lang="en-US" dirty="0"/>
          </a:p>
        </p:txBody>
      </p:sp>
      <p:pic>
        <p:nvPicPr>
          <p:cNvPr id="7" name="Picture 6"/>
          <p:cNvPicPr>
            <a:picLocks noChangeAspect="1"/>
          </p:cNvPicPr>
          <p:nvPr userDrawn="1"/>
        </p:nvPicPr>
        <p:blipFill>
          <a:blip r:embed="rId2"/>
          <a:stretch>
            <a:fillRect/>
          </a:stretch>
        </p:blipFill>
        <p:spPr>
          <a:xfrm>
            <a:off x="3537914" y="273554"/>
            <a:ext cx="4981978" cy="234446"/>
          </a:xfrm>
          <a:prstGeom prst="rect">
            <a:avLst/>
          </a:prstGeom>
        </p:spPr>
      </p:pic>
      <p:sp>
        <p:nvSpPr>
          <p:cNvPr id="8" name="Slide Number Placeholder 12"/>
          <p:cNvSpPr txBox="1">
            <a:spLocks/>
          </p:cNvSpPr>
          <p:nvPr userDrawn="1"/>
        </p:nvSpPr>
        <p:spPr>
          <a:xfrm>
            <a:off x="8516509" y="97634"/>
            <a:ext cx="848799" cy="537466"/>
          </a:xfrm>
          <a:prstGeom prst="rect">
            <a:avLst/>
          </a:prstGeom>
        </p:spPr>
        <p:txBody>
          <a:bodyPr vert="horz" lIns="91440" tIns="45720" rIns="91440" bIns="45720" rtlCol="0" anchor="ctr"/>
          <a:lstStyle>
            <a:defPPr>
              <a:defRPr lang="en-US"/>
            </a:defPPr>
            <a:lvl1pPr marL="0" algn="l" defTabSz="457200" rtl="0" eaLnBrk="1" latinLnBrk="0" hangingPunct="1">
              <a:defRPr sz="2200" kern="1200">
                <a:solidFill>
                  <a:srgbClr val="DEAA46"/>
                </a:solidFill>
                <a:latin typeface="DINPro-Light"/>
                <a:ea typeface="+mn-ea"/>
                <a:cs typeface="DINPro-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2364878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2117854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4260082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Slide Number Placeholder 12"/>
          <p:cNvSpPr txBox="1">
            <a:spLocks/>
          </p:cNvSpPr>
          <p:nvPr userDrawn="1"/>
        </p:nvSpPr>
        <p:spPr>
          <a:xfrm>
            <a:off x="8516509" y="97634"/>
            <a:ext cx="848799" cy="537466"/>
          </a:xfrm>
          <a:prstGeom prst="rect">
            <a:avLst/>
          </a:prstGeom>
        </p:spPr>
        <p:txBody>
          <a:bodyPr vert="horz" lIns="91440" tIns="45720" rIns="91440" bIns="45720" rtlCol="0" anchor="ctr"/>
          <a:lstStyle>
            <a:defPPr>
              <a:defRPr lang="en-US"/>
            </a:defPPr>
            <a:lvl1pPr marL="0" algn="l" defTabSz="457200" rtl="0" eaLnBrk="1" latinLnBrk="0" hangingPunct="1">
              <a:defRPr sz="2200" kern="1200">
                <a:solidFill>
                  <a:srgbClr val="DEAA46"/>
                </a:solidFill>
                <a:latin typeface="DINPro-Light"/>
                <a:ea typeface="+mn-ea"/>
                <a:cs typeface="DINPro-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2409539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258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1317414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3407469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3267228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2553582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748236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2D350B4-811D-9C49-8D4A-B431FFD45952}" type="slidenum">
              <a:rPr lang="en-US" smtClean="0"/>
              <a:pPr/>
              <a:t>‹#›</a:t>
            </a:fld>
            <a:endParaRPr lang="en-US" dirty="0"/>
          </a:p>
        </p:txBody>
      </p:sp>
    </p:spTree>
    <p:extLst>
      <p:ext uri="{BB962C8B-B14F-4D97-AF65-F5344CB8AC3E}">
        <p14:creationId xmlns:p14="http://schemas.microsoft.com/office/powerpoint/2010/main" val="109317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2" name="AutoShape 981"/>
          <p:cNvSpPr>
            <a:spLocks noChangeAspect="1" noChangeArrowheads="1" noTextEdit="1"/>
          </p:cNvSpPr>
          <p:nvPr userDrawn="1"/>
        </p:nvSpPr>
        <p:spPr bwMode="auto">
          <a:xfrm>
            <a:off x="309563" y="247650"/>
            <a:ext cx="1787525" cy="4699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dirty="0"/>
          </a:p>
        </p:txBody>
      </p:sp>
    </p:spTree>
    <p:extLst>
      <p:ext uri="{BB962C8B-B14F-4D97-AF65-F5344CB8AC3E}">
        <p14:creationId xmlns:p14="http://schemas.microsoft.com/office/powerpoint/2010/main" val="1779724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5.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5.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5.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5.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cloud.consultant.ru/cloud/cgi/online.cgi?rnd=4FE239838A366E327B19DA95BD56F877&amp;req=doc&amp;base=LAW&amp;n=317114&amp;dst=100546&amp;fld=134&amp;REFFIELD=134&amp;REFDST=100016&amp;REFDOC=20097&amp;REFBASE=QSBO&amp;stat=refcode=10881;dstident=100546;index=20"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39.xml"/><Relationship Id="rId1" Type="http://schemas.openxmlformats.org/officeDocument/2006/relationships/slideLayout" Target="../slideLayouts/slideLayout5.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45.xml"/><Relationship Id="rId1" Type="http://schemas.openxmlformats.org/officeDocument/2006/relationships/slideLayout" Target="../slideLayouts/slideLayout5.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46.xml"/><Relationship Id="rId1" Type="http://schemas.openxmlformats.org/officeDocument/2006/relationships/slideLayout" Target="../slideLayouts/slideLayout5.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47.xml"/><Relationship Id="rId1" Type="http://schemas.openxmlformats.org/officeDocument/2006/relationships/slideLayout" Target="../slideLayouts/slideLayout5.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Рисунок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823448"/>
            <a:ext cx="9144000" cy="1545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33091" y="4201934"/>
            <a:ext cx="8203686" cy="1200329"/>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Важные аспекты развития методологии отчетности государственных финансов в 2020 – 2021 годах. Консолидация взаимосвязанных оборотов.</a:t>
            </a:r>
          </a:p>
        </p:txBody>
      </p:sp>
      <p:sp useBgFill="1">
        <p:nvSpPr>
          <p:cNvPr id="8" name="Прямоугольник 7"/>
          <p:cNvSpPr/>
          <p:nvPr/>
        </p:nvSpPr>
        <p:spPr>
          <a:xfrm>
            <a:off x="143931" y="220206"/>
            <a:ext cx="4491002" cy="10836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useBgFill="1">
        <p:nvSpPr>
          <p:cNvPr id="9" name="Прямоугольник 8"/>
          <p:cNvSpPr/>
          <p:nvPr/>
        </p:nvSpPr>
        <p:spPr>
          <a:xfrm>
            <a:off x="0" y="5774339"/>
            <a:ext cx="9144000" cy="10836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ик 9"/>
          <p:cNvSpPr/>
          <p:nvPr/>
        </p:nvSpPr>
        <p:spPr>
          <a:xfrm>
            <a:off x="0" y="5782654"/>
            <a:ext cx="9144000" cy="10836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TextBox 2"/>
          <p:cNvSpPr txBox="1"/>
          <p:nvPr/>
        </p:nvSpPr>
        <p:spPr>
          <a:xfrm>
            <a:off x="4029143" y="6543586"/>
            <a:ext cx="1363980" cy="307777"/>
          </a:xfrm>
          <a:prstGeom prst="rect">
            <a:avLst/>
          </a:prstGeom>
          <a:noFill/>
        </p:spPr>
        <p:txBody>
          <a:bodyPr wrap="square" rtlCol="0">
            <a:spAutoFit/>
          </a:bodyPr>
          <a:lstStyle/>
          <a:p>
            <a:r>
              <a:rPr lang="ru-RU" sz="1400" dirty="0" smtClean="0"/>
              <a:t>Декабрь 2020</a:t>
            </a:r>
            <a:endParaRPr lang="ru-RU" sz="1400" dirty="0"/>
          </a:p>
        </p:txBody>
      </p:sp>
    </p:spTree>
    <p:extLst>
      <p:ext uri="{BB962C8B-B14F-4D97-AF65-F5344CB8AC3E}">
        <p14:creationId xmlns:p14="http://schemas.microsoft.com/office/powerpoint/2010/main" val="2232245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10</a:t>
            </a:fld>
            <a:endParaRPr lang="en-US" b="1" dirty="0">
              <a:solidFill>
                <a:srgbClr val="C79023"/>
              </a:solidFill>
            </a:endParaRPr>
          </a:p>
        </p:txBody>
      </p:sp>
      <p:sp>
        <p:nvSpPr>
          <p:cNvPr id="5" name="Title 1">
            <a:extLst>
              <a:ext uri="{FF2B5EF4-FFF2-40B4-BE49-F238E27FC236}">
                <a16:creationId xmlns:a16="http://schemas.microsoft.com/office/drawing/2014/main" id="{D2BE57DE-FA7A-44BC-B8D6-F3B300F4C69D}"/>
              </a:ext>
            </a:extLst>
          </p:cNvPr>
          <p:cNvSpPr txBox="1">
            <a:spLocks/>
          </p:cNvSpPr>
          <p:nvPr/>
        </p:nvSpPr>
        <p:spPr>
          <a:xfrm>
            <a:off x="717755" y="265642"/>
            <a:ext cx="7403690" cy="550435"/>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ru-RU" sz="3400" b="1" dirty="0" smtClean="0">
                <a:solidFill>
                  <a:srgbClr val="077A3E"/>
                </a:solidFill>
                <a:latin typeface="Times New Roman" panose="02020603050405020304" pitchFamily="18" charset="0"/>
                <a:cs typeface="Times New Roman" panose="02020603050405020304" pitchFamily="18" charset="0"/>
              </a:rPr>
              <a:t>Характеристика задолженности</a:t>
            </a:r>
            <a:endParaRPr lang="ru-RU" sz="3400" b="1" dirty="0">
              <a:solidFill>
                <a:srgbClr val="FF0000"/>
              </a:solidFill>
              <a:latin typeface="Times New Roman" panose="02020603050405020304" pitchFamily="18" charset="0"/>
              <a:cs typeface="Times New Roman" panose="02020603050405020304" pitchFamily="18" charset="0"/>
            </a:endParaRPr>
          </a:p>
        </p:txBody>
      </p:sp>
      <p:graphicFrame>
        <p:nvGraphicFramePr>
          <p:cNvPr id="3" name="Схема 2"/>
          <p:cNvGraphicFramePr/>
          <p:nvPr>
            <p:extLst>
              <p:ext uri="{D42A27DB-BD31-4B8C-83A1-F6EECF244321}">
                <p14:modId xmlns:p14="http://schemas.microsoft.com/office/powerpoint/2010/main" val="2541933528"/>
              </p:ext>
            </p:extLst>
          </p:nvPr>
        </p:nvGraphicFramePr>
        <p:xfrm>
          <a:off x="1278193" y="1210187"/>
          <a:ext cx="6705600" cy="4463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7718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11</a:t>
            </a:fld>
            <a:endParaRPr lang="en-US" b="1" dirty="0">
              <a:solidFill>
                <a:srgbClr val="C79023"/>
              </a:solidFill>
            </a:endParaRPr>
          </a:p>
        </p:txBody>
      </p:sp>
      <p:graphicFrame>
        <p:nvGraphicFramePr>
          <p:cNvPr id="2" name="Схема 1"/>
          <p:cNvGraphicFramePr/>
          <p:nvPr>
            <p:extLst/>
          </p:nvPr>
        </p:nvGraphicFramePr>
        <p:xfrm>
          <a:off x="1008449" y="1277550"/>
          <a:ext cx="7772397" cy="467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a:extLst>
              <a:ext uri="{FF2B5EF4-FFF2-40B4-BE49-F238E27FC236}">
                <a16:creationId xmlns:a16="http://schemas.microsoft.com/office/drawing/2014/main" id="{D2BE57DE-FA7A-44BC-B8D6-F3B300F4C69D}"/>
              </a:ext>
            </a:extLst>
          </p:cNvPr>
          <p:cNvSpPr txBox="1">
            <a:spLocks/>
          </p:cNvSpPr>
          <p:nvPr/>
        </p:nvSpPr>
        <p:spPr>
          <a:xfrm>
            <a:off x="1551709" y="90223"/>
            <a:ext cx="5874774" cy="908575"/>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ru-RU" sz="2400" b="1" dirty="0" smtClean="0">
                <a:solidFill>
                  <a:srgbClr val="077A3E"/>
                </a:solidFill>
                <a:latin typeface="Times New Roman" panose="02020603050405020304" pitchFamily="18" charset="0"/>
                <a:cs typeface="Times New Roman" panose="02020603050405020304" pitchFamily="18" charset="0"/>
              </a:rPr>
              <a:t>СГС «Представление отчетности»</a:t>
            </a:r>
          </a:p>
          <a:p>
            <a:pPr>
              <a:spcBef>
                <a:spcPts val="0"/>
              </a:spcBef>
            </a:pPr>
            <a:r>
              <a:rPr lang="ru-RU" sz="2400" b="1" dirty="0" smtClean="0">
                <a:solidFill>
                  <a:srgbClr val="077A3E"/>
                </a:solidFill>
                <a:latin typeface="Times New Roman" panose="02020603050405020304" pitchFamily="18" charset="0"/>
                <a:cs typeface="Times New Roman" panose="02020603050405020304" pitchFamily="18" charset="0"/>
              </a:rPr>
              <a:t>п. 26 - 30</a:t>
            </a:r>
            <a:endParaRPr lang="ru-RU"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341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12</a:t>
            </a:fld>
            <a:endParaRPr lang="en-US" b="1" dirty="0">
              <a:solidFill>
                <a:srgbClr val="C79023"/>
              </a:solidFill>
            </a:endParaRPr>
          </a:p>
        </p:txBody>
      </p:sp>
      <p:sp>
        <p:nvSpPr>
          <p:cNvPr id="6" name="object 3">
            <a:extLst>
              <a:ext uri="{FF2B5EF4-FFF2-40B4-BE49-F238E27FC236}">
                <a16:creationId xmlns:a16="http://schemas.microsoft.com/office/drawing/2014/main" id="{09425ADC-CD76-4D7C-A9E1-524C8042DED9}"/>
              </a:ext>
            </a:extLst>
          </p:cNvPr>
          <p:cNvSpPr txBox="1">
            <a:spLocks noChangeArrowheads="1"/>
          </p:cNvSpPr>
          <p:nvPr/>
        </p:nvSpPr>
        <p:spPr bwMode="auto">
          <a:xfrm>
            <a:off x="2717127" y="492125"/>
            <a:ext cx="45022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266700" indent="-255588" eaLnBrk="0" hangingPunct="0">
              <a:tabLst>
                <a:tab pos="215900"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215900"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215900"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215900"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21590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1590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1590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1590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15900" algn="l"/>
              </a:tabLst>
              <a:defRPr>
                <a:solidFill>
                  <a:schemeClr val="tx1"/>
                </a:solidFill>
                <a:latin typeface="Arial" panose="020B0604020202020204" pitchFamily="34" charset="0"/>
                <a:cs typeface="Arial" panose="020B0604020202020204" pitchFamily="34" charset="0"/>
              </a:defRPr>
            </a:lvl9pPr>
          </a:lstStyle>
          <a:p>
            <a:pPr marL="38100" indent="0">
              <a:tabLst>
                <a:tab pos="38100" algn="l"/>
              </a:tabLst>
            </a:pPr>
            <a:r>
              <a:rPr lang="ru-RU" sz="2600" b="1" dirty="0" smtClean="0">
                <a:solidFill>
                  <a:srgbClr val="077A3E"/>
                </a:solidFill>
                <a:latin typeface="Bookman Old Style" charset="0"/>
                <a:ea typeface="Bookman Old Style" charset="0"/>
                <a:cs typeface="Bookman Old Style" charset="0"/>
              </a:rPr>
              <a:t>Один из критериев</a:t>
            </a:r>
            <a:endParaRPr lang="ru-RU" sz="2600" b="1" dirty="0">
              <a:solidFill>
                <a:srgbClr val="077A3E"/>
              </a:solidFill>
              <a:latin typeface="Bookman Old Style" charset="0"/>
              <a:ea typeface="Bookman Old Style" charset="0"/>
              <a:cs typeface="Bookman Old Style" charset="0"/>
            </a:endParaRPr>
          </a:p>
        </p:txBody>
      </p:sp>
      <p:graphicFrame>
        <p:nvGraphicFramePr>
          <p:cNvPr id="2" name="Схема 1"/>
          <p:cNvGraphicFramePr/>
          <p:nvPr>
            <p:extLst>
              <p:ext uri="{D42A27DB-BD31-4B8C-83A1-F6EECF244321}">
                <p14:modId xmlns:p14="http://schemas.microsoft.com/office/powerpoint/2010/main" val="3297587355"/>
              </p:ext>
            </p:extLst>
          </p:nvPr>
        </p:nvGraphicFramePr>
        <p:xfrm>
          <a:off x="100370" y="1083596"/>
          <a:ext cx="9170551" cy="54843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43493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13</a:t>
            </a:fld>
            <a:endParaRPr lang="en-US" b="1" dirty="0">
              <a:solidFill>
                <a:srgbClr val="C79023"/>
              </a:solidFill>
            </a:endParaRPr>
          </a:p>
        </p:txBody>
      </p:sp>
      <p:sp>
        <p:nvSpPr>
          <p:cNvPr id="6" name="object 3">
            <a:extLst>
              <a:ext uri="{FF2B5EF4-FFF2-40B4-BE49-F238E27FC236}">
                <a16:creationId xmlns:a16="http://schemas.microsoft.com/office/drawing/2014/main" id="{09425ADC-CD76-4D7C-A9E1-524C8042DED9}"/>
              </a:ext>
            </a:extLst>
          </p:cNvPr>
          <p:cNvSpPr txBox="1">
            <a:spLocks noChangeArrowheads="1"/>
          </p:cNvSpPr>
          <p:nvPr/>
        </p:nvSpPr>
        <p:spPr bwMode="auto">
          <a:xfrm>
            <a:off x="2689418" y="378883"/>
            <a:ext cx="45022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266700" indent="-255588" eaLnBrk="0" hangingPunct="0">
              <a:tabLst>
                <a:tab pos="215900"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215900"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215900"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215900"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21590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1590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1590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1590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15900" algn="l"/>
              </a:tabLst>
              <a:defRPr>
                <a:solidFill>
                  <a:schemeClr val="tx1"/>
                </a:solidFill>
                <a:latin typeface="Arial" panose="020B0604020202020204" pitchFamily="34" charset="0"/>
                <a:cs typeface="Arial" panose="020B0604020202020204" pitchFamily="34" charset="0"/>
              </a:defRPr>
            </a:lvl9pPr>
          </a:lstStyle>
          <a:p>
            <a:pPr marL="38100" indent="0">
              <a:tabLst>
                <a:tab pos="38100" algn="l"/>
              </a:tabLst>
            </a:pPr>
            <a:r>
              <a:rPr lang="ru-RU" sz="2600" b="1" dirty="0" smtClean="0">
                <a:solidFill>
                  <a:srgbClr val="077A3E"/>
                </a:solidFill>
                <a:latin typeface="Bookman Old Style" charset="0"/>
                <a:ea typeface="Bookman Old Style" charset="0"/>
                <a:cs typeface="Bookman Old Style" charset="0"/>
              </a:rPr>
              <a:t>Один из критериев</a:t>
            </a:r>
            <a:endParaRPr lang="ru-RU" sz="2600" b="1" dirty="0">
              <a:solidFill>
                <a:srgbClr val="077A3E"/>
              </a:solidFill>
              <a:latin typeface="Bookman Old Style" charset="0"/>
              <a:ea typeface="Bookman Old Style" charset="0"/>
              <a:cs typeface="Bookman Old Style" charset="0"/>
            </a:endParaRPr>
          </a:p>
        </p:txBody>
      </p:sp>
      <p:graphicFrame>
        <p:nvGraphicFramePr>
          <p:cNvPr id="2" name="Схема 1"/>
          <p:cNvGraphicFramePr/>
          <p:nvPr>
            <p:extLst>
              <p:ext uri="{D42A27DB-BD31-4B8C-83A1-F6EECF244321}">
                <p14:modId xmlns:p14="http://schemas.microsoft.com/office/powerpoint/2010/main" val="298009560"/>
              </p:ext>
            </p:extLst>
          </p:nvPr>
        </p:nvGraphicFramePr>
        <p:xfrm>
          <a:off x="-165101" y="1083596"/>
          <a:ext cx="9170551"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5087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14</a:t>
            </a:fld>
            <a:endParaRPr lang="en-US" b="1" dirty="0">
              <a:solidFill>
                <a:srgbClr val="C79023"/>
              </a:solidFill>
            </a:endParaRPr>
          </a:p>
        </p:txBody>
      </p:sp>
      <p:graphicFrame>
        <p:nvGraphicFramePr>
          <p:cNvPr id="2" name="Схема 1"/>
          <p:cNvGraphicFramePr/>
          <p:nvPr>
            <p:extLst>
              <p:ext uri="{D42A27DB-BD31-4B8C-83A1-F6EECF244321}">
                <p14:modId xmlns:p14="http://schemas.microsoft.com/office/powerpoint/2010/main" val="2107116549"/>
              </p:ext>
            </p:extLst>
          </p:nvPr>
        </p:nvGraphicFramePr>
        <p:xfrm>
          <a:off x="723900" y="952500"/>
          <a:ext cx="8140697" cy="5499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a:extLst>
              <a:ext uri="{FF2B5EF4-FFF2-40B4-BE49-F238E27FC236}">
                <a16:creationId xmlns:a16="http://schemas.microsoft.com/office/drawing/2014/main" id="{D2BE57DE-FA7A-44BC-B8D6-F3B300F4C69D}"/>
              </a:ext>
            </a:extLst>
          </p:cNvPr>
          <p:cNvSpPr txBox="1">
            <a:spLocks/>
          </p:cNvSpPr>
          <p:nvPr/>
        </p:nvSpPr>
        <p:spPr>
          <a:xfrm>
            <a:off x="1234209" y="194468"/>
            <a:ext cx="6643736" cy="595314"/>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ru-RU" sz="2800" b="1" dirty="0" smtClean="0">
                <a:solidFill>
                  <a:srgbClr val="077A3E"/>
                </a:solidFill>
              </a:rPr>
              <a:t>Краткосрочные и долгосрочные активы и обязательства</a:t>
            </a:r>
            <a:endParaRPr lang="en-GB" sz="2800" b="1" u="sng" dirty="0">
              <a:solidFill>
                <a:srgbClr val="C79023"/>
              </a:solidFill>
            </a:endParaRPr>
          </a:p>
        </p:txBody>
      </p:sp>
    </p:spTree>
    <p:extLst>
      <p:ext uri="{BB962C8B-B14F-4D97-AF65-F5344CB8AC3E}">
        <p14:creationId xmlns:p14="http://schemas.microsoft.com/office/powerpoint/2010/main" val="16358882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15</a:t>
            </a:fld>
            <a:endParaRPr lang="en-US" b="1" dirty="0">
              <a:solidFill>
                <a:srgbClr val="C79023"/>
              </a:solidFill>
            </a:endParaRPr>
          </a:p>
        </p:txBody>
      </p:sp>
      <p:sp>
        <p:nvSpPr>
          <p:cNvPr id="7" name="Title 1">
            <a:extLst>
              <a:ext uri="{FF2B5EF4-FFF2-40B4-BE49-F238E27FC236}">
                <a16:creationId xmlns:a16="http://schemas.microsoft.com/office/drawing/2014/main" id="{D2BE57DE-FA7A-44BC-B8D6-F3B300F4C69D}"/>
              </a:ext>
            </a:extLst>
          </p:cNvPr>
          <p:cNvSpPr txBox="1">
            <a:spLocks/>
          </p:cNvSpPr>
          <p:nvPr/>
        </p:nvSpPr>
        <p:spPr>
          <a:xfrm>
            <a:off x="818573" y="178593"/>
            <a:ext cx="6643736" cy="595314"/>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ru-RU" sz="2400" b="1" dirty="0" smtClean="0">
                <a:solidFill>
                  <a:srgbClr val="077A3E"/>
                </a:solidFill>
              </a:rPr>
              <a:t>Краткосрочные и долгосрочные обязательства</a:t>
            </a:r>
            <a:endParaRPr lang="en-GB" sz="2400" b="1" u="sng" dirty="0">
              <a:solidFill>
                <a:srgbClr val="C79023"/>
              </a:solidFill>
            </a:endParaRPr>
          </a:p>
        </p:txBody>
      </p:sp>
      <p:graphicFrame>
        <p:nvGraphicFramePr>
          <p:cNvPr id="5" name="Схема 4"/>
          <p:cNvGraphicFramePr/>
          <p:nvPr>
            <p:extLst/>
          </p:nvPr>
        </p:nvGraphicFramePr>
        <p:xfrm>
          <a:off x="1206500" y="876300"/>
          <a:ext cx="7048500" cy="4660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D2BE57DE-FA7A-44BC-B8D6-F3B300F4C69D}"/>
              </a:ext>
            </a:extLst>
          </p:cNvPr>
          <p:cNvSpPr txBox="1">
            <a:spLocks/>
          </p:cNvSpPr>
          <p:nvPr/>
        </p:nvSpPr>
        <p:spPr>
          <a:xfrm>
            <a:off x="317501" y="5741986"/>
            <a:ext cx="8687950" cy="976314"/>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ru-RU" sz="1600" i="1" dirty="0" smtClean="0">
                <a:solidFill>
                  <a:srgbClr val="002060"/>
                </a:solidFill>
                <a:latin typeface="Times New Roman" charset="0"/>
                <a:ea typeface="Times New Roman" charset="0"/>
                <a:cs typeface="Times New Roman" charset="0"/>
              </a:rPr>
              <a:t>*есть исключения</a:t>
            </a:r>
          </a:p>
          <a:p>
            <a:pPr algn="l"/>
            <a:r>
              <a:rPr lang="ru-RU" sz="1600" i="1" dirty="0">
                <a:solidFill>
                  <a:srgbClr val="002060"/>
                </a:solidFill>
                <a:latin typeface="Times New Roman" charset="0"/>
                <a:ea typeface="Times New Roman" charset="0"/>
                <a:cs typeface="Times New Roman" charset="0"/>
              </a:rPr>
              <a:t>К краткосрочным обязательствам относится также текущая доля долгосрочных обязательств, то есть часть долгосрочных обязательств субъекта, подлежащая погашению в течение 12 месяцев после отчетной даты</a:t>
            </a:r>
            <a:endParaRPr lang="en-GB" sz="1600" b="1" i="1" u="sng" dirty="0">
              <a:solidFill>
                <a:srgbClr val="00206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517500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16</a:t>
            </a:fld>
            <a:endParaRPr lang="en-US" b="1" dirty="0">
              <a:solidFill>
                <a:srgbClr val="C79023"/>
              </a:solidFill>
            </a:endParaRPr>
          </a:p>
        </p:txBody>
      </p:sp>
      <p:sp>
        <p:nvSpPr>
          <p:cNvPr id="7" name="Title 1">
            <a:extLst>
              <a:ext uri="{FF2B5EF4-FFF2-40B4-BE49-F238E27FC236}">
                <a16:creationId xmlns:a16="http://schemas.microsoft.com/office/drawing/2014/main" id="{D2BE57DE-FA7A-44BC-B8D6-F3B300F4C69D}"/>
              </a:ext>
            </a:extLst>
          </p:cNvPr>
          <p:cNvSpPr txBox="1">
            <a:spLocks/>
          </p:cNvSpPr>
          <p:nvPr/>
        </p:nvSpPr>
        <p:spPr>
          <a:xfrm>
            <a:off x="499919" y="194468"/>
            <a:ext cx="6643736" cy="595314"/>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ru-RU" sz="2400" b="1" dirty="0" smtClean="0">
                <a:solidFill>
                  <a:srgbClr val="077A3E"/>
                </a:solidFill>
              </a:rPr>
              <a:t>Просроченная задолженность</a:t>
            </a:r>
            <a:endParaRPr lang="en-GB" sz="2400" b="1" u="sng" dirty="0">
              <a:solidFill>
                <a:srgbClr val="C79023"/>
              </a:solidFill>
            </a:endParaRPr>
          </a:p>
        </p:txBody>
      </p:sp>
      <p:graphicFrame>
        <p:nvGraphicFramePr>
          <p:cNvPr id="5" name="Схема 4"/>
          <p:cNvGraphicFramePr/>
          <p:nvPr>
            <p:extLst>
              <p:ext uri="{D42A27DB-BD31-4B8C-83A1-F6EECF244321}">
                <p14:modId xmlns:p14="http://schemas.microsoft.com/office/powerpoint/2010/main" val="325806565"/>
              </p:ext>
            </p:extLst>
          </p:nvPr>
        </p:nvGraphicFramePr>
        <p:xfrm>
          <a:off x="951006" y="1360394"/>
          <a:ext cx="7048500" cy="4660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6372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2143805" y="51439"/>
            <a:ext cx="6665897" cy="830997"/>
          </a:xfrm>
          <a:prstGeom prst="rect">
            <a:avLst/>
          </a:prstGeom>
        </p:spPr>
        <p:txBody>
          <a:bodyPr wrap="square">
            <a:spAutoFit/>
          </a:bodyPr>
          <a:lstStyle/>
          <a:p>
            <a:pPr algn="ctr"/>
            <a:r>
              <a:rPr lang="ru-RU" sz="2400" b="1" dirty="0" smtClean="0">
                <a:solidFill>
                  <a:srgbClr val="077A3E"/>
                </a:solidFill>
              </a:rPr>
              <a:t>Особенности заполнения отдельных форм отчетности</a:t>
            </a:r>
            <a:endParaRPr lang="ru-RU" sz="2400" b="1" dirty="0">
              <a:solidFill>
                <a:srgbClr val="077A3E"/>
              </a:solidFill>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17</a:t>
            </a:fld>
            <a:endParaRPr lang="en-US" b="1" dirty="0">
              <a:solidFill>
                <a:srgbClr val="C79023"/>
              </a:solidFill>
            </a:endParaRPr>
          </a:p>
        </p:txBody>
      </p:sp>
      <p:sp>
        <p:nvSpPr>
          <p:cNvPr id="9" name="TextBox 8"/>
          <p:cNvSpPr txBox="1"/>
          <p:nvPr/>
        </p:nvSpPr>
        <p:spPr>
          <a:xfrm>
            <a:off x="241468" y="1321683"/>
            <a:ext cx="2183187" cy="1107996"/>
          </a:xfrm>
          <a:prstGeom prst="rect">
            <a:avLst/>
          </a:prstGeom>
          <a:noFill/>
        </p:spPr>
        <p:txBody>
          <a:bodyPr wrap="square" rtlCol="0">
            <a:spAutoFit/>
          </a:bodyPr>
          <a:lstStyle/>
          <a:p>
            <a:pPr algn="ctr"/>
            <a:r>
              <a:rPr lang="ru-RU" sz="2200" b="1" dirty="0" smtClean="0">
                <a:solidFill>
                  <a:srgbClr val="002060"/>
                </a:solidFill>
                <a:latin typeface="Times New Roman" charset="0"/>
                <a:ea typeface="Times New Roman" charset="0"/>
                <a:cs typeface="Times New Roman" charset="0"/>
              </a:rPr>
              <a:t>Просроченная </a:t>
            </a:r>
            <a:r>
              <a:rPr lang="ru-RU" sz="2200" b="1" u="sng" dirty="0" smtClean="0">
                <a:solidFill>
                  <a:srgbClr val="002060"/>
                </a:solidFill>
                <a:latin typeface="Times New Roman" charset="0"/>
                <a:ea typeface="Times New Roman" charset="0"/>
                <a:cs typeface="Times New Roman" charset="0"/>
              </a:rPr>
              <a:t>кредиторская</a:t>
            </a:r>
            <a:r>
              <a:rPr lang="ru-RU" sz="2200" b="1" dirty="0" smtClean="0">
                <a:solidFill>
                  <a:srgbClr val="002060"/>
                </a:solidFill>
                <a:latin typeface="Times New Roman" charset="0"/>
                <a:ea typeface="Times New Roman" charset="0"/>
                <a:cs typeface="Times New Roman" charset="0"/>
              </a:rPr>
              <a:t> задолженность</a:t>
            </a:r>
          </a:p>
        </p:txBody>
      </p:sp>
      <p:sp>
        <p:nvSpPr>
          <p:cNvPr id="10" name="TextBox 9"/>
          <p:cNvSpPr txBox="1"/>
          <p:nvPr/>
        </p:nvSpPr>
        <p:spPr>
          <a:xfrm>
            <a:off x="2438443" y="779846"/>
            <a:ext cx="6499079" cy="6186309"/>
          </a:xfrm>
          <a:prstGeom prst="rect">
            <a:avLst/>
          </a:prstGeom>
          <a:noFill/>
        </p:spPr>
        <p:txBody>
          <a:bodyPr wrap="square" rtlCol="0">
            <a:spAutoFit/>
          </a:bodyPr>
          <a:lstStyle/>
          <a:p>
            <a:pPr algn="just"/>
            <a:r>
              <a:rPr lang="ru-RU" dirty="0">
                <a:latin typeface="Times New Roman" charset="0"/>
                <a:ea typeface="Times New Roman" charset="0"/>
                <a:cs typeface="Times New Roman" charset="0"/>
              </a:rPr>
              <a:t> </a:t>
            </a:r>
            <a:r>
              <a:rPr lang="ru-RU" dirty="0" smtClean="0">
                <a:latin typeface="Times New Roman" charset="0"/>
                <a:ea typeface="Times New Roman" charset="0"/>
                <a:cs typeface="Times New Roman" charset="0"/>
              </a:rPr>
              <a:t>1) в </a:t>
            </a:r>
            <a:r>
              <a:rPr lang="ru-RU" dirty="0">
                <a:latin typeface="Times New Roman" charset="0"/>
                <a:ea typeface="Times New Roman" charset="0"/>
                <a:cs typeface="Times New Roman" charset="0"/>
              </a:rPr>
              <a:t>случае, если по состоянию на </a:t>
            </a:r>
            <a:r>
              <a:rPr lang="ru-RU" dirty="0" smtClean="0">
                <a:latin typeface="Times New Roman" charset="0"/>
                <a:ea typeface="Times New Roman" charset="0"/>
                <a:cs typeface="Times New Roman" charset="0"/>
              </a:rPr>
              <a:t>01.01.2020 </a:t>
            </a:r>
            <a:r>
              <a:rPr lang="ru-RU" dirty="0">
                <a:latin typeface="Times New Roman" charset="0"/>
                <a:ea typeface="Times New Roman" charset="0"/>
                <a:cs typeface="Times New Roman" charset="0"/>
              </a:rPr>
              <a:t>у главных распорядителей средств федерального бюджета перед бюджетом субъекта Российской Федерации сложилась кредиторская задолженность по межбюджетным трансфертам, которая не была погашена в течение </a:t>
            </a:r>
            <a:r>
              <a:rPr lang="ru-RU" dirty="0" smtClean="0">
                <a:latin typeface="Times New Roman" charset="0"/>
                <a:ea typeface="Times New Roman" charset="0"/>
                <a:cs typeface="Times New Roman" charset="0"/>
              </a:rPr>
              <a:t>2020 </a:t>
            </a:r>
            <a:r>
              <a:rPr lang="ru-RU" dirty="0">
                <a:latin typeface="Times New Roman" charset="0"/>
                <a:ea typeface="Times New Roman" charset="0"/>
                <a:cs typeface="Times New Roman" charset="0"/>
              </a:rPr>
              <a:t>года, такая кредиторская задолженность (на </a:t>
            </a:r>
            <a:r>
              <a:rPr lang="ru-RU" dirty="0" smtClean="0">
                <a:latin typeface="Times New Roman" charset="0"/>
                <a:ea typeface="Times New Roman" charset="0"/>
                <a:cs typeface="Times New Roman" charset="0"/>
              </a:rPr>
              <a:t>01.01.2021 </a:t>
            </a:r>
            <a:r>
              <a:rPr lang="ru-RU" dirty="0">
                <a:latin typeface="Times New Roman" charset="0"/>
                <a:ea typeface="Times New Roman" charset="0"/>
                <a:cs typeface="Times New Roman" charset="0"/>
              </a:rPr>
              <a:t>года) отражается в Сведениях (ф. 0503169) как </a:t>
            </a:r>
            <a:r>
              <a:rPr lang="ru-RU" b="1" dirty="0">
                <a:solidFill>
                  <a:srgbClr val="C00000"/>
                </a:solidFill>
                <a:latin typeface="Times New Roman" charset="0"/>
                <a:ea typeface="Times New Roman" charset="0"/>
                <a:cs typeface="Times New Roman" charset="0"/>
              </a:rPr>
              <a:t>просроченная</a:t>
            </a:r>
            <a:r>
              <a:rPr lang="ru-RU" dirty="0" smtClean="0">
                <a:latin typeface="Times New Roman" charset="0"/>
                <a:ea typeface="Times New Roman" charset="0"/>
                <a:cs typeface="Times New Roman" charset="0"/>
              </a:rPr>
              <a:t>;</a:t>
            </a:r>
          </a:p>
          <a:p>
            <a:pPr algn="just"/>
            <a:endParaRPr lang="ru-RU" sz="1200" dirty="0">
              <a:latin typeface="Times New Roman" charset="0"/>
              <a:ea typeface="Times New Roman" charset="0"/>
              <a:cs typeface="Times New Roman" charset="0"/>
            </a:endParaRPr>
          </a:p>
          <a:p>
            <a:pPr algn="just"/>
            <a:r>
              <a:rPr lang="ru-RU" dirty="0" smtClean="0">
                <a:latin typeface="Times New Roman" charset="0"/>
                <a:ea typeface="Times New Roman" charset="0"/>
                <a:cs typeface="Times New Roman" charset="0"/>
              </a:rPr>
              <a:t>2) </a:t>
            </a:r>
            <a:r>
              <a:rPr lang="ru-RU" dirty="0">
                <a:latin typeface="Times New Roman" charset="0"/>
                <a:ea typeface="Times New Roman" charset="0"/>
                <a:cs typeface="Times New Roman" charset="0"/>
              </a:rPr>
              <a:t>кредиторская задолженность, сложившаяся по состоянию на </a:t>
            </a:r>
            <a:r>
              <a:rPr lang="ru-RU" dirty="0" smtClean="0">
                <a:latin typeface="Times New Roman" charset="0"/>
                <a:ea typeface="Times New Roman" charset="0"/>
                <a:cs typeface="Times New Roman" charset="0"/>
              </a:rPr>
              <a:t>01.01.2021 </a:t>
            </a:r>
            <a:r>
              <a:rPr lang="ru-RU" dirty="0">
                <a:latin typeface="Times New Roman" charset="0"/>
                <a:ea typeface="Times New Roman" charset="0"/>
                <a:cs typeface="Times New Roman" charset="0"/>
              </a:rPr>
              <a:t>у главных распорядителей средств федерального бюджета перед бюджетом субъекта Российской Федерации по межбюджетным трансфертам по результатам исполнения федерального бюджета за </a:t>
            </a:r>
            <a:r>
              <a:rPr lang="ru-RU" dirty="0" smtClean="0">
                <a:latin typeface="Times New Roman" charset="0"/>
                <a:ea typeface="Times New Roman" charset="0"/>
                <a:cs typeface="Times New Roman" charset="0"/>
              </a:rPr>
              <a:t>2020 </a:t>
            </a:r>
            <a:r>
              <a:rPr lang="ru-RU" dirty="0">
                <a:latin typeface="Times New Roman" charset="0"/>
                <a:ea typeface="Times New Roman" charset="0"/>
                <a:cs typeface="Times New Roman" charset="0"/>
              </a:rPr>
              <a:t>год, к показателям просроченной задолженности </a:t>
            </a:r>
            <a:r>
              <a:rPr lang="ru-RU" b="1" dirty="0">
                <a:solidFill>
                  <a:srgbClr val="002060"/>
                </a:solidFill>
                <a:latin typeface="Times New Roman" charset="0"/>
                <a:ea typeface="Times New Roman" charset="0"/>
                <a:cs typeface="Times New Roman" charset="0"/>
              </a:rPr>
              <a:t>не </a:t>
            </a:r>
            <a:r>
              <a:rPr lang="ru-RU" b="1" dirty="0" smtClean="0">
                <a:solidFill>
                  <a:srgbClr val="002060"/>
                </a:solidFill>
                <a:latin typeface="Times New Roman" charset="0"/>
                <a:ea typeface="Times New Roman" charset="0"/>
                <a:cs typeface="Times New Roman" charset="0"/>
              </a:rPr>
              <a:t>относится</a:t>
            </a:r>
            <a:r>
              <a:rPr lang="ru-RU" dirty="0" smtClean="0">
                <a:latin typeface="Times New Roman" charset="0"/>
                <a:ea typeface="Times New Roman" charset="0"/>
                <a:cs typeface="Times New Roman" charset="0"/>
              </a:rPr>
              <a:t>;</a:t>
            </a:r>
          </a:p>
          <a:p>
            <a:pPr algn="just"/>
            <a:endParaRPr lang="ru-RU" sz="1200" dirty="0">
              <a:latin typeface="Times New Roman" charset="0"/>
              <a:ea typeface="Times New Roman" charset="0"/>
              <a:cs typeface="Times New Roman" charset="0"/>
            </a:endParaRPr>
          </a:p>
          <a:p>
            <a:pPr algn="just"/>
            <a:r>
              <a:rPr lang="ru-RU" dirty="0" smtClean="0">
                <a:latin typeface="Times New Roman" charset="0"/>
                <a:ea typeface="Times New Roman" charset="0"/>
                <a:cs typeface="Times New Roman" charset="0"/>
              </a:rPr>
              <a:t>3) </a:t>
            </a:r>
            <a:r>
              <a:rPr lang="ru-RU" dirty="0">
                <a:latin typeface="Times New Roman" charset="0"/>
                <a:ea typeface="Times New Roman" charset="0"/>
                <a:cs typeface="Times New Roman" charset="0"/>
              </a:rPr>
              <a:t>кредиторская задолженность, отраженная на счетах аналитического учета счета </a:t>
            </a:r>
            <a:r>
              <a:rPr lang="ru-RU" dirty="0" smtClean="0">
                <a:latin typeface="Times New Roman" charset="0"/>
                <a:ea typeface="Times New Roman" charset="0"/>
                <a:cs typeface="Times New Roman" charset="0"/>
              </a:rPr>
              <a:t>020551000 </a:t>
            </a:r>
            <a:r>
              <a:rPr lang="ru-RU" dirty="0">
                <a:latin typeface="Times New Roman" charset="0"/>
                <a:ea typeface="Times New Roman" charset="0"/>
                <a:cs typeface="Times New Roman" charset="0"/>
              </a:rPr>
              <a:t>«Расчеты по безвозмездным поступлениям от других бюджетов бюджетной системы Российской Федерации</a:t>
            </a:r>
            <a:r>
              <a:rPr lang="ru-RU" dirty="0" smtClean="0">
                <a:latin typeface="Times New Roman" charset="0"/>
                <a:ea typeface="Times New Roman" charset="0"/>
                <a:cs typeface="Times New Roman" charset="0"/>
              </a:rPr>
              <a:t>» (130305000 «Расчеты по платежам в бюджеты») </a:t>
            </a:r>
            <a:r>
              <a:rPr lang="ru-RU" dirty="0">
                <a:latin typeface="Times New Roman" charset="0"/>
                <a:ea typeface="Times New Roman" charset="0"/>
                <a:cs typeface="Times New Roman" charset="0"/>
              </a:rPr>
              <a:t>может являться </a:t>
            </a:r>
            <a:r>
              <a:rPr lang="ru-RU" b="1" dirty="0">
                <a:solidFill>
                  <a:srgbClr val="C00000"/>
                </a:solidFill>
                <a:latin typeface="Times New Roman" charset="0"/>
                <a:ea typeface="Times New Roman" charset="0"/>
                <a:cs typeface="Times New Roman" charset="0"/>
              </a:rPr>
              <a:t>просроченной в случае нарушения сроков возврата </a:t>
            </a:r>
            <a:r>
              <a:rPr lang="ru-RU" dirty="0">
                <a:latin typeface="Times New Roman" charset="0"/>
                <a:ea typeface="Times New Roman" charset="0"/>
                <a:cs typeface="Times New Roman" charset="0"/>
              </a:rPr>
              <a:t>до момента ее взыскания или урегулирования </a:t>
            </a:r>
          </a:p>
        </p:txBody>
      </p:sp>
    </p:spTree>
    <p:extLst>
      <p:ext uri="{BB962C8B-B14F-4D97-AF65-F5344CB8AC3E}">
        <p14:creationId xmlns:p14="http://schemas.microsoft.com/office/powerpoint/2010/main" val="13967095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2143805" y="51439"/>
            <a:ext cx="6665897" cy="830997"/>
          </a:xfrm>
          <a:prstGeom prst="rect">
            <a:avLst/>
          </a:prstGeom>
        </p:spPr>
        <p:txBody>
          <a:bodyPr wrap="square">
            <a:spAutoFit/>
          </a:bodyPr>
          <a:lstStyle/>
          <a:p>
            <a:pPr algn="ctr"/>
            <a:r>
              <a:rPr lang="ru-RU" sz="2400" b="1" dirty="0" smtClean="0">
                <a:solidFill>
                  <a:srgbClr val="077A3E"/>
                </a:solidFill>
              </a:rPr>
              <a:t>Особенности заполнения отдельных форм отчетности</a:t>
            </a:r>
            <a:endParaRPr lang="ru-RU" sz="2400" b="1" dirty="0">
              <a:solidFill>
                <a:srgbClr val="077A3E"/>
              </a:solidFill>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18</a:t>
            </a:fld>
            <a:endParaRPr lang="en-US" b="1" dirty="0">
              <a:solidFill>
                <a:srgbClr val="C79023"/>
              </a:solidFill>
            </a:endParaRPr>
          </a:p>
        </p:txBody>
      </p:sp>
      <p:sp>
        <p:nvSpPr>
          <p:cNvPr id="9" name="TextBox 8"/>
          <p:cNvSpPr txBox="1"/>
          <p:nvPr/>
        </p:nvSpPr>
        <p:spPr>
          <a:xfrm>
            <a:off x="241468" y="1321683"/>
            <a:ext cx="2183187" cy="1107996"/>
          </a:xfrm>
          <a:prstGeom prst="rect">
            <a:avLst/>
          </a:prstGeom>
          <a:noFill/>
        </p:spPr>
        <p:txBody>
          <a:bodyPr wrap="square" rtlCol="0">
            <a:spAutoFit/>
          </a:bodyPr>
          <a:lstStyle/>
          <a:p>
            <a:pPr algn="ctr"/>
            <a:r>
              <a:rPr lang="ru-RU" sz="2200" b="1" dirty="0" smtClean="0">
                <a:solidFill>
                  <a:srgbClr val="002060"/>
                </a:solidFill>
                <a:latin typeface="Times New Roman" charset="0"/>
                <a:ea typeface="Times New Roman" charset="0"/>
                <a:cs typeface="Times New Roman" charset="0"/>
              </a:rPr>
              <a:t>Просроченная </a:t>
            </a:r>
            <a:r>
              <a:rPr lang="ru-RU" sz="2200" b="1" u="sng" dirty="0" smtClean="0">
                <a:solidFill>
                  <a:srgbClr val="002060"/>
                </a:solidFill>
                <a:latin typeface="Times New Roman" charset="0"/>
                <a:ea typeface="Times New Roman" charset="0"/>
                <a:cs typeface="Times New Roman" charset="0"/>
              </a:rPr>
              <a:t>кредиторская</a:t>
            </a:r>
            <a:r>
              <a:rPr lang="ru-RU" sz="2200" b="1" dirty="0" smtClean="0">
                <a:solidFill>
                  <a:srgbClr val="002060"/>
                </a:solidFill>
                <a:latin typeface="Times New Roman" charset="0"/>
                <a:ea typeface="Times New Roman" charset="0"/>
                <a:cs typeface="Times New Roman" charset="0"/>
              </a:rPr>
              <a:t> задолженность</a:t>
            </a:r>
          </a:p>
        </p:txBody>
      </p:sp>
      <p:sp>
        <p:nvSpPr>
          <p:cNvPr id="10" name="TextBox 9"/>
          <p:cNvSpPr txBox="1"/>
          <p:nvPr/>
        </p:nvSpPr>
        <p:spPr>
          <a:xfrm>
            <a:off x="2611377" y="882436"/>
            <a:ext cx="6371258" cy="4801314"/>
          </a:xfrm>
          <a:prstGeom prst="rect">
            <a:avLst/>
          </a:prstGeom>
          <a:noFill/>
        </p:spPr>
        <p:txBody>
          <a:bodyPr wrap="square" rtlCol="0">
            <a:spAutoFit/>
          </a:bodyPr>
          <a:lstStyle/>
          <a:p>
            <a:pPr algn="just"/>
            <a:r>
              <a:rPr lang="ru-RU" dirty="0">
                <a:latin typeface="Times New Roman" charset="0"/>
                <a:ea typeface="Times New Roman" charset="0"/>
                <a:cs typeface="Times New Roman" charset="0"/>
              </a:rPr>
              <a:t> </a:t>
            </a:r>
            <a:r>
              <a:rPr lang="ru-RU" dirty="0" smtClean="0">
                <a:latin typeface="Times New Roman" charset="0"/>
                <a:ea typeface="Times New Roman" charset="0"/>
                <a:cs typeface="Times New Roman" charset="0"/>
              </a:rPr>
              <a:t>Кредиторская </a:t>
            </a:r>
            <a:r>
              <a:rPr lang="ru-RU" dirty="0">
                <a:latin typeface="Times New Roman" charset="0"/>
                <a:ea typeface="Times New Roman" charset="0"/>
                <a:cs typeface="Times New Roman" charset="0"/>
              </a:rPr>
              <a:t>задолженность, числящаяся на соответствующих счетах аналитического учета счетов 0 205 11 000 «Расчеты с плательщиками налогов», 0 205 13 000 «Расчеты с плательщиками таможенных платежей», 0 205 14 000 «Расчеты с плательщиками по обязательным страховым взносам», 0 205 20 000 «Расчеты по доходам от собственности», 0 205 30 000 «Расчеты по доходам от оказания платных услуг (работ), компенсаций затрат», 0 205 40 000 «Расчеты по суммам штрафов, пеней, неустоек, возмещений ущерба», которая может быть </a:t>
            </a:r>
            <a:r>
              <a:rPr lang="ru-RU" b="1" dirty="0">
                <a:solidFill>
                  <a:srgbClr val="C00000"/>
                </a:solidFill>
                <a:latin typeface="Times New Roman" charset="0"/>
                <a:ea typeface="Times New Roman" charset="0"/>
                <a:cs typeface="Times New Roman" charset="0"/>
              </a:rPr>
              <a:t>погашена (возвращена) только по обращению кредитора </a:t>
            </a:r>
            <a:r>
              <a:rPr lang="ru-RU" dirty="0">
                <a:latin typeface="Times New Roman" charset="0"/>
                <a:ea typeface="Times New Roman" charset="0"/>
                <a:cs typeface="Times New Roman" charset="0"/>
              </a:rPr>
              <a:t>(далее – задолженность, имеющая заявительный характер, задолженность заявительного характера), является </a:t>
            </a:r>
            <a:r>
              <a:rPr lang="ru-RU" b="1" dirty="0">
                <a:solidFill>
                  <a:srgbClr val="C00000"/>
                </a:solidFill>
                <a:latin typeface="Times New Roman" charset="0"/>
                <a:ea typeface="Times New Roman" charset="0"/>
                <a:cs typeface="Times New Roman" charset="0"/>
              </a:rPr>
              <a:t>не просроченной </a:t>
            </a:r>
            <a:r>
              <a:rPr lang="ru-RU" dirty="0">
                <a:latin typeface="Times New Roman" charset="0"/>
                <a:ea typeface="Times New Roman" charset="0"/>
                <a:cs typeface="Times New Roman" charset="0"/>
              </a:rPr>
              <a:t>и краткосрочной (текущей) </a:t>
            </a:r>
            <a:r>
              <a:rPr lang="ru-RU" dirty="0" smtClean="0">
                <a:latin typeface="Times New Roman" charset="0"/>
                <a:ea typeface="Times New Roman" charset="0"/>
                <a:cs typeface="Times New Roman" charset="0"/>
              </a:rPr>
              <a:t>задолженностью</a:t>
            </a:r>
          </a:p>
          <a:p>
            <a:pPr algn="just"/>
            <a:endParaRPr lang="ru-RU" dirty="0">
              <a:latin typeface="Times New Roman" charset="0"/>
              <a:ea typeface="Times New Roman" charset="0"/>
              <a:cs typeface="Times New Roman" charset="0"/>
            </a:endParaRPr>
          </a:p>
          <a:p>
            <a:pPr algn="just"/>
            <a:endParaRPr lang="ru-RU" dirty="0" smtClean="0">
              <a:latin typeface="Times New Roman" charset="0"/>
              <a:ea typeface="Times New Roman" charset="0"/>
              <a:cs typeface="Times New Roman" charset="0"/>
            </a:endParaRPr>
          </a:p>
          <a:p>
            <a:pPr algn="just"/>
            <a:r>
              <a:rPr lang="ru-RU" dirty="0" smtClean="0">
                <a:latin typeface="Times New Roman" charset="0"/>
                <a:ea typeface="Times New Roman" charset="0"/>
                <a:cs typeface="Times New Roman" charset="0"/>
              </a:rPr>
              <a:t>Иные ситуации по счетам 020800000, 020900000 </a:t>
            </a:r>
            <a:endParaRPr lang="ru-RU"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8981028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2143805" y="51439"/>
            <a:ext cx="6665897" cy="830997"/>
          </a:xfrm>
          <a:prstGeom prst="rect">
            <a:avLst/>
          </a:prstGeom>
        </p:spPr>
        <p:txBody>
          <a:bodyPr wrap="square">
            <a:spAutoFit/>
          </a:bodyPr>
          <a:lstStyle/>
          <a:p>
            <a:pPr algn="ctr"/>
            <a:r>
              <a:rPr lang="ru-RU" sz="2400" b="1" dirty="0" smtClean="0">
                <a:solidFill>
                  <a:srgbClr val="077A3E"/>
                </a:solidFill>
              </a:rPr>
              <a:t>Особенности заполнения отдельных форм отчетности</a:t>
            </a:r>
            <a:endParaRPr lang="ru-RU" sz="2400" b="1" dirty="0">
              <a:solidFill>
                <a:srgbClr val="077A3E"/>
              </a:solidFill>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19</a:t>
            </a:fld>
            <a:endParaRPr lang="en-US" b="1" dirty="0">
              <a:solidFill>
                <a:srgbClr val="C79023"/>
              </a:solidFill>
            </a:endParaRPr>
          </a:p>
        </p:txBody>
      </p:sp>
      <p:sp>
        <p:nvSpPr>
          <p:cNvPr id="9" name="TextBox 8"/>
          <p:cNvSpPr txBox="1"/>
          <p:nvPr/>
        </p:nvSpPr>
        <p:spPr>
          <a:xfrm>
            <a:off x="214574" y="1630517"/>
            <a:ext cx="2183187" cy="1107996"/>
          </a:xfrm>
          <a:prstGeom prst="rect">
            <a:avLst/>
          </a:prstGeom>
          <a:noFill/>
        </p:spPr>
        <p:txBody>
          <a:bodyPr wrap="square" rtlCol="0">
            <a:spAutoFit/>
          </a:bodyPr>
          <a:lstStyle/>
          <a:p>
            <a:pPr algn="ctr"/>
            <a:r>
              <a:rPr lang="ru-RU" sz="2200" b="1" dirty="0" smtClean="0">
                <a:solidFill>
                  <a:srgbClr val="002060"/>
                </a:solidFill>
                <a:latin typeface="Times New Roman" charset="0"/>
                <a:ea typeface="Times New Roman" charset="0"/>
                <a:cs typeface="Times New Roman" charset="0"/>
              </a:rPr>
              <a:t>Просроченная </a:t>
            </a:r>
            <a:r>
              <a:rPr lang="ru-RU" sz="2200" b="1" u="sng" dirty="0" smtClean="0">
                <a:solidFill>
                  <a:srgbClr val="002060"/>
                </a:solidFill>
                <a:latin typeface="Times New Roman" charset="0"/>
                <a:ea typeface="Times New Roman" charset="0"/>
                <a:cs typeface="Times New Roman" charset="0"/>
              </a:rPr>
              <a:t>дебиторская</a:t>
            </a:r>
            <a:r>
              <a:rPr lang="ru-RU" sz="2200" b="1" dirty="0" smtClean="0">
                <a:solidFill>
                  <a:srgbClr val="002060"/>
                </a:solidFill>
                <a:latin typeface="Times New Roman" charset="0"/>
                <a:ea typeface="Times New Roman" charset="0"/>
                <a:cs typeface="Times New Roman" charset="0"/>
              </a:rPr>
              <a:t> задолженность</a:t>
            </a:r>
          </a:p>
        </p:txBody>
      </p:sp>
      <p:sp>
        <p:nvSpPr>
          <p:cNvPr id="10" name="TextBox 9"/>
          <p:cNvSpPr txBox="1"/>
          <p:nvPr/>
        </p:nvSpPr>
        <p:spPr>
          <a:xfrm>
            <a:off x="2544142" y="1030353"/>
            <a:ext cx="6371258" cy="3416320"/>
          </a:xfrm>
          <a:prstGeom prst="rect">
            <a:avLst/>
          </a:prstGeom>
          <a:noFill/>
        </p:spPr>
        <p:txBody>
          <a:bodyPr wrap="square" rtlCol="0">
            <a:spAutoFit/>
          </a:bodyPr>
          <a:lstStyle/>
          <a:p>
            <a:pPr algn="just"/>
            <a:r>
              <a:rPr lang="ru-RU" dirty="0">
                <a:latin typeface="Times New Roman" charset="0"/>
                <a:ea typeface="Times New Roman" charset="0"/>
                <a:cs typeface="Times New Roman" charset="0"/>
              </a:rPr>
              <a:t> 3.3. Дебиторская задолженность по возврату неиспользованных остатков целевых межбюджетных трансфертов прошлых лет, по возврату учреждениями (организациями) неиспользованных остатков целевых субсидий прошлых лет, отраженная администратором доходов на конец отчетного периода на счетах аналитического учета счетов 1 205 5Х 000 «Расчеты по безвозмездным денежным поступлениям текущего характера», 1 205 6Х 000 «Расчеты по безвозмездным денежным поступлениям капитального характера», </a:t>
            </a:r>
            <a:r>
              <a:rPr lang="ru-RU" b="1" dirty="0">
                <a:solidFill>
                  <a:srgbClr val="C00000"/>
                </a:solidFill>
                <a:latin typeface="Times New Roman" charset="0"/>
                <a:ea typeface="Times New Roman" charset="0"/>
                <a:cs typeface="Times New Roman" charset="0"/>
              </a:rPr>
              <a:t>до наступления</a:t>
            </a:r>
            <a:r>
              <a:rPr lang="ru-RU" dirty="0">
                <a:latin typeface="Times New Roman" charset="0"/>
                <a:ea typeface="Times New Roman" charset="0"/>
                <a:cs typeface="Times New Roman" charset="0"/>
              </a:rPr>
              <a:t> установленного срока перечисления указанных возвратов в доход бюджета </a:t>
            </a:r>
            <a:r>
              <a:rPr lang="ru-RU" b="1" dirty="0">
                <a:solidFill>
                  <a:srgbClr val="C00000"/>
                </a:solidFill>
                <a:latin typeface="Times New Roman" charset="0"/>
                <a:ea typeface="Times New Roman" charset="0"/>
                <a:cs typeface="Times New Roman" charset="0"/>
              </a:rPr>
              <a:t>не относится к просроченной</a:t>
            </a:r>
            <a:r>
              <a:rPr lang="ru-RU" dirty="0">
                <a:latin typeface="Times New Roman" charset="0"/>
                <a:ea typeface="Times New Roman" charset="0"/>
                <a:cs typeface="Times New Roman" charset="0"/>
              </a:rPr>
              <a:t> задолженности. </a:t>
            </a:r>
          </a:p>
        </p:txBody>
      </p:sp>
    </p:spTree>
    <p:extLst>
      <p:ext uri="{BB962C8B-B14F-4D97-AF65-F5344CB8AC3E}">
        <p14:creationId xmlns:p14="http://schemas.microsoft.com/office/powerpoint/2010/main" val="1707134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1035441" y="361948"/>
            <a:ext cx="6452338" cy="553998"/>
          </a:xfrm>
          <a:prstGeom prst="rect">
            <a:avLst/>
          </a:prstGeom>
        </p:spPr>
        <p:txBody>
          <a:bodyPr wrap="square">
            <a:spAutoFit/>
          </a:bodyPr>
          <a:lstStyle/>
          <a:p>
            <a:pPr algn="ctr"/>
            <a:r>
              <a:rPr lang="ru-RU" sz="3000" b="1" dirty="0" smtClean="0">
                <a:solidFill>
                  <a:srgbClr val="077A3E"/>
                </a:solidFill>
              </a:rPr>
              <a:t>Изменения в учете в 2020 году</a:t>
            </a:r>
            <a:endParaRPr lang="ru-RU" sz="3000" b="1" dirty="0">
              <a:solidFill>
                <a:srgbClr val="077A3E"/>
              </a:solidFill>
            </a:endParaRPr>
          </a:p>
        </p:txBody>
      </p:sp>
      <p:sp>
        <p:nvSpPr>
          <p:cNvPr id="7" name="Номер слайда 14"/>
          <p:cNvSpPr>
            <a:spLocks noGrp="1"/>
          </p:cNvSpPr>
          <p:nvPr>
            <p:ph type="sldNum" sz="quarter" idx="12"/>
          </p:nvPr>
        </p:nvSpPr>
        <p:spPr>
          <a:xfrm>
            <a:off x="8596142" y="179386"/>
            <a:ext cx="547857" cy="365125"/>
          </a:xfrm>
        </p:spPr>
        <p:txBody>
          <a:bodyPr/>
          <a:lstStyle/>
          <a:p>
            <a:r>
              <a:rPr lang="ru-RU" b="1" dirty="0">
                <a:solidFill>
                  <a:srgbClr val="C79023"/>
                </a:solidFill>
              </a:rPr>
              <a:t> </a:t>
            </a:r>
            <a:fld id="{D81B3B79-DEF0-4346-A5D2-0443081EFB3D}" type="slidenum">
              <a:rPr lang="ru-RU" b="1" smtClean="0">
                <a:solidFill>
                  <a:srgbClr val="C79023"/>
                </a:solidFill>
              </a:rPr>
              <a:t>2</a:t>
            </a:fld>
            <a:endParaRPr lang="en-US" b="1" dirty="0">
              <a:solidFill>
                <a:srgbClr val="C79023"/>
              </a:solidFill>
            </a:endParaRPr>
          </a:p>
        </p:txBody>
      </p:sp>
      <p:graphicFrame>
        <p:nvGraphicFramePr>
          <p:cNvPr id="3" name="Схема 2"/>
          <p:cNvGraphicFramePr/>
          <p:nvPr>
            <p:extLst>
              <p:ext uri="{D42A27DB-BD31-4B8C-83A1-F6EECF244321}">
                <p14:modId xmlns:p14="http://schemas.microsoft.com/office/powerpoint/2010/main" val="3400399070"/>
              </p:ext>
            </p:extLst>
          </p:nvPr>
        </p:nvGraphicFramePr>
        <p:xfrm>
          <a:off x="74255" y="1470339"/>
          <a:ext cx="8843603"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4173120" y="6313834"/>
            <a:ext cx="4827639" cy="369332"/>
          </a:xfrm>
          <a:prstGeom prst="rect">
            <a:avLst/>
          </a:prstGeom>
          <a:noFill/>
        </p:spPr>
        <p:txBody>
          <a:bodyPr wrap="square" rtlCol="0">
            <a:spAutoFit/>
          </a:bodyPr>
          <a:lstStyle/>
          <a:p>
            <a:r>
              <a:rPr lang="ru-RU" i="1" dirty="0" smtClean="0">
                <a:latin typeface="Times New Roman" panose="02020603050405020304" pitchFamily="18" charset="0"/>
                <a:cs typeface="Times New Roman" panose="02020603050405020304" pitchFamily="18" charset="0"/>
              </a:rPr>
              <a:t>Приказы зарегистрированы Минюстом России</a:t>
            </a: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1906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1371787" y="177839"/>
            <a:ext cx="6665897" cy="1077218"/>
          </a:xfrm>
          <a:prstGeom prst="rect">
            <a:avLst/>
          </a:prstGeom>
        </p:spPr>
        <p:txBody>
          <a:bodyPr wrap="square">
            <a:spAutoFit/>
          </a:bodyPr>
          <a:lstStyle/>
          <a:p>
            <a:pPr algn="ctr"/>
            <a:r>
              <a:rPr lang="ru-RU" sz="3200" b="1" dirty="0" smtClean="0">
                <a:solidFill>
                  <a:srgbClr val="077A3E"/>
                </a:solidFill>
              </a:rPr>
              <a:t>Особенности заполнения отдельных форм отчетности</a:t>
            </a:r>
            <a:endParaRPr lang="ru-RU" sz="3200" b="1" dirty="0">
              <a:solidFill>
                <a:srgbClr val="077A3E"/>
              </a:solidFill>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20</a:t>
            </a:fld>
            <a:endParaRPr lang="en-US" b="1" dirty="0">
              <a:solidFill>
                <a:srgbClr val="C79023"/>
              </a:solidFill>
            </a:endParaRPr>
          </a:p>
        </p:txBody>
      </p:sp>
      <p:sp>
        <p:nvSpPr>
          <p:cNvPr id="2" name="Прямоугольник 1"/>
          <p:cNvSpPr/>
          <p:nvPr/>
        </p:nvSpPr>
        <p:spPr>
          <a:xfrm>
            <a:off x="491614" y="1381457"/>
            <a:ext cx="8426244" cy="3139321"/>
          </a:xfrm>
          <a:prstGeom prst="rect">
            <a:avLst/>
          </a:prstGeom>
        </p:spPr>
        <p:txBody>
          <a:bodyPr wrap="square">
            <a:spAutoFit/>
          </a:bodyPr>
          <a:lstStyle/>
          <a:p>
            <a:pPr indent="342900" algn="just"/>
            <a:r>
              <a:rPr lang="ru-RU" dirty="0" smtClean="0">
                <a:solidFill>
                  <a:srgbClr val="000000"/>
                </a:solidFill>
                <a:latin typeface="Times New Roman" charset="0"/>
              </a:rPr>
              <a:t>При </a:t>
            </a:r>
            <a:r>
              <a:rPr lang="ru-RU" dirty="0">
                <a:solidFill>
                  <a:srgbClr val="000000"/>
                </a:solidFill>
                <a:latin typeface="Times New Roman" charset="0"/>
              </a:rPr>
              <a:t>отражении в бухгалтерском учете информации об объектах бухгалтерского учета, возникших в рамках правопреемства по правам и обязанностям при реорганизации учреждения путем присоединения, необходимо учитывать следующее</a:t>
            </a:r>
            <a:r>
              <a:rPr lang="ru-RU" dirty="0" smtClean="0">
                <a:solidFill>
                  <a:srgbClr val="000000"/>
                </a:solidFill>
                <a:latin typeface="Times New Roman" charset="0"/>
              </a:rPr>
              <a:t>.</a:t>
            </a:r>
          </a:p>
          <a:p>
            <a:pPr indent="342900" algn="just"/>
            <a:endParaRPr lang="ru-RU" dirty="0">
              <a:solidFill>
                <a:srgbClr val="000000"/>
              </a:solidFill>
              <a:latin typeface="Times New Roman" charset="0"/>
            </a:endParaRPr>
          </a:p>
          <a:p>
            <a:pPr indent="342900" algn="just"/>
            <a:r>
              <a:rPr lang="ru-RU" dirty="0">
                <a:solidFill>
                  <a:srgbClr val="000000"/>
                </a:solidFill>
                <a:latin typeface="Times New Roman" charset="0"/>
              </a:rPr>
              <a:t>В случае если при реорганизации у правопреемника присоединяемого учреждения возникает право оперативного управления на объекты имущества, находившиеся на праве оперативного управления у присоединяемого учреждения, по универсальному правопреемству с момента реорганизации указанные объекты нефинансовых активов подлежат отражению на соответствующих счетах аналитического учета счета </a:t>
            </a:r>
            <a:r>
              <a:rPr lang="ru-RU" u="sng" dirty="0">
                <a:solidFill>
                  <a:srgbClr val="820082"/>
                </a:solidFill>
                <a:latin typeface="Times New Roman" charset="0"/>
                <a:hlinkClick r:id="rId3"/>
              </a:rPr>
              <a:t>010100000</a:t>
            </a:r>
            <a:r>
              <a:rPr lang="ru-RU" dirty="0">
                <a:solidFill>
                  <a:srgbClr val="000000"/>
                </a:solidFill>
                <a:latin typeface="Times New Roman" charset="0"/>
              </a:rPr>
              <a:t> "Основные средства".</a:t>
            </a:r>
            <a:endParaRPr lang="ru-RU" b="0" i="0" u="none" strike="noStrike" dirty="0">
              <a:solidFill>
                <a:srgbClr val="000000"/>
              </a:solidFill>
              <a:effectLst/>
              <a:latin typeface="Times New Roman"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886055419"/>
              </p:ext>
            </p:extLst>
          </p:nvPr>
        </p:nvGraphicFramePr>
        <p:xfrm>
          <a:off x="764604" y="4773578"/>
          <a:ext cx="7922196" cy="1559560"/>
        </p:xfrm>
        <a:graphic>
          <a:graphicData uri="http://schemas.openxmlformats.org/drawingml/2006/table">
            <a:tbl>
              <a:tblPr firstRow="1" bandRow="1">
                <a:tableStyleId>{BC89EF96-8CEA-46FF-86C4-4CE0E7609802}</a:tableStyleId>
              </a:tblPr>
              <a:tblGrid>
                <a:gridCol w="2837329">
                  <a:extLst>
                    <a:ext uri="{9D8B030D-6E8A-4147-A177-3AD203B41FA5}">
                      <a16:colId xmlns:a16="http://schemas.microsoft.com/office/drawing/2014/main" val="20000"/>
                    </a:ext>
                  </a:extLst>
                </a:gridCol>
                <a:gridCol w="5084867">
                  <a:extLst>
                    <a:ext uri="{9D8B030D-6E8A-4147-A177-3AD203B41FA5}">
                      <a16:colId xmlns:a16="http://schemas.microsoft.com/office/drawing/2014/main" val="20001"/>
                    </a:ext>
                  </a:extLst>
                </a:gridCol>
              </a:tblGrid>
              <a:tr h="370840">
                <a:tc>
                  <a:txBody>
                    <a:bodyPr/>
                    <a:lstStyle/>
                    <a:p>
                      <a:r>
                        <a:rPr lang="ru-RU" sz="1800" b="1" kern="1200" dirty="0" smtClean="0">
                          <a:solidFill>
                            <a:schemeClr val="tx1"/>
                          </a:solidFill>
                          <a:effectLst/>
                          <a:latin typeface="Times New Roman" charset="0"/>
                          <a:ea typeface="Times New Roman" charset="0"/>
                          <a:cs typeface="Times New Roman" charset="0"/>
                        </a:rPr>
                        <a:t>Пункт 14 приказа 85н</a:t>
                      </a:r>
                      <a:endParaRPr lang="ru-RU" b="0" dirty="0">
                        <a:latin typeface="Times New Roman" charset="0"/>
                        <a:ea typeface="Times New Roman" charset="0"/>
                        <a:cs typeface="Times New Roman" charset="0"/>
                      </a:endParaRPr>
                    </a:p>
                  </a:txBody>
                  <a:tcPr/>
                </a:tc>
                <a:tc>
                  <a:txBody>
                    <a:bodyPr/>
                    <a:lstStyle/>
                    <a:p>
                      <a:pPr algn="ctr"/>
                      <a:r>
                        <a:rPr lang="fi-FI" sz="1800" b="0" i="0" u="none" strike="noStrike" kern="1200" dirty="0" smtClean="0">
                          <a:solidFill>
                            <a:schemeClr val="tx1"/>
                          </a:solidFill>
                          <a:effectLst/>
                          <a:latin typeface="Times New Roman" charset="0"/>
                          <a:ea typeface="Times New Roman" charset="0"/>
                          <a:cs typeface="Times New Roman" charset="0"/>
                        </a:rPr>
                        <a:t>2 07 00000 00 0000 </a:t>
                      </a:r>
                      <a:r>
                        <a:rPr lang="ru-RU" sz="1800" b="1" i="0" u="none" strike="noStrike" kern="1200" dirty="0" smtClean="0">
                          <a:solidFill>
                            <a:srgbClr val="FF0000"/>
                          </a:solidFill>
                          <a:effectLst/>
                          <a:latin typeface="Times New Roman" charset="0"/>
                          <a:ea typeface="Times New Roman" charset="0"/>
                          <a:cs typeface="Times New Roman" charset="0"/>
                        </a:rPr>
                        <a:t>ХХХ</a:t>
                      </a:r>
                      <a:r>
                        <a:rPr lang="ru-RU" sz="1800" b="0" kern="1200" dirty="0" smtClean="0">
                          <a:solidFill>
                            <a:schemeClr val="tx1"/>
                          </a:solidFill>
                          <a:effectLst/>
                          <a:latin typeface="Times New Roman" charset="0"/>
                          <a:ea typeface="Times New Roman" charset="0"/>
                          <a:cs typeface="Times New Roman" charset="0"/>
                        </a:rPr>
                        <a:t> 1 401 10 191(195) </a:t>
                      </a:r>
                      <a:endParaRPr lang="ru-RU" b="0" dirty="0">
                        <a:latin typeface="Times New Roman" charset="0"/>
                        <a:ea typeface="Times New Roman" charset="0"/>
                        <a:cs typeface="Times New Roman" charset="0"/>
                      </a:endParaRPr>
                    </a:p>
                  </a:txBody>
                  <a:tcPr anchor="ctr"/>
                </a:tc>
                <a:extLst>
                  <a:ext uri="{0D108BD9-81ED-4DB2-BD59-A6C34878D82A}">
                    <a16:rowId xmlns:a16="http://schemas.microsoft.com/office/drawing/2014/main" val="10000"/>
                  </a:ext>
                </a:extLst>
              </a:tr>
              <a:tr h="370840">
                <a:tc gridSpan="2">
                  <a:txBody>
                    <a:bodyPr/>
                    <a:lstStyle/>
                    <a:p>
                      <a:r>
                        <a:rPr lang="ru-RU" sz="1800" b="0" i="0" u="none" strike="noStrike" kern="1200" dirty="0" smtClean="0">
                          <a:solidFill>
                            <a:schemeClr val="tx1"/>
                          </a:solidFill>
                          <a:effectLst/>
                          <a:latin typeface="+mn-lt"/>
                          <a:ea typeface="+mn-ea"/>
                          <a:cs typeface="+mn-cs"/>
                        </a:rPr>
                        <a:t>Отражение в доходах бюджетов бюджетной системы Российской Федерации безвозмездных поступлений нефинансовых активов осуществляется по соответствующим статьям и подстатьям доходов кода вида доходов бюджетов 000 2 07 00000 00 0000 000 "Прочие безвозмездные поступления"</a:t>
                      </a:r>
                      <a:endParaRPr lang="ru-RU" b="0" dirty="0">
                        <a:latin typeface="Times New Roman" charset="0"/>
                        <a:ea typeface="Times New Roman" charset="0"/>
                        <a:cs typeface="Times New Roman" charset="0"/>
                      </a:endParaRPr>
                    </a:p>
                  </a:txBody>
                  <a:tcPr/>
                </a:tc>
                <a:tc hMerge="1">
                  <a:txBody>
                    <a:bodyPr/>
                    <a:lstStyle/>
                    <a:p>
                      <a:pPr algn="ctr"/>
                      <a:endParaRPr lang="ru-RU" b="0" dirty="0">
                        <a:latin typeface="Times New Roman" charset="0"/>
                        <a:ea typeface="Times New Roman" charset="0"/>
                        <a:cs typeface="Times New Roman" charset="0"/>
                      </a:endParaRPr>
                    </a:p>
                  </a:txBody>
                  <a:tcPr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604797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2143805" y="51439"/>
            <a:ext cx="6665897" cy="1077218"/>
          </a:xfrm>
          <a:prstGeom prst="rect">
            <a:avLst/>
          </a:prstGeom>
        </p:spPr>
        <p:txBody>
          <a:bodyPr wrap="square">
            <a:spAutoFit/>
          </a:bodyPr>
          <a:lstStyle/>
          <a:p>
            <a:pPr algn="ctr"/>
            <a:r>
              <a:rPr lang="ru-RU" sz="3200" b="1" dirty="0" smtClean="0">
                <a:solidFill>
                  <a:srgbClr val="077A3E"/>
                </a:solidFill>
              </a:rPr>
              <a:t>Особенности заполнения отдельных форм отчетности</a:t>
            </a:r>
            <a:endParaRPr lang="ru-RU" sz="3200" b="1" dirty="0">
              <a:solidFill>
                <a:srgbClr val="077A3E"/>
              </a:solidFill>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21</a:t>
            </a:fld>
            <a:endParaRPr lang="en-US" b="1" dirty="0">
              <a:solidFill>
                <a:srgbClr val="C79023"/>
              </a:solidFill>
            </a:endParaRPr>
          </a:p>
        </p:txBody>
      </p:sp>
      <p:grpSp>
        <p:nvGrpSpPr>
          <p:cNvPr id="3" name="Группа 2"/>
          <p:cNvGrpSpPr/>
          <p:nvPr/>
        </p:nvGrpSpPr>
        <p:grpSpPr>
          <a:xfrm>
            <a:off x="430307" y="1462908"/>
            <a:ext cx="8256493" cy="3890714"/>
            <a:chOff x="430307" y="2014238"/>
            <a:chExt cx="8256493" cy="3890714"/>
          </a:xfrm>
        </p:grpSpPr>
        <p:sp>
          <p:nvSpPr>
            <p:cNvPr id="4" name="TextBox 3"/>
            <p:cNvSpPr txBox="1"/>
            <p:nvPr/>
          </p:nvSpPr>
          <p:spPr>
            <a:xfrm>
              <a:off x="430307" y="2014238"/>
              <a:ext cx="3973300" cy="2175804"/>
            </a:xfrm>
            <a:prstGeom prst="rightArrowCallout">
              <a:avLst>
                <a:gd name="adj1" fmla="val 22528"/>
                <a:gd name="adj2" fmla="val 25000"/>
                <a:gd name="adj3" fmla="val 35506"/>
                <a:gd name="adj4" fmla="val 67684"/>
              </a:avLst>
            </a:prstGeom>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nchor="ctr" anchorCtr="0">
              <a:noAutofit/>
            </a:bodyPr>
            <a:lstStyle/>
            <a:p>
              <a:pPr algn="ctr"/>
              <a:r>
                <a:rPr lang="ru-RU" sz="2800" dirty="0" smtClean="0">
                  <a:solidFill>
                    <a:srgbClr val="002060"/>
                  </a:solidFill>
                  <a:latin typeface="Times New Roman" charset="0"/>
                  <a:ea typeface="Times New Roman" charset="0"/>
                  <a:cs typeface="Times New Roman" charset="0"/>
                </a:rPr>
                <a:t>0503110</a:t>
              </a:r>
            </a:p>
            <a:p>
              <a:pPr algn="ctr"/>
              <a:r>
                <a:rPr lang="ru-RU" sz="2800" dirty="0" smtClean="0">
                  <a:solidFill>
                    <a:srgbClr val="002060"/>
                  </a:solidFill>
                  <a:latin typeface="Times New Roman" charset="0"/>
                  <a:ea typeface="Times New Roman" charset="0"/>
                  <a:cs typeface="Times New Roman" charset="0"/>
                </a:rPr>
                <a:t>0503121</a:t>
              </a:r>
            </a:p>
            <a:p>
              <a:pPr algn="ctr"/>
              <a:r>
                <a:rPr lang="ru-RU" sz="2800" dirty="0" smtClean="0">
                  <a:solidFill>
                    <a:srgbClr val="002060"/>
                  </a:solidFill>
                  <a:latin typeface="Times New Roman" charset="0"/>
                  <a:ea typeface="Times New Roman" charset="0"/>
                  <a:cs typeface="Times New Roman" charset="0"/>
                </a:rPr>
                <a:t>0503710</a:t>
              </a:r>
            </a:p>
            <a:p>
              <a:pPr algn="ctr"/>
              <a:r>
                <a:rPr lang="ru-RU" sz="2800" dirty="0" smtClean="0">
                  <a:solidFill>
                    <a:srgbClr val="002060"/>
                  </a:solidFill>
                  <a:latin typeface="Times New Roman" charset="0"/>
                  <a:ea typeface="Times New Roman" charset="0"/>
                  <a:cs typeface="Times New Roman" charset="0"/>
                </a:rPr>
                <a:t>0503721</a:t>
              </a:r>
              <a:endParaRPr lang="ru-RU" sz="2800" dirty="0">
                <a:solidFill>
                  <a:srgbClr val="002060"/>
                </a:solidFill>
                <a:latin typeface="Times New Roman" charset="0"/>
                <a:ea typeface="Times New Roman" charset="0"/>
                <a:cs typeface="Times New Roman" charset="0"/>
              </a:endParaRPr>
            </a:p>
          </p:txBody>
        </p:sp>
        <p:sp>
          <p:nvSpPr>
            <p:cNvPr id="9" name="TextBox 8"/>
            <p:cNvSpPr txBox="1"/>
            <p:nvPr/>
          </p:nvSpPr>
          <p:spPr>
            <a:xfrm>
              <a:off x="6165556" y="2563530"/>
              <a:ext cx="2521244" cy="1077218"/>
            </a:xfrm>
            <a:prstGeom prst="rect">
              <a:avLst/>
            </a:prstGeom>
            <a:noFill/>
          </p:spPr>
          <p:txBody>
            <a:bodyPr wrap="square" rtlCol="0">
              <a:spAutoFit/>
            </a:bodyPr>
            <a:lstStyle/>
            <a:p>
              <a:r>
                <a:rPr lang="ru-RU" sz="3200" b="1" dirty="0" smtClean="0">
                  <a:solidFill>
                    <a:srgbClr val="002060"/>
                  </a:solidFill>
                  <a:latin typeface="Times New Roman" charset="0"/>
                  <a:ea typeface="Times New Roman" charset="0"/>
                  <a:cs typeface="Times New Roman" charset="0"/>
                </a:rPr>
                <a:t>0 401 20 228</a:t>
              </a:r>
            </a:p>
            <a:p>
              <a:r>
                <a:rPr lang="ru-RU" sz="3200" b="1" dirty="0" smtClean="0">
                  <a:solidFill>
                    <a:srgbClr val="002060"/>
                  </a:solidFill>
                  <a:latin typeface="Times New Roman" charset="0"/>
                  <a:ea typeface="Times New Roman" charset="0"/>
                  <a:cs typeface="Times New Roman" charset="0"/>
                </a:rPr>
                <a:t>0 109 Х0 228</a:t>
              </a:r>
              <a:endParaRPr lang="ru-RU" sz="3200" b="1" dirty="0">
                <a:solidFill>
                  <a:srgbClr val="002060"/>
                </a:solidFill>
                <a:latin typeface="Times New Roman" charset="0"/>
                <a:ea typeface="Times New Roman" charset="0"/>
                <a:cs typeface="Times New Roman" charset="0"/>
              </a:endParaRPr>
            </a:p>
          </p:txBody>
        </p:sp>
        <p:sp>
          <p:nvSpPr>
            <p:cNvPr id="2" name="Умножение 1"/>
            <p:cNvSpPr/>
            <p:nvPr/>
          </p:nvSpPr>
          <p:spPr>
            <a:xfrm>
              <a:off x="4592058" y="2497021"/>
              <a:ext cx="1385047" cy="1210235"/>
            </a:xfrm>
            <a:prstGeom prst="mathMultiply">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12" name="TextBox 11"/>
            <p:cNvSpPr txBox="1"/>
            <p:nvPr/>
          </p:nvSpPr>
          <p:spPr>
            <a:xfrm>
              <a:off x="668030" y="5320177"/>
              <a:ext cx="2521244" cy="584775"/>
            </a:xfrm>
            <a:prstGeom prst="rect">
              <a:avLst/>
            </a:prstGeom>
            <a:noFill/>
          </p:spPr>
          <p:txBody>
            <a:bodyPr wrap="square" rtlCol="0">
              <a:spAutoFit/>
            </a:bodyPr>
            <a:lstStyle/>
            <a:p>
              <a:r>
                <a:rPr lang="ru-RU" sz="3200" b="1" smtClean="0">
                  <a:solidFill>
                    <a:srgbClr val="002060"/>
                  </a:solidFill>
                  <a:latin typeface="Times New Roman" charset="0"/>
                  <a:ea typeface="Times New Roman" charset="0"/>
                  <a:cs typeface="Times New Roman" charset="0"/>
                </a:rPr>
                <a:t>КОСГУ 228</a:t>
              </a:r>
              <a:endParaRPr lang="ru-RU" sz="3200" b="1" dirty="0">
                <a:solidFill>
                  <a:srgbClr val="002060"/>
                </a:solidFill>
                <a:latin typeface="Times New Roman" charset="0"/>
                <a:ea typeface="Times New Roman" charset="0"/>
                <a:cs typeface="Times New Roman" charset="0"/>
              </a:endParaRPr>
            </a:p>
          </p:txBody>
        </p:sp>
        <p:sp>
          <p:nvSpPr>
            <p:cNvPr id="13" name="TextBox 12"/>
            <p:cNvSpPr txBox="1"/>
            <p:nvPr/>
          </p:nvSpPr>
          <p:spPr>
            <a:xfrm>
              <a:off x="5872042" y="5320177"/>
              <a:ext cx="2521244" cy="584775"/>
            </a:xfrm>
            <a:prstGeom prst="rect">
              <a:avLst/>
            </a:prstGeom>
            <a:noFill/>
          </p:spPr>
          <p:txBody>
            <a:bodyPr wrap="square" rtlCol="0">
              <a:spAutoFit/>
            </a:bodyPr>
            <a:lstStyle/>
            <a:p>
              <a:r>
                <a:rPr lang="ru-RU" sz="3200" b="1" dirty="0" smtClean="0">
                  <a:solidFill>
                    <a:srgbClr val="002060"/>
                  </a:solidFill>
                  <a:latin typeface="Times New Roman" charset="0"/>
                  <a:ea typeface="Times New Roman" charset="0"/>
                  <a:cs typeface="Times New Roman" charset="0"/>
                </a:rPr>
                <a:t>0 106 00 000</a:t>
              </a:r>
              <a:endParaRPr lang="ru-RU" sz="3200" b="1" dirty="0">
                <a:solidFill>
                  <a:srgbClr val="002060"/>
                </a:solidFill>
                <a:latin typeface="Times New Roman" charset="0"/>
                <a:ea typeface="Times New Roman" charset="0"/>
                <a:cs typeface="Times New Roman" charset="0"/>
              </a:endParaRPr>
            </a:p>
          </p:txBody>
        </p:sp>
      </p:grpSp>
      <p:cxnSp>
        <p:nvCxnSpPr>
          <p:cNvPr id="6" name="Прямая со стрелкой 5"/>
          <p:cNvCxnSpPr/>
          <p:nvPr/>
        </p:nvCxnSpPr>
        <p:spPr>
          <a:xfrm>
            <a:off x="3321424" y="5061234"/>
            <a:ext cx="2433917" cy="0"/>
          </a:xfrm>
          <a:prstGeom prst="straightConnector1">
            <a:avLst/>
          </a:prstGeom>
          <a:ln w="73025">
            <a:solidFill>
              <a:srgbClr val="077A3E"/>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24005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2143805" y="51439"/>
            <a:ext cx="6665897" cy="1077218"/>
          </a:xfrm>
          <a:prstGeom prst="rect">
            <a:avLst/>
          </a:prstGeom>
        </p:spPr>
        <p:txBody>
          <a:bodyPr wrap="square">
            <a:spAutoFit/>
          </a:bodyPr>
          <a:lstStyle/>
          <a:p>
            <a:pPr algn="ctr"/>
            <a:r>
              <a:rPr lang="ru-RU" sz="3200" b="1" dirty="0" smtClean="0">
                <a:solidFill>
                  <a:srgbClr val="077A3E"/>
                </a:solidFill>
              </a:rPr>
              <a:t>Особенности заполнения отдельных форм отчетности</a:t>
            </a:r>
            <a:endParaRPr lang="ru-RU" sz="3200" b="1" dirty="0">
              <a:solidFill>
                <a:srgbClr val="077A3E"/>
              </a:solidFill>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22</a:t>
            </a:fld>
            <a:endParaRPr lang="en-US" b="1" dirty="0">
              <a:solidFill>
                <a:srgbClr val="C79023"/>
              </a:solidFill>
            </a:endParaRPr>
          </a:p>
        </p:txBody>
      </p:sp>
      <p:sp>
        <p:nvSpPr>
          <p:cNvPr id="4" name="TextBox 3"/>
          <p:cNvSpPr txBox="1"/>
          <p:nvPr/>
        </p:nvSpPr>
        <p:spPr>
          <a:xfrm>
            <a:off x="768007" y="1046335"/>
            <a:ext cx="1639016" cy="954107"/>
          </a:xfrm>
          <a:prstGeom prst="rect">
            <a:avLst/>
          </a:prstGeom>
          <a:noFill/>
        </p:spPr>
        <p:txBody>
          <a:bodyPr wrap="square" rtlCol="0">
            <a:spAutoFit/>
          </a:bodyPr>
          <a:lstStyle/>
          <a:p>
            <a:r>
              <a:rPr lang="ru-RU" sz="2800" b="1" dirty="0" smtClean="0">
                <a:solidFill>
                  <a:srgbClr val="002060"/>
                </a:solidFill>
                <a:latin typeface="Times New Roman" charset="0"/>
                <a:ea typeface="Times New Roman" charset="0"/>
                <a:cs typeface="Times New Roman" charset="0"/>
              </a:rPr>
              <a:t>0503128</a:t>
            </a:r>
          </a:p>
          <a:p>
            <a:r>
              <a:rPr lang="ru-RU" sz="2800" b="1" dirty="0" smtClean="0">
                <a:solidFill>
                  <a:srgbClr val="002060"/>
                </a:solidFill>
                <a:latin typeface="Times New Roman" charset="0"/>
                <a:ea typeface="Times New Roman" charset="0"/>
                <a:cs typeface="Times New Roman" charset="0"/>
              </a:rPr>
              <a:t>0503738</a:t>
            </a:r>
            <a:endParaRPr lang="ru-RU" sz="2800" b="1" dirty="0">
              <a:solidFill>
                <a:srgbClr val="002060"/>
              </a:solidFill>
              <a:latin typeface="Times New Roman" charset="0"/>
              <a:ea typeface="Times New Roman" charset="0"/>
              <a:cs typeface="Times New Roman" charset="0"/>
            </a:endParaRPr>
          </a:p>
        </p:txBody>
      </p:sp>
      <p:sp>
        <p:nvSpPr>
          <p:cNvPr id="9" name="TextBox 8"/>
          <p:cNvSpPr txBox="1"/>
          <p:nvPr/>
        </p:nvSpPr>
        <p:spPr>
          <a:xfrm>
            <a:off x="374897" y="2537408"/>
            <a:ext cx="2425235" cy="646331"/>
          </a:xfrm>
          <a:prstGeom prst="rect">
            <a:avLst/>
          </a:prstGeom>
          <a:noFill/>
        </p:spPr>
        <p:txBody>
          <a:bodyPr wrap="square" rtlCol="0">
            <a:spAutoFit/>
          </a:bodyPr>
          <a:lstStyle/>
          <a:p>
            <a:r>
              <a:rPr lang="ru-RU" b="1" i="1" dirty="0" smtClean="0">
                <a:solidFill>
                  <a:srgbClr val="C00000"/>
                </a:solidFill>
                <a:latin typeface="Times New Roman" charset="0"/>
                <a:ea typeface="Times New Roman" charset="0"/>
                <a:cs typeface="Times New Roman" charset="0"/>
              </a:rPr>
              <a:t>Конкурентные способы закупки</a:t>
            </a:r>
            <a:endParaRPr lang="ru-RU" b="1" i="1" dirty="0">
              <a:solidFill>
                <a:srgbClr val="C00000"/>
              </a:solidFill>
              <a:latin typeface="Times New Roman" charset="0"/>
              <a:ea typeface="Times New Roman" charset="0"/>
              <a:cs typeface="Times New Roman" charset="0"/>
            </a:endParaRPr>
          </a:p>
        </p:txBody>
      </p:sp>
      <p:sp>
        <p:nvSpPr>
          <p:cNvPr id="10" name="TextBox 9"/>
          <p:cNvSpPr txBox="1"/>
          <p:nvPr/>
        </p:nvSpPr>
        <p:spPr>
          <a:xfrm>
            <a:off x="3095471" y="1128657"/>
            <a:ext cx="5819929" cy="4801314"/>
          </a:xfrm>
          <a:prstGeom prst="rect">
            <a:avLst/>
          </a:prstGeom>
          <a:noFill/>
        </p:spPr>
        <p:txBody>
          <a:bodyPr wrap="square" rtlCol="0">
            <a:spAutoFit/>
          </a:bodyPr>
          <a:lstStyle/>
          <a:p>
            <a:pPr indent="358775" algn="just"/>
            <a:r>
              <a:rPr lang="ru-RU" dirty="0" smtClean="0">
                <a:latin typeface="Times New Roman" charset="0"/>
                <a:ea typeface="Times New Roman" charset="0"/>
                <a:cs typeface="Times New Roman" charset="0"/>
              </a:rPr>
              <a:t>Принятые </a:t>
            </a:r>
            <a:r>
              <a:rPr lang="ru-RU" dirty="0">
                <a:latin typeface="Times New Roman" charset="0"/>
                <a:ea typeface="Times New Roman" charset="0"/>
                <a:cs typeface="Times New Roman" charset="0"/>
              </a:rPr>
              <a:t>в текущем финансовом году бюджетные обязательства по заключенному с использованием конкурентных способов определения поставщиков контракту, подлежащие исполнению в первом году, следующем за текущим (в очередном финансовом году), отражаются в графах 7 и 8 раздела «3. Обязательства финансовых годов, следующих за текущим (отчетным) финансовым годом» Отчета (ф. 0503128). </a:t>
            </a:r>
          </a:p>
          <a:p>
            <a:pPr indent="358775" algn="just"/>
            <a:r>
              <a:rPr lang="ru-RU" dirty="0">
                <a:latin typeface="Times New Roman" charset="0"/>
                <a:ea typeface="Times New Roman" charset="0"/>
                <a:cs typeface="Times New Roman" charset="0"/>
              </a:rPr>
              <a:t>Указанные показатели принятых бюджетных обязательств подлежат переносу на счета санкционирования текущего финансового года в первый рабочий день текущего года и в Отчете (ф. 0503128) года, следующего за годом заключения контракта, отражаются в графе 7 раздела «1. Бюджетные обязательства текущего (отчетного) финансового года по расходам» без отражения в графе 8 указанного раздела Отчета (ф. 0503128</a:t>
            </a:r>
            <a:r>
              <a:rPr lang="ru-RU" dirty="0" smtClean="0">
                <a:latin typeface="Times New Roman" charset="0"/>
                <a:ea typeface="Times New Roman" charset="0"/>
                <a:cs typeface="Times New Roman" charset="0"/>
              </a:rPr>
              <a:t>).</a:t>
            </a:r>
            <a:endParaRPr lang="ru-RU" dirty="0">
              <a:latin typeface="Times New Roman" charset="0"/>
              <a:ea typeface="Times New Roman" charset="0"/>
              <a:cs typeface="Times New Roman" charset="0"/>
            </a:endParaRPr>
          </a:p>
        </p:txBody>
      </p:sp>
    </p:spTree>
    <p:extLst>
      <p:ext uri="{BB962C8B-B14F-4D97-AF65-F5344CB8AC3E}">
        <p14:creationId xmlns:p14="http://schemas.microsoft.com/office/powerpoint/2010/main" val="6888608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2143805" y="51439"/>
            <a:ext cx="6665897" cy="1077218"/>
          </a:xfrm>
          <a:prstGeom prst="rect">
            <a:avLst/>
          </a:prstGeom>
        </p:spPr>
        <p:txBody>
          <a:bodyPr wrap="square">
            <a:spAutoFit/>
          </a:bodyPr>
          <a:lstStyle/>
          <a:p>
            <a:pPr algn="ctr"/>
            <a:r>
              <a:rPr lang="ru-RU" sz="3200" b="1" dirty="0" smtClean="0">
                <a:solidFill>
                  <a:srgbClr val="077A3E"/>
                </a:solidFill>
              </a:rPr>
              <a:t>Особенности заполнения отдельных форм отчетности</a:t>
            </a:r>
            <a:endParaRPr lang="ru-RU" sz="3200" b="1" dirty="0">
              <a:solidFill>
                <a:srgbClr val="077A3E"/>
              </a:solidFill>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23</a:t>
            </a:fld>
            <a:endParaRPr lang="en-US" b="1" dirty="0">
              <a:solidFill>
                <a:srgbClr val="C79023"/>
              </a:solidFill>
            </a:endParaRPr>
          </a:p>
        </p:txBody>
      </p:sp>
      <p:sp>
        <p:nvSpPr>
          <p:cNvPr id="4" name="TextBox 3"/>
          <p:cNvSpPr txBox="1"/>
          <p:nvPr/>
        </p:nvSpPr>
        <p:spPr>
          <a:xfrm>
            <a:off x="768007" y="1046335"/>
            <a:ext cx="1639016" cy="954107"/>
          </a:xfrm>
          <a:prstGeom prst="rect">
            <a:avLst/>
          </a:prstGeom>
          <a:noFill/>
        </p:spPr>
        <p:txBody>
          <a:bodyPr wrap="square" rtlCol="0">
            <a:spAutoFit/>
          </a:bodyPr>
          <a:lstStyle/>
          <a:p>
            <a:r>
              <a:rPr lang="ru-RU" sz="2800" b="1" dirty="0" smtClean="0">
                <a:solidFill>
                  <a:srgbClr val="002060"/>
                </a:solidFill>
                <a:latin typeface="Times New Roman" charset="0"/>
                <a:ea typeface="Times New Roman" charset="0"/>
                <a:cs typeface="Times New Roman" charset="0"/>
              </a:rPr>
              <a:t>0503128</a:t>
            </a:r>
          </a:p>
          <a:p>
            <a:r>
              <a:rPr lang="ru-RU" sz="2800" b="1" dirty="0" smtClean="0">
                <a:solidFill>
                  <a:srgbClr val="002060"/>
                </a:solidFill>
                <a:latin typeface="Times New Roman" charset="0"/>
                <a:ea typeface="Times New Roman" charset="0"/>
                <a:cs typeface="Times New Roman" charset="0"/>
              </a:rPr>
              <a:t>0503738</a:t>
            </a:r>
            <a:endParaRPr lang="ru-RU" sz="2800" b="1" dirty="0">
              <a:solidFill>
                <a:srgbClr val="002060"/>
              </a:solidFill>
              <a:latin typeface="Times New Roman" charset="0"/>
              <a:ea typeface="Times New Roman" charset="0"/>
              <a:cs typeface="Times New Roman" charset="0"/>
            </a:endParaRPr>
          </a:p>
        </p:txBody>
      </p:sp>
      <p:sp>
        <p:nvSpPr>
          <p:cNvPr id="9" name="TextBox 8"/>
          <p:cNvSpPr txBox="1"/>
          <p:nvPr/>
        </p:nvSpPr>
        <p:spPr>
          <a:xfrm>
            <a:off x="374897" y="2537408"/>
            <a:ext cx="2425235" cy="646331"/>
          </a:xfrm>
          <a:prstGeom prst="rect">
            <a:avLst/>
          </a:prstGeom>
          <a:noFill/>
        </p:spPr>
        <p:txBody>
          <a:bodyPr wrap="square" rtlCol="0">
            <a:spAutoFit/>
          </a:bodyPr>
          <a:lstStyle/>
          <a:p>
            <a:r>
              <a:rPr lang="ru-RU" b="1" i="1" dirty="0" smtClean="0">
                <a:solidFill>
                  <a:srgbClr val="C00000"/>
                </a:solidFill>
                <a:latin typeface="Times New Roman" charset="0"/>
                <a:ea typeface="Times New Roman" charset="0"/>
                <a:cs typeface="Times New Roman" charset="0"/>
              </a:rPr>
              <a:t>Конкурентные способы закупки</a:t>
            </a:r>
            <a:endParaRPr lang="ru-RU" b="1" i="1" dirty="0">
              <a:solidFill>
                <a:srgbClr val="C00000"/>
              </a:solidFill>
              <a:latin typeface="Times New Roman" charset="0"/>
              <a:ea typeface="Times New Roman" charset="0"/>
              <a:cs typeface="Times New Roman" charset="0"/>
            </a:endParaRPr>
          </a:p>
        </p:txBody>
      </p:sp>
      <p:sp>
        <p:nvSpPr>
          <p:cNvPr id="10" name="TextBox 9"/>
          <p:cNvSpPr txBox="1"/>
          <p:nvPr/>
        </p:nvSpPr>
        <p:spPr>
          <a:xfrm>
            <a:off x="3095471" y="1128657"/>
            <a:ext cx="5819929" cy="4801314"/>
          </a:xfrm>
          <a:prstGeom prst="rect">
            <a:avLst/>
          </a:prstGeom>
          <a:noFill/>
        </p:spPr>
        <p:txBody>
          <a:bodyPr wrap="square" rtlCol="0">
            <a:spAutoFit/>
          </a:bodyPr>
          <a:lstStyle/>
          <a:p>
            <a:pPr algn="just"/>
            <a:r>
              <a:rPr lang="ru-RU" dirty="0" smtClean="0">
                <a:latin typeface="Times New Roman" charset="0"/>
                <a:ea typeface="Times New Roman" charset="0"/>
                <a:cs typeface="Times New Roman" charset="0"/>
              </a:rPr>
              <a:t>Принятие принимаемых обязательств</a:t>
            </a:r>
          </a:p>
          <a:p>
            <a:pPr indent="358775" algn="just"/>
            <a:r>
              <a:rPr lang="ru-RU" dirty="0" err="1" smtClean="0">
                <a:latin typeface="Times New Roman" charset="0"/>
                <a:ea typeface="Times New Roman" charset="0"/>
                <a:cs typeface="Times New Roman" charset="0"/>
              </a:rPr>
              <a:t>Дт</a:t>
            </a:r>
            <a:r>
              <a:rPr lang="ru-RU" dirty="0" smtClean="0">
                <a:latin typeface="Times New Roman" charset="0"/>
                <a:ea typeface="Times New Roman" charset="0"/>
                <a:cs typeface="Times New Roman" charset="0"/>
              </a:rPr>
              <a:t> 501.13 (506.10)   </a:t>
            </a:r>
            <a:r>
              <a:rPr lang="ru-RU" dirty="0" err="1" smtClean="0">
                <a:latin typeface="Times New Roman" charset="0"/>
                <a:ea typeface="Times New Roman" charset="0"/>
                <a:cs typeface="Times New Roman" charset="0"/>
              </a:rPr>
              <a:t>Кт</a:t>
            </a:r>
            <a:r>
              <a:rPr lang="ru-RU" dirty="0" smtClean="0">
                <a:latin typeface="Times New Roman" charset="0"/>
                <a:ea typeface="Times New Roman" charset="0"/>
                <a:cs typeface="Times New Roman" charset="0"/>
              </a:rPr>
              <a:t> 502.17</a:t>
            </a:r>
          </a:p>
          <a:p>
            <a:pPr indent="358775" algn="just"/>
            <a:endParaRPr lang="ru-RU" dirty="0">
              <a:latin typeface="Times New Roman" charset="0"/>
              <a:ea typeface="Times New Roman" charset="0"/>
              <a:cs typeface="Times New Roman" charset="0"/>
            </a:endParaRPr>
          </a:p>
          <a:p>
            <a:pPr algn="just"/>
            <a:r>
              <a:rPr lang="ru-RU" dirty="0" smtClean="0">
                <a:latin typeface="Times New Roman" charset="0"/>
                <a:ea typeface="Times New Roman" charset="0"/>
                <a:cs typeface="Times New Roman" charset="0"/>
              </a:rPr>
              <a:t>Заключен контракт по результатам конкурсных процедур</a:t>
            </a:r>
          </a:p>
          <a:p>
            <a:pPr indent="358775" algn="just"/>
            <a:r>
              <a:rPr lang="ru-RU" dirty="0" err="1" smtClean="0">
                <a:latin typeface="Times New Roman" charset="0"/>
                <a:ea typeface="Times New Roman" charset="0"/>
                <a:cs typeface="Times New Roman" charset="0"/>
              </a:rPr>
              <a:t>Дт</a:t>
            </a:r>
            <a:r>
              <a:rPr lang="ru-RU" dirty="0" smtClean="0">
                <a:latin typeface="Times New Roman" charset="0"/>
                <a:ea typeface="Times New Roman" charset="0"/>
                <a:cs typeface="Times New Roman" charset="0"/>
              </a:rPr>
              <a:t> 502.17   </a:t>
            </a:r>
            <a:r>
              <a:rPr lang="ru-RU" dirty="0" err="1" smtClean="0">
                <a:latin typeface="Times New Roman" charset="0"/>
                <a:ea typeface="Times New Roman" charset="0"/>
                <a:cs typeface="Times New Roman" charset="0"/>
              </a:rPr>
              <a:t>Кт</a:t>
            </a:r>
            <a:r>
              <a:rPr lang="ru-RU" dirty="0" smtClean="0">
                <a:latin typeface="Times New Roman" charset="0"/>
                <a:ea typeface="Times New Roman" charset="0"/>
                <a:cs typeface="Times New Roman" charset="0"/>
              </a:rPr>
              <a:t> 502.11</a:t>
            </a:r>
          </a:p>
          <a:p>
            <a:pPr algn="just"/>
            <a:endParaRPr lang="ru-RU" dirty="0" smtClean="0">
              <a:latin typeface="Times New Roman" charset="0"/>
              <a:ea typeface="Times New Roman" charset="0"/>
              <a:cs typeface="Times New Roman" charset="0"/>
            </a:endParaRPr>
          </a:p>
          <a:p>
            <a:pPr algn="just"/>
            <a:r>
              <a:rPr lang="ru-RU" dirty="0" smtClean="0">
                <a:latin typeface="Times New Roman" charset="0"/>
                <a:ea typeface="Times New Roman" charset="0"/>
                <a:cs typeface="Times New Roman" charset="0"/>
              </a:rPr>
              <a:t>Увеличение </a:t>
            </a:r>
            <a:r>
              <a:rPr lang="ru-RU" dirty="0">
                <a:latin typeface="Times New Roman" charset="0"/>
                <a:ea typeface="Times New Roman" charset="0"/>
                <a:cs typeface="Times New Roman" charset="0"/>
              </a:rPr>
              <a:t>цены контракта (в случае изменения существенных условий контракта), заключенного по результатам конкурсных </a:t>
            </a:r>
            <a:r>
              <a:rPr lang="ru-RU" dirty="0" smtClean="0">
                <a:latin typeface="Times New Roman" charset="0"/>
                <a:ea typeface="Times New Roman" charset="0"/>
                <a:cs typeface="Times New Roman" charset="0"/>
              </a:rPr>
              <a:t>процедур</a:t>
            </a:r>
          </a:p>
          <a:p>
            <a:pPr indent="354013" algn="just"/>
            <a:r>
              <a:rPr lang="ru-RU" dirty="0" err="1" smtClean="0">
                <a:latin typeface="Times New Roman" charset="0"/>
                <a:ea typeface="Times New Roman" charset="0"/>
                <a:cs typeface="Times New Roman" charset="0"/>
              </a:rPr>
              <a:t>Дт</a:t>
            </a:r>
            <a:r>
              <a:rPr lang="ru-RU" dirty="0" smtClean="0">
                <a:latin typeface="Times New Roman" charset="0"/>
                <a:ea typeface="Times New Roman" charset="0"/>
                <a:cs typeface="Times New Roman" charset="0"/>
              </a:rPr>
              <a:t> 501.13 (506.10)   </a:t>
            </a:r>
            <a:r>
              <a:rPr lang="ru-RU" dirty="0" err="1" smtClean="0">
                <a:latin typeface="Times New Roman" charset="0"/>
                <a:ea typeface="Times New Roman" charset="0"/>
                <a:cs typeface="Times New Roman" charset="0"/>
              </a:rPr>
              <a:t>Кт</a:t>
            </a:r>
            <a:r>
              <a:rPr lang="ru-RU" dirty="0" smtClean="0">
                <a:latin typeface="Times New Roman" charset="0"/>
                <a:ea typeface="Times New Roman" charset="0"/>
                <a:cs typeface="Times New Roman" charset="0"/>
              </a:rPr>
              <a:t> 502.11</a:t>
            </a:r>
            <a:endParaRPr lang="ru-RU" dirty="0">
              <a:latin typeface="Times New Roman" charset="0"/>
              <a:ea typeface="Times New Roman" charset="0"/>
              <a:cs typeface="Times New Roman" charset="0"/>
            </a:endParaRPr>
          </a:p>
          <a:p>
            <a:pPr indent="358775" algn="just"/>
            <a:endParaRPr lang="ru-RU" dirty="0" smtClean="0">
              <a:latin typeface="Times New Roman" charset="0"/>
              <a:ea typeface="Times New Roman" charset="0"/>
              <a:cs typeface="Times New Roman" charset="0"/>
            </a:endParaRPr>
          </a:p>
          <a:p>
            <a:pPr algn="just"/>
            <a:r>
              <a:rPr lang="ru-RU" dirty="0" smtClean="0">
                <a:latin typeface="Times New Roman" charset="0"/>
                <a:ea typeface="Times New Roman" charset="0"/>
                <a:cs typeface="Times New Roman" charset="0"/>
              </a:rPr>
              <a:t>Снижении </a:t>
            </a:r>
            <a:r>
              <a:rPr lang="ru-RU" dirty="0">
                <a:latin typeface="Times New Roman" charset="0"/>
                <a:ea typeface="Times New Roman" charset="0"/>
                <a:cs typeface="Times New Roman" charset="0"/>
              </a:rPr>
              <a:t>цены контракта, заключенного по итогам конкурентных способов </a:t>
            </a:r>
            <a:r>
              <a:rPr lang="ru-RU" u="sng" dirty="0" smtClean="0">
                <a:latin typeface="Times New Roman" charset="0"/>
                <a:ea typeface="Times New Roman" charset="0"/>
                <a:cs typeface="Times New Roman" charset="0"/>
              </a:rPr>
              <a:t>в текущем финансовом году</a:t>
            </a:r>
            <a:r>
              <a:rPr lang="ru-RU" dirty="0" smtClean="0">
                <a:latin typeface="Times New Roman" charset="0"/>
                <a:ea typeface="Times New Roman" charset="0"/>
                <a:cs typeface="Times New Roman" charset="0"/>
              </a:rPr>
              <a:t>, в </a:t>
            </a:r>
            <a:r>
              <a:rPr lang="ru-RU" dirty="0">
                <a:latin typeface="Times New Roman" charset="0"/>
                <a:ea typeface="Times New Roman" charset="0"/>
                <a:cs typeface="Times New Roman" charset="0"/>
              </a:rPr>
              <a:t>случае существенных изменений условий контракта </a:t>
            </a:r>
          </a:p>
          <a:p>
            <a:pPr indent="358775" algn="just"/>
            <a:r>
              <a:rPr lang="ru-RU" dirty="0" err="1">
                <a:latin typeface="Times New Roman" charset="0"/>
                <a:ea typeface="Times New Roman" charset="0"/>
                <a:cs typeface="Times New Roman" charset="0"/>
              </a:rPr>
              <a:t>Дт</a:t>
            </a:r>
            <a:r>
              <a:rPr lang="ru-RU" dirty="0">
                <a:latin typeface="Times New Roman" charset="0"/>
                <a:ea typeface="Times New Roman" charset="0"/>
                <a:cs typeface="Times New Roman" charset="0"/>
              </a:rPr>
              <a:t> 501.13 (506.10)   </a:t>
            </a:r>
            <a:r>
              <a:rPr lang="ru-RU" dirty="0" err="1">
                <a:latin typeface="Times New Roman" charset="0"/>
                <a:ea typeface="Times New Roman" charset="0"/>
                <a:cs typeface="Times New Roman" charset="0"/>
              </a:rPr>
              <a:t>Кт</a:t>
            </a:r>
            <a:r>
              <a:rPr lang="ru-RU" dirty="0">
                <a:latin typeface="Times New Roman" charset="0"/>
                <a:ea typeface="Times New Roman" charset="0"/>
                <a:cs typeface="Times New Roman" charset="0"/>
              </a:rPr>
              <a:t> </a:t>
            </a:r>
            <a:r>
              <a:rPr lang="ru-RU" dirty="0" smtClean="0">
                <a:latin typeface="Times New Roman" charset="0"/>
                <a:ea typeface="Times New Roman" charset="0"/>
                <a:cs typeface="Times New Roman" charset="0"/>
              </a:rPr>
              <a:t>502.17     </a:t>
            </a:r>
            <a:r>
              <a:rPr lang="ru-RU" i="1" dirty="0" smtClean="0">
                <a:latin typeface="Times New Roman" charset="0"/>
                <a:ea typeface="Times New Roman" charset="0"/>
                <a:cs typeface="Times New Roman" charset="0"/>
              </a:rPr>
              <a:t>«Красное </a:t>
            </a:r>
            <a:r>
              <a:rPr lang="ru-RU" i="1" dirty="0" err="1" smtClean="0">
                <a:latin typeface="Times New Roman" charset="0"/>
                <a:ea typeface="Times New Roman" charset="0"/>
                <a:cs typeface="Times New Roman" charset="0"/>
              </a:rPr>
              <a:t>сторно</a:t>
            </a:r>
            <a:r>
              <a:rPr lang="ru-RU" i="1" dirty="0" smtClean="0">
                <a:latin typeface="Times New Roman" charset="0"/>
                <a:ea typeface="Times New Roman" charset="0"/>
                <a:cs typeface="Times New Roman" charset="0"/>
              </a:rPr>
              <a:t>»</a:t>
            </a:r>
          </a:p>
          <a:p>
            <a:pPr indent="358775" algn="just"/>
            <a:r>
              <a:rPr lang="ru-RU" dirty="0" err="1" smtClean="0">
                <a:latin typeface="Times New Roman" charset="0"/>
                <a:ea typeface="Times New Roman" charset="0"/>
                <a:cs typeface="Times New Roman" charset="0"/>
              </a:rPr>
              <a:t>Дт</a:t>
            </a:r>
            <a:r>
              <a:rPr lang="ru-RU" dirty="0" smtClean="0">
                <a:latin typeface="Times New Roman" charset="0"/>
                <a:ea typeface="Times New Roman" charset="0"/>
                <a:cs typeface="Times New Roman" charset="0"/>
              </a:rPr>
              <a:t> 502.17   </a:t>
            </a:r>
            <a:r>
              <a:rPr lang="ru-RU" dirty="0" err="1">
                <a:latin typeface="Times New Roman" charset="0"/>
                <a:ea typeface="Times New Roman" charset="0"/>
                <a:cs typeface="Times New Roman" charset="0"/>
              </a:rPr>
              <a:t>Кт</a:t>
            </a:r>
            <a:r>
              <a:rPr lang="ru-RU" dirty="0">
                <a:latin typeface="Times New Roman" charset="0"/>
                <a:ea typeface="Times New Roman" charset="0"/>
                <a:cs typeface="Times New Roman" charset="0"/>
              </a:rPr>
              <a:t> </a:t>
            </a:r>
            <a:r>
              <a:rPr lang="ru-RU" dirty="0" smtClean="0">
                <a:latin typeface="Times New Roman" charset="0"/>
                <a:ea typeface="Times New Roman" charset="0"/>
                <a:cs typeface="Times New Roman" charset="0"/>
              </a:rPr>
              <a:t>0.502.11     </a:t>
            </a:r>
            <a:r>
              <a:rPr lang="ru-RU" i="1" dirty="0">
                <a:latin typeface="Times New Roman" charset="0"/>
                <a:ea typeface="Times New Roman" charset="0"/>
                <a:cs typeface="Times New Roman" charset="0"/>
              </a:rPr>
              <a:t>«Красное </a:t>
            </a:r>
            <a:r>
              <a:rPr lang="ru-RU" i="1" dirty="0" err="1">
                <a:latin typeface="Times New Roman" charset="0"/>
                <a:ea typeface="Times New Roman" charset="0"/>
                <a:cs typeface="Times New Roman" charset="0"/>
              </a:rPr>
              <a:t>сторно</a:t>
            </a:r>
            <a:r>
              <a:rPr lang="ru-RU" i="1" dirty="0">
                <a:latin typeface="Times New Roman" charset="0"/>
                <a:ea typeface="Times New Roman" charset="0"/>
                <a:cs typeface="Times New Roman" charset="0"/>
              </a:rPr>
              <a:t>»</a:t>
            </a:r>
          </a:p>
          <a:p>
            <a:pPr indent="358775" algn="just"/>
            <a:endParaRPr lang="ru-RU" dirty="0">
              <a:latin typeface="Times New Roman" charset="0"/>
              <a:ea typeface="Times New Roman" charset="0"/>
              <a:cs typeface="Times New Roman" charset="0"/>
            </a:endParaRPr>
          </a:p>
        </p:txBody>
      </p:sp>
    </p:spTree>
    <p:extLst>
      <p:ext uri="{BB962C8B-B14F-4D97-AF65-F5344CB8AC3E}">
        <p14:creationId xmlns:p14="http://schemas.microsoft.com/office/powerpoint/2010/main" val="25035413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2143805" y="51439"/>
            <a:ext cx="6665897" cy="1077218"/>
          </a:xfrm>
          <a:prstGeom prst="rect">
            <a:avLst/>
          </a:prstGeom>
        </p:spPr>
        <p:txBody>
          <a:bodyPr wrap="square">
            <a:spAutoFit/>
          </a:bodyPr>
          <a:lstStyle/>
          <a:p>
            <a:pPr algn="ctr"/>
            <a:r>
              <a:rPr lang="ru-RU" sz="3200" b="1" dirty="0" smtClean="0">
                <a:solidFill>
                  <a:srgbClr val="077A3E"/>
                </a:solidFill>
              </a:rPr>
              <a:t>Особенности заполнения отдельных форм отчетности</a:t>
            </a:r>
            <a:endParaRPr lang="ru-RU" sz="3200" b="1" dirty="0">
              <a:solidFill>
                <a:srgbClr val="077A3E"/>
              </a:solidFill>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24</a:t>
            </a:fld>
            <a:endParaRPr lang="en-US" b="1" dirty="0">
              <a:solidFill>
                <a:srgbClr val="C79023"/>
              </a:solidFill>
            </a:endParaRPr>
          </a:p>
        </p:txBody>
      </p:sp>
      <p:sp>
        <p:nvSpPr>
          <p:cNvPr id="4" name="TextBox 3"/>
          <p:cNvSpPr txBox="1"/>
          <p:nvPr/>
        </p:nvSpPr>
        <p:spPr>
          <a:xfrm>
            <a:off x="768007" y="1046335"/>
            <a:ext cx="1639016" cy="954107"/>
          </a:xfrm>
          <a:prstGeom prst="rect">
            <a:avLst/>
          </a:prstGeom>
          <a:noFill/>
        </p:spPr>
        <p:txBody>
          <a:bodyPr wrap="square" rtlCol="0">
            <a:spAutoFit/>
          </a:bodyPr>
          <a:lstStyle/>
          <a:p>
            <a:r>
              <a:rPr lang="ru-RU" sz="2800" b="1" dirty="0" smtClean="0">
                <a:solidFill>
                  <a:srgbClr val="002060"/>
                </a:solidFill>
                <a:latin typeface="Times New Roman" charset="0"/>
                <a:ea typeface="Times New Roman" charset="0"/>
                <a:cs typeface="Times New Roman" charset="0"/>
              </a:rPr>
              <a:t>0503168</a:t>
            </a:r>
          </a:p>
          <a:p>
            <a:r>
              <a:rPr lang="ru-RU" sz="2800" b="1" dirty="0" smtClean="0">
                <a:solidFill>
                  <a:srgbClr val="002060"/>
                </a:solidFill>
                <a:latin typeface="Times New Roman" charset="0"/>
                <a:ea typeface="Times New Roman" charset="0"/>
                <a:cs typeface="Times New Roman" charset="0"/>
              </a:rPr>
              <a:t>0503768</a:t>
            </a:r>
            <a:endParaRPr lang="ru-RU" sz="2800" b="1" dirty="0">
              <a:solidFill>
                <a:srgbClr val="002060"/>
              </a:solidFill>
              <a:latin typeface="Times New Roman" charset="0"/>
              <a:ea typeface="Times New Roman" charset="0"/>
              <a:cs typeface="Times New Roman" charset="0"/>
            </a:endParaRPr>
          </a:p>
        </p:txBody>
      </p:sp>
      <p:sp>
        <p:nvSpPr>
          <p:cNvPr id="9" name="TextBox 8"/>
          <p:cNvSpPr txBox="1"/>
          <p:nvPr/>
        </p:nvSpPr>
        <p:spPr>
          <a:xfrm>
            <a:off x="374897" y="2537408"/>
            <a:ext cx="2425235" cy="646331"/>
          </a:xfrm>
          <a:prstGeom prst="rect">
            <a:avLst/>
          </a:prstGeom>
          <a:noFill/>
        </p:spPr>
        <p:txBody>
          <a:bodyPr wrap="square" rtlCol="0">
            <a:spAutoFit/>
          </a:bodyPr>
          <a:lstStyle/>
          <a:p>
            <a:pPr algn="ctr"/>
            <a:r>
              <a:rPr lang="ru-RU" b="1" i="1" dirty="0" smtClean="0">
                <a:solidFill>
                  <a:srgbClr val="C00000"/>
                </a:solidFill>
                <a:latin typeface="Times New Roman" charset="0"/>
                <a:ea typeface="Times New Roman" charset="0"/>
                <a:cs typeface="Times New Roman" charset="0"/>
              </a:rPr>
              <a:t>Капитальные вложения</a:t>
            </a:r>
            <a:endParaRPr lang="ru-RU" b="1" i="1" dirty="0">
              <a:solidFill>
                <a:srgbClr val="C00000"/>
              </a:solidFill>
              <a:latin typeface="Times New Roman" charset="0"/>
              <a:ea typeface="Times New Roman" charset="0"/>
              <a:cs typeface="Times New Roman" charset="0"/>
            </a:endParaRPr>
          </a:p>
        </p:txBody>
      </p:sp>
      <p:sp>
        <p:nvSpPr>
          <p:cNvPr id="10" name="TextBox 9"/>
          <p:cNvSpPr txBox="1"/>
          <p:nvPr/>
        </p:nvSpPr>
        <p:spPr>
          <a:xfrm>
            <a:off x="2800132" y="1128657"/>
            <a:ext cx="5819929" cy="5170646"/>
          </a:xfrm>
          <a:prstGeom prst="rect">
            <a:avLst/>
          </a:prstGeom>
          <a:noFill/>
        </p:spPr>
        <p:txBody>
          <a:bodyPr wrap="square" rtlCol="0">
            <a:spAutoFit/>
          </a:bodyPr>
          <a:lstStyle/>
          <a:p>
            <a:pPr algn="just"/>
            <a:r>
              <a:rPr lang="ru-RU" dirty="0">
                <a:latin typeface="Times New Roman" charset="0"/>
                <a:ea typeface="Times New Roman" charset="0"/>
                <a:cs typeface="Times New Roman" charset="0"/>
              </a:rPr>
              <a:t> </a:t>
            </a:r>
            <a:r>
              <a:rPr lang="ru-RU" b="1" i="1" dirty="0">
                <a:latin typeface="Times New Roman" panose="02020603050405020304" pitchFamily="18" charset="0"/>
                <a:cs typeface="Times New Roman" panose="02020603050405020304" pitchFamily="18" charset="0"/>
              </a:rPr>
              <a:t>Обособление вложений</a:t>
            </a:r>
            <a:r>
              <a:rPr lang="ru-RU" dirty="0">
                <a:latin typeface="Times New Roman" panose="02020603050405020304" pitchFamily="18" charset="0"/>
                <a:cs typeface="Times New Roman" panose="02020603050405020304" pitchFamily="18" charset="0"/>
              </a:rPr>
              <a:t>, произведенных при строительстве (создании) единого комплекса объектов нефинансовых активов, сформированных в общем объеме затрат на весь комплекс объектов нефинансовых активов, включающий недвижимое, движимое имущество, нематериальные, непроизведенные активы, материальные запасы, предусмотренных сметой, отражается</a:t>
            </a:r>
          </a:p>
          <a:p>
            <a:pPr algn="just"/>
            <a:endParaRPr lang="ru-RU" kern="0" dirty="0">
              <a:solidFill>
                <a:prstClr val="black"/>
              </a:solidFill>
              <a:latin typeface="Times New Roman" panose="02020603050405020304" pitchFamily="18" charset="0"/>
              <a:cs typeface="Times New Roman"/>
            </a:endParaRPr>
          </a:p>
          <a:p>
            <a:pPr algn="ctr"/>
            <a:r>
              <a:rPr lang="ru-RU" sz="2400" b="1" kern="0" dirty="0" err="1" smtClean="0">
                <a:solidFill>
                  <a:prstClr val="black"/>
                </a:solidFill>
                <a:latin typeface="Times New Roman" panose="02020603050405020304" pitchFamily="18" charset="0"/>
                <a:cs typeface="Times New Roman"/>
              </a:rPr>
              <a:t>Дт</a:t>
            </a:r>
            <a:r>
              <a:rPr lang="ru-RU" sz="2400" b="1" kern="0" dirty="0" smtClean="0">
                <a:solidFill>
                  <a:prstClr val="black"/>
                </a:solidFill>
                <a:latin typeface="Times New Roman" panose="02020603050405020304" pitchFamily="18" charset="0"/>
                <a:cs typeface="Times New Roman"/>
              </a:rPr>
              <a:t> 106.11.310</a:t>
            </a:r>
          </a:p>
          <a:p>
            <a:pPr algn="ctr"/>
            <a:r>
              <a:rPr lang="ru-RU" sz="2400" b="1" kern="0" dirty="0" smtClean="0">
                <a:solidFill>
                  <a:prstClr val="black"/>
                </a:solidFill>
                <a:latin typeface="Times New Roman" panose="02020603050405020304" pitchFamily="18" charset="0"/>
                <a:cs typeface="Times New Roman"/>
              </a:rPr>
              <a:t>106.31.310</a:t>
            </a:r>
          </a:p>
          <a:p>
            <a:pPr algn="ctr"/>
            <a:r>
              <a:rPr lang="ru-RU" sz="2400" b="1" kern="0" dirty="0" smtClean="0">
                <a:solidFill>
                  <a:prstClr val="black"/>
                </a:solidFill>
                <a:latin typeface="Times New Roman" panose="02020603050405020304" pitchFamily="18" charset="0"/>
                <a:cs typeface="Times New Roman"/>
              </a:rPr>
              <a:t>106.32.320</a:t>
            </a:r>
          </a:p>
          <a:p>
            <a:pPr algn="ctr"/>
            <a:r>
              <a:rPr lang="ru-RU" sz="2400" b="1" kern="0" dirty="0" smtClean="0">
                <a:solidFill>
                  <a:prstClr val="black"/>
                </a:solidFill>
                <a:latin typeface="Times New Roman" panose="02020603050405020304" pitchFamily="18" charset="0"/>
                <a:cs typeface="Times New Roman"/>
              </a:rPr>
              <a:t>106.13.330</a:t>
            </a:r>
          </a:p>
          <a:p>
            <a:pPr algn="ctr"/>
            <a:r>
              <a:rPr lang="ru-RU" sz="2400" b="1" kern="0" dirty="0" smtClean="0">
                <a:solidFill>
                  <a:prstClr val="black"/>
                </a:solidFill>
                <a:latin typeface="Times New Roman" panose="02020603050405020304" pitchFamily="18" charset="0"/>
                <a:cs typeface="Times New Roman"/>
              </a:rPr>
              <a:t>106.34.340 </a:t>
            </a:r>
          </a:p>
          <a:p>
            <a:pPr algn="ctr"/>
            <a:r>
              <a:rPr lang="ru-RU" sz="2400" b="1" kern="0" dirty="0" smtClean="0">
                <a:solidFill>
                  <a:prstClr val="black"/>
                </a:solidFill>
                <a:latin typeface="Times New Roman" panose="02020603050405020304" pitchFamily="18" charset="0"/>
                <a:cs typeface="Times New Roman"/>
              </a:rPr>
              <a:t>  </a:t>
            </a:r>
          </a:p>
          <a:p>
            <a:pPr algn="ctr"/>
            <a:r>
              <a:rPr lang="ru-RU" sz="2400" b="1" kern="0" dirty="0" err="1" smtClean="0">
                <a:solidFill>
                  <a:prstClr val="black"/>
                </a:solidFill>
                <a:latin typeface="Times New Roman" panose="02020603050405020304" pitchFamily="18" charset="0"/>
                <a:cs typeface="Times New Roman"/>
              </a:rPr>
              <a:t>Кт</a:t>
            </a:r>
            <a:r>
              <a:rPr lang="ru-RU" sz="2400" b="1" kern="0" dirty="0" smtClean="0">
                <a:solidFill>
                  <a:prstClr val="black"/>
                </a:solidFill>
                <a:latin typeface="Times New Roman" panose="02020603050405020304" pitchFamily="18" charset="0"/>
                <a:cs typeface="Times New Roman"/>
              </a:rPr>
              <a:t> 106.11.310</a:t>
            </a:r>
            <a:endParaRPr lang="ru-RU" dirty="0">
              <a:latin typeface="Times New Roman" charset="0"/>
              <a:ea typeface="Times New Roman" charset="0"/>
              <a:cs typeface="Times New Roman" charset="0"/>
            </a:endParaRPr>
          </a:p>
        </p:txBody>
      </p:sp>
    </p:spTree>
    <p:extLst>
      <p:ext uri="{BB962C8B-B14F-4D97-AF65-F5344CB8AC3E}">
        <p14:creationId xmlns:p14="http://schemas.microsoft.com/office/powerpoint/2010/main" val="42776001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2143805" y="51439"/>
            <a:ext cx="6665897" cy="1077218"/>
          </a:xfrm>
          <a:prstGeom prst="rect">
            <a:avLst/>
          </a:prstGeom>
        </p:spPr>
        <p:txBody>
          <a:bodyPr wrap="square">
            <a:spAutoFit/>
          </a:bodyPr>
          <a:lstStyle/>
          <a:p>
            <a:pPr algn="ctr"/>
            <a:r>
              <a:rPr lang="ru-RU" sz="3200" b="1" dirty="0" smtClean="0">
                <a:solidFill>
                  <a:srgbClr val="077A3E"/>
                </a:solidFill>
              </a:rPr>
              <a:t>Особенности заполнения отдельных форм отчетности</a:t>
            </a:r>
            <a:endParaRPr lang="ru-RU" sz="3200" b="1" dirty="0">
              <a:solidFill>
                <a:srgbClr val="077A3E"/>
              </a:solidFill>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25</a:t>
            </a:fld>
            <a:endParaRPr lang="en-US" b="1" dirty="0">
              <a:solidFill>
                <a:srgbClr val="C79023"/>
              </a:solidFill>
            </a:endParaRPr>
          </a:p>
        </p:txBody>
      </p:sp>
      <p:sp>
        <p:nvSpPr>
          <p:cNvPr id="4" name="TextBox 3"/>
          <p:cNvSpPr txBox="1"/>
          <p:nvPr/>
        </p:nvSpPr>
        <p:spPr>
          <a:xfrm>
            <a:off x="374897" y="1046335"/>
            <a:ext cx="2032126" cy="1384995"/>
          </a:xfrm>
          <a:prstGeom prst="rect">
            <a:avLst/>
          </a:prstGeom>
          <a:noFill/>
        </p:spPr>
        <p:txBody>
          <a:bodyPr wrap="square" rtlCol="0">
            <a:spAutoFit/>
          </a:bodyPr>
          <a:lstStyle/>
          <a:p>
            <a:pPr algn="ctr"/>
            <a:r>
              <a:rPr lang="ru-RU" sz="2800" b="1" dirty="0" smtClean="0">
                <a:solidFill>
                  <a:srgbClr val="002060"/>
                </a:solidFill>
                <a:latin typeface="Times New Roman" charset="0"/>
                <a:ea typeface="Times New Roman" charset="0"/>
                <a:cs typeface="Times New Roman" charset="0"/>
              </a:rPr>
              <a:t>Справка к 0503130</a:t>
            </a:r>
          </a:p>
          <a:p>
            <a:pPr algn="ctr"/>
            <a:r>
              <a:rPr lang="ru-RU" sz="2800" b="1" dirty="0" smtClean="0">
                <a:solidFill>
                  <a:srgbClr val="002060"/>
                </a:solidFill>
                <a:latin typeface="Times New Roman" charset="0"/>
                <a:ea typeface="Times New Roman" charset="0"/>
                <a:cs typeface="Times New Roman" charset="0"/>
              </a:rPr>
              <a:t>0503730</a:t>
            </a:r>
            <a:endParaRPr lang="ru-RU" sz="2800" b="1" dirty="0">
              <a:solidFill>
                <a:srgbClr val="002060"/>
              </a:solidFill>
              <a:latin typeface="Times New Roman" charset="0"/>
              <a:ea typeface="Times New Roman" charset="0"/>
              <a:cs typeface="Times New Roman" charset="0"/>
            </a:endParaRPr>
          </a:p>
        </p:txBody>
      </p:sp>
      <p:sp>
        <p:nvSpPr>
          <p:cNvPr id="9" name="TextBox 8"/>
          <p:cNvSpPr txBox="1"/>
          <p:nvPr/>
        </p:nvSpPr>
        <p:spPr>
          <a:xfrm>
            <a:off x="178342" y="2940530"/>
            <a:ext cx="2425235" cy="646331"/>
          </a:xfrm>
          <a:prstGeom prst="rect">
            <a:avLst/>
          </a:prstGeom>
          <a:noFill/>
        </p:spPr>
        <p:txBody>
          <a:bodyPr wrap="square" rtlCol="0">
            <a:spAutoFit/>
          </a:bodyPr>
          <a:lstStyle/>
          <a:p>
            <a:pPr algn="ctr"/>
            <a:r>
              <a:rPr lang="ru-RU" b="1" i="1" dirty="0" smtClean="0">
                <a:solidFill>
                  <a:srgbClr val="C00000"/>
                </a:solidFill>
                <a:latin typeface="Times New Roman" charset="0"/>
                <a:ea typeface="Times New Roman" charset="0"/>
                <a:cs typeface="Times New Roman" charset="0"/>
              </a:rPr>
              <a:t>МЦ в личное пользование</a:t>
            </a:r>
            <a:endParaRPr lang="ru-RU" b="1" i="1" dirty="0">
              <a:solidFill>
                <a:srgbClr val="C00000"/>
              </a:solidFill>
              <a:latin typeface="Times New Roman" charset="0"/>
              <a:ea typeface="Times New Roman" charset="0"/>
              <a:cs typeface="Times New Roman" charset="0"/>
            </a:endParaRPr>
          </a:p>
        </p:txBody>
      </p:sp>
      <p:sp>
        <p:nvSpPr>
          <p:cNvPr id="10" name="TextBox 9"/>
          <p:cNvSpPr txBox="1"/>
          <p:nvPr/>
        </p:nvSpPr>
        <p:spPr>
          <a:xfrm>
            <a:off x="2800132" y="1128657"/>
            <a:ext cx="5819929" cy="5355312"/>
          </a:xfrm>
          <a:prstGeom prst="rect">
            <a:avLst/>
          </a:prstGeom>
          <a:noFill/>
        </p:spPr>
        <p:txBody>
          <a:bodyPr wrap="square" rtlCol="0">
            <a:spAutoFit/>
          </a:bodyPr>
          <a:lstStyle/>
          <a:p>
            <a:pPr algn="just"/>
            <a:r>
              <a:rPr lang="ru-RU" dirty="0">
                <a:latin typeface="Times New Roman" charset="0"/>
                <a:ea typeface="Times New Roman" charset="0"/>
                <a:cs typeface="Times New Roman" charset="0"/>
              </a:rPr>
              <a:t> </a:t>
            </a:r>
            <a:r>
              <a:rPr lang="ru-RU" dirty="0">
                <a:latin typeface="Times New Roman" panose="02020603050405020304" pitchFamily="18" charset="0"/>
                <a:cs typeface="Times New Roman" panose="02020603050405020304" pitchFamily="18" charset="0"/>
              </a:rPr>
              <a:t>Счет 27 «Материальные ценности, выданные в личное пользование работникам (сотрудникам)» </a:t>
            </a:r>
            <a:r>
              <a:rPr lang="ru-RU" b="1" i="1" dirty="0">
                <a:latin typeface="Times New Roman" panose="02020603050405020304" pitchFamily="18" charset="0"/>
                <a:cs typeface="Times New Roman" panose="02020603050405020304" pitchFamily="18" charset="0"/>
              </a:rPr>
              <a:t>предназначен для учета </a:t>
            </a:r>
            <a:r>
              <a:rPr lang="ru-RU" dirty="0">
                <a:latin typeface="Times New Roman" panose="02020603050405020304" pitchFamily="18" charset="0"/>
                <a:cs typeface="Times New Roman" panose="02020603050405020304" pitchFamily="18" charset="0"/>
              </a:rPr>
              <a:t>форменного обмундирования, специальной одежды, </a:t>
            </a:r>
            <a:r>
              <a:rPr lang="ru-RU" b="1" i="1" dirty="0">
                <a:latin typeface="Times New Roman" panose="02020603050405020304" pitchFamily="18" charset="0"/>
                <a:cs typeface="Times New Roman" panose="02020603050405020304" pitchFamily="18" charset="0"/>
              </a:rPr>
              <a:t>материальных ценностей, относящихся к объектам основных средств, и иного имущества, выданного учреждением в постоянное личное пользование работникам для выполнения ими служебных (должностных) обязанностей</a:t>
            </a:r>
            <a:r>
              <a:rPr lang="ru-RU" dirty="0">
                <a:latin typeface="Times New Roman" panose="02020603050405020304" pitchFamily="18" charset="0"/>
                <a:cs typeface="Times New Roman" panose="02020603050405020304" pitchFamily="18" charset="0"/>
              </a:rPr>
              <a:t>, предусматривающих использование полученного имущества, в том числе за пределами территории учреждения, вне продолжительности действующего графика рабочего времени, в целях обеспечения контроля за его сохранностью, целевым использованием и движением</a:t>
            </a:r>
          </a:p>
          <a:p>
            <a:pPr algn="just"/>
            <a:endParaRPr lang="ru-RU" kern="0" dirty="0">
              <a:solidFill>
                <a:prstClr val="black"/>
              </a:solidFill>
              <a:latin typeface="Times New Roman" panose="02020603050405020304" pitchFamily="18" charset="0"/>
              <a:cs typeface="Times New Roman"/>
            </a:endParaRPr>
          </a:p>
          <a:p>
            <a:pPr algn="ctr"/>
            <a:r>
              <a:rPr lang="ru-RU" sz="2400" b="1" kern="0" dirty="0" err="1" smtClean="0">
                <a:solidFill>
                  <a:prstClr val="black"/>
                </a:solidFill>
                <a:latin typeface="Times New Roman" panose="02020603050405020304" pitchFamily="18" charset="0"/>
                <a:cs typeface="Times New Roman"/>
              </a:rPr>
              <a:t>Дт</a:t>
            </a:r>
            <a:r>
              <a:rPr lang="ru-RU" sz="2400" b="1" kern="0" dirty="0" smtClean="0">
                <a:solidFill>
                  <a:prstClr val="black"/>
                </a:solidFill>
                <a:latin typeface="Times New Roman" panose="02020603050405020304" pitchFamily="18" charset="0"/>
                <a:cs typeface="Times New Roman"/>
              </a:rPr>
              <a:t> 101.ХХ.310     </a:t>
            </a:r>
            <a:r>
              <a:rPr lang="ru-RU" sz="2400" b="1" kern="0" dirty="0" err="1" smtClean="0">
                <a:solidFill>
                  <a:prstClr val="black"/>
                </a:solidFill>
                <a:latin typeface="Times New Roman" panose="02020603050405020304" pitchFamily="18" charset="0"/>
                <a:cs typeface="Times New Roman"/>
              </a:rPr>
              <a:t>Кт</a:t>
            </a:r>
            <a:r>
              <a:rPr lang="ru-RU" sz="2400" b="1" kern="0" dirty="0" smtClean="0">
                <a:solidFill>
                  <a:prstClr val="black"/>
                </a:solidFill>
                <a:latin typeface="Times New Roman" panose="02020603050405020304" pitchFamily="18" charset="0"/>
                <a:cs typeface="Times New Roman"/>
              </a:rPr>
              <a:t> 101.ХХ.310</a:t>
            </a:r>
          </a:p>
          <a:p>
            <a:pPr algn="ctr"/>
            <a:endParaRPr lang="ru-RU" sz="2400" b="1" kern="0" dirty="0">
              <a:solidFill>
                <a:prstClr val="black"/>
              </a:solidFill>
              <a:latin typeface="Times New Roman" panose="02020603050405020304" pitchFamily="18" charset="0"/>
              <a:ea typeface="Times New Roman" charset="0"/>
              <a:cs typeface="Times New Roman"/>
            </a:endParaRPr>
          </a:p>
          <a:p>
            <a:pPr algn="ctr"/>
            <a:r>
              <a:rPr lang="ru-RU" sz="2400" b="1" kern="0" dirty="0" smtClean="0">
                <a:solidFill>
                  <a:prstClr val="black"/>
                </a:solidFill>
                <a:latin typeface="Times New Roman" panose="02020603050405020304" pitchFamily="18" charset="0"/>
                <a:ea typeface="Times New Roman" charset="0"/>
                <a:cs typeface="Times New Roman"/>
              </a:rPr>
              <a:t>Одновременно увеличение з/счета 27</a:t>
            </a:r>
            <a:endParaRPr lang="ru-RU"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2688694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26</a:t>
            </a:fld>
            <a:endParaRPr lang="en-US" b="1" dirty="0">
              <a:solidFill>
                <a:srgbClr val="C79023"/>
              </a:solidFill>
            </a:endParaRPr>
          </a:p>
        </p:txBody>
      </p:sp>
      <p:sp>
        <p:nvSpPr>
          <p:cNvPr id="9" name="Title 1">
            <a:extLst>
              <a:ext uri="{FF2B5EF4-FFF2-40B4-BE49-F238E27FC236}">
                <a16:creationId xmlns:a16="http://schemas.microsoft.com/office/drawing/2014/main" id="{D2BE57DE-FA7A-44BC-B8D6-F3B300F4C69D}"/>
              </a:ext>
            </a:extLst>
          </p:cNvPr>
          <p:cNvSpPr txBox="1">
            <a:spLocks/>
          </p:cNvSpPr>
          <p:nvPr/>
        </p:nvSpPr>
        <p:spPr>
          <a:xfrm>
            <a:off x="169953" y="1330631"/>
            <a:ext cx="8974047" cy="2138126"/>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just">
              <a:spcAft>
                <a:spcPts val="1200"/>
              </a:spcAft>
            </a:pPr>
            <a:r>
              <a:rPr lang="ru-RU" sz="2400" dirty="0" smtClean="0">
                <a:solidFill>
                  <a:prstClr val="black"/>
                </a:solidFill>
                <a:latin typeface="Times New Roman" panose="02020603050405020304" pitchFamily="18" charset="0"/>
                <a:cs typeface="Times New Roman" panose="02020603050405020304" pitchFamily="18" charset="0"/>
              </a:rPr>
              <a:t>Обеспечение </a:t>
            </a:r>
            <a:r>
              <a:rPr lang="ru-RU" sz="2400" dirty="0">
                <a:solidFill>
                  <a:prstClr val="black"/>
                </a:solidFill>
                <a:latin typeface="Times New Roman" panose="02020603050405020304" pitchFamily="18" charset="0"/>
                <a:cs typeface="Times New Roman" panose="02020603050405020304" pitchFamily="18" charset="0"/>
              </a:rPr>
              <a:t>актуализации кадастровой стоимости земельного участка (при ее изменении) (</a:t>
            </a:r>
            <a:r>
              <a:rPr lang="ru-RU" sz="2400" i="1" dirty="0">
                <a:solidFill>
                  <a:prstClr val="black"/>
                </a:solidFill>
                <a:latin typeface="Times New Roman" panose="02020603050405020304" pitchFamily="18" charset="0"/>
                <a:cs typeface="Times New Roman" panose="02020603050405020304" pitchFamily="18" charset="0"/>
              </a:rPr>
              <a:t>Существенное событие</a:t>
            </a:r>
            <a:r>
              <a:rPr lang="ru-RU" sz="2400" dirty="0">
                <a:solidFill>
                  <a:prstClr val="black"/>
                </a:solidFill>
                <a:latin typeface="Times New Roman" panose="02020603050405020304" pitchFamily="18" charset="0"/>
                <a:cs typeface="Times New Roman" panose="02020603050405020304" pitchFamily="18" charset="0"/>
              </a:rPr>
              <a:t>!)</a:t>
            </a:r>
          </a:p>
          <a:p>
            <a:pPr marL="342900" indent="-342900" algn="just">
              <a:spcAft>
                <a:spcPts val="1200"/>
              </a:spcAft>
              <a:buFont typeface="Wingdings" panose="05000000000000000000" pitchFamily="2" charset="2"/>
              <a:buChar char="Ø"/>
            </a:pPr>
            <a:r>
              <a:rPr lang="ru-RU" sz="2400" dirty="0" err="1" smtClean="0">
                <a:solidFill>
                  <a:prstClr val="black"/>
                </a:solidFill>
                <a:latin typeface="Times New Roman" panose="02020603050405020304" pitchFamily="18" charset="0"/>
                <a:cs typeface="Times New Roman" panose="02020603050405020304" pitchFamily="18" charset="0"/>
              </a:rPr>
              <a:t>Дт</a:t>
            </a:r>
            <a:r>
              <a:rPr lang="ru-RU" sz="2400" dirty="0" smtClean="0">
                <a:solidFill>
                  <a:prstClr val="black"/>
                </a:solidFill>
                <a:latin typeface="Times New Roman" panose="02020603050405020304" pitchFamily="18" charset="0"/>
                <a:cs typeface="Times New Roman" panose="02020603050405020304" pitchFamily="18" charset="0"/>
              </a:rPr>
              <a:t> 0 103 11 330                 </a:t>
            </a:r>
            <a:r>
              <a:rPr lang="ru-RU" sz="2400" dirty="0" err="1" smtClean="0">
                <a:solidFill>
                  <a:prstClr val="black"/>
                </a:solidFill>
                <a:latin typeface="Times New Roman" panose="02020603050405020304" pitchFamily="18" charset="0"/>
                <a:cs typeface="Times New Roman" panose="02020603050405020304" pitchFamily="18" charset="0"/>
              </a:rPr>
              <a:t>Кт</a:t>
            </a:r>
            <a:r>
              <a:rPr lang="ru-RU" sz="2400" dirty="0" smtClean="0">
                <a:solidFill>
                  <a:prstClr val="black"/>
                </a:solidFill>
                <a:latin typeface="Times New Roman" panose="02020603050405020304" pitchFamily="18" charset="0"/>
                <a:cs typeface="Times New Roman" panose="02020603050405020304" pitchFamily="18" charset="0"/>
              </a:rPr>
              <a:t> 0 401 10 </a:t>
            </a:r>
            <a:r>
              <a:rPr lang="ru-RU" sz="2400" b="1" dirty="0" smtClean="0">
                <a:solidFill>
                  <a:srgbClr val="C00000"/>
                </a:solidFill>
                <a:latin typeface="Times New Roman" panose="02020603050405020304" pitchFamily="18" charset="0"/>
                <a:cs typeface="Times New Roman" panose="02020603050405020304" pitchFamily="18" charset="0"/>
              </a:rPr>
              <a:t>176</a:t>
            </a:r>
            <a:r>
              <a:rPr lang="ru-RU" sz="2400" dirty="0" smtClean="0">
                <a:solidFill>
                  <a:srgbClr val="C00000"/>
                </a:solidFill>
                <a:latin typeface="Times New Roman" panose="02020603050405020304" pitchFamily="18" charset="0"/>
                <a:cs typeface="Times New Roman" panose="02020603050405020304" pitchFamily="18" charset="0"/>
              </a:rPr>
              <a:t> </a:t>
            </a:r>
            <a:r>
              <a:rPr lang="ru-RU" sz="2400" dirty="0" smtClean="0">
                <a:solidFill>
                  <a:prstClr val="black"/>
                </a:solidFill>
                <a:latin typeface="Times New Roman" panose="02020603050405020304" pitchFamily="18" charset="0"/>
                <a:cs typeface="Times New Roman" panose="02020603050405020304" pitchFamily="18" charset="0"/>
              </a:rPr>
              <a:t>(при увеличении)</a:t>
            </a:r>
          </a:p>
          <a:p>
            <a:pPr marL="342900" indent="-342900" algn="just">
              <a:spcAft>
                <a:spcPts val="1200"/>
              </a:spcAft>
              <a:buFont typeface="Wingdings" panose="05000000000000000000" pitchFamily="2" charset="2"/>
              <a:buChar char="Ø"/>
            </a:pPr>
            <a:r>
              <a:rPr lang="ru-RU" sz="2400" dirty="0" err="1" smtClean="0">
                <a:solidFill>
                  <a:prstClr val="black"/>
                </a:solidFill>
                <a:latin typeface="Times New Roman" panose="02020603050405020304" pitchFamily="18" charset="0"/>
                <a:cs typeface="Times New Roman" panose="02020603050405020304" pitchFamily="18" charset="0"/>
              </a:rPr>
              <a:t>Дт</a:t>
            </a:r>
            <a:r>
              <a:rPr lang="ru-RU" sz="2400" dirty="0" smtClean="0">
                <a:solidFill>
                  <a:prstClr val="black"/>
                </a:solidFill>
                <a:latin typeface="Times New Roman" panose="02020603050405020304" pitchFamily="18" charset="0"/>
                <a:cs typeface="Times New Roman" panose="02020603050405020304" pitchFamily="18" charset="0"/>
              </a:rPr>
              <a:t> 0 401 10 </a:t>
            </a:r>
            <a:r>
              <a:rPr lang="ru-RU" sz="2400" b="1" dirty="0" smtClean="0">
                <a:solidFill>
                  <a:srgbClr val="C00000"/>
                </a:solidFill>
                <a:latin typeface="Times New Roman" panose="02020603050405020304" pitchFamily="18" charset="0"/>
                <a:cs typeface="Times New Roman" panose="02020603050405020304" pitchFamily="18" charset="0"/>
              </a:rPr>
              <a:t>176</a:t>
            </a:r>
            <a:r>
              <a:rPr lang="ru-RU" sz="2400" dirty="0" smtClean="0">
                <a:solidFill>
                  <a:srgbClr val="C00000"/>
                </a:solidFill>
                <a:latin typeface="Times New Roman" panose="02020603050405020304" pitchFamily="18" charset="0"/>
                <a:cs typeface="Times New Roman" panose="02020603050405020304" pitchFamily="18" charset="0"/>
              </a:rPr>
              <a:t>         </a:t>
            </a:r>
            <a:r>
              <a:rPr lang="ru-RU" sz="2400" dirty="0" smtClean="0">
                <a:solidFill>
                  <a:prstClr val="black"/>
                </a:solidFill>
                <a:latin typeface="Times New Roman" panose="02020603050405020304" pitchFamily="18" charset="0"/>
                <a:cs typeface="Times New Roman" panose="02020603050405020304" pitchFamily="18" charset="0"/>
              </a:rPr>
              <a:t>        </a:t>
            </a:r>
            <a:r>
              <a:rPr lang="ru-RU" sz="2400" dirty="0" err="1" smtClean="0">
                <a:solidFill>
                  <a:prstClr val="black"/>
                </a:solidFill>
                <a:latin typeface="Times New Roman" panose="02020603050405020304" pitchFamily="18" charset="0"/>
                <a:cs typeface="Times New Roman" panose="02020603050405020304" pitchFamily="18" charset="0"/>
              </a:rPr>
              <a:t>Кт</a:t>
            </a:r>
            <a:r>
              <a:rPr lang="ru-RU" sz="2400" dirty="0" smtClean="0">
                <a:solidFill>
                  <a:prstClr val="black"/>
                </a:solidFill>
                <a:latin typeface="Times New Roman" panose="02020603050405020304" pitchFamily="18" charset="0"/>
                <a:cs typeface="Times New Roman" panose="02020603050405020304" pitchFamily="18" charset="0"/>
              </a:rPr>
              <a:t> 0 103 11 430 (при уменьшении</a:t>
            </a:r>
            <a:r>
              <a:rPr lang="ru-RU" sz="2400" dirty="0" smtClean="0">
                <a:solidFill>
                  <a:prstClr val="black"/>
                </a:solidFill>
                <a:latin typeface="Times New Roman" panose="02020603050405020304" pitchFamily="18" charset="0"/>
                <a:cs typeface="Times New Roman" panose="02020603050405020304" pitchFamily="18" charset="0"/>
              </a:rPr>
              <a:t>)</a:t>
            </a:r>
          </a:p>
          <a:p>
            <a:pPr marL="342900" indent="-342900" algn="just">
              <a:spcAft>
                <a:spcPts val="1200"/>
              </a:spcAft>
              <a:buFont typeface="Wingdings" panose="05000000000000000000" pitchFamily="2" charset="2"/>
              <a:buChar char="Ø"/>
            </a:pPr>
            <a:endParaRPr lang="ru-RU" sz="2400" dirty="0">
              <a:solidFill>
                <a:prstClr val="black"/>
              </a:solidFill>
              <a:latin typeface="Times New Roman" panose="02020603050405020304" pitchFamily="18" charset="0"/>
              <a:cs typeface="Times New Roman" panose="02020603050405020304" pitchFamily="18" charset="0"/>
            </a:endParaRPr>
          </a:p>
          <a:p>
            <a:pPr marL="342900" indent="-342900" algn="just">
              <a:spcAft>
                <a:spcPts val="1200"/>
              </a:spcAft>
              <a:buFont typeface="Wingdings" panose="05000000000000000000" pitchFamily="2" charset="2"/>
              <a:buChar char="Ø"/>
            </a:pPr>
            <a:endParaRPr lang="ru-RU" sz="2400" dirty="0" smtClean="0">
              <a:solidFill>
                <a:prstClr val="black"/>
              </a:solidFill>
              <a:latin typeface="Times New Roman" panose="02020603050405020304" pitchFamily="18" charset="0"/>
              <a:cs typeface="Times New Roman" panose="02020603050405020304" pitchFamily="18" charset="0"/>
            </a:endParaRPr>
          </a:p>
          <a:p>
            <a:pPr marL="342900" indent="-342900" algn="just">
              <a:spcAft>
                <a:spcPts val="1200"/>
              </a:spcAft>
              <a:buFont typeface="Wingdings" panose="05000000000000000000" pitchFamily="2" charset="2"/>
              <a:buChar char="Ø"/>
            </a:pPr>
            <a:endParaRPr lang="ru-RU" sz="2400" dirty="0">
              <a:solidFill>
                <a:prstClr val="black"/>
              </a:solidFill>
              <a:latin typeface="Times New Roman" panose="02020603050405020304" pitchFamily="18" charset="0"/>
              <a:cs typeface="Times New Roman" panose="02020603050405020304" pitchFamily="18" charset="0"/>
            </a:endParaRPr>
          </a:p>
          <a:p>
            <a:pPr>
              <a:spcAft>
                <a:spcPts val="1200"/>
              </a:spcAft>
            </a:pPr>
            <a:r>
              <a:rPr lang="ru-RU" sz="2400" b="1" i="1" dirty="0" smtClean="0">
                <a:solidFill>
                  <a:prstClr val="black"/>
                </a:solidFill>
                <a:latin typeface="Times New Roman" panose="02020603050405020304" pitchFamily="18" charset="0"/>
                <a:cs typeface="Times New Roman" panose="02020603050405020304" pitchFamily="18" charset="0"/>
              </a:rPr>
              <a:t>Федеральный стандарт бухгалтерского учета для организаций государственного сектора «События после отчетной даты»</a:t>
            </a:r>
          </a:p>
          <a:p>
            <a:pPr algn="just">
              <a:spcAft>
                <a:spcPts val="1200"/>
              </a:spcAft>
            </a:pPr>
            <a:endParaRPr lang="ru-RU" sz="2400" dirty="0" smtClean="0">
              <a:solidFill>
                <a:prstClr val="black"/>
              </a:solidFill>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032387" y="0"/>
            <a:ext cx="7475214" cy="954107"/>
          </a:xfrm>
          <a:prstGeom prst="rect">
            <a:avLst/>
          </a:prstGeom>
        </p:spPr>
        <p:txBody>
          <a:bodyPr wrap="square">
            <a:spAutoFit/>
          </a:bodyPr>
          <a:lstStyle/>
          <a:p>
            <a:pPr algn="ctr" defTabSz="914400"/>
            <a:r>
              <a:rPr lang="ru-RU" sz="2800" b="1" dirty="0">
                <a:solidFill>
                  <a:srgbClr val="002060"/>
                </a:solidFill>
                <a:latin typeface="Times New Roman" panose="02020603050405020304" pitchFamily="18" charset="0"/>
                <a:cs typeface="Times New Roman" panose="02020603050405020304" pitchFamily="18" charset="0"/>
              </a:rPr>
              <a:t>Счет 1 103 00 </a:t>
            </a:r>
            <a:r>
              <a:rPr lang="ru-RU" sz="2800" b="1" dirty="0" smtClean="0">
                <a:solidFill>
                  <a:srgbClr val="002060"/>
                </a:solidFill>
                <a:latin typeface="Times New Roman" panose="02020603050405020304" pitchFamily="18" charset="0"/>
                <a:cs typeface="Times New Roman" panose="02020603050405020304" pitchFamily="18" charset="0"/>
              </a:rPr>
              <a:t>000</a:t>
            </a:r>
          </a:p>
          <a:p>
            <a:pPr algn="ctr" defTabSz="914400"/>
            <a:r>
              <a:rPr lang="ru-RU" sz="2800" b="1" dirty="0" smtClean="0">
                <a:solidFill>
                  <a:srgbClr val="002060"/>
                </a:solidFill>
                <a:latin typeface="Times New Roman" panose="02020603050405020304" pitchFamily="18" charset="0"/>
                <a:cs typeface="Times New Roman" panose="02020603050405020304" pitchFamily="18" charset="0"/>
              </a:rPr>
              <a:t>«Непроизведенные </a:t>
            </a:r>
            <a:r>
              <a:rPr lang="ru-RU" sz="2800" b="1" dirty="0">
                <a:solidFill>
                  <a:srgbClr val="002060"/>
                </a:solidFill>
                <a:latin typeface="Times New Roman" panose="02020603050405020304" pitchFamily="18" charset="0"/>
                <a:cs typeface="Times New Roman" panose="02020603050405020304" pitchFamily="18" charset="0"/>
              </a:rPr>
              <a:t>активы»</a:t>
            </a:r>
          </a:p>
        </p:txBody>
      </p:sp>
    </p:spTree>
    <p:extLst>
      <p:ext uri="{BB962C8B-B14F-4D97-AF65-F5344CB8AC3E}">
        <p14:creationId xmlns:p14="http://schemas.microsoft.com/office/powerpoint/2010/main" val="10488266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27</a:t>
            </a:fld>
            <a:endParaRPr lang="en-US" b="1" dirty="0">
              <a:solidFill>
                <a:srgbClr val="C79023"/>
              </a:solidFill>
            </a:endParaRPr>
          </a:p>
        </p:txBody>
      </p:sp>
      <p:sp>
        <p:nvSpPr>
          <p:cNvPr id="9" name="Title 1">
            <a:extLst>
              <a:ext uri="{FF2B5EF4-FFF2-40B4-BE49-F238E27FC236}">
                <a16:creationId xmlns:a16="http://schemas.microsoft.com/office/drawing/2014/main" id="{D2BE57DE-FA7A-44BC-B8D6-F3B300F4C69D}"/>
              </a:ext>
            </a:extLst>
          </p:cNvPr>
          <p:cNvSpPr txBox="1">
            <a:spLocks/>
          </p:cNvSpPr>
          <p:nvPr/>
        </p:nvSpPr>
        <p:spPr>
          <a:xfrm>
            <a:off x="31404" y="1052335"/>
            <a:ext cx="8974047" cy="5621420"/>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indent="450215" algn="just"/>
            <a:r>
              <a:rPr lang="ru-RU" sz="2400" b="1" kern="0" dirty="0">
                <a:solidFill>
                  <a:prstClr val="black"/>
                </a:solidFill>
                <a:latin typeface="Times New Roman" panose="02020603050405020304" pitchFamily="18" charset="0"/>
                <a:cs typeface="Times New Roman"/>
              </a:rPr>
              <a:t>Принятие к учету земельных участков вновь образовавшихся в результате </a:t>
            </a:r>
            <a:r>
              <a:rPr lang="ru-RU" sz="2400" b="1" kern="0" dirty="0">
                <a:solidFill>
                  <a:srgbClr val="C00000"/>
                </a:solidFill>
                <a:latin typeface="Times New Roman" panose="02020603050405020304" pitchFamily="18" charset="0"/>
                <a:cs typeface="Times New Roman"/>
              </a:rPr>
              <a:t>раздела земельного участка </a:t>
            </a:r>
            <a:r>
              <a:rPr lang="ru-RU" sz="2400" b="1" kern="0" dirty="0">
                <a:solidFill>
                  <a:prstClr val="black"/>
                </a:solidFill>
                <a:latin typeface="Times New Roman" panose="02020603050405020304" pitchFamily="18" charset="0"/>
                <a:cs typeface="Times New Roman"/>
              </a:rPr>
              <a:t>(в прежних границах разделенного земельного участка), </a:t>
            </a:r>
            <a:r>
              <a:rPr lang="ru-RU" sz="2400" kern="0" dirty="0">
                <a:solidFill>
                  <a:prstClr val="black"/>
                </a:solidFill>
                <a:latin typeface="Times New Roman" panose="02020603050405020304" pitchFamily="18" charset="0"/>
                <a:cs typeface="Times New Roman"/>
              </a:rPr>
              <a:t>находящегося в государственной (муниципальной) собственности, являющегося единицей инвентарного учета, при наличии на них права постоянного (бессрочного) пользования (нового кадастрового номера отражаются </a:t>
            </a:r>
            <a:r>
              <a:rPr lang="ru-RU" sz="2400" b="1" i="1" kern="0" dirty="0">
                <a:solidFill>
                  <a:prstClr val="black"/>
                </a:solidFill>
                <a:latin typeface="Times New Roman" panose="02020603050405020304" pitchFamily="18" charset="0"/>
                <a:cs typeface="Times New Roman"/>
              </a:rPr>
              <a:t>по каждому вновь образованному участку </a:t>
            </a:r>
          </a:p>
        </p:txBody>
      </p:sp>
      <p:sp>
        <p:nvSpPr>
          <p:cNvPr id="2" name="Прямоугольник 1"/>
          <p:cNvSpPr/>
          <p:nvPr/>
        </p:nvSpPr>
        <p:spPr>
          <a:xfrm>
            <a:off x="1032387" y="0"/>
            <a:ext cx="7475214" cy="954107"/>
          </a:xfrm>
          <a:prstGeom prst="rect">
            <a:avLst/>
          </a:prstGeom>
        </p:spPr>
        <p:txBody>
          <a:bodyPr wrap="square">
            <a:spAutoFit/>
          </a:bodyPr>
          <a:lstStyle/>
          <a:p>
            <a:pPr algn="ctr" defTabSz="914400"/>
            <a:r>
              <a:rPr lang="ru-RU" sz="2800" b="1" dirty="0">
                <a:solidFill>
                  <a:srgbClr val="002060"/>
                </a:solidFill>
                <a:latin typeface="Times New Roman" panose="02020603050405020304" pitchFamily="18" charset="0"/>
                <a:cs typeface="Times New Roman" panose="02020603050405020304" pitchFamily="18" charset="0"/>
              </a:rPr>
              <a:t>Счет 1 103 00 </a:t>
            </a:r>
            <a:r>
              <a:rPr lang="ru-RU" sz="2800" b="1" dirty="0" smtClean="0">
                <a:solidFill>
                  <a:srgbClr val="002060"/>
                </a:solidFill>
                <a:latin typeface="Times New Roman" panose="02020603050405020304" pitchFamily="18" charset="0"/>
                <a:cs typeface="Times New Roman" panose="02020603050405020304" pitchFamily="18" charset="0"/>
              </a:rPr>
              <a:t>000</a:t>
            </a:r>
          </a:p>
          <a:p>
            <a:pPr algn="ctr" defTabSz="914400"/>
            <a:r>
              <a:rPr lang="ru-RU" sz="2800" b="1" dirty="0" smtClean="0">
                <a:solidFill>
                  <a:srgbClr val="002060"/>
                </a:solidFill>
                <a:latin typeface="Times New Roman" panose="02020603050405020304" pitchFamily="18" charset="0"/>
                <a:cs typeface="Times New Roman" panose="02020603050405020304" pitchFamily="18" charset="0"/>
              </a:rPr>
              <a:t>«Непроизведенные </a:t>
            </a:r>
            <a:r>
              <a:rPr lang="ru-RU" sz="2800" b="1" dirty="0">
                <a:solidFill>
                  <a:srgbClr val="002060"/>
                </a:solidFill>
                <a:latin typeface="Times New Roman" panose="02020603050405020304" pitchFamily="18" charset="0"/>
                <a:cs typeface="Times New Roman" panose="02020603050405020304" pitchFamily="18" charset="0"/>
              </a:rPr>
              <a:t>активы»</a:t>
            </a:r>
          </a:p>
        </p:txBody>
      </p:sp>
      <p:sp>
        <p:nvSpPr>
          <p:cNvPr id="6" name="Прямоугольник 5"/>
          <p:cNvSpPr/>
          <p:nvPr/>
        </p:nvSpPr>
        <p:spPr>
          <a:xfrm>
            <a:off x="218356" y="3977680"/>
            <a:ext cx="8524632" cy="2880320"/>
          </a:xfrm>
          <a:prstGeom prst="rect">
            <a:avLst/>
          </a:prstGeom>
          <a:noFill/>
          <a:ln>
            <a:noFill/>
          </a:ln>
          <a:effectLst/>
          <a:scene3d>
            <a:camera prst="orthographicFront">
              <a:rot lat="0" lon="0" rev="0"/>
            </a:camera>
            <a:lightRig rig="glow" dir="t">
              <a:rot lat="0" lon="0" rev="4800000"/>
            </a:lightRig>
          </a:scene3d>
          <a:sp3d prstMaterial="matte">
            <a:bevelT w="127000" h="63500"/>
          </a:sp3d>
        </p:spPr>
        <p:style>
          <a:lnRef idx="1">
            <a:schemeClr val="accent1"/>
          </a:lnRef>
          <a:fillRef idx="3">
            <a:schemeClr val="accent1"/>
          </a:fillRef>
          <a:effectRef idx="2">
            <a:schemeClr val="accent1"/>
          </a:effectRef>
          <a:fontRef idx="minor">
            <a:schemeClr val="lt1"/>
          </a:fontRef>
        </p:style>
        <p:txBody>
          <a:bodyPr rtlCol="0" anchor="ctr"/>
          <a:lstStyle/>
          <a:p>
            <a:pPr indent="450215" algn="ctr"/>
            <a:r>
              <a:rPr lang="ru-RU" sz="2400" b="1" kern="0" dirty="0" err="1">
                <a:solidFill>
                  <a:prstClr val="black"/>
                </a:solidFill>
                <a:latin typeface="Times New Roman" panose="02020603050405020304" pitchFamily="18" charset="0"/>
                <a:cs typeface="Times New Roman"/>
              </a:rPr>
              <a:t>Дт</a:t>
            </a:r>
            <a:r>
              <a:rPr lang="ru-RU" sz="2400" b="1" kern="0" dirty="0">
                <a:solidFill>
                  <a:prstClr val="black"/>
                </a:solidFill>
                <a:latin typeface="Times New Roman" panose="02020603050405020304" pitchFamily="18" charset="0"/>
                <a:cs typeface="Times New Roman"/>
              </a:rPr>
              <a:t> 0 103 11 330    </a:t>
            </a:r>
            <a:r>
              <a:rPr lang="ru-RU" sz="2400" b="1" kern="0" dirty="0" err="1">
                <a:solidFill>
                  <a:prstClr val="black"/>
                </a:solidFill>
                <a:latin typeface="Times New Roman" panose="02020603050405020304" pitchFamily="18" charset="0"/>
                <a:cs typeface="Times New Roman"/>
              </a:rPr>
              <a:t>Кт</a:t>
            </a:r>
            <a:r>
              <a:rPr lang="ru-RU" sz="2400" b="1" kern="0" dirty="0">
                <a:solidFill>
                  <a:prstClr val="black"/>
                </a:solidFill>
                <a:latin typeface="Times New Roman" panose="02020603050405020304" pitchFamily="18" charset="0"/>
                <a:cs typeface="Times New Roman"/>
              </a:rPr>
              <a:t> 0 401 10 172</a:t>
            </a:r>
          </a:p>
          <a:p>
            <a:pPr indent="450215" algn="ctr"/>
            <a:r>
              <a:rPr lang="ru-RU" sz="2400" b="1" kern="0" dirty="0" err="1">
                <a:solidFill>
                  <a:prstClr val="black"/>
                </a:solidFill>
                <a:latin typeface="Times New Roman" panose="02020603050405020304" pitchFamily="18" charset="0"/>
                <a:cs typeface="Times New Roman"/>
              </a:rPr>
              <a:t>Дт</a:t>
            </a:r>
            <a:r>
              <a:rPr lang="ru-RU" sz="2400" b="1" kern="0" dirty="0">
                <a:solidFill>
                  <a:prstClr val="black"/>
                </a:solidFill>
                <a:latin typeface="Times New Roman" panose="02020603050405020304" pitchFamily="18" charset="0"/>
                <a:cs typeface="Times New Roman"/>
              </a:rPr>
              <a:t> 0 401 10 172     </a:t>
            </a:r>
            <a:r>
              <a:rPr lang="ru-RU" sz="2400" b="1" kern="0" dirty="0" err="1">
                <a:solidFill>
                  <a:prstClr val="black"/>
                </a:solidFill>
                <a:latin typeface="Times New Roman" panose="02020603050405020304" pitchFamily="18" charset="0"/>
                <a:cs typeface="Times New Roman"/>
              </a:rPr>
              <a:t>Кт</a:t>
            </a:r>
            <a:r>
              <a:rPr lang="ru-RU" sz="2400" b="1" kern="0" dirty="0">
                <a:solidFill>
                  <a:prstClr val="black"/>
                </a:solidFill>
                <a:latin typeface="Times New Roman" panose="02020603050405020304" pitchFamily="18" charset="0"/>
                <a:cs typeface="Times New Roman"/>
              </a:rPr>
              <a:t> 0 114 00 000</a:t>
            </a:r>
          </a:p>
          <a:p>
            <a:pPr lvl="0" indent="450215" algn="ctr"/>
            <a:r>
              <a:rPr lang="ru-RU" sz="2200" kern="0" dirty="0">
                <a:solidFill>
                  <a:prstClr val="black"/>
                </a:solidFill>
                <a:latin typeface="Times New Roman" panose="02020603050405020304" pitchFamily="18" charset="0"/>
                <a:cs typeface="Times New Roman"/>
              </a:rPr>
              <a:t> одновременно</a:t>
            </a:r>
          </a:p>
          <a:p>
            <a:pPr lvl="0" indent="450215"/>
            <a:r>
              <a:rPr lang="ru-RU" sz="2200" b="1" kern="0" dirty="0">
                <a:solidFill>
                  <a:prstClr val="black"/>
                </a:solidFill>
                <a:latin typeface="Times New Roman" panose="02020603050405020304" pitchFamily="18" charset="0"/>
                <a:cs typeface="Times New Roman"/>
              </a:rPr>
              <a:t>Отражение выбытия </a:t>
            </a:r>
            <a:r>
              <a:rPr lang="ru-RU" sz="2200" kern="0" dirty="0">
                <a:solidFill>
                  <a:prstClr val="black"/>
                </a:solidFill>
                <a:latin typeface="Times New Roman" panose="02020603050405020304" pitchFamily="18" charset="0"/>
                <a:cs typeface="Times New Roman"/>
              </a:rPr>
              <a:t>с бухгалтерского учета разделенного земельного участка </a:t>
            </a:r>
          </a:p>
          <a:p>
            <a:pPr lvl="0" indent="450215" algn="ctr"/>
            <a:r>
              <a:rPr lang="ru-RU" sz="2000" b="1" kern="0" dirty="0">
                <a:solidFill>
                  <a:prstClr val="black"/>
                </a:solidFill>
                <a:latin typeface="Times New Roman" panose="02020603050405020304" pitchFamily="18" charset="0"/>
                <a:cs typeface="Times New Roman"/>
              </a:rPr>
              <a:t>  </a:t>
            </a:r>
            <a:r>
              <a:rPr lang="ru-RU" sz="2400" b="1" kern="0" dirty="0" err="1">
                <a:solidFill>
                  <a:prstClr val="black"/>
                </a:solidFill>
                <a:latin typeface="Times New Roman" panose="02020603050405020304" pitchFamily="18" charset="0"/>
                <a:cs typeface="Times New Roman"/>
              </a:rPr>
              <a:t>Дт</a:t>
            </a:r>
            <a:r>
              <a:rPr lang="ru-RU" sz="2400" b="1" kern="0" dirty="0">
                <a:solidFill>
                  <a:prstClr val="black"/>
                </a:solidFill>
                <a:latin typeface="Times New Roman" panose="02020603050405020304" pitchFamily="18" charset="0"/>
                <a:cs typeface="Times New Roman"/>
              </a:rPr>
              <a:t> 0 401 10 172        </a:t>
            </a:r>
            <a:r>
              <a:rPr lang="ru-RU" sz="2400" b="1" kern="0" dirty="0" err="1">
                <a:solidFill>
                  <a:prstClr val="black"/>
                </a:solidFill>
                <a:latin typeface="Times New Roman" panose="02020603050405020304" pitchFamily="18" charset="0"/>
                <a:cs typeface="Times New Roman"/>
              </a:rPr>
              <a:t>Кт</a:t>
            </a:r>
            <a:r>
              <a:rPr lang="ru-RU" sz="2400" b="1" kern="0" dirty="0">
                <a:solidFill>
                  <a:prstClr val="black"/>
                </a:solidFill>
                <a:latin typeface="Times New Roman" panose="02020603050405020304" pitchFamily="18" charset="0"/>
                <a:cs typeface="Times New Roman"/>
              </a:rPr>
              <a:t> 0 103 11 430 </a:t>
            </a:r>
          </a:p>
          <a:p>
            <a:pPr lvl="0" indent="450215" algn="ctr"/>
            <a:r>
              <a:rPr lang="ru-RU" sz="2400" b="1" kern="0" dirty="0">
                <a:solidFill>
                  <a:prstClr val="black"/>
                </a:solidFill>
                <a:latin typeface="Times New Roman" panose="02020603050405020304" pitchFamily="18" charset="0"/>
                <a:cs typeface="Times New Roman"/>
              </a:rPr>
              <a:t>  </a:t>
            </a:r>
            <a:r>
              <a:rPr lang="ru-RU" sz="2400" b="1" kern="0" dirty="0" err="1">
                <a:solidFill>
                  <a:prstClr val="black"/>
                </a:solidFill>
                <a:latin typeface="Times New Roman" panose="02020603050405020304" pitchFamily="18" charset="0"/>
                <a:cs typeface="Times New Roman"/>
              </a:rPr>
              <a:t>Дт</a:t>
            </a:r>
            <a:r>
              <a:rPr lang="ru-RU" sz="2400" b="1" kern="0" dirty="0">
                <a:solidFill>
                  <a:prstClr val="black"/>
                </a:solidFill>
                <a:latin typeface="Times New Roman" panose="02020603050405020304" pitchFamily="18" charset="0"/>
                <a:cs typeface="Times New Roman"/>
              </a:rPr>
              <a:t> 0 114 00 000         </a:t>
            </a:r>
            <a:r>
              <a:rPr lang="ru-RU" sz="2400" b="1" kern="0" dirty="0" err="1">
                <a:solidFill>
                  <a:prstClr val="black"/>
                </a:solidFill>
                <a:latin typeface="Times New Roman" panose="02020603050405020304" pitchFamily="18" charset="0"/>
                <a:cs typeface="Times New Roman"/>
              </a:rPr>
              <a:t>Кт</a:t>
            </a:r>
            <a:r>
              <a:rPr lang="ru-RU" sz="2400" b="1" kern="0" dirty="0">
                <a:solidFill>
                  <a:prstClr val="black"/>
                </a:solidFill>
                <a:latin typeface="Times New Roman" panose="02020603050405020304" pitchFamily="18" charset="0"/>
                <a:cs typeface="Times New Roman"/>
              </a:rPr>
              <a:t> 0 401 10 </a:t>
            </a:r>
            <a:r>
              <a:rPr lang="ru-RU" sz="2400" b="1" kern="0" dirty="0" smtClean="0">
                <a:solidFill>
                  <a:prstClr val="black"/>
                </a:solidFill>
                <a:latin typeface="Times New Roman" panose="02020603050405020304" pitchFamily="18" charset="0"/>
                <a:cs typeface="Times New Roman"/>
              </a:rPr>
              <a:t>172</a:t>
            </a:r>
            <a:endParaRPr lang="ru-RU" sz="2400" b="1" kern="0" dirty="0">
              <a:solidFill>
                <a:prstClr val="black"/>
              </a:solidFill>
              <a:latin typeface="Times New Roman"/>
              <a:cs typeface="Times New Roman"/>
            </a:endParaRPr>
          </a:p>
        </p:txBody>
      </p:sp>
    </p:spTree>
    <p:extLst>
      <p:ext uri="{BB962C8B-B14F-4D97-AF65-F5344CB8AC3E}">
        <p14:creationId xmlns:p14="http://schemas.microsoft.com/office/powerpoint/2010/main" val="39383673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7" y="179386"/>
            <a:ext cx="496454" cy="365125"/>
          </a:xfrm>
        </p:spPr>
        <p:txBody>
          <a:bodyPr/>
          <a:lstStyle/>
          <a:p>
            <a:fld id="{B2D350B4-811D-9C49-8D4A-B431FFD45952}" type="slidenum">
              <a:rPr lang="en-US" b="1" smtClean="0">
                <a:solidFill>
                  <a:srgbClr val="C79023"/>
                </a:solidFill>
              </a:rPr>
              <a:pPr/>
              <a:t>28</a:t>
            </a:fld>
            <a:endParaRPr lang="en-US" b="1" dirty="0">
              <a:solidFill>
                <a:srgbClr val="C79023"/>
              </a:solidFill>
            </a:endParaRPr>
          </a:p>
        </p:txBody>
      </p:sp>
      <p:sp>
        <p:nvSpPr>
          <p:cNvPr id="2" name="Прямоугольник 1"/>
          <p:cNvSpPr/>
          <p:nvPr/>
        </p:nvSpPr>
        <p:spPr>
          <a:xfrm>
            <a:off x="1032387" y="0"/>
            <a:ext cx="7475214" cy="954107"/>
          </a:xfrm>
          <a:prstGeom prst="rect">
            <a:avLst/>
          </a:prstGeom>
        </p:spPr>
        <p:txBody>
          <a:bodyPr wrap="square">
            <a:spAutoFit/>
          </a:bodyPr>
          <a:lstStyle/>
          <a:p>
            <a:pPr algn="ctr" defTabSz="914400"/>
            <a:r>
              <a:rPr lang="ru-RU" sz="2800" b="1" dirty="0">
                <a:solidFill>
                  <a:srgbClr val="002060"/>
                </a:solidFill>
                <a:latin typeface="Times New Roman" panose="02020603050405020304" pitchFamily="18" charset="0"/>
                <a:cs typeface="Times New Roman" panose="02020603050405020304" pitchFamily="18" charset="0"/>
              </a:rPr>
              <a:t>Счет 1 103 00 </a:t>
            </a:r>
            <a:r>
              <a:rPr lang="ru-RU" sz="2800" b="1" dirty="0" smtClean="0">
                <a:solidFill>
                  <a:srgbClr val="002060"/>
                </a:solidFill>
                <a:latin typeface="Times New Roman" panose="02020603050405020304" pitchFamily="18" charset="0"/>
                <a:cs typeface="Times New Roman" panose="02020603050405020304" pitchFamily="18" charset="0"/>
              </a:rPr>
              <a:t>000</a:t>
            </a:r>
          </a:p>
          <a:p>
            <a:pPr algn="ctr" defTabSz="914400"/>
            <a:r>
              <a:rPr lang="ru-RU" sz="2800" b="1" dirty="0" smtClean="0">
                <a:solidFill>
                  <a:srgbClr val="002060"/>
                </a:solidFill>
                <a:latin typeface="Times New Roman" panose="02020603050405020304" pitchFamily="18" charset="0"/>
                <a:cs typeface="Times New Roman" panose="02020603050405020304" pitchFamily="18" charset="0"/>
              </a:rPr>
              <a:t>«Непроизведенные </a:t>
            </a:r>
            <a:r>
              <a:rPr lang="ru-RU" sz="2800" b="1" dirty="0">
                <a:solidFill>
                  <a:srgbClr val="002060"/>
                </a:solidFill>
                <a:latin typeface="Times New Roman" panose="02020603050405020304" pitchFamily="18" charset="0"/>
                <a:cs typeface="Times New Roman" panose="02020603050405020304" pitchFamily="18" charset="0"/>
              </a:rPr>
              <a:t>активы»</a:t>
            </a:r>
          </a:p>
        </p:txBody>
      </p:sp>
      <p:sp>
        <p:nvSpPr>
          <p:cNvPr id="7" name="Прямоугольник 6"/>
          <p:cNvSpPr/>
          <p:nvPr/>
        </p:nvSpPr>
        <p:spPr>
          <a:xfrm>
            <a:off x="267176" y="1133493"/>
            <a:ext cx="8518608" cy="2677656"/>
          </a:xfrm>
          <a:prstGeom prst="rect">
            <a:avLst/>
          </a:prstGeom>
        </p:spPr>
        <p:txBody>
          <a:bodyPr wrap="square">
            <a:spAutoFit/>
          </a:bodyPr>
          <a:lstStyle/>
          <a:p>
            <a:pPr indent="450215" algn="just"/>
            <a:r>
              <a:rPr lang="ru-RU" sz="2800" dirty="0">
                <a:latin typeface="Times New Roman" panose="02020603050405020304" pitchFamily="18" charset="0"/>
              </a:rPr>
              <a:t>Выбытие земельного участка, который </a:t>
            </a:r>
            <a:r>
              <a:rPr lang="ru-RU" sz="2800" b="1" dirty="0">
                <a:solidFill>
                  <a:srgbClr val="002060"/>
                </a:solidFill>
                <a:latin typeface="Times New Roman" panose="02020603050405020304" pitchFamily="18" charset="0"/>
              </a:rPr>
              <a:t>ранее был вовлечен </a:t>
            </a:r>
            <a:r>
              <a:rPr lang="ru-RU" sz="2800" dirty="0">
                <a:latin typeface="Times New Roman" panose="02020603050405020304" pitchFamily="18" charset="0"/>
              </a:rPr>
              <a:t>уполномоченным органом власти (органом местного самоуправления) в хозяйственный оборот </a:t>
            </a:r>
            <a:r>
              <a:rPr lang="ru-RU" sz="2800" b="1" dirty="0">
                <a:solidFill>
                  <a:srgbClr val="002060"/>
                </a:solidFill>
                <a:latin typeface="Times New Roman" panose="02020603050405020304" pitchFamily="18" charset="0"/>
              </a:rPr>
              <a:t>без разграничения собственности</a:t>
            </a:r>
            <a:r>
              <a:rPr lang="ru-RU" sz="2800" dirty="0">
                <a:latin typeface="Times New Roman" panose="02020603050405020304" pitchFamily="18" charset="0"/>
              </a:rPr>
              <a:t>, в связи с </a:t>
            </a:r>
            <a:r>
              <a:rPr lang="ru-RU" sz="2800" b="1" dirty="0">
                <a:solidFill>
                  <a:srgbClr val="002060"/>
                </a:solidFill>
                <a:latin typeface="Times New Roman" panose="02020603050405020304" pitchFamily="18" charset="0"/>
              </a:rPr>
              <a:t>принятием его в состав имущества казны </a:t>
            </a:r>
            <a:r>
              <a:rPr lang="ru-RU" sz="2800" dirty="0">
                <a:latin typeface="Times New Roman" panose="02020603050405020304" pitchFamily="18" charset="0"/>
              </a:rPr>
              <a:t>по факту регистрации права собственности отражается</a:t>
            </a:r>
          </a:p>
        </p:txBody>
      </p:sp>
      <p:sp>
        <p:nvSpPr>
          <p:cNvPr id="8" name="Прямоугольник 7"/>
          <p:cNvSpPr/>
          <p:nvPr/>
        </p:nvSpPr>
        <p:spPr>
          <a:xfrm>
            <a:off x="323528" y="4251283"/>
            <a:ext cx="8524632" cy="2016224"/>
          </a:xfrm>
          <a:prstGeom prst="rect">
            <a:avLst/>
          </a:prstGeom>
          <a:noFill/>
          <a:ln>
            <a:noFill/>
          </a:ln>
          <a:effectLst/>
          <a:scene3d>
            <a:camera prst="orthographicFront">
              <a:rot lat="0" lon="0" rev="0"/>
            </a:camera>
            <a:lightRig rig="glow" dir="t">
              <a:rot lat="0" lon="0" rev="4800000"/>
            </a:lightRig>
          </a:scene3d>
          <a:sp3d prstMaterial="matte">
            <a:bevelT w="127000" h="63500"/>
          </a:sp3d>
        </p:spPr>
        <p:style>
          <a:lnRef idx="1">
            <a:schemeClr val="accent1"/>
          </a:lnRef>
          <a:fillRef idx="3">
            <a:schemeClr val="accent1"/>
          </a:fillRef>
          <a:effectRef idx="2">
            <a:schemeClr val="accent1"/>
          </a:effectRef>
          <a:fontRef idx="minor">
            <a:schemeClr val="lt1"/>
          </a:fontRef>
        </p:style>
        <p:txBody>
          <a:bodyPr rtlCol="0" anchor="ctr"/>
          <a:lstStyle/>
          <a:p>
            <a:pPr indent="450215" algn="just"/>
            <a:r>
              <a:rPr lang="ru-RU" sz="2400" b="1" dirty="0" err="1">
                <a:solidFill>
                  <a:schemeClr val="tx1"/>
                </a:solidFill>
                <a:latin typeface="Times New Roman" panose="02020603050405020304" pitchFamily="18" charset="0"/>
              </a:rPr>
              <a:t>Дт</a:t>
            </a:r>
            <a:r>
              <a:rPr lang="ru-RU" sz="2400" b="1" dirty="0">
                <a:solidFill>
                  <a:schemeClr val="tx1"/>
                </a:solidFill>
                <a:latin typeface="Times New Roman" panose="02020603050405020304" pitchFamily="18" charset="0"/>
              </a:rPr>
              <a:t> 0 401 10 172    </a:t>
            </a:r>
            <a:r>
              <a:rPr lang="ru-RU" sz="2400" b="1" dirty="0" err="1">
                <a:solidFill>
                  <a:schemeClr val="tx1"/>
                </a:solidFill>
                <a:latin typeface="Times New Roman" panose="02020603050405020304" pitchFamily="18" charset="0"/>
              </a:rPr>
              <a:t>Кт</a:t>
            </a:r>
            <a:r>
              <a:rPr lang="ru-RU" sz="2400" b="1" dirty="0">
                <a:solidFill>
                  <a:schemeClr val="tx1"/>
                </a:solidFill>
                <a:latin typeface="Times New Roman" panose="02020603050405020304" pitchFamily="18" charset="0"/>
              </a:rPr>
              <a:t> 0 103 13 430</a:t>
            </a:r>
          </a:p>
          <a:p>
            <a:pPr indent="450215" algn="just"/>
            <a:endParaRPr lang="ru-RU" sz="2400" dirty="0" smtClean="0">
              <a:solidFill>
                <a:schemeClr val="tx1"/>
              </a:solidFill>
              <a:latin typeface="Times New Roman" panose="02020603050405020304" pitchFamily="18" charset="0"/>
            </a:endParaRPr>
          </a:p>
          <a:p>
            <a:pPr indent="450215" algn="just"/>
            <a:r>
              <a:rPr lang="ru-RU" sz="2400" dirty="0" smtClean="0">
                <a:solidFill>
                  <a:schemeClr val="tx1"/>
                </a:solidFill>
                <a:latin typeface="Times New Roman" panose="02020603050405020304" pitchFamily="18" charset="0"/>
              </a:rPr>
              <a:t>с </a:t>
            </a:r>
            <a:r>
              <a:rPr lang="ru-RU" sz="2400" dirty="0">
                <a:solidFill>
                  <a:schemeClr val="tx1"/>
                </a:solidFill>
                <a:latin typeface="Times New Roman" panose="02020603050405020304" pitchFamily="18" charset="0"/>
              </a:rPr>
              <a:t>одновременным отражением принятия указанного участка земли с состав имущества казны</a:t>
            </a:r>
          </a:p>
          <a:p>
            <a:pPr indent="450215" algn="just"/>
            <a:r>
              <a:rPr lang="ru-RU" sz="2400" b="1" dirty="0" err="1">
                <a:solidFill>
                  <a:schemeClr val="tx1"/>
                </a:solidFill>
                <a:latin typeface="Times New Roman" panose="02020603050405020304" pitchFamily="18" charset="0"/>
              </a:rPr>
              <a:t>Дт</a:t>
            </a:r>
            <a:r>
              <a:rPr lang="ru-RU" sz="2400" b="1" dirty="0">
                <a:solidFill>
                  <a:schemeClr val="tx1"/>
                </a:solidFill>
                <a:latin typeface="Times New Roman" panose="02020603050405020304" pitchFamily="18" charset="0"/>
              </a:rPr>
              <a:t> 0 108 55 330    </a:t>
            </a:r>
            <a:r>
              <a:rPr lang="ru-RU" sz="2400" b="1" dirty="0" err="1">
                <a:solidFill>
                  <a:schemeClr val="tx1"/>
                </a:solidFill>
                <a:latin typeface="Times New Roman" panose="02020603050405020304" pitchFamily="18" charset="0"/>
              </a:rPr>
              <a:t>Кт</a:t>
            </a:r>
            <a:r>
              <a:rPr lang="ru-RU" sz="2400" b="1" dirty="0">
                <a:solidFill>
                  <a:schemeClr val="tx1"/>
                </a:solidFill>
                <a:latin typeface="Times New Roman" panose="02020603050405020304" pitchFamily="18" charset="0"/>
              </a:rPr>
              <a:t> 0 401 10 172  </a:t>
            </a:r>
          </a:p>
        </p:txBody>
      </p:sp>
    </p:spTree>
    <p:extLst>
      <p:ext uri="{BB962C8B-B14F-4D97-AF65-F5344CB8AC3E}">
        <p14:creationId xmlns:p14="http://schemas.microsoft.com/office/powerpoint/2010/main" val="31230510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Номер слайда 14"/>
          <p:cNvSpPr>
            <a:spLocks noGrp="1"/>
          </p:cNvSpPr>
          <p:nvPr>
            <p:ph type="sldNum" sz="quarter" idx="12"/>
          </p:nvPr>
        </p:nvSpPr>
        <p:spPr>
          <a:xfrm>
            <a:off x="8420669" y="127000"/>
            <a:ext cx="550803" cy="365125"/>
          </a:xfrm>
        </p:spPr>
        <p:txBody>
          <a:bodyPr/>
          <a:lstStyle/>
          <a:p>
            <a:fld id="{B2D350B4-811D-9C49-8D4A-B431FFD45952}" type="slidenum">
              <a:rPr lang="en-US" b="1" smtClean="0">
                <a:solidFill>
                  <a:srgbClr val="C79023"/>
                </a:solidFill>
              </a:rPr>
              <a:pPr/>
              <a:t>29</a:t>
            </a:fld>
            <a:endParaRPr lang="en-US" b="1" dirty="0">
              <a:solidFill>
                <a:srgbClr val="C79023"/>
              </a:solidFill>
            </a:endParaRPr>
          </a:p>
        </p:txBody>
      </p:sp>
      <p:sp>
        <p:nvSpPr>
          <p:cNvPr id="41" name="Title 1">
            <a:extLst>
              <a:ext uri="{FF2B5EF4-FFF2-40B4-BE49-F238E27FC236}">
                <a16:creationId xmlns:a16="http://schemas.microsoft.com/office/drawing/2014/main" id="{D2BE57DE-FA7A-44BC-B8D6-F3B300F4C69D}"/>
              </a:ext>
            </a:extLst>
          </p:cNvPr>
          <p:cNvSpPr txBox="1">
            <a:spLocks/>
          </p:cNvSpPr>
          <p:nvPr/>
        </p:nvSpPr>
        <p:spPr>
          <a:xfrm>
            <a:off x="117606" y="577275"/>
            <a:ext cx="8986684" cy="523020"/>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ru-RU" sz="2400" b="1" dirty="0">
                <a:solidFill>
                  <a:srgbClr val="077A3E"/>
                </a:solidFill>
                <a:latin typeface="Times New Roman" panose="02020603050405020304" pitchFamily="18" charset="0"/>
                <a:cs typeface="Times New Roman" panose="02020603050405020304" pitchFamily="18" charset="0"/>
              </a:rPr>
              <a:t>Сведения об изменении остатков валюты </a:t>
            </a:r>
            <a:r>
              <a:rPr lang="ru-RU" sz="2400" b="1" dirty="0" smtClean="0">
                <a:solidFill>
                  <a:srgbClr val="077A3E"/>
                </a:solidFill>
                <a:latin typeface="Times New Roman" panose="02020603050405020304" pitchFamily="18" charset="0"/>
                <a:cs typeface="Times New Roman" panose="02020603050405020304" pitchFamily="18" charset="0"/>
              </a:rPr>
              <a:t>баланса</a:t>
            </a:r>
          </a:p>
        </p:txBody>
      </p:sp>
      <p:sp>
        <p:nvSpPr>
          <p:cNvPr id="7" name="Прямоугольник 6"/>
          <p:cNvSpPr/>
          <p:nvPr/>
        </p:nvSpPr>
        <p:spPr>
          <a:xfrm>
            <a:off x="2606061" y="64929"/>
            <a:ext cx="3587328" cy="60110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ru-RU" sz="2600" b="1">
                <a:solidFill>
                  <a:srgbClr val="C79023"/>
                </a:solidFill>
                <a:latin typeface="Times New Roman" panose="02020603050405020304" pitchFamily="18" charset="0"/>
                <a:cs typeface="Times New Roman" panose="02020603050405020304" pitchFamily="18" charset="0"/>
              </a:rPr>
              <a:t>Инструкция </a:t>
            </a:r>
            <a:r>
              <a:rPr lang="ru-RU" sz="2600" b="1" smtClean="0">
                <a:solidFill>
                  <a:srgbClr val="C79023"/>
                </a:solidFill>
                <a:latin typeface="Times New Roman" panose="02020603050405020304" pitchFamily="18" charset="0"/>
                <a:cs typeface="Times New Roman" panose="02020603050405020304" pitchFamily="18" charset="0"/>
              </a:rPr>
              <a:t>191н, 33н</a:t>
            </a:r>
            <a:endParaRPr lang="ru-RU" sz="2600" b="1" dirty="0">
              <a:solidFill>
                <a:srgbClr val="C79023"/>
              </a:solidFill>
              <a:latin typeface="Times New Roman" panose="02020603050405020304" pitchFamily="18" charset="0"/>
              <a:cs typeface="Times New Roman" panose="02020603050405020304" pitchFamily="18"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78800722"/>
              </p:ext>
            </p:extLst>
          </p:nvPr>
        </p:nvGraphicFramePr>
        <p:xfrm>
          <a:off x="322633" y="1612641"/>
          <a:ext cx="8373437" cy="3736130"/>
        </p:xfrm>
        <a:graphic>
          <a:graphicData uri="http://schemas.openxmlformats.org/drawingml/2006/table">
            <a:tbl>
              <a:tblPr firstRow="1" bandRow="1">
                <a:effectLst/>
                <a:tableStyleId>{5C22544A-7EE6-4342-B048-85BDC9FD1C3A}</a:tableStyleId>
              </a:tblPr>
              <a:tblGrid>
                <a:gridCol w="2061356">
                  <a:extLst>
                    <a:ext uri="{9D8B030D-6E8A-4147-A177-3AD203B41FA5}">
                      <a16:colId xmlns:a16="http://schemas.microsoft.com/office/drawing/2014/main" val="1622277012"/>
                    </a:ext>
                  </a:extLst>
                </a:gridCol>
                <a:gridCol w="818956">
                  <a:extLst>
                    <a:ext uri="{9D8B030D-6E8A-4147-A177-3AD203B41FA5}">
                      <a16:colId xmlns:a16="http://schemas.microsoft.com/office/drawing/2014/main" val="153491791"/>
                    </a:ext>
                  </a:extLst>
                </a:gridCol>
                <a:gridCol w="1581026">
                  <a:extLst>
                    <a:ext uri="{9D8B030D-6E8A-4147-A177-3AD203B41FA5}">
                      <a16:colId xmlns:a16="http://schemas.microsoft.com/office/drawing/2014/main" val="2378677102"/>
                    </a:ext>
                  </a:extLst>
                </a:gridCol>
                <a:gridCol w="558872">
                  <a:extLst>
                    <a:ext uri="{9D8B030D-6E8A-4147-A177-3AD203B41FA5}">
                      <a16:colId xmlns:a16="http://schemas.microsoft.com/office/drawing/2014/main" val="20003"/>
                    </a:ext>
                  </a:extLst>
                </a:gridCol>
                <a:gridCol w="616686">
                  <a:extLst>
                    <a:ext uri="{9D8B030D-6E8A-4147-A177-3AD203B41FA5}">
                      <a16:colId xmlns:a16="http://schemas.microsoft.com/office/drawing/2014/main" val="20004"/>
                    </a:ext>
                  </a:extLst>
                </a:gridCol>
                <a:gridCol w="549236">
                  <a:extLst>
                    <a:ext uri="{9D8B030D-6E8A-4147-A177-3AD203B41FA5}">
                      <a16:colId xmlns:a16="http://schemas.microsoft.com/office/drawing/2014/main" val="915769647"/>
                    </a:ext>
                  </a:extLst>
                </a:gridCol>
                <a:gridCol w="587778">
                  <a:extLst>
                    <a:ext uri="{9D8B030D-6E8A-4147-A177-3AD203B41FA5}">
                      <a16:colId xmlns:a16="http://schemas.microsoft.com/office/drawing/2014/main" val="20006"/>
                    </a:ext>
                  </a:extLst>
                </a:gridCol>
                <a:gridCol w="558873">
                  <a:extLst>
                    <a:ext uri="{9D8B030D-6E8A-4147-A177-3AD203B41FA5}">
                      <a16:colId xmlns:a16="http://schemas.microsoft.com/office/drawing/2014/main" val="20007"/>
                    </a:ext>
                  </a:extLst>
                </a:gridCol>
                <a:gridCol w="520327">
                  <a:extLst>
                    <a:ext uri="{9D8B030D-6E8A-4147-A177-3AD203B41FA5}">
                      <a16:colId xmlns:a16="http://schemas.microsoft.com/office/drawing/2014/main" val="3203904499"/>
                    </a:ext>
                  </a:extLst>
                </a:gridCol>
                <a:gridCol w="520327">
                  <a:extLst>
                    <a:ext uri="{9D8B030D-6E8A-4147-A177-3AD203B41FA5}">
                      <a16:colId xmlns:a16="http://schemas.microsoft.com/office/drawing/2014/main" val="20009"/>
                    </a:ext>
                  </a:extLst>
                </a:gridCol>
              </a:tblGrid>
              <a:tr h="703370">
                <a:tc rowSpan="2">
                  <a:txBody>
                    <a:bodyPr/>
                    <a:lstStyle/>
                    <a:p>
                      <a:pPr algn="ctr"/>
                      <a:r>
                        <a:rPr lang="ru-RU" dirty="0"/>
                        <a:t>Актив / Пассив</a:t>
                      </a:r>
                    </a:p>
                  </a:txBody>
                  <a:tcPr anchor="ctr"/>
                </a:tc>
                <a:tc rowSpan="2">
                  <a:txBody>
                    <a:bodyPr/>
                    <a:lstStyle/>
                    <a:p>
                      <a:pPr algn="ctr"/>
                      <a:r>
                        <a:rPr lang="ru-RU" dirty="0"/>
                        <a:t>Код</a:t>
                      </a:r>
                      <a:r>
                        <a:rPr lang="ru-RU" baseline="0" dirty="0"/>
                        <a:t> строки</a:t>
                      </a:r>
                      <a:endParaRPr lang="ru-RU" dirty="0"/>
                    </a:p>
                  </a:txBody>
                  <a:tcPr anchor="ctr"/>
                </a:tc>
                <a:tc rowSpan="2">
                  <a:txBody>
                    <a:bodyPr/>
                    <a:lstStyle/>
                    <a:p>
                      <a:pPr algn="ctr"/>
                      <a:r>
                        <a:rPr lang="ru-RU" dirty="0" smtClean="0"/>
                        <a:t>Сумма</a:t>
                      </a:r>
                      <a:r>
                        <a:rPr lang="ru-RU" baseline="0" dirty="0" smtClean="0"/>
                        <a:t> изменений, руб.</a:t>
                      </a:r>
                      <a:endParaRPr lang="ru-RU" dirty="0"/>
                    </a:p>
                  </a:txBody>
                  <a:tcPr anchor="ctr"/>
                </a:tc>
                <a:tc gridSpan="7">
                  <a:txBody>
                    <a:bodyPr/>
                    <a:lstStyle/>
                    <a:p>
                      <a:pPr algn="ctr"/>
                      <a:r>
                        <a:rPr lang="ru-RU" dirty="0" smtClean="0"/>
                        <a:t>в том числе по кодам причин (руб.)</a:t>
                      </a:r>
                      <a:endParaRPr lang="ru-RU" dirty="0"/>
                    </a:p>
                  </a:txBody>
                  <a:tcPr anchor="ctr"/>
                </a:tc>
                <a:tc hMerge="1">
                  <a:txBody>
                    <a:bodyPr/>
                    <a:lstStyle/>
                    <a:p>
                      <a:pPr algn="ctr"/>
                      <a:endParaRPr lang="ru-RU" dirty="0"/>
                    </a:p>
                  </a:txBody>
                  <a:tcPr anchor="ctr"/>
                </a:tc>
                <a:tc hMerge="1">
                  <a:txBody>
                    <a:bodyPr/>
                    <a:lstStyle/>
                    <a:p>
                      <a:pPr algn="ctr"/>
                      <a:endParaRPr lang="ru-RU" dirty="0"/>
                    </a:p>
                  </a:txBody>
                  <a:tcPr anchor="ctr"/>
                </a:tc>
                <a:tc hMerge="1">
                  <a:txBody>
                    <a:bodyPr/>
                    <a:lstStyle/>
                    <a:p>
                      <a:pPr algn="ctr"/>
                      <a:endParaRPr lang="ru-RU" dirty="0"/>
                    </a:p>
                  </a:txBody>
                  <a:tcPr anchor="ctr"/>
                </a:tc>
                <a:tc hMerge="1">
                  <a:txBody>
                    <a:bodyPr/>
                    <a:lstStyle/>
                    <a:p>
                      <a:pPr algn="ctr"/>
                      <a:endParaRPr lang="ru-RU" dirty="0"/>
                    </a:p>
                  </a:txBody>
                  <a:tcPr anchor="ctr"/>
                </a:tc>
                <a:tc hMerge="1">
                  <a:txBody>
                    <a:bodyPr/>
                    <a:lstStyle/>
                    <a:p>
                      <a:pPr algn="ctr"/>
                      <a:endParaRPr lang="ru-RU" dirty="0"/>
                    </a:p>
                  </a:txBody>
                  <a:tcPr anchor="ctr"/>
                </a:tc>
                <a:tc hMerge="1">
                  <a:txBody>
                    <a:bodyPr/>
                    <a:lstStyle/>
                    <a:p>
                      <a:pPr algn="ctr"/>
                      <a:endParaRPr lang="ru-RU" dirty="0"/>
                    </a:p>
                  </a:txBody>
                  <a:tcPr anchor="ctr"/>
                </a:tc>
                <a:extLst>
                  <a:ext uri="{0D108BD9-81ED-4DB2-BD59-A6C34878D82A}">
                    <a16:rowId xmlns:a16="http://schemas.microsoft.com/office/drawing/2014/main" val="2372340321"/>
                  </a:ext>
                </a:extLst>
              </a:tr>
              <a:tr h="370840">
                <a:tc vMerge="1">
                  <a:txBody>
                    <a:bodyPr/>
                    <a:lstStyle/>
                    <a:p>
                      <a:pPr algn="ctr"/>
                      <a:endParaRPr lang="ru-RU" dirty="0"/>
                    </a:p>
                  </a:txBody>
                  <a:tcPr anchor="ctr"/>
                </a:tc>
                <a:tc vMerge="1">
                  <a:txBody>
                    <a:bodyPr/>
                    <a:lstStyle/>
                    <a:p>
                      <a:pPr algn="ctr"/>
                      <a:endParaRPr lang="ru-RU" dirty="0"/>
                    </a:p>
                  </a:txBody>
                  <a:tcPr anchor="ctr"/>
                </a:tc>
                <a:tc vMerge="1">
                  <a:txBody>
                    <a:bodyPr/>
                    <a:lstStyle/>
                    <a:p>
                      <a:pPr algn="ctr"/>
                      <a:endParaRPr lang="ru-RU" dirty="0"/>
                    </a:p>
                  </a:txBody>
                  <a:tcPr anchor="ctr"/>
                </a:tc>
                <a:tc>
                  <a:txBody>
                    <a:bodyPr/>
                    <a:lstStyle/>
                    <a:p>
                      <a:pPr algn="ctr"/>
                      <a:r>
                        <a:rPr lang="ru-RU" b="1" dirty="0" smtClean="0">
                          <a:ln>
                            <a:noFill/>
                          </a:ln>
                          <a:solidFill>
                            <a:schemeClr val="bg1"/>
                          </a:solidFill>
                        </a:rPr>
                        <a:t>01</a:t>
                      </a:r>
                      <a:endParaRPr lang="ru-RU" b="1" dirty="0">
                        <a:ln>
                          <a:noFill/>
                        </a:ln>
                        <a:solidFill>
                          <a:schemeClr val="bg1"/>
                        </a:solidFill>
                      </a:endParaRPr>
                    </a:p>
                  </a:txBody>
                  <a:tcPr anchor="ctr">
                    <a:solidFill>
                      <a:schemeClr val="accent1"/>
                    </a:solidFill>
                  </a:tcPr>
                </a:tc>
                <a:tc>
                  <a:txBody>
                    <a:bodyPr/>
                    <a:lstStyle/>
                    <a:p>
                      <a:pPr algn="ctr"/>
                      <a:r>
                        <a:rPr lang="ru-RU" b="1" dirty="0" smtClean="0">
                          <a:ln>
                            <a:noFill/>
                          </a:ln>
                          <a:solidFill>
                            <a:schemeClr val="bg1"/>
                          </a:solidFill>
                        </a:rPr>
                        <a:t>02</a:t>
                      </a:r>
                      <a:endParaRPr lang="ru-RU" b="1" dirty="0">
                        <a:ln>
                          <a:noFill/>
                        </a:ln>
                        <a:solidFill>
                          <a:schemeClr val="bg1"/>
                        </a:solidFill>
                      </a:endParaRPr>
                    </a:p>
                  </a:txBody>
                  <a:tcPr anchor="ctr">
                    <a:solidFill>
                      <a:schemeClr val="accent1"/>
                    </a:solidFill>
                  </a:tcPr>
                </a:tc>
                <a:tc>
                  <a:txBody>
                    <a:bodyPr/>
                    <a:lstStyle/>
                    <a:p>
                      <a:pPr marL="0" algn="ctr" defTabSz="457200" rtl="0" eaLnBrk="1" latinLnBrk="0" hangingPunct="1"/>
                      <a:r>
                        <a:rPr lang="ru-RU" sz="1800" b="1" kern="1200" dirty="0" smtClean="0">
                          <a:ln>
                            <a:noFill/>
                          </a:ln>
                          <a:solidFill>
                            <a:srgbClr val="C00000"/>
                          </a:solidFill>
                          <a:latin typeface="+mn-lt"/>
                          <a:ea typeface="+mn-ea"/>
                          <a:cs typeface="+mn-cs"/>
                        </a:rPr>
                        <a:t>03</a:t>
                      </a:r>
                      <a:endParaRPr lang="ru-RU" sz="1800" b="1" kern="1200" dirty="0">
                        <a:ln>
                          <a:noFill/>
                        </a:ln>
                        <a:solidFill>
                          <a:srgbClr val="C00000"/>
                        </a:solidFill>
                        <a:latin typeface="+mn-lt"/>
                        <a:ea typeface="+mn-ea"/>
                        <a:cs typeface="+mn-cs"/>
                      </a:endParaRPr>
                    </a:p>
                  </a:txBody>
                  <a:tcPr anchor="ctr">
                    <a:solidFill>
                      <a:schemeClr val="accent1">
                        <a:alpha val="35000"/>
                      </a:schemeClr>
                    </a:solidFill>
                  </a:tcPr>
                </a:tc>
                <a:tc>
                  <a:txBody>
                    <a:bodyPr/>
                    <a:lstStyle/>
                    <a:p>
                      <a:pPr algn="ctr"/>
                      <a:r>
                        <a:rPr lang="ru-RU" b="1" dirty="0" smtClean="0">
                          <a:ln>
                            <a:noFill/>
                          </a:ln>
                          <a:solidFill>
                            <a:schemeClr val="bg1"/>
                          </a:solidFill>
                        </a:rPr>
                        <a:t>04</a:t>
                      </a:r>
                      <a:endParaRPr lang="ru-RU" b="1" dirty="0">
                        <a:ln>
                          <a:noFill/>
                        </a:ln>
                        <a:solidFill>
                          <a:schemeClr val="bg1"/>
                        </a:solidFill>
                      </a:endParaRPr>
                    </a:p>
                  </a:txBody>
                  <a:tcPr anchor="ctr">
                    <a:solidFill>
                      <a:schemeClr val="accent1"/>
                    </a:solidFill>
                  </a:tcPr>
                </a:tc>
                <a:tc>
                  <a:txBody>
                    <a:bodyPr/>
                    <a:lstStyle/>
                    <a:p>
                      <a:pPr algn="ctr"/>
                      <a:r>
                        <a:rPr lang="ru-RU" b="1" dirty="0" smtClean="0">
                          <a:ln>
                            <a:noFill/>
                          </a:ln>
                          <a:solidFill>
                            <a:schemeClr val="bg1"/>
                          </a:solidFill>
                        </a:rPr>
                        <a:t>05</a:t>
                      </a:r>
                      <a:endParaRPr lang="ru-RU" b="1" dirty="0">
                        <a:ln>
                          <a:noFill/>
                        </a:ln>
                        <a:solidFill>
                          <a:schemeClr val="bg1"/>
                        </a:solidFill>
                      </a:endParaRPr>
                    </a:p>
                  </a:txBody>
                  <a:tcPr anchor="ctr">
                    <a:solidFill>
                      <a:schemeClr val="accent1"/>
                    </a:solidFill>
                  </a:tcPr>
                </a:tc>
                <a:tc>
                  <a:txBody>
                    <a:bodyPr/>
                    <a:lstStyle/>
                    <a:p>
                      <a:pPr algn="ctr"/>
                      <a:r>
                        <a:rPr lang="ru-RU" b="1" dirty="0" smtClean="0">
                          <a:ln>
                            <a:noFill/>
                          </a:ln>
                          <a:solidFill>
                            <a:schemeClr val="bg1"/>
                          </a:solidFill>
                        </a:rPr>
                        <a:t>06</a:t>
                      </a:r>
                      <a:endParaRPr lang="ru-RU" b="1" dirty="0">
                        <a:ln>
                          <a:noFill/>
                        </a:ln>
                        <a:solidFill>
                          <a:schemeClr val="bg1"/>
                        </a:solidFill>
                      </a:endParaRPr>
                    </a:p>
                  </a:txBody>
                  <a:tcPr anchor="ctr">
                    <a:solidFill>
                      <a:schemeClr val="accent1"/>
                    </a:solidFill>
                  </a:tcPr>
                </a:tc>
                <a:tc>
                  <a:txBody>
                    <a:bodyPr/>
                    <a:lstStyle/>
                    <a:p>
                      <a:pPr algn="ctr"/>
                      <a:r>
                        <a:rPr lang="ru-RU" b="1" dirty="0" smtClean="0">
                          <a:ln>
                            <a:noFill/>
                          </a:ln>
                          <a:solidFill>
                            <a:srgbClr val="C00000"/>
                          </a:solidFill>
                        </a:rPr>
                        <a:t>07</a:t>
                      </a:r>
                      <a:endParaRPr lang="ru-RU" b="1" dirty="0">
                        <a:ln>
                          <a:noFill/>
                        </a:ln>
                        <a:solidFill>
                          <a:srgbClr val="C00000"/>
                        </a:solidFill>
                      </a:endParaRPr>
                    </a:p>
                  </a:txBody>
                  <a:tcPr anchor="ctr">
                    <a:solidFill>
                      <a:schemeClr val="accent1">
                        <a:alpha val="50000"/>
                      </a:schemeClr>
                    </a:solidFill>
                  </a:tcPr>
                </a:tc>
                <a:extLst>
                  <a:ext uri="{0D108BD9-81ED-4DB2-BD59-A6C34878D82A}">
                    <a16:rowId xmlns:a16="http://schemas.microsoft.com/office/drawing/2014/main" val="10001"/>
                  </a:ext>
                </a:extLst>
              </a:tr>
              <a:tr h="370840">
                <a:tc>
                  <a:txBody>
                    <a:bodyPr/>
                    <a:lstStyle/>
                    <a:p>
                      <a:pPr marL="0" algn="ctr" defTabSz="457200" rtl="0" eaLnBrk="1" latinLnBrk="0" hangingPunct="1"/>
                      <a:r>
                        <a:rPr lang="ru-RU" sz="1800" b="1" kern="1200" dirty="0" smtClean="0">
                          <a:solidFill>
                            <a:schemeClr val="bg1"/>
                          </a:solidFill>
                          <a:latin typeface="+mn-lt"/>
                          <a:ea typeface="+mn-ea"/>
                          <a:cs typeface="+mn-cs"/>
                        </a:rPr>
                        <a:t>1</a:t>
                      </a:r>
                      <a:endParaRPr lang="ru-RU" sz="1800" b="1" kern="1200" dirty="0">
                        <a:solidFill>
                          <a:schemeClr val="bg1"/>
                        </a:solidFill>
                        <a:latin typeface="+mn-lt"/>
                        <a:ea typeface="+mn-ea"/>
                        <a:cs typeface="+mn-cs"/>
                      </a:endParaRPr>
                    </a:p>
                  </a:txBody>
                  <a:tcPr anchor="ctr">
                    <a:solidFill>
                      <a:schemeClr val="accent1"/>
                    </a:solidFill>
                  </a:tcPr>
                </a:tc>
                <a:tc>
                  <a:txBody>
                    <a:bodyPr/>
                    <a:lstStyle/>
                    <a:p>
                      <a:pPr marL="0" algn="ctr" defTabSz="457200" rtl="0" eaLnBrk="1" latinLnBrk="0" hangingPunct="1"/>
                      <a:r>
                        <a:rPr lang="ru-RU" sz="1800" b="1" kern="1200" dirty="0" smtClean="0">
                          <a:solidFill>
                            <a:schemeClr val="bg1"/>
                          </a:solidFill>
                          <a:latin typeface="+mn-lt"/>
                          <a:ea typeface="+mn-ea"/>
                          <a:cs typeface="+mn-cs"/>
                        </a:rPr>
                        <a:t>2</a:t>
                      </a:r>
                      <a:endParaRPr lang="ru-RU" sz="1800" b="1" kern="1200" dirty="0">
                        <a:solidFill>
                          <a:schemeClr val="bg1"/>
                        </a:solidFill>
                        <a:latin typeface="+mn-lt"/>
                        <a:ea typeface="+mn-ea"/>
                        <a:cs typeface="+mn-cs"/>
                      </a:endParaRPr>
                    </a:p>
                  </a:txBody>
                  <a:tcPr anchor="ctr">
                    <a:solidFill>
                      <a:schemeClr val="accent1"/>
                    </a:solidFill>
                  </a:tcPr>
                </a:tc>
                <a:tc>
                  <a:txBody>
                    <a:bodyPr/>
                    <a:lstStyle/>
                    <a:p>
                      <a:pPr marL="0" algn="ctr" defTabSz="457200" rtl="0" eaLnBrk="1" latinLnBrk="0" hangingPunct="1"/>
                      <a:r>
                        <a:rPr lang="ru-RU" sz="1800" b="1" kern="1200" dirty="0" smtClean="0">
                          <a:solidFill>
                            <a:schemeClr val="bg1"/>
                          </a:solidFill>
                          <a:latin typeface="+mn-lt"/>
                          <a:ea typeface="+mn-ea"/>
                          <a:cs typeface="+mn-cs"/>
                        </a:rPr>
                        <a:t>3</a:t>
                      </a:r>
                      <a:endParaRPr lang="ru-RU" sz="1800" b="1" kern="1200" dirty="0">
                        <a:solidFill>
                          <a:schemeClr val="bg1"/>
                        </a:solidFill>
                        <a:latin typeface="+mn-lt"/>
                        <a:ea typeface="+mn-ea"/>
                        <a:cs typeface="+mn-cs"/>
                      </a:endParaRPr>
                    </a:p>
                  </a:txBody>
                  <a:tcPr anchor="ctr">
                    <a:solidFill>
                      <a:schemeClr val="accent1"/>
                    </a:solidFill>
                  </a:tcPr>
                </a:tc>
                <a:tc>
                  <a:txBody>
                    <a:bodyPr/>
                    <a:lstStyle/>
                    <a:p>
                      <a:pPr algn="ctr"/>
                      <a:r>
                        <a:rPr lang="ru-RU" b="1" dirty="0" smtClean="0">
                          <a:solidFill>
                            <a:schemeClr val="bg1"/>
                          </a:solidFill>
                        </a:rPr>
                        <a:t>4</a:t>
                      </a:r>
                      <a:endParaRPr lang="ru-RU" b="1" dirty="0">
                        <a:solidFill>
                          <a:schemeClr val="bg1"/>
                        </a:solidFill>
                      </a:endParaRPr>
                    </a:p>
                  </a:txBody>
                  <a:tcPr anchor="ctr">
                    <a:solidFill>
                      <a:schemeClr val="accent1"/>
                    </a:solidFill>
                  </a:tcPr>
                </a:tc>
                <a:tc>
                  <a:txBody>
                    <a:bodyPr/>
                    <a:lstStyle/>
                    <a:p>
                      <a:pPr algn="ctr"/>
                      <a:r>
                        <a:rPr lang="ru-RU" b="1" dirty="0" smtClean="0">
                          <a:solidFill>
                            <a:schemeClr val="bg1"/>
                          </a:solidFill>
                        </a:rPr>
                        <a:t>5</a:t>
                      </a:r>
                      <a:endParaRPr lang="ru-RU" b="1" dirty="0">
                        <a:solidFill>
                          <a:schemeClr val="bg1"/>
                        </a:solidFill>
                      </a:endParaRPr>
                    </a:p>
                  </a:txBody>
                  <a:tcPr anchor="ctr">
                    <a:solidFill>
                      <a:schemeClr val="accent1"/>
                    </a:solidFill>
                  </a:tcPr>
                </a:tc>
                <a:tc>
                  <a:txBody>
                    <a:bodyPr/>
                    <a:lstStyle/>
                    <a:p>
                      <a:pPr marL="0" algn="ctr" defTabSz="457200" rtl="0" eaLnBrk="1" latinLnBrk="0" hangingPunct="1"/>
                      <a:r>
                        <a:rPr lang="ru-RU" sz="1800" b="1" kern="1200" dirty="0" smtClean="0">
                          <a:solidFill>
                            <a:srgbClr val="C00000"/>
                          </a:solidFill>
                          <a:latin typeface="+mn-lt"/>
                          <a:ea typeface="+mn-ea"/>
                          <a:cs typeface="+mn-cs"/>
                        </a:rPr>
                        <a:t>6</a:t>
                      </a:r>
                      <a:endParaRPr lang="ru-RU" sz="1800" b="1" kern="1200" dirty="0">
                        <a:solidFill>
                          <a:srgbClr val="C00000"/>
                        </a:solidFill>
                        <a:latin typeface="+mn-lt"/>
                        <a:ea typeface="+mn-ea"/>
                        <a:cs typeface="+mn-cs"/>
                      </a:endParaRPr>
                    </a:p>
                  </a:txBody>
                  <a:tcPr anchor="ctr">
                    <a:solidFill>
                      <a:schemeClr val="accent1">
                        <a:alpha val="35000"/>
                      </a:schemeClr>
                    </a:solidFill>
                  </a:tcPr>
                </a:tc>
                <a:tc>
                  <a:txBody>
                    <a:bodyPr/>
                    <a:lstStyle/>
                    <a:p>
                      <a:pPr algn="ctr"/>
                      <a:r>
                        <a:rPr lang="ru-RU" b="1" dirty="0" smtClean="0">
                          <a:solidFill>
                            <a:schemeClr val="bg1"/>
                          </a:solidFill>
                        </a:rPr>
                        <a:t>7</a:t>
                      </a:r>
                      <a:endParaRPr lang="ru-RU" b="1" dirty="0">
                        <a:solidFill>
                          <a:schemeClr val="bg1"/>
                        </a:solidFill>
                      </a:endParaRPr>
                    </a:p>
                  </a:txBody>
                  <a:tcPr anchor="ctr">
                    <a:solidFill>
                      <a:schemeClr val="accent1"/>
                    </a:solidFill>
                  </a:tcPr>
                </a:tc>
                <a:tc>
                  <a:txBody>
                    <a:bodyPr/>
                    <a:lstStyle/>
                    <a:p>
                      <a:pPr algn="ctr"/>
                      <a:r>
                        <a:rPr lang="ru-RU" b="1" dirty="0" smtClean="0">
                          <a:solidFill>
                            <a:schemeClr val="bg1"/>
                          </a:solidFill>
                        </a:rPr>
                        <a:t>8</a:t>
                      </a:r>
                      <a:endParaRPr lang="ru-RU" b="1" dirty="0">
                        <a:solidFill>
                          <a:schemeClr val="bg1"/>
                        </a:solidFill>
                      </a:endParaRPr>
                    </a:p>
                  </a:txBody>
                  <a:tcPr anchor="ctr">
                    <a:solidFill>
                      <a:schemeClr val="accent1"/>
                    </a:solidFill>
                  </a:tcPr>
                </a:tc>
                <a:tc>
                  <a:txBody>
                    <a:bodyPr/>
                    <a:lstStyle/>
                    <a:p>
                      <a:pPr algn="ctr"/>
                      <a:r>
                        <a:rPr lang="ru-RU" b="1" dirty="0" smtClean="0">
                          <a:solidFill>
                            <a:schemeClr val="bg1"/>
                          </a:solidFill>
                        </a:rPr>
                        <a:t>9</a:t>
                      </a:r>
                      <a:endParaRPr lang="ru-RU" b="1" dirty="0">
                        <a:solidFill>
                          <a:schemeClr val="bg1"/>
                        </a:solidFill>
                      </a:endParaRPr>
                    </a:p>
                  </a:txBody>
                  <a:tcPr anchor="ctr">
                    <a:solidFill>
                      <a:schemeClr val="accent1"/>
                    </a:solidFill>
                  </a:tcPr>
                </a:tc>
                <a:tc>
                  <a:txBody>
                    <a:bodyPr/>
                    <a:lstStyle/>
                    <a:p>
                      <a:pPr algn="ctr"/>
                      <a:r>
                        <a:rPr lang="ru-RU" b="1" dirty="0" smtClean="0">
                          <a:solidFill>
                            <a:srgbClr val="C00000"/>
                          </a:solidFill>
                        </a:rPr>
                        <a:t>10</a:t>
                      </a:r>
                      <a:endParaRPr lang="ru-RU" b="1" dirty="0">
                        <a:solidFill>
                          <a:srgbClr val="C00000"/>
                        </a:solidFill>
                      </a:endParaRPr>
                    </a:p>
                  </a:txBody>
                  <a:tcPr anchor="ctr">
                    <a:solidFill>
                      <a:schemeClr val="accent1">
                        <a:alpha val="50000"/>
                      </a:schemeClr>
                    </a:solidFill>
                  </a:tcPr>
                </a:tc>
                <a:extLst>
                  <a:ext uri="{0D108BD9-81ED-4DB2-BD59-A6C34878D82A}">
                    <a16:rowId xmlns:a16="http://schemas.microsoft.com/office/drawing/2014/main" val="10002"/>
                  </a:ext>
                </a:extLst>
              </a:tr>
              <a:tr h="370840">
                <a:tc>
                  <a:txBody>
                    <a:bodyPr/>
                    <a:lstStyle/>
                    <a:p>
                      <a:r>
                        <a:rPr lang="en-US" dirty="0"/>
                        <a:t>I</a:t>
                      </a:r>
                      <a:r>
                        <a:rPr lang="ru-RU" dirty="0"/>
                        <a:t>.</a:t>
                      </a:r>
                      <a:r>
                        <a:rPr lang="ru-RU" baseline="0" dirty="0"/>
                        <a:t> Нефинансовые активы</a:t>
                      </a:r>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b="1" dirty="0">
                        <a:solidFill>
                          <a:srgbClr val="C00000"/>
                        </a:solidFill>
                      </a:endParaRPr>
                    </a:p>
                  </a:txBody>
                  <a:tcPr>
                    <a:solidFill>
                      <a:schemeClr val="accent1">
                        <a:alpha val="35000"/>
                      </a:schemeClr>
                    </a:solidFill>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b="1" dirty="0">
                        <a:solidFill>
                          <a:srgbClr val="C00000"/>
                        </a:solidFill>
                      </a:endParaRPr>
                    </a:p>
                  </a:txBody>
                  <a:tcPr>
                    <a:solidFill>
                      <a:schemeClr val="accent1">
                        <a:alpha val="50000"/>
                      </a:schemeClr>
                    </a:solidFill>
                  </a:tcPr>
                </a:tc>
                <a:extLst>
                  <a:ext uri="{0D108BD9-81ED-4DB2-BD59-A6C34878D82A}">
                    <a16:rowId xmlns:a16="http://schemas.microsoft.com/office/drawing/2014/main" val="3279132665"/>
                  </a:ext>
                </a:extLst>
              </a:tr>
              <a:tr h="370840">
                <a:tc>
                  <a:txBody>
                    <a:bodyPr/>
                    <a:lstStyle/>
                    <a:p>
                      <a:r>
                        <a:rPr lang="en-US" dirty="0"/>
                        <a:t>II</a:t>
                      </a:r>
                      <a:r>
                        <a:rPr lang="ru-RU" dirty="0"/>
                        <a:t>. Финансовые активы</a:t>
                      </a:r>
                    </a:p>
                  </a:txBody>
                  <a:tcPr/>
                </a:tc>
                <a:tc>
                  <a:txBody>
                    <a:bodyPr/>
                    <a:lstStyle/>
                    <a:p>
                      <a:endParaRPr lang="ru-RU"/>
                    </a:p>
                  </a:txBody>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b="1" dirty="0">
                        <a:solidFill>
                          <a:srgbClr val="C00000"/>
                        </a:solidFill>
                      </a:endParaRPr>
                    </a:p>
                  </a:txBody>
                  <a:tcPr>
                    <a:solidFill>
                      <a:schemeClr val="accent1">
                        <a:alpha val="35000"/>
                      </a:schemeClr>
                    </a:solidFill>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b="1" dirty="0">
                        <a:solidFill>
                          <a:srgbClr val="C00000"/>
                        </a:solidFill>
                      </a:endParaRPr>
                    </a:p>
                  </a:txBody>
                  <a:tcPr>
                    <a:solidFill>
                      <a:schemeClr val="accent1">
                        <a:alpha val="50000"/>
                      </a:schemeClr>
                    </a:solidFill>
                  </a:tcPr>
                </a:tc>
                <a:extLst>
                  <a:ext uri="{0D108BD9-81ED-4DB2-BD59-A6C34878D82A}">
                    <a16:rowId xmlns:a16="http://schemas.microsoft.com/office/drawing/2014/main" val="3558783821"/>
                  </a:ext>
                </a:extLst>
              </a:tr>
              <a:tr h="370840">
                <a:tc>
                  <a:txBody>
                    <a:bodyPr/>
                    <a:lstStyle/>
                    <a:p>
                      <a:r>
                        <a:rPr lang="en-US" dirty="0"/>
                        <a:t>III</a:t>
                      </a:r>
                      <a:r>
                        <a:rPr lang="ru-RU" dirty="0"/>
                        <a:t>.</a:t>
                      </a:r>
                      <a:r>
                        <a:rPr lang="ru-RU" baseline="0" dirty="0"/>
                        <a:t> Обязательства</a:t>
                      </a:r>
                      <a:endParaRPr lang="ru-RU" dirty="0"/>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dirty="0"/>
                    </a:p>
                  </a:txBody>
                  <a:tcPr/>
                </a:tc>
                <a:tc>
                  <a:txBody>
                    <a:bodyPr/>
                    <a:lstStyle/>
                    <a:p>
                      <a:endParaRPr lang="ru-RU" b="1" dirty="0">
                        <a:solidFill>
                          <a:srgbClr val="C00000"/>
                        </a:solidFill>
                      </a:endParaRPr>
                    </a:p>
                  </a:txBody>
                  <a:tcPr>
                    <a:solidFill>
                      <a:schemeClr val="accent1">
                        <a:alpha val="35000"/>
                      </a:schemeClr>
                    </a:solidFill>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b="1" dirty="0">
                        <a:solidFill>
                          <a:srgbClr val="C00000"/>
                        </a:solidFill>
                      </a:endParaRPr>
                    </a:p>
                  </a:txBody>
                  <a:tcPr>
                    <a:solidFill>
                      <a:schemeClr val="accent1">
                        <a:alpha val="50000"/>
                      </a:schemeClr>
                    </a:solidFill>
                  </a:tcPr>
                </a:tc>
                <a:extLst>
                  <a:ext uri="{0D108BD9-81ED-4DB2-BD59-A6C34878D82A}">
                    <a16:rowId xmlns:a16="http://schemas.microsoft.com/office/drawing/2014/main" val="2227173489"/>
                  </a:ext>
                </a:extLst>
              </a:tr>
              <a:tr h="370840">
                <a:tc>
                  <a:txBody>
                    <a:bodyPr/>
                    <a:lstStyle/>
                    <a:p>
                      <a:r>
                        <a:rPr lang="en-US" dirty="0"/>
                        <a:t>IV.</a:t>
                      </a:r>
                      <a:r>
                        <a:rPr lang="en-US" baseline="0" dirty="0"/>
                        <a:t> </a:t>
                      </a:r>
                      <a:r>
                        <a:rPr lang="ru-RU" baseline="0" dirty="0"/>
                        <a:t>Финансовый результат</a:t>
                      </a:r>
                      <a:endParaRPr lang="ru-RU" dirty="0"/>
                    </a:p>
                  </a:txBody>
                  <a:tcPr/>
                </a:tc>
                <a:tc>
                  <a:txBody>
                    <a:bodyPr/>
                    <a:lstStyle/>
                    <a:p>
                      <a:endParaRPr lang="ru-RU"/>
                    </a:p>
                  </a:txBody>
                  <a:tcPr/>
                </a:tc>
                <a:tc>
                  <a:txBody>
                    <a:bodyPr/>
                    <a:lstStyle/>
                    <a:p>
                      <a:endParaRPr lang="ru-RU"/>
                    </a:p>
                  </a:txBody>
                  <a:tcPr/>
                </a:tc>
                <a:tc>
                  <a:txBody>
                    <a:bodyPr/>
                    <a:lstStyle/>
                    <a:p>
                      <a:endParaRPr lang="ru-RU" dirty="0"/>
                    </a:p>
                  </a:txBody>
                  <a:tcPr/>
                </a:tc>
                <a:tc>
                  <a:txBody>
                    <a:bodyPr/>
                    <a:lstStyle/>
                    <a:p>
                      <a:endParaRPr lang="ru-RU" dirty="0"/>
                    </a:p>
                  </a:txBody>
                  <a:tcPr/>
                </a:tc>
                <a:tc>
                  <a:txBody>
                    <a:bodyPr/>
                    <a:lstStyle/>
                    <a:p>
                      <a:endParaRPr lang="ru-RU" b="1" dirty="0">
                        <a:solidFill>
                          <a:srgbClr val="C00000"/>
                        </a:solidFill>
                      </a:endParaRPr>
                    </a:p>
                  </a:txBody>
                  <a:tcPr>
                    <a:solidFill>
                      <a:schemeClr val="accent1">
                        <a:alpha val="35000"/>
                      </a:schemeClr>
                    </a:solidFill>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b="1" dirty="0">
                        <a:solidFill>
                          <a:srgbClr val="C00000"/>
                        </a:solidFill>
                      </a:endParaRPr>
                    </a:p>
                  </a:txBody>
                  <a:tcPr>
                    <a:solidFill>
                      <a:schemeClr val="accent1">
                        <a:alpha val="50000"/>
                      </a:schemeClr>
                    </a:solidFill>
                  </a:tcPr>
                </a:tc>
                <a:extLst>
                  <a:ext uri="{0D108BD9-81ED-4DB2-BD59-A6C34878D82A}">
                    <a16:rowId xmlns:a16="http://schemas.microsoft.com/office/drawing/2014/main" val="4157184744"/>
                  </a:ext>
                </a:extLst>
              </a:tr>
            </a:tbl>
          </a:graphicData>
        </a:graphic>
      </p:graphicFrame>
      <p:sp>
        <p:nvSpPr>
          <p:cNvPr id="8" name="Title 1">
            <a:extLst>
              <a:ext uri="{FF2B5EF4-FFF2-40B4-BE49-F238E27FC236}">
                <a16:creationId xmlns:a16="http://schemas.microsoft.com/office/drawing/2014/main" id="{D2BE57DE-FA7A-44BC-B8D6-F3B300F4C69D}"/>
              </a:ext>
            </a:extLst>
          </p:cNvPr>
          <p:cNvSpPr txBox="1">
            <a:spLocks/>
          </p:cNvSpPr>
          <p:nvPr/>
        </p:nvSpPr>
        <p:spPr>
          <a:xfrm>
            <a:off x="117606" y="1078386"/>
            <a:ext cx="8986684" cy="515875"/>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1500"/>
              </a:spcBef>
            </a:pPr>
            <a:r>
              <a:rPr lang="ru-RU" sz="2000" b="1" dirty="0">
                <a:solidFill>
                  <a:srgbClr val="002060"/>
                </a:solidFill>
                <a:latin typeface="Times New Roman" panose="02020603050405020304" pitchFamily="18" charset="0"/>
                <a:cs typeface="Times New Roman" panose="02020603050405020304" pitchFamily="18" charset="0"/>
              </a:rPr>
              <a:t>1. Изменение остатков валюты баланса</a:t>
            </a:r>
          </a:p>
        </p:txBody>
      </p:sp>
      <p:sp>
        <p:nvSpPr>
          <p:cNvPr id="3" name="TextBox 2"/>
          <p:cNvSpPr txBox="1"/>
          <p:nvPr/>
        </p:nvSpPr>
        <p:spPr>
          <a:xfrm>
            <a:off x="4399724" y="4031673"/>
            <a:ext cx="1446893" cy="1940957"/>
          </a:xfrm>
          <a:prstGeom prst="wedgeRoundRectCallout">
            <a:avLst>
              <a:gd name="adj1" fmla="val 79138"/>
              <a:gd name="adj2" fmla="val -99533"/>
              <a:gd name="adj3" fmla="val 16667"/>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dirty="0" smtClean="0">
                <a:latin typeface="Times New Roman" charset="0"/>
                <a:ea typeface="Times New Roman" charset="0"/>
                <a:cs typeface="Times New Roman" charset="0"/>
              </a:rPr>
              <a:t>304.86</a:t>
            </a:r>
          </a:p>
          <a:p>
            <a:pPr algn="ctr"/>
            <a:r>
              <a:rPr lang="ru-RU" b="1" dirty="0" smtClean="0">
                <a:latin typeface="Times New Roman" charset="0"/>
                <a:ea typeface="Times New Roman" charset="0"/>
                <a:cs typeface="Times New Roman" charset="0"/>
              </a:rPr>
              <a:t>304.96</a:t>
            </a:r>
          </a:p>
          <a:p>
            <a:pPr algn="ctr"/>
            <a:r>
              <a:rPr lang="ru-RU" b="1" dirty="0" smtClean="0">
                <a:latin typeface="Times New Roman" charset="0"/>
                <a:ea typeface="Times New Roman" charset="0"/>
                <a:cs typeface="Times New Roman" charset="0"/>
              </a:rPr>
              <a:t>401.18</a:t>
            </a:r>
          </a:p>
          <a:p>
            <a:pPr algn="ctr"/>
            <a:r>
              <a:rPr lang="ru-RU" b="1" dirty="0" smtClean="0">
                <a:latin typeface="Times New Roman" charset="0"/>
                <a:ea typeface="Times New Roman" charset="0"/>
                <a:cs typeface="Times New Roman" charset="0"/>
              </a:rPr>
              <a:t>401.19</a:t>
            </a:r>
          </a:p>
          <a:p>
            <a:pPr algn="ctr"/>
            <a:r>
              <a:rPr lang="ru-RU" b="1" dirty="0" smtClean="0">
                <a:latin typeface="Times New Roman" charset="0"/>
                <a:ea typeface="Times New Roman" charset="0"/>
                <a:cs typeface="Times New Roman" charset="0"/>
              </a:rPr>
              <a:t>401.28</a:t>
            </a:r>
          </a:p>
          <a:p>
            <a:pPr algn="ctr"/>
            <a:r>
              <a:rPr lang="ru-RU" b="1" dirty="0" smtClean="0">
                <a:latin typeface="Times New Roman" charset="0"/>
                <a:ea typeface="Times New Roman" charset="0"/>
                <a:cs typeface="Times New Roman" charset="0"/>
              </a:rPr>
              <a:t>401.29</a:t>
            </a:r>
            <a:endParaRPr lang="ru-RU" b="1" dirty="0">
              <a:latin typeface="Times New Roman" charset="0"/>
              <a:ea typeface="Times New Roman" charset="0"/>
              <a:cs typeface="Times New Roman" charset="0"/>
            </a:endParaRPr>
          </a:p>
        </p:txBody>
      </p:sp>
      <p:sp>
        <p:nvSpPr>
          <p:cNvPr id="9" name="TextBox 8"/>
          <p:cNvSpPr txBox="1"/>
          <p:nvPr/>
        </p:nvSpPr>
        <p:spPr>
          <a:xfrm>
            <a:off x="6671870" y="4031673"/>
            <a:ext cx="1446893" cy="1940957"/>
          </a:xfrm>
          <a:prstGeom prst="wedgeRoundRectCallout">
            <a:avLst>
              <a:gd name="adj1" fmla="val 79138"/>
              <a:gd name="adj2" fmla="val -99533"/>
              <a:gd name="adj3" fmla="val 16667"/>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dirty="0" smtClean="0">
                <a:latin typeface="Times New Roman" charset="0"/>
                <a:ea typeface="Times New Roman" charset="0"/>
                <a:cs typeface="Times New Roman" charset="0"/>
              </a:rPr>
              <a:t>304.</a:t>
            </a:r>
            <a:r>
              <a:rPr lang="ru-RU" b="1" u="sng" dirty="0" smtClean="0">
                <a:solidFill>
                  <a:srgbClr val="C00000"/>
                </a:solidFill>
                <a:latin typeface="Times New Roman" charset="0"/>
                <a:ea typeface="Times New Roman" charset="0"/>
                <a:cs typeface="Times New Roman" charset="0"/>
              </a:rPr>
              <a:t>66</a:t>
            </a:r>
          </a:p>
          <a:p>
            <a:pPr algn="ctr"/>
            <a:r>
              <a:rPr lang="ru-RU" b="1" dirty="0" smtClean="0">
                <a:latin typeface="Times New Roman" charset="0"/>
                <a:ea typeface="Times New Roman" charset="0"/>
                <a:cs typeface="Times New Roman" charset="0"/>
              </a:rPr>
              <a:t>304.</a:t>
            </a:r>
            <a:r>
              <a:rPr lang="ru-RU" b="1" u="sng" dirty="0" smtClean="0">
                <a:solidFill>
                  <a:srgbClr val="C00000"/>
                </a:solidFill>
                <a:latin typeface="Times New Roman" charset="0"/>
                <a:ea typeface="Times New Roman" charset="0"/>
                <a:cs typeface="Times New Roman" charset="0"/>
              </a:rPr>
              <a:t>76</a:t>
            </a:r>
          </a:p>
          <a:p>
            <a:pPr algn="ctr"/>
            <a:r>
              <a:rPr lang="ru-RU" b="1" dirty="0" smtClean="0">
                <a:latin typeface="Times New Roman" charset="0"/>
                <a:ea typeface="Times New Roman" charset="0"/>
                <a:cs typeface="Times New Roman" charset="0"/>
              </a:rPr>
              <a:t>401.</a:t>
            </a:r>
            <a:r>
              <a:rPr lang="ru-RU" b="1" u="sng" dirty="0" smtClean="0">
                <a:solidFill>
                  <a:srgbClr val="C00000"/>
                </a:solidFill>
                <a:latin typeface="Times New Roman" charset="0"/>
                <a:ea typeface="Times New Roman" charset="0"/>
                <a:cs typeface="Times New Roman" charset="0"/>
              </a:rPr>
              <a:t>16</a:t>
            </a:r>
          </a:p>
          <a:p>
            <a:pPr algn="ctr"/>
            <a:r>
              <a:rPr lang="ru-RU" b="1" dirty="0" smtClean="0">
                <a:latin typeface="Times New Roman" charset="0"/>
                <a:ea typeface="Times New Roman" charset="0"/>
                <a:cs typeface="Times New Roman" charset="0"/>
              </a:rPr>
              <a:t>401.</a:t>
            </a:r>
            <a:r>
              <a:rPr lang="ru-RU" b="1" u="sng" dirty="0" smtClean="0">
                <a:solidFill>
                  <a:srgbClr val="C00000"/>
                </a:solidFill>
                <a:latin typeface="Times New Roman" charset="0"/>
                <a:ea typeface="Times New Roman" charset="0"/>
                <a:cs typeface="Times New Roman" charset="0"/>
              </a:rPr>
              <a:t>17</a:t>
            </a:r>
          </a:p>
          <a:p>
            <a:pPr algn="ctr"/>
            <a:r>
              <a:rPr lang="ru-RU" b="1" dirty="0" smtClean="0">
                <a:latin typeface="Times New Roman" charset="0"/>
                <a:ea typeface="Times New Roman" charset="0"/>
                <a:cs typeface="Times New Roman" charset="0"/>
              </a:rPr>
              <a:t>401.</a:t>
            </a:r>
            <a:r>
              <a:rPr lang="ru-RU" b="1" u="sng" dirty="0" smtClean="0">
                <a:solidFill>
                  <a:srgbClr val="C00000"/>
                </a:solidFill>
                <a:latin typeface="Times New Roman" charset="0"/>
                <a:ea typeface="Times New Roman" charset="0"/>
                <a:cs typeface="Times New Roman" charset="0"/>
              </a:rPr>
              <a:t>26</a:t>
            </a:r>
          </a:p>
          <a:p>
            <a:pPr algn="ctr"/>
            <a:r>
              <a:rPr lang="ru-RU" b="1" dirty="0" smtClean="0">
                <a:latin typeface="Times New Roman" charset="0"/>
                <a:ea typeface="Times New Roman" charset="0"/>
                <a:cs typeface="Times New Roman" charset="0"/>
              </a:rPr>
              <a:t>401.</a:t>
            </a:r>
            <a:r>
              <a:rPr lang="ru-RU" b="1" u="sng" dirty="0" smtClean="0">
                <a:solidFill>
                  <a:srgbClr val="C00000"/>
                </a:solidFill>
                <a:latin typeface="Times New Roman" charset="0"/>
                <a:ea typeface="Times New Roman" charset="0"/>
                <a:cs typeface="Times New Roman" charset="0"/>
              </a:rPr>
              <a:t>27</a:t>
            </a:r>
            <a:endParaRPr lang="ru-RU" b="1" u="sng" dirty="0">
              <a:solidFill>
                <a:srgbClr val="C0000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948067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1403168" y="84949"/>
            <a:ext cx="6452338" cy="553998"/>
          </a:xfrm>
          <a:prstGeom prst="rect">
            <a:avLst/>
          </a:prstGeom>
        </p:spPr>
        <p:txBody>
          <a:bodyPr wrap="square">
            <a:spAutoFit/>
          </a:bodyPr>
          <a:lstStyle/>
          <a:p>
            <a:pPr algn="ctr"/>
            <a:r>
              <a:rPr lang="ru-RU" sz="3000" b="1" dirty="0" smtClean="0">
                <a:solidFill>
                  <a:srgbClr val="077A3E"/>
                </a:solidFill>
              </a:rPr>
              <a:t>Изменения отчетности в 2020 г.</a:t>
            </a:r>
            <a:endParaRPr lang="ru-RU" sz="3000" b="1" dirty="0">
              <a:solidFill>
                <a:srgbClr val="077A3E"/>
              </a:solidFill>
            </a:endParaRPr>
          </a:p>
        </p:txBody>
      </p:sp>
      <p:sp>
        <p:nvSpPr>
          <p:cNvPr id="7" name="Номер слайда 14"/>
          <p:cNvSpPr>
            <a:spLocks noGrp="1"/>
          </p:cNvSpPr>
          <p:nvPr>
            <p:ph type="sldNum" sz="quarter" idx="12"/>
          </p:nvPr>
        </p:nvSpPr>
        <p:spPr>
          <a:xfrm>
            <a:off x="8596142" y="179386"/>
            <a:ext cx="547857" cy="365125"/>
          </a:xfrm>
        </p:spPr>
        <p:txBody>
          <a:bodyPr/>
          <a:lstStyle/>
          <a:p>
            <a:r>
              <a:rPr lang="ru-RU" b="1" dirty="0">
                <a:solidFill>
                  <a:srgbClr val="C79023"/>
                </a:solidFill>
              </a:rPr>
              <a:t> </a:t>
            </a:r>
            <a:fld id="{D81B3B79-DEF0-4346-A5D2-0443081EFB3D}" type="slidenum">
              <a:rPr lang="ru-RU" b="1" smtClean="0">
                <a:solidFill>
                  <a:srgbClr val="C79023"/>
                </a:solidFill>
              </a:rPr>
              <a:t>3</a:t>
            </a:fld>
            <a:endParaRPr lang="en-US" b="1" dirty="0">
              <a:solidFill>
                <a:srgbClr val="C79023"/>
              </a:solidFill>
            </a:endParaRPr>
          </a:p>
        </p:txBody>
      </p:sp>
      <p:graphicFrame>
        <p:nvGraphicFramePr>
          <p:cNvPr id="5" name="Схема 4"/>
          <p:cNvGraphicFramePr/>
          <p:nvPr>
            <p:extLst>
              <p:ext uri="{D42A27DB-BD31-4B8C-83A1-F6EECF244321}">
                <p14:modId xmlns:p14="http://schemas.microsoft.com/office/powerpoint/2010/main" val="2184883636"/>
              </p:ext>
            </p:extLst>
          </p:nvPr>
        </p:nvGraphicFramePr>
        <p:xfrm>
          <a:off x="114674" y="1060747"/>
          <a:ext cx="9029326" cy="54892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63126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Номер слайда 14"/>
          <p:cNvSpPr>
            <a:spLocks noGrp="1"/>
          </p:cNvSpPr>
          <p:nvPr>
            <p:ph type="sldNum" sz="quarter" idx="12"/>
          </p:nvPr>
        </p:nvSpPr>
        <p:spPr>
          <a:xfrm>
            <a:off x="8420669" y="127000"/>
            <a:ext cx="550803" cy="365125"/>
          </a:xfrm>
        </p:spPr>
        <p:txBody>
          <a:bodyPr/>
          <a:lstStyle/>
          <a:p>
            <a:fld id="{B2D350B4-811D-9C49-8D4A-B431FFD45952}" type="slidenum">
              <a:rPr lang="en-US" b="1" smtClean="0">
                <a:solidFill>
                  <a:srgbClr val="C79023"/>
                </a:solidFill>
              </a:rPr>
              <a:pPr/>
              <a:t>30</a:t>
            </a:fld>
            <a:endParaRPr lang="en-US" b="1" dirty="0">
              <a:solidFill>
                <a:srgbClr val="C79023"/>
              </a:solidFill>
            </a:endParaRPr>
          </a:p>
        </p:txBody>
      </p:sp>
      <p:sp>
        <p:nvSpPr>
          <p:cNvPr id="41" name="Title 1">
            <a:extLst>
              <a:ext uri="{FF2B5EF4-FFF2-40B4-BE49-F238E27FC236}">
                <a16:creationId xmlns:a16="http://schemas.microsoft.com/office/drawing/2014/main" id="{D2BE57DE-FA7A-44BC-B8D6-F3B300F4C69D}"/>
              </a:ext>
            </a:extLst>
          </p:cNvPr>
          <p:cNvSpPr txBox="1">
            <a:spLocks/>
          </p:cNvSpPr>
          <p:nvPr/>
        </p:nvSpPr>
        <p:spPr>
          <a:xfrm>
            <a:off x="1877960" y="124171"/>
            <a:ext cx="5967800" cy="977041"/>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ru-RU" sz="2400" b="1" dirty="0" smtClean="0">
                <a:solidFill>
                  <a:srgbClr val="077A3E"/>
                </a:solidFill>
                <a:latin typeface="Times New Roman" panose="02020603050405020304" pitchFamily="18" charset="0"/>
                <a:cs typeface="Times New Roman" panose="02020603050405020304" pitchFamily="18" charset="0"/>
              </a:rPr>
              <a:t>Счета, предназначенные для</a:t>
            </a:r>
          </a:p>
          <a:p>
            <a:pPr>
              <a:spcBef>
                <a:spcPts val="0"/>
              </a:spcBef>
            </a:pPr>
            <a:r>
              <a:rPr lang="ru-RU" sz="2400" b="1" dirty="0" smtClean="0">
                <a:solidFill>
                  <a:srgbClr val="077A3E"/>
                </a:solidFill>
                <a:latin typeface="Times New Roman" panose="02020603050405020304" pitchFamily="18" charset="0"/>
                <a:cs typeface="Times New Roman" panose="02020603050405020304" pitchFamily="18" charset="0"/>
              </a:rPr>
              <a:t>исправления ошибок </a:t>
            </a:r>
            <a:r>
              <a:rPr lang="ru-RU" sz="2400" b="1" dirty="0" smtClean="0">
                <a:solidFill>
                  <a:srgbClr val="FF0000"/>
                </a:solidFill>
                <a:latin typeface="Times New Roman" panose="02020603050405020304" pitchFamily="18" charset="0"/>
                <a:cs typeface="Times New Roman" panose="02020603050405020304" pitchFamily="18" charset="0"/>
              </a:rPr>
              <a:t>прошлых лет</a:t>
            </a:r>
          </a:p>
        </p:txBody>
      </p:sp>
      <p:sp>
        <p:nvSpPr>
          <p:cNvPr id="3" name="TextBox 2"/>
          <p:cNvSpPr txBox="1"/>
          <p:nvPr/>
        </p:nvSpPr>
        <p:spPr>
          <a:xfrm>
            <a:off x="540773" y="2368500"/>
            <a:ext cx="3844413" cy="1477328"/>
          </a:xfrm>
          <a:prstGeom prst="roundRect">
            <a:avLst>
              <a:gd name="adj" fmla="val 0"/>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i="1" dirty="0" smtClean="0">
                <a:solidFill>
                  <a:srgbClr val="002060"/>
                </a:solidFill>
                <a:latin typeface="Times New Roman" charset="0"/>
                <a:ea typeface="Times New Roman" charset="0"/>
                <a:cs typeface="Times New Roman" charset="0"/>
              </a:rPr>
              <a:t>Год</a:t>
            </a:r>
            <a:r>
              <a:rPr lang="ru-RU" i="1" dirty="0">
                <a:solidFill>
                  <a:srgbClr val="002060"/>
                </a:solidFill>
                <a:latin typeface="Times New Roman" charset="0"/>
                <a:ea typeface="Times New Roman" charset="0"/>
                <a:cs typeface="Times New Roman" charset="0"/>
              </a:rPr>
              <a:t>, </a:t>
            </a:r>
            <a:r>
              <a:rPr lang="ru-RU" i="1" dirty="0" smtClean="0">
                <a:solidFill>
                  <a:srgbClr val="002060"/>
                </a:solidFill>
                <a:latin typeface="Times New Roman" charset="0"/>
                <a:ea typeface="Times New Roman" charset="0"/>
                <a:cs typeface="Times New Roman" charset="0"/>
              </a:rPr>
              <a:t>предшествующий отчетному:</a:t>
            </a:r>
            <a:endParaRPr lang="ru-RU" b="1" dirty="0" smtClean="0">
              <a:latin typeface="Times New Roman" charset="0"/>
              <a:ea typeface="Times New Roman" charset="0"/>
              <a:cs typeface="Times New Roman" charset="0"/>
            </a:endParaRPr>
          </a:p>
          <a:p>
            <a:pPr algn="ctr"/>
            <a:r>
              <a:rPr lang="ru-RU" b="1" dirty="0" smtClean="0">
                <a:latin typeface="Times New Roman" charset="0"/>
                <a:ea typeface="Times New Roman" charset="0"/>
                <a:cs typeface="Times New Roman" charset="0"/>
              </a:rPr>
              <a:t>304.86, 401.18, 401.28</a:t>
            </a:r>
            <a:endParaRPr lang="ru-RU" b="1" dirty="0">
              <a:latin typeface="Times New Roman" charset="0"/>
              <a:ea typeface="Times New Roman" charset="0"/>
              <a:cs typeface="Times New Roman" charset="0"/>
            </a:endParaRPr>
          </a:p>
          <a:p>
            <a:pPr algn="ctr"/>
            <a:endParaRPr lang="ru-RU" b="1" dirty="0">
              <a:latin typeface="Times New Roman" charset="0"/>
              <a:ea typeface="Times New Roman" charset="0"/>
              <a:cs typeface="Times New Roman" charset="0"/>
            </a:endParaRPr>
          </a:p>
          <a:p>
            <a:pPr algn="ctr"/>
            <a:r>
              <a:rPr lang="ru-RU" i="1" dirty="0" smtClean="0">
                <a:solidFill>
                  <a:srgbClr val="002060"/>
                </a:solidFill>
                <a:latin typeface="Times New Roman" charset="0"/>
                <a:ea typeface="Times New Roman" charset="0"/>
                <a:cs typeface="Times New Roman" charset="0"/>
              </a:rPr>
              <a:t>Прошлые </a:t>
            </a:r>
            <a:r>
              <a:rPr lang="ru-RU" i="1" dirty="0">
                <a:solidFill>
                  <a:srgbClr val="002060"/>
                </a:solidFill>
                <a:latin typeface="Times New Roman" charset="0"/>
                <a:ea typeface="Times New Roman" charset="0"/>
                <a:cs typeface="Times New Roman" charset="0"/>
              </a:rPr>
              <a:t>финансовые года:</a:t>
            </a:r>
          </a:p>
          <a:p>
            <a:pPr algn="ctr"/>
            <a:r>
              <a:rPr lang="ru-RU" b="1" dirty="0" smtClean="0">
                <a:latin typeface="Times New Roman" charset="0"/>
                <a:ea typeface="Times New Roman" charset="0"/>
                <a:cs typeface="Times New Roman" charset="0"/>
              </a:rPr>
              <a:t>304.96, 401.19, 401.29</a:t>
            </a:r>
            <a:endParaRPr lang="ru-RU" b="1" dirty="0">
              <a:latin typeface="Times New Roman" charset="0"/>
              <a:ea typeface="Times New Roman" charset="0"/>
              <a:cs typeface="Times New Roman" charset="0"/>
            </a:endParaRPr>
          </a:p>
        </p:txBody>
      </p:sp>
      <p:sp>
        <p:nvSpPr>
          <p:cNvPr id="10" name="TextBox 9"/>
          <p:cNvSpPr txBox="1"/>
          <p:nvPr/>
        </p:nvSpPr>
        <p:spPr>
          <a:xfrm>
            <a:off x="897084" y="1340133"/>
            <a:ext cx="2278733" cy="1021556"/>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dirty="0" smtClean="0">
                <a:latin typeface="Times New Roman" charset="0"/>
                <a:ea typeface="Times New Roman" charset="0"/>
                <a:cs typeface="Times New Roman" charset="0"/>
              </a:rPr>
              <a:t>Ошибки выявлены </a:t>
            </a:r>
            <a:r>
              <a:rPr lang="ru-RU" b="1" dirty="0" smtClean="0">
                <a:solidFill>
                  <a:srgbClr val="C00000"/>
                </a:solidFill>
                <a:latin typeface="Times New Roman" charset="0"/>
                <a:ea typeface="Times New Roman" charset="0"/>
                <a:cs typeface="Times New Roman" charset="0"/>
              </a:rPr>
              <a:t>самостоятельно</a:t>
            </a:r>
            <a:endParaRPr lang="ru-RU" b="1" dirty="0">
              <a:solidFill>
                <a:srgbClr val="C00000"/>
              </a:solidFill>
              <a:latin typeface="Times New Roman" charset="0"/>
              <a:ea typeface="Times New Roman" charset="0"/>
              <a:cs typeface="Times New Roman" charset="0"/>
            </a:endParaRPr>
          </a:p>
        </p:txBody>
      </p:sp>
      <p:sp>
        <p:nvSpPr>
          <p:cNvPr id="11" name="TextBox 10"/>
          <p:cNvSpPr txBox="1"/>
          <p:nvPr/>
        </p:nvSpPr>
        <p:spPr>
          <a:xfrm>
            <a:off x="4188542" y="1393125"/>
            <a:ext cx="4876800" cy="97047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square" rtlCol="0">
            <a:noAutofit/>
          </a:bodyPr>
          <a:lstStyle/>
          <a:p>
            <a:pPr algn="ctr"/>
            <a:r>
              <a:rPr lang="ru-RU" sz="1600" b="1" dirty="0" smtClean="0">
                <a:latin typeface="Times New Roman" charset="0"/>
                <a:ea typeface="Times New Roman" charset="0"/>
                <a:cs typeface="Times New Roman" charset="0"/>
              </a:rPr>
              <a:t>Нарушения выявлены в ходе проведения </a:t>
            </a:r>
            <a:r>
              <a:rPr lang="ru-RU" sz="1600" b="1" dirty="0" smtClean="0">
                <a:solidFill>
                  <a:srgbClr val="C00000"/>
                </a:solidFill>
                <a:latin typeface="Times New Roman" charset="0"/>
                <a:ea typeface="Times New Roman" charset="0"/>
                <a:cs typeface="Times New Roman" charset="0"/>
              </a:rPr>
              <a:t>контрольных мероприятий </a:t>
            </a:r>
            <a:r>
              <a:rPr lang="ru-RU" sz="1600" b="1" dirty="0" smtClean="0">
                <a:solidFill>
                  <a:schemeClr val="tx1"/>
                </a:solidFill>
                <a:latin typeface="Times New Roman" charset="0"/>
                <a:ea typeface="Times New Roman" charset="0"/>
                <a:cs typeface="Times New Roman" charset="0"/>
              </a:rPr>
              <a:t>органом, уполномоченным составлять протокол об АП</a:t>
            </a:r>
            <a:endParaRPr lang="ru-RU" sz="1600" b="1" u="sng" dirty="0">
              <a:solidFill>
                <a:schemeClr val="tx1"/>
              </a:solidFill>
              <a:latin typeface="Times New Roman" charset="0"/>
              <a:ea typeface="Times New Roman" charset="0"/>
              <a:cs typeface="Times New Roman" charset="0"/>
            </a:endParaRPr>
          </a:p>
        </p:txBody>
      </p:sp>
      <p:cxnSp>
        <p:nvCxnSpPr>
          <p:cNvPr id="5" name="Прямая со стрелкой 4"/>
          <p:cNvCxnSpPr>
            <a:endCxn id="10" idx="0"/>
          </p:cNvCxnSpPr>
          <p:nvPr/>
        </p:nvCxnSpPr>
        <p:spPr>
          <a:xfrm flipH="1">
            <a:off x="2036451" y="924232"/>
            <a:ext cx="657588" cy="4159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Прямая со стрелкой 11"/>
          <p:cNvCxnSpPr>
            <a:endCxn id="11" idx="0"/>
          </p:cNvCxnSpPr>
          <p:nvPr/>
        </p:nvCxnSpPr>
        <p:spPr>
          <a:xfrm>
            <a:off x="6066503" y="924232"/>
            <a:ext cx="560439" cy="4688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980039" y="2368500"/>
            <a:ext cx="3844413" cy="1477328"/>
          </a:xfrm>
          <a:prstGeom prst="roundRect">
            <a:avLst>
              <a:gd name="adj" fmla="val 0"/>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i="1" dirty="0" smtClean="0">
                <a:solidFill>
                  <a:srgbClr val="002060"/>
                </a:solidFill>
                <a:latin typeface="Times New Roman" charset="0"/>
                <a:ea typeface="Times New Roman" charset="0"/>
                <a:cs typeface="Times New Roman" charset="0"/>
              </a:rPr>
              <a:t>Год</a:t>
            </a:r>
            <a:r>
              <a:rPr lang="ru-RU" i="1" dirty="0">
                <a:solidFill>
                  <a:srgbClr val="002060"/>
                </a:solidFill>
                <a:latin typeface="Times New Roman" charset="0"/>
                <a:ea typeface="Times New Roman" charset="0"/>
                <a:cs typeface="Times New Roman" charset="0"/>
              </a:rPr>
              <a:t>, </a:t>
            </a:r>
            <a:r>
              <a:rPr lang="ru-RU" i="1" dirty="0" smtClean="0">
                <a:solidFill>
                  <a:srgbClr val="002060"/>
                </a:solidFill>
                <a:latin typeface="Times New Roman" charset="0"/>
                <a:ea typeface="Times New Roman" charset="0"/>
                <a:cs typeface="Times New Roman" charset="0"/>
              </a:rPr>
              <a:t>предшествующий отчетному:</a:t>
            </a:r>
            <a:endParaRPr lang="ru-RU" b="1" dirty="0" smtClean="0">
              <a:latin typeface="Times New Roman" charset="0"/>
              <a:ea typeface="Times New Roman" charset="0"/>
              <a:cs typeface="Times New Roman" charset="0"/>
            </a:endParaRPr>
          </a:p>
          <a:p>
            <a:pPr algn="ctr"/>
            <a:r>
              <a:rPr lang="ru-RU" b="1" dirty="0" smtClean="0">
                <a:latin typeface="Times New Roman" charset="0"/>
                <a:ea typeface="Times New Roman" charset="0"/>
                <a:cs typeface="Times New Roman" charset="0"/>
              </a:rPr>
              <a:t>304.66, 401.16, 401.26</a:t>
            </a:r>
            <a:endParaRPr lang="ru-RU" b="1" dirty="0">
              <a:latin typeface="Times New Roman" charset="0"/>
              <a:ea typeface="Times New Roman" charset="0"/>
              <a:cs typeface="Times New Roman" charset="0"/>
            </a:endParaRPr>
          </a:p>
          <a:p>
            <a:pPr algn="ctr"/>
            <a:endParaRPr lang="ru-RU" b="1" dirty="0">
              <a:latin typeface="Times New Roman" charset="0"/>
              <a:ea typeface="Times New Roman" charset="0"/>
              <a:cs typeface="Times New Roman" charset="0"/>
            </a:endParaRPr>
          </a:p>
          <a:p>
            <a:pPr algn="ctr"/>
            <a:r>
              <a:rPr lang="ru-RU" i="1" dirty="0" smtClean="0">
                <a:solidFill>
                  <a:srgbClr val="002060"/>
                </a:solidFill>
                <a:latin typeface="Times New Roman" charset="0"/>
                <a:ea typeface="Times New Roman" charset="0"/>
                <a:cs typeface="Times New Roman" charset="0"/>
              </a:rPr>
              <a:t>Прошлые </a:t>
            </a:r>
            <a:r>
              <a:rPr lang="ru-RU" i="1" dirty="0">
                <a:solidFill>
                  <a:srgbClr val="002060"/>
                </a:solidFill>
                <a:latin typeface="Times New Roman" charset="0"/>
                <a:ea typeface="Times New Roman" charset="0"/>
                <a:cs typeface="Times New Roman" charset="0"/>
              </a:rPr>
              <a:t>финансовые года:</a:t>
            </a:r>
          </a:p>
          <a:p>
            <a:pPr algn="ctr"/>
            <a:r>
              <a:rPr lang="ru-RU" b="1" dirty="0" smtClean="0">
                <a:latin typeface="Times New Roman" charset="0"/>
                <a:ea typeface="Times New Roman" charset="0"/>
                <a:cs typeface="Times New Roman" charset="0"/>
              </a:rPr>
              <a:t>304.76, 401.17, 401.27</a:t>
            </a:r>
            <a:endParaRPr lang="ru-RU" b="1" dirty="0">
              <a:latin typeface="Times New Roman" charset="0"/>
              <a:ea typeface="Times New Roman" charset="0"/>
              <a:cs typeface="Times New Roman" charset="0"/>
            </a:endParaRPr>
          </a:p>
        </p:txBody>
      </p:sp>
      <p:sp>
        <p:nvSpPr>
          <p:cNvPr id="16" name="TextBox 15"/>
          <p:cNvSpPr txBox="1"/>
          <p:nvPr/>
        </p:nvSpPr>
        <p:spPr>
          <a:xfrm>
            <a:off x="2816942" y="4053398"/>
            <a:ext cx="3844413" cy="369332"/>
          </a:xfrm>
          <a:prstGeom prst="roundRect">
            <a:avLst>
              <a:gd name="adj" fmla="val 0"/>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dirty="0" smtClean="0">
                <a:solidFill>
                  <a:srgbClr val="C00000"/>
                </a:solidFill>
                <a:latin typeface="Times New Roman" charset="0"/>
                <a:ea typeface="Times New Roman" charset="0"/>
                <a:cs typeface="Times New Roman" charset="0"/>
              </a:rPr>
              <a:t>!!!   Исключены: 304.84, 304.94  !!!</a:t>
            </a:r>
          </a:p>
        </p:txBody>
      </p:sp>
      <p:sp>
        <p:nvSpPr>
          <p:cNvPr id="17" name="TextBox 16"/>
          <p:cNvSpPr txBox="1"/>
          <p:nvPr/>
        </p:nvSpPr>
        <p:spPr>
          <a:xfrm>
            <a:off x="473119" y="5113116"/>
            <a:ext cx="2702698" cy="1477328"/>
          </a:xfrm>
          <a:prstGeom prst="roundRect">
            <a:avLst>
              <a:gd name="adj" fmla="val 0"/>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i="1" dirty="0" smtClean="0">
                <a:solidFill>
                  <a:srgbClr val="077A3E"/>
                </a:solidFill>
                <a:latin typeface="Times New Roman" charset="0"/>
                <a:ea typeface="Times New Roman" charset="0"/>
                <a:cs typeface="Times New Roman" charset="0"/>
              </a:rPr>
              <a:t>Первоначально:</a:t>
            </a:r>
            <a:endParaRPr lang="ru-RU" b="1" dirty="0" smtClean="0">
              <a:solidFill>
                <a:srgbClr val="077A3E"/>
              </a:solidFill>
              <a:latin typeface="Times New Roman" charset="0"/>
              <a:ea typeface="Times New Roman" charset="0"/>
              <a:cs typeface="Times New Roman" charset="0"/>
            </a:endParaRPr>
          </a:p>
          <a:p>
            <a:pPr algn="ctr"/>
            <a:r>
              <a:rPr lang="ru-RU" b="1" dirty="0" err="1" smtClean="0">
                <a:latin typeface="Times New Roman" charset="0"/>
                <a:ea typeface="Times New Roman" charset="0"/>
                <a:cs typeface="Times New Roman" charset="0"/>
              </a:rPr>
              <a:t>Дт</a:t>
            </a:r>
            <a:r>
              <a:rPr lang="ru-RU" b="1" dirty="0" smtClean="0">
                <a:latin typeface="Times New Roman" charset="0"/>
                <a:ea typeface="Times New Roman" charset="0"/>
                <a:cs typeface="Times New Roman" charset="0"/>
              </a:rPr>
              <a:t> 205 </a:t>
            </a:r>
            <a:r>
              <a:rPr lang="ru-RU" b="1" dirty="0" err="1" smtClean="0">
                <a:latin typeface="Times New Roman" charset="0"/>
                <a:ea typeface="Times New Roman" charset="0"/>
                <a:cs typeface="Times New Roman" charset="0"/>
              </a:rPr>
              <a:t>Кт</a:t>
            </a:r>
            <a:r>
              <a:rPr lang="ru-RU" b="1" dirty="0" smtClean="0">
                <a:latin typeface="Times New Roman" charset="0"/>
                <a:ea typeface="Times New Roman" charset="0"/>
                <a:cs typeface="Times New Roman" charset="0"/>
              </a:rPr>
              <a:t> 401.10</a:t>
            </a:r>
            <a:endParaRPr lang="ru-RU" b="1" dirty="0">
              <a:latin typeface="Times New Roman" charset="0"/>
              <a:ea typeface="Times New Roman" charset="0"/>
              <a:cs typeface="Times New Roman" charset="0"/>
            </a:endParaRPr>
          </a:p>
          <a:p>
            <a:pPr algn="ctr"/>
            <a:endParaRPr lang="ru-RU" b="1" dirty="0">
              <a:latin typeface="Times New Roman" charset="0"/>
              <a:ea typeface="Times New Roman" charset="0"/>
              <a:cs typeface="Times New Roman" charset="0"/>
            </a:endParaRPr>
          </a:p>
          <a:p>
            <a:pPr algn="ctr"/>
            <a:r>
              <a:rPr lang="ru-RU" b="1" i="1" dirty="0">
                <a:solidFill>
                  <a:srgbClr val="077A3E"/>
                </a:solidFill>
                <a:latin typeface="Times New Roman" charset="0"/>
                <a:ea typeface="Times New Roman" charset="0"/>
                <a:cs typeface="Times New Roman" charset="0"/>
              </a:rPr>
              <a:t>Исправление:</a:t>
            </a:r>
          </a:p>
          <a:p>
            <a:pPr algn="ctr"/>
            <a:r>
              <a:rPr lang="ru-RU" b="1" dirty="0" err="1" smtClean="0">
                <a:latin typeface="Times New Roman" charset="0"/>
                <a:ea typeface="Times New Roman" charset="0"/>
                <a:cs typeface="Times New Roman" charset="0"/>
              </a:rPr>
              <a:t>Дт</a:t>
            </a:r>
            <a:r>
              <a:rPr lang="ru-RU" b="1" dirty="0" smtClean="0">
                <a:latin typeface="Times New Roman" charset="0"/>
                <a:ea typeface="Times New Roman" charset="0"/>
                <a:cs typeface="Times New Roman" charset="0"/>
              </a:rPr>
              <a:t> 205 </a:t>
            </a:r>
            <a:r>
              <a:rPr lang="ru-RU" b="1" dirty="0" err="1" smtClean="0">
                <a:latin typeface="Times New Roman" charset="0"/>
                <a:ea typeface="Times New Roman" charset="0"/>
                <a:cs typeface="Times New Roman" charset="0"/>
              </a:rPr>
              <a:t>Кт</a:t>
            </a:r>
            <a:r>
              <a:rPr lang="ru-RU" b="1" dirty="0" smtClean="0">
                <a:latin typeface="Times New Roman" charset="0"/>
                <a:ea typeface="Times New Roman" charset="0"/>
                <a:cs typeface="Times New Roman" charset="0"/>
              </a:rPr>
              <a:t> 401.18 (19)</a:t>
            </a:r>
            <a:endParaRPr lang="ru-RU" b="1" dirty="0">
              <a:latin typeface="Times New Roman" charset="0"/>
              <a:ea typeface="Times New Roman" charset="0"/>
              <a:cs typeface="Times New Roman" charset="0"/>
            </a:endParaRPr>
          </a:p>
        </p:txBody>
      </p:sp>
      <p:sp>
        <p:nvSpPr>
          <p:cNvPr id="18" name="TextBox 17"/>
          <p:cNvSpPr txBox="1"/>
          <p:nvPr/>
        </p:nvSpPr>
        <p:spPr>
          <a:xfrm>
            <a:off x="3175817" y="5113116"/>
            <a:ext cx="2702698" cy="1477328"/>
          </a:xfrm>
          <a:prstGeom prst="roundRect">
            <a:avLst>
              <a:gd name="adj" fmla="val 0"/>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i="1" dirty="0">
                <a:solidFill>
                  <a:srgbClr val="077A3E"/>
                </a:solidFill>
                <a:latin typeface="Times New Roman" charset="0"/>
                <a:ea typeface="Times New Roman" charset="0"/>
                <a:cs typeface="Times New Roman" charset="0"/>
              </a:rPr>
              <a:t>Первоначально:</a:t>
            </a:r>
          </a:p>
          <a:p>
            <a:pPr algn="ctr"/>
            <a:r>
              <a:rPr lang="ru-RU" b="1" dirty="0" err="1" smtClean="0">
                <a:latin typeface="Times New Roman" charset="0"/>
                <a:ea typeface="Times New Roman" charset="0"/>
                <a:cs typeface="Times New Roman" charset="0"/>
              </a:rPr>
              <a:t>Дт</a:t>
            </a:r>
            <a:r>
              <a:rPr lang="ru-RU" b="1" dirty="0" smtClean="0">
                <a:latin typeface="Times New Roman" charset="0"/>
                <a:ea typeface="Times New Roman" charset="0"/>
                <a:cs typeface="Times New Roman" charset="0"/>
              </a:rPr>
              <a:t> 401.20 </a:t>
            </a:r>
            <a:r>
              <a:rPr lang="ru-RU" b="1" dirty="0" err="1" smtClean="0">
                <a:latin typeface="Times New Roman" charset="0"/>
                <a:ea typeface="Times New Roman" charset="0"/>
                <a:cs typeface="Times New Roman" charset="0"/>
              </a:rPr>
              <a:t>Кт</a:t>
            </a:r>
            <a:r>
              <a:rPr lang="ru-RU" b="1" dirty="0" smtClean="0">
                <a:latin typeface="Times New Roman" charset="0"/>
                <a:ea typeface="Times New Roman" charset="0"/>
                <a:cs typeface="Times New Roman" charset="0"/>
              </a:rPr>
              <a:t> 104</a:t>
            </a:r>
            <a:endParaRPr lang="ru-RU" b="1" dirty="0">
              <a:latin typeface="Times New Roman" charset="0"/>
              <a:ea typeface="Times New Roman" charset="0"/>
              <a:cs typeface="Times New Roman" charset="0"/>
            </a:endParaRPr>
          </a:p>
          <a:p>
            <a:pPr algn="ctr"/>
            <a:endParaRPr lang="ru-RU" b="1" dirty="0">
              <a:latin typeface="Times New Roman" charset="0"/>
              <a:ea typeface="Times New Roman" charset="0"/>
              <a:cs typeface="Times New Roman" charset="0"/>
            </a:endParaRPr>
          </a:p>
          <a:p>
            <a:pPr algn="ctr"/>
            <a:r>
              <a:rPr lang="ru-RU" b="1" i="1" dirty="0">
                <a:solidFill>
                  <a:srgbClr val="077A3E"/>
                </a:solidFill>
                <a:latin typeface="Times New Roman" charset="0"/>
                <a:ea typeface="Times New Roman" charset="0"/>
                <a:cs typeface="Times New Roman" charset="0"/>
              </a:rPr>
              <a:t>Исправление:</a:t>
            </a:r>
          </a:p>
          <a:p>
            <a:pPr algn="ctr"/>
            <a:r>
              <a:rPr lang="ru-RU" b="1" dirty="0" err="1" smtClean="0">
                <a:latin typeface="Times New Roman" charset="0"/>
                <a:ea typeface="Times New Roman" charset="0"/>
                <a:cs typeface="Times New Roman" charset="0"/>
              </a:rPr>
              <a:t>Дт</a:t>
            </a:r>
            <a:r>
              <a:rPr lang="ru-RU" b="1" dirty="0" smtClean="0">
                <a:latin typeface="Times New Roman" charset="0"/>
                <a:ea typeface="Times New Roman" charset="0"/>
                <a:cs typeface="Times New Roman" charset="0"/>
              </a:rPr>
              <a:t> 401.28(29) </a:t>
            </a:r>
            <a:r>
              <a:rPr lang="ru-RU" b="1" dirty="0" err="1" smtClean="0">
                <a:latin typeface="Times New Roman" charset="0"/>
                <a:ea typeface="Times New Roman" charset="0"/>
                <a:cs typeface="Times New Roman" charset="0"/>
              </a:rPr>
              <a:t>Кт</a:t>
            </a:r>
            <a:r>
              <a:rPr lang="ru-RU" b="1" dirty="0" smtClean="0">
                <a:latin typeface="Times New Roman" charset="0"/>
                <a:ea typeface="Times New Roman" charset="0"/>
                <a:cs typeface="Times New Roman" charset="0"/>
              </a:rPr>
              <a:t> 104</a:t>
            </a:r>
            <a:endParaRPr lang="ru-RU" b="1" dirty="0">
              <a:latin typeface="Times New Roman" charset="0"/>
              <a:ea typeface="Times New Roman" charset="0"/>
              <a:cs typeface="Times New Roman" charset="0"/>
            </a:endParaRPr>
          </a:p>
        </p:txBody>
      </p:sp>
      <p:sp>
        <p:nvSpPr>
          <p:cNvPr id="19" name="TextBox 18"/>
          <p:cNvSpPr txBox="1"/>
          <p:nvPr/>
        </p:nvSpPr>
        <p:spPr>
          <a:xfrm>
            <a:off x="5878515" y="5113116"/>
            <a:ext cx="2702698" cy="1754326"/>
          </a:xfrm>
          <a:prstGeom prst="roundRect">
            <a:avLst>
              <a:gd name="adj" fmla="val 0"/>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i="1" dirty="0">
                <a:solidFill>
                  <a:srgbClr val="077A3E"/>
                </a:solidFill>
                <a:latin typeface="Times New Roman" charset="0"/>
                <a:ea typeface="Times New Roman" charset="0"/>
                <a:cs typeface="Times New Roman" charset="0"/>
              </a:rPr>
              <a:t>Первоначально:</a:t>
            </a:r>
          </a:p>
          <a:p>
            <a:pPr algn="ctr"/>
            <a:r>
              <a:rPr lang="ru-RU" b="1" dirty="0" err="1" smtClean="0">
                <a:latin typeface="Times New Roman" charset="0"/>
                <a:ea typeface="Times New Roman" charset="0"/>
                <a:cs typeface="Times New Roman" charset="0"/>
              </a:rPr>
              <a:t>Дт</a:t>
            </a:r>
            <a:r>
              <a:rPr lang="ru-RU" b="1" dirty="0" smtClean="0">
                <a:latin typeface="Times New Roman" charset="0"/>
                <a:ea typeface="Times New Roman" charset="0"/>
                <a:cs typeface="Times New Roman" charset="0"/>
              </a:rPr>
              <a:t> 302 </a:t>
            </a:r>
            <a:r>
              <a:rPr lang="ru-RU" b="1" dirty="0" err="1" smtClean="0">
                <a:latin typeface="Times New Roman" charset="0"/>
                <a:ea typeface="Times New Roman" charset="0"/>
                <a:cs typeface="Times New Roman" charset="0"/>
              </a:rPr>
              <a:t>Кт</a:t>
            </a:r>
            <a:r>
              <a:rPr lang="ru-RU" b="1" dirty="0" smtClean="0">
                <a:latin typeface="Times New Roman" charset="0"/>
                <a:ea typeface="Times New Roman" charset="0"/>
                <a:cs typeface="Times New Roman" charset="0"/>
              </a:rPr>
              <a:t> 206</a:t>
            </a:r>
            <a:endParaRPr lang="ru-RU" b="1" dirty="0">
              <a:latin typeface="Times New Roman" charset="0"/>
              <a:ea typeface="Times New Roman" charset="0"/>
              <a:cs typeface="Times New Roman" charset="0"/>
            </a:endParaRPr>
          </a:p>
          <a:p>
            <a:pPr algn="ctr"/>
            <a:endParaRPr lang="ru-RU" b="1" dirty="0">
              <a:latin typeface="Times New Roman" charset="0"/>
              <a:ea typeface="Times New Roman" charset="0"/>
              <a:cs typeface="Times New Roman" charset="0"/>
            </a:endParaRPr>
          </a:p>
          <a:p>
            <a:pPr algn="ctr"/>
            <a:r>
              <a:rPr lang="ru-RU" b="1" i="1" dirty="0">
                <a:solidFill>
                  <a:srgbClr val="077A3E"/>
                </a:solidFill>
                <a:latin typeface="Times New Roman" charset="0"/>
                <a:ea typeface="Times New Roman" charset="0"/>
                <a:cs typeface="Times New Roman" charset="0"/>
              </a:rPr>
              <a:t>Исправление:</a:t>
            </a:r>
          </a:p>
          <a:p>
            <a:pPr algn="ctr"/>
            <a:r>
              <a:rPr lang="ru-RU" b="1" dirty="0" err="1" smtClean="0">
                <a:latin typeface="Times New Roman" charset="0"/>
                <a:ea typeface="Times New Roman" charset="0"/>
                <a:cs typeface="Times New Roman" charset="0"/>
              </a:rPr>
              <a:t>Дт</a:t>
            </a:r>
            <a:r>
              <a:rPr lang="ru-RU" b="1" dirty="0" smtClean="0">
                <a:latin typeface="Times New Roman" charset="0"/>
                <a:ea typeface="Times New Roman" charset="0"/>
                <a:cs typeface="Times New Roman" charset="0"/>
              </a:rPr>
              <a:t> 302 </a:t>
            </a:r>
            <a:r>
              <a:rPr lang="ru-RU" b="1" dirty="0" err="1" smtClean="0">
                <a:latin typeface="Times New Roman" charset="0"/>
                <a:ea typeface="Times New Roman" charset="0"/>
                <a:cs typeface="Times New Roman" charset="0"/>
              </a:rPr>
              <a:t>Кт</a:t>
            </a:r>
            <a:r>
              <a:rPr lang="ru-RU" b="1" dirty="0" smtClean="0">
                <a:latin typeface="Times New Roman" charset="0"/>
                <a:ea typeface="Times New Roman" charset="0"/>
                <a:cs typeface="Times New Roman" charset="0"/>
              </a:rPr>
              <a:t> 304.86(96)</a:t>
            </a:r>
          </a:p>
          <a:p>
            <a:pPr algn="ctr"/>
            <a:r>
              <a:rPr lang="ru-RU" b="1" dirty="0" err="1" smtClean="0">
                <a:latin typeface="Times New Roman" charset="0"/>
                <a:ea typeface="Times New Roman" charset="0"/>
                <a:cs typeface="Times New Roman" charset="0"/>
              </a:rPr>
              <a:t>Дт</a:t>
            </a:r>
            <a:r>
              <a:rPr lang="ru-RU" b="1" dirty="0" smtClean="0">
                <a:latin typeface="Times New Roman" charset="0"/>
                <a:ea typeface="Times New Roman" charset="0"/>
                <a:cs typeface="Times New Roman" charset="0"/>
              </a:rPr>
              <a:t> 304.86(96) </a:t>
            </a:r>
            <a:r>
              <a:rPr lang="ru-RU" b="1" dirty="0" err="1" smtClean="0">
                <a:latin typeface="Times New Roman" charset="0"/>
                <a:ea typeface="Times New Roman" charset="0"/>
                <a:cs typeface="Times New Roman" charset="0"/>
              </a:rPr>
              <a:t>Кт</a:t>
            </a:r>
            <a:r>
              <a:rPr lang="ru-RU" b="1" dirty="0" smtClean="0">
                <a:latin typeface="Times New Roman" charset="0"/>
                <a:ea typeface="Times New Roman" charset="0"/>
                <a:cs typeface="Times New Roman" charset="0"/>
              </a:rPr>
              <a:t> 206</a:t>
            </a:r>
            <a:endParaRPr lang="ru-RU" b="1" dirty="0">
              <a:latin typeface="Times New Roman" charset="0"/>
              <a:ea typeface="Times New Roman" charset="0"/>
              <a:cs typeface="Times New Roman" charset="0"/>
            </a:endParaRPr>
          </a:p>
        </p:txBody>
      </p:sp>
      <p:sp>
        <p:nvSpPr>
          <p:cNvPr id="20" name="TextBox 19"/>
          <p:cNvSpPr txBox="1"/>
          <p:nvPr/>
        </p:nvSpPr>
        <p:spPr>
          <a:xfrm>
            <a:off x="1022555" y="4738587"/>
            <a:ext cx="7177548" cy="369332"/>
          </a:xfrm>
          <a:prstGeom prst="roundRect">
            <a:avLst>
              <a:gd name="adj" fmla="val 0"/>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dirty="0" smtClean="0">
                <a:solidFill>
                  <a:srgbClr val="002060"/>
                </a:solidFill>
                <a:latin typeface="Times New Roman" charset="0"/>
                <a:ea typeface="Times New Roman" charset="0"/>
                <a:cs typeface="Times New Roman" charset="0"/>
              </a:rPr>
              <a:t>Примеры по исправлению ошибок прошлых лет</a:t>
            </a:r>
          </a:p>
        </p:txBody>
      </p:sp>
    </p:spTree>
    <p:extLst>
      <p:ext uri="{BB962C8B-B14F-4D97-AF65-F5344CB8AC3E}">
        <p14:creationId xmlns:p14="http://schemas.microsoft.com/office/powerpoint/2010/main" val="7584364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9927" y="17938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отчетности</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31</a:t>
            </a:fld>
            <a:endParaRPr lang="en-US" b="1" dirty="0">
              <a:solidFill>
                <a:srgbClr val="C79023"/>
              </a:solidFill>
            </a:endParaRPr>
          </a:p>
        </p:txBody>
      </p:sp>
      <p:sp>
        <p:nvSpPr>
          <p:cNvPr id="5" name="Прямоугольник 4"/>
          <p:cNvSpPr/>
          <p:nvPr/>
        </p:nvSpPr>
        <p:spPr>
          <a:xfrm>
            <a:off x="1357745" y="982949"/>
            <a:ext cx="4659597" cy="492443"/>
          </a:xfrm>
          <a:prstGeom prst="rect">
            <a:avLst/>
          </a:prstGeom>
        </p:spPr>
        <p:txBody>
          <a:bodyPr wrap="square">
            <a:spAutoFit/>
          </a:bodyPr>
          <a:lstStyle/>
          <a:p>
            <a:pPr marL="53975" lvl="1" algn="ctr">
              <a:buSzPct val="130000"/>
            </a:pPr>
            <a:r>
              <a:rPr lang="ru-RU" sz="2600" b="1" dirty="0" smtClean="0">
                <a:solidFill>
                  <a:srgbClr val="002060"/>
                </a:solidFill>
                <a:latin typeface="Bookman Old Style" charset="0"/>
                <a:ea typeface="Bookman Old Style" charset="0"/>
                <a:cs typeface="Bookman Old Style" charset="0"/>
              </a:rPr>
              <a:t>Отдельные уточнения</a:t>
            </a:r>
          </a:p>
        </p:txBody>
      </p:sp>
      <p:graphicFrame>
        <p:nvGraphicFramePr>
          <p:cNvPr id="4" name="Схема 3"/>
          <p:cNvGraphicFramePr/>
          <p:nvPr>
            <p:extLst>
              <p:ext uri="{D42A27DB-BD31-4B8C-83A1-F6EECF244321}">
                <p14:modId xmlns:p14="http://schemas.microsoft.com/office/powerpoint/2010/main" val="1544970329"/>
              </p:ext>
            </p:extLst>
          </p:nvPr>
        </p:nvGraphicFramePr>
        <p:xfrm>
          <a:off x="177429" y="1651711"/>
          <a:ext cx="6842803" cy="48236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Рисунок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21776" y="4319194"/>
            <a:ext cx="1742768" cy="1742768"/>
          </a:xfrm>
          <a:prstGeom prst="rect">
            <a:avLst/>
          </a:prstGeom>
        </p:spPr>
      </p:pic>
    </p:spTree>
    <p:extLst>
      <p:ext uri="{BB962C8B-B14F-4D97-AF65-F5344CB8AC3E}">
        <p14:creationId xmlns:p14="http://schemas.microsoft.com/office/powerpoint/2010/main" val="312483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53276" y="52068"/>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отчетности</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32</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3" name="Схема 2"/>
          <p:cNvGraphicFramePr/>
          <p:nvPr>
            <p:extLst>
              <p:ext uri="{D42A27DB-BD31-4B8C-83A1-F6EECF244321}">
                <p14:modId xmlns:p14="http://schemas.microsoft.com/office/powerpoint/2010/main" val="2003234104"/>
              </p:ext>
            </p:extLst>
          </p:nvPr>
        </p:nvGraphicFramePr>
        <p:xfrm>
          <a:off x="328477" y="1023374"/>
          <a:ext cx="8327923" cy="53380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313397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5624" y="44171"/>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отчетности</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33</a:t>
            </a:fld>
            <a:endParaRPr lang="en-US" b="1" dirty="0">
              <a:solidFill>
                <a:srgbClr val="C79023"/>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597915"/>
              </p:ext>
            </p:extLst>
          </p:nvPr>
        </p:nvGraphicFramePr>
        <p:xfrm>
          <a:off x="371762" y="751898"/>
          <a:ext cx="8592128" cy="5897835"/>
        </p:xfrm>
        <a:graphic>
          <a:graphicData uri="http://schemas.openxmlformats.org/drawingml/2006/table">
            <a:tbl>
              <a:tblPr>
                <a:tableStyleId>{BC89EF96-8CEA-46FF-86C4-4CE0E7609802}</a:tableStyleId>
              </a:tblPr>
              <a:tblGrid>
                <a:gridCol w="3249745">
                  <a:extLst>
                    <a:ext uri="{9D8B030D-6E8A-4147-A177-3AD203B41FA5}">
                      <a16:colId xmlns:a16="http://schemas.microsoft.com/office/drawing/2014/main" val="20000"/>
                    </a:ext>
                  </a:extLst>
                </a:gridCol>
                <a:gridCol w="2523476">
                  <a:extLst>
                    <a:ext uri="{9D8B030D-6E8A-4147-A177-3AD203B41FA5}">
                      <a16:colId xmlns:a16="http://schemas.microsoft.com/office/drawing/2014/main" val="20001"/>
                    </a:ext>
                  </a:extLst>
                </a:gridCol>
                <a:gridCol w="2818907">
                  <a:extLst>
                    <a:ext uri="{9D8B030D-6E8A-4147-A177-3AD203B41FA5}">
                      <a16:colId xmlns:a16="http://schemas.microsoft.com/office/drawing/2014/main" val="20002"/>
                    </a:ext>
                  </a:extLst>
                </a:gridCol>
              </a:tblGrid>
              <a:tr h="337347">
                <a:tc>
                  <a:txBody>
                    <a:bodyPr/>
                    <a:lstStyle/>
                    <a:p>
                      <a:pPr algn="l" fontAlgn="b"/>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ru-RU" sz="1800" u="none" strike="noStrike">
                          <a:effectLst/>
                          <a:latin typeface="Times New Roman" charset="0"/>
                          <a:ea typeface="Times New Roman" charset="0"/>
                          <a:cs typeface="Times New Roman" charset="0"/>
                        </a:rPr>
                        <a:t>Таблица 1</a:t>
                      </a:r>
                      <a:endParaRPr lang="ru-RU" sz="1800" b="0" i="0" u="none" strike="noStrike">
                        <a:solidFill>
                          <a:srgbClr val="00000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37347">
                <a:tc>
                  <a:txBody>
                    <a:bodyPr/>
                    <a:lstStyle/>
                    <a:p>
                      <a:pPr algn="l" fontAlgn="b"/>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37347">
                <a:tc gridSpan="3">
                  <a:txBody>
                    <a:bodyPr/>
                    <a:lstStyle/>
                    <a:p>
                      <a:pPr algn="ctr" fontAlgn="b"/>
                      <a:r>
                        <a:rPr lang="ru-RU" sz="2400" b="1" u="none" strike="noStrike" dirty="0">
                          <a:solidFill>
                            <a:srgbClr val="002060"/>
                          </a:solidFill>
                          <a:effectLst/>
                          <a:latin typeface="Times New Roman" charset="0"/>
                          <a:ea typeface="Times New Roman" charset="0"/>
                          <a:cs typeface="Times New Roman" charset="0"/>
                        </a:rPr>
                        <a:t>Сведения о направлениях деятельности</a:t>
                      </a:r>
                      <a:endParaRPr lang="ru-RU" sz="2400" b="1" i="0" u="none" strike="noStrike" dirty="0">
                        <a:solidFill>
                          <a:srgbClr val="00206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2"/>
                  </a:ext>
                </a:extLst>
              </a:tr>
              <a:tr h="333599">
                <a:tc>
                  <a:txBody>
                    <a:bodyPr/>
                    <a:lstStyle/>
                    <a:p>
                      <a:pPr algn="l" fontAlgn="b"/>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279108">
                <a:tc>
                  <a:txBody>
                    <a:bodyPr/>
                    <a:lstStyle/>
                    <a:p>
                      <a:pPr algn="ctr" fontAlgn="ctr"/>
                      <a:r>
                        <a:rPr lang="ru-RU" sz="1800" b="1" u="none" strike="noStrike" dirty="0">
                          <a:effectLst/>
                          <a:latin typeface="Times New Roman" charset="0"/>
                          <a:ea typeface="Times New Roman" charset="0"/>
                          <a:cs typeface="Times New Roman" charset="0"/>
                        </a:rPr>
                        <a:t>Виды </a:t>
                      </a:r>
                      <a:r>
                        <a:rPr lang="ru-RU" sz="1800" b="1" u="none" strike="noStrike" dirty="0" smtClean="0">
                          <a:effectLst/>
                          <a:latin typeface="Times New Roman" charset="0"/>
                          <a:ea typeface="Times New Roman" charset="0"/>
                          <a:cs typeface="Times New Roman" charset="0"/>
                        </a:rPr>
                        <a:t>деятельности</a:t>
                      </a:r>
                    </a:p>
                    <a:p>
                      <a:pPr algn="ctr" fontAlgn="ctr"/>
                      <a:r>
                        <a:rPr lang="ru-RU" sz="1800" b="1" u="none" strike="noStrike" dirty="0" smtClean="0">
                          <a:effectLst/>
                          <a:latin typeface="Times New Roman" charset="0"/>
                          <a:ea typeface="Times New Roman" charset="0"/>
                          <a:cs typeface="Times New Roman" charset="0"/>
                        </a:rPr>
                        <a:t>(код по </a:t>
                      </a:r>
                      <a:r>
                        <a:rPr lang="ru-RU" sz="1800" b="1" u="none" strike="noStrike" dirty="0">
                          <a:effectLst/>
                          <a:latin typeface="Times New Roman" charset="0"/>
                          <a:ea typeface="Times New Roman" charset="0"/>
                          <a:cs typeface="Times New Roman" charset="0"/>
                        </a:rPr>
                        <a:t>ОКВЭД)</a:t>
                      </a:r>
                      <a:endParaRPr lang="ru-RU" sz="1800" b="1" i="0" u="none" strike="noStrike" dirty="0">
                        <a:solidFill>
                          <a:srgbClr val="000000"/>
                        </a:solidFill>
                        <a:effectLst/>
                        <a:latin typeface="Times New Roman" charset="0"/>
                        <a:ea typeface="Times New Roman" charset="0"/>
                        <a:cs typeface="Times New Roman"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800" b="1" u="none" strike="noStrike" dirty="0">
                          <a:effectLst/>
                          <a:latin typeface="Times New Roman" charset="0"/>
                          <a:ea typeface="Times New Roman" charset="0"/>
                          <a:cs typeface="Times New Roman" charset="0"/>
                        </a:rPr>
                        <a:t>Коды бюджетной классификации (код раздела, подраздела)</a:t>
                      </a:r>
                      <a:endParaRPr lang="ru-RU" sz="1800" b="1" i="0" u="none" strike="noStrike" dirty="0">
                        <a:solidFill>
                          <a:srgbClr val="000000"/>
                        </a:solidFill>
                        <a:effectLst/>
                        <a:latin typeface="Times New Roman" charset="0"/>
                        <a:ea typeface="Times New Roman" charset="0"/>
                        <a:cs typeface="Times New Roman"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800" b="1" u="none" strike="noStrike" dirty="0" smtClean="0">
                          <a:effectLst/>
                          <a:latin typeface="Times New Roman" charset="0"/>
                          <a:ea typeface="Times New Roman" charset="0"/>
                          <a:cs typeface="Times New Roman" charset="0"/>
                        </a:rPr>
                        <a:t>Пояснения</a:t>
                      </a:r>
                      <a:r>
                        <a:rPr lang="sk-SK" sz="1800" b="1" u="none" strike="noStrike" dirty="0">
                          <a:effectLst/>
                          <a:latin typeface="Times New Roman" charset="0"/>
                          <a:ea typeface="Times New Roman" charset="0"/>
                          <a:cs typeface="Times New Roman" charset="0"/>
                        </a:rPr>
                        <a:t> </a:t>
                      </a:r>
                      <a:endParaRPr lang="sk-SK" sz="1800" b="1" i="0" u="none" strike="noStrike" dirty="0">
                        <a:solidFill>
                          <a:srgbClr val="000000"/>
                        </a:solidFill>
                        <a:effectLst/>
                        <a:latin typeface="Times New Roman" charset="0"/>
                        <a:ea typeface="Times New Roman" charset="0"/>
                        <a:cs typeface="Times New Roman"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37347">
                <a:tc>
                  <a:txBody>
                    <a:bodyPr/>
                    <a:lstStyle/>
                    <a:p>
                      <a:pPr algn="ctr" fontAlgn="b"/>
                      <a:r>
                        <a:rPr lang="ru-RU" sz="1800" u="none" strike="noStrike" dirty="0">
                          <a:effectLst/>
                          <a:latin typeface="Times New Roman" charset="0"/>
                          <a:ea typeface="Times New Roman" charset="0"/>
                          <a:cs typeface="Times New Roman" charset="0"/>
                        </a:rPr>
                        <a:t>1</a:t>
                      </a:r>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s-IS" sz="1800" u="none" strike="noStrike" dirty="0">
                          <a:effectLst/>
                          <a:latin typeface="Times New Roman" charset="0"/>
                          <a:ea typeface="Times New Roman" charset="0"/>
                          <a:cs typeface="Times New Roman" charset="0"/>
                        </a:rPr>
                        <a:t>2</a:t>
                      </a:r>
                      <a:endParaRPr lang="is-IS" sz="1800" b="0" i="0" u="none" strike="noStrike" dirty="0">
                        <a:solidFill>
                          <a:srgbClr val="000000"/>
                        </a:solidFill>
                        <a:effectLst/>
                        <a:latin typeface="Times New Roman" charset="0"/>
                        <a:ea typeface="Times New Roman" charset="0"/>
                        <a:cs typeface="Times New Roman"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800" u="none" strike="noStrike" dirty="0" smtClean="0">
                          <a:effectLst/>
                          <a:latin typeface="Times New Roman" charset="0"/>
                          <a:ea typeface="Times New Roman" charset="0"/>
                          <a:cs typeface="Times New Roman" charset="0"/>
                        </a:rPr>
                        <a:t>3</a:t>
                      </a:r>
                      <a:r>
                        <a:rPr lang="sk-SK" sz="1800" u="none" strike="noStrike" dirty="0">
                          <a:effectLst/>
                          <a:latin typeface="Times New Roman" charset="0"/>
                          <a:ea typeface="Times New Roman" charset="0"/>
                          <a:cs typeface="Times New Roman" charset="0"/>
                        </a:rPr>
                        <a:t> </a:t>
                      </a:r>
                      <a:endParaRPr lang="sk-SK" sz="1800" b="0" i="0" u="none" strike="noStrike" dirty="0">
                        <a:solidFill>
                          <a:srgbClr val="000000"/>
                        </a:solidFill>
                        <a:effectLst/>
                        <a:latin typeface="Times New Roman" charset="0"/>
                        <a:ea typeface="Times New Roman" charset="0"/>
                        <a:cs typeface="Times New Roman"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829312">
                <a:tc gridSpan="3">
                  <a:txBody>
                    <a:bodyPr/>
                    <a:lstStyle/>
                    <a:p>
                      <a:pPr algn="ctr" fontAlgn="ctr"/>
                      <a:r>
                        <a:rPr lang="ru-RU" sz="1800" u="none" strike="noStrike" dirty="0">
                          <a:effectLst/>
                          <a:latin typeface="Times New Roman" charset="0"/>
                          <a:ea typeface="Times New Roman" charset="0"/>
                          <a:cs typeface="Times New Roman" charset="0"/>
                        </a:rPr>
                        <a:t>1. относительно года, предшествующего отчетному (ОКВЭД по новым видам деятельности, которые не осуществлялись учреждением )</a:t>
                      </a:r>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6"/>
                  </a:ext>
                </a:extLst>
              </a:tr>
              <a:tr h="333599">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333599">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730919">
                <a:tc gridSpan="3">
                  <a:txBody>
                    <a:bodyPr/>
                    <a:lstStyle/>
                    <a:p>
                      <a:pPr algn="ctr" fontAlgn="ctr"/>
                      <a:r>
                        <a:rPr lang="ru-RU" sz="1800" u="none" strike="noStrike" dirty="0">
                          <a:effectLst/>
                          <a:latin typeface="Times New Roman" charset="0"/>
                          <a:ea typeface="Times New Roman" charset="0"/>
                          <a:cs typeface="Times New Roman" charset="0"/>
                        </a:rPr>
                        <a:t>2. относительно очередного года, следующего за отчетным (ОКВЭД по видам деятельности, прекращенным в отчетном году)</a:t>
                      </a:r>
                      <a:endParaRPr lang="ru-RU" sz="1800" b="0" i="0" u="none" strike="noStrike" dirty="0">
                        <a:solidFill>
                          <a:srgbClr val="000000"/>
                        </a:solidFill>
                        <a:effectLst/>
                        <a:latin typeface="Times New Roman" charset="0"/>
                        <a:ea typeface="Times New Roman" charset="0"/>
                        <a:cs typeface="Times New Roman"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9"/>
                  </a:ext>
                </a:extLst>
              </a:tr>
              <a:tr h="333599">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333599">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solidFill>
                          <a:srgbClr val="000000"/>
                        </a:solidFill>
                        <a:effectLst/>
                        <a:latin typeface="Times New Roman" charset="0"/>
                        <a:ea typeface="Times New Roman" charset="0"/>
                        <a:cs typeface="Times New Roman" charset="0"/>
                      </a:endParaRP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7155574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9927" y="17938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отчетности</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34</a:t>
            </a:fld>
            <a:endParaRPr lang="en-US" b="1" dirty="0">
              <a:solidFill>
                <a:srgbClr val="C79023"/>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779761560"/>
              </p:ext>
            </p:extLst>
          </p:nvPr>
        </p:nvGraphicFramePr>
        <p:xfrm>
          <a:off x="185305" y="852777"/>
          <a:ext cx="8834005" cy="3865527"/>
        </p:xfrm>
        <a:graphic>
          <a:graphicData uri="http://schemas.openxmlformats.org/drawingml/2006/table">
            <a:tbl>
              <a:tblPr>
                <a:tableStyleId>{5940675A-B579-460E-94D1-54222C63F5DA}</a:tableStyleId>
              </a:tblPr>
              <a:tblGrid>
                <a:gridCol w="1738250">
                  <a:extLst>
                    <a:ext uri="{9D8B030D-6E8A-4147-A177-3AD203B41FA5}">
                      <a16:colId xmlns:a16="http://schemas.microsoft.com/office/drawing/2014/main" val="20000"/>
                    </a:ext>
                  </a:extLst>
                </a:gridCol>
                <a:gridCol w="2309269">
                  <a:extLst>
                    <a:ext uri="{9D8B030D-6E8A-4147-A177-3AD203B41FA5}">
                      <a16:colId xmlns:a16="http://schemas.microsoft.com/office/drawing/2014/main" val="20001"/>
                    </a:ext>
                  </a:extLst>
                </a:gridCol>
                <a:gridCol w="2393243">
                  <a:extLst>
                    <a:ext uri="{9D8B030D-6E8A-4147-A177-3AD203B41FA5}">
                      <a16:colId xmlns:a16="http://schemas.microsoft.com/office/drawing/2014/main" val="20002"/>
                    </a:ext>
                  </a:extLst>
                </a:gridCol>
                <a:gridCol w="2393243">
                  <a:extLst>
                    <a:ext uri="{9D8B030D-6E8A-4147-A177-3AD203B41FA5}">
                      <a16:colId xmlns:a16="http://schemas.microsoft.com/office/drawing/2014/main" val="20003"/>
                    </a:ext>
                  </a:extLst>
                </a:gridCol>
              </a:tblGrid>
              <a:tr h="323909">
                <a:tc>
                  <a:txBody>
                    <a:bodyPr/>
                    <a:lstStyle/>
                    <a:p>
                      <a:pPr algn="l" fontAlgn="b"/>
                      <a:endParaRPr lang="ru-RU" sz="1800" b="0" i="0" u="none" strike="noStrike" dirty="0">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ru-RU" sz="1800" b="0" i="0" u="none" strike="noStrike">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ru-RU" sz="1800" b="0" i="0" u="none" strike="noStrike">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r>
                        <a:rPr lang="ru-RU" sz="1800" u="none" strike="noStrike">
                          <a:effectLst/>
                          <a:latin typeface="Times New Roman" charset="0"/>
                          <a:ea typeface="Times New Roman" charset="0"/>
                          <a:cs typeface="Times New Roman" charset="0"/>
                        </a:rPr>
                        <a:t>Таблица № 4</a:t>
                      </a:r>
                      <a:endParaRPr lang="ru-RU" sz="1800" b="0" i="0" u="none" strike="noStrike">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23909">
                <a:tc>
                  <a:txBody>
                    <a:bodyPr/>
                    <a:lstStyle/>
                    <a:p>
                      <a:pPr algn="l" fontAlgn="b"/>
                      <a:endParaRPr lang="ru-RU" sz="1800" b="0" i="0" u="none" strike="noStrike">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ru-RU" sz="1800" b="0" i="0" u="none" strike="noStrike" dirty="0">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endParaRPr lang="ru-RU" sz="1800" b="0" i="0" u="none" strike="noStrike" dirty="0">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b"/>
                      <a:endParaRPr lang="ru-RU" sz="1800" b="0" i="0" u="none" strike="noStrike" dirty="0">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23909">
                <a:tc gridSpan="4">
                  <a:txBody>
                    <a:bodyPr/>
                    <a:lstStyle/>
                    <a:p>
                      <a:pPr algn="ctr" fontAlgn="b"/>
                      <a:r>
                        <a:rPr lang="ru-RU" sz="2200" b="1" u="none" strike="noStrike" dirty="0">
                          <a:effectLst/>
                          <a:latin typeface="Times New Roman" charset="0"/>
                          <a:ea typeface="Times New Roman" charset="0"/>
                          <a:cs typeface="Times New Roman" charset="0"/>
                        </a:rPr>
                        <a:t>Сведения об основных положениях учетной политики учреждения</a:t>
                      </a:r>
                      <a:endParaRPr lang="ru-RU" sz="2200" b="1" i="0" u="none" strike="noStrike" dirty="0">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2"/>
                  </a:ext>
                </a:extLst>
              </a:tr>
              <a:tr h="419932">
                <a:tc>
                  <a:txBody>
                    <a:bodyPr/>
                    <a:lstStyle/>
                    <a:p>
                      <a:pPr algn="l" fontAlgn="b"/>
                      <a:endParaRPr lang="ru-RU" sz="1800" b="0" i="0" u="none" strike="noStrike" dirty="0">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ru-RU" sz="1800" b="0" i="0" u="none" strike="noStrike" dirty="0">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ru-RU" sz="1800" b="0" i="0" u="none" strike="noStrike" dirty="0">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ru-RU" sz="1800" b="0" i="0" u="none" strike="noStrike" dirty="0">
                        <a:effectLst/>
                        <a:latin typeface="Times New Roman" charset="0"/>
                        <a:ea typeface="Times New Roman" charset="0"/>
                        <a:cs typeface="Times New Roman" charset="0"/>
                      </a:endParaRPr>
                    </a:p>
                  </a:txBody>
                  <a:tcPr marL="9996" marR="9996" marT="9996"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23909">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ru-RU" sz="1800" u="none" strike="noStrike" dirty="0" smtClean="0">
                          <a:effectLst/>
                          <a:latin typeface="Times New Roman" charset="0"/>
                          <a:ea typeface="Times New Roman" charset="0"/>
                          <a:cs typeface="Times New Roman" charset="0"/>
                        </a:rPr>
                        <a:t>Наименование объекта учета</a:t>
                      </a:r>
                      <a:endParaRPr lang="ru-RU" sz="1800" b="0" i="0" u="none" strike="noStrike" dirty="0" smtClean="0">
                        <a:effectLst/>
                        <a:latin typeface="Times New Roman" charset="0"/>
                        <a:ea typeface="Times New Roman" charset="0"/>
                        <a:cs typeface="Times New Roman" charset="0"/>
                      </a:endParaRPr>
                    </a:p>
                    <a:p>
                      <a:pPr algn="ctr" fontAlgn="b"/>
                      <a:endParaRPr lang="ru-RU" sz="1800" b="0" i="0" u="none" strike="noStrike" dirty="0">
                        <a:effectLst/>
                        <a:latin typeface="Times New Roman" charset="0"/>
                        <a:ea typeface="Times New Roman" charset="0"/>
                        <a:cs typeface="Times New Roman" charset="0"/>
                      </a:endParaRPr>
                    </a:p>
                  </a:txBody>
                  <a:tcPr marL="9996" marR="9996" marT="9996"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ru-RU" sz="1800" u="none" strike="noStrike" dirty="0" smtClean="0">
                          <a:effectLst/>
                          <a:latin typeface="Times New Roman" charset="0"/>
                          <a:ea typeface="Times New Roman" charset="0"/>
                          <a:cs typeface="Times New Roman" charset="0"/>
                        </a:rPr>
                        <a:t>Код счета</a:t>
                      </a:r>
                      <a:br>
                        <a:rPr lang="ru-RU" sz="1800" u="none" strike="noStrike" dirty="0" smtClean="0">
                          <a:effectLst/>
                          <a:latin typeface="Times New Roman" charset="0"/>
                          <a:ea typeface="Times New Roman" charset="0"/>
                          <a:cs typeface="Times New Roman" charset="0"/>
                        </a:rPr>
                      </a:br>
                      <a:r>
                        <a:rPr lang="ru-RU" sz="1800" u="none" strike="noStrike" dirty="0" smtClean="0">
                          <a:effectLst/>
                          <a:latin typeface="Times New Roman" charset="0"/>
                          <a:ea typeface="Times New Roman" charset="0"/>
                          <a:cs typeface="Times New Roman" charset="0"/>
                        </a:rPr>
                        <a:t>бухгалтерского учета</a:t>
                      </a:r>
                      <a:endParaRPr lang="ru-RU" sz="1800" b="0" i="0" u="none" strike="noStrike" dirty="0" smtClean="0">
                        <a:effectLst/>
                        <a:latin typeface="Times New Roman" charset="0"/>
                        <a:ea typeface="Times New Roman" charset="0"/>
                        <a:cs typeface="Times New Roman" charset="0"/>
                      </a:endParaRPr>
                    </a:p>
                    <a:p>
                      <a:pPr algn="ctr" fontAlgn="b"/>
                      <a:endParaRPr lang="is-IS" sz="1800" b="0" i="0" u="none" strike="noStrike" dirty="0">
                        <a:effectLst/>
                        <a:latin typeface="Times New Roman" charset="0"/>
                        <a:ea typeface="Times New Roman" charset="0"/>
                        <a:cs typeface="Times New Roman" charset="0"/>
                      </a:endParaRPr>
                    </a:p>
                  </a:txBody>
                  <a:tcPr marL="9996" marR="9996" marT="9996"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ru-RU" sz="1800" u="none" strike="noStrike" dirty="0" smtClean="0">
                          <a:effectLst/>
                          <a:latin typeface="Times New Roman" charset="0"/>
                          <a:ea typeface="Times New Roman" charset="0"/>
                          <a:cs typeface="Times New Roman" charset="0"/>
                        </a:rPr>
                        <a:t>Способ ведения бухгалтерского учета</a:t>
                      </a:r>
                      <a:endParaRPr lang="ru-RU" sz="1800" b="0" i="0" u="none" strike="noStrike" dirty="0" smtClean="0">
                        <a:effectLst/>
                        <a:latin typeface="Times New Roman" charset="0"/>
                        <a:ea typeface="Times New Roman" charset="0"/>
                        <a:cs typeface="Times New Roman" charset="0"/>
                      </a:endParaRPr>
                    </a:p>
                    <a:p>
                      <a:pPr algn="ctr" fontAlgn="b"/>
                      <a:endParaRPr lang="ru-RU" sz="1800" b="0" i="0" u="none" strike="noStrike" dirty="0">
                        <a:effectLst/>
                        <a:latin typeface="Times New Roman" charset="0"/>
                        <a:ea typeface="Times New Roman" charset="0"/>
                        <a:cs typeface="Times New Roman" charset="0"/>
                      </a:endParaRPr>
                    </a:p>
                  </a:txBody>
                  <a:tcPr marL="9996" marR="9996" marT="9996" marB="0" anchor="b">
                    <a:lnT w="12700" cap="flat" cmpd="sng" algn="ctr">
                      <a:solidFill>
                        <a:schemeClr val="tx1"/>
                      </a:solidFill>
                      <a:prstDash val="solid"/>
                      <a:round/>
                      <a:headEnd type="none" w="med" len="med"/>
                      <a:tailEnd type="none" w="med" len="med"/>
                    </a:lnT>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ru-RU" sz="1800" u="none" strike="noStrike" dirty="0" smtClean="0">
                          <a:effectLst/>
                          <a:latin typeface="Times New Roman" charset="0"/>
                          <a:ea typeface="Times New Roman" charset="0"/>
                          <a:cs typeface="Times New Roman" charset="0"/>
                        </a:rPr>
                        <a:t>Характеристика</a:t>
                      </a:r>
                      <a:endParaRPr lang="ru-RU" sz="1800" b="0" i="0" u="none" strike="noStrike" dirty="0" smtClean="0">
                        <a:effectLst/>
                        <a:latin typeface="Times New Roman" charset="0"/>
                        <a:ea typeface="Times New Roman" charset="0"/>
                        <a:cs typeface="Times New Roman" charset="0"/>
                      </a:endParaRPr>
                    </a:p>
                    <a:p>
                      <a:pPr algn="ctr" fontAlgn="b"/>
                      <a:endParaRPr lang="ru-RU" sz="1800" b="0" i="0" u="none" strike="noStrike" dirty="0">
                        <a:effectLst/>
                        <a:latin typeface="Times New Roman" charset="0"/>
                        <a:ea typeface="Times New Roman" charset="0"/>
                        <a:cs typeface="Times New Roman" charset="0"/>
                      </a:endParaRPr>
                    </a:p>
                  </a:txBody>
                  <a:tcPr marL="9996" marR="9996" marT="9996"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54130112"/>
                  </a:ext>
                </a:extLst>
              </a:tr>
              <a:tr h="323909">
                <a:tc>
                  <a:txBody>
                    <a:bodyPr/>
                    <a:lstStyle/>
                    <a:p>
                      <a:pPr algn="ctr" fontAlgn="b"/>
                      <a:r>
                        <a:rPr lang="ru-RU" sz="1800" u="none" strike="noStrike">
                          <a:effectLst/>
                          <a:latin typeface="Times New Roman" charset="0"/>
                          <a:ea typeface="Times New Roman" charset="0"/>
                          <a:cs typeface="Times New Roman" charset="0"/>
                        </a:rPr>
                        <a:t>1</a:t>
                      </a:r>
                      <a:endParaRPr lang="ru-RU" sz="1800" b="0" i="0" u="none" strike="noStrike">
                        <a:effectLst/>
                        <a:latin typeface="Times New Roman" charset="0"/>
                        <a:ea typeface="Times New Roman" charset="0"/>
                        <a:cs typeface="Times New Roman" charset="0"/>
                      </a:endParaRPr>
                    </a:p>
                  </a:txBody>
                  <a:tcPr marL="9996" marR="9996" marT="9996" marB="0" anchor="b">
                    <a:lnT w="12700" cap="flat" cmpd="sng" algn="ctr">
                      <a:solidFill>
                        <a:schemeClr val="tx1"/>
                      </a:solidFill>
                      <a:prstDash val="solid"/>
                      <a:round/>
                      <a:headEnd type="none" w="med" len="med"/>
                      <a:tailEnd type="none" w="med" len="med"/>
                    </a:lnT>
                  </a:tcPr>
                </a:tc>
                <a:tc>
                  <a:txBody>
                    <a:bodyPr/>
                    <a:lstStyle/>
                    <a:p>
                      <a:pPr algn="ctr" fontAlgn="b"/>
                      <a:r>
                        <a:rPr lang="is-IS" sz="1800" u="none" strike="noStrike" dirty="0">
                          <a:effectLst/>
                          <a:latin typeface="Times New Roman" charset="0"/>
                          <a:ea typeface="Times New Roman" charset="0"/>
                          <a:cs typeface="Times New Roman" charset="0"/>
                        </a:rPr>
                        <a:t>2</a:t>
                      </a:r>
                      <a:endParaRPr lang="is-IS" sz="1800" b="0" i="0" u="none" strike="noStrike" dirty="0">
                        <a:effectLst/>
                        <a:latin typeface="Times New Roman" charset="0"/>
                        <a:ea typeface="Times New Roman" charset="0"/>
                        <a:cs typeface="Times New Roman" charset="0"/>
                      </a:endParaRPr>
                    </a:p>
                  </a:txBody>
                  <a:tcPr marL="9996" marR="9996" marT="9996" marB="0" anchor="b">
                    <a:lnT w="12700" cap="flat" cmpd="sng" algn="ctr">
                      <a:solidFill>
                        <a:schemeClr val="tx1"/>
                      </a:solidFill>
                      <a:prstDash val="solid"/>
                      <a:round/>
                      <a:headEnd type="none" w="med" len="med"/>
                      <a:tailEnd type="none" w="med" len="med"/>
                    </a:lnT>
                  </a:tcPr>
                </a:tc>
                <a:tc>
                  <a:txBody>
                    <a:bodyPr/>
                    <a:lstStyle/>
                    <a:p>
                      <a:pPr algn="ctr" fontAlgn="b"/>
                      <a:r>
                        <a:rPr lang="ru-RU" sz="1800" u="none" strike="noStrike">
                          <a:effectLst/>
                          <a:latin typeface="Times New Roman" charset="0"/>
                          <a:ea typeface="Times New Roman" charset="0"/>
                          <a:cs typeface="Times New Roman" charset="0"/>
                        </a:rPr>
                        <a:t>3</a:t>
                      </a:r>
                      <a:endParaRPr lang="ru-RU" sz="1800" b="0" i="0" u="none" strike="noStrike">
                        <a:effectLst/>
                        <a:latin typeface="Times New Roman" charset="0"/>
                        <a:ea typeface="Times New Roman" charset="0"/>
                        <a:cs typeface="Times New Roman" charset="0"/>
                      </a:endParaRPr>
                    </a:p>
                  </a:txBody>
                  <a:tcPr marL="9996" marR="9996" marT="9996" marB="0" anchor="b"/>
                </a:tc>
                <a:tc>
                  <a:txBody>
                    <a:bodyPr/>
                    <a:lstStyle/>
                    <a:p>
                      <a:pPr algn="ctr" fontAlgn="b"/>
                      <a:r>
                        <a:rPr lang="ru-RU" sz="1800" u="none" strike="noStrike" dirty="0">
                          <a:effectLst/>
                          <a:latin typeface="Times New Roman" charset="0"/>
                          <a:ea typeface="Times New Roman" charset="0"/>
                          <a:cs typeface="Times New Roman" charset="0"/>
                        </a:rPr>
                        <a:t>4</a:t>
                      </a:r>
                      <a:endParaRPr lang="ru-RU" sz="1800" b="0" i="0" u="none" strike="noStrike" dirty="0">
                        <a:effectLst/>
                        <a:latin typeface="Times New Roman" charset="0"/>
                        <a:ea typeface="Times New Roman" charset="0"/>
                        <a:cs typeface="Times New Roman" charset="0"/>
                      </a:endParaRPr>
                    </a:p>
                  </a:txBody>
                  <a:tcPr marL="9996" marR="9996" marT="9996" marB="0" anchor="b"/>
                </a:tc>
                <a:extLst>
                  <a:ext uri="{0D108BD9-81ED-4DB2-BD59-A6C34878D82A}">
                    <a16:rowId xmlns:a16="http://schemas.microsoft.com/office/drawing/2014/main" val="10006"/>
                  </a:ext>
                </a:extLst>
              </a:tr>
              <a:tr h="323909">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tc>
                  <a:txBody>
                    <a:bodyPr/>
                    <a:lstStyle/>
                    <a:p>
                      <a:pPr algn="ctr" fontAlgn="b"/>
                      <a:r>
                        <a:rPr lang="sk-SK" sz="1800" u="none" strike="noStrike" dirty="0">
                          <a:effectLst/>
                          <a:latin typeface="Times New Roman" charset="0"/>
                          <a:ea typeface="Times New Roman" charset="0"/>
                          <a:cs typeface="Times New Roman" charset="0"/>
                        </a:rPr>
                        <a:t> </a:t>
                      </a:r>
                      <a:endParaRPr lang="sk-SK" sz="1800" b="0" i="0" u="none" strike="noStrike" dirty="0">
                        <a:effectLst/>
                        <a:latin typeface="Times New Roman" charset="0"/>
                        <a:ea typeface="Times New Roman" charset="0"/>
                        <a:cs typeface="Times New Roman" charset="0"/>
                      </a:endParaRPr>
                    </a:p>
                  </a:txBody>
                  <a:tcPr marL="9996" marR="9996" marT="9996" marB="0" anchor="b"/>
                </a:tc>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extLst>
                  <a:ext uri="{0D108BD9-81ED-4DB2-BD59-A6C34878D82A}">
                    <a16:rowId xmlns:a16="http://schemas.microsoft.com/office/drawing/2014/main" val="10007"/>
                  </a:ext>
                </a:extLst>
              </a:tr>
              <a:tr h="323909">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tc>
                  <a:txBody>
                    <a:bodyPr/>
                    <a:lstStyle/>
                    <a:p>
                      <a:pPr algn="ctr" fontAlgn="b"/>
                      <a:r>
                        <a:rPr lang="sk-SK" sz="1800" u="none" strike="noStrike" dirty="0">
                          <a:effectLst/>
                          <a:latin typeface="Times New Roman" charset="0"/>
                          <a:ea typeface="Times New Roman" charset="0"/>
                          <a:cs typeface="Times New Roman" charset="0"/>
                        </a:rPr>
                        <a:t> </a:t>
                      </a:r>
                      <a:endParaRPr lang="sk-SK" sz="1800" b="0" i="0" u="none" strike="noStrike" dirty="0">
                        <a:effectLst/>
                        <a:latin typeface="Times New Roman" charset="0"/>
                        <a:ea typeface="Times New Roman" charset="0"/>
                        <a:cs typeface="Times New Roman" charset="0"/>
                      </a:endParaRPr>
                    </a:p>
                  </a:txBody>
                  <a:tcPr marL="9996" marR="9996" marT="9996" marB="0" anchor="b"/>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effectLst/>
                        <a:latin typeface="Times New Roman" charset="0"/>
                        <a:ea typeface="Times New Roman" charset="0"/>
                        <a:cs typeface="Times New Roman" charset="0"/>
                      </a:endParaRPr>
                    </a:p>
                  </a:txBody>
                  <a:tcPr marL="9996" marR="9996" marT="9996" marB="0" anchor="b"/>
                </a:tc>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extLst>
                  <a:ext uri="{0D108BD9-81ED-4DB2-BD59-A6C34878D82A}">
                    <a16:rowId xmlns:a16="http://schemas.microsoft.com/office/drawing/2014/main" val="10008"/>
                  </a:ext>
                </a:extLst>
              </a:tr>
              <a:tr h="323909">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tc>
                  <a:txBody>
                    <a:bodyPr/>
                    <a:lstStyle/>
                    <a:p>
                      <a:pPr algn="ctr"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effectLst/>
                        <a:latin typeface="Times New Roman" charset="0"/>
                        <a:ea typeface="Times New Roman" charset="0"/>
                        <a:cs typeface="Times New Roman" charset="0"/>
                      </a:endParaRPr>
                    </a:p>
                  </a:txBody>
                  <a:tcPr marL="9996" marR="9996" marT="9996" marB="0" anchor="b"/>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effectLst/>
                        <a:latin typeface="Times New Roman" charset="0"/>
                        <a:ea typeface="Times New Roman" charset="0"/>
                        <a:cs typeface="Times New Roman" charset="0"/>
                      </a:endParaRPr>
                    </a:p>
                  </a:txBody>
                  <a:tcPr marL="9996" marR="9996" marT="9996" marB="0" anchor="b"/>
                </a:tc>
                <a:extLst>
                  <a:ext uri="{0D108BD9-81ED-4DB2-BD59-A6C34878D82A}">
                    <a16:rowId xmlns:a16="http://schemas.microsoft.com/office/drawing/2014/main" val="10009"/>
                  </a:ext>
                </a:extLst>
              </a:tr>
              <a:tr h="323909">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tc>
                  <a:txBody>
                    <a:bodyPr/>
                    <a:lstStyle/>
                    <a:p>
                      <a:pPr algn="ctr"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tc>
                  <a:txBody>
                    <a:bodyPr/>
                    <a:lstStyle/>
                    <a:p>
                      <a:pPr algn="l" fontAlgn="b"/>
                      <a:r>
                        <a:rPr lang="sk-SK" sz="1800" u="none" strike="noStrike">
                          <a:effectLst/>
                          <a:latin typeface="Times New Roman" charset="0"/>
                          <a:ea typeface="Times New Roman" charset="0"/>
                          <a:cs typeface="Times New Roman" charset="0"/>
                        </a:rPr>
                        <a:t> </a:t>
                      </a:r>
                      <a:endParaRPr lang="sk-SK" sz="1800" b="0" i="0" u="none" strike="noStrike">
                        <a:effectLst/>
                        <a:latin typeface="Times New Roman" charset="0"/>
                        <a:ea typeface="Times New Roman" charset="0"/>
                        <a:cs typeface="Times New Roman" charset="0"/>
                      </a:endParaRPr>
                    </a:p>
                  </a:txBody>
                  <a:tcPr marL="9996" marR="9996" marT="9996" marB="0" anchor="b"/>
                </a:tc>
                <a:tc>
                  <a:txBody>
                    <a:bodyPr/>
                    <a:lstStyle/>
                    <a:p>
                      <a:pPr algn="l" fontAlgn="b"/>
                      <a:r>
                        <a:rPr lang="sk-SK" sz="1800" u="none" strike="noStrike" dirty="0">
                          <a:effectLst/>
                          <a:latin typeface="Times New Roman" charset="0"/>
                          <a:ea typeface="Times New Roman" charset="0"/>
                          <a:cs typeface="Times New Roman" charset="0"/>
                        </a:rPr>
                        <a:t> </a:t>
                      </a:r>
                      <a:endParaRPr lang="sk-SK" sz="1800" b="0" i="0" u="none" strike="noStrike" dirty="0">
                        <a:effectLst/>
                        <a:latin typeface="Times New Roman" charset="0"/>
                        <a:ea typeface="Times New Roman" charset="0"/>
                        <a:cs typeface="Times New Roman" charset="0"/>
                      </a:endParaRPr>
                    </a:p>
                  </a:txBody>
                  <a:tcPr marL="9996" marR="9996" marT="9996" marB="0" anchor="b"/>
                </a:tc>
                <a:extLst>
                  <a:ext uri="{0D108BD9-81ED-4DB2-BD59-A6C34878D82A}">
                    <a16:rowId xmlns:a16="http://schemas.microsoft.com/office/drawing/2014/main" val="10010"/>
                  </a:ext>
                </a:extLst>
              </a:tr>
            </a:tbl>
          </a:graphicData>
        </a:graphic>
      </p:graphicFrame>
      <p:sp>
        <p:nvSpPr>
          <p:cNvPr id="4" name="TextBox 3"/>
          <p:cNvSpPr txBox="1"/>
          <p:nvPr/>
        </p:nvSpPr>
        <p:spPr>
          <a:xfrm>
            <a:off x="1238865" y="5594555"/>
            <a:ext cx="7343423" cy="615553"/>
          </a:xfrm>
          <a:prstGeom prst="rect">
            <a:avLst/>
          </a:prstGeom>
          <a:noFill/>
        </p:spPr>
        <p:txBody>
          <a:bodyPr wrap="square" rtlCol="0">
            <a:spAutoFit/>
          </a:bodyPr>
          <a:lstStyle/>
          <a:p>
            <a:pPr algn="ctr"/>
            <a:r>
              <a:rPr lang="ru-RU" sz="3400" b="1" i="1" dirty="0" smtClean="0">
                <a:solidFill>
                  <a:srgbClr val="C00000"/>
                </a:solidFill>
                <a:latin typeface="Times New Roman" panose="02020603050405020304" pitchFamily="18" charset="0"/>
                <a:cs typeface="Times New Roman" panose="02020603050405020304" pitchFamily="18" charset="0"/>
              </a:rPr>
              <a:t>Строго согласно Справочнику!</a:t>
            </a:r>
            <a:endParaRPr lang="ru-RU" sz="3400" b="1" i="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92228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9927" y="17938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отчетности</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35</a:t>
            </a:fld>
            <a:endParaRPr lang="en-US" b="1" dirty="0">
              <a:solidFill>
                <a:srgbClr val="C79023"/>
              </a:solidFill>
            </a:endParaRPr>
          </a:p>
        </p:txBody>
      </p:sp>
      <p:graphicFrame>
        <p:nvGraphicFramePr>
          <p:cNvPr id="4" name="Таблица 3"/>
          <p:cNvGraphicFramePr>
            <a:graphicFrameLocks noGrp="1"/>
          </p:cNvGraphicFramePr>
          <p:nvPr>
            <p:extLst>
              <p:ext uri="{D42A27DB-BD31-4B8C-83A1-F6EECF244321}">
                <p14:modId xmlns:p14="http://schemas.microsoft.com/office/powerpoint/2010/main" val="1732183723"/>
              </p:ext>
            </p:extLst>
          </p:nvPr>
        </p:nvGraphicFramePr>
        <p:xfrm>
          <a:off x="139980" y="1500473"/>
          <a:ext cx="8723164" cy="5218981"/>
        </p:xfrm>
        <a:graphic>
          <a:graphicData uri="http://schemas.openxmlformats.org/drawingml/2006/table">
            <a:tbl>
              <a:tblPr>
                <a:tableStyleId>{616DA210-FB5B-4158-B5E0-FEB733F419BA}</a:tableStyleId>
              </a:tblPr>
              <a:tblGrid>
                <a:gridCol w="470111">
                  <a:extLst>
                    <a:ext uri="{9D8B030D-6E8A-4147-A177-3AD203B41FA5}">
                      <a16:colId xmlns:a16="http://schemas.microsoft.com/office/drawing/2014/main" val="20000"/>
                    </a:ext>
                  </a:extLst>
                </a:gridCol>
                <a:gridCol w="2089382">
                  <a:extLst>
                    <a:ext uri="{9D8B030D-6E8A-4147-A177-3AD203B41FA5}">
                      <a16:colId xmlns:a16="http://schemas.microsoft.com/office/drawing/2014/main" val="20001"/>
                    </a:ext>
                  </a:extLst>
                </a:gridCol>
                <a:gridCol w="313407">
                  <a:extLst>
                    <a:ext uri="{9D8B030D-6E8A-4147-A177-3AD203B41FA5}">
                      <a16:colId xmlns:a16="http://schemas.microsoft.com/office/drawing/2014/main" val="20002"/>
                    </a:ext>
                  </a:extLst>
                </a:gridCol>
                <a:gridCol w="731283">
                  <a:extLst>
                    <a:ext uri="{9D8B030D-6E8A-4147-A177-3AD203B41FA5}">
                      <a16:colId xmlns:a16="http://schemas.microsoft.com/office/drawing/2014/main" val="20003"/>
                    </a:ext>
                  </a:extLst>
                </a:gridCol>
                <a:gridCol w="731283">
                  <a:extLst>
                    <a:ext uri="{9D8B030D-6E8A-4147-A177-3AD203B41FA5}">
                      <a16:colId xmlns:a16="http://schemas.microsoft.com/office/drawing/2014/main" val="20004"/>
                    </a:ext>
                  </a:extLst>
                </a:gridCol>
                <a:gridCol w="731283">
                  <a:extLst>
                    <a:ext uri="{9D8B030D-6E8A-4147-A177-3AD203B41FA5}">
                      <a16:colId xmlns:a16="http://schemas.microsoft.com/office/drawing/2014/main" val="20005"/>
                    </a:ext>
                  </a:extLst>
                </a:gridCol>
                <a:gridCol w="731283">
                  <a:extLst>
                    <a:ext uri="{9D8B030D-6E8A-4147-A177-3AD203B41FA5}">
                      <a16:colId xmlns:a16="http://schemas.microsoft.com/office/drawing/2014/main" val="20006"/>
                    </a:ext>
                  </a:extLst>
                </a:gridCol>
                <a:gridCol w="731283">
                  <a:extLst>
                    <a:ext uri="{9D8B030D-6E8A-4147-A177-3AD203B41FA5}">
                      <a16:colId xmlns:a16="http://schemas.microsoft.com/office/drawing/2014/main" val="20007"/>
                    </a:ext>
                  </a:extLst>
                </a:gridCol>
                <a:gridCol w="731283">
                  <a:extLst>
                    <a:ext uri="{9D8B030D-6E8A-4147-A177-3AD203B41FA5}">
                      <a16:colId xmlns:a16="http://schemas.microsoft.com/office/drawing/2014/main" val="20008"/>
                    </a:ext>
                  </a:extLst>
                </a:gridCol>
                <a:gridCol w="731283">
                  <a:extLst>
                    <a:ext uri="{9D8B030D-6E8A-4147-A177-3AD203B41FA5}">
                      <a16:colId xmlns:a16="http://schemas.microsoft.com/office/drawing/2014/main" val="20009"/>
                    </a:ext>
                  </a:extLst>
                </a:gridCol>
                <a:gridCol w="731283">
                  <a:extLst>
                    <a:ext uri="{9D8B030D-6E8A-4147-A177-3AD203B41FA5}">
                      <a16:colId xmlns:a16="http://schemas.microsoft.com/office/drawing/2014/main" val="20010"/>
                    </a:ext>
                  </a:extLst>
                </a:gridCol>
              </a:tblGrid>
              <a:tr h="216837">
                <a:tc rowSpan="2">
                  <a:txBody>
                    <a:bodyPr/>
                    <a:lstStyle/>
                    <a:p>
                      <a:pPr algn="ctr" fontAlgn="t"/>
                      <a:r>
                        <a:rPr lang="ru-RU" sz="1200" u="none" strike="noStrike">
                          <a:effectLst/>
                          <a:latin typeface="Times New Roman" charset="0"/>
                          <a:ea typeface="Times New Roman" charset="0"/>
                          <a:cs typeface="Times New Roman" charset="0"/>
                        </a:rPr>
                        <a:t>Номер забалан-сового счета</a:t>
                      </a:r>
                      <a:endParaRPr lang="ru-RU" sz="1200" b="0" i="0" u="none" strike="noStrike">
                        <a:effectLst/>
                        <a:latin typeface="Times New Roman" charset="0"/>
                        <a:ea typeface="Times New Roman" charset="0"/>
                        <a:cs typeface="Times New Roman" charset="0"/>
                      </a:endParaRPr>
                    </a:p>
                  </a:txBody>
                  <a:tcPr marL="9445" marR="9445" marT="9445" marB="0"/>
                </a:tc>
                <a:tc rowSpan="2">
                  <a:txBody>
                    <a:bodyPr/>
                    <a:lstStyle/>
                    <a:p>
                      <a:pPr algn="ctr" fontAlgn="t"/>
                      <a:r>
                        <a:rPr lang="ru-RU" sz="1200" u="none" strike="noStrike" dirty="0">
                          <a:effectLst/>
                          <a:latin typeface="Times New Roman" charset="0"/>
                          <a:ea typeface="Times New Roman" charset="0"/>
                          <a:cs typeface="Times New Roman" charset="0"/>
                        </a:rPr>
                        <a:t>Наименование</a:t>
                      </a:r>
                      <a:br>
                        <a:rPr lang="ru-RU" sz="1200" u="none" strike="noStrike" dirty="0">
                          <a:effectLst/>
                          <a:latin typeface="Times New Roman" charset="0"/>
                          <a:ea typeface="Times New Roman" charset="0"/>
                          <a:cs typeface="Times New Roman" charset="0"/>
                        </a:rPr>
                      </a:br>
                      <a:r>
                        <a:rPr lang="ru-RU" sz="1200" u="none" strike="noStrike" dirty="0" err="1">
                          <a:effectLst/>
                          <a:latin typeface="Times New Roman" charset="0"/>
                          <a:ea typeface="Times New Roman" charset="0"/>
                          <a:cs typeface="Times New Roman" charset="0"/>
                        </a:rPr>
                        <a:t>забалансового</a:t>
                      </a:r>
                      <a:r>
                        <a:rPr lang="ru-RU" sz="1200" u="none" strike="noStrike" dirty="0">
                          <a:effectLst/>
                          <a:latin typeface="Times New Roman" charset="0"/>
                          <a:ea typeface="Times New Roman" charset="0"/>
                          <a:cs typeface="Times New Roman" charset="0"/>
                        </a:rPr>
                        <a:t> счета,</a:t>
                      </a:r>
                      <a:br>
                        <a:rPr lang="ru-RU" sz="1200" u="none" strike="noStrike" dirty="0">
                          <a:effectLst/>
                          <a:latin typeface="Times New Roman" charset="0"/>
                          <a:ea typeface="Times New Roman" charset="0"/>
                          <a:cs typeface="Times New Roman" charset="0"/>
                        </a:rPr>
                      </a:br>
                      <a:r>
                        <a:rPr lang="ru-RU" sz="1200" u="none" strike="noStrike" dirty="0">
                          <a:effectLst/>
                          <a:latin typeface="Times New Roman" charset="0"/>
                          <a:ea typeface="Times New Roman" charset="0"/>
                          <a:cs typeface="Times New Roman" charset="0"/>
                        </a:rPr>
                        <a:t>показателя</a:t>
                      </a:r>
                      <a:endParaRPr lang="ru-RU" sz="1200" b="0" i="0" u="none" strike="noStrike" dirty="0">
                        <a:effectLst/>
                        <a:latin typeface="Times New Roman" charset="0"/>
                        <a:ea typeface="Times New Roman" charset="0"/>
                        <a:cs typeface="Times New Roman" charset="0"/>
                      </a:endParaRPr>
                    </a:p>
                  </a:txBody>
                  <a:tcPr marL="9445" marR="9445" marT="9445" marB="0"/>
                </a:tc>
                <a:tc rowSpan="2">
                  <a:txBody>
                    <a:bodyPr/>
                    <a:lstStyle/>
                    <a:p>
                      <a:pPr algn="ctr" fontAlgn="t"/>
                      <a:r>
                        <a:rPr lang="ru-RU" sz="1200" u="none" strike="noStrike">
                          <a:effectLst/>
                          <a:latin typeface="Times New Roman" charset="0"/>
                          <a:ea typeface="Times New Roman" charset="0"/>
                          <a:cs typeface="Times New Roman" charset="0"/>
                        </a:rPr>
                        <a:t>Код стро-ки</a:t>
                      </a:r>
                      <a:endParaRPr lang="ru-RU" sz="1200" b="0" i="0" u="none" strike="noStrike">
                        <a:effectLst/>
                        <a:latin typeface="Times New Roman" charset="0"/>
                        <a:ea typeface="Times New Roman" charset="0"/>
                        <a:cs typeface="Times New Roman" charset="0"/>
                      </a:endParaRPr>
                    </a:p>
                  </a:txBody>
                  <a:tcPr marL="9445" marR="9445" marT="9445" marB="0"/>
                </a:tc>
                <a:tc gridSpan="4">
                  <a:txBody>
                    <a:bodyPr/>
                    <a:lstStyle/>
                    <a:p>
                      <a:pPr algn="ctr" fontAlgn="t"/>
                      <a:r>
                        <a:rPr lang="ru-RU" sz="1200" u="none" strike="noStrike">
                          <a:effectLst/>
                          <a:latin typeface="Times New Roman" charset="0"/>
                          <a:ea typeface="Times New Roman" charset="0"/>
                          <a:cs typeface="Times New Roman" charset="0"/>
                        </a:rPr>
                        <a:t>На начало года</a:t>
                      </a:r>
                      <a:endParaRPr lang="ru-RU" sz="1200" b="0" i="0" u="none" strike="noStrike">
                        <a:effectLst/>
                        <a:latin typeface="Times New Roman" charset="0"/>
                        <a:ea typeface="Times New Roman" charset="0"/>
                        <a:cs typeface="Times New Roman" charset="0"/>
                      </a:endParaRPr>
                    </a:p>
                  </a:txBody>
                  <a:tcPr marL="9445" marR="9445" marT="9445" marB="0"/>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algn="ctr" fontAlgn="t"/>
                      <a:r>
                        <a:rPr lang="ru-RU" sz="1200" u="none" strike="noStrike">
                          <a:effectLst/>
                          <a:latin typeface="Times New Roman" charset="0"/>
                          <a:ea typeface="Times New Roman" charset="0"/>
                          <a:cs typeface="Times New Roman" charset="0"/>
                        </a:rPr>
                        <a:t>На конец отчетного периода </a:t>
                      </a:r>
                      <a:endParaRPr lang="ru-RU" sz="1200" b="0" i="0" u="none" strike="noStrike">
                        <a:effectLst/>
                        <a:latin typeface="Times New Roman" charset="0"/>
                        <a:ea typeface="Times New Roman" charset="0"/>
                        <a:cs typeface="Times New Roman" charset="0"/>
                      </a:endParaRPr>
                    </a:p>
                  </a:txBody>
                  <a:tcPr marL="9445" marR="9445" marT="9445"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1191162">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t"/>
                      <a:r>
                        <a:rPr lang="ru-RU" sz="1200" u="none" strike="noStrike">
                          <a:effectLst/>
                          <a:latin typeface="Times New Roman" charset="0"/>
                          <a:ea typeface="Times New Roman" charset="0"/>
                          <a:cs typeface="Times New Roman" charset="0"/>
                        </a:rPr>
                        <a:t>деятельность </a:t>
                      </a:r>
                      <a:br>
                        <a:rPr lang="ru-RU" sz="1200" u="none" strike="noStrike">
                          <a:effectLst/>
                          <a:latin typeface="Times New Roman" charset="0"/>
                          <a:ea typeface="Times New Roman" charset="0"/>
                          <a:cs typeface="Times New Roman" charset="0"/>
                        </a:rPr>
                      </a:br>
                      <a:r>
                        <a:rPr lang="ru-RU" sz="1200" u="none" strike="noStrike">
                          <a:effectLst/>
                          <a:latin typeface="Times New Roman" charset="0"/>
                          <a:ea typeface="Times New Roman" charset="0"/>
                          <a:cs typeface="Times New Roman" charset="0"/>
                        </a:rPr>
                        <a:t>с целевыми средствами</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ctr" fontAlgn="t"/>
                      <a:r>
                        <a:rPr lang="ru-RU" sz="1200" u="none" strike="noStrike">
                          <a:effectLst/>
                          <a:latin typeface="Times New Roman" charset="0"/>
                          <a:ea typeface="Times New Roman" charset="0"/>
                          <a:cs typeface="Times New Roman" charset="0"/>
                        </a:rPr>
                        <a:t>деятельность </a:t>
                      </a:r>
                      <a:br>
                        <a:rPr lang="ru-RU" sz="1200" u="none" strike="noStrike">
                          <a:effectLst/>
                          <a:latin typeface="Times New Roman" charset="0"/>
                          <a:ea typeface="Times New Roman" charset="0"/>
                          <a:cs typeface="Times New Roman" charset="0"/>
                        </a:rPr>
                      </a:br>
                      <a:r>
                        <a:rPr lang="ru-RU" sz="1200" u="none" strike="noStrike">
                          <a:effectLst/>
                          <a:latin typeface="Times New Roman" charset="0"/>
                          <a:ea typeface="Times New Roman" charset="0"/>
                          <a:cs typeface="Times New Roman" charset="0"/>
                        </a:rPr>
                        <a:t>по государствен-ному заданию</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ctr" fontAlgn="t"/>
                      <a:r>
                        <a:rPr lang="ru-RU" sz="1200" u="none" strike="noStrike">
                          <a:effectLst/>
                          <a:latin typeface="Times New Roman" charset="0"/>
                          <a:ea typeface="Times New Roman" charset="0"/>
                          <a:cs typeface="Times New Roman" charset="0"/>
                        </a:rPr>
                        <a:t>приносящая доход деятельность</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ctr" fontAlgn="t"/>
                      <a:r>
                        <a:rPr lang="ru-RU" sz="1200" u="none" strike="noStrike">
                          <a:effectLst/>
                          <a:latin typeface="Times New Roman" charset="0"/>
                          <a:ea typeface="Times New Roman" charset="0"/>
                          <a:cs typeface="Times New Roman" charset="0"/>
                        </a:rPr>
                        <a:t>итого</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ctr" fontAlgn="t"/>
                      <a:r>
                        <a:rPr lang="ru-RU" sz="1200" u="none" strike="noStrike">
                          <a:effectLst/>
                          <a:latin typeface="Times New Roman" charset="0"/>
                          <a:ea typeface="Times New Roman" charset="0"/>
                          <a:cs typeface="Times New Roman" charset="0"/>
                        </a:rPr>
                        <a:t>деятельность </a:t>
                      </a:r>
                      <a:br>
                        <a:rPr lang="ru-RU" sz="1200" u="none" strike="noStrike">
                          <a:effectLst/>
                          <a:latin typeface="Times New Roman" charset="0"/>
                          <a:ea typeface="Times New Roman" charset="0"/>
                          <a:cs typeface="Times New Roman" charset="0"/>
                        </a:rPr>
                      </a:br>
                      <a:r>
                        <a:rPr lang="ru-RU" sz="1200" u="none" strike="noStrike">
                          <a:effectLst/>
                          <a:latin typeface="Times New Roman" charset="0"/>
                          <a:ea typeface="Times New Roman" charset="0"/>
                          <a:cs typeface="Times New Roman" charset="0"/>
                        </a:rPr>
                        <a:t>с целевыми средствами</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ctr" fontAlgn="t"/>
                      <a:r>
                        <a:rPr lang="ru-RU" sz="1200" u="none" strike="noStrike">
                          <a:effectLst/>
                          <a:latin typeface="Times New Roman" charset="0"/>
                          <a:ea typeface="Times New Roman" charset="0"/>
                          <a:cs typeface="Times New Roman" charset="0"/>
                        </a:rPr>
                        <a:t>деятельность </a:t>
                      </a:r>
                      <a:br>
                        <a:rPr lang="ru-RU" sz="1200" u="none" strike="noStrike">
                          <a:effectLst/>
                          <a:latin typeface="Times New Roman" charset="0"/>
                          <a:ea typeface="Times New Roman" charset="0"/>
                          <a:cs typeface="Times New Roman" charset="0"/>
                        </a:rPr>
                      </a:br>
                      <a:r>
                        <a:rPr lang="ru-RU" sz="1200" u="none" strike="noStrike">
                          <a:effectLst/>
                          <a:latin typeface="Times New Roman" charset="0"/>
                          <a:ea typeface="Times New Roman" charset="0"/>
                          <a:cs typeface="Times New Roman" charset="0"/>
                        </a:rPr>
                        <a:t>по государствен-ному заданию</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ctr" fontAlgn="t"/>
                      <a:r>
                        <a:rPr lang="ru-RU" sz="1200" u="none" strike="noStrike">
                          <a:effectLst/>
                          <a:latin typeface="Times New Roman" charset="0"/>
                          <a:ea typeface="Times New Roman" charset="0"/>
                          <a:cs typeface="Times New Roman" charset="0"/>
                        </a:rPr>
                        <a:t>приносящая доход деятельность</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ctr" fontAlgn="t"/>
                      <a:r>
                        <a:rPr lang="ru-RU" sz="1200" u="none" strike="noStrike">
                          <a:effectLst/>
                          <a:latin typeface="Times New Roman" charset="0"/>
                          <a:ea typeface="Times New Roman" charset="0"/>
                          <a:cs typeface="Times New Roman" charset="0"/>
                        </a:rPr>
                        <a:t>итого</a:t>
                      </a:r>
                      <a:endParaRPr lang="ru-RU" sz="1200" b="0" i="0" u="none" strike="noStrike">
                        <a:effectLst/>
                        <a:latin typeface="Times New Roman" charset="0"/>
                        <a:ea typeface="Times New Roman" charset="0"/>
                        <a:cs typeface="Times New Roman" charset="0"/>
                      </a:endParaRPr>
                    </a:p>
                  </a:txBody>
                  <a:tcPr marL="9445" marR="9445" marT="9445" marB="0"/>
                </a:tc>
                <a:extLst>
                  <a:ext uri="{0D108BD9-81ED-4DB2-BD59-A6C34878D82A}">
                    <a16:rowId xmlns:a16="http://schemas.microsoft.com/office/drawing/2014/main" val="10001"/>
                  </a:ext>
                </a:extLst>
              </a:tr>
              <a:tr h="206998">
                <a:tc>
                  <a:txBody>
                    <a:bodyPr/>
                    <a:lstStyle/>
                    <a:p>
                      <a:pPr algn="ctr" fontAlgn="ctr"/>
                      <a:r>
                        <a:rPr lang="ru-RU" sz="1200" u="none" strike="noStrike">
                          <a:effectLst/>
                          <a:latin typeface="Times New Roman" charset="0"/>
                          <a:ea typeface="Times New Roman" charset="0"/>
                          <a:cs typeface="Times New Roman" charset="0"/>
                        </a:rPr>
                        <a:t>1</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is-IS" sz="1200" u="none" strike="noStrike">
                          <a:effectLst/>
                          <a:latin typeface="Times New Roman" charset="0"/>
                          <a:ea typeface="Times New Roman" charset="0"/>
                          <a:cs typeface="Times New Roman" charset="0"/>
                        </a:rPr>
                        <a:t>2</a:t>
                      </a:r>
                      <a:endParaRPr lang="is-IS"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ru-RU" sz="1200" u="none" strike="noStrike">
                          <a:effectLst/>
                          <a:latin typeface="Times New Roman" charset="0"/>
                          <a:ea typeface="Times New Roman" charset="0"/>
                          <a:cs typeface="Times New Roman" charset="0"/>
                        </a:rPr>
                        <a:t>3</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ru-RU" sz="1200" u="none" strike="noStrike">
                          <a:effectLst/>
                          <a:latin typeface="Times New Roman" charset="0"/>
                          <a:ea typeface="Times New Roman" charset="0"/>
                          <a:cs typeface="Times New Roman" charset="0"/>
                        </a:rPr>
                        <a:t>4</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ru-RU" sz="1200" u="none" strike="noStrike">
                          <a:effectLst/>
                          <a:latin typeface="Times New Roman" charset="0"/>
                          <a:ea typeface="Times New Roman" charset="0"/>
                          <a:cs typeface="Times New Roman" charset="0"/>
                        </a:rPr>
                        <a:t>5</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ru-RU" sz="1200" u="none" strike="noStrike">
                          <a:effectLst/>
                          <a:latin typeface="Times New Roman" charset="0"/>
                          <a:ea typeface="Times New Roman" charset="0"/>
                          <a:cs typeface="Times New Roman" charset="0"/>
                        </a:rPr>
                        <a:t>6</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ru-RU" sz="1200" u="none" strike="noStrike">
                          <a:effectLst/>
                          <a:latin typeface="Times New Roman" charset="0"/>
                          <a:ea typeface="Times New Roman" charset="0"/>
                          <a:cs typeface="Times New Roman" charset="0"/>
                        </a:rPr>
                        <a:t>7</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ru-RU" sz="1200" u="none" strike="noStrike">
                          <a:effectLst/>
                          <a:latin typeface="Times New Roman" charset="0"/>
                          <a:ea typeface="Times New Roman" charset="0"/>
                          <a:cs typeface="Times New Roman" charset="0"/>
                        </a:rPr>
                        <a:t>8</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ru-RU" sz="1200" u="none" strike="noStrike">
                          <a:effectLst/>
                          <a:latin typeface="Times New Roman" charset="0"/>
                          <a:ea typeface="Times New Roman" charset="0"/>
                          <a:cs typeface="Times New Roman" charset="0"/>
                        </a:rPr>
                        <a:t>9</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ru-RU" sz="1200" u="none" strike="noStrike">
                          <a:effectLst/>
                          <a:latin typeface="Times New Roman" charset="0"/>
                          <a:ea typeface="Times New Roman" charset="0"/>
                          <a:cs typeface="Times New Roman" charset="0"/>
                        </a:rPr>
                        <a:t>10</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ctr"/>
                      <a:r>
                        <a:rPr lang="cs-CZ" sz="1200" u="none" strike="noStrike">
                          <a:effectLst/>
                          <a:latin typeface="Times New Roman" charset="0"/>
                          <a:ea typeface="Times New Roman" charset="0"/>
                          <a:cs typeface="Times New Roman" charset="0"/>
                        </a:rPr>
                        <a:t>11</a:t>
                      </a:r>
                      <a:endParaRPr lang="cs-CZ" sz="1200" b="0" i="0" u="none" strike="noStrike">
                        <a:effectLst/>
                        <a:latin typeface="Times New Roman" charset="0"/>
                        <a:ea typeface="Times New Roman" charset="0"/>
                        <a:cs typeface="Times New Roman" charset="0"/>
                      </a:endParaRPr>
                    </a:p>
                  </a:txBody>
                  <a:tcPr marL="9445" marR="9445" marT="9445" marB="0" anchor="ctr"/>
                </a:tc>
                <a:extLst>
                  <a:ext uri="{0D108BD9-81ED-4DB2-BD59-A6C34878D82A}">
                    <a16:rowId xmlns:a16="http://schemas.microsoft.com/office/drawing/2014/main" val="10002"/>
                  </a:ext>
                </a:extLst>
              </a:tr>
              <a:tr h="600664">
                <a:tc>
                  <a:txBody>
                    <a:bodyPr/>
                    <a:lstStyle/>
                    <a:p>
                      <a:pPr algn="ctr" fontAlgn="t"/>
                      <a:r>
                        <a:rPr lang="ru-RU" sz="1200" u="none" strike="noStrike">
                          <a:effectLst/>
                          <a:latin typeface="Times New Roman" charset="0"/>
                          <a:ea typeface="Times New Roman" charset="0"/>
                          <a:cs typeface="Times New Roman" charset="0"/>
                        </a:rPr>
                        <a:t>30</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l" fontAlgn="b"/>
                      <a:r>
                        <a:rPr lang="ru-RU" sz="1200" u="none" strike="noStrike" dirty="0">
                          <a:effectLst/>
                          <a:latin typeface="Times New Roman" charset="0"/>
                          <a:ea typeface="Times New Roman" charset="0"/>
                          <a:cs typeface="Times New Roman" charset="0"/>
                        </a:rPr>
                        <a:t>Расчеты по исполнению денежных </a:t>
                      </a:r>
                      <a:br>
                        <a:rPr lang="ru-RU" sz="1200" u="none" strike="noStrike" dirty="0">
                          <a:effectLst/>
                          <a:latin typeface="Times New Roman" charset="0"/>
                          <a:ea typeface="Times New Roman" charset="0"/>
                          <a:cs typeface="Times New Roman" charset="0"/>
                        </a:rPr>
                      </a:br>
                      <a:r>
                        <a:rPr lang="ru-RU" sz="1200" u="none" strike="noStrike" dirty="0">
                          <a:effectLst/>
                          <a:latin typeface="Times New Roman" charset="0"/>
                          <a:ea typeface="Times New Roman" charset="0"/>
                          <a:cs typeface="Times New Roman" charset="0"/>
                        </a:rPr>
                        <a:t>обязательств через третьих лиц</a:t>
                      </a:r>
                      <a:endParaRPr lang="ru-RU" sz="1200" b="0" i="0" u="none" strike="noStrike" dirty="0">
                        <a:effectLst/>
                        <a:latin typeface="Times New Roman" charset="0"/>
                        <a:ea typeface="Times New Roman" charset="0"/>
                        <a:cs typeface="Times New Roman" charset="0"/>
                      </a:endParaRPr>
                    </a:p>
                  </a:txBody>
                  <a:tcPr marL="9445" marR="9445" marT="9445" marB="0" anchor="ctr"/>
                </a:tc>
                <a:tc>
                  <a:txBody>
                    <a:bodyPr/>
                    <a:lstStyle/>
                    <a:p>
                      <a:pPr algn="ctr" fontAlgn="b"/>
                      <a:r>
                        <a:rPr lang="is-IS" sz="1200" u="none" strike="noStrike">
                          <a:effectLst/>
                          <a:latin typeface="Times New Roman" charset="0"/>
                          <a:ea typeface="Times New Roman" charset="0"/>
                          <a:cs typeface="Times New Roman" charset="0"/>
                        </a:rPr>
                        <a:t>280</a:t>
                      </a:r>
                      <a:endParaRPr lang="is-IS"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dirty="0">
                          <a:effectLst/>
                          <a:latin typeface="Times New Roman" charset="0"/>
                          <a:ea typeface="Times New Roman" charset="0"/>
                          <a:cs typeface="Times New Roman" charset="0"/>
                        </a:rPr>
                        <a:t> </a:t>
                      </a:r>
                      <a:endParaRPr lang="sk-SK" sz="1200" b="0" i="0" u="none" strike="noStrike" dirty="0">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extLst>
                  <a:ext uri="{0D108BD9-81ED-4DB2-BD59-A6C34878D82A}">
                    <a16:rowId xmlns:a16="http://schemas.microsoft.com/office/drawing/2014/main" val="10003"/>
                  </a:ext>
                </a:extLst>
              </a:tr>
              <a:tr h="403831">
                <a:tc>
                  <a:txBody>
                    <a:bodyPr/>
                    <a:lstStyle/>
                    <a:p>
                      <a:pPr algn="ctr" fontAlgn="t"/>
                      <a:r>
                        <a:rPr lang="ru-RU" sz="1200" u="none" strike="noStrike">
                          <a:effectLst/>
                          <a:latin typeface="Times New Roman" charset="0"/>
                          <a:ea typeface="Times New Roman" charset="0"/>
                          <a:cs typeface="Times New Roman" charset="0"/>
                        </a:rPr>
                        <a:t>31</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l" fontAlgn="b"/>
                      <a:r>
                        <a:rPr lang="ru-RU" sz="1200" u="none" strike="noStrike">
                          <a:effectLst/>
                          <a:latin typeface="Times New Roman" charset="0"/>
                          <a:ea typeface="Times New Roman" charset="0"/>
                          <a:cs typeface="Times New Roman" charset="0"/>
                        </a:rPr>
                        <a:t>Акции по номинальной стоимости</a:t>
                      </a:r>
                      <a:endParaRPr lang="ru-RU" sz="1200" b="0" i="0" u="none" strike="noStrike">
                        <a:effectLst/>
                        <a:latin typeface="Times New Roman" charset="0"/>
                        <a:ea typeface="Times New Roman" charset="0"/>
                        <a:cs typeface="Times New Roman" charset="0"/>
                      </a:endParaRPr>
                    </a:p>
                  </a:txBody>
                  <a:tcPr marL="9445" marR="9445" marT="9445" marB="0" anchor="ctr"/>
                </a:tc>
                <a:tc>
                  <a:txBody>
                    <a:bodyPr/>
                    <a:lstStyle/>
                    <a:p>
                      <a:pPr algn="ctr" fontAlgn="b"/>
                      <a:r>
                        <a:rPr lang="is-IS" sz="1200" u="none" strike="noStrike">
                          <a:effectLst/>
                          <a:latin typeface="Times New Roman" charset="0"/>
                          <a:ea typeface="Times New Roman" charset="0"/>
                          <a:cs typeface="Times New Roman" charset="0"/>
                        </a:rPr>
                        <a:t>290</a:t>
                      </a:r>
                      <a:endParaRPr lang="is-IS"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extLst>
                  <a:ext uri="{0D108BD9-81ED-4DB2-BD59-A6C34878D82A}">
                    <a16:rowId xmlns:a16="http://schemas.microsoft.com/office/drawing/2014/main" val="10004"/>
                  </a:ext>
                </a:extLst>
              </a:tr>
              <a:tr h="600664">
                <a:tc>
                  <a:txBody>
                    <a:bodyPr/>
                    <a:lstStyle/>
                    <a:p>
                      <a:pPr algn="ctr" fontAlgn="t"/>
                      <a:r>
                        <a:rPr lang="ru-RU" sz="1200" b="1" u="none" strike="noStrike" dirty="0">
                          <a:solidFill>
                            <a:srgbClr val="C00000"/>
                          </a:solidFill>
                          <a:effectLst/>
                          <a:latin typeface="Times New Roman" charset="0"/>
                          <a:ea typeface="Times New Roman" charset="0"/>
                          <a:cs typeface="Times New Roman" charset="0"/>
                        </a:rPr>
                        <a:t>38</a:t>
                      </a:r>
                      <a:endParaRPr lang="ru-RU" sz="1200" b="1" i="0" u="none" strike="noStrike" dirty="0">
                        <a:solidFill>
                          <a:srgbClr val="C00000"/>
                        </a:solidFill>
                        <a:effectLst/>
                        <a:latin typeface="Times New Roman" charset="0"/>
                        <a:ea typeface="Times New Roman" charset="0"/>
                        <a:cs typeface="Times New Roman" charset="0"/>
                      </a:endParaRPr>
                    </a:p>
                  </a:txBody>
                  <a:tcPr marL="9445" marR="9445" marT="9445" marB="0"/>
                </a:tc>
                <a:tc>
                  <a:txBody>
                    <a:bodyPr/>
                    <a:lstStyle/>
                    <a:p>
                      <a:pPr algn="l" fontAlgn="b"/>
                      <a:r>
                        <a:rPr lang="ru-RU" sz="1200" b="1" u="none" strike="noStrike" dirty="0">
                          <a:solidFill>
                            <a:srgbClr val="C00000"/>
                          </a:solidFill>
                          <a:effectLst/>
                          <a:latin typeface="Times New Roman" charset="0"/>
                          <a:ea typeface="Times New Roman" charset="0"/>
                          <a:cs typeface="Times New Roman" charset="0"/>
                        </a:rPr>
                        <a:t>Сметная стоимость создания (реконструкции) объекта концессии</a:t>
                      </a:r>
                      <a:endParaRPr lang="ru-RU" sz="1200" b="1" i="0" u="none" strike="noStrike" dirty="0">
                        <a:solidFill>
                          <a:srgbClr val="C00000"/>
                        </a:solidFill>
                        <a:effectLst/>
                        <a:latin typeface="Times New Roman" charset="0"/>
                        <a:ea typeface="Times New Roman" charset="0"/>
                        <a:cs typeface="Times New Roman" charset="0"/>
                      </a:endParaRPr>
                    </a:p>
                  </a:txBody>
                  <a:tcPr marL="9445" marR="9445" marT="9445" marB="0" anchor="ctr"/>
                </a:tc>
                <a:tc>
                  <a:txBody>
                    <a:bodyPr/>
                    <a:lstStyle/>
                    <a:p>
                      <a:pPr algn="ctr" fontAlgn="b"/>
                      <a:r>
                        <a:rPr lang="is-IS" sz="1200" b="1" u="none" strike="noStrike">
                          <a:solidFill>
                            <a:srgbClr val="C00000"/>
                          </a:solidFill>
                          <a:effectLst/>
                          <a:latin typeface="Times New Roman" charset="0"/>
                          <a:ea typeface="Times New Roman" charset="0"/>
                          <a:cs typeface="Times New Roman" charset="0"/>
                        </a:rPr>
                        <a:t>300</a:t>
                      </a:r>
                      <a:endParaRPr lang="is-IS" sz="1200" b="1" i="0" u="none" strike="noStrike">
                        <a:solidFill>
                          <a:srgbClr val="C00000"/>
                        </a:solidFill>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extLst>
                  <a:ext uri="{0D108BD9-81ED-4DB2-BD59-A6C34878D82A}">
                    <a16:rowId xmlns:a16="http://schemas.microsoft.com/office/drawing/2014/main" val="10005"/>
                  </a:ext>
                </a:extLst>
              </a:tr>
              <a:tr h="797497">
                <a:tc>
                  <a:txBody>
                    <a:bodyPr/>
                    <a:lstStyle/>
                    <a:p>
                      <a:pPr algn="ctr" fontAlgn="t"/>
                      <a:r>
                        <a:rPr lang="uk-UA" sz="1200" b="1" u="none" strike="noStrike">
                          <a:solidFill>
                            <a:srgbClr val="C00000"/>
                          </a:solidFill>
                          <a:effectLst/>
                          <a:latin typeface="Times New Roman" charset="0"/>
                          <a:ea typeface="Times New Roman" charset="0"/>
                          <a:cs typeface="Times New Roman" charset="0"/>
                        </a:rPr>
                        <a:t>39</a:t>
                      </a:r>
                      <a:endParaRPr lang="uk-UA" sz="1200" b="1" i="0" u="none" strike="noStrike">
                        <a:solidFill>
                          <a:srgbClr val="C00000"/>
                        </a:solidFill>
                        <a:effectLst/>
                        <a:latin typeface="Times New Roman" charset="0"/>
                        <a:ea typeface="Times New Roman" charset="0"/>
                        <a:cs typeface="Times New Roman" charset="0"/>
                      </a:endParaRPr>
                    </a:p>
                  </a:txBody>
                  <a:tcPr marL="9445" marR="9445" marT="9445" marB="0"/>
                </a:tc>
                <a:tc>
                  <a:txBody>
                    <a:bodyPr/>
                    <a:lstStyle/>
                    <a:p>
                      <a:pPr algn="l" fontAlgn="b"/>
                      <a:r>
                        <a:rPr lang="ru-RU" sz="1200" b="1" u="none" strike="noStrike" dirty="0">
                          <a:solidFill>
                            <a:srgbClr val="C00000"/>
                          </a:solidFill>
                          <a:effectLst/>
                          <a:latin typeface="Times New Roman" charset="0"/>
                          <a:ea typeface="Times New Roman" charset="0"/>
                          <a:cs typeface="Times New Roman" charset="0"/>
                        </a:rPr>
                        <a:t>Доходы от инвестиций на создание и (или) реконструкцию объекта концессии</a:t>
                      </a:r>
                      <a:endParaRPr lang="ru-RU" sz="1200" b="1" i="0" u="none" strike="noStrike" dirty="0">
                        <a:solidFill>
                          <a:srgbClr val="C00000"/>
                        </a:solidFill>
                        <a:effectLst/>
                        <a:latin typeface="Times New Roman" charset="0"/>
                        <a:ea typeface="Times New Roman" charset="0"/>
                        <a:cs typeface="Times New Roman" charset="0"/>
                      </a:endParaRPr>
                    </a:p>
                  </a:txBody>
                  <a:tcPr marL="9445" marR="9445" marT="9445" marB="0" anchor="ctr"/>
                </a:tc>
                <a:tc>
                  <a:txBody>
                    <a:bodyPr/>
                    <a:lstStyle/>
                    <a:p>
                      <a:pPr algn="ctr" fontAlgn="b"/>
                      <a:r>
                        <a:rPr lang="ru-RU" sz="1200" b="1" u="none" strike="noStrike" dirty="0">
                          <a:solidFill>
                            <a:srgbClr val="C00000"/>
                          </a:solidFill>
                          <a:effectLst/>
                          <a:latin typeface="Times New Roman" charset="0"/>
                          <a:ea typeface="Times New Roman" charset="0"/>
                          <a:cs typeface="Times New Roman" charset="0"/>
                        </a:rPr>
                        <a:t>310</a:t>
                      </a:r>
                      <a:endParaRPr lang="ru-RU" sz="1200" b="1" i="0" u="none" strike="noStrike" dirty="0">
                        <a:solidFill>
                          <a:srgbClr val="C00000"/>
                        </a:solidFill>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extLst>
                  <a:ext uri="{0D108BD9-81ED-4DB2-BD59-A6C34878D82A}">
                    <a16:rowId xmlns:a16="http://schemas.microsoft.com/office/drawing/2014/main" val="10006"/>
                  </a:ext>
                </a:extLst>
              </a:tr>
              <a:tr h="600664">
                <a:tc>
                  <a:txBody>
                    <a:bodyPr/>
                    <a:lstStyle/>
                    <a:p>
                      <a:pPr algn="ctr" fontAlgn="t"/>
                      <a:r>
                        <a:rPr lang="ru-RU" sz="1200" u="none" strike="noStrike">
                          <a:effectLst/>
                          <a:latin typeface="Times New Roman" charset="0"/>
                          <a:ea typeface="Times New Roman" charset="0"/>
                          <a:cs typeface="Times New Roman" charset="0"/>
                        </a:rPr>
                        <a:t>40</a:t>
                      </a:r>
                      <a:endParaRPr lang="ru-RU" sz="1200" b="0" i="0" u="none" strike="noStrike">
                        <a:effectLst/>
                        <a:latin typeface="Times New Roman" charset="0"/>
                        <a:ea typeface="Times New Roman" charset="0"/>
                        <a:cs typeface="Times New Roman" charset="0"/>
                      </a:endParaRPr>
                    </a:p>
                  </a:txBody>
                  <a:tcPr marL="9445" marR="9445" marT="9445" marB="0"/>
                </a:tc>
                <a:tc>
                  <a:txBody>
                    <a:bodyPr/>
                    <a:lstStyle/>
                    <a:p>
                      <a:pPr algn="l" fontAlgn="b"/>
                      <a:r>
                        <a:rPr lang="ru-RU" sz="1200" u="none" strike="noStrike" dirty="0">
                          <a:effectLst/>
                          <a:latin typeface="Times New Roman" charset="0"/>
                          <a:ea typeface="Times New Roman" charset="0"/>
                          <a:cs typeface="Times New Roman" charset="0"/>
                        </a:rPr>
                        <a:t>Финансовые активы в управляющих </a:t>
                      </a:r>
                      <a:br>
                        <a:rPr lang="ru-RU" sz="1200" u="none" strike="noStrike" dirty="0">
                          <a:effectLst/>
                          <a:latin typeface="Times New Roman" charset="0"/>
                          <a:ea typeface="Times New Roman" charset="0"/>
                          <a:cs typeface="Times New Roman" charset="0"/>
                        </a:rPr>
                      </a:br>
                      <a:r>
                        <a:rPr lang="ru-RU" sz="1200" u="none" strike="noStrike" dirty="0">
                          <a:effectLst/>
                          <a:latin typeface="Times New Roman" charset="0"/>
                          <a:ea typeface="Times New Roman" charset="0"/>
                          <a:cs typeface="Times New Roman" charset="0"/>
                        </a:rPr>
                        <a:t>компаниях</a:t>
                      </a:r>
                      <a:endParaRPr lang="ru-RU" sz="1200" b="0" i="0" u="none" strike="noStrike" dirty="0">
                        <a:effectLst/>
                        <a:latin typeface="Times New Roman" charset="0"/>
                        <a:ea typeface="Times New Roman" charset="0"/>
                        <a:cs typeface="Times New Roman" charset="0"/>
                      </a:endParaRPr>
                    </a:p>
                  </a:txBody>
                  <a:tcPr marL="9445" marR="9445" marT="9445" marB="0" anchor="ctr"/>
                </a:tc>
                <a:tc>
                  <a:txBody>
                    <a:bodyPr/>
                    <a:lstStyle/>
                    <a:p>
                      <a:pPr algn="ctr" fontAlgn="b"/>
                      <a:r>
                        <a:rPr lang="is-IS" sz="1200" u="none" strike="noStrike">
                          <a:effectLst/>
                          <a:latin typeface="Times New Roman" charset="0"/>
                          <a:ea typeface="Times New Roman" charset="0"/>
                          <a:cs typeface="Times New Roman" charset="0"/>
                        </a:rPr>
                        <a:t>320</a:t>
                      </a:r>
                      <a:endParaRPr lang="is-IS" sz="1200" b="0" i="0" u="none" strike="noStrike">
                        <a:solidFill>
                          <a:srgbClr val="FF0000"/>
                        </a:solidFill>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extLst>
                  <a:ext uri="{0D108BD9-81ED-4DB2-BD59-A6C34878D82A}">
                    <a16:rowId xmlns:a16="http://schemas.microsoft.com/office/drawing/2014/main" val="10007"/>
                  </a:ext>
                </a:extLst>
              </a:tr>
              <a:tr h="600664">
                <a:tc>
                  <a:txBody>
                    <a:bodyPr/>
                    <a:lstStyle/>
                    <a:p>
                      <a:pPr algn="ctr" fontAlgn="t"/>
                      <a:r>
                        <a:rPr lang="ru-RU" sz="1200" b="1" u="none" strike="noStrike" dirty="0">
                          <a:solidFill>
                            <a:srgbClr val="C00000"/>
                          </a:solidFill>
                          <a:effectLst/>
                          <a:latin typeface="Times New Roman" charset="0"/>
                          <a:ea typeface="Times New Roman" charset="0"/>
                          <a:cs typeface="Times New Roman" charset="0"/>
                        </a:rPr>
                        <a:t>45</a:t>
                      </a:r>
                      <a:endParaRPr lang="ru-RU" sz="1200" b="1" i="0" u="none" strike="noStrike" dirty="0">
                        <a:solidFill>
                          <a:srgbClr val="C00000"/>
                        </a:solidFill>
                        <a:effectLst/>
                        <a:latin typeface="Times New Roman" charset="0"/>
                        <a:ea typeface="Times New Roman" charset="0"/>
                        <a:cs typeface="Times New Roman" charset="0"/>
                      </a:endParaRPr>
                    </a:p>
                  </a:txBody>
                  <a:tcPr marL="9445" marR="9445" marT="9445" marB="0"/>
                </a:tc>
                <a:tc>
                  <a:txBody>
                    <a:bodyPr/>
                    <a:lstStyle/>
                    <a:p>
                      <a:pPr algn="l" fontAlgn="t"/>
                      <a:r>
                        <a:rPr lang="ru-RU" sz="1200" b="1" u="none" strike="noStrike" dirty="0">
                          <a:solidFill>
                            <a:srgbClr val="C00000"/>
                          </a:solidFill>
                          <a:effectLst/>
                          <a:latin typeface="Times New Roman" charset="0"/>
                          <a:ea typeface="Times New Roman" charset="0"/>
                          <a:cs typeface="Times New Roman" charset="0"/>
                        </a:rPr>
                        <a:t>Доходы и расходы по долгосрочным договорам строительного подряда</a:t>
                      </a:r>
                      <a:endParaRPr lang="ru-RU" sz="1200" b="1" i="0" u="none" strike="noStrike" dirty="0">
                        <a:solidFill>
                          <a:srgbClr val="C00000"/>
                        </a:solidFill>
                        <a:effectLst/>
                        <a:latin typeface="Times New Roman" charset="0"/>
                        <a:ea typeface="Times New Roman" charset="0"/>
                        <a:cs typeface="Times New Roman" charset="0"/>
                      </a:endParaRPr>
                    </a:p>
                  </a:txBody>
                  <a:tcPr marL="9445" marR="9445" marT="9445" marB="0" anchor="ctr"/>
                </a:tc>
                <a:tc>
                  <a:txBody>
                    <a:bodyPr/>
                    <a:lstStyle/>
                    <a:p>
                      <a:pPr algn="ctr" fontAlgn="b"/>
                      <a:r>
                        <a:rPr lang="ru-RU" sz="1200" b="1" u="none" strike="noStrike" dirty="0">
                          <a:solidFill>
                            <a:srgbClr val="C00000"/>
                          </a:solidFill>
                          <a:effectLst/>
                          <a:latin typeface="Times New Roman" charset="0"/>
                          <a:ea typeface="Times New Roman" charset="0"/>
                          <a:cs typeface="Times New Roman" charset="0"/>
                        </a:rPr>
                        <a:t>330</a:t>
                      </a:r>
                      <a:endParaRPr lang="ru-RU" sz="1200" b="1" i="0" u="none" strike="noStrike" dirty="0">
                        <a:solidFill>
                          <a:srgbClr val="C00000"/>
                        </a:solidFill>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a:effectLst/>
                          <a:latin typeface="Times New Roman" charset="0"/>
                          <a:ea typeface="Times New Roman" charset="0"/>
                          <a:cs typeface="Times New Roman" charset="0"/>
                        </a:rPr>
                        <a:t> </a:t>
                      </a:r>
                      <a:endParaRPr lang="sk-SK" sz="1200" b="0" i="0" u="none" strike="noStrike">
                        <a:effectLst/>
                        <a:latin typeface="Times New Roman" charset="0"/>
                        <a:ea typeface="Times New Roman" charset="0"/>
                        <a:cs typeface="Times New Roman" charset="0"/>
                      </a:endParaRPr>
                    </a:p>
                  </a:txBody>
                  <a:tcPr marL="9445" marR="9445" marT="9445" marB="0" anchor="b"/>
                </a:tc>
                <a:tc>
                  <a:txBody>
                    <a:bodyPr/>
                    <a:lstStyle/>
                    <a:p>
                      <a:pPr algn="ctr" fontAlgn="b"/>
                      <a:r>
                        <a:rPr lang="sk-SK" sz="1200" u="none" strike="noStrike" dirty="0">
                          <a:effectLst/>
                          <a:latin typeface="Times New Roman" charset="0"/>
                          <a:ea typeface="Times New Roman" charset="0"/>
                          <a:cs typeface="Times New Roman" charset="0"/>
                        </a:rPr>
                        <a:t> </a:t>
                      </a:r>
                      <a:endParaRPr lang="sk-SK" sz="1200" b="0" i="0" u="none" strike="noStrike" dirty="0">
                        <a:effectLst/>
                        <a:latin typeface="Times New Roman" charset="0"/>
                        <a:ea typeface="Times New Roman" charset="0"/>
                        <a:cs typeface="Times New Roman" charset="0"/>
                      </a:endParaRPr>
                    </a:p>
                  </a:txBody>
                  <a:tcPr marL="9445" marR="9445" marT="9445" marB="0" anchor="b"/>
                </a:tc>
                <a:extLst>
                  <a:ext uri="{0D108BD9-81ED-4DB2-BD59-A6C34878D82A}">
                    <a16:rowId xmlns:a16="http://schemas.microsoft.com/office/drawing/2014/main" val="10008"/>
                  </a:ext>
                </a:extLst>
              </a:tr>
            </a:tbl>
          </a:graphicData>
        </a:graphic>
      </p:graphicFrame>
      <p:sp>
        <p:nvSpPr>
          <p:cNvPr id="6" name="Прямоугольник 5"/>
          <p:cNvSpPr/>
          <p:nvPr/>
        </p:nvSpPr>
        <p:spPr>
          <a:xfrm>
            <a:off x="1856508" y="839930"/>
            <a:ext cx="4613564" cy="492443"/>
          </a:xfrm>
          <a:prstGeom prst="rect">
            <a:avLst/>
          </a:prstGeom>
        </p:spPr>
        <p:txBody>
          <a:bodyPr wrap="square">
            <a:spAutoFit/>
          </a:bodyPr>
          <a:lstStyle/>
          <a:p>
            <a:pPr marL="53975" lvl="1" algn="ctr">
              <a:buSzPct val="130000"/>
            </a:pPr>
            <a:r>
              <a:rPr lang="ru-RU" sz="2600" b="1" smtClean="0">
                <a:solidFill>
                  <a:srgbClr val="002060"/>
                </a:solidFill>
                <a:latin typeface="Times New Roman" charset="0"/>
                <a:ea typeface="Times New Roman" charset="0"/>
                <a:cs typeface="Times New Roman" charset="0"/>
              </a:rPr>
              <a:t>Справка к балансам</a:t>
            </a:r>
            <a:endParaRPr lang="ru-RU" sz="2600" b="1" dirty="0" smtClean="0">
              <a:solidFill>
                <a:srgbClr val="00206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8819224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9927" y="17938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отчетности</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36</a:t>
            </a:fld>
            <a:endParaRPr lang="en-US" b="1" dirty="0">
              <a:solidFill>
                <a:srgbClr val="C79023"/>
              </a:solidFill>
            </a:endParaRPr>
          </a:p>
        </p:txBody>
      </p:sp>
      <p:sp>
        <p:nvSpPr>
          <p:cNvPr id="6" name="Прямоугольник 5"/>
          <p:cNvSpPr/>
          <p:nvPr/>
        </p:nvSpPr>
        <p:spPr>
          <a:xfrm>
            <a:off x="1856508" y="839930"/>
            <a:ext cx="4613564" cy="492443"/>
          </a:xfrm>
          <a:prstGeom prst="rect">
            <a:avLst/>
          </a:prstGeom>
        </p:spPr>
        <p:txBody>
          <a:bodyPr wrap="square">
            <a:spAutoFit/>
          </a:bodyPr>
          <a:lstStyle/>
          <a:p>
            <a:pPr marL="53975" lvl="1" algn="ctr">
              <a:buSzPct val="130000"/>
            </a:pPr>
            <a:r>
              <a:rPr lang="ru-RU" sz="2600" b="1" dirty="0" smtClean="0">
                <a:solidFill>
                  <a:srgbClr val="002060"/>
                </a:solidFill>
                <a:latin typeface="Times New Roman" charset="0"/>
                <a:ea typeface="Times New Roman" charset="0"/>
                <a:cs typeface="Times New Roman" charset="0"/>
              </a:rPr>
              <a:t>Справка к 173, 373, 773</a:t>
            </a:r>
          </a:p>
        </p:txBody>
      </p:sp>
      <p:graphicFrame>
        <p:nvGraphicFramePr>
          <p:cNvPr id="3" name="Таблица 2"/>
          <p:cNvGraphicFramePr>
            <a:graphicFrameLocks noGrp="1"/>
          </p:cNvGraphicFramePr>
          <p:nvPr>
            <p:extLst>
              <p:ext uri="{D42A27DB-BD31-4B8C-83A1-F6EECF244321}">
                <p14:modId xmlns:p14="http://schemas.microsoft.com/office/powerpoint/2010/main" val="1549477335"/>
              </p:ext>
            </p:extLst>
          </p:nvPr>
        </p:nvGraphicFramePr>
        <p:xfrm>
          <a:off x="219937" y="1377237"/>
          <a:ext cx="8674680" cy="5148591"/>
        </p:xfrm>
        <a:graphic>
          <a:graphicData uri="http://schemas.openxmlformats.org/drawingml/2006/table">
            <a:tbl>
              <a:tblPr>
                <a:tableStyleId>{5940675A-B579-460E-94D1-54222C63F5DA}</a:tableStyleId>
              </a:tblPr>
              <a:tblGrid>
                <a:gridCol w="639045">
                  <a:extLst>
                    <a:ext uri="{9D8B030D-6E8A-4147-A177-3AD203B41FA5}">
                      <a16:colId xmlns:a16="http://schemas.microsoft.com/office/drawing/2014/main" val="20000"/>
                    </a:ext>
                  </a:extLst>
                </a:gridCol>
                <a:gridCol w="2316066">
                  <a:extLst>
                    <a:ext uri="{9D8B030D-6E8A-4147-A177-3AD203B41FA5}">
                      <a16:colId xmlns:a16="http://schemas.microsoft.com/office/drawing/2014/main" val="20001"/>
                    </a:ext>
                  </a:extLst>
                </a:gridCol>
                <a:gridCol w="496407">
                  <a:extLst>
                    <a:ext uri="{9D8B030D-6E8A-4147-A177-3AD203B41FA5}">
                      <a16:colId xmlns:a16="http://schemas.microsoft.com/office/drawing/2014/main" val="20002"/>
                    </a:ext>
                  </a:extLst>
                </a:gridCol>
                <a:gridCol w="1219463">
                  <a:extLst>
                    <a:ext uri="{9D8B030D-6E8A-4147-A177-3AD203B41FA5}">
                      <a16:colId xmlns:a16="http://schemas.microsoft.com/office/drawing/2014/main" val="20003"/>
                    </a:ext>
                  </a:extLst>
                </a:gridCol>
                <a:gridCol w="571957">
                  <a:extLst>
                    <a:ext uri="{9D8B030D-6E8A-4147-A177-3AD203B41FA5}">
                      <a16:colId xmlns:a16="http://schemas.microsoft.com/office/drawing/2014/main" val="20004"/>
                    </a:ext>
                  </a:extLst>
                </a:gridCol>
                <a:gridCol w="571957">
                  <a:extLst>
                    <a:ext uri="{9D8B030D-6E8A-4147-A177-3AD203B41FA5}">
                      <a16:colId xmlns:a16="http://schemas.microsoft.com/office/drawing/2014/main" val="20005"/>
                    </a:ext>
                  </a:extLst>
                </a:gridCol>
                <a:gridCol w="571957">
                  <a:extLst>
                    <a:ext uri="{9D8B030D-6E8A-4147-A177-3AD203B41FA5}">
                      <a16:colId xmlns:a16="http://schemas.microsoft.com/office/drawing/2014/main" val="20006"/>
                    </a:ext>
                  </a:extLst>
                </a:gridCol>
                <a:gridCol w="571957">
                  <a:extLst>
                    <a:ext uri="{9D8B030D-6E8A-4147-A177-3AD203B41FA5}">
                      <a16:colId xmlns:a16="http://schemas.microsoft.com/office/drawing/2014/main" val="20007"/>
                    </a:ext>
                  </a:extLst>
                </a:gridCol>
                <a:gridCol w="571957">
                  <a:extLst>
                    <a:ext uri="{9D8B030D-6E8A-4147-A177-3AD203B41FA5}">
                      <a16:colId xmlns:a16="http://schemas.microsoft.com/office/drawing/2014/main" val="20008"/>
                    </a:ext>
                  </a:extLst>
                </a:gridCol>
                <a:gridCol w="571957">
                  <a:extLst>
                    <a:ext uri="{9D8B030D-6E8A-4147-A177-3AD203B41FA5}">
                      <a16:colId xmlns:a16="http://schemas.microsoft.com/office/drawing/2014/main" val="20009"/>
                    </a:ext>
                  </a:extLst>
                </a:gridCol>
                <a:gridCol w="571957">
                  <a:extLst>
                    <a:ext uri="{9D8B030D-6E8A-4147-A177-3AD203B41FA5}">
                      <a16:colId xmlns:a16="http://schemas.microsoft.com/office/drawing/2014/main" val="20010"/>
                    </a:ext>
                  </a:extLst>
                </a:gridCol>
              </a:tblGrid>
              <a:tr h="440491">
                <a:tc rowSpan="2">
                  <a:txBody>
                    <a:bodyPr/>
                    <a:lstStyle/>
                    <a:p>
                      <a:pPr algn="ctr" fontAlgn="ctr"/>
                      <a:r>
                        <a:rPr lang="ru-RU" sz="1400" u="none" strike="noStrike" dirty="0">
                          <a:effectLst/>
                          <a:latin typeface="Times New Roman" charset="0"/>
                          <a:ea typeface="Times New Roman" charset="0"/>
                          <a:cs typeface="Times New Roman" charset="0"/>
                        </a:rPr>
                        <a:t>Номер</a:t>
                      </a:r>
                      <a:endParaRPr lang="ru-RU" sz="1400" b="0" i="0" u="none" strike="noStrike" dirty="0">
                        <a:solidFill>
                          <a:srgbClr val="FF0000"/>
                        </a:solidFill>
                        <a:effectLst/>
                        <a:latin typeface="Times New Roman" charset="0"/>
                        <a:ea typeface="Times New Roman" charset="0"/>
                        <a:cs typeface="Times New Roman" charset="0"/>
                      </a:endParaRPr>
                    </a:p>
                    <a:p>
                      <a:pPr algn="ctr" fontAlgn="ctr"/>
                      <a:r>
                        <a:rPr lang="ru-RU" sz="1400" u="none" strike="noStrike" dirty="0" err="1" smtClean="0">
                          <a:effectLst/>
                          <a:latin typeface="Times New Roman" charset="0"/>
                          <a:ea typeface="Times New Roman" charset="0"/>
                          <a:cs typeface="Times New Roman" charset="0"/>
                        </a:rPr>
                        <a:t>забалан</a:t>
                      </a:r>
                      <a:endParaRPr lang="ru-RU" sz="1400" b="0" i="0" u="none" strike="noStrike" dirty="0">
                        <a:solidFill>
                          <a:srgbClr val="FF0000"/>
                        </a:solidFill>
                        <a:effectLst/>
                        <a:latin typeface="Times New Roman" charset="0"/>
                        <a:ea typeface="Times New Roman" charset="0"/>
                        <a:cs typeface="Times New Roman" charset="0"/>
                      </a:endParaRPr>
                    </a:p>
                    <a:p>
                      <a:pPr algn="ctr" fontAlgn="ctr"/>
                      <a:r>
                        <a:rPr lang="ru-RU" sz="1400" u="none" strike="noStrike" dirty="0" err="1">
                          <a:effectLst/>
                          <a:latin typeface="Times New Roman" charset="0"/>
                          <a:ea typeface="Times New Roman" charset="0"/>
                          <a:cs typeface="Times New Roman" charset="0"/>
                        </a:rPr>
                        <a:t>сового</a:t>
                      </a:r>
                      <a:endParaRPr lang="ru-RU" sz="1400" b="0" i="0" u="none" strike="noStrike" dirty="0">
                        <a:solidFill>
                          <a:srgbClr val="FF0000"/>
                        </a:solidFill>
                        <a:effectLst/>
                        <a:latin typeface="Times New Roman" charset="0"/>
                        <a:ea typeface="Times New Roman" charset="0"/>
                        <a:cs typeface="Times New Roman" charset="0"/>
                      </a:endParaRPr>
                    </a:p>
                    <a:p>
                      <a:pPr algn="ctr" fontAlgn="ctr"/>
                      <a:r>
                        <a:rPr lang="ru-RU" sz="1400" u="none" strike="noStrike" dirty="0">
                          <a:effectLst/>
                          <a:latin typeface="Times New Roman" charset="0"/>
                          <a:ea typeface="Times New Roman" charset="0"/>
                          <a:cs typeface="Times New Roman" charset="0"/>
                        </a:rPr>
                        <a:t>счета</a:t>
                      </a:r>
                      <a:endParaRPr lang="ru-RU" sz="1400" b="0" i="0" u="none" strike="noStrike" dirty="0">
                        <a:solidFill>
                          <a:srgbClr val="FF0000"/>
                        </a:solidFill>
                        <a:effectLst/>
                        <a:latin typeface="Times New Roman" charset="0"/>
                        <a:ea typeface="Times New Roman" charset="0"/>
                        <a:cs typeface="Times New Roman" charset="0"/>
                      </a:endParaRPr>
                    </a:p>
                  </a:txBody>
                  <a:tcPr marL="9630" marR="9630" marT="9630" marB="0" anchor="ctr"/>
                </a:tc>
                <a:tc rowSpan="2">
                  <a:txBody>
                    <a:bodyPr/>
                    <a:lstStyle/>
                    <a:p>
                      <a:pPr algn="ctr" fontAlgn="ctr"/>
                      <a:r>
                        <a:rPr lang="ru-RU" sz="1400" u="none" strike="noStrike" dirty="0">
                          <a:effectLst/>
                          <a:latin typeface="Times New Roman" charset="0"/>
                          <a:ea typeface="Times New Roman" charset="0"/>
                          <a:cs typeface="Times New Roman" charset="0"/>
                        </a:rPr>
                        <a:t>Наименование </a:t>
                      </a:r>
                      <a:endParaRPr lang="ru-RU" sz="1400" b="0" i="0" u="none" strike="noStrike" dirty="0">
                        <a:solidFill>
                          <a:srgbClr val="FF0000"/>
                        </a:solidFill>
                        <a:effectLst/>
                        <a:latin typeface="Times New Roman" charset="0"/>
                        <a:ea typeface="Times New Roman" charset="0"/>
                        <a:cs typeface="Times New Roman" charset="0"/>
                      </a:endParaRPr>
                    </a:p>
                    <a:p>
                      <a:pPr algn="ctr" fontAlgn="ctr"/>
                      <a:r>
                        <a:rPr lang="ru-RU" sz="1400" u="none" strike="noStrike" dirty="0" err="1">
                          <a:effectLst/>
                          <a:latin typeface="Times New Roman" charset="0"/>
                          <a:ea typeface="Times New Roman" charset="0"/>
                          <a:cs typeface="Times New Roman" charset="0"/>
                        </a:rPr>
                        <a:t>забалансового</a:t>
                      </a:r>
                      <a:r>
                        <a:rPr lang="ru-RU" sz="1400" u="none" strike="noStrike" dirty="0">
                          <a:effectLst/>
                          <a:latin typeface="Times New Roman" charset="0"/>
                          <a:ea typeface="Times New Roman" charset="0"/>
                          <a:cs typeface="Times New Roman" charset="0"/>
                        </a:rPr>
                        <a:t> счета,</a:t>
                      </a:r>
                      <a:endParaRPr lang="ru-RU" sz="1400" b="0" i="0" u="none" strike="noStrike" dirty="0">
                        <a:solidFill>
                          <a:srgbClr val="FF0000"/>
                        </a:solidFill>
                        <a:effectLst/>
                        <a:latin typeface="Times New Roman" charset="0"/>
                        <a:ea typeface="Times New Roman" charset="0"/>
                        <a:cs typeface="Times New Roman" charset="0"/>
                      </a:endParaRPr>
                    </a:p>
                    <a:p>
                      <a:pPr algn="ctr" fontAlgn="ctr"/>
                      <a:r>
                        <a:rPr lang="ru-RU" sz="1400" u="none" strike="noStrike" dirty="0">
                          <a:effectLst/>
                          <a:latin typeface="Times New Roman" charset="0"/>
                          <a:ea typeface="Times New Roman" charset="0"/>
                          <a:cs typeface="Times New Roman" charset="0"/>
                        </a:rPr>
                        <a:t>показателя</a:t>
                      </a:r>
                      <a:endParaRPr lang="ru-RU" sz="1400" b="0" i="0" u="none" strike="noStrike" dirty="0">
                        <a:solidFill>
                          <a:srgbClr val="FF0000"/>
                        </a:solidFill>
                        <a:effectLst/>
                        <a:latin typeface="Times New Roman" charset="0"/>
                        <a:ea typeface="Times New Roman" charset="0"/>
                        <a:cs typeface="Times New Roman" charset="0"/>
                      </a:endParaRPr>
                    </a:p>
                    <a:p>
                      <a:pPr algn="ctr" fontAlgn="ctr"/>
                      <a:r>
                        <a:rPr lang="sk-SK" sz="1400" u="none" strike="noStrike" dirty="0">
                          <a:effectLst/>
                          <a:latin typeface="Times New Roman" charset="0"/>
                          <a:ea typeface="Times New Roman" charset="0"/>
                          <a:cs typeface="Times New Roman" charset="0"/>
                        </a:rPr>
                        <a:t> </a:t>
                      </a:r>
                      <a:endParaRPr lang="sk-SK" sz="1400" b="0" i="0" u="none" strike="noStrike" dirty="0">
                        <a:solidFill>
                          <a:srgbClr val="FF0000"/>
                        </a:solidFill>
                        <a:effectLst/>
                        <a:latin typeface="Times New Roman" charset="0"/>
                        <a:ea typeface="Times New Roman" charset="0"/>
                        <a:cs typeface="Times New Roman" charset="0"/>
                      </a:endParaRPr>
                    </a:p>
                  </a:txBody>
                  <a:tcPr marL="9630" marR="9630" marT="9630" marB="0" anchor="ctr"/>
                </a:tc>
                <a:tc rowSpan="2">
                  <a:txBody>
                    <a:bodyPr/>
                    <a:lstStyle/>
                    <a:p>
                      <a:pPr algn="ctr" fontAlgn="ctr"/>
                      <a:r>
                        <a:rPr lang="ru-RU" sz="1400" u="none" strike="noStrike" dirty="0">
                          <a:effectLst/>
                          <a:latin typeface="Times New Roman" charset="0"/>
                          <a:ea typeface="Times New Roman" charset="0"/>
                          <a:cs typeface="Times New Roman" charset="0"/>
                        </a:rPr>
                        <a:t>Код</a:t>
                      </a:r>
                      <a:endParaRPr lang="ru-RU" sz="1400" b="0" i="0" u="none" strike="noStrike" dirty="0">
                        <a:solidFill>
                          <a:srgbClr val="FF0000"/>
                        </a:solidFill>
                        <a:effectLst/>
                        <a:latin typeface="Times New Roman" charset="0"/>
                        <a:ea typeface="Times New Roman" charset="0"/>
                        <a:cs typeface="Times New Roman" charset="0"/>
                      </a:endParaRPr>
                    </a:p>
                    <a:p>
                      <a:pPr algn="ctr" fontAlgn="ctr"/>
                      <a:r>
                        <a:rPr lang="ru-RU" sz="1400" u="none" strike="noStrike" dirty="0" err="1">
                          <a:effectLst/>
                          <a:latin typeface="Times New Roman" charset="0"/>
                          <a:ea typeface="Times New Roman" charset="0"/>
                          <a:cs typeface="Times New Roman" charset="0"/>
                        </a:rPr>
                        <a:t>стро</a:t>
                      </a:r>
                      <a:r>
                        <a:rPr lang="ru-RU" sz="1400" u="none" strike="noStrike" dirty="0">
                          <a:effectLst/>
                          <a:latin typeface="Times New Roman" charset="0"/>
                          <a:ea typeface="Times New Roman" charset="0"/>
                          <a:cs typeface="Times New Roman" charset="0"/>
                        </a:rPr>
                        <a:t>-</a:t>
                      </a:r>
                      <a:endParaRPr lang="ru-RU" sz="1400" b="0" i="0" u="none" strike="noStrike" dirty="0">
                        <a:solidFill>
                          <a:srgbClr val="FF0000"/>
                        </a:solidFill>
                        <a:effectLst/>
                        <a:latin typeface="Times New Roman" charset="0"/>
                        <a:ea typeface="Times New Roman" charset="0"/>
                        <a:cs typeface="Times New Roman" charset="0"/>
                      </a:endParaRPr>
                    </a:p>
                    <a:p>
                      <a:pPr algn="ctr" fontAlgn="ctr"/>
                      <a:r>
                        <a:rPr lang="ru-RU" sz="1400" u="none" strike="noStrike" dirty="0" err="1">
                          <a:effectLst/>
                          <a:latin typeface="Times New Roman" charset="0"/>
                          <a:ea typeface="Times New Roman" charset="0"/>
                          <a:cs typeface="Times New Roman" charset="0"/>
                        </a:rPr>
                        <a:t>ки</a:t>
                      </a:r>
                      <a:endParaRPr lang="ru-RU" sz="1400" b="0" i="0" u="none" strike="noStrike" dirty="0">
                        <a:solidFill>
                          <a:srgbClr val="FF0000"/>
                        </a:solidFill>
                        <a:effectLst/>
                        <a:latin typeface="Times New Roman" charset="0"/>
                        <a:ea typeface="Times New Roman" charset="0"/>
                        <a:cs typeface="Times New Roman" charset="0"/>
                      </a:endParaRPr>
                    </a:p>
                    <a:p>
                      <a:pPr algn="ctr" fontAlgn="ctr"/>
                      <a:r>
                        <a:rPr lang="sk-SK" sz="1400" u="none" strike="noStrike" dirty="0">
                          <a:effectLst/>
                          <a:latin typeface="Times New Roman" charset="0"/>
                          <a:ea typeface="Times New Roman" charset="0"/>
                          <a:cs typeface="Times New Roman" charset="0"/>
                        </a:rPr>
                        <a:t> </a:t>
                      </a:r>
                      <a:endParaRPr lang="sk-SK" sz="1400" b="0" i="0" u="none" strike="noStrike" dirty="0">
                        <a:solidFill>
                          <a:srgbClr val="FF0000"/>
                        </a:solidFill>
                        <a:effectLst/>
                        <a:latin typeface="Times New Roman" charset="0"/>
                        <a:ea typeface="Times New Roman" charset="0"/>
                        <a:cs typeface="Times New Roman" charset="0"/>
                      </a:endParaRPr>
                    </a:p>
                  </a:txBody>
                  <a:tcPr marL="9630" marR="9630" marT="9630" marB="0" anchor="ctr"/>
                </a:tc>
                <a:tc rowSpan="2">
                  <a:txBody>
                    <a:bodyPr/>
                    <a:lstStyle/>
                    <a:p>
                      <a:pPr algn="ctr" fontAlgn="ctr"/>
                      <a:r>
                        <a:rPr lang="ru-RU" sz="1400" u="none" strike="noStrike">
                          <a:effectLst/>
                          <a:latin typeface="Times New Roman" charset="0"/>
                          <a:ea typeface="Times New Roman" charset="0"/>
                          <a:cs typeface="Times New Roman" charset="0"/>
                        </a:rPr>
                        <a:t>Сумма изменений, всего</a:t>
                      </a:r>
                      <a:br>
                        <a:rPr lang="ru-RU" sz="1400" u="none" strike="noStrike">
                          <a:effectLst/>
                          <a:latin typeface="Times New Roman" charset="0"/>
                          <a:ea typeface="Times New Roman" charset="0"/>
                          <a:cs typeface="Times New Roman" charset="0"/>
                        </a:rPr>
                      </a:br>
                      <a:r>
                        <a:rPr lang="ru-RU" sz="1400" u="none" strike="noStrike">
                          <a:effectLst/>
                          <a:latin typeface="Times New Roman" charset="0"/>
                          <a:ea typeface="Times New Roman" charset="0"/>
                          <a:cs typeface="Times New Roman" charset="0"/>
                        </a:rPr>
                        <a:t>руб.</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gridSpan="7">
                  <a:txBody>
                    <a:bodyPr/>
                    <a:lstStyle/>
                    <a:p>
                      <a:pPr algn="ctr" fontAlgn="ctr"/>
                      <a:r>
                        <a:rPr lang="ru-RU" sz="1400" u="none" strike="noStrike">
                          <a:effectLst/>
                          <a:latin typeface="Times New Roman" charset="0"/>
                          <a:ea typeface="Times New Roman" charset="0"/>
                          <a:cs typeface="Times New Roman" charset="0"/>
                        </a:rPr>
                        <a:t>в том числе по коду причины (руб.)</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440491">
                <a:tc vMerge="1">
                  <a:txBody>
                    <a:bodyPr/>
                    <a:lstStyle/>
                    <a:p>
                      <a:pPr algn="ctr" fontAlgn="ctr"/>
                      <a:endParaRPr lang="ru-RU" sz="1200" b="0" i="0" u="none" strike="noStrike" dirty="0">
                        <a:solidFill>
                          <a:srgbClr val="FF0000"/>
                        </a:solidFill>
                        <a:effectLst/>
                        <a:latin typeface="Times New Roman" charset="0"/>
                        <a:ea typeface="Times New Roman" charset="0"/>
                        <a:cs typeface="Times New Roman" charset="0"/>
                      </a:endParaRPr>
                    </a:p>
                  </a:txBody>
                  <a:tcPr marL="9630" marR="9630" marT="9630" marB="0" anchor="ctr"/>
                </a:tc>
                <a:tc vMerge="1">
                  <a:txBody>
                    <a:bodyPr/>
                    <a:lstStyle/>
                    <a:p>
                      <a:pPr algn="ctr" fontAlgn="ctr"/>
                      <a:endParaRPr lang="ru-RU" sz="1200" b="0" i="0" u="none" strike="noStrike" dirty="0">
                        <a:solidFill>
                          <a:srgbClr val="FF0000"/>
                        </a:solidFill>
                        <a:effectLst/>
                        <a:latin typeface="Times New Roman" charset="0"/>
                        <a:ea typeface="Times New Roman" charset="0"/>
                        <a:cs typeface="Times New Roman" charset="0"/>
                      </a:endParaRPr>
                    </a:p>
                  </a:txBody>
                  <a:tcPr marL="9630" marR="9630" marT="9630" marB="0" anchor="ctr"/>
                </a:tc>
                <a:tc vMerge="1">
                  <a:txBody>
                    <a:bodyPr/>
                    <a:lstStyle/>
                    <a:p>
                      <a:pPr algn="ctr" fontAlgn="ctr"/>
                      <a:endParaRPr lang="ru-RU" sz="1200" b="0" i="0" u="none" strike="noStrike" dirty="0">
                        <a:solidFill>
                          <a:srgbClr val="FF0000"/>
                        </a:solidFill>
                        <a:effectLst/>
                        <a:latin typeface="Times New Roman" charset="0"/>
                        <a:ea typeface="Times New Roman" charset="0"/>
                        <a:cs typeface="Times New Roman" charset="0"/>
                      </a:endParaRPr>
                    </a:p>
                  </a:txBody>
                  <a:tcPr marL="9630" marR="9630" marT="9630" marB="0" anchor="ctr"/>
                </a:tc>
                <a:tc vMerge="1">
                  <a:txBody>
                    <a:bodyPr/>
                    <a:lstStyle/>
                    <a:p>
                      <a:endParaRPr lang="ru-RU"/>
                    </a:p>
                  </a:txBody>
                  <a:tcPr/>
                </a:tc>
                <a:tc>
                  <a:txBody>
                    <a:bodyPr/>
                    <a:lstStyle/>
                    <a:p>
                      <a:pPr algn="ctr" fontAlgn="ctr"/>
                      <a:r>
                        <a:rPr lang="is-IS" sz="1400" u="none" strike="noStrike">
                          <a:effectLst/>
                          <a:latin typeface="Times New Roman" charset="0"/>
                          <a:ea typeface="Times New Roman" charset="0"/>
                          <a:cs typeface="Times New Roman" charset="0"/>
                        </a:rPr>
                        <a:t>01</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fi-FI" sz="1400" u="none" strike="noStrike">
                          <a:effectLst/>
                          <a:latin typeface="Times New Roman" charset="0"/>
                          <a:ea typeface="Times New Roman" charset="0"/>
                          <a:cs typeface="Times New Roman" charset="0"/>
                        </a:rPr>
                        <a:t>02</a:t>
                      </a:r>
                      <a:endParaRPr lang="fi-FI"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ru-RU" sz="1400" u="none" strike="noStrike">
                          <a:effectLst/>
                          <a:latin typeface="Times New Roman" charset="0"/>
                          <a:ea typeface="Times New Roman" charset="0"/>
                          <a:cs typeface="Times New Roman" charset="0"/>
                        </a:rPr>
                        <a:t>03</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is-IS" sz="1400" u="none" strike="noStrike">
                          <a:effectLst/>
                          <a:latin typeface="Times New Roman" charset="0"/>
                          <a:ea typeface="Times New Roman" charset="0"/>
                          <a:cs typeface="Times New Roman" charset="0"/>
                        </a:rPr>
                        <a:t>04</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is-IS" sz="1400" u="none" strike="noStrike">
                          <a:effectLst/>
                          <a:latin typeface="Times New Roman" charset="0"/>
                          <a:ea typeface="Times New Roman" charset="0"/>
                          <a:cs typeface="Times New Roman" charset="0"/>
                        </a:rPr>
                        <a:t>05</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is-IS" sz="1400" u="none" strike="noStrike">
                          <a:effectLst/>
                          <a:latin typeface="Times New Roman" charset="0"/>
                          <a:ea typeface="Times New Roman" charset="0"/>
                          <a:cs typeface="Times New Roman" charset="0"/>
                        </a:rPr>
                        <a:t>06</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is-IS" sz="1400" u="none" strike="noStrike">
                          <a:effectLst/>
                          <a:latin typeface="Times New Roman" charset="0"/>
                          <a:ea typeface="Times New Roman" charset="0"/>
                          <a:cs typeface="Times New Roman" charset="0"/>
                        </a:rPr>
                        <a:t>07</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ctr"/>
                </a:tc>
                <a:extLst>
                  <a:ext uri="{0D108BD9-81ED-4DB2-BD59-A6C34878D82A}">
                    <a16:rowId xmlns:a16="http://schemas.microsoft.com/office/drawing/2014/main" val="10001"/>
                  </a:ext>
                </a:extLst>
              </a:tr>
              <a:tr h="232679">
                <a:tc>
                  <a:txBody>
                    <a:bodyPr/>
                    <a:lstStyle/>
                    <a:p>
                      <a:pPr algn="ctr" fontAlgn="ctr"/>
                      <a:r>
                        <a:rPr lang="ru-RU" sz="1400" u="none" strike="noStrike">
                          <a:effectLst/>
                          <a:latin typeface="Times New Roman" charset="0"/>
                          <a:ea typeface="Times New Roman" charset="0"/>
                          <a:cs typeface="Times New Roman" charset="0"/>
                        </a:rPr>
                        <a:t>1</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is-IS" sz="1400" u="none" strike="noStrike">
                          <a:effectLst/>
                          <a:latin typeface="Times New Roman" charset="0"/>
                          <a:ea typeface="Times New Roman" charset="0"/>
                          <a:cs typeface="Times New Roman" charset="0"/>
                        </a:rPr>
                        <a:t>2</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ru-RU" sz="1400" u="none" strike="noStrike">
                          <a:effectLst/>
                          <a:latin typeface="Times New Roman" charset="0"/>
                          <a:ea typeface="Times New Roman" charset="0"/>
                          <a:cs typeface="Times New Roman" charset="0"/>
                        </a:rPr>
                        <a:t>3</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ru-RU" sz="1400" u="none" strike="noStrike">
                          <a:effectLst/>
                          <a:latin typeface="Times New Roman" charset="0"/>
                          <a:ea typeface="Times New Roman" charset="0"/>
                          <a:cs typeface="Times New Roman" charset="0"/>
                        </a:rPr>
                        <a:t>4</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ru-RU" sz="1400" u="none" strike="noStrike">
                          <a:effectLst/>
                          <a:latin typeface="Times New Roman" charset="0"/>
                          <a:ea typeface="Times New Roman" charset="0"/>
                          <a:cs typeface="Times New Roman" charset="0"/>
                        </a:rPr>
                        <a:t>5</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ru-RU" sz="1400" u="none" strike="noStrike">
                          <a:effectLst/>
                          <a:latin typeface="Times New Roman" charset="0"/>
                          <a:ea typeface="Times New Roman" charset="0"/>
                          <a:cs typeface="Times New Roman" charset="0"/>
                        </a:rPr>
                        <a:t>6</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ru-RU" sz="1400" u="none" strike="noStrike">
                          <a:effectLst/>
                          <a:latin typeface="Times New Roman" charset="0"/>
                          <a:ea typeface="Times New Roman" charset="0"/>
                          <a:cs typeface="Times New Roman" charset="0"/>
                        </a:rPr>
                        <a:t>7</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ru-RU" sz="1400" u="none" strike="noStrike">
                          <a:effectLst/>
                          <a:latin typeface="Times New Roman" charset="0"/>
                          <a:ea typeface="Times New Roman" charset="0"/>
                          <a:cs typeface="Times New Roman" charset="0"/>
                        </a:rPr>
                        <a:t>8</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ru-RU" sz="1400" u="none" strike="noStrike">
                          <a:effectLst/>
                          <a:latin typeface="Times New Roman" charset="0"/>
                          <a:ea typeface="Times New Roman" charset="0"/>
                          <a:cs typeface="Times New Roman" charset="0"/>
                        </a:rPr>
                        <a:t>9</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ru-RU" sz="1400" u="none" strike="noStrike">
                          <a:effectLst/>
                          <a:latin typeface="Times New Roman" charset="0"/>
                          <a:ea typeface="Times New Roman" charset="0"/>
                          <a:cs typeface="Times New Roman" charset="0"/>
                        </a:rPr>
                        <a:t>10</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a:txBody>
                    <a:bodyPr/>
                    <a:lstStyle/>
                    <a:p>
                      <a:pPr algn="ctr" fontAlgn="ctr"/>
                      <a:r>
                        <a:rPr lang="cs-CZ" sz="1400" u="none" strike="noStrike">
                          <a:effectLst/>
                          <a:latin typeface="Times New Roman" charset="0"/>
                          <a:ea typeface="Times New Roman" charset="0"/>
                          <a:cs typeface="Times New Roman" charset="0"/>
                        </a:rPr>
                        <a:t>11</a:t>
                      </a:r>
                      <a:endParaRPr lang="cs-CZ" sz="1400" b="0" i="0" u="none" strike="noStrike">
                        <a:solidFill>
                          <a:srgbClr val="FF0000"/>
                        </a:solidFill>
                        <a:effectLst/>
                        <a:latin typeface="Times New Roman" charset="0"/>
                        <a:ea typeface="Times New Roman" charset="0"/>
                        <a:cs typeface="Times New Roman" charset="0"/>
                      </a:endParaRPr>
                    </a:p>
                  </a:txBody>
                  <a:tcPr marL="9630" marR="9630" marT="9630" marB="0" anchor="ctr"/>
                </a:tc>
                <a:extLst>
                  <a:ext uri="{0D108BD9-81ED-4DB2-BD59-A6C34878D82A}">
                    <a16:rowId xmlns:a16="http://schemas.microsoft.com/office/drawing/2014/main" val="10002"/>
                  </a:ext>
                </a:extLst>
              </a:tr>
              <a:tr h="429473">
                <a:tc>
                  <a:txBody>
                    <a:bodyPr/>
                    <a:lstStyle/>
                    <a:p>
                      <a:pPr algn="ctr" fontAlgn="b"/>
                      <a:r>
                        <a:rPr lang="is-IS" sz="1400" u="none" strike="noStrike">
                          <a:effectLst/>
                          <a:latin typeface="Times New Roman" charset="0"/>
                          <a:ea typeface="Times New Roman" charset="0"/>
                          <a:cs typeface="Times New Roman" charset="0"/>
                        </a:rPr>
                        <a:t>01</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l" fontAlgn="b"/>
                      <a:r>
                        <a:rPr lang="ru-RU" sz="1400" u="none" strike="noStrike">
                          <a:effectLst/>
                          <a:latin typeface="Times New Roman" charset="0"/>
                          <a:ea typeface="Times New Roman" charset="0"/>
                          <a:cs typeface="Times New Roman" charset="0"/>
                        </a:rPr>
                        <a:t>Имущество, полученное в пользование</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is-IS" sz="1400" u="none" strike="noStrike">
                          <a:effectLst/>
                          <a:latin typeface="Times New Roman" charset="0"/>
                          <a:ea typeface="Times New Roman" charset="0"/>
                          <a:cs typeface="Times New Roman" charset="0"/>
                        </a:rPr>
                        <a:t>010</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extLst>
                  <a:ext uri="{0D108BD9-81ED-4DB2-BD59-A6C34878D82A}">
                    <a16:rowId xmlns:a16="http://schemas.microsoft.com/office/drawing/2014/main" val="10003"/>
                  </a:ext>
                </a:extLst>
              </a:tr>
              <a:tr h="429473">
                <a:tc>
                  <a:txBody>
                    <a:bodyPr/>
                    <a:lstStyle/>
                    <a:p>
                      <a:pPr algn="ctr" fontAlgn="b"/>
                      <a:r>
                        <a:rPr lang="fi-FI" sz="1400" u="none" strike="noStrike">
                          <a:effectLst/>
                          <a:latin typeface="Times New Roman" charset="0"/>
                          <a:ea typeface="Times New Roman" charset="0"/>
                          <a:cs typeface="Times New Roman" charset="0"/>
                        </a:rPr>
                        <a:t>02</a:t>
                      </a:r>
                      <a:endParaRPr lang="fi-FI"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l" fontAlgn="b"/>
                      <a:r>
                        <a:rPr lang="ru-RU" sz="1400" u="none" strike="noStrike">
                          <a:effectLst/>
                          <a:latin typeface="Times New Roman" charset="0"/>
                          <a:ea typeface="Times New Roman" charset="0"/>
                          <a:cs typeface="Times New Roman" charset="0"/>
                        </a:rPr>
                        <a:t>Материальные ценности на хранении</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is-IS" sz="1400" u="none" strike="noStrike">
                          <a:effectLst/>
                          <a:latin typeface="Times New Roman" charset="0"/>
                          <a:ea typeface="Times New Roman" charset="0"/>
                          <a:cs typeface="Times New Roman" charset="0"/>
                        </a:rPr>
                        <a:t>020</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extLst>
                  <a:ext uri="{0D108BD9-81ED-4DB2-BD59-A6C34878D82A}">
                    <a16:rowId xmlns:a16="http://schemas.microsoft.com/office/drawing/2014/main" val="10004"/>
                  </a:ext>
                </a:extLst>
              </a:tr>
              <a:tr h="268474">
                <a:tc>
                  <a:txBody>
                    <a:bodyPr/>
                    <a:lstStyle/>
                    <a:p>
                      <a:pPr algn="ctr" fontAlgn="b"/>
                      <a:r>
                        <a:rPr lang="ru-RU" sz="1400" u="none" strike="noStrike">
                          <a:effectLst/>
                          <a:latin typeface="Times New Roman" charset="0"/>
                          <a:ea typeface="Times New Roman" charset="0"/>
                          <a:cs typeface="Times New Roman" charset="0"/>
                        </a:rPr>
                        <a:t>03</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l" fontAlgn="b"/>
                      <a:r>
                        <a:rPr lang="ru-RU" sz="1400" u="none" strike="noStrike">
                          <a:effectLst/>
                          <a:latin typeface="Times New Roman" charset="0"/>
                          <a:ea typeface="Times New Roman" charset="0"/>
                          <a:cs typeface="Times New Roman" charset="0"/>
                        </a:rPr>
                        <a:t>Бланки строгой отчетности</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ru-RU" sz="1400" u="none" strike="noStrike">
                          <a:effectLst/>
                          <a:latin typeface="Times New Roman" charset="0"/>
                          <a:ea typeface="Times New Roman" charset="0"/>
                          <a:cs typeface="Times New Roman" charset="0"/>
                        </a:rPr>
                        <a:t>030</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extLst>
                  <a:ext uri="{0D108BD9-81ED-4DB2-BD59-A6C34878D82A}">
                    <a16:rowId xmlns:a16="http://schemas.microsoft.com/office/drawing/2014/main" val="10005"/>
                  </a:ext>
                </a:extLst>
              </a:tr>
              <a:tr h="429473">
                <a:tc rowSpan="3">
                  <a:txBody>
                    <a:bodyPr/>
                    <a:lstStyle/>
                    <a:p>
                      <a:pPr algn="ctr" fontAlgn="t"/>
                      <a:r>
                        <a:rPr lang="is-IS" sz="1400" u="none" strike="noStrike">
                          <a:effectLst/>
                          <a:latin typeface="Times New Roman" charset="0"/>
                          <a:ea typeface="Times New Roman" charset="0"/>
                          <a:cs typeface="Times New Roman" charset="0"/>
                        </a:rPr>
                        <a:t>04</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tc>
                <a:tc>
                  <a:txBody>
                    <a:bodyPr/>
                    <a:lstStyle/>
                    <a:p>
                      <a:pPr algn="l" fontAlgn="b"/>
                      <a:r>
                        <a:rPr lang="ru-RU" sz="1400" u="none" strike="noStrike">
                          <a:effectLst/>
                          <a:latin typeface="Times New Roman" charset="0"/>
                          <a:ea typeface="Times New Roman" charset="0"/>
                          <a:cs typeface="Times New Roman" charset="0"/>
                        </a:rPr>
                        <a:t>Сомнительная задолженность, всего</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is-IS" sz="1400" u="none" strike="noStrike">
                          <a:effectLst/>
                          <a:latin typeface="Times New Roman" charset="0"/>
                          <a:ea typeface="Times New Roman" charset="0"/>
                          <a:cs typeface="Times New Roman" charset="0"/>
                        </a:rPr>
                        <a:t>040</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extLst>
                  <a:ext uri="{0D108BD9-81ED-4DB2-BD59-A6C34878D82A}">
                    <a16:rowId xmlns:a16="http://schemas.microsoft.com/office/drawing/2014/main" val="10006"/>
                  </a:ext>
                </a:extLst>
              </a:tr>
              <a:tr h="244508">
                <a:tc vMerge="1">
                  <a:txBody>
                    <a:bodyPr/>
                    <a:lstStyle/>
                    <a:p>
                      <a:endParaRPr lang="ru-RU"/>
                    </a:p>
                  </a:txBody>
                  <a:tcPr/>
                </a:tc>
                <a:tc>
                  <a:txBody>
                    <a:bodyPr/>
                    <a:lstStyle/>
                    <a:p>
                      <a:pPr algn="l" fontAlgn="b"/>
                      <a:r>
                        <a:rPr lang="ru-RU" sz="1400" u="none" strike="noStrike" dirty="0">
                          <a:effectLst/>
                          <a:latin typeface="Times New Roman" charset="0"/>
                          <a:ea typeface="Times New Roman" charset="0"/>
                          <a:cs typeface="Times New Roman" charset="0"/>
                        </a:rPr>
                        <a:t>в том числе:</a:t>
                      </a:r>
                      <a:endParaRPr lang="ru-RU" sz="1400" b="0" i="0" u="none" strike="noStrike" dirty="0">
                        <a:solidFill>
                          <a:srgbClr val="FF0000"/>
                        </a:solidFill>
                        <a:effectLst/>
                        <a:latin typeface="Times New Roman" charset="0"/>
                        <a:ea typeface="Times New Roman" charset="0"/>
                        <a:cs typeface="Times New Roman" charset="0"/>
                      </a:endParaRPr>
                    </a:p>
                  </a:txBody>
                  <a:tcPr marL="57778"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extLst>
                  <a:ext uri="{0D108BD9-81ED-4DB2-BD59-A6C34878D82A}">
                    <a16:rowId xmlns:a16="http://schemas.microsoft.com/office/drawing/2014/main" val="10007"/>
                  </a:ext>
                </a:extLst>
              </a:tr>
              <a:tr h="244508">
                <a:tc vMerge="1">
                  <a:txBody>
                    <a:bodyPr/>
                    <a:lstStyle/>
                    <a:p>
                      <a:endParaRPr lang="ru-RU"/>
                    </a:p>
                  </a:txBody>
                  <a:tcPr/>
                </a:tc>
                <a:tc>
                  <a:txBody>
                    <a:bodyPr/>
                    <a:lstStyle/>
                    <a:p>
                      <a:pPr algn="l"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57778" marR="9630" marT="9630" marB="0" anchor="b"/>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10008"/>
                  </a:ext>
                </a:extLst>
              </a:tr>
              <a:tr h="429473">
                <a:tc rowSpan="2">
                  <a:txBody>
                    <a:bodyPr/>
                    <a:lstStyle/>
                    <a:p>
                      <a:pPr algn="ctr" fontAlgn="t"/>
                      <a:r>
                        <a:rPr lang="is-IS" sz="1400" u="none" strike="noStrike">
                          <a:effectLst/>
                          <a:latin typeface="Times New Roman" charset="0"/>
                          <a:ea typeface="Times New Roman" charset="0"/>
                          <a:cs typeface="Times New Roman" charset="0"/>
                        </a:rPr>
                        <a:t>05</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tc>
                <a:tc>
                  <a:txBody>
                    <a:bodyPr/>
                    <a:lstStyle/>
                    <a:p>
                      <a:pPr algn="l" fontAlgn="b"/>
                      <a:r>
                        <a:rPr lang="ru-RU" sz="1400" u="none" strike="noStrike">
                          <a:effectLst/>
                          <a:latin typeface="Times New Roman" charset="0"/>
                          <a:ea typeface="Times New Roman" charset="0"/>
                          <a:cs typeface="Times New Roman" charset="0"/>
                        </a:rPr>
                        <a:t>Материальные ценности, оплаченные</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is-IS" sz="1400" u="none" strike="noStrike">
                          <a:effectLst/>
                          <a:latin typeface="Times New Roman" charset="0"/>
                          <a:ea typeface="Times New Roman" charset="0"/>
                          <a:cs typeface="Times New Roman" charset="0"/>
                        </a:rPr>
                        <a:t>050</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extLst>
                  <a:ext uri="{0D108BD9-81ED-4DB2-BD59-A6C34878D82A}">
                    <a16:rowId xmlns:a16="http://schemas.microsoft.com/office/drawing/2014/main" val="10009"/>
                  </a:ext>
                </a:extLst>
              </a:tr>
              <a:tr h="244508">
                <a:tc vMerge="1">
                  <a:txBody>
                    <a:bodyPr/>
                    <a:lstStyle/>
                    <a:p>
                      <a:endParaRPr lang="ru-RU"/>
                    </a:p>
                  </a:txBody>
                  <a:tcPr/>
                </a:tc>
                <a:tc>
                  <a:txBody>
                    <a:bodyPr/>
                    <a:lstStyle/>
                    <a:p>
                      <a:pPr algn="l" fontAlgn="b"/>
                      <a:r>
                        <a:rPr lang="ru-RU" sz="1400" u="none" strike="noStrike">
                          <a:effectLst/>
                          <a:latin typeface="Times New Roman" charset="0"/>
                          <a:ea typeface="Times New Roman" charset="0"/>
                          <a:cs typeface="Times New Roman" charset="0"/>
                        </a:rPr>
                        <a:t>по централизованному снабжению</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b"/>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10010"/>
                  </a:ext>
                </a:extLst>
              </a:tr>
              <a:tr h="429473">
                <a:tc rowSpan="2">
                  <a:txBody>
                    <a:bodyPr/>
                    <a:lstStyle/>
                    <a:p>
                      <a:pPr algn="ctr" fontAlgn="t"/>
                      <a:r>
                        <a:rPr lang="is-IS" sz="1400" u="none" strike="noStrike">
                          <a:effectLst/>
                          <a:latin typeface="Times New Roman" charset="0"/>
                          <a:ea typeface="Times New Roman" charset="0"/>
                          <a:cs typeface="Times New Roman" charset="0"/>
                        </a:rPr>
                        <a:t>06</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tc>
                <a:tc>
                  <a:txBody>
                    <a:bodyPr/>
                    <a:lstStyle/>
                    <a:p>
                      <a:pPr algn="l" fontAlgn="ctr"/>
                      <a:r>
                        <a:rPr lang="ru-RU" sz="1400" u="none" strike="noStrike">
                          <a:effectLst/>
                          <a:latin typeface="Times New Roman" charset="0"/>
                          <a:ea typeface="Times New Roman" charset="0"/>
                          <a:cs typeface="Times New Roman" charset="0"/>
                        </a:rPr>
                        <a:t>Задолженность учащихся и студентов</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ctr"/>
                </a:tc>
                <a:tc rowSpan="2">
                  <a:txBody>
                    <a:bodyPr/>
                    <a:lstStyle/>
                    <a:p>
                      <a:pPr algn="ctr" fontAlgn="b"/>
                      <a:r>
                        <a:rPr lang="is-IS" sz="1400" u="none" strike="noStrike">
                          <a:effectLst/>
                          <a:latin typeface="Times New Roman" charset="0"/>
                          <a:ea typeface="Times New Roman" charset="0"/>
                          <a:cs typeface="Times New Roman" charset="0"/>
                        </a:rPr>
                        <a:t>060</a:t>
                      </a:r>
                      <a:endParaRPr lang="is-IS"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tc rowSpan="2">
                  <a:txBody>
                    <a:bodyPr/>
                    <a:lstStyle/>
                    <a:p>
                      <a:pPr algn="ctr" fontAlgn="b"/>
                      <a:r>
                        <a:rPr lang="sk-SK" sz="1400" u="none" strike="noStrike">
                          <a:effectLst/>
                          <a:latin typeface="Times New Roman" charset="0"/>
                          <a:ea typeface="Times New Roman" charset="0"/>
                          <a:cs typeface="Times New Roman" charset="0"/>
                        </a:rPr>
                        <a:t> </a:t>
                      </a:r>
                      <a:endParaRPr lang="sk-SK" sz="1400" b="0" i="0" u="none" strike="noStrike">
                        <a:solidFill>
                          <a:srgbClr val="FF0000"/>
                        </a:solidFill>
                        <a:effectLst/>
                        <a:latin typeface="Times New Roman" charset="0"/>
                        <a:ea typeface="Times New Roman" charset="0"/>
                        <a:cs typeface="Times New Roman" charset="0"/>
                      </a:endParaRPr>
                    </a:p>
                  </a:txBody>
                  <a:tcPr marL="9630" marR="9630" marT="9630" marB="0" anchor="b"/>
                </a:tc>
                <a:extLst>
                  <a:ext uri="{0D108BD9-81ED-4DB2-BD59-A6C34878D82A}">
                    <a16:rowId xmlns:a16="http://schemas.microsoft.com/office/drawing/2014/main" val="10011"/>
                  </a:ext>
                </a:extLst>
              </a:tr>
              <a:tr h="429473">
                <a:tc vMerge="1">
                  <a:txBody>
                    <a:bodyPr/>
                    <a:lstStyle/>
                    <a:p>
                      <a:endParaRPr lang="ru-RU"/>
                    </a:p>
                  </a:txBody>
                  <a:tcPr/>
                </a:tc>
                <a:tc>
                  <a:txBody>
                    <a:bodyPr/>
                    <a:lstStyle/>
                    <a:p>
                      <a:pPr algn="l" fontAlgn="b"/>
                      <a:r>
                        <a:rPr lang="ru-RU" sz="1400" u="none" strike="noStrike">
                          <a:effectLst/>
                          <a:latin typeface="Times New Roman" charset="0"/>
                          <a:ea typeface="Times New Roman" charset="0"/>
                          <a:cs typeface="Times New Roman" charset="0"/>
                        </a:rPr>
                        <a:t>за невозвращенные материальные ценности</a:t>
                      </a:r>
                      <a:endParaRPr lang="ru-RU" sz="1400" b="0" i="0" u="none" strike="noStrike">
                        <a:solidFill>
                          <a:srgbClr val="FF0000"/>
                        </a:solidFill>
                        <a:effectLst/>
                        <a:latin typeface="Times New Roman" charset="0"/>
                        <a:ea typeface="Times New Roman" charset="0"/>
                        <a:cs typeface="Times New Roman" charset="0"/>
                      </a:endParaRPr>
                    </a:p>
                  </a:txBody>
                  <a:tcPr marL="9630" marR="9630" marT="9630" marB="0" anchor="b"/>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10012"/>
                  </a:ext>
                </a:extLst>
              </a:tr>
              <a:tr h="220245">
                <a:tc>
                  <a:txBody>
                    <a:bodyPr/>
                    <a:lstStyle/>
                    <a:p>
                      <a:pPr algn="ctr" fontAlgn="t"/>
                      <a:r>
                        <a:rPr lang="mr-IN" sz="1400" b="0" i="0" u="none" strike="noStrike" dirty="0" smtClean="0">
                          <a:solidFill>
                            <a:schemeClr val="tx1"/>
                          </a:solidFill>
                          <a:effectLst/>
                          <a:latin typeface="Times New Roman" charset="0"/>
                          <a:ea typeface="Times New Roman" charset="0"/>
                          <a:cs typeface="Times New Roman" charset="0"/>
                        </a:rPr>
                        <a:t>…</a:t>
                      </a:r>
                      <a:endParaRPr lang="is-IS"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r>
                        <a:rPr lang="mr-IN" sz="1400" b="0" i="0" u="none" strike="noStrike" dirty="0" smtClean="0">
                          <a:solidFill>
                            <a:schemeClr val="tx1"/>
                          </a:solidFill>
                          <a:effectLst/>
                          <a:latin typeface="Times New Roman" charset="0"/>
                          <a:ea typeface="Times New Roman" charset="0"/>
                          <a:cs typeface="Times New Roman" charset="0"/>
                        </a:rPr>
                        <a:t>…</a:t>
                      </a:r>
                      <a:endParaRPr lang="ru-RU"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r>
                        <a:rPr lang="mr-IN" sz="1400" b="0" i="0" u="none" strike="noStrike" dirty="0" smtClean="0">
                          <a:solidFill>
                            <a:schemeClr val="tx1"/>
                          </a:solidFill>
                          <a:effectLst/>
                          <a:latin typeface="Times New Roman" charset="0"/>
                          <a:ea typeface="Times New Roman" charset="0"/>
                          <a:cs typeface="Times New Roman" charset="0"/>
                        </a:rPr>
                        <a:t>…</a:t>
                      </a:r>
                      <a:endParaRPr lang="is-IS"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endParaRPr lang="sk-SK"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endParaRPr lang="sk-SK"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endParaRPr lang="sk-SK"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endParaRPr lang="sk-SK"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endParaRPr lang="sk-SK"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endParaRPr lang="sk-SK"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endParaRPr lang="sk-SK"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tc>
                  <a:txBody>
                    <a:bodyPr/>
                    <a:lstStyle/>
                    <a:p>
                      <a:pPr algn="ctr" fontAlgn="b"/>
                      <a:endParaRPr lang="sk-SK" sz="1400" b="0" i="0" u="none" strike="noStrike" dirty="0">
                        <a:solidFill>
                          <a:schemeClr val="tx1"/>
                        </a:solidFill>
                        <a:effectLst/>
                        <a:latin typeface="Times New Roman" charset="0"/>
                        <a:ea typeface="Times New Roman" charset="0"/>
                        <a:cs typeface="Times New Roman" charset="0"/>
                      </a:endParaRPr>
                    </a:p>
                  </a:txBody>
                  <a:tcPr marL="9630" marR="9630" marT="9630" marB="0" anchor="ct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15235137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Номер слайда 14"/>
          <p:cNvSpPr>
            <a:spLocks noGrp="1"/>
          </p:cNvSpPr>
          <p:nvPr>
            <p:ph type="sldNum" sz="quarter" idx="12"/>
          </p:nvPr>
        </p:nvSpPr>
        <p:spPr>
          <a:xfrm>
            <a:off x="8420669" y="127000"/>
            <a:ext cx="550803" cy="365125"/>
          </a:xfrm>
        </p:spPr>
        <p:txBody>
          <a:bodyPr/>
          <a:lstStyle/>
          <a:p>
            <a:fld id="{B2D350B4-811D-9C49-8D4A-B431FFD45952}" type="slidenum">
              <a:rPr lang="en-US" b="1" smtClean="0">
                <a:solidFill>
                  <a:srgbClr val="C79023"/>
                </a:solidFill>
              </a:rPr>
              <a:pPr/>
              <a:t>37</a:t>
            </a:fld>
            <a:endParaRPr lang="en-US" b="1" dirty="0">
              <a:solidFill>
                <a:srgbClr val="C79023"/>
              </a:solidFill>
            </a:endParaRPr>
          </a:p>
        </p:txBody>
      </p:sp>
      <p:sp>
        <p:nvSpPr>
          <p:cNvPr id="41" name="Title 1">
            <a:extLst>
              <a:ext uri="{FF2B5EF4-FFF2-40B4-BE49-F238E27FC236}">
                <a16:creationId xmlns:a16="http://schemas.microsoft.com/office/drawing/2014/main" id="{D2BE57DE-FA7A-44BC-B8D6-F3B300F4C69D}"/>
              </a:ext>
            </a:extLst>
          </p:cNvPr>
          <p:cNvSpPr txBox="1">
            <a:spLocks/>
          </p:cNvSpPr>
          <p:nvPr/>
        </p:nvSpPr>
        <p:spPr>
          <a:xfrm>
            <a:off x="206477" y="280064"/>
            <a:ext cx="8445909" cy="427859"/>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ru-RU" sz="2400" b="1" dirty="0" smtClean="0">
                <a:solidFill>
                  <a:srgbClr val="077A3E"/>
                </a:solidFill>
                <a:latin typeface="Times New Roman" panose="02020603050405020304" pitchFamily="18" charset="0"/>
                <a:cs typeface="Times New Roman" panose="02020603050405020304" pitchFamily="18" charset="0"/>
              </a:rPr>
              <a:t>Журнал операций по </a:t>
            </a:r>
            <a:r>
              <a:rPr lang="ru-RU" sz="2400" b="1" dirty="0" err="1" smtClean="0">
                <a:solidFill>
                  <a:srgbClr val="C00000"/>
                </a:solidFill>
                <a:latin typeface="Times New Roman" panose="02020603050405020304" pitchFamily="18" charset="0"/>
                <a:cs typeface="Times New Roman" panose="02020603050405020304" pitchFamily="18" charset="0"/>
              </a:rPr>
              <a:t>забалансовым</a:t>
            </a:r>
            <a:r>
              <a:rPr lang="ru-RU" sz="2400" b="1" dirty="0" smtClean="0">
                <a:solidFill>
                  <a:srgbClr val="C00000"/>
                </a:solidFill>
                <a:latin typeface="Times New Roman" panose="02020603050405020304" pitchFamily="18" charset="0"/>
                <a:cs typeface="Times New Roman" panose="02020603050405020304" pitchFamily="18" charset="0"/>
              </a:rPr>
              <a:t> счетам (проект)</a:t>
            </a:r>
          </a:p>
        </p:txBody>
      </p:sp>
      <p:pic>
        <p:nvPicPr>
          <p:cNvPr id="6" name="Рисунок 5"/>
          <p:cNvPicPr>
            <a:picLocks noChangeAspect="1"/>
          </p:cNvPicPr>
          <p:nvPr/>
        </p:nvPicPr>
        <p:blipFill>
          <a:blip r:embed="rId3"/>
          <a:stretch>
            <a:fillRect/>
          </a:stretch>
        </p:blipFill>
        <p:spPr>
          <a:xfrm>
            <a:off x="770033" y="1808076"/>
            <a:ext cx="7381560" cy="4826932"/>
          </a:xfrm>
          <a:prstGeom prst="rect">
            <a:avLst/>
          </a:prstGeom>
        </p:spPr>
      </p:pic>
      <p:sp>
        <p:nvSpPr>
          <p:cNvPr id="7" name="Прямоугольник 6"/>
          <p:cNvSpPr/>
          <p:nvPr/>
        </p:nvSpPr>
        <p:spPr>
          <a:xfrm>
            <a:off x="5005033" y="2210116"/>
            <a:ext cx="3973331" cy="1200329"/>
          </a:xfrm>
          <a:prstGeom prst="rect">
            <a:avLst/>
          </a:prstGeom>
          <a:solidFill>
            <a:srgbClr val="FFFF66"/>
          </a:solidFill>
          <a:ln w="28575">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r>
              <a:rPr lang="ru-RU" dirty="0"/>
              <a:t>Применяется для отражения в электронном виде движения имущества и обязательств, учитываемых на </a:t>
            </a:r>
            <a:r>
              <a:rPr lang="ru-RU" dirty="0" err="1"/>
              <a:t>забалансовых</a:t>
            </a:r>
            <a:r>
              <a:rPr lang="ru-RU" dirty="0"/>
              <a:t> счетах</a:t>
            </a:r>
          </a:p>
        </p:txBody>
      </p:sp>
      <p:sp>
        <p:nvSpPr>
          <p:cNvPr id="8" name="Прямоугольник 7"/>
          <p:cNvSpPr/>
          <p:nvPr/>
        </p:nvSpPr>
        <p:spPr>
          <a:xfrm>
            <a:off x="206477" y="800381"/>
            <a:ext cx="4687768" cy="923330"/>
          </a:xfrm>
          <a:prstGeom prst="rect">
            <a:avLst/>
          </a:prstGeom>
          <a:solidFill>
            <a:srgbClr val="FFFF99"/>
          </a:solidFill>
          <a:ln w="28575">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r>
              <a:rPr lang="ru-RU" dirty="0"/>
              <a:t>Открывается путем переноса информации о наличии имущества и обязательств по соответствующим з/</a:t>
            </a:r>
            <a:r>
              <a:rPr lang="ru-RU" dirty="0" err="1"/>
              <a:t>сч</a:t>
            </a:r>
            <a:r>
              <a:rPr lang="ru-RU" dirty="0"/>
              <a:t> на начало периода. </a:t>
            </a:r>
          </a:p>
        </p:txBody>
      </p:sp>
      <p:sp>
        <p:nvSpPr>
          <p:cNvPr id="9" name="Прямоугольник 8"/>
          <p:cNvSpPr/>
          <p:nvPr/>
        </p:nvSpPr>
        <p:spPr>
          <a:xfrm>
            <a:off x="5011927" y="4726396"/>
            <a:ext cx="3959545" cy="2031325"/>
          </a:xfrm>
          <a:prstGeom prst="rect">
            <a:avLst/>
          </a:prstGeom>
          <a:solidFill>
            <a:srgbClr val="FFFF66"/>
          </a:solidFill>
          <a:ln w="28575">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r>
              <a:rPr lang="ru-RU" dirty="0"/>
              <a:t>операции отражаются в зависимости от характера изменений информации об объекте учета записью увеличения или уменьшения соответствующего з/</a:t>
            </a:r>
            <a:r>
              <a:rPr lang="ru-RU" dirty="0" err="1"/>
              <a:t>сч</a:t>
            </a:r>
            <a:r>
              <a:rPr lang="ru-RU" dirty="0"/>
              <a:t>, а также информации о наличии имущества и обязательств на конец периода</a:t>
            </a:r>
          </a:p>
        </p:txBody>
      </p:sp>
    </p:spTree>
    <p:extLst>
      <p:ext uri="{BB962C8B-B14F-4D97-AF65-F5344CB8AC3E}">
        <p14:creationId xmlns:p14="http://schemas.microsoft.com/office/powerpoint/2010/main" val="18741379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Номер слайда 14"/>
          <p:cNvSpPr>
            <a:spLocks noGrp="1"/>
          </p:cNvSpPr>
          <p:nvPr>
            <p:ph type="sldNum" sz="quarter" idx="12"/>
          </p:nvPr>
        </p:nvSpPr>
        <p:spPr>
          <a:xfrm>
            <a:off x="8420669" y="127000"/>
            <a:ext cx="550803" cy="365125"/>
          </a:xfrm>
        </p:spPr>
        <p:txBody>
          <a:bodyPr/>
          <a:lstStyle/>
          <a:p>
            <a:fld id="{B2D350B4-811D-9C49-8D4A-B431FFD45952}" type="slidenum">
              <a:rPr lang="en-US" b="1" smtClean="0">
                <a:solidFill>
                  <a:srgbClr val="C79023"/>
                </a:solidFill>
              </a:rPr>
              <a:pPr/>
              <a:t>38</a:t>
            </a:fld>
            <a:endParaRPr lang="en-US" b="1" dirty="0">
              <a:solidFill>
                <a:srgbClr val="C79023"/>
              </a:solidFill>
            </a:endParaRPr>
          </a:p>
        </p:txBody>
      </p:sp>
      <p:sp>
        <p:nvSpPr>
          <p:cNvPr id="41" name="Title 1">
            <a:extLst>
              <a:ext uri="{FF2B5EF4-FFF2-40B4-BE49-F238E27FC236}">
                <a16:creationId xmlns:a16="http://schemas.microsoft.com/office/drawing/2014/main" id="{D2BE57DE-FA7A-44BC-B8D6-F3B300F4C69D}"/>
              </a:ext>
            </a:extLst>
          </p:cNvPr>
          <p:cNvSpPr txBox="1">
            <a:spLocks/>
          </p:cNvSpPr>
          <p:nvPr/>
        </p:nvSpPr>
        <p:spPr>
          <a:xfrm>
            <a:off x="379202" y="95632"/>
            <a:ext cx="7899560" cy="427859"/>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ru-RU" sz="2400" b="1" dirty="0" err="1" smtClean="0">
                <a:solidFill>
                  <a:srgbClr val="077A3E"/>
                </a:solidFill>
                <a:latin typeface="Times New Roman" panose="02020603050405020304" pitchFamily="18" charset="0"/>
                <a:cs typeface="Times New Roman" panose="02020603050405020304" pitchFamily="18" charset="0"/>
              </a:rPr>
              <a:t>Забалансовые</a:t>
            </a:r>
            <a:r>
              <a:rPr lang="ru-RU" sz="2400" b="1" dirty="0" smtClean="0">
                <a:solidFill>
                  <a:srgbClr val="077A3E"/>
                </a:solidFill>
                <a:latin typeface="Times New Roman" panose="02020603050405020304" pitchFamily="18" charset="0"/>
                <a:cs typeface="Times New Roman" panose="02020603050405020304" pitchFamily="18" charset="0"/>
              </a:rPr>
              <a:t> счета – изменения в Инструкции</a:t>
            </a:r>
          </a:p>
        </p:txBody>
      </p:sp>
      <p:sp>
        <p:nvSpPr>
          <p:cNvPr id="3" name="TextBox 2"/>
          <p:cNvSpPr txBox="1"/>
          <p:nvPr/>
        </p:nvSpPr>
        <p:spPr>
          <a:xfrm>
            <a:off x="221885" y="1300004"/>
            <a:ext cx="2078863" cy="1200329"/>
          </a:xfrm>
          <a:prstGeom prst="rect">
            <a:avLst/>
          </a:prstGeom>
          <a:noFill/>
        </p:spPr>
        <p:txBody>
          <a:bodyPr wrap="square" rtlCol="0">
            <a:noAutofit/>
          </a:bodyPr>
          <a:lstStyle/>
          <a:p>
            <a:pPr algn="ctr"/>
            <a:r>
              <a:rPr lang="ru-RU" b="1" dirty="0" smtClean="0">
                <a:solidFill>
                  <a:srgbClr val="002060"/>
                </a:solidFill>
                <a:latin typeface="Times New Roman" panose="02020603050405020304" pitchFamily="18" charset="0"/>
                <a:cs typeface="Times New Roman" panose="02020603050405020304" pitchFamily="18" charset="0"/>
              </a:rPr>
              <a:t>Выбытие ОС с балансового учета при признании их не активами </a:t>
            </a:r>
            <a:endParaRPr lang="ru-RU" b="1" dirty="0">
              <a:solidFill>
                <a:srgbClr val="00206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2925755" y="965708"/>
            <a:ext cx="5736463" cy="1649673"/>
          </a:xfrm>
          <a:prstGeom prst="rect">
            <a:avLst/>
          </a:prstGeom>
          <a:noFill/>
        </p:spPr>
        <p:txBody>
          <a:bodyPr wrap="square" rtlCol="0">
            <a:noAutofit/>
          </a:bodyPr>
          <a:lstStyle/>
          <a:p>
            <a:pPr algn="ctr"/>
            <a:r>
              <a:rPr lang="ru-RU" sz="2400" dirty="0" err="1" smtClean="0">
                <a:latin typeface="Times New Roman" panose="02020603050405020304" pitchFamily="18" charset="0"/>
                <a:cs typeface="Times New Roman" panose="02020603050405020304" pitchFamily="18" charset="0"/>
              </a:rPr>
              <a:t>Дт</a:t>
            </a:r>
            <a:r>
              <a:rPr lang="ru-RU" sz="2400" dirty="0" smtClean="0">
                <a:latin typeface="Times New Roman" panose="02020603050405020304" pitchFamily="18" charset="0"/>
                <a:cs typeface="Times New Roman" panose="02020603050405020304" pitchFamily="18" charset="0"/>
              </a:rPr>
              <a:t> 0.104.00.000, 0.114.00.000, 0.401.10.172</a:t>
            </a:r>
          </a:p>
          <a:p>
            <a:pPr algn="ctr"/>
            <a:r>
              <a:rPr lang="ru-RU" sz="2400" dirty="0" err="1" smtClean="0">
                <a:latin typeface="Times New Roman" panose="02020603050405020304" pitchFamily="18" charset="0"/>
                <a:cs typeface="Times New Roman" panose="02020603050405020304" pitchFamily="18" charset="0"/>
              </a:rPr>
              <a:t>Кт</a:t>
            </a:r>
            <a:r>
              <a:rPr lang="ru-RU" sz="2400" dirty="0" smtClean="0">
                <a:latin typeface="Times New Roman" panose="02020603050405020304" pitchFamily="18" charset="0"/>
                <a:cs typeface="Times New Roman" panose="02020603050405020304" pitchFamily="18" charset="0"/>
              </a:rPr>
              <a:t> 0.101.00.000</a:t>
            </a:r>
          </a:p>
          <a:p>
            <a:pPr algn="ctr"/>
            <a:endParaRPr lang="ru-RU" sz="2400" dirty="0">
              <a:latin typeface="Times New Roman" panose="02020603050405020304" pitchFamily="18" charset="0"/>
              <a:cs typeface="Times New Roman" panose="02020603050405020304" pitchFamily="18" charset="0"/>
            </a:endParaRPr>
          </a:p>
          <a:p>
            <a:pPr algn="ctr"/>
            <a:r>
              <a:rPr lang="ru-RU" sz="2400" dirty="0" smtClean="0">
                <a:latin typeface="Times New Roman" panose="02020603050405020304" pitchFamily="18" charset="0"/>
                <a:cs typeface="Times New Roman" panose="02020603050405020304" pitchFamily="18" charset="0"/>
              </a:rPr>
              <a:t>Увеличение з/счета 02</a:t>
            </a: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379201" y="3315617"/>
            <a:ext cx="2078863" cy="2180615"/>
          </a:xfrm>
          <a:prstGeom prst="rect">
            <a:avLst/>
          </a:prstGeom>
          <a:noFill/>
        </p:spPr>
        <p:txBody>
          <a:bodyPr wrap="square" rtlCol="0">
            <a:noAutofit/>
          </a:bodyPr>
          <a:lstStyle/>
          <a:p>
            <a:pPr algn="ctr"/>
            <a:r>
              <a:rPr lang="ru-RU" b="1" dirty="0" smtClean="0">
                <a:solidFill>
                  <a:srgbClr val="002060"/>
                </a:solidFill>
                <a:latin typeface="Times New Roman" panose="02020603050405020304" pitchFamily="18" charset="0"/>
                <a:cs typeface="Times New Roman" panose="02020603050405020304" pitchFamily="18" charset="0"/>
              </a:rPr>
              <a:t>Восстановление на балансовом учете ОС ранее признанных не активами (при определении целевой функции </a:t>
            </a:r>
            <a:endParaRPr lang="ru-RU" b="1" dirty="0">
              <a:solidFill>
                <a:srgbClr val="002060"/>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2925755" y="3288267"/>
            <a:ext cx="5815122" cy="2434107"/>
          </a:xfrm>
          <a:prstGeom prst="rect">
            <a:avLst/>
          </a:prstGeom>
          <a:noFill/>
        </p:spPr>
        <p:txBody>
          <a:bodyPr wrap="square" rtlCol="0">
            <a:noAutofit/>
          </a:bodyPr>
          <a:lstStyle/>
          <a:p>
            <a:pPr algn="ctr"/>
            <a:r>
              <a:rPr lang="ru-RU" sz="2400" dirty="0" err="1">
                <a:latin typeface="Times New Roman" panose="02020603050405020304" pitchFamily="18" charset="0"/>
                <a:cs typeface="Times New Roman" panose="02020603050405020304" pitchFamily="18" charset="0"/>
              </a:rPr>
              <a:t>Д</a:t>
            </a:r>
            <a:r>
              <a:rPr lang="ru-RU" sz="2400" dirty="0" err="1" smtClean="0">
                <a:latin typeface="Times New Roman" panose="02020603050405020304" pitchFamily="18" charset="0"/>
                <a:cs typeface="Times New Roman" panose="02020603050405020304" pitchFamily="18" charset="0"/>
              </a:rPr>
              <a:t>т</a:t>
            </a:r>
            <a:r>
              <a:rPr lang="ru-RU" sz="2400" dirty="0" smtClean="0">
                <a:latin typeface="Times New Roman" panose="02020603050405020304" pitchFamily="18" charset="0"/>
                <a:cs typeface="Times New Roman" panose="02020603050405020304" pitchFamily="18" charset="0"/>
              </a:rPr>
              <a:t> 0.101.00.000</a:t>
            </a:r>
          </a:p>
          <a:p>
            <a:pPr algn="ctr"/>
            <a:r>
              <a:rPr lang="ru-RU" sz="2400" dirty="0" err="1" smtClean="0">
                <a:latin typeface="Times New Roman" panose="02020603050405020304" pitchFamily="18" charset="0"/>
                <a:cs typeface="Times New Roman" panose="02020603050405020304" pitchFamily="18" charset="0"/>
              </a:rPr>
              <a:t>Кт</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0.104.00.000, 0.114.00.000, 0.401.10.172</a:t>
            </a:r>
          </a:p>
          <a:p>
            <a:pPr algn="ctr"/>
            <a:r>
              <a:rPr lang="ru-RU" sz="2400" dirty="0" smtClean="0">
                <a:latin typeface="Times New Roman" panose="02020603050405020304" pitchFamily="18" charset="0"/>
                <a:cs typeface="Times New Roman" panose="02020603050405020304" pitchFamily="18" charset="0"/>
              </a:rPr>
              <a:t>по </a:t>
            </a:r>
            <a:r>
              <a:rPr lang="ru-RU" sz="2400" dirty="0">
                <a:latin typeface="Times New Roman" panose="02020603050405020304" pitchFamily="18" charset="0"/>
                <a:cs typeface="Times New Roman" panose="02020603050405020304" pitchFamily="18" charset="0"/>
              </a:rPr>
              <a:t>стоимости на дату их выбытия с балансового </a:t>
            </a:r>
            <a:r>
              <a:rPr lang="ru-RU" sz="2400" dirty="0" smtClean="0">
                <a:latin typeface="Times New Roman" panose="02020603050405020304" pitchFamily="18" charset="0"/>
                <a:cs typeface="Times New Roman" panose="02020603050405020304" pitchFamily="18" charset="0"/>
              </a:rPr>
              <a:t>учета</a:t>
            </a:r>
          </a:p>
          <a:p>
            <a:pPr algn="ctr"/>
            <a:endParaRPr lang="ru-RU" sz="2400" dirty="0">
              <a:latin typeface="Times New Roman" panose="02020603050405020304" pitchFamily="18" charset="0"/>
              <a:cs typeface="Times New Roman" panose="02020603050405020304" pitchFamily="18" charset="0"/>
            </a:endParaRPr>
          </a:p>
          <a:p>
            <a:pPr algn="ctr"/>
            <a:r>
              <a:rPr lang="ru-RU" sz="2400" dirty="0" smtClean="0">
                <a:latin typeface="Times New Roman" panose="02020603050405020304" pitchFamily="18" charset="0"/>
                <a:cs typeface="Times New Roman" panose="02020603050405020304" pitchFamily="18" charset="0"/>
              </a:rPr>
              <a:t>Уменьшение з/счета 02</a:t>
            </a: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1824541" y="6188782"/>
            <a:ext cx="5815122" cy="412955"/>
          </a:xfrm>
          <a:prstGeom prst="rect">
            <a:avLst/>
          </a:prstGeom>
          <a:noFill/>
        </p:spPr>
        <p:txBody>
          <a:bodyPr wrap="square" rtlCol="0">
            <a:noAutofit/>
          </a:bodyPr>
          <a:lstStyle/>
          <a:p>
            <a:pPr algn="ctr"/>
            <a:r>
              <a:rPr lang="ru-RU" sz="2000" i="1" dirty="0" smtClean="0">
                <a:latin typeface="Times New Roman" panose="02020603050405020304" pitchFamily="18" charset="0"/>
                <a:cs typeface="Times New Roman" panose="02020603050405020304" pitchFamily="18" charset="0"/>
              </a:rPr>
              <a:t>По тому же принципу – з/счет 21</a:t>
            </a:r>
            <a:endParaRPr lang="ru-RU" sz="2000" i="1" dirty="0">
              <a:latin typeface="Times New Roman" panose="02020603050405020304" pitchFamily="18" charset="0"/>
              <a:cs typeface="Times New Roman" panose="02020603050405020304" pitchFamily="18" charset="0"/>
            </a:endParaRPr>
          </a:p>
          <a:p>
            <a:pPr algn="ctr"/>
            <a:endParaRPr lang="ru-RU"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18332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9927" y="17938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отчетности</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39</a:t>
            </a:fld>
            <a:endParaRPr lang="en-US" b="1" dirty="0">
              <a:solidFill>
                <a:srgbClr val="C79023"/>
              </a:solidFill>
            </a:endParaRPr>
          </a:p>
        </p:txBody>
      </p:sp>
      <p:pic>
        <p:nvPicPr>
          <p:cNvPr id="8" name="Рисунок 7"/>
          <p:cNvPicPr>
            <a:picLocks noChangeAspect="1"/>
          </p:cNvPicPr>
          <p:nvPr/>
        </p:nvPicPr>
        <p:blipFill rotWithShape="1">
          <a:blip r:embed="rId3">
            <a:extLst>
              <a:ext uri="{28A0092B-C50C-407E-A947-70E740481C1C}">
                <a14:useLocalDpi xmlns:a14="http://schemas.microsoft.com/office/drawing/2010/main" val="0"/>
              </a:ext>
            </a:extLst>
          </a:blip>
          <a:srcRect l="350" r="524"/>
          <a:stretch/>
        </p:blipFill>
        <p:spPr>
          <a:xfrm>
            <a:off x="457200" y="671829"/>
            <a:ext cx="7869382" cy="5956300"/>
          </a:xfrm>
          <a:prstGeom prst="rect">
            <a:avLst/>
          </a:prstGeom>
        </p:spPr>
      </p:pic>
      <p:sp>
        <p:nvSpPr>
          <p:cNvPr id="3" name="TextBox 2"/>
          <p:cNvSpPr txBox="1"/>
          <p:nvPr/>
        </p:nvSpPr>
        <p:spPr>
          <a:xfrm>
            <a:off x="7246374" y="1027121"/>
            <a:ext cx="1455174" cy="646331"/>
          </a:xfrm>
          <a:prstGeom prst="rect">
            <a:avLst/>
          </a:prstGeom>
          <a:noFill/>
        </p:spPr>
        <p:txBody>
          <a:bodyPr wrap="square" rtlCol="0">
            <a:spAutoFit/>
          </a:bodyPr>
          <a:lstStyle/>
          <a:p>
            <a:pPr algn="ctr"/>
            <a:r>
              <a:rPr lang="ru-RU" b="1" dirty="0" smtClean="0">
                <a:solidFill>
                  <a:srgbClr val="C00000"/>
                </a:solidFill>
                <a:latin typeface="Times New Roman" panose="02020603050405020304" pitchFamily="18" charset="0"/>
                <a:cs typeface="Times New Roman" panose="02020603050405020304" pitchFamily="18" charset="0"/>
              </a:rPr>
              <a:t>КФО 5 и 6</a:t>
            </a:r>
          </a:p>
          <a:p>
            <a:pPr algn="ctr"/>
            <a:r>
              <a:rPr lang="ru-RU" b="1" dirty="0" smtClean="0">
                <a:solidFill>
                  <a:srgbClr val="C00000"/>
                </a:solidFill>
                <a:latin typeface="Times New Roman" panose="02020603050405020304" pitchFamily="18" charset="0"/>
                <a:cs typeface="Times New Roman" panose="02020603050405020304" pitchFamily="18" charset="0"/>
              </a:rPr>
              <a:t>за 2020 год</a:t>
            </a:r>
            <a:endParaRPr lang="ru-RU"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8865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1403168" y="84949"/>
            <a:ext cx="6452338" cy="553998"/>
          </a:xfrm>
          <a:prstGeom prst="rect">
            <a:avLst/>
          </a:prstGeom>
        </p:spPr>
        <p:txBody>
          <a:bodyPr wrap="square">
            <a:spAutoFit/>
          </a:bodyPr>
          <a:lstStyle/>
          <a:p>
            <a:pPr algn="ctr"/>
            <a:r>
              <a:rPr lang="ru-RU" sz="3000" b="1" dirty="0" smtClean="0">
                <a:solidFill>
                  <a:srgbClr val="077A3E"/>
                </a:solidFill>
              </a:rPr>
              <a:t>Изменения отчетности в 2020 г.</a:t>
            </a:r>
            <a:endParaRPr lang="ru-RU" sz="3000" b="1" dirty="0">
              <a:solidFill>
                <a:srgbClr val="077A3E"/>
              </a:solidFill>
            </a:endParaRPr>
          </a:p>
        </p:txBody>
      </p:sp>
      <p:sp>
        <p:nvSpPr>
          <p:cNvPr id="7" name="Номер слайда 14"/>
          <p:cNvSpPr>
            <a:spLocks noGrp="1"/>
          </p:cNvSpPr>
          <p:nvPr>
            <p:ph type="sldNum" sz="quarter" idx="12"/>
          </p:nvPr>
        </p:nvSpPr>
        <p:spPr>
          <a:xfrm>
            <a:off x="8596142" y="179386"/>
            <a:ext cx="547857" cy="365125"/>
          </a:xfrm>
        </p:spPr>
        <p:txBody>
          <a:bodyPr/>
          <a:lstStyle/>
          <a:p>
            <a:r>
              <a:rPr lang="ru-RU" b="1" dirty="0">
                <a:solidFill>
                  <a:srgbClr val="C79023"/>
                </a:solidFill>
              </a:rPr>
              <a:t> </a:t>
            </a:r>
            <a:fld id="{D81B3B79-DEF0-4346-A5D2-0443081EFB3D}" type="slidenum">
              <a:rPr lang="ru-RU" b="1" smtClean="0">
                <a:solidFill>
                  <a:srgbClr val="C79023"/>
                </a:solidFill>
              </a:rPr>
              <a:t>4</a:t>
            </a:fld>
            <a:endParaRPr lang="en-US" b="1" dirty="0">
              <a:solidFill>
                <a:srgbClr val="C79023"/>
              </a:solidFill>
            </a:endParaRPr>
          </a:p>
        </p:txBody>
      </p:sp>
      <p:pic>
        <p:nvPicPr>
          <p:cNvPr id="2" name="Рисунок 1" descr="Вырезка экрана"/>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93224"/>
            <a:ext cx="9144000" cy="5471551"/>
          </a:xfrm>
          <a:prstGeom prst="rect">
            <a:avLst/>
          </a:prstGeom>
        </p:spPr>
      </p:pic>
      <p:sp>
        <p:nvSpPr>
          <p:cNvPr id="3" name="Овал 2"/>
          <p:cNvSpPr/>
          <p:nvPr/>
        </p:nvSpPr>
        <p:spPr>
          <a:xfrm>
            <a:off x="3565849" y="3558208"/>
            <a:ext cx="2208785" cy="2315818"/>
          </a:xfrm>
          <a:prstGeom prst="ellipse">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noFill/>
            </a:endParaRPr>
          </a:p>
        </p:txBody>
      </p:sp>
      <p:sp>
        <p:nvSpPr>
          <p:cNvPr id="4" name="TextBox 3"/>
          <p:cNvSpPr txBox="1"/>
          <p:nvPr/>
        </p:nvSpPr>
        <p:spPr>
          <a:xfrm>
            <a:off x="3856383" y="730839"/>
            <a:ext cx="5132957" cy="1191816"/>
          </a:xfrm>
          <a:prstGeom prst="roundRect">
            <a:avLst/>
          </a:prstGeom>
          <a:solidFill>
            <a:srgbClr val="FFFCC1"/>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3200" b="1" dirty="0" smtClean="0">
                <a:latin typeface="Times New Roman" panose="02020603050405020304" pitchFamily="18" charset="0"/>
                <a:cs typeface="Times New Roman" panose="02020603050405020304" pitchFamily="18" charset="0"/>
              </a:rPr>
              <a:t>191н – </a:t>
            </a:r>
            <a:r>
              <a:rPr lang="ru-RU" sz="3200" b="1" dirty="0" smtClean="0">
                <a:solidFill>
                  <a:srgbClr val="002060"/>
                </a:solidFill>
                <a:latin typeface="Times New Roman" panose="02020603050405020304" pitchFamily="18" charset="0"/>
                <a:cs typeface="Times New Roman" panose="02020603050405020304" pitchFamily="18" charset="0"/>
              </a:rPr>
              <a:t>311н от 16.12.2020</a:t>
            </a:r>
          </a:p>
          <a:p>
            <a:pPr algn="ctr"/>
            <a:r>
              <a:rPr lang="ru-RU" sz="3200" b="1" dirty="0" smtClean="0">
                <a:latin typeface="Times New Roman" panose="02020603050405020304" pitchFamily="18" charset="0"/>
                <a:cs typeface="Times New Roman" panose="02020603050405020304" pitchFamily="18" charset="0"/>
              </a:rPr>
              <a:t>33н – </a:t>
            </a:r>
            <a:r>
              <a:rPr lang="ru-RU" sz="3200" b="1" dirty="0" smtClean="0">
                <a:solidFill>
                  <a:srgbClr val="002060"/>
                </a:solidFill>
                <a:latin typeface="Times New Roman" panose="02020603050405020304" pitchFamily="18" charset="0"/>
                <a:cs typeface="Times New Roman" panose="02020603050405020304" pitchFamily="18" charset="0"/>
              </a:rPr>
              <a:t>292н от 30.11.2020</a:t>
            </a:r>
            <a:endParaRPr lang="ru-RU" sz="32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17562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9927" y="17938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отчетности</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40</a:t>
            </a:fld>
            <a:endParaRPr lang="en-US" b="1" dirty="0">
              <a:solidFill>
                <a:srgbClr val="C79023"/>
              </a:solidFill>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97082"/>
            <a:ext cx="9144000" cy="4030133"/>
          </a:xfrm>
          <a:prstGeom prst="rect">
            <a:avLst/>
          </a:prstGeom>
        </p:spPr>
      </p:pic>
      <p:sp>
        <p:nvSpPr>
          <p:cNvPr id="4" name="TextBox 3"/>
          <p:cNvSpPr txBox="1"/>
          <p:nvPr/>
        </p:nvSpPr>
        <p:spPr>
          <a:xfrm>
            <a:off x="3477491" y="3532909"/>
            <a:ext cx="1773382" cy="665018"/>
          </a:xfrm>
          <a:prstGeom prst="wedgeRoundRectCallout">
            <a:avLst>
              <a:gd name="adj1" fmla="val 42995"/>
              <a:gd name="adj2" fmla="val -148327"/>
              <a:gd name="adj3" fmla="val 16667"/>
            </a:avLst>
          </a:prstGeom>
          <a:solidFill>
            <a:srgbClr val="FFFCC1"/>
          </a:solidFill>
          <a:ln>
            <a:solidFill>
              <a:srgbClr val="077A3E"/>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ctr"/>
            <a:r>
              <a:rPr lang="ru-RU" dirty="0" smtClean="0"/>
              <a:t>304.04.000</a:t>
            </a:r>
          </a:p>
          <a:p>
            <a:pPr algn="ctr"/>
            <a:r>
              <a:rPr lang="ru-RU" dirty="0" smtClean="0"/>
              <a:t>401.10.191-198</a:t>
            </a:r>
            <a:endParaRPr lang="ru-RU" dirty="0"/>
          </a:p>
        </p:txBody>
      </p:sp>
      <p:sp>
        <p:nvSpPr>
          <p:cNvPr id="9" name="TextBox 8"/>
          <p:cNvSpPr txBox="1"/>
          <p:nvPr/>
        </p:nvSpPr>
        <p:spPr>
          <a:xfrm>
            <a:off x="4156364" y="4614768"/>
            <a:ext cx="1773382" cy="665018"/>
          </a:xfrm>
          <a:prstGeom prst="wedgeRoundRectCallout">
            <a:avLst>
              <a:gd name="adj1" fmla="val 50808"/>
              <a:gd name="adj2" fmla="val -300410"/>
              <a:gd name="adj3" fmla="val 16667"/>
            </a:avLst>
          </a:prstGeom>
          <a:solidFill>
            <a:srgbClr val="FFFCC1"/>
          </a:solidFill>
          <a:ln>
            <a:solidFill>
              <a:srgbClr val="077A3E"/>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ctr"/>
            <a:r>
              <a:rPr lang="ru-RU" dirty="0" smtClean="0"/>
              <a:t>401.10.199</a:t>
            </a:r>
            <a:endParaRPr lang="ru-RU" dirty="0"/>
          </a:p>
        </p:txBody>
      </p:sp>
      <p:sp>
        <p:nvSpPr>
          <p:cNvPr id="10" name="TextBox 9"/>
          <p:cNvSpPr txBox="1"/>
          <p:nvPr/>
        </p:nvSpPr>
        <p:spPr>
          <a:xfrm>
            <a:off x="7606144" y="3699164"/>
            <a:ext cx="1537855" cy="665018"/>
          </a:xfrm>
          <a:prstGeom prst="wedgeRoundRectCallout">
            <a:avLst>
              <a:gd name="adj1" fmla="val -23826"/>
              <a:gd name="adj2" fmla="val -158744"/>
              <a:gd name="adj3" fmla="val 16667"/>
            </a:avLst>
          </a:prstGeom>
          <a:solidFill>
            <a:srgbClr val="FFFCC1"/>
          </a:solidFill>
          <a:ln>
            <a:solidFill>
              <a:srgbClr val="077A3E"/>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ctr"/>
            <a:r>
              <a:rPr lang="ru-RU" dirty="0" smtClean="0"/>
              <a:t>401.10.172</a:t>
            </a:r>
          </a:p>
          <a:p>
            <a:pPr algn="ctr"/>
            <a:r>
              <a:rPr lang="ru-RU" dirty="0" smtClean="0"/>
              <a:t>401.20.273</a:t>
            </a:r>
            <a:endParaRPr lang="ru-RU" dirty="0"/>
          </a:p>
        </p:txBody>
      </p:sp>
      <p:sp>
        <p:nvSpPr>
          <p:cNvPr id="11" name="TextBox 10"/>
          <p:cNvSpPr txBox="1"/>
          <p:nvPr/>
        </p:nvSpPr>
        <p:spPr>
          <a:xfrm>
            <a:off x="6541562" y="5152468"/>
            <a:ext cx="1773382" cy="1594695"/>
          </a:xfrm>
          <a:prstGeom prst="wedgeRoundRectCallout">
            <a:avLst>
              <a:gd name="adj1" fmla="val -9348"/>
              <a:gd name="adj2" fmla="val -134349"/>
              <a:gd name="adj3" fmla="val 16667"/>
            </a:avLst>
          </a:prstGeom>
          <a:solidFill>
            <a:srgbClr val="FFFCC1"/>
          </a:solidFill>
          <a:ln>
            <a:solidFill>
              <a:srgbClr val="077A3E"/>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ctr"/>
            <a:r>
              <a:rPr lang="ru-RU" smtClean="0"/>
              <a:t>304.04.000</a:t>
            </a:r>
          </a:p>
          <a:p>
            <a:pPr algn="ctr"/>
            <a:r>
              <a:rPr lang="ru-RU" dirty="0" smtClean="0"/>
              <a:t>401.20.240</a:t>
            </a:r>
          </a:p>
          <a:p>
            <a:pPr algn="ctr"/>
            <a:r>
              <a:rPr lang="ru-RU" dirty="0" smtClean="0"/>
              <a:t>401.20.250</a:t>
            </a:r>
          </a:p>
          <a:p>
            <a:pPr algn="ctr"/>
            <a:r>
              <a:rPr lang="ru-RU" dirty="0" smtClean="0"/>
              <a:t>401.20.280</a:t>
            </a:r>
            <a:endParaRPr lang="ru-RU" dirty="0"/>
          </a:p>
        </p:txBody>
      </p:sp>
    </p:spTree>
    <p:extLst>
      <p:ext uri="{BB962C8B-B14F-4D97-AF65-F5344CB8AC3E}">
        <p14:creationId xmlns:p14="http://schemas.microsoft.com/office/powerpoint/2010/main" val="10108293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Номер слайда 14"/>
          <p:cNvSpPr>
            <a:spLocks noGrp="1"/>
          </p:cNvSpPr>
          <p:nvPr>
            <p:ph type="sldNum" sz="quarter" idx="12"/>
          </p:nvPr>
        </p:nvSpPr>
        <p:spPr>
          <a:xfrm>
            <a:off x="8513637" y="33988"/>
            <a:ext cx="630363" cy="365125"/>
          </a:xfrm>
        </p:spPr>
        <p:txBody>
          <a:bodyPr/>
          <a:lstStyle/>
          <a:p>
            <a:fld id="{B2D350B4-811D-9C49-8D4A-B431FFD45952}" type="slidenum">
              <a:rPr lang="en-US" b="1" smtClean="0">
                <a:solidFill>
                  <a:srgbClr val="C79023"/>
                </a:solidFill>
              </a:rPr>
              <a:pPr/>
              <a:t>41</a:t>
            </a:fld>
            <a:endParaRPr lang="en-US" b="1" dirty="0">
              <a:solidFill>
                <a:srgbClr val="C79023"/>
              </a:solidFill>
            </a:endParaRPr>
          </a:p>
        </p:txBody>
      </p:sp>
      <p:sp>
        <p:nvSpPr>
          <p:cNvPr id="2" name="TextBox 1"/>
          <p:cNvSpPr txBox="1"/>
          <p:nvPr/>
        </p:nvSpPr>
        <p:spPr>
          <a:xfrm>
            <a:off x="619432" y="65508"/>
            <a:ext cx="8366156" cy="830997"/>
          </a:xfrm>
          <a:prstGeom prst="rect">
            <a:avLst/>
          </a:prstGeom>
          <a:noFill/>
        </p:spPr>
        <p:txBody>
          <a:bodyPr wrap="square" rtlCol="0">
            <a:spAutoFit/>
          </a:bodyPr>
          <a:lstStyle/>
          <a:p>
            <a:pPr algn="ctr"/>
            <a:r>
              <a:rPr lang="ru-RU" sz="2400" b="1" dirty="0" smtClean="0">
                <a:solidFill>
                  <a:srgbClr val="077A3E"/>
                </a:solidFill>
                <a:latin typeface="Times New Roman" panose="02020603050405020304" pitchFamily="18" charset="0"/>
                <a:cs typeface="Times New Roman" panose="02020603050405020304" pitchFamily="18" charset="0"/>
              </a:rPr>
              <a:t>Сведения о дебиторской и кредиторской задолженности (ф.0503169, 0503769) </a:t>
            </a:r>
            <a:r>
              <a:rPr lang="ru-RU" sz="2400" b="1" u="sng" dirty="0" smtClean="0">
                <a:solidFill>
                  <a:srgbClr val="C00000"/>
                </a:solidFill>
                <a:latin typeface="Times New Roman" panose="02020603050405020304" pitchFamily="18" charset="0"/>
                <a:cs typeface="Times New Roman" panose="02020603050405020304" pitchFamily="18" charset="0"/>
              </a:rPr>
              <a:t>за 2020 год!!!</a:t>
            </a:r>
            <a:endParaRPr lang="ru-RU" sz="2400" b="1" u="sng" dirty="0">
              <a:solidFill>
                <a:srgbClr val="C00000"/>
              </a:solidFill>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31619926"/>
              </p:ext>
            </p:extLst>
          </p:nvPr>
        </p:nvGraphicFramePr>
        <p:xfrm>
          <a:off x="138108" y="1317503"/>
          <a:ext cx="8847484" cy="2763520"/>
        </p:xfrm>
        <a:graphic>
          <a:graphicData uri="http://schemas.openxmlformats.org/drawingml/2006/table">
            <a:tbl>
              <a:tblPr firstRow="1" bandRow="1">
                <a:tableStyleId>{F5AB1C69-6EDB-4FF4-983F-18BD219EF322}</a:tableStyleId>
              </a:tblPr>
              <a:tblGrid>
                <a:gridCol w="2616815">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06769">
                  <a:extLst>
                    <a:ext uri="{9D8B030D-6E8A-4147-A177-3AD203B41FA5}">
                      <a16:colId xmlns:a16="http://schemas.microsoft.com/office/drawing/2014/main" val="20002"/>
                    </a:ext>
                  </a:extLst>
                </a:gridCol>
                <a:gridCol w="1486634">
                  <a:extLst>
                    <a:ext uri="{9D8B030D-6E8A-4147-A177-3AD203B41FA5}">
                      <a16:colId xmlns:a16="http://schemas.microsoft.com/office/drawing/2014/main" val="20003"/>
                    </a:ext>
                  </a:extLst>
                </a:gridCol>
                <a:gridCol w="1813266">
                  <a:extLst>
                    <a:ext uri="{9D8B030D-6E8A-4147-A177-3AD203B41FA5}">
                      <a16:colId xmlns:a16="http://schemas.microsoft.com/office/drawing/2014/main" val="20004"/>
                    </a:ext>
                  </a:extLst>
                </a:gridCol>
              </a:tblGrid>
              <a:tr h="370840">
                <a:tc>
                  <a:txBody>
                    <a:bodyPr/>
                    <a:lstStyle/>
                    <a:p>
                      <a:pPr algn="ctr"/>
                      <a:r>
                        <a:rPr lang="ru-RU" dirty="0" smtClean="0">
                          <a:solidFill>
                            <a:schemeClr val="tx1"/>
                          </a:solidFill>
                        </a:rPr>
                        <a:t>Номер счета</a:t>
                      </a:r>
                      <a:endParaRPr lang="ru-RU" dirty="0">
                        <a:solidFill>
                          <a:schemeClr val="tx1"/>
                        </a:solidFill>
                      </a:endParaRPr>
                    </a:p>
                  </a:txBody>
                  <a:tcPr anchor="ctr"/>
                </a:tc>
                <a:tc>
                  <a:txBody>
                    <a:bodyPr/>
                    <a:lstStyle/>
                    <a:p>
                      <a:pPr algn="ctr"/>
                      <a:r>
                        <a:rPr lang="ru-RU" dirty="0" smtClean="0">
                          <a:solidFill>
                            <a:schemeClr val="tx1"/>
                          </a:solidFill>
                        </a:rPr>
                        <a:t>Остаток на начало года</a:t>
                      </a:r>
                      <a:endParaRPr lang="ru-RU" dirty="0">
                        <a:solidFill>
                          <a:schemeClr val="tx1"/>
                        </a:solidFill>
                      </a:endParaRPr>
                    </a:p>
                  </a:txBody>
                  <a:tcPr anchor="ctr"/>
                </a:tc>
                <a:tc>
                  <a:txBody>
                    <a:bodyPr/>
                    <a:lstStyle/>
                    <a:p>
                      <a:pPr algn="ctr"/>
                      <a:r>
                        <a:rPr lang="ru-RU" dirty="0" smtClean="0">
                          <a:solidFill>
                            <a:schemeClr val="tx1"/>
                          </a:solidFill>
                        </a:rPr>
                        <a:t>Увеличение </a:t>
                      </a:r>
                      <a:r>
                        <a:rPr lang="ru-RU" dirty="0" err="1" smtClean="0">
                          <a:solidFill>
                            <a:schemeClr val="tx1"/>
                          </a:solidFill>
                        </a:rPr>
                        <a:t>задолж-ти</a:t>
                      </a:r>
                      <a:endParaRPr lang="ru-RU" dirty="0">
                        <a:solidFill>
                          <a:schemeClr val="tx1"/>
                        </a:solidFill>
                      </a:endParaRPr>
                    </a:p>
                  </a:txBody>
                  <a:tcPr anchor="ctr"/>
                </a:tc>
                <a:tc>
                  <a:txBody>
                    <a:bodyPr/>
                    <a:lstStyle/>
                    <a:p>
                      <a:pPr algn="ctr"/>
                      <a:r>
                        <a:rPr lang="ru-RU" dirty="0" smtClean="0">
                          <a:solidFill>
                            <a:schemeClr val="tx1"/>
                          </a:solidFill>
                        </a:rPr>
                        <a:t>Уменьшение </a:t>
                      </a:r>
                      <a:r>
                        <a:rPr lang="ru-RU" dirty="0" err="1" smtClean="0">
                          <a:solidFill>
                            <a:schemeClr val="tx1"/>
                          </a:solidFill>
                        </a:rPr>
                        <a:t>задолж-ти</a:t>
                      </a:r>
                      <a:endParaRPr lang="ru-RU" dirty="0">
                        <a:solidFill>
                          <a:schemeClr val="tx1"/>
                        </a:solidFill>
                      </a:endParaRPr>
                    </a:p>
                  </a:txBody>
                  <a:tcPr anchor="ctr"/>
                </a:tc>
                <a:tc>
                  <a:txBody>
                    <a:bodyPr/>
                    <a:lstStyle/>
                    <a:p>
                      <a:pPr algn="ctr"/>
                      <a:r>
                        <a:rPr lang="ru-RU" dirty="0" smtClean="0">
                          <a:solidFill>
                            <a:schemeClr val="tx1"/>
                          </a:solidFill>
                        </a:rPr>
                        <a:t>Остаток на конец периода</a:t>
                      </a:r>
                      <a:endParaRPr lang="ru-RU" dirty="0">
                        <a:solidFill>
                          <a:schemeClr val="tx1"/>
                        </a:solidFill>
                      </a:endParaRPr>
                    </a:p>
                  </a:txBody>
                  <a:tcPr anchor="ctr"/>
                </a:tc>
                <a:extLst>
                  <a:ext uri="{0D108BD9-81ED-4DB2-BD59-A6C34878D82A}">
                    <a16:rowId xmlns:a16="http://schemas.microsoft.com/office/drawing/2014/main" val="10000"/>
                  </a:ext>
                </a:extLst>
              </a:tr>
              <a:tr h="370840">
                <a:tc>
                  <a:txBody>
                    <a:bodyPr/>
                    <a:lstStyle/>
                    <a:p>
                      <a:r>
                        <a:rPr lang="ru-RU" dirty="0" smtClean="0"/>
                        <a:t>(1-17 КРБ) 1 206 26 </a:t>
                      </a:r>
                      <a:r>
                        <a:rPr lang="ru-RU" b="1" dirty="0" smtClean="0">
                          <a:solidFill>
                            <a:srgbClr val="C00000"/>
                          </a:solidFill>
                        </a:rPr>
                        <a:t>000</a:t>
                      </a:r>
                      <a:endParaRPr lang="ru-RU" b="1" dirty="0">
                        <a:solidFill>
                          <a:srgbClr val="C00000"/>
                        </a:solidFill>
                      </a:endParaRPr>
                    </a:p>
                  </a:txBody>
                  <a:tcPr/>
                </a:tc>
                <a:tc>
                  <a:txBody>
                    <a:bodyPr/>
                    <a:lstStyle/>
                    <a:p>
                      <a:pPr algn="ctr"/>
                      <a:r>
                        <a:rPr lang="ru-RU" dirty="0" smtClean="0"/>
                        <a:t>100</a:t>
                      </a:r>
                      <a:endParaRPr lang="ru-RU" dirty="0"/>
                    </a:p>
                  </a:txBody>
                  <a:tcPr anchor="ctr"/>
                </a:tc>
                <a:tc>
                  <a:txBody>
                    <a:bodyPr/>
                    <a:lstStyle/>
                    <a:p>
                      <a:pPr algn="ctr"/>
                      <a:r>
                        <a:rPr lang="ru-RU" dirty="0" smtClean="0"/>
                        <a:t>50</a:t>
                      </a:r>
                      <a:endParaRPr lang="ru-RU" dirty="0"/>
                    </a:p>
                  </a:txBody>
                  <a:tcPr anchor="ctr"/>
                </a:tc>
                <a:tc>
                  <a:txBody>
                    <a:bodyPr/>
                    <a:lstStyle/>
                    <a:p>
                      <a:pPr algn="ctr"/>
                      <a:r>
                        <a:rPr lang="ru-RU" dirty="0" smtClean="0"/>
                        <a:t>25</a:t>
                      </a:r>
                      <a:endParaRPr lang="ru-RU" dirty="0"/>
                    </a:p>
                  </a:txBody>
                  <a:tcPr anchor="ctr"/>
                </a:tc>
                <a:tc>
                  <a:txBody>
                    <a:bodyPr/>
                    <a:lstStyle/>
                    <a:p>
                      <a:pPr algn="ctr"/>
                      <a:r>
                        <a:rPr lang="ru-RU" dirty="0" smtClean="0"/>
                        <a:t>125</a:t>
                      </a:r>
                      <a:endParaRPr lang="ru-RU" dirty="0"/>
                    </a:p>
                  </a:txBody>
                  <a:tcPr anchor="ctr"/>
                </a:tc>
                <a:extLst>
                  <a:ext uri="{0D108BD9-81ED-4DB2-BD59-A6C34878D82A}">
                    <a16:rowId xmlns:a16="http://schemas.microsoft.com/office/drawing/2014/main" val="10001"/>
                  </a:ext>
                </a:extLst>
              </a:tr>
              <a:tr h="370840">
                <a:tc>
                  <a:txBody>
                    <a:bodyPr/>
                    <a:lstStyle/>
                    <a:p>
                      <a:r>
                        <a:rPr lang="ru-RU" dirty="0" smtClean="0"/>
                        <a:t>(1-17</a:t>
                      </a:r>
                      <a:r>
                        <a:rPr lang="ru-RU" baseline="0" dirty="0" smtClean="0"/>
                        <a:t> КРБ) 1 206 26 </a:t>
                      </a:r>
                      <a:r>
                        <a:rPr lang="ru-RU" b="1" baseline="0" dirty="0" smtClean="0">
                          <a:solidFill>
                            <a:srgbClr val="C00000"/>
                          </a:solidFill>
                        </a:rPr>
                        <a:t>000</a:t>
                      </a:r>
                      <a:endParaRPr lang="ru-RU" b="1" dirty="0">
                        <a:solidFill>
                          <a:srgbClr val="C00000"/>
                        </a:solidFill>
                      </a:endParaRPr>
                    </a:p>
                  </a:txBody>
                  <a:tcPr/>
                </a:tc>
                <a:tc>
                  <a:txBody>
                    <a:bodyPr/>
                    <a:lstStyle/>
                    <a:p>
                      <a:pPr algn="ctr"/>
                      <a:r>
                        <a:rPr lang="ru-RU" dirty="0" smtClean="0"/>
                        <a:t>250</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200</a:t>
                      </a:r>
                      <a:endParaRPr lang="ru-RU" dirty="0"/>
                    </a:p>
                  </a:txBody>
                  <a:tcPr anchor="ctr"/>
                </a:tc>
                <a:tc>
                  <a:txBody>
                    <a:bodyPr/>
                    <a:lstStyle/>
                    <a:p>
                      <a:pPr algn="ctr"/>
                      <a:r>
                        <a:rPr lang="ru-RU" dirty="0" smtClean="0"/>
                        <a:t>50</a:t>
                      </a:r>
                      <a:endParaRPr lang="ru-RU" dirty="0"/>
                    </a:p>
                  </a:txBody>
                  <a:tcPr anchor="ctr"/>
                </a:tc>
                <a:extLst>
                  <a:ext uri="{0D108BD9-81ED-4DB2-BD59-A6C34878D82A}">
                    <a16:rowId xmlns:a16="http://schemas.microsoft.com/office/drawing/2014/main" val="10002"/>
                  </a:ext>
                </a:extLst>
              </a:tr>
              <a:tr h="370840">
                <a:tc>
                  <a:txBody>
                    <a:bodyPr/>
                    <a:lstStyle/>
                    <a:p>
                      <a:r>
                        <a:rPr lang="ru-RU" dirty="0" smtClean="0"/>
                        <a:t>Итого по коду счета</a:t>
                      </a:r>
                    </a:p>
                    <a:p>
                      <a:pPr algn="r"/>
                      <a:r>
                        <a:rPr lang="ru-RU" dirty="0" smtClean="0"/>
                        <a:t>1 206 26 000</a:t>
                      </a:r>
                      <a:endParaRPr lang="ru-RU" dirty="0"/>
                    </a:p>
                  </a:txBody>
                  <a:tcPr/>
                </a:tc>
                <a:tc>
                  <a:txBody>
                    <a:bodyPr/>
                    <a:lstStyle/>
                    <a:p>
                      <a:pPr algn="ctr"/>
                      <a:r>
                        <a:rPr lang="ru-RU" dirty="0" smtClean="0"/>
                        <a:t>350</a:t>
                      </a:r>
                      <a:endParaRPr lang="ru-RU" dirty="0"/>
                    </a:p>
                  </a:txBody>
                  <a:tcPr anchor="ctr"/>
                </a:tc>
                <a:tc>
                  <a:txBody>
                    <a:bodyPr/>
                    <a:lstStyle/>
                    <a:p>
                      <a:pPr algn="ctr"/>
                      <a:r>
                        <a:rPr lang="ru-RU" dirty="0" smtClean="0"/>
                        <a:t>50</a:t>
                      </a:r>
                      <a:endParaRPr lang="ru-RU" dirty="0"/>
                    </a:p>
                  </a:txBody>
                  <a:tcPr anchor="ctr"/>
                </a:tc>
                <a:tc>
                  <a:txBody>
                    <a:bodyPr/>
                    <a:lstStyle/>
                    <a:p>
                      <a:pPr algn="ctr"/>
                      <a:r>
                        <a:rPr lang="ru-RU" dirty="0" smtClean="0"/>
                        <a:t>250</a:t>
                      </a:r>
                      <a:endParaRPr lang="ru-RU" dirty="0"/>
                    </a:p>
                  </a:txBody>
                  <a:tcPr anchor="ctr"/>
                </a:tc>
                <a:tc>
                  <a:txBody>
                    <a:bodyPr/>
                    <a:lstStyle/>
                    <a:p>
                      <a:pPr algn="ctr"/>
                      <a:r>
                        <a:rPr lang="ru-RU" dirty="0" smtClean="0"/>
                        <a:t>175</a:t>
                      </a:r>
                      <a:endParaRPr lang="ru-RU" dirty="0"/>
                    </a:p>
                  </a:txBody>
                  <a:tcPr anchor="ctr"/>
                </a:tc>
                <a:extLst>
                  <a:ext uri="{0D108BD9-81ED-4DB2-BD59-A6C34878D82A}">
                    <a16:rowId xmlns:a16="http://schemas.microsoft.com/office/drawing/2014/main" val="10003"/>
                  </a:ext>
                </a:extLst>
              </a:tr>
              <a:tr h="370840">
                <a:tc>
                  <a:txBody>
                    <a:bodyPr/>
                    <a:lstStyle/>
                    <a:p>
                      <a:pPr algn="l"/>
                      <a:r>
                        <a:rPr lang="ru-RU" dirty="0" smtClean="0"/>
                        <a:t>(1-17 КД) 1 205 31 </a:t>
                      </a:r>
                      <a:r>
                        <a:rPr lang="ru-RU" b="1" dirty="0" smtClean="0">
                          <a:solidFill>
                            <a:srgbClr val="C00000"/>
                          </a:solidFill>
                        </a:rPr>
                        <a:t>000</a:t>
                      </a:r>
                      <a:endParaRPr lang="ru-RU" b="1" dirty="0">
                        <a:solidFill>
                          <a:srgbClr val="C00000"/>
                        </a:solidFill>
                      </a:endParaRPr>
                    </a:p>
                  </a:txBody>
                  <a:tcPr anchor="ctr"/>
                </a:tc>
                <a:tc>
                  <a:txBody>
                    <a:bodyPr/>
                    <a:lstStyle/>
                    <a:p>
                      <a:pPr algn="ctr"/>
                      <a:r>
                        <a:rPr lang="ru-RU" dirty="0" smtClean="0"/>
                        <a:t>-</a:t>
                      </a:r>
                      <a:endParaRPr lang="ru-RU" dirty="0"/>
                    </a:p>
                  </a:txBody>
                  <a:tcPr anchor="ctr"/>
                </a:tc>
                <a:tc>
                  <a:txBody>
                    <a:bodyPr/>
                    <a:lstStyle/>
                    <a:p>
                      <a:pPr algn="ctr"/>
                      <a:r>
                        <a:rPr lang="ru-RU" dirty="0" smtClean="0"/>
                        <a:t>400</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400</a:t>
                      </a:r>
                      <a:endParaRPr lang="ru-RU" dirty="0"/>
                    </a:p>
                  </a:txBody>
                  <a:tcPr anchor="ctr"/>
                </a:tc>
                <a:extLst>
                  <a:ext uri="{0D108BD9-81ED-4DB2-BD59-A6C34878D82A}">
                    <a16:rowId xmlns:a16="http://schemas.microsoft.com/office/drawing/2014/main" val="10004"/>
                  </a:ext>
                </a:extLst>
              </a:tr>
              <a:tr h="370840">
                <a:tc>
                  <a:txBody>
                    <a:bodyPr/>
                    <a:lstStyle/>
                    <a:p>
                      <a:r>
                        <a:rPr lang="ru-RU" dirty="0" smtClean="0"/>
                        <a:t>(1-17</a:t>
                      </a:r>
                      <a:r>
                        <a:rPr lang="ru-RU" baseline="0" dirty="0" smtClean="0"/>
                        <a:t> КРБ) 1 303 13 </a:t>
                      </a:r>
                      <a:r>
                        <a:rPr lang="ru-RU" b="1" baseline="0" dirty="0" smtClean="0">
                          <a:solidFill>
                            <a:srgbClr val="C00000"/>
                          </a:solidFill>
                        </a:rPr>
                        <a:t>000</a:t>
                      </a:r>
                      <a:endParaRPr lang="ru-RU" b="1" dirty="0" smtClean="0">
                        <a:solidFill>
                          <a:srgbClr val="C00000"/>
                        </a:solidFill>
                      </a:endParaRPr>
                    </a:p>
                  </a:txBody>
                  <a:tcPr/>
                </a:tc>
                <a:tc>
                  <a:txBody>
                    <a:bodyPr/>
                    <a:lstStyle/>
                    <a:p>
                      <a:pPr algn="ctr"/>
                      <a:r>
                        <a:rPr lang="ru-RU" dirty="0" smtClean="0"/>
                        <a:t>-</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5</a:t>
                      </a:r>
                      <a:endParaRPr lang="ru-RU" dirty="0"/>
                    </a:p>
                  </a:txBody>
                  <a:tcPr anchor="ctr"/>
                </a:tc>
                <a:extLst>
                  <a:ext uri="{0D108BD9-81ED-4DB2-BD59-A6C34878D82A}">
                    <a16:rowId xmlns:a16="http://schemas.microsoft.com/office/drawing/2014/main" val="10005"/>
                  </a:ext>
                </a:extLst>
              </a:tr>
            </a:tbl>
          </a:graphicData>
        </a:graphic>
      </p:graphicFrame>
      <p:sp>
        <p:nvSpPr>
          <p:cNvPr id="9" name="TextBox 8"/>
          <p:cNvSpPr txBox="1"/>
          <p:nvPr/>
        </p:nvSpPr>
        <p:spPr>
          <a:xfrm>
            <a:off x="140817" y="896505"/>
            <a:ext cx="3801014" cy="369332"/>
          </a:xfrm>
          <a:prstGeom prst="rect">
            <a:avLst/>
          </a:prstGeom>
          <a:noFill/>
        </p:spPr>
        <p:txBody>
          <a:bodyPr wrap="square" rtlCol="0">
            <a:spAutoFit/>
          </a:bodyPr>
          <a:lstStyle/>
          <a:p>
            <a:pPr algn="ctr"/>
            <a:r>
              <a:rPr lang="ru-RU" b="1" dirty="0" smtClean="0">
                <a:solidFill>
                  <a:srgbClr val="002060"/>
                </a:solidFill>
                <a:latin typeface="Times New Roman" panose="02020603050405020304" pitchFamily="18" charset="0"/>
                <a:cs typeface="Times New Roman" panose="02020603050405020304" pitchFamily="18" charset="0"/>
              </a:rPr>
              <a:t>1. Дебиторская задолженность</a:t>
            </a:r>
            <a:endParaRPr lang="ru-RU" b="1" dirty="0">
              <a:solidFill>
                <a:srgbClr val="00206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0" y="4600996"/>
            <a:ext cx="3801014" cy="369332"/>
          </a:xfrm>
          <a:prstGeom prst="rect">
            <a:avLst/>
          </a:prstGeom>
          <a:noFill/>
        </p:spPr>
        <p:txBody>
          <a:bodyPr wrap="square" rtlCol="0">
            <a:spAutoFit/>
          </a:bodyPr>
          <a:lstStyle/>
          <a:p>
            <a:pPr algn="ctr"/>
            <a:r>
              <a:rPr lang="ru-RU" b="1" dirty="0">
                <a:solidFill>
                  <a:srgbClr val="002060"/>
                </a:solidFill>
                <a:latin typeface="Times New Roman" panose="02020603050405020304" pitchFamily="18" charset="0"/>
                <a:cs typeface="Times New Roman" panose="02020603050405020304" pitchFamily="18" charset="0"/>
              </a:rPr>
              <a:t>2</a:t>
            </a:r>
            <a:r>
              <a:rPr lang="ru-RU" b="1" dirty="0" smtClean="0">
                <a:solidFill>
                  <a:srgbClr val="002060"/>
                </a:solidFill>
                <a:latin typeface="Times New Roman" panose="02020603050405020304" pitchFamily="18" charset="0"/>
                <a:cs typeface="Times New Roman" panose="02020603050405020304" pitchFamily="18" charset="0"/>
              </a:rPr>
              <a:t>. Кредиторская задолженность</a:t>
            </a:r>
            <a:endParaRPr lang="ru-RU" b="1" dirty="0">
              <a:solidFill>
                <a:srgbClr val="002060"/>
              </a:solidFill>
              <a:latin typeface="Times New Roman" panose="02020603050405020304" pitchFamily="18" charset="0"/>
              <a:cs typeface="Times New Roman" panose="02020603050405020304" pitchFamily="18" charset="0"/>
            </a:endParaRPr>
          </a:p>
        </p:txBody>
      </p:sp>
      <p:graphicFrame>
        <p:nvGraphicFramePr>
          <p:cNvPr id="11" name="Таблица 10"/>
          <p:cNvGraphicFramePr>
            <a:graphicFrameLocks noGrp="1"/>
          </p:cNvGraphicFramePr>
          <p:nvPr>
            <p:extLst>
              <p:ext uri="{D42A27DB-BD31-4B8C-83A1-F6EECF244321}">
                <p14:modId xmlns:p14="http://schemas.microsoft.com/office/powerpoint/2010/main" val="1544950888"/>
              </p:ext>
            </p:extLst>
          </p:nvPr>
        </p:nvGraphicFramePr>
        <p:xfrm>
          <a:off x="138108" y="5138996"/>
          <a:ext cx="8847484" cy="1381760"/>
        </p:xfrm>
        <a:graphic>
          <a:graphicData uri="http://schemas.openxmlformats.org/drawingml/2006/table">
            <a:tbl>
              <a:tblPr firstRow="1" bandRow="1">
                <a:tableStyleId>{F5AB1C69-6EDB-4FF4-983F-18BD219EF322}</a:tableStyleId>
              </a:tblPr>
              <a:tblGrid>
                <a:gridCol w="2616815">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06769">
                  <a:extLst>
                    <a:ext uri="{9D8B030D-6E8A-4147-A177-3AD203B41FA5}">
                      <a16:colId xmlns:a16="http://schemas.microsoft.com/office/drawing/2014/main" val="20002"/>
                    </a:ext>
                  </a:extLst>
                </a:gridCol>
                <a:gridCol w="1486634">
                  <a:extLst>
                    <a:ext uri="{9D8B030D-6E8A-4147-A177-3AD203B41FA5}">
                      <a16:colId xmlns:a16="http://schemas.microsoft.com/office/drawing/2014/main" val="20003"/>
                    </a:ext>
                  </a:extLst>
                </a:gridCol>
                <a:gridCol w="1813266">
                  <a:extLst>
                    <a:ext uri="{9D8B030D-6E8A-4147-A177-3AD203B41FA5}">
                      <a16:colId xmlns:a16="http://schemas.microsoft.com/office/drawing/2014/main" val="20004"/>
                    </a:ext>
                  </a:extLst>
                </a:gridCol>
              </a:tblGrid>
              <a:tr h="370840">
                <a:tc>
                  <a:txBody>
                    <a:bodyPr/>
                    <a:lstStyle/>
                    <a:p>
                      <a:pPr algn="ctr"/>
                      <a:r>
                        <a:rPr lang="ru-RU" dirty="0" smtClean="0">
                          <a:solidFill>
                            <a:schemeClr val="tx1"/>
                          </a:solidFill>
                        </a:rPr>
                        <a:t>Номер счета</a:t>
                      </a:r>
                      <a:endParaRPr lang="ru-RU" dirty="0">
                        <a:solidFill>
                          <a:schemeClr val="tx1"/>
                        </a:solidFill>
                      </a:endParaRPr>
                    </a:p>
                  </a:txBody>
                  <a:tcPr anchor="ctr"/>
                </a:tc>
                <a:tc>
                  <a:txBody>
                    <a:bodyPr/>
                    <a:lstStyle/>
                    <a:p>
                      <a:pPr algn="ctr"/>
                      <a:r>
                        <a:rPr lang="ru-RU" dirty="0" smtClean="0">
                          <a:solidFill>
                            <a:schemeClr val="tx1"/>
                          </a:solidFill>
                        </a:rPr>
                        <a:t>Остаток на начало года</a:t>
                      </a:r>
                      <a:endParaRPr lang="ru-RU" dirty="0">
                        <a:solidFill>
                          <a:schemeClr val="tx1"/>
                        </a:solidFill>
                      </a:endParaRPr>
                    </a:p>
                  </a:txBody>
                  <a:tcPr anchor="ctr"/>
                </a:tc>
                <a:tc>
                  <a:txBody>
                    <a:bodyPr/>
                    <a:lstStyle/>
                    <a:p>
                      <a:pPr algn="ctr"/>
                      <a:r>
                        <a:rPr lang="ru-RU" dirty="0" smtClean="0">
                          <a:solidFill>
                            <a:schemeClr val="tx1"/>
                          </a:solidFill>
                        </a:rPr>
                        <a:t>Увеличение </a:t>
                      </a:r>
                      <a:r>
                        <a:rPr lang="ru-RU" dirty="0" err="1" smtClean="0">
                          <a:solidFill>
                            <a:schemeClr val="tx1"/>
                          </a:solidFill>
                        </a:rPr>
                        <a:t>задолж-ти</a:t>
                      </a:r>
                      <a:endParaRPr lang="ru-RU" dirty="0">
                        <a:solidFill>
                          <a:schemeClr val="tx1"/>
                        </a:solidFill>
                      </a:endParaRPr>
                    </a:p>
                  </a:txBody>
                  <a:tcPr anchor="ctr"/>
                </a:tc>
                <a:tc>
                  <a:txBody>
                    <a:bodyPr/>
                    <a:lstStyle/>
                    <a:p>
                      <a:pPr algn="ctr"/>
                      <a:r>
                        <a:rPr lang="ru-RU" dirty="0" smtClean="0">
                          <a:solidFill>
                            <a:schemeClr val="tx1"/>
                          </a:solidFill>
                        </a:rPr>
                        <a:t>Уменьшение </a:t>
                      </a:r>
                      <a:r>
                        <a:rPr lang="ru-RU" dirty="0" err="1" smtClean="0">
                          <a:solidFill>
                            <a:schemeClr val="tx1"/>
                          </a:solidFill>
                        </a:rPr>
                        <a:t>задолж-ти</a:t>
                      </a:r>
                      <a:endParaRPr lang="ru-RU" dirty="0">
                        <a:solidFill>
                          <a:schemeClr val="tx1"/>
                        </a:solidFill>
                      </a:endParaRPr>
                    </a:p>
                  </a:txBody>
                  <a:tcPr anchor="ctr"/>
                </a:tc>
                <a:tc>
                  <a:txBody>
                    <a:bodyPr/>
                    <a:lstStyle/>
                    <a:p>
                      <a:pPr algn="ctr"/>
                      <a:r>
                        <a:rPr lang="ru-RU" dirty="0" smtClean="0">
                          <a:solidFill>
                            <a:schemeClr val="tx1"/>
                          </a:solidFill>
                        </a:rPr>
                        <a:t>Остаток на конец периода</a:t>
                      </a:r>
                      <a:endParaRPr lang="ru-RU" dirty="0">
                        <a:solidFill>
                          <a:schemeClr val="tx1"/>
                        </a:solidFill>
                      </a:endParaRPr>
                    </a:p>
                  </a:txBody>
                  <a:tcPr anchor="ctr"/>
                </a:tc>
                <a:extLst>
                  <a:ext uri="{0D108BD9-81ED-4DB2-BD59-A6C34878D82A}">
                    <a16:rowId xmlns:a16="http://schemas.microsoft.com/office/drawing/2014/main" val="10000"/>
                  </a:ext>
                </a:extLst>
              </a:tr>
              <a:tr h="370840">
                <a:tc>
                  <a:txBody>
                    <a:bodyPr/>
                    <a:lstStyle/>
                    <a:p>
                      <a:r>
                        <a:rPr lang="ru-RU" dirty="0" smtClean="0"/>
                        <a:t>(1-17 КРБ) 1 302 11 </a:t>
                      </a:r>
                      <a:r>
                        <a:rPr lang="ru-RU" b="1" dirty="0" smtClean="0">
                          <a:solidFill>
                            <a:srgbClr val="C00000"/>
                          </a:solidFill>
                        </a:rPr>
                        <a:t>000</a:t>
                      </a:r>
                      <a:endParaRPr lang="ru-RU" b="1" dirty="0">
                        <a:solidFill>
                          <a:srgbClr val="C00000"/>
                        </a:solidFill>
                      </a:endParaRPr>
                    </a:p>
                  </a:txBody>
                  <a:tcPr/>
                </a:tc>
                <a:tc>
                  <a:txBody>
                    <a:bodyPr/>
                    <a:lstStyle/>
                    <a:p>
                      <a:pPr algn="ctr"/>
                      <a:r>
                        <a:rPr lang="ru-RU" dirty="0" smtClean="0"/>
                        <a:t>-</a:t>
                      </a:r>
                      <a:endParaRPr lang="ru-RU" dirty="0"/>
                    </a:p>
                  </a:txBody>
                  <a:tcPr anchor="ctr"/>
                </a:tc>
                <a:tc>
                  <a:txBody>
                    <a:bodyPr/>
                    <a:lstStyle/>
                    <a:p>
                      <a:pPr algn="ctr"/>
                      <a:r>
                        <a:rPr lang="ru-RU" dirty="0" smtClean="0"/>
                        <a:t>500</a:t>
                      </a:r>
                      <a:endParaRPr lang="ru-RU" dirty="0"/>
                    </a:p>
                  </a:txBody>
                  <a:tcPr anchor="ctr"/>
                </a:tc>
                <a:tc>
                  <a:txBody>
                    <a:bodyPr/>
                    <a:lstStyle/>
                    <a:p>
                      <a:pPr algn="ctr"/>
                      <a:r>
                        <a:rPr lang="ru-RU" dirty="0" smtClean="0"/>
                        <a:t>490</a:t>
                      </a:r>
                      <a:endParaRPr lang="ru-RU" dirty="0"/>
                    </a:p>
                  </a:txBody>
                  <a:tcPr anchor="ctr"/>
                </a:tc>
                <a:tc>
                  <a:txBody>
                    <a:bodyPr/>
                    <a:lstStyle/>
                    <a:p>
                      <a:pPr algn="ctr"/>
                      <a:r>
                        <a:rPr lang="ru-RU" dirty="0" smtClean="0"/>
                        <a:t>10</a:t>
                      </a:r>
                      <a:endParaRPr lang="ru-RU" dirty="0"/>
                    </a:p>
                  </a:txBody>
                  <a:tcPr anchor="ctr"/>
                </a:tc>
                <a:extLst>
                  <a:ext uri="{0D108BD9-81ED-4DB2-BD59-A6C34878D82A}">
                    <a16:rowId xmlns:a16="http://schemas.microsoft.com/office/drawing/2014/main" val="10001"/>
                  </a:ext>
                </a:extLst>
              </a:tr>
              <a:tr h="370840">
                <a:tc>
                  <a:txBody>
                    <a:bodyPr/>
                    <a:lstStyle/>
                    <a:p>
                      <a:pPr algn="l"/>
                      <a:r>
                        <a:rPr lang="ru-RU" dirty="0" smtClean="0"/>
                        <a:t>(1-17 КРБ) 1 208 12 </a:t>
                      </a:r>
                      <a:r>
                        <a:rPr lang="ru-RU" b="1" dirty="0" smtClean="0">
                          <a:solidFill>
                            <a:srgbClr val="C00000"/>
                          </a:solidFill>
                        </a:rPr>
                        <a:t>000</a:t>
                      </a:r>
                      <a:endParaRPr lang="ru-RU" b="1" dirty="0">
                        <a:solidFill>
                          <a:srgbClr val="C00000"/>
                        </a:solidFill>
                      </a:endParaRPr>
                    </a:p>
                  </a:txBody>
                  <a:tcPr anchor="ctr"/>
                </a:tc>
                <a:tc>
                  <a:txBody>
                    <a:bodyPr/>
                    <a:lstStyle/>
                    <a:p>
                      <a:pPr algn="ctr"/>
                      <a:r>
                        <a:rPr lang="ru-RU" dirty="0" smtClean="0"/>
                        <a:t>300</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300</a:t>
                      </a:r>
                      <a:endParaRPr lang="ru-RU" dirty="0"/>
                    </a:p>
                  </a:txBody>
                  <a:tcPr anchor="ctr"/>
                </a:tc>
                <a:tc>
                  <a:txBody>
                    <a:bodyPr/>
                    <a:lstStyle/>
                    <a:p>
                      <a:pPr algn="ctr"/>
                      <a:r>
                        <a:rPr lang="ru-RU" dirty="0" smtClean="0"/>
                        <a:t>-</a:t>
                      </a:r>
                      <a:endParaRPr lang="ru-RU" dirty="0"/>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9153101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Номер слайда 14"/>
          <p:cNvSpPr>
            <a:spLocks noGrp="1"/>
          </p:cNvSpPr>
          <p:nvPr>
            <p:ph type="sldNum" sz="quarter" idx="12"/>
          </p:nvPr>
        </p:nvSpPr>
        <p:spPr>
          <a:xfrm>
            <a:off x="8513637" y="33988"/>
            <a:ext cx="630363" cy="365125"/>
          </a:xfrm>
        </p:spPr>
        <p:txBody>
          <a:bodyPr/>
          <a:lstStyle/>
          <a:p>
            <a:fld id="{B2D350B4-811D-9C49-8D4A-B431FFD45952}" type="slidenum">
              <a:rPr lang="en-US" b="1" smtClean="0">
                <a:solidFill>
                  <a:srgbClr val="C79023"/>
                </a:solidFill>
              </a:rPr>
              <a:pPr/>
              <a:t>42</a:t>
            </a:fld>
            <a:endParaRPr lang="en-US" b="1" dirty="0">
              <a:solidFill>
                <a:srgbClr val="C79023"/>
              </a:solidFill>
            </a:endParaRPr>
          </a:p>
        </p:txBody>
      </p:sp>
      <p:sp>
        <p:nvSpPr>
          <p:cNvPr id="2" name="TextBox 1"/>
          <p:cNvSpPr txBox="1"/>
          <p:nvPr/>
        </p:nvSpPr>
        <p:spPr>
          <a:xfrm>
            <a:off x="619432" y="65508"/>
            <a:ext cx="8366156" cy="461665"/>
          </a:xfrm>
          <a:prstGeom prst="rect">
            <a:avLst/>
          </a:prstGeom>
          <a:noFill/>
        </p:spPr>
        <p:txBody>
          <a:bodyPr wrap="square" rtlCol="0">
            <a:spAutoFit/>
          </a:bodyPr>
          <a:lstStyle/>
          <a:p>
            <a:pPr algn="ctr"/>
            <a:r>
              <a:rPr lang="ru-RU" sz="2400" b="1" dirty="0" smtClean="0">
                <a:solidFill>
                  <a:srgbClr val="077A3E"/>
                </a:solidFill>
                <a:latin typeface="Times New Roman" panose="02020603050405020304" pitchFamily="18" charset="0"/>
                <a:cs typeface="Times New Roman" panose="02020603050405020304" pitchFamily="18" charset="0"/>
              </a:rPr>
              <a:t>Обороты по счета при завершении финансового года</a:t>
            </a:r>
            <a:endParaRPr lang="ru-RU" sz="2400" b="1" u="sng" dirty="0">
              <a:solidFill>
                <a:srgbClr val="C0000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186813" y="595997"/>
            <a:ext cx="8798775" cy="4493538"/>
          </a:xfrm>
          <a:prstGeom prst="rect">
            <a:avLst/>
          </a:prstGeom>
          <a:noFill/>
        </p:spPr>
        <p:txBody>
          <a:bodyPr wrap="square" rtlCol="0">
            <a:spAutoFit/>
          </a:bodyPr>
          <a:lstStyle/>
          <a:p>
            <a:pPr algn="ctr"/>
            <a:r>
              <a:rPr lang="ru-RU" sz="2400" b="1" dirty="0" smtClean="0">
                <a:solidFill>
                  <a:srgbClr val="002060"/>
                </a:solidFill>
                <a:latin typeface="Times New Roman" panose="02020603050405020304" pitchFamily="18" charset="0"/>
                <a:cs typeface="Times New Roman" panose="02020603050405020304" pitchFamily="18" charset="0"/>
              </a:rPr>
              <a:t>162н</a:t>
            </a:r>
          </a:p>
          <a:p>
            <a:pPr algn="just"/>
            <a:r>
              <a:rPr lang="ru-RU" sz="2000" b="1" dirty="0" smtClean="0">
                <a:solidFill>
                  <a:srgbClr val="C00000"/>
                </a:solidFill>
                <a:latin typeface="Times New Roman" panose="02020603050405020304" pitchFamily="18" charset="0"/>
                <a:cs typeface="Times New Roman" panose="02020603050405020304" pitchFamily="18" charset="0"/>
              </a:rPr>
              <a:t>021005000</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«Расчеты с прочими дебиторами» в 5 – 14 разрядах номера счета указываются коды (составные части кодов) бюджетной классификации Российской Федерации, в 15 – 17 разрядах – аналитический код поступлений (510), за исключением отражения операций по передаче имущества на условиях </a:t>
            </a:r>
            <a:r>
              <a:rPr lang="ru-RU" sz="2000" b="1" dirty="0">
                <a:solidFill>
                  <a:srgbClr val="C00000"/>
                </a:solidFill>
                <a:latin typeface="Times New Roman" panose="02020603050405020304" pitchFamily="18" charset="0"/>
                <a:cs typeface="Times New Roman" panose="02020603050405020304" pitchFamily="18" charset="0"/>
              </a:rPr>
              <a:t>безвозмездной (льготной) аренды</a:t>
            </a:r>
            <a:r>
              <a:rPr lang="ru-RU" sz="2000" dirty="0">
                <a:latin typeface="Times New Roman" panose="02020603050405020304" pitchFamily="18" charset="0"/>
                <a:cs typeface="Times New Roman" panose="02020603050405020304" pitchFamily="18" charset="0"/>
              </a:rPr>
              <a:t>, в этом случае в 5 – 17 разрядах номера счета 021005000 «Расчеты с прочими дебиторами» отражаются </a:t>
            </a:r>
            <a:r>
              <a:rPr lang="ru-RU" sz="2000" b="1" dirty="0" smtClean="0">
                <a:solidFill>
                  <a:srgbClr val="C00000"/>
                </a:solidFill>
                <a:latin typeface="Times New Roman" panose="02020603050405020304" pitchFamily="18" charset="0"/>
                <a:cs typeface="Times New Roman" panose="02020603050405020304" pitchFamily="18" charset="0"/>
              </a:rPr>
              <a:t>нули</a:t>
            </a:r>
          </a:p>
          <a:p>
            <a:pPr algn="just"/>
            <a:endParaRPr lang="ru-RU" sz="1000" b="1" dirty="0">
              <a:solidFill>
                <a:srgbClr val="C00000"/>
              </a:solidFill>
              <a:latin typeface="Times New Roman" panose="02020603050405020304" pitchFamily="18" charset="0"/>
              <a:cs typeface="Times New Roman" panose="02020603050405020304" pitchFamily="18" charset="0"/>
            </a:endParaRPr>
          </a:p>
          <a:p>
            <a:pPr algn="ctr"/>
            <a:r>
              <a:rPr lang="ru-RU" sz="2400" b="1" dirty="0" smtClean="0">
                <a:solidFill>
                  <a:srgbClr val="002060"/>
                </a:solidFill>
                <a:latin typeface="Times New Roman" panose="02020603050405020304" pitchFamily="18" charset="0"/>
                <a:cs typeface="Times New Roman" panose="02020603050405020304" pitchFamily="18" charset="0"/>
              </a:rPr>
              <a:t>+ для </a:t>
            </a:r>
            <a:r>
              <a:rPr lang="ru-RU" sz="2400" b="1" dirty="0">
                <a:solidFill>
                  <a:srgbClr val="002060"/>
                </a:solidFill>
                <a:latin typeface="Times New Roman" panose="02020603050405020304" pitchFamily="18" charset="0"/>
                <a:cs typeface="Times New Roman" panose="02020603050405020304" pitchFamily="18" charset="0"/>
              </a:rPr>
              <a:t>БУ/АУ</a:t>
            </a:r>
          </a:p>
          <a:p>
            <a:pPr algn="just"/>
            <a:r>
              <a:rPr lang="ru-RU" b="1" u="sng" dirty="0" smtClean="0">
                <a:solidFill>
                  <a:srgbClr val="002060"/>
                </a:solidFill>
                <a:latin typeface="Times New Roman" panose="02020603050405020304" pitchFamily="18" charset="0"/>
                <a:cs typeface="Times New Roman" panose="02020603050405020304" pitchFamily="18" charset="0"/>
              </a:rPr>
              <a:t>Общее правило</a:t>
            </a:r>
            <a:r>
              <a:rPr lang="ru-RU" dirty="0" smtClean="0">
                <a:latin typeface="Times New Roman" panose="02020603050405020304" pitchFamily="18" charset="0"/>
                <a:cs typeface="Times New Roman" panose="02020603050405020304" pitchFamily="18" charset="0"/>
              </a:rPr>
              <a:t> (обязанность): в </a:t>
            </a:r>
            <a:r>
              <a:rPr lang="ru-RU" dirty="0">
                <a:latin typeface="Times New Roman" panose="02020603050405020304" pitchFamily="18" charset="0"/>
                <a:cs typeface="Times New Roman" panose="02020603050405020304" pitchFamily="18" charset="0"/>
              </a:rPr>
              <a:t>5 - 14 разрядах - нули, </a:t>
            </a:r>
            <a:r>
              <a:rPr lang="ru-RU" b="1" dirty="0">
                <a:solidFill>
                  <a:srgbClr val="C00000"/>
                </a:solidFill>
                <a:latin typeface="Times New Roman" panose="02020603050405020304" pitchFamily="18" charset="0"/>
                <a:cs typeface="Times New Roman" panose="02020603050405020304" pitchFamily="18" charset="0"/>
              </a:rPr>
              <a:t>за исключением </a:t>
            </a:r>
            <a:r>
              <a:rPr lang="ru-RU" dirty="0">
                <a:latin typeface="Times New Roman" panose="02020603050405020304" pitchFamily="18" charset="0"/>
                <a:cs typeface="Times New Roman" panose="02020603050405020304" pitchFamily="18" charset="0"/>
              </a:rPr>
              <a:t>отражения объектов бухгалтерского учета, возникающих при осуществлении деятельности с целевыми средствами, предоставляемыми в рамках реализации национальных проектов (программ), а также комплексного плана модернизации и расширения магистральной инфраструктуры (региональных проектов в составе национальных проектов), а также в случае, если иное не установлено учетной политикой субъекта учета</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04421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Номер слайда 14"/>
          <p:cNvSpPr>
            <a:spLocks noGrp="1"/>
          </p:cNvSpPr>
          <p:nvPr>
            <p:ph type="sldNum" sz="quarter" idx="12"/>
          </p:nvPr>
        </p:nvSpPr>
        <p:spPr>
          <a:xfrm>
            <a:off x="8513637" y="33988"/>
            <a:ext cx="630363" cy="365125"/>
          </a:xfrm>
        </p:spPr>
        <p:txBody>
          <a:bodyPr/>
          <a:lstStyle/>
          <a:p>
            <a:fld id="{B2D350B4-811D-9C49-8D4A-B431FFD45952}" type="slidenum">
              <a:rPr lang="en-US" b="1" smtClean="0">
                <a:solidFill>
                  <a:srgbClr val="C79023"/>
                </a:solidFill>
              </a:rPr>
              <a:pPr/>
              <a:t>43</a:t>
            </a:fld>
            <a:endParaRPr lang="en-US" b="1" dirty="0">
              <a:solidFill>
                <a:srgbClr val="C79023"/>
              </a:solidFill>
            </a:endParaRPr>
          </a:p>
        </p:txBody>
      </p:sp>
      <p:sp>
        <p:nvSpPr>
          <p:cNvPr id="2" name="TextBox 1"/>
          <p:cNvSpPr txBox="1"/>
          <p:nvPr/>
        </p:nvSpPr>
        <p:spPr>
          <a:xfrm>
            <a:off x="619432" y="65508"/>
            <a:ext cx="8366156" cy="461665"/>
          </a:xfrm>
          <a:prstGeom prst="rect">
            <a:avLst/>
          </a:prstGeom>
          <a:noFill/>
        </p:spPr>
        <p:txBody>
          <a:bodyPr wrap="square" rtlCol="0">
            <a:spAutoFit/>
          </a:bodyPr>
          <a:lstStyle/>
          <a:p>
            <a:pPr algn="ctr"/>
            <a:r>
              <a:rPr lang="ru-RU" sz="2400" b="1" dirty="0" smtClean="0">
                <a:solidFill>
                  <a:srgbClr val="077A3E"/>
                </a:solidFill>
                <a:latin typeface="Times New Roman" panose="02020603050405020304" pitchFamily="18" charset="0"/>
                <a:cs typeface="Times New Roman" panose="02020603050405020304" pitchFamily="18" charset="0"/>
              </a:rPr>
              <a:t>Обороты по счета при завершении финансового года</a:t>
            </a:r>
            <a:endParaRPr lang="ru-RU" sz="2400" b="1" u="sng" dirty="0">
              <a:solidFill>
                <a:srgbClr val="C0000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268635" y="527173"/>
            <a:ext cx="8619725" cy="2431435"/>
          </a:xfrm>
          <a:prstGeom prst="rect">
            <a:avLst/>
          </a:prstGeom>
          <a:noFill/>
        </p:spPr>
        <p:txBody>
          <a:bodyPr wrap="square" rtlCol="0">
            <a:spAutoFit/>
          </a:bodyPr>
          <a:lstStyle/>
          <a:p>
            <a:pPr algn="ctr"/>
            <a:r>
              <a:rPr lang="ru-RU" sz="2400" b="1" dirty="0" smtClean="0">
                <a:solidFill>
                  <a:srgbClr val="002060"/>
                </a:solidFill>
                <a:latin typeface="Times New Roman" panose="02020603050405020304" pitchFamily="18" charset="0"/>
                <a:cs typeface="Times New Roman" panose="02020603050405020304" pitchFamily="18" charset="0"/>
              </a:rPr>
              <a:t>162н</a:t>
            </a:r>
          </a:p>
          <a:p>
            <a:pPr algn="just"/>
            <a:r>
              <a:rPr lang="ru-RU" sz="1600" dirty="0">
                <a:latin typeface="Times New Roman" panose="02020603050405020304" pitchFamily="18" charset="0"/>
                <a:cs typeface="Times New Roman" panose="02020603050405020304" pitchFamily="18" charset="0"/>
              </a:rPr>
              <a:t>При завершении текущего финансового года обороты по счетам, отражающим увеличение и уменьшение активов и обязательств, в регистры бухгалтерского учета очередного финансового года не переходят. </a:t>
            </a:r>
            <a:r>
              <a:rPr lang="ru-RU" sz="1600" b="1" dirty="0">
                <a:solidFill>
                  <a:srgbClr val="C00000"/>
                </a:solidFill>
                <a:latin typeface="Times New Roman" panose="02020603050405020304" pitchFamily="18" charset="0"/>
                <a:cs typeface="Times New Roman" panose="02020603050405020304" pitchFamily="18" charset="0"/>
              </a:rPr>
              <a:t>По счетам расчетов по дебиторской (кредиторской) задолженности</a:t>
            </a:r>
            <a:r>
              <a:rPr lang="ru-RU" sz="1600" dirty="0">
                <a:latin typeface="Times New Roman" panose="02020603050405020304" pitchFamily="18" charset="0"/>
                <a:cs typeface="Times New Roman" panose="02020603050405020304" pitchFamily="18" charset="0"/>
              </a:rPr>
              <a:t>, обороты по которым содержат в 24 – 26 разрядах номера счета подстатьи КОСГУ 560 «Увеличение прочей дебиторской задолженности», 730 «Увеличение прочей кредиторской задолженности», </a:t>
            </a:r>
            <a:r>
              <a:rPr lang="ru-RU" sz="1600" b="1" dirty="0">
                <a:solidFill>
                  <a:srgbClr val="C00000"/>
                </a:solidFill>
                <a:latin typeface="Times New Roman" panose="02020603050405020304" pitchFamily="18" charset="0"/>
                <a:cs typeface="Times New Roman" panose="02020603050405020304" pitchFamily="18" charset="0"/>
              </a:rPr>
              <a:t>остатки формируются с отражением в 26 разряде</a:t>
            </a:r>
            <a:r>
              <a:rPr lang="ru-RU" sz="1600" dirty="0">
                <a:latin typeface="Times New Roman" panose="02020603050405020304" pitchFamily="18" charset="0"/>
                <a:cs typeface="Times New Roman" panose="02020603050405020304" pitchFamily="18" charset="0"/>
              </a:rPr>
              <a:t> номера счета </a:t>
            </a:r>
            <a:r>
              <a:rPr lang="ru-RU" sz="1600" b="1" dirty="0">
                <a:solidFill>
                  <a:srgbClr val="C00000"/>
                </a:solidFill>
                <a:latin typeface="Times New Roman" panose="02020603050405020304" pitchFamily="18" charset="0"/>
                <a:cs typeface="Times New Roman" panose="02020603050405020304" pitchFamily="18" charset="0"/>
              </a:rPr>
              <a:t>третьего разряда соответствующих подстатей КОСГУ</a:t>
            </a:r>
            <a:r>
              <a:rPr lang="ru-RU" sz="1600" dirty="0">
                <a:latin typeface="Times New Roman" panose="02020603050405020304" pitchFamily="18" charset="0"/>
                <a:cs typeface="Times New Roman" panose="02020603050405020304" pitchFamily="18" charset="0"/>
              </a:rPr>
              <a:t>, отражающего классификацию институциональных единиц.</a:t>
            </a:r>
            <a:endParaRPr lang="ru-RU" sz="1600" b="1" dirty="0">
              <a:solidFill>
                <a:srgbClr val="00206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268634" y="3174052"/>
            <a:ext cx="8619725" cy="3416320"/>
          </a:xfrm>
          <a:prstGeom prst="rect">
            <a:avLst/>
          </a:prstGeom>
          <a:noFill/>
        </p:spPr>
        <p:txBody>
          <a:bodyPr wrap="square" rtlCol="0">
            <a:spAutoFit/>
          </a:bodyPr>
          <a:lstStyle/>
          <a:p>
            <a:pPr algn="ctr"/>
            <a:r>
              <a:rPr lang="ru-RU" sz="2400" b="1" dirty="0" smtClean="0">
                <a:solidFill>
                  <a:srgbClr val="002060"/>
                </a:solidFill>
                <a:latin typeface="Times New Roman" panose="02020603050405020304" pitchFamily="18" charset="0"/>
                <a:cs typeface="Times New Roman" panose="02020603050405020304" pitchFamily="18" charset="0"/>
              </a:rPr>
              <a:t>183н</a:t>
            </a:r>
          </a:p>
          <a:p>
            <a:pPr algn="just"/>
            <a:r>
              <a:rPr lang="ru-RU" sz="1600" dirty="0">
                <a:latin typeface="Times New Roman" panose="02020603050405020304" pitchFamily="18" charset="0"/>
                <a:cs typeface="Times New Roman" panose="02020603050405020304" pitchFamily="18" charset="0"/>
              </a:rPr>
              <a:t>5.1. При завершении текущего финансового года обороты по счетам, отражающим увеличение и уменьшение активов и обязательств, за исключением счетов учета расчетов по дебиторской и кредиторской задолженности, содержащих в 24-26 разрядах номера счета подстатьи классификации операций сектора государственного управления (КОСГУ) «Увеличение прочей дебиторской задолженности», «Уменьшение прочей дебиторской задолженности», «Увеличение прочей кредиторской задолженности», «Уменьшение прочей кредиторской задолженности»</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(далее – счета расчетов по прочей дебиторской (кредиторской) задолженности), в регистры бухгалтерского учета очередного финансового года не переходят. Остатки по </a:t>
            </a:r>
            <a:r>
              <a:rPr lang="ru-RU" sz="1600" b="1" dirty="0">
                <a:solidFill>
                  <a:srgbClr val="C00000"/>
                </a:solidFill>
                <a:latin typeface="Times New Roman" panose="02020603050405020304" pitchFamily="18" charset="0"/>
                <a:cs typeface="Times New Roman" panose="02020603050405020304" pitchFamily="18" charset="0"/>
              </a:rPr>
              <a:t>счетам расчетов по прочей дебиторской (кредиторской) задолженности</a:t>
            </a:r>
            <a:r>
              <a:rPr lang="ru-RU" sz="1600" dirty="0">
                <a:latin typeface="Times New Roman" panose="02020603050405020304" pitchFamily="18" charset="0"/>
                <a:cs typeface="Times New Roman" panose="02020603050405020304" pitchFamily="18" charset="0"/>
              </a:rPr>
              <a:t> формируются с отражением </a:t>
            </a:r>
            <a:r>
              <a:rPr lang="ru-RU" sz="1600" b="1" dirty="0">
                <a:solidFill>
                  <a:srgbClr val="C00000"/>
                </a:solidFill>
                <a:latin typeface="Times New Roman" panose="02020603050405020304" pitchFamily="18" charset="0"/>
                <a:cs typeface="Times New Roman" panose="02020603050405020304" pitchFamily="18" charset="0"/>
              </a:rPr>
              <a:t>в 26 разряде номера счета третьего разряда соответствующих подстатей КОСГУ </a:t>
            </a:r>
            <a:r>
              <a:rPr lang="ru-RU" sz="1600" dirty="0">
                <a:latin typeface="Times New Roman" panose="02020603050405020304" pitchFamily="18" charset="0"/>
                <a:cs typeface="Times New Roman" panose="02020603050405020304" pitchFamily="18" charset="0"/>
              </a:rPr>
              <a:t>«Увеличение прочей дебиторской задолженности», «Увеличение прочей кредиторской задолженности», отражающего классификацию институциональных единиц.</a:t>
            </a:r>
            <a:endParaRPr lang="ru-RU" sz="16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48768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Номер слайда 14"/>
          <p:cNvSpPr>
            <a:spLocks noGrp="1"/>
          </p:cNvSpPr>
          <p:nvPr>
            <p:ph type="sldNum" sz="quarter" idx="12"/>
          </p:nvPr>
        </p:nvSpPr>
        <p:spPr>
          <a:xfrm>
            <a:off x="8513637" y="33988"/>
            <a:ext cx="630363" cy="365125"/>
          </a:xfrm>
        </p:spPr>
        <p:txBody>
          <a:bodyPr/>
          <a:lstStyle/>
          <a:p>
            <a:fld id="{B2D350B4-811D-9C49-8D4A-B431FFD45952}" type="slidenum">
              <a:rPr lang="en-US" b="1" smtClean="0">
                <a:solidFill>
                  <a:srgbClr val="C79023"/>
                </a:solidFill>
              </a:rPr>
              <a:pPr/>
              <a:t>44</a:t>
            </a:fld>
            <a:endParaRPr lang="en-US" b="1" dirty="0">
              <a:solidFill>
                <a:srgbClr val="C79023"/>
              </a:solidFill>
            </a:endParaRPr>
          </a:p>
        </p:txBody>
      </p:sp>
      <p:sp>
        <p:nvSpPr>
          <p:cNvPr id="2" name="TextBox 1"/>
          <p:cNvSpPr txBox="1"/>
          <p:nvPr/>
        </p:nvSpPr>
        <p:spPr>
          <a:xfrm>
            <a:off x="619432" y="65508"/>
            <a:ext cx="8366156" cy="461665"/>
          </a:xfrm>
          <a:prstGeom prst="rect">
            <a:avLst/>
          </a:prstGeom>
          <a:noFill/>
        </p:spPr>
        <p:txBody>
          <a:bodyPr wrap="square" rtlCol="0">
            <a:spAutoFit/>
          </a:bodyPr>
          <a:lstStyle/>
          <a:p>
            <a:pPr algn="ctr"/>
            <a:r>
              <a:rPr lang="ru-RU" sz="2400" b="1" dirty="0" smtClean="0">
                <a:solidFill>
                  <a:srgbClr val="077A3E"/>
                </a:solidFill>
                <a:latin typeface="Times New Roman" panose="02020603050405020304" pitchFamily="18" charset="0"/>
                <a:cs typeface="Times New Roman" panose="02020603050405020304" pitchFamily="18" charset="0"/>
              </a:rPr>
              <a:t>Обороты по счета при завершении финансового года</a:t>
            </a:r>
            <a:endParaRPr lang="ru-RU" sz="2400" b="1" u="sng" dirty="0">
              <a:solidFill>
                <a:srgbClr val="C00000"/>
              </a:solidFill>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200231627"/>
              </p:ext>
            </p:extLst>
          </p:nvPr>
        </p:nvGraphicFramePr>
        <p:xfrm>
          <a:off x="1838632" y="764763"/>
          <a:ext cx="6833420" cy="3377215"/>
        </p:xfrm>
        <a:graphic>
          <a:graphicData uri="http://schemas.openxmlformats.org/drawingml/2006/table">
            <a:tbl>
              <a:tblPr firstRow="1" bandRow="1">
                <a:tableStyleId>{5940675A-B579-460E-94D1-54222C63F5DA}</a:tableStyleId>
              </a:tblPr>
              <a:tblGrid>
                <a:gridCol w="737420">
                  <a:extLst>
                    <a:ext uri="{9D8B030D-6E8A-4147-A177-3AD203B41FA5}">
                      <a16:colId xmlns:a16="http://schemas.microsoft.com/office/drawing/2014/main" val="2376601551"/>
                    </a:ext>
                  </a:extLst>
                </a:gridCol>
                <a:gridCol w="688258">
                  <a:extLst>
                    <a:ext uri="{9D8B030D-6E8A-4147-A177-3AD203B41FA5}">
                      <a16:colId xmlns:a16="http://schemas.microsoft.com/office/drawing/2014/main" val="2582931774"/>
                    </a:ext>
                  </a:extLst>
                </a:gridCol>
                <a:gridCol w="624348">
                  <a:extLst>
                    <a:ext uri="{9D8B030D-6E8A-4147-A177-3AD203B41FA5}">
                      <a16:colId xmlns:a16="http://schemas.microsoft.com/office/drawing/2014/main" val="73360620"/>
                    </a:ext>
                  </a:extLst>
                </a:gridCol>
                <a:gridCol w="683342">
                  <a:extLst>
                    <a:ext uri="{9D8B030D-6E8A-4147-A177-3AD203B41FA5}">
                      <a16:colId xmlns:a16="http://schemas.microsoft.com/office/drawing/2014/main" val="1580649867"/>
                    </a:ext>
                  </a:extLst>
                </a:gridCol>
                <a:gridCol w="683342">
                  <a:extLst>
                    <a:ext uri="{9D8B030D-6E8A-4147-A177-3AD203B41FA5}">
                      <a16:colId xmlns:a16="http://schemas.microsoft.com/office/drawing/2014/main" val="1473817721"/>
                    </a:ext>
                  </a:extLst>
                </a:gridCol>
                <a:gridCol w="683342">
                  <a:extLst>
                    <a:ext uri="{9D8B030D-6E8A-4147-A177-3AD203B41FA5}">
                      <a16:colId xmlns:a16="http://schemas.microsoft.com/office/drawing/2014/main" val="2139959901"/>
                    </a:ext>
                  </a:extLst>
                </a:gridCol>
                <a:gridCol w="683342">
                  <a:extLst>
                    <a:ext uri="{9D8B030D-6E8A-4147-A177-3AD203B41FA5}">
                      <a16:colId xmlns:a16="http://schemas.microsoft.com/office/drawing/2014/main" val="1623313672"/>
                    </a:ext>
                  </a:extLst>
                </a:gridCol>
                <a:gridCol w="683342">
                  <a:extLst>
                    <a:ext uri="{9D8B030D-6E8A-4147-A177-3AD203B41FA5}">
                      <a16:colId xmlns:a16="http://schemas.microsoft.com/office/drawing/2014/main" val="1908930975"/>
                    </a:ext>
                  </a:extLst>
                </a:gridCol>
                <a:gridCol w="683342">
                  <a:extLst>
                    <a:ext uri="{9D8B030D-6E8A-4147-A177-3AD203B41FA5}">
                      <a16:colId xmlns:a16="http://schemas.microsoft.com/office/drawing/2014/main" val="2956700884"/>
                    </a:ext>
                  </a:extLst>
                </a:gridCol>
                <a:gridCol w="683342">
                  <a:extLst>
                    <a:ext uri="{9D8B030D-6E8A-4147-A177-3AD203B41FA5}">
                      <a16:colId xmlns:a16="http://schemas.microsoft.com/office/drawing/2014/main" val="380485387"/>
                    </a:ext>
                  </a:extLst>
                </a:gridCol>
              </a:tblGrid>
              <a:tr h="559619">
                <a:tc>
                  <a:txBody>
                    <a:bodyPr/>
                    <a:lstStyle/>
                    <a:p>
                      <a:pPr algn="ctr"/>
                      <a:r>
                        <a:rPr lang="ru-RU" b="1" dirty="0" smtClean="0"/>
                        <a:t>1 - 17</a:t>
                      </a:r>
                      <a:endParaRPr lang="ru-RU" b="1" dirty="0"/>
                    </a:p>
                  </a:txBody>
                  <a:tcPr anchor="ctr">
                    <a:solidFill>
                      <a:schemeClr val="accent5">
                        <a:lumMod val="20000"/>
                        <a:lumOff val="80000"/>
                        <a:alpha val="39000"/>
                      </a:schemeClr>
                    </a:solidFill>
                  </a:tcPr>
                </a:tc>
                <a:tc>
                  <a:txBody>
                    <a:bodyPr/>
                    <a:lstStyle/>
                    <a:p>
                      <a:pPr algn="ctr"/>
                      <a:r>
                        <a:rPr lang="ru-RU" b="1" dirty="0" smtClean="0"/>
                        <a:t>18</a:t>
                      </a:r>
                      <a:endParaRPr lang="ru-RU" b="1" dirty="0"/>
                    </a:p>
                  </a:txBody>
                  <a:tcPr anchor="ctr">
                    <a:solidFill>
                      <a:schemeClr val="accent5">
                        <a:lumMod val="20000"/>
                        <a:lumOff val="80000"/>
                        <a:alpha val="39000"/>
                      </a:schemeClr>
                    </a:solidFill>
                  </a:tcPr>
                </a:tc>
                <a:tc>
                  <a:txBody>
                    <a:bodyPr/>
                    <a:lstStyle/>
                    <a:p>
                      <a:pPr algn="ctr"/>
                      <a:r>
                        <a:rPr lang="ru-RU" b="1" dirty="0" smtClean="0"/>
                        <a:t>19</a:t>
                      </a:r>
                      <a:endParaRPr lang="ru-RU" b="1" dirty="0"/>
                    </a:p>
                  </a:txBody>
                  <a:tcPr anchor="ctr">
                    <a:solidFill>
                      <a:schemeClr val="accent5">
                        <a:lumMod val="20000"/>
                        <a:lumOff val="80000"/>
                        <a:alpha val="39000"/>
                      </a:schemeClr>
                    </a:solidFill>
                  </a:tcPr>
                </a:tc>
                <a:tc>
                  <a:txBody>
                    <a:bodyPr/>
                    <a:lstStyle/>
                    <a:p>
                      <a:pPr algn="ctr"/>
                      <a:r>
                        <a:rPr lang="ru-RU" b="1" dirty="0" smtClean="0"/>
                        <a:t>20</a:t>
                      </a:r>
                      <a:endParaRPr lang="ru-RU" b="1" dirty="0"/>
                    </a:p>
                  </a:txBody>
                  <a:tcPr anchor="ctr">
                    <a:solidFill>
                      <a:schemeClr val="accent5">
                        <a:lumMod val="20000"/>
                        <a:lumOff val="80000"/>
                        <a:alpha val="39000"/>
                      </a:schemeClr>
                    </a:solidFill>
                  </a:tcPr>
                </a:tc>
                <a:tc>
                  <a:txBody>
                    <a:bodyPr/>
                    <a:lstStyle/>
                    <a:p>
                      <a:pPr algn="ctr"/>
                      <a:r>
                        <a:rPr lang="ru-RU" b="1" dirty="0" smtClean="0"/>
                        <a:t>21</a:t>
                      </a:r>
                      <a:endParaRPr lang="ru-RU" b="1" dirty="0"/>
                    </a:p>
                  </a:txBody>
                  <a:tcPr anchor="ctr">
                    <a:solidFill>
                      <a:schemeClr val="accent5">
                        <a:lumMod val="20000"/>
                        <a:lumOff val="80000"/>
                        <a:alpha val="39000"/>
                      </a:schemeClr>
                    </a:solidFill>
                  </a:tcPr>
                </a:tc>
                <a:tc>
                  <a:txBody>
                    <a:bodyPr/>
                    <a:lstStyle/>
                    <a:p>
                      <a:pPr algn="ctr"/>
                      <a:r>
                        <a:rPr lang="ru-RU" b="1" dirty="0" smtClean="0"/>
                        <a:t>22</a:t>
                      </a:r>
                      <a:endParaRPr lang="ru-RU" b="1" dirty="0"/>
                    </a:p>
                  </a:txBody>
                  <a:tcPr anchor="ctr">
                    <a:solidFill>
                      <a:schemeClr val="accent5">
                        <a:lumMod val="20000"/>
                        <a:lumOff val="80000"/>
                        <a:alpha val="39000"/>
                      </a:schemeClr>
                    </a:solidFill>
                  </a:tcPr>
                </a:tc>
                <a:tc>
                  <a:txBody>
                    <a:bodyPr/>
                    <a:lstStyle/>
                    <a:p>
                      <a:pPr algn="ctr"/>
                      <a:r>
                        <a:rPr lang="ru-RU" b="1" dirty="0" smtClean="0"/>
                        <a:t>23</a:t>
                      </a:r>
                      <a:endParaRPr lang="ru-RU" b="1" dirty="0"/>
                    </a:p>
                  </a:txBody>
                  <a:tcPr anchor="ctr">
                    <a:solidFill>
                      <a:schemeClr val="accent5">
                        <a:lumMod val="20000"/>
                        <a:lumOff val="80000"/>
                        <a:alpha val="39000"/>
                      </a:schemeClr>
                    </a:solidFill>
                  </a:tcPr>
                </a:tc>
                <a:tc>
                  <a:txBody>
                    <a:bodyPr/>
                    <a:lstStyle/>
                    <a:p>
                      <a:pPr algn="ctr"/>
                      <a:r>
                        <a:rPr lang="ru-RU" b="1" dirty="0" smtClean="0"/>
                        <a:t>24</a:t>
                      </a:r>
                      <a:endParaRPr lang="ru-RU" b="1" dirty="0"/>
                    </a:p>
                  </a:txBody>
                  <a:tcPr anchor="ctr">
                    <a:solidFill>
                      <a:schemeClr val="accent5">
                        <a:lumMod val="20000"/>
                        <a:lumOff val="80000"/>
                        <a:alpha val="39000"/>
                      </a:schemeClr>
                    </a:solidFill>
                  </a:tcPr>
                </a:tc>
                <a:tc>
                  <a:txBody>
                    <a:bodyPr/>
                    <a:lstStyle/>
                    <a:p>
                      <a:pPr algn="ctr"/>
                      <a:r>
                        <a:rPr lang="ru-RU" b="1" dirty="0" smtClean="0"/>
                        <a:t>25</a:t>
                      </a:r>
                      <a:endParaRPr lang="ru-RU" b="1" dirty="0"/>
                    </a:p>
                  </a:txBody>
                  <a:tcPr anchor="ctr">
                    <a:solidFill>
                      <a:schemeClr val="accent5">
                        <a:lumMod val="20000"/>
                        <a:lumOff val="80000"/>
                        <a:alpha val="39000"/>
                      </a:schemeClr>
                    </a:solidFill>
                  </a:tcPr>
                </a:tc>
                <a:tc>
                  <a:txBody>
                    <a:bodyPr/>
                    <a:lstStyle/>
                    <a:p>
                      <a:pPr algn="ctr"/>
                      <a:r>
                        <a:rPr lang="ru-RU" b="1" dirty="0" smtClean="0"/>
                        <a:t>26</a:t>
                      </a:r>
                      <a:endParaRPr lang="ru-RU" b="1" dirty="0"/>
                    </a:p>
                  </a:txBody>
                  <a:tcPr anchor="ctr">
                    <a:solidFill>
                      <a:schemeClr val="accent5">
                        <a:lumMod val="20000"/>
                        <a:lumOff val="80000"/>
                        <a:alpha val="39000"/>
                      </a:schemeClr>
                    </a:solidFill>
                  </a:tcPr>
                </a:tc>
                <a:extLst>
                  <a:ext uri="{0D108BD9-81ED-4DB2-BD59-A6C34878D82A}">
                    <a16:rowId xmlns:a16="http://schemas.microsoft.com/office/drawing/2014/main" val="1496962726"/>
                  </a:ext>
                </a:extLst>
              </a:tr>
              <a:tr h="559619">
                <a:tc>
                  <a:txBody>
                    <a:bodyPr/>
                    <a:lstStyle/>
                    <a:p>
                      <a:pPr algn="ctr"/>
                      <a:r>
                        <a:rPr lang="ru-RU" dirty="0" smtClean="0"/>
                        <a:t>КБК</a:t>
                      </a:r>
                      <a:endParaRPr lang="ru-RU" dirty="0"/>
                    </a:p>
                  </a:txBody>
                  <a:tcPr anchor="ctr"/>
                </a:tc>
                <a:tc>
                  <a:txBody>
                    <a:bodyPr/>
                    <a:lstStyle/>
                    <a:p>
                      <a:pPr algn="ctr"/>
                      <a:r>
                        <a:rPr lang="ru-RU" dirty="0" smtClean="0"/>
                        <a:t>КФО</a:t>
                      </a:r>
                      <a:endParaRPr lang="ru-RU" dirty="0"/>
                    </a:p>
                  </a:txBody>
                  <a:tcPr anchor="ctr"/>
                </a:tc>
                <a:tc gridSpan="3">
                  <a:txBody>
                    <a:bodyPr/>
                    <a:lstStyle/>
                    <a:p>
                      <a:pPr algn="ctr"/>
                      <a:r>
                        <a:rPr lang="ru-RU" sz="1600" dirty="0" smtClean="0"/>
                        <a:t>Счет</a:t>
                      </a:r>
                      <a:r>
                        <a:rPr lang="ru-RU" sz="1600" baseline="0" dirty="0" smtClean="0"/>
                        <a:t> </a:t>
                      </a:r>
                      <a:r>
                        <a:rPr lang="ru-RU" sz="1600" baseline="0" dirty="0" err="1" smtClean="0"/>
                        <a:t>синтет.учета</a:t>
                      </a:r>
                      <a:endParaRPr lang="ru-RU" sz="1600" dirty="0"/>
                    </a:p>
                  </a:txBody>
                  <a:tcPr anchor="ctr"/>
                </a:tc>
                <a:tc hMerge="1">
                  <a:txBody>
                    <a:bodyPr/>
                    <a:lstStyle/>
                    <a:p>
                      <a:pPr algn="ctr"/>
                      <a:endParaRPr lang="ru-RU" dirty="0"/>
                    </a:p>
                  </a:txBody>
                  <a:tcPr anchor="ctr"/>
                </a:tc>
                <a:tc hMerge="1">
                  <a:txBody>
                    <a:bodyPr/>
                    <a:lstStyle/>
                    <a:p>
                      <a:pPr algn="ctr"/>
                      <a:endParaRPr lang="ru-RU" dirty="0"/>
                    </a:p>
                  </a:txBody>
                  <a:tcPr anchor="ctr"/>
                </a:tc>
                <a:tc gridSpan="2">
                  <a:txBody>
                    <a:bodyPr/>
                    <a:lstStyle/>
                    <a:p>
                      <a:pPr algn="ctr"/>
                      <a:r>
                        <a:rPr lang="ru-RU" sz="1600" dirty="0" smtClean="0"/>
                        <a:t>Счет </a:t>
                      </a:r>
                      <a:r>
                        <a:rPr lang="ru-RU" sz="1600" dirty="0" err="1" smtClean="0"/>
                        <a:t>аналит.учета</a:t>
                      </a:r>
                      <a:endParaRPr lang="ru-RU" sz="1600" dirty="0"/>
                    </a:p>
                  </a:txBody>
                  <a:tcPr anchor="ctr"/>
                </a:tc>
                <a:tc hMerge="1">
                  <a:txBody>
                    <a:bodyPr/>
                    <a:lstStyle/>
                    <a:p>
                      <a:pPr algn="ctr"/>
                      <a:endParaRPr lang="ru-RU" dirty="0"/>
                    </a:p>
                  </a:txBody>
                  <a:tcPr anchor="ctr"/>
                </a:tc>
                <a:tc gridSpan="3">
                  <a:txBody>
                    <a:bodyPr/>
                    <a:lstStyle/>
                    <a:p>
                      <a:pPr algn="ctr"/>
                      <a:r>
                        <a:rPr lang="ru-RU" dirty="0" smtClean="0"/>
                        <a:t>КОСГУ</a:t>
                      </a:r>
                      <a:endParaRPr lang="ru-RU" dirty="0"/>
                    </a:p>
                  </a:txBody>
                  <a:tcPr anchor="ct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941136061"/>
                  </a:ext>
                </a:extLst>
              </a:tr>
              <a:tr h="559619">
                <a:tc>
                  <a:txBody>
                    <a:bodyPr/>
                    <a:lstStyle/>
                    <a:p>
                      <a:pPr algn="ctr"/>
                      <a:r>
                        <a:rPr lang="ru-RU" dirty="0" smtClean="0"/>
                        <a:t>КД</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3</a:t>
                      </a:r>
                      <a:endParaRPr lang="ru-RU" dirty="0"/>
                    </a:p>
                  </a:txBody>
                  <a:tcPr anchor="ctr"/>
                </a:tc>
                <a:tc>
                  <a:txBody>
                    <a:bodyPr/>
                    <a:lstStyle/>
                    <a:p>
                      <a:pPr algn="ctr"/>
                      <a:r>
                        <a:rPr lang="ru-RU" dirty="0" smtClean="0"/>
                        <a:t>1</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6</a:t>
                      </a:r>
                      <a:endParaRPr lang="ru-RU" dirty="0"/>
                    </a:p>
                  </a:txBody>
                  <a:tcPr anchor="ctr"/>
                </a:tc>
                <a:tc>
                  <a:txBody>
                    <a:bodyPr/>
                    <a:lstStyle/>
                    <a:p>
                      <a:pPr algn="ctr"/>
                      <a:r>
                        <a:rPr lang="ru-RU" dirty="0" smtClean="0"/>
                        <a:t>4</a:t>
                      </a:r>
                      <a:endParaRPr lang="ru-RU" dirty="0"/>
                    </a:p>
                  </a:txBody>
                  <a:tcPr anchor="ctr">
                    <a:solidFill>
                      <a:schemeClr val="accent6">
                        <a:lumMod val="40000"/>
                        <a:lumOff val="60000"/>
                      </a:schemeClr>
                    </a:solidFill>
                  </a:tcPr>
                </a:tc>
                <a:extLst>
                  <a:ext uri="{0D108BD9-81ED-4DB2-BD59-A6C34878D82A}">
                    <a16:rowId xmlns:a16="http://schemas.microsoft.com/office/drawing/2014/main" val="1202041381"/>
                  </a:ext>
                </a:extLst>
              </a:tr>
              <a:tr h="559619">
                <a:tc>
                  <a:txBody>
                    <a:bodyPr/>
                    <a:lstStyle/>
                    <a:p>
                      <a:pPr algn="ctr"/>
                      <a:r>
                        <a:rPr lang="ru-RU" dirty="0" smtClean="0"/>
                        <a:t>КД</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3</a:t>
                      </a:r>
                      <a:endParaRPr lang="ru-RU" dirty="0"/>
                    </a:p>
                  </a:txBody>
                  <a:tcPr anchor="ctr"/>
                </a:tc>
                <a:tc>
                  <a:txBody>
                    <a:bodyPr/>
                    <a:lstStyle/>
                    <a:p>
                      <a:pPr algn="ctr"/>
                      <a:r>
                        <a:rPr lang="ru-RU" dirty="0" smtClean="0"/>
                        <a:t>1</a:t>
                      </a:r>
                      <a:endParaRPr lang="ru-RU" dirty="0"/>
                    </a:p>
                  </a:txBody>
                  <a:tcPr anchor="ctr"/>
                </a:tc>
                <a:tc>
                  <a:txBody>
                    <a:bodyPr/>
                    <a:lstStyle/>
                    <a:p>
                      <a:pPr algn="ctr"/>
                      <a:r>
                        <a:rPr lang="ru-RU" dirty="0" smtClean="0"/>
                        <a:t>6</a:t>
                      </a:r>
                      <a:endParaRPr lang="ru-RU" dirty="0"/>
                    </a:p>
                  </a:txBody>
                  <a:tcPr anchor="ctr"/>
                </a:tc>
                <a:tc>
                  <a:txBody>
                    <a:bodyPr/>
                    <a:lstStyle/>
                    <a:p>
                      <a:pPr algn="ctr"/>
                      <a:r>
                        <a:rPr lang="ru-RU" dirty="0" smtClean="0"/>
                        <a:t>6</a:t>
                      </a:r>
                      <a:endParaRPr lang="ru-RU" dirty="0"/>
                    </a:p>
                  </a:txBody>
                  <a:tcPr anchor="ctr"/>
                </a:tc>
                <a:tc>
                  <a:txBody>
                    <a:bodyPr/>
                    <a:lstStyle/>
                    <a:p>
                      <a:pPr algn="ctr"/>
                      <a:r>
                        <a:rPr lang="ru-RU" dirty="0" smtClean="0"/>
                        <a:t>4</a:t>
                      </a:r>
                      <a:endParaRPr lang="ru-RU" dirty="0"/>
                    </a:p>
                  </a:txBody>
                  <a:tcPr anchor="ctr">
                    <a:solidFill>
                      <a:schemeClr val="accent6">
                        <a:lumMod val="40000"/>
                        <a:lumOff val="60000"/>
                      </a:schemeClr>
                    </a:solidFill>
                  </a:tcPr>
                </a:tc>
                <a:extLst>
                  <a:ext uri="{0D108BD9-81ED-4DB2-BD59-A6C34878D82A}">
                    <a16:rowId xmlns:a16="http://schemas.microsoft.com/office/drawing/2014/main" val="3219780240"/>
                  </a:ext>
                </a:extLst>
              </a:tr>
              <a:tr h="559619">
                <a:tc>
                  <a:txBody>
                    <a:bodyPr/>
                    <a:lstStyle/>
                    <a:p>
                      <a:pPr algn="ctr"/>
                      <a:r>
                        <a:rPr lang="ru-RU" dirty="0" smtClean="0"/>
                        <a:t>КД</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3</a:t>
                      </a:r>
                      <a:endParaRPr lang="ru-RU" dirty="0"/>
                    </a:p>
                  </a:txBody>
                  <a:tcPr anchor="ctr"/>
                </a:tc>
                <a:tc>
                  <a:txBody>
                    <a:bodyPr/>
                    <a:lstStyle/>
                    <a:p>
                      <a:pPr algn="ctr"/>
                      <a:r>
                        <a:rPr lang="ru-RU" dirty="0" smtClean="0"/>
                        <a:t>1</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6</a:t>
                      </a:r>
                      <a:endParaRPr lang="ru-RU" dirty="0"/>
                    </a:p>
                  </a:txBody>
                  <a:tcPr anchor="ctr"/>
                </a:tc>
                <a:tc>
                  <a:txBody>
                    <a:bodyPr/>
                    <a:lstStyle/>
                    <a:p>
                      <a:pPr algn="ctr"/>
                      <a:r>
                        <a:rPr lang="ru-RU" dirty="0" smtClean="0"/>
                        <a:t>7</a:t>
                      </a:r>
                      <a:endParaRPr lang="ru-RU" dirty="0"/>
                    </a:p>
                  </a:txBody>
                  <a:tcPr anchor="ctr">
                    <a:solidFill>
                      <a:schemeClr val="accent6">
                        <a:lumMod val="40000"/>
                        <a:lumOff val="60000"/>
                      </a:schemeClr>
                    </a:solidFill>
                  </a:tcPr>
                </a:tc>
                <a:extLst>
                  <a:ext uri="{0D108BD9-81ED-4DB2-BD59-A6C34878D82A}">
                    <a16:rowId xmlns:a16="http://schemas.microsoft.com/office/drawing/2014/main" val="4039159469"/>
                  </a:ext>
                </a:extLst>
              </a:tr>
              <a:tr h="559619">
                <a:tc>
                  <a:txBody>
                    <a:bodyPr/>
                    <a:lstStyle/>
                    <a:p>
                      <a:pPr algn="ctr"/>
                      <a:r>
                        <a:rPr lang="ru-RU" dirty="0" smtClean="0"/>
                        <a:t>КД</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3</a:t>
                      </a:r>
                      <a:endParaRPr lang="ru-RU" dirty="0"/>
                    </a:p>
                  </a:txBody>
                  <a:tcPr anchor="ctr"/>
                </a:tc>
                <a:tc>
                  <a:txBody>
                    <a:bodyPr/>
                    <a:lstStyle/>
                    <a:p>
                      <a:pPr algn="ctr"/>
                      <a:r>
                        <a:rPr lang="ru-RU" dirty="0" smtClean="0"/>
                        <a:t>1</a:t>
                      </a:r>
                      <a:endParaRPr lang="ru-RU" dirty="0"/>
                    </a:p>
                  </a:txBody>
                  <a:tcPr anchor="ctr"/>
                </a:tc>
                <a:tc>
                  <a:txBody>
                    <a:bodyPr/>
                    <a:lstStyle/>
                    <a:p>
                      <a:pPr algn="ctr"/>
                      <a:r>
                        <a:rPr lang="ru-RU" dirty="0" smtClean="0"/>
                        <a:t>6</a:t>
                      </a:r>
                      <a:endParaRPr lang="ru-RU" dirty="0"/>
                    </a:p>
                  </a:txBody>
                  <a:tcPr anchor="ctr"/>
                </a:tc>
                <a:tc>
                  <a:txBody>
                    <a:bodyPr/>
                    <a:lstStyle/>
                    <a:p>
                      <a:pPr algn="ctr"/>
                      <a:r>
                        <a:rPr lang="ru-RU" dirty="0" smtClean="0"/>
                        <a:t>6</a:t>
                      </a:r>
                      <a:endParaRPr lang="ru-RU" dirty="0"/>
                    </a:p>
                  </a:txBody>
                  <a:tcPr anchor="ctr"/>
                </a:tc>
                <a:tc>
                  <a:txBody>
                    <a:bodyPr/>
                    <a:lstStyle/>
                    <a:p>
                      <a:pPr algn="ctr"/>
                      <a:r>
                        <a:rPr lang="ru-RU" dirty="0" smtClean="0"/>
                        <a:t>7</a:t>
                      </a:r>
                      <a:endParaRPr lang="ru-RU" dirty="0"/>
                    </a:p>
                  </a:txBody>
                  <a:tcPr anchor="ctr">
                    <a:solidFill>
                      <a:schemeClr val="accent6">
                        <a:lumMod val="40000"/>
                        <a:lumOff val="60000"/>
                      </a:schemeClr>
                    </a:solidFill>
                  </a:tcPr>
                </a:tc>
                <a:extLst>
                  <a:ext uri="{0D108BD9-81ED-4DB2-BD59-A6C34878D82A}">
                    <a16:rowId xmlns:a16="http://schemas.microsoft.com/office/drawing/2014/main" val="4154238561"/>
                  </a:ext>
                </a:extLst>
              </a:tr>
            </a:tbl>
          </a:graphicData>
        </a:graphic>
      </p:graphicFrame>
      <p:graphicFrame>
        <p:nvGraphicFramePr>
          <p:cNvPr id="7" name="Таблица 6"/>
          <p:cNvGraphicFramePr>
            <a:graphicFrameLocks noGrp="1"/>
          </p:cNvGraphicFramePr>
          <p:nvPr>
            <p:extLst>
              <p:ext uri="{D42A27DB-BD31-4B8C-83A1-F6EECF244321}">
                <p14:modId xmlns:p14="http://schemas.microsoft.com/office/powerpoint/2010/main" val="1237484459"/>
              </p:ext>
            </p:extLst>
          </p:nvPr>
        </p:nvGraphicFramePr>
        <p:xfrm>
          <a:off x="1838632" y="5293335"/>
          <a:ext cx="6833420" cy="1119238"/>
        </p:xfrm>
        <a:graphic>
          <a:graphicData uri="http://schemas.openxmlformats.org/drawingml/2006/table">
            <a:tbl>
              <a:tblPr firstRow="1" bandRow="1">
                <a:tableStyleId>{5940675A-B579-460E-94D1-54222C63F5DA}</a:tableStyleId>
              </a:tblPr>
              <a:tblGrid>
                <a:gridCol w="737420">
                  <a:extLst>
                    <a:ext uri="{9D8B030D-6E8A-4147-A177-3AD203B41FA5}">
                      <a16:colId xmlns:a16="http://schemas.microsoft.com/office/drawing/2014/main" val="2376601551"/>
                    </a:ext>
                  </a:extLst>
                </a:gridCol>
                <a:gridCol w="688258">
                  <a:extLst>
                    <a:ext uri="{9D8B030D-6E8A-4147-A177-3AD203B41FA5}">
                      <a16:colId xmlns:a16="http://schemas.microsoft.com/office/drawing/2014/main" val="2582931774"/>
                    </a:ext>
                  </a:extLst>
                </a:gridCol>
                <a:gridCol w="624348">
                  <a:extLst>
                    <a:ext uri="{9D8B030D-6E8A-4147-A177-3AD203B41FA5}">
                      <a16:colId xmlns:a16="http://schemas.microsoft.com/office/drawing/2014/main" val="73360620"/>
                    </a:ext>
                  </a:extLst>
                </a:gridCol>
                <a:gridCol w="683342">
                  <a:extLst>
                    <a:ext uri="{9D8B030D-6E8A-4147-A177-3AD203B41FA5}">
                      <a16:colId xmlns:a16="http://schemas.microsoft.com/office/drawing/2014/main" val="1580649867"/>
                    </a:ext>
                  </a:extLst>
                </a:gridCol>
                <a:gridCol w="683342">
                  <a:extLst>
                    <a:ext uri="{9D8B030D-6E8A-4147-A177-3AD203B41FA5}">
                      <a16:colId xmlns:a16="http://schemas.microsoft.com/office/drawing/2014/main" val="1473817721"/>
                    </a:ext>
                  </a:extLst>
                </a:gridCol>
                <a:gridCol w="683342">
                  <a:extLst>
                    <a:ext uri="{9D8B030D-6E8A-4147-A177-3AD203B41FA5}">
                      <a16:colId xmlns:a16="http://schemas.microsoft.com/office/drawing/2014/main" val="2139959901"/>
                    </a:ext>
                  </a:extLst>
                </a:gridCol>
                <a:gridCol w="683342">
                  <a:extLst>
                    <a:ext uri="{9D8B030D-6E8A-4147-A177-3AD203B41FA5}">
                      <a16:colId xmlns:a16="http://schemas.microsoft.com/office/drawing/2014/main" val="1623313672"/>
                    </a:ext>
                  </a:extLst>
                </a:gridCol>
                <a:gridCol w="683342">
                  <a:extLst>
                    <a:ext uri="{9D8B030D-6E8A-4147-A177-3AD203B41FA5}">
                      <a16:colId xmlns:a16="http://schemas.microsoft.com/office/drawing/2014/main" val="1908930975"/>
                    </a:ext>
                  </a:extLst>
                </a:gridCol>
                <a:gridCol w="683342">
                  <a:extLst>
                    <a:ext uri="{9D8B030D-6E8A-4147-A177-3AD203B41FA5}">
                      <a16:colId xmlns:a16="http://schemas.microsoft.com/office/drawing/2014/main" val="2956700884"/>
                    </a:ext>
                  </a:extLst>
                </a:gridCol>
                <a:gridCol w="683342">
                  <a:extLst>
                    <a:ext uri="{9D8B030D-6E8A-4147-A177-3AD203B41FA5}">
                      <a16:colId xmlns:a16="http://schemas.microsoft.com/office/drawing/2014/main" val="380485387"/>
                    </a:ext>
                  </a:extLst>
                </a:gridCol>
              </a:tblGrid>
              <a:tr h="559619">
                <a:tc>
                  <a:txBody>
                    <a:bodyPr/>
                    <a:lstStyle/>
                    <a:p>
                      <a:pPr algn="ctr"/>
                      <a:r>
                        <a:rPr lang="ru-RU" dirty="0" smtClean="0"/>
                        <a:t>КД</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3</a:t>
                      </a:r>
                      <a:endParaRPr lang="ru-RU" dirty="0"/>
                    </a:p>
                  </a:txBody>
                  <a:tcPr anchor="ctr"/>
                </a:tc>
                <a:tc>
                  <a:txBody>
                    <a:bodyPr/>
                    <a:lstStyle/>
                    <a:p>
                      <a:pPr algn="ctr"/>
                      <a:r>
                        <a:rPr lang="ru-RU" dirty="0" smtClean="0"/>
                        <a:t>1</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0</a:t>
                      </a:r>
                      <a:endParaRPr lang="ru-RU" dirty="0"/>
                    </a:p>
                  </a:txBody>
                  <a:tcPr anchor="ctr"/>
                </a:tc>
                <a:tc>
                  <a:txBody>
                    <a:bodyPr/>
                    <a:lstStyle/>
                    <a:p>
                      <a:pPr algn="ctr"/>
                      <a:r>
                        <a:rPr lang="ru-RU" sz="2200" b="1" dirty="0" smtClean="0"/>
                        <a:t>4</a:t>
                      </a:r>
                      <a:endParaRPr lang="ru-RU" sz="2200" b="1" dirty="0"/>
                    </a:p>
                  </a:txBody>
                  <a:tcPr anchor="ctr">
                    <a:solidFill>
                      <a:srgbClr val="FFCCFF"/>
                    </a:solidFill>
                  </a:tcPr>
                </a:tc>
                <a:extLst>
                  <a:ext uri="{0D108BD9-81ED-4DB2-BD59-A6C34878D82A}">
                    <a16:rowId xmlns:a16="http://schemas.microsoft.com/office/drawing/2014/main" val="2037266293"/>
                  </a:ext>
                </a:extLst>
              </a:tr>
              <a:tr h="559619">
                <a:tc>
                  <a:txBody>
                    <a:bodyPr/>
                    <a:lstStyle/>
                    <a:p>
                      <a:pPr algn="ctr"/>
                      <a:r>
                        <a:rPr lang="ru-RU" dirty="0" smtClean="0"/>
                        <a:t>КД</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3</a:t>
                      </a:r>
                      <a:endParaRPr lang="ru-RU" dirty="0"/>
                    </a:p>
                  </a:txBody>
                  <a:tcPr anchor="ctr"/>
                </a:tc>
                <a:tc>
                  <a:txBody>
                    <a:bodyPr/>
                    <a:lstStyle/>
                    <a:p>
                      <a:pPr algn="ctr"/>
                      <a:r>
                        <a:rPr lang="ru-RU" dirty="0" smtClean="0"/>
                        <a:t>1</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0</a:t>
                      </a:r>
                      <a:endParaRPr lang="ru-RU" dirty="0"/>
                    </a:p>
                  </a:txBody>
                  <a:tcPr anchor="ctr"/>
                </a:tc>
                <a:tc>
                  <a:txBody>
                    <a:bodyPr/>
                    <a:lstStyle/>
                    <a:p>
                      <a:pPr algn="ctr"/>
                      <a:r>
                        <a:rPr lang="ru-RU" sz="2200" b="1" dirty="0" smtClean="0"/>
                        <a:t>7</a:t>
                      </a:r>
                      <a:endParaRPr lang="ru-RU" sz="2200" b="1" dirty="0"/>
                    </a:p>
                  </a:txBody>
                  <a:tcPr anchor="ctr">
                    <a:solidFill>
                      <a:srgbClr val="FFCCFF"/>
                    </a:solidFill>
                  </a:tcPr>
                </a:tc>
                <a:extLst>
                  <a:ext uri="{0D108BD9-81ED-4DB2-BD59-A6C34878D82A}">
                    <a16:rowId xmlns:a16="http://schemas.microsoft.com/office/drawing/2014/main" val="4154238561"/>
                  </a:ext>
                </a:extLst>
              </a:tr>
            </a:tbl>
          </a:graphicData>
        </a:graphic>
      </p:graphicFrame>
      <p:graphicFrame>
        <p:nvGraphicFramePr>
          <p:cNvPr id="10" name="Таблица 9"/>
          <p:cNvGraphicFramePr>
            <a:graphicFrameLocks noGrp="1"/>
          </p:cNvGraphicFramePr>
          <p:nvPr>
            <p:extLst>
              <p:ext uri="{D42A27DB-BD31-4B8C-83A1-F6EECF244321}">
                <p14:modId xmlns:p14="http://schemas.microsoft.com/office/powerpoint/2010/main" val="1725615422"/>
              </p:ext>
            </p:extLst>
          </p:nvPr>
        </p:nvGraphicFramePr>
        <p:xfrm>
          <a:off x="1838632" y="4474716"/>
          <a:ext cx="6833420" cy="559619"/>
        </p:xfrm>
        <a:graphic>
          <a:graphicData uri="http://schemas.openxmlformats.org/drawingml/2006/table">
            <a:tbl>
              <a:tblPr firstRow="1" bandRow="1">
                <a:tableStyleId>{5940675A-B579-460E-94D1-54222C63F5DA}</a:tableStyleId>
              </a:tblPr>
              <a:tblGrid>
                <a:gridCol w="737420">
                  <a:extLst>
                    <a:ext uri="{9D8B030D-6E8A-4147-A177-3AD203B41FA5}">
                      <a16:colId xmlns:a16="http://schemas.microsoft.com/office/drawing/2014/main" val="2376601551"/>
                    </a:ext>
                  </a:extLst>
                </a:gridCol>
                <a:gridCol w="688258">
                  <a:extLst>
                    <a:ext uri="{9D8B030D-6E8A-4147-A177-3AD203B41FA5}">
                      <a16:colId xmlns:a16="http://schemas.microsoft.com/office/drawing/2014/main" val="2582931774"/>
                    </a:ext>
                  </a:extLst>
                </a:gridCol>
                <a:gridCol w="624348">
                  <a:extLst>
                    <a:ext uri="{9D8B030D-6E8A-4147-A177-3AD203B41FA5}">
                      <a16:colId xmlns:a16="http://schemas.microsoft.com/office/drawing/2014/main" val="73360620"/>
                    </a:ext>
                  </a:extLst>
                </a:gridCol>
                <a:gridCol w="683342">
                  <a:extLst>
                    <a:ext uri="{9D8B030D-6E8A-4147-A177-3AD203B41FA5}">
                      <a16:colId xmlns:a16="http://schemas.microsoft.com/office/drawing/2014/main" val="1580649867"/>
                    </a:ext>
                  </a:extLst>
                </a:gridCol>
                <a:gridCol w="683342">
                  <a:extLst>
                    <a:ext uri="{9D8B030D-6E8A-4147-A177-3AD203B41FA5}">
                      <a16:colId xmlns:a16="http://schemas.microsoft.com/office/drawing/2014/main" val="1473817721"/>
                    </a:ext>
                  </a:extLst>
                </a:gridCol>
                <a:gridCol w="683342">
                  <a:extLst>
                    <a:ext uri="{9D8B030D-6E8A-4147-A177-3AD203B41FA5}">
                      <a16:colId xmlns:a16="http://schemas.microsoft.com/office/drawing/2014/main" val="2139959901"/>
                    </a:ext>
                  </a:extLst>
                </a:gridCol>
                <a:gridCol w="683342">
                  <a:extLst>
                    <a:ext uri="{9D8B030D-6E8A-4147-A177-3AD203B41FA5}">
                      <a16:colId xmlns:a16="http://schemas.microsoft.com/office/drawing/2014/main" val="1623313672"/>
                    </a:ext>
                  </a:extLst>
                </a:gridCol>
                <a:gridCol w="683342">
                  <a:extLst>
                    <a:ext uri="{9D8B030D-6E8A-4147-A177-3AD203B41FA5}">
                      <a16:colId xmlns:a16="http://schemas.microsoft.com/office/drawing/2014/main" val="1908930975"/>
                    </a:ext>
                  </a:extLst>
                </a:gridCol>
                <a:gridCol w="683342">
                  <a:extLst>
                    <a:ext uri="{9D8B030D-6E8A-4147-A177-3AD203B41FA5}">
                      <a16:colId xmlns:a16="http://schemas.microsoft.com/office/drawing/2014/main" val="2956700884"/>
                    </a:ext>
                  </a:extLst>
                </a:gridCol>
                <a:gridCol w="683342">
                  <a:extLst>
                    <a:ext uri="{9D8B030D-6E8A-4147-A177-3AD203B41FA5}">
                      <a16:colId xmlns:a16="http://schemas.microsoft.com/office/drawing/2014/main" val="380485387"/>
                    </a:ext>
                  </a:extLst>
                </a:gridCol>
              </a:tblGrid>
              <a:tr h="559619">
                <a:tc>
                  <a:txBody>
                    <a:bodyPr/>
                    <a:lstStyle/>
                    <a:p>
                      <a:pPr algn="ctr"/>
                      <a:r>
                        <a:rPr lang="ru-RU" dirty="0" smtClean="0"/>
                        <a:t>КД</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2</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3</a:t>
                      </a:r>
                      <a:endParaRPr lang="ru-RU" dirty="0"/>
                    </a:p>
                  </a:txBody>
                  <a:tcPr anchor="ctr"/>
                </a:tc>
                <a:tc>
                  <a:txBody>
                    <a:bodyPr/>
                    <a:lstStyle/>
                    <a:p>
                      <a:pPr algn="ctr"/>
                      <a:r>
                        <a:rPr lang="ru-RU" dirty="0" smtClean="0"/>
                        <a:t>1</a:t>
                      </a:r>
                      <a:endParaRPr lang="ru-RU" dirty="0"/>
                    </a:p>
                  </a:txBody>
                  <a:tcPr anchor="ctr"/>
                </a:tc>
                <a:tc>
                  <a:txBody>
                    <a:bodyPr/>
                    <a:lstStyle/>
                    <a:p>
                      <a:pPr algn="ctr"/>
                      <a:r>
                        <a:rPr lang="ru-RU" dirty="0" smtClean="0"/>
                        <a:t>0</a:t>
                      </a:r>
                      <a:endParaRPr lang="ru-RU" dirty="0"/>
                    </a:p>
                  </a:txBody>
                  <a:tcPr anchor="ctr"/>
                </a:tc>
                <a:tc>
                  <a:txBody>
                    <a:bodyPr/>
                    <a:lstStyle/>
                    <a:p>
                      <a:pPr algn="ctr"/>
                      <a:r>
                        <a:rPr lang="ru-RU" dirty="0" smtClean="0"/>
                        <a:t>0</a:t>
                      </a:r>
                      <a:endParaRPr lang="ru-RU" dirty="0"/>
                    </a:p>
                  </a:txBody>
                  <a:tcPr anchor="ctr"/>
                </a:tc>
                <a:tc>
                  <a:txBody>
                    <a:bodyPr/>
                    <a:lstStyle/>
                    <a:p>
                      <a:pPr algn="ctr"/>
                      <a:r>
                        <a:rPr lang="ru-RU" b="1" dirty="0" smtClean="0"/>
                        <a:t>0</a:t>
                      </a:r>
                      <a:endParaRPr lang="ru-RU" b="1" dirty="0"/>
                    </a:p>
                  </a:txBody>
                  <a:tcPr anchor="ctr">
                    <a:solidFill>
                      <a:srgbClr val="B3E4C5"/>
                    </a:solidFill>
                  </a:tcPr>
                </a:tc>
                <a:extLst>
                  <a:ext uri="{0D108BD9-81ED-4DB2-BD59-A6C34878D82A}">
                    <a16:rowId xmlns:a16="http://schemas.microsoft.com/office/drawing/2014/main" val="2037266293"/>
                  </a:ext>
                </a:extLst>
              </a:tr>
            </a:tbl>
          </a:graphicData>
        </a:graphic>
      </p:graphicFrame>
      <p:sp>
        <p:nvSpPr>
          <p:cNvPr id="4" name="TextBox 3"/>
          <p:cNvSpPr txBox="1"/>
          <p:nvPr/>
        </p:nvSpPr>
        <p:spPr>
          <a:xfrm>
            <a:off x="196645" y="4480260"/>
            <a:ext cx="1396181" cy="559619"/>
          </a:xfrm>
          <a:prstGeom prst="rect">
            <a:avLst/>
          </a:prstGeom>
          <a:noFill/>
        </p:spPr>
        <p:txBody>
          <a:bodyPr wrap="square" rtlCol="0">
            <a:noAutofit/>
          </a:bodyPr>
          <a:lstStyle/>
          <a:p>
            <a:pPr algn="ctr"/>
            <a:r>
              <a:rPr lang="ru-RU" sz="3200" b="1" dirty="0" smtClean="0">
                <a:solidFill>
                  <a:srgbClr val="C00000"/>
                </a:solidFill>
                <a:latin typeface="Times New Roman" panose="02020603050405020304" pitchFamily="18" charset="0"/>
                <a:cs typeface="Times New Roman" panose="02020603050405020304" pitchFamily="18" charset="0"/>
              </a:rPr>
              <a:t>2020 г.</a:t>
            </a:r>
            <a:endParaRPr lang="ru-RU" sz="3200" b="1" dirty="0">
              <a:solidFill>
                <a:srgbClr val="C0000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196645" y="5573144"/>
            <a:ext cx="1396181" cy="559619"/>
          </a:xfrm>
          <a:prstGeom prst="rect">
            <a:avLst/>
          </a:prstGeom>
          <a:noFill/>
        </p:spPr>
        <p:txBody>
          <a:bodyPr wrap="square" rtlCol="0">
            <a:noAutofit/>
          </a:bodyPr>
          <a:lstStyle/>
          <a:p>
            <a:pPr algn="ctr"/>
            <a:r>
              <a:rPr lang="ru-RU" sz="3200" b="1" dirty="0" smtClean="0">
                <a:solidFill>
                  <a:srgbClr val="C00000"/>
                </a:solidFill>
                <a:latin typeface="Times New Roman" panose="02020603050405020304" pitchFamily="18" charset="0"/>
                <a:cs typeface="Times New Roman" panose="02020603050405020304" pitchFamily="18" charset="0"/>
              </a:rPr>
              <a:t>2021 г.</a:t>
            </a:r>
            <a:endParaRPr lang="ru-RU" sz="32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00872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Номер слайда 14"/>
          <p:cNvSpPr>
            <a:spLocks noGrp="1"/>
          </p:cNvSpPr>
          <p:nvPr>
            <p:ph type="sldNum" sz="quarter" idx="12"/>
          </p:nvPr>
        </p:nvSpPr>
        <p:spPr>
          <a:xfrm>
            <a:off x="8513637" y="33988"/>
            <a:ext cx="630363" cy="365125"/>
          </a:xfrm>
        </p:spPr>
        <p:txBody>
          <a:bodyPr/>
          <a:lstStyle/>
          <a:p>
            <a:fld id="{B2D350B4-811D-9C49-8D4A-B431FFD45952}" type="slidenum">
              <a:rPr lang="en-US" b="1" smtClean="0">
                <a:solidFill>
                  <a:srgbClr val="C79023"/>
                </a:solidFill>
              </a:rPr>
              <a:pPr/>
              <a:t>45</a:t>
            </a:fld>
            <a:endParaRPr lang="en-US" b="1" dirty="0">
              <a:solidFill>
                <a:srgbClr val="C79023"/>
              </a:solidFill>
            </a:endParaRPr>
          </a:p>
        </p:txBody>
      </p:sp>
      <p:sp>
        <p:nvSpPr>
          <p:cNvPr id="2" name="TextBox 1"/>
          <p:cNvSpPr txBox="1"/>
          <p:nvPr/>
        </p:nvSpPr>
        <p:spPr>
          <a:xfrm>
            <a:off x="619432" y="65508"/>
            <a:ext cx="8366156" cy="830997"/>
          </a:xfrm>
          <a:prstGeom prst="rect">
            <a:avLst/>
          </a:prstGeom>
          <a:noFill/>
        </p:spPr>
        <p:txBody>
          <a:bodyPr wrap="square" rtlCol="0">
            <a:spAutoFit/>
          </a:bodyPr>
          <a:lstStyle/>
          <a:p>
            <a:pPr algn="ctr"/>
            <a:r>
              <a:rPr lang="ru-RU" sz="2400" b="1" dirty="0" smtClean="0">
                <a:solidFill>
                  <a:srgbClr val="077A3E"/>
                </a:solidFill>
                <a:latin typeface="Times New Roman" panose="02020603050405020304" pitchFamily="18" charset="0"/>
                <a:cs typeface="Times New Roman" panose="02020603050405020304" pitchFamily="18" charset="0"/>
              </a:rPr>
              <a:t>Сведения о дебиторской и кредиторской задолженности (ф.0503169, 0503769) </a:t>
            </a:r>
            <a:r>
              <a:rPr lang="ru-RU" sz="2400" b="1" u="sng" dirty="0" smtClean="0">
                <a:solidFill>
                  <a:srgbClr val="C00000"/>
                </a:solidFill>
                <a:latin typeface="Times New Roman" panose="02020603050405020304" pitchFamily="18" charset="0"/>
                <a:cs typeface="Times New Roman" panose="02020603050405020304" pitchFamily="18" charset="0"/>
              </a:rPr>
              <a:t>на 01.07.2021!!!</a:t>
            </a:r>
            <a:endParaRPr lang="ru-RU" sz="2400" b="1" u="sng" dirty="0">
              <a:solidFill>
                <a:srgbClr val="C00000"/>
              </a:solidFill>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647800027"/>
              </p:ext>
            </p:extLst>
          </p:nvPr>
        </p:nvGraphicFramePr>
        <p:xfrm>
          <a:off x="138108" y="1317503"/>
          <a:ext cx="8847484" cy="2763520"/>
        </p:xfrm>
        <a:graphic>
          <a:graphicData uri="http://schemas.openxmlformats.org/drawingml/2006/table">
            <a:tbl>
              <a:tblPr firstRow="1" bandRow="1">
                <a:tableStyleId>{F5AB1C69-6EDB-4FF4-983F-18BD219EF322}</a:tableStyleId>
              </a:tblPr>
              <a:tblGrid>
                <a:gridCol w="2616815">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06769">
                  <a:extLst>
                    <a:ext uri="{9D8B030D-6E8A-4147-A177-3AD203B41FA5}">
                      <a16:colId xmlns:a16="http://schemas.microsoft.com/office/drawing/2014/main" val="20002"/>
                    </a:ext>
                  </a:extLst>
                </a:gridCol>
                <a:gridCol w="1486634">
                  <a:extLst>
                    <a:ext uri="{9D8B030D-6E8A-4147-A177-3AD203B41FA5}">
                      <a16:colId xmlns:a16="http://schemas.microsoft.com/office/drawing/2014/main" val="20003"/>
                    </a:ext>
                  </a:extLst>
                </a:gridCol>
                <a:gridCol w="1813266">
                  <a:extLst>
                    <a:ext uri="{9D8B030D-6E8A-4147-A177-3AD203B41FA5}">
                      <a16:colId xmlns:a16="http://schemas.microsoft.com/office/drawing/2014/main" val="20004"/>
                    </a:ext>
                  </a:extLst>
                </a:gridCol>
              </a:tblGrid>
              <a:tr h="370840">
                <a:tc>
                  <a:txBody>
                    <a:bodyPr/>
                    <a:lstStyle/>
                    <a:p>
                      <a:pPr algn="ctr"/>
                      <a:r>
                        <a:rPr lang="ru-RU" dirty="0" smtClean="0">
                          <a:solidFill>
                            <a:schemeClr val="tx1"/>
                          </a:solidFill>
                        </a:rPr>
                        <a:t>Номер счета</a:t>
                      </a:r>
                      <a:endParaRPr lang="ru-RU" dirty="0">
                        <a:solidFill>
                          <a:schemeClr val="tx1"/>
                        </a:solidFill>
                      </a:endParaRPr>
                    </a:p>
                  </a:txBody>
                  <a:tcPr anchor="ctr"/>
                </a:tc>
                <a:tc>
                  <a:txBody>
                    <a:bodyPr/>
                    <a:lstStyle/>
                    <a:p>
                      <a:pPr algn="ctr"/>
                      <a:r>
                        <a:rPr lang="ru-RU" dirty="0" smtClean="0">
                          <a:solidFill>
                            <a:schemeClr val="tx1"/>
                          </a:solidFill>
                        </a:rPr>
                        <a:t>Остаток на начало года</a:t>
                      </a:r>
                      <a:endParaRPr lang="ru-RU" dirty="0">
                        <a:solidFill>
                          <a:schemeClr val="tx1"/>
                        </a:solidFill>
                      </a:endParaRPr>
                    </a:p>
                  </a:txBody>
                  <a:tcPr anchor="ctr"/>
                </a:tc>
                <a:tc>
                  <a:txBody>
                    <a:bodyPr/>
                    <a:lstStyle/>
                    <a:p>
                      <a:pPr algn="ctr"/>
                      <a:r>
                        <a:rPr lang="ru-RU" dirty="0" smtClean="0">
                          <a:solidFill>
                            <a:schemeClr val="tx1"/>
                          </a:solidFill>
                        </a:rPr>
                        <a:t>Увеличение </a:t>
                      </a:r>
                      <a:r>
                        <a:rPr lang="ru-RU" dirty="0" err="1" smtClean="0">
                          <a:solidFill>
                            <a:schemeClr val="tx1"/>
                          </a:solidFill>
                        </a:rPr>
                        <a:t>задолж-ти</a:t>
                      </a:r>
                      <a:endParaRPr lang="ru-RU" dirty="0">
                        <a:solidFill>
                          <a:schemeClr val="tx1"/>
                        </a:solidFill>
                      </a:endParaRPr>
                    </a:p>
                  </a:txBody>
                  <a:tcPr anchor="ctr"/>
                </a:tc>
                <a:tc>
                  <a:txBody>
                    <a:bodyPr/>
                    <a:lstStyle/>
                    <a:p>
                      <a:pPr algn="ctr"/>
                      <a:r>
                        <a:rPr lang="ru-RU" dirty="0" smtClean="0">
                          <a:solidFill>
                            <a:schemeClr val="tx1"/>
                          </a:solidFill>
                        </a:rPr>
                        <a:t>Уменьшение </a:t>
                      </a:r>
                      <a:r>
                        <a:rPr lang="ru-RU" dirty="0" err="1" smtClean="0">
                          <a:solidFill>
                            <a:schemeClr val="tx1"/>
                          </a:solidFill>
                        </a:rPr>
                        <a:t>задолж-ти</a:t>
                      </a:r>
                      <a:endParaRPr lang="ru-RU" dirty="0">
                        <a:solidFill>
                          <a:schemeClr val="tx1"/>
                        </a:solidFill>
                      </a:endParaRPr>
                    </a:p>
                  </a:txBody>
                  <a:tcPr anchor="ctr"/>
                </a:tc>
                <a:tc>
                  <a:txBody>
                    <a:bodyPr/>
                    <a:lstStyle/>
                    <a:p>
                      <a:pPr algn="ctr"/>
                      <a:r>
                        <a:rPr lang="ru-RU" dirty="0" smtClean="0">
                          <a:solidFill>
                            <a:schemeClr val="tx1"/>
                          </a:solidFill>
                        </a:rPr>
                        <a:t>Остаток на конец периода</a:t>
                      </a:r>
                      <a:endParaRPr lang="ru-RU" dirty="0">
                        <a:solidFill>
                          <a:schemeClr val="tx1"/>
                        </a:solidFill>
                      </a:endParaRPr>
                    </a:p>
                  </a:txBody>
                  <a:tcPr anchor="ctr"/>
                </a:tc>
                <a:extLst>
                  <a:ext uri="{0D108BD9-81ED-4DB2-BD59-A6C34878D82A}">
                    <a16:rowId xmlns:a16="http://schemas.microsoft.com/office/drawing/2014/main" val="10000"/>
                  </a:ext>
                </a:extLst>
              </a:tr>
              <a:tr h="370840">
                <a:tc>
                  <a:txBody>
                    <a:bodyPr/>
                    <a:lstStyle/>
                    <a:p>
                      <a:r>
                        <a:rPr lang="ru-RU" dirty="0" smtClean="0"/>
                        <a:t>(1-17 КРБ) 1 206 26 </a:t>
                      </a:r>
                      <a:r>
                        <a:rPr lang="ru-RU" b="1" dirty="0" smtClean="0">
                          <a:solidFill>
                            <a:srgbClr val="C00000"/>
                          </a:solidFill>
                        </a:rPr>
                        <a:t>004</a:t>
                      </a:r>
                      <a:endParaRPr lang="ru-RU" b="1" dirty="0">
                        <a:solidFill>
                          <a:srgbClr val="C00000"/>
                        </a:solidFill>
                      </a:endParaRPr>
                    </a:p>
                  </a:txBody>
                  <a:tcPr/>
                </a:tc>
                <a:tc>
                  <a:txBody>
                    <a:bodyPr/>
                    <a:lstStyle/>
                    <a:p>
                      <a:pPr algn="ctr"/>
                      <a:r>
                        <a:rPr lang="ru-RU" dirty="0" smtClean="0"/>
                        <a:t>100</a:t>
                      </a:r>
                      <a:endParaRPr lang="ru-RU" dirty="0"/>
                    </a:p>
                  </a:txBody>
                  <a:tcPr anchor="ctr"/>
                </a:tc>
                <a:tc>
                  <a:txBody>
                    <a:bodyPr/>
                    <a:lstStyle/>
                    <a:p>
                      <a:pPr algn="ctr"/>
                      <a:r>
                        <a:rPr lang="ru-RU" dirty="0" smtClean="0"/>
                        <a:t>50</a:t>
                      </a:r>
                      <a:endParaRPr lang="ru-RU" dirty="0"/>
                    </a:p>
                  </a:txBody>
                  <a:tcPr anchor="ctr"/>
                </a:tc>
                <a:tc>
                  <a:txBody>
                    <a:bodyPr/>
                    <a:lstStyle/>
                    <a:p>
                      <a:pPr algn="ctr"/>
                      <a:r>
                        <a:rPr lang="ru-RU" dirty="0" smtClean="0"/>
                        <a:t>25</a:t>
                      </a:r>
                      <a:endParaRPr lang="ru-RU" dirty="0"/>
                    </a:p>
                  </a:txBody>
                  <a:tcPr anchor="ctr"/>
                </a:tc>
                <a:tc>
                  <a:txBody>
                    <a:bodyPr/>
                    <a:lstStyle/>
                    <a:p>
                      <a:pPr algn="ctr"/>
                      <a:r>
                        <a:rPr lang="ru-RU" dirty="0" smtClean="0"/>
                        <a:t>125</a:t>
                      </a:r>
                      <a:endParaRPr lang="ru-RU" dirty="0"/>
                    </a:p>
                  </a:txBody>
                  <a:tcPr anchor="ctr"/>
                </a:tc>
                <a:extLst>
                  <a:ext uri="{0D108BD9-81ED-4DB2-BD59-A6C34878D82A}">
                    <a16:rowId xmlns:a16="http://schemas.microsoft.com/office/drawing/2014/main" val="10001"/>
                  </a:ext>
                </a:extLst>
              </a:tr>
              <a:tr h="370840">
                <a:tc>
                  <a:txBody>
                    <a:bodyPr/>
                    <a:lstStyle/>
                    <a:p>
                      <a:r>
                        <a:rPr lang="ru-RU" dirty="0" smtClean="0"/>
                        <a:t>(1-17</a:t>
                      </a:r>
                      <a:r>
                        <a:rPr lang="ru-RU" baseline="0" dirty="0" smtClean="0"/>
                        <a:t> КРБ) 1 206 26 </a:t>
                      </a:r>
                      <a:r>
                        <a:rPr lang="ru-RU" b="1" baseline="0" dirty="0" smtClean="0">
                          <a:solidFill>
                            <a:srgbClr val="C00000"/>
                          </a:solidFill>
                        </a:rPr>
                        <a:t>006</a:t>
                      </a:r>
                      <a:endParaRPr lang="ru-RU" b="1" dirty="0">
                        <a:solidFill>
                          <a:srgbClr val="C00000"/>
                        </a:solidFill>
                      </a:endParaRPr>
                    </a:p>
                  </a:txBody>
                  <a:tcPr/>
                </a:tc>
                <a:tc>
                  <a:txBody>
                    <a:bodyPr/>
                    <a:lstStyle/>
                    <a:p>
                      <a:pPr algn="ctr"/>
                      <a:r>
                        <a:rPr lang="ru-RU" dirty="0" smtClean="0"/>
                        <a:t>250</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200</a:t>
                      </a:r>
                      <a:endParaRPr lang="ru-RU" dirty="0"/>
                    </a:p>
                  </a:txBody>
                  <a:tcPr anchor="ctr"/>
                </a:tc>
                <a:tc>
                  <a:txBody>
                    <a:bodyPr/>
                    <a:lstStyle/>
                    <a:p>
                      <a:pPr algn="ctr"/>
                      <a:r>
                        <a:rPr lang="ru-RU" dirty="0" smtClean="0"/>
                        <a:t>50</a:t>
                      </a:r>
                      <a:endParaRPr lang="ru-RU" dirty="0"/>
                    </a:p>
                  </a:txBody>
                  <a:tcPr anchor="ctr"/>
                </a:tc>
                <a:extLst>
                  <a:ext uri="{0D108BD9-81ED-4DB2-BD59-A6C34878D82A}">
                    <a16:rowId xmlns:a16="http://schemas.microsoft.com/office/drawing/2014/main" val="10002"/>
                  </a:ext>
                </a:extLst>
              </a:tr>
              <a:tr h="370840">
                <a:tc>
                  <a:txBody>
                    <a:bodyPr/>
                    <a:lstStyle/>
                    <a:p>
                      <a:r>
                        <a:rPr lang="ru-RU" dirty="0" smtClean="0"/>
                        <a:t>Итого по коду счета</a:t>
                      </a:r>
                    </a:p>
                    <a:p>
                      <a:pPr algn="r"/>
                      <a:r>
                        <a:rPr lang="ru-RU" dirty="0" smtClean="0"/>
                        <a:t>1 206 26 000</a:t>
                      </a:r>
                      <a:endParaRPr lang="ru-RU" dirty="0"/>
                    </a:p>
                  </a:txBody>
                  <a:tcPr/>
                </a:tc>
                <a:tc>
                  <a:txBody>
                    <a:bodyPr/>
                    <a:lstStyle/>
                    <a:p>
                      <a:pPr algn="ctr"/>
                      <a:r>
                        <a:rPr lang="ru-RU" dirty="0" smtClean="0"/>
                        <a:t>350</a:t>
                      </a:r>
                      <a:endParaRPr lang="ru-RU" dirty="0"/>
                    </a:p>
                  </a:txBody>
                  <a:tcPr anchor="ctr"/>
                </a:tc>
                <a:tc>
                  <a:txBody>
                    <a:bodyPr/>
                    <a:lstStyle/>
                    <a:p>
                      <a:pPr algn="ctr"/>
                      <a:r>
                        <a:rPr lang="ru-RU" dirty="0" smtClean="0"/>
                        <a:t>50</a:t>
                      </a:r>
                      <a:endParaRPr lang="ru-RU" dirty="0"/>
                    </a:p>
                  </a:txBody>
                  <a:tcPr anchor="ctr"/>
                </a:tc>
                <a:tc>
                  <a:txBody>
                    <a:bodyPr/>
                    <a:lstStyle/>
                    <a:p>
                      <a:pPr algn="ctr"/>
                      <a:r>
                        <a:rPr lang="ru-RU" dirty="0" smtClean="0"/>
                        <a:t>250</a:t>
                      </a:r>
                      <a:endParaRPr lang="ru-RU" dirty="0"/>
                    </a:p>
                  </a:txBody>
                  <a:tcPr anchor="ctr"/>
                </a:tc>
                <a:tc>
                  <a:txBody>
                    <a:bodyPr/>
                    <a:lstStyle/>
                    <a:p>
                      <a:pPr algn="ctr"/>
                      <a:r>
                        <a:rPr lang="ru-RU" dirty="0" smtClean="0"/>
                        <a:t>175</a:t>
                      </a:r>
                      <a:endParaRPr lang="ru-RU" dirty="0"/>
                    </a:p>
                  </a:txBody>
                  <a:tcPr anchor="ctr"/>
                </a:tc>
                <a:extLst>
                  <a:ext uri="{0D108BD9-81ED-4DB2-BD59-A6C34878D82A}">
                    <a16:rowId xmlns:a16="http://schemas.microsoft.com/office/drawing/2014/main" val="10003"/>
                  </a:ext>
                </a:extLst>
              </a:tr>
              <a:tr h="370840">
                <a:tc>
                  <a:txBody>
                    <a:bodyPr/>
                    <a:lstStyle/>
                    <a:p>
                      <a:pPr algn="l"/>
                      <a:r>
                        <a:rPr lang="ru-RU" dirty="0" smtClean="0"/>
                        <a:t>(1-17 КД) 1 205 31 </a:t>
                      </a:r>
                      <a:r>
                        <a:rPr lang="ru-RU" b="1" dirty="0" smtClean="0">
                          <a:solidFill>
                            <a:srgbClr val="C00000"/>
                          </a:solidFill>
                        </a:rPr>
                        <a:t>007</a:t>
                      </a:r>
                      <a:endParaRPr lang="ru-RU" b="1" dirty="0">
                        <a:solidFill>
                          <a:srgbClr val="C00000"/>
                        </a:solidFill>
                      </a:endParaRPr>
                    </a:p>
                  </a:txBody>
                  <a:tcPr anchor="ctr"/>
                </a:tc>
                <a:tc>
                  <a:txBody>
                    <a:bodyPr/>
                    <a:lstStyle/>
                    <a:p>
                      <a:pPr algn="ctr"/>
                      <a:r>
                        <a:rPr lang="ru-RU" dirty="0" smtClean="0"/>
                        <a:t>-</a:t>
                      </a:r>
                      <a:endParaRPr lang="ru-RU" dirty="0"/>
                    </a:p>
                  </a:txBody>
                  <a:tcPr anchor="ctr"/>
                </a:tc>
                <a:tc>
                  <a:txBody>
                    <a:bodyPr/>
                    <a:lstStyle/>
                    <a:p>
                      <a:pPr algn="ctr"/>
                      <a:r>
                        <a:rPr lang="ru-RU" dirty="0" smtClean="0"/>
                        <a:t>400</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400</a:t>
                      </a:r>
                      <a:endParaRPr lang="ru-RU" dirty="0"/>
                    </a:p>
                  </a:txBody>
                  <a:tcPr anchor="ctr"/>
                </a:tc>
                <a:extLst>
                  <a:ext uri="{0D108BD9-81ED-4DB2-BD59-A6C34878D82A}">
                    <a16:rowId xmlns:a16="http://schemas.microsoft.com/office/drawing/2014/main" val="10004"/>
                  </a:ext>
                </a:extLst>
              </a:tr>
              <a:tr h="370840">
                <a:tc>
                  <a:txBody>
                    <a:bodyPr/>
                    <a:lstStyle/>
                    <a:p>
                      <a:r>
                        <a:rPr lang="ru-RU" dirty="0" smtClean="0"/>
                        <a:t>(1-17</a:t>
                      </a:r>
                      <a:r>
                        <a:rPr lang="ru-RU" baseline="0" dirty="0" smtClean="0"/>
                        <a:t> КРБ) 1 303 13 </a:t>
                      </a:r>
                      <a:r>
                        <a:rPr lang="ru-RU" b="1" baseline="0" dirty="0" smtClean="0">
                          <a:solidFill>
                            <a:srgbClr val="C00000"/>
                          </a:solidFill>
                        </a:rPr>
                        <a:t>001</a:t>
                      </a:r>
                      <a:endParaRPr lang="ru-RU" b="1" dirty="0" smtClean="0">
                        <a:solidFill>
                          <a:srgbClr val="C00000"/>
                        </a:solidFill>
                      </a:endParaRPr>
                    </a:p>
                  </a:txBody>
                  <a:tcPr/>
                </a:tc>
                <a:tc>
                  <a:txBody>
                    <a:bodyPr/>
                    <a:lstStyle/>
                    <a:p>
                      <a:pPr algn="ctr"/>
                      <a:r>
                        <a:rPr lang="ru-RU" dirty="0" smtClean="0"/>
                        <a:t>-</a:t>
                      </a:r>
                      <a:endParaRPr lang="ru-RU" dirty="0"/>
                    </a:p>
                  </a:txBody>
                  <a:tcPr anchor="ctr"/>
                </a:tc>
                <a:tc>
                  <a:txBody>
                    <a:bodyPr/>
                    <a:lstStyle/>
                    <a:p>
                      <a:pPr algn="ctr"/>
                      <a:r>
                        <a:rPr lang="ru-RU" dirty="0" smtClean="0"/>
                        <a:t>5</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5</a:t>
                      </a:r>
                      <a:endParaRPr lang="ru-RU" dirty="0"/>
                    </a:p>
                  </a:txBody>
                  <a:tcPr anchor="ctr"/>
                </a:tc>
                <a:extLst>
                  <a:ext uri="{0D108BD9-81ED-4DB2-BD59-A6C34878D82A}">
                    <a16:rowId xmlns:a16="http://schemas.microsoft.com/office/drawing/2014/main" val="10005"/>
                  </a:ext>
                </a:extLst>
              </a:tr>
            </a:tbl>
          </a:graphicData>
        </a:graphic>
      </p:graphicFrame>
      <p:sp>
        <p:nvSpPr>
          <p:cNvPr id="9" name="TextBox 8"/>
          <p:cNvSpPr txBox="1"/>
          <p:nvPr/>
        </p:nvSpPr>
        <p:spPr>
          <a:xfrm>
            <a:off x="140817" y="896505"/>
            <a:ext cx="3801014" cy="369332"/>
          </a:xfrm>
          <a:prstGeom prst="rect">
            <a:avLst/>
          </a:prstGeom>
          <a:noFill/>
        </p:spPr>
        <p:txBody>
          <a:bodyPr wrap="square" rtlCol="0">
            <a:spAutoFit/>
          </a:bodyPr>
          <a:lstStyle/>
          <a:p>
            <a:pPr algn="ctr"/>
            <a:r>
              <a:rPr lang="ru-RU" b="1" dirty="0" smtClean="0">
                <a:solidFill>
                  <a:srgbClr val="002060"/>
                </a:solidFill>
                <a:latin typeface="Times New Roman" panose="02020603050405020304" pitchFamily="18" charset="0"/>
                <a:cs typeface="Times New Roman" panose="02020603050405020304" pitchFamily="18" charset="0"/>
              </a:rPr>
              <a:t>1. Дебиторская задолженность</a:t>
            </a:r>
            <a:endParaRPr lang="ru-RU" b="1" dirty="0">
              <a:solidFill>
                <a:srgbClr val="00206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0" y="4600996"/>
            <a:ext cx="3801014" cy="369332"/>
          </a:xfrm>
          <a:prstGeom prst="rect">
            <a:avLst/>
          </a:prstGeom>
          <a:noFill/>
        </p:spPr>
        <p:txBody>
          <a:bodyPr wrap="square" rtlCol="0">
            <a:spAutoFit/>
          </a:bodyPr>
          <a:lstStyle/>
          <a:p>
            <a:pPr algn="ctr"/>
            <a:r>
              <a:rPr lang="ru-RU" b="1" dirty="0">
                <a:solidFill>
                  <a:srgbClr val="002060"/>
                </a:solidFill>
                <a:latin typeface="Times New Roman" panose="02020603050405020304" pitchFamily="18" charset="0"/>
                <a:cs typeface="Times New Roman" panose="02020603050405020304" pitchFamily="18" charset="0"/>
              </a:rPr>
              <a:t>2</a:t>
            </a:r>
            <a:r>
              <a:rPr lang="ru-RU" b="1" dirty="0" smtClean="0">
                <a:solidFill>
                  <a:srgbClr val="002060"/>
                </a:solidFill>
                <a:latin typeface="Times New Roman" panose="02020603050405020304" pitchFamily="18" charset="0"/>
                <a:cs typeface="Times New Roman" panose="02020603050405020304" pitchFamily="18" charset="0"/>
              </a:rPr>
              <a:t>. Кредиторская задолженность</a:t>
            </a:r>
            <a:endParaRPr lang="ru-RU" b="1" dirty="0">
              <a:solidFill>
                <a:srgbClr val="002060"/>
              </a:solidFill>
              <a:latin typeface="Times New Roman" panose="02020603050405020304" pitchFamily="18" charset="0"/>
              <a:cs typeface="Times New Roman" panose="02020603050405020304" pitchFamily="18" charset="0"/>
            </a:endParaRPr>
          </a:p>
        </p:txBody>
      </p:sp>
      <p:graphicFrame>
        <p:nvGraphicFramePr>
          <p:cNvPr id="11" name="Таблица 10"/>
          <p:cNvGraphicFramePr>
            <a:graphicFrameLocks noGrp="1"/>
          </p:cNvGraphicFramePr>
          <p:nvPr>
            <p:extLst>
              <p:ext uri="{D42A27DB-BD31-4B8C-83A1-F6EECF244321}">
                <p14:modId xmlns:p14="http://schemas.microsoft.com/office/powerpoint/2010/main" val="4290399677"/>
              </p:ext>
            </p:extLst>
          </p:nvPr>
        </p:nvGraphicFramePr>
        <p:xfrm>
          <a:off x="138108" y="5138996"/>
          <a:ext cx="8847484" cy="1381760"/>
        </p:xfrm>
        <a:graphic>
          <a:graphicData uri="http://schemas.openxmlformats.org/drawingml/2006/table">
            <a:tbl>
              <a:tblPr firstRow="1" bandRow="1">
                <a:tableStyleId>{F5AB1C69-6EDB-4FF4-983F-18BD219EF322}</a:tableStyleId>
              </a:tblPr>
              <a:tblGrid>
                <a:gridCol w="2616815">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06769">
                  <a:extLst>
                    <a:ext uri="{9D8B030D-6E8A-4147-A177-3AD203B41FA5}">
                      <a16:colId xmlns:a16="http://schemas.microsoft.com/office/drawing/2014/main" val="20002"/>
                    </a:ext>
                  </a:extLst>
                </a:gridCol>
                <a:gridCol w="1486634">
                  <a:extLst>
                    <a:ext uri="{9D8B030D-6E8A-4147-A177-3AD203B41FA5}">
                      <a16:colId xmlns:a16="http://schemas.microsoft.com/office/drawing/2014/main" val="20003"/>
                    </a:ext>
                  </a:extLst>
                </a:gridCol>
                <a:gridCol w="1813266">
                  <a:extLst>
                    <a:ext uri="{9D8B030D-6E8A-4147-A177-3AD203B41FA5}">
                      <a16:colId xmlns:a16="http://schemas.microsoft.com/office/drawing/2014/main" val="20004"/>
                    </a:ext>
                  </a:extLst>
                </a:gridCol>
              </a:tblGrid>
              <a:tr h="370840">
                <a:tc>
                  <a:txBody>
                    <a:bodyPr/>
                    <a:lstStyle/>
                    <a:p>
                      <a:pPr algn="ctr"/>
                      <a:r>
                        <a:rPr lang="ru-RU" dirty="0" smtClean="0">
                          <a:solidFill>
                            <a:schemeClr val="tx1"/>
                          </a:solidFill>
                        </a:rPr>
                        <a:t>Номер счета</a:t>
                      </a:r>
                      <a:endParaRPr lang="ru-RU" dirty="0">
                        <a:solidFill>
                          <a:schemeClr val="tx1"/>
                        </a:solidFill>
                      </a:endParaRPr>
                    </a:p>
                  </a:txBody>
                  <a:tcPr anchor="ctr"/>
                </a:tc>
                <a:tc>
                  <a:txBody>
                    <a:bodyPr/>
                    <a:lstStyle/>
                    <a:p>
                      <a:pPr algn="ctr"/>
                      <a:r>
                        <a:rPr lang="ru-RU" dirty="0" smtClean="0">
                          <a:solidFill>
                            <a:schemeClr val="tx1"/>
                          </a:solidFill>
                        </a:rPr>
                        <a:t>Остаток на начало года</a:t>
                      </a:r>
                      <a:endParaRPr lang="ru-RU" dirty="0">
                        <a:solidFill>
                          <a:schemeClr val="tx1"/>
                        </a:solidFill>
                      </a:endParaRPr>
                    </a:p>
                  </a:txBody>
                  <a:tcPr anchor="ctr"/>
                </a:tc>
                <a:tc>
                  <a:txBody>
                    <a:bodyPr/>
                    <a:lstStyle/>
                    <a:p>
                      <a:pPr algn="ctr"/>
                      <a:r>
                        <a:rPr lang="ru-RU" dirty="0" smtClean="0">
                          <a:solidFill>
                            <a:schemeClr val="tx1"/>
                          </a:solidFill>
                        </a:rPr>
                        <a:t>Увеличение </a:t>
                      </a:r>
                      <a:r>
                        <a:rPr lang="ru-RU" dirty="0" err="1" smtClean="0">
                          <a:solidFill>
                            <a:schemeClr val="tx1"/>
                          </a:solidFill>
                        </a:rPr>
                        <a:t>задолж-ти</a:t>
                      </a:r>
                      <a:endParaRPr lang="ru-RU" dirty="0">
                        <a:solidFill>
                          <a:schemeClr val="tx1"/>
                        </a:solidFill>
                      </a:endParaRPr>
                    </a:p>
                  </a:txBody>
                  <a:tcPr anchor="ctr"/>
                </a:tc>
                <a:tc>
                  <a:txBody>
                    <a:bodyPr/>
                    <a:lstStyle/>
                    <a:p>
                      <a:pPr algn="ctr"/>
                      <a:r>
                        <a:rPr lang="ru-RU" dirty="0" smtClean="0">
                          <a:solidFill>
                            <a:schemeClr val="tx1"/>
                          </a:solidFill>
                        </a:rPr>
                        <a:t>Уменьшение </a:t>
                      </a:r>
                      <a:r>
                        <a:rPr lang="ru-RU" dirty="0" err="1" smtClean="0">
                          <a:solidFill>
                            <a:schemeClr val="tx1"/>
                          </a:solidFill>
                        </a:rPr>
                        <a:t>задолж-ти</a:t>
                      </a:r>
                      <a:endParaRPr lang="ru-RU" dirty="0">
                        <a:solidFill>
                          <a:schemeClr val="tx1"/>
                        </a:solidFill>
                      </a:endParaRPr>
                    </a:p>
                  </a:txBody>
                  <a:tcPr anchor="ctr"/>
                </a:tc>
                <a:tc>
                  <a:txBody>
                    <a:bodyPr/>
                    <a:lstStyle/>
                    <a:p>
                      <a:pPr algn="ctr"/>
                      <a:r>
                        <a:rPr lang="ru-RU" dirty="0" smtClean="0">
                          <a:solidFill>
                            <a:schemeClr val="tx1"/>
                          </a:solidFill>
                        </a:rPr>
                        <a:t>Остаток на конец периода</a:t>
                      </a:r>
                      <a:endParaRPr lang="ru-RU" dirty="0">
                        <a:solidFill>
                          <a:schemeClr val="tx1"/>
                        </a:solidFill>
                      </a:endParaRPr>
                    </a:p>
                  </a:txBody>
                  <a:tcPr anchor="ctr"/>
                </a:tc>
                <a:extLst>
                  <a:ext uri="{0D108BD9-81ED-4DB2-BD59-A6C34878D82A}">
                    <a16:rowId xmlns:a16="http://schemas.microsoft.com/office/drawing/2014/main" val="10000"/>
                  </a:ext>
                </a:extLst>
              </a:tr>
              <a:tr h="370840">
                <a:tc>
                  <a:txBody>
                    <a:bodyPr/>
                    <a:lstStyle/>
                    <a:p>
                      <a:r>
                        <a:rPr lang="ru-RU" dirty="0" smtClean="0"/>
                        <a:t>(1-17 КРБ) 1 302 11 </a:t>
                      </a:r>
                      <a:r>
                        <a:rPr lang="ru-RU" b="1" dirty="0" smtClean="0">
                          <a:solidFill>
                            <a:srgbClr val="C00000"/>
                          </a:solidFill>
                        </a:rPr>
                        <a:t>007</a:t>
                      </a:r>
                      <a:endParaRPr lang="ru-RU" b="1" dirty="0">
                        <a:solidFill>
                          <a:srgbClr val="C00000"/>
                        </a:solidFill>
                      </a:endParaRPr>
                    </a:p>
                  </a:txBody>
                  <a:tcPr/>
                </a:tc>
                <a:tc>
                  <a:txBody>
                    <a:bodyPr/>
                    <a:lstStyle/>
                    <a:p>
                      <a:pPr algn="ctr"/>
                      <a:r>
                        <a:rPr lang="ru-RU" dirty="0" smtClean="0"/>
                        <a:t>-</a:t>
                      </a:r>
                      <a:endParaRPr lang="ru-RU" dirty="0"/>
                    </a:p>
                  </a:txBody>
                  <a:tcPr anchor="ctr"/>
                </a:tc>
                <a:tc>
                  <a:txBody>
                    <a:bodyPr/>
                    <a:lstStyle/>
                    <a:p>
                      <a:pPr algn="ctr"/>
                      <a:r>
                        <a:rPr lang="ru-RU" dirty="0" smtClean="0"/>
                        <a:t>500</a:t>
                      </a:r>
                      <a:endParaRPr lang="ru-RU" dirty="0"/>
                    </a:p>
                  </a:txBody>
                  <a:tcPr anchor="ctr"/>
                </a:tc>
                <a:tc>
                  <a:txBody>
                    <a:bodyPr/>
                    <a:lstStyle/>
                    <a:p>
                      <a:pPr algn="ctr"/>
                      <a:r>
                        <a:rPr lang="ru-RU" dirty="0" smtClean="0"/>
                        <a:t>490</a:t>
                      </a:r>
                      <a:endParaRPr lang="ru-RU" dirty="0"/>
                    </a:p>
                  </a:txBody>
                  <a:tcPr anchor="ctr"/>
                </a:tc>
                <a:tc>
                  <a:txBody>
                    <a:bodyPr/>
                    <a:lstStyle/>
                    <a:p>
                      <a:pPr algn="ctr"/>
                      <a:r>
                        <a:rPr lang="ru-RU" dirty="0" smtClean="0"/>
                        <a:t>10</a:t>
                      </a:r>
                      <a:endParaRPr lang="ru-RU" dirty="0"/>
                    </a:p>
                  </a:txBody>
                  <a:tcPr anchor="ctr"/>
                </a:tc>
                <a:extLst>
                  <a:ext uri="{0D108BD9-81ED-4DB2-BD59-A6C34878D82A}">
                    <a16:rowId xmlns:a16="http://schemas.microsoft.com/office/drawing/2014/main" val="10001"/>
                  </a:ext>
                </a:extLst>
              </a:tr>
              <a:tr h="370840">
                <a:tc>
                  <a:txBody>
                    <a:bodyPr/>
                    <a:lstStyle/>
                    <a:p>
                      <a:pPr algn="l"/>
                      <a:r>
                        <a:rPr lang="ru-RU" dirty="0" smtClean="0"/>
                        <a:t>(1-17 КРБ) 1 208 12 </a:t>
                      </a:r>
                      <a:r>
                        <a:rPr lang="ru-RU" b="1" dirty="0" smtClean="0">
                          <a:solidFill>
                            <a:srgbClr val="C00000"/>
                          </a:solidFill>
                        </a:rPr>
                        <a:t>007</a:t>
                      </a:r>
                      <a:endParaRPr lang="ru-RU" b="1" dirty="0">
                        <a:solidFill>
                          <a:srgbClr val="C00000"/>
                        </a:solidFill>
                      </a:endParaRPr>
                    </a:p>
                  </a:txBody>
                  <a:tcPr anchor="ctr"/>
                </a:tc>
                <a:tc>
                  <a:txBody>
                    <a:bodyPr/>
                    <a:lstStyle/>
                    <a:p>
                      <a:pPr algn="ctr"/>
                      <a:r>
                        <a:rPr lang="ru-RU" dirty="0" smtClean="0"/>
                        <a:t>300</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300</a:t>
                      </a:r>
                      <a:endParaRPr lang="ru-RU" dirty="0"/>
                    </a:p>
                  </a:txBody>
                  <a:tcPr anchor="ctr"/>
                </a:tc>
                <a:tc>
                  <a:txBody>
                    <a:bodyPr/>
                    <a:lstStyle/>
                    <a:p>
                      <a:pPr algn="ctr"/>
                      <a:r>
                        <a:rPr lang="ru-RU" dirty="0" smtClean="0"/>
                        <a:t>-</a:t>
                      </a:r>
                      <a:endParaRPr lang="ru-RU" dirty="0"/>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347675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89018" y="132661"/>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a:t>
            </a:r>
            <a:r>
              <a:rPr lang="ru-RU" sz="2600" b="1" smtClean="0">
                <a:solidFill>
                  <a:srgbClr val="077A3E"/>
                </a:solidFill>
                <a:latin typeface="Bookman Old Style" charset="0"/>
                <a:ea typeface="Bookman Old Style" charset="0"/>
                <a:cs typeface="Bookman Old Style" charset="0"/>
              </a:rPr>
              <a:t>по отчетности</a:t>
            </a:r>
            <a:endParaRPr lang="ru-RU" sz="2600" b="1" dirty="0" smtClean="0">
              <a:solidFill>
                <a:srgbClr val="077A3E"/>
              </a:solidFill>
              <a:latin typeface="Bookman Old Style" charset="0"/>
              <a:ea typeface="Bookman Old Style" charset="0"/>
              <a:cs typeface="Bookman Old Style" charset="0"/>
            </a:endParaRP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46</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3" name="Схема 2"/>
          <p:cNvGraphicFramePr/>
          <p:nvPr>
            <p:extLst>
              <p:ext uri="{D42A27DB-BD31-4B8C-83A1-F6EECF244321}">
                <p14:modId xmlns:p14="http://schemas.microsoft.com/office/powerpoint/2010/main" val="3837881309"/>
              </p:ext>
            </p:extLst>
          </p:nvPr>
        </p:nvGraphicFramePr>
        <p:xfrm>
          <a:off x="816077" y="1062704"/>
          <a:ext cx="8121445" cy="54855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7393970" y="4324894"/>
            <a:ext cx="953729" cy="646331"/>
          </a:xfrm>
          <a:prstGeom prst="rect">
            <a:avLst/>
          </a:prstGeom>
          <a:noFill/>
        </p:spPr>
        <p:txBody>
          <a:bodyPr wrap="square" rtlCol="0">
            <a:spAutoFit/>
          </a:bodyPr>
          <a:lstStyle/>
          <a:p>
            <a:r>
              <a:rPr lang="ru-RU" i="1" dirty="0" smtClean="0">
                <a:latin typeface="Times New Roman" panose="02020603050405020304" pitchFamily="18" charset="0"/>
                <a:cs typeface="Times New Roman" panose="02020603050405020304" pitchFamily="18" charset="0"/>
              </a:rPr>
              <a:t>Зачет аванса</a:t>
            </a:r>
            <a:endParaRPr lang="ru-RU" i="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4876799" y="713040"/>
            <a:ext cx="4198374" cy="646331"/>
          </a:xfrm>
          <a:prstGeom prst="rect">
            <a:avLst/>
          </a:prstGeom>
          <a:noFill/>
        </p:spPr>
        <p:txBody>
          <a:bodyPr wrap="square" rtlCol="0">
            <a:spAutoFit/>
          </a:bodyPr>
          <a:lstStyle/>
          <a:p>
            <a:pPr algn="ctr"/>
            <a:r>
              <a:rPr lang="ru-RU" i="1" dirty="0" smtClean="0">
                <a:latin typeface="Times New Roman" panose="02020603050405020304" pitchFamily="18" charset="0"/>
                <a:cs typeface="Times New Roman" panose="02020603050405020304" pitchFamily="18" charset="0"/>
              </a:rPr>
              <a:t>Начисление задолженности по возврату (незакрытые расчеты на 01.01.2021)</a:t>
            </a:r>
            <a:endParaRPr lang="ru-RU" i="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7358172" y="5695476"/>
            <a:ext cx="1224116" cy="646331"/>
          </a:xfrm>
          <a:prstGeom prst="rect">
            <a:avLst/>
          </a:prstGeom>
          <a:noFill/>
        </p:spPr>
        <p:txBody>
          <a:bodyPr wrap="square" rtlCol="0">
            <a:spAutoFit/>
          </a:bodyPr>
          <a:lstStyle/>
          <a:p>
            <a:pPr algn="ctr"/>
            <a:r>
              <a:rPr lang="ru-RU" i="1" dirty="0" smtClean="0">
                <a:latin typeface="Times New Roman" panose="02020603050405020304" pitchFamily="18" charset="0"/>
                <a:cs typeface="Times New Roman" panose="02020603050405020304" pitchFamily="18" charset="0"/>
              </a:rPr>
              <a:t>Обороты с 401.40</a:t>
            </a: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816820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20425" y="11572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учету</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47</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4" name="Таблица 3"/>
          <p:cNvGraphicFramePr>
            <a:graphicFrameLocks noGrp="1"/>
          </p:cNvGraphicFramePr>
          <p:nvPr>
            <p:extLst>
              <p:ext uri="{D42A27DB-BD31-4B8C-83A1-F6EECF244321}">
                <p14:modId xmlns:p14="http://schemas.microsoft.com/office/powerpoint/2010/main" val="2916691163"/>
              </p:ext>
            </p:extLst>
          </p:nvPr>
        </p:nvGraphicFramePr>
        <p:xfrm>
          <a:off x="294353" y="870206"/>
          <a:ext cx="8466189" cy="5260560"/>
        </p:xfrm>
        <a:graphic>
          <a:graphicData uri="http://schemas.openxmlformats.org/drawingml/2006/table">
            <a:tbl>
              <a:tblPr>
                <a:tableStyleId>{BC89EF96-8CEA-46FF-86C4-4CE0E7609802}</a:tableStyleId>
              </a:tblPr>
              <a:tblGrid>
                <a:gridCol w="2423528">
                  <a:extLst>
                    <a:ext uri="{9D8B030D-6E8A-4147-A177-3AD203B41FA5}">
                      <a16:colId xmlns:a16="http://schemas.microsoft.com/office/drawing/2014/main" val="4144373870"/>
                    </a:ext>
                  </a:extLst>
                </a:gridCol>
                <a:gridCol w="1271005">
                  <a:extLst>
                    <a:ext uri="{9D8B030D-6E8A-4147-A177-3AD203B41FA5}">
                      <a16:colId xmlns:a16="http://schemas.microsoft.com/office/drawing/2014/main" val="786046445"/>
                    </a:ext>
                  </a:extLst>
                </a:gridCol>
                <a:gridCol w="1346404">
                  <a:extLst>
                    <a:ext uri="{9D8B030D-6E8A-4147-A177-3AD203B41FA5}">
                      <a16:colId xmlns:a16="http://schemas.microsoft.com/office/drawing/2014/main" val="2239484180"/>
                    </a:ext>
                  </a:extLst>
                </a:gridCol>
                <a:gridCol w="797072">
                  <a:extLst>
                    <a:ext uri="{9D8B030D-6E8A-4147-A177-3AD203B41FA5}">
                      <a16:colId xmlns:a16="http://schemas.microsoft.com/office/drawing/2014/main" val="2350684440"/>
                    </a:ext>
                  </a:extLst>
                </a:gridCol>
                <a:gridCol w="1314090">
                  <a:extLst>
                    <a:ext uri="{9D8B030D-6E8A-4147-A177-3AD203B41FA5}">
                      <a16:colId xmlns:a16="http://schemas.microsoft.com/office/drawing/2014/main" val="3150303257"/>
                    </a:ext>
                  </a:extLst>
                </a:gridCol>
                <a:gridCol w="1314090">
                  <a:extLst>
                    <a:ext uri="{9D8B030D-6E8A-4147-A177-3AD203B41FA5}">
                      <a16:colId xmlns:a16="http://schemas.microsoft.com/office/drawing/2014/main" val="1604046802"/>
                    </a:ext>
                  </a:extLst>
                </a:gridCol>
              </a:tblGrid>
              <a:tr h="436478">
                <a:tc rowSpan="2">
                  <a:txBody>
                    <a:bodyPr/>
                    <a:lstStyle/>
                    <a:p>
                      <a:pPr algn="l" fontAlgn="b"/>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tc rowSpan="2" gridSpan="2">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Городской орган</a:t>
                      </a:r>
                      <a:br>
                        <a:rPr lang="ru-RU" sz="1400" b="1" u="none" strike="noStrike" dirty="0">
                          <a:effectLst/>
                          <a:latin typeface="Times New Roman" panose="02020603050405020304" pitchFamily="18" charset="0"/>
                          <a:cs typeface="Times New Roman" panose="02020603050405020304" pitchFamily="18" charset="0"/>
                        </a:rPr>
                      </a:br>
                      <a:r>
                        <a:rPr lang="ru-RU" sz="1400" b="1" u="none" strike="noStrike" dirty="0">
                          <a:effectLst/>
                          <a:latin typeface="Times New Roman" panose="02020603050405020304" pitchFamily="18" charset="0"/>
                          <a:cs typeface="Times New Roman" panose="02020603050405020304" pitchFamily="18" charset="0"/>
                        </a:rPr>
                        <a:t>(получатель МБТ)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rowSpan="2" hMerge="1">
                  <a:txBody>
                    <a:bodyPr/>
                    <a:lstStyle/>
                    <a:p>
                      <a:endParaRPr lang="ru-RU"/>
                    </a:p>
                  </a:txBody>
                  <a:tcPr/>
                </a:tc>
                <a:tc rowSpan="3">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Сумма, </a:t>
                      </a:r>
                      <a:r>
                        <a:rPr lang="ru-RU" sz="1400" b="1" u="none" strike="noStrike" dirty="0" err="1">
                          <a:effectLst/>
                          <a:latin typeface="Times New Roman" panose="02020603050405020304" pitchFamily="18" charset="0"/>
                          <a:cs typeface="Times New Roman" panose="02020603050405020304" pitchFamily="18" charset="0"/>
                        </a:rPr>
                        <a:t>руб</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gridSpan="2">
                  <a:txBody>
                    <a:bodyPr/>
                    <a:lstStyle/>
                    <a:p>
                      <a:pPr algn="ctr" fontAlgn="b"/>
                      <a:r>
                        <a:rPr lang="ru-RU" sz="1400" b="1" u="none" strike="noStrike">
                          <a:effectLst/>
                          <a:latin typeface="Times New Roman" panose="02020603050405020304" pitchFamily="18" charset="0"/>
                          <a:cs typeface="Times New Roman" panose="02020603050405020304" pitchFamily="18" charset="0"/>
                        </a:rPr>
                        <a:t>Финансовый орган субъекта РФ</a:t>
                      </a:r>
                      <a:br>
                        <a:rPr lang="ru-RU" sz="1400" b="1" u="none" strike="noStrike">
                          <a:effectLst/>
                          <a:latin typeface="Times New Roman" panose="02020603050405020304" pitchFamily="18" charset="0"/>
                          <a:cs typeface="Times New Roman" panose="02020603050405020304" pitchFamily="18" charset="0"/>
                        </a:rPr>
                      </a:br>
                      <a:r>
                        <a:rPr lang="ru-RU" sz="1400" b="1" u="none" strike="noStrike">
                          <a:effectLst/>
                          <a:latin typeface="Times New Roman" panose="02020603050405020304" pitchFamily="18" charset="0"/>
                          <a:cs typeface="Times New Roman" panose="02020603050405020304" pitchFamily="18" charset="0"/>
                        </a:rPr>
                        <a:t>(передающий МБТ)</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tc hMerge="1">
                  <a:txBody>
                    <a:bodyPr/>
                    <a:lstStyle/>
                    <a:p>
                      <a:endParaRPr lang="ru-RU"/>
                    </a:p>
                  </a:txBody>
                  <a:tcPr/>
                </a:tc>
                <a:extLst>
                  <a:ext uri="{0D108BD9-81ED-4DB2-BD59-A6C34878D82A}">
                    <a16:rowId xmlns:a16="http://schemas.microsoft.com/office/drawing/2014/main" val="451923"/>
                  </a:ext>
                </a:extLst>
              </a:tr>
              <a:tr h="158322">
                <a:tc vMerge="1">
                  <a:txBody>
                    <a:bodyPr/>
                    <a:lstStyle/>
                    <a:p>
                      <a:pPr algn="ctr" fontAlgn="ctr"/>
                      <a:endParaRPr lang="ru-RU" sz="1400" b="1" i="1"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gridSpan="2" vMerge="1">
                  <a:txBody>
                    <a:bodyPr/>
                    <a:lstStyle/>
                    <a:p>
                      <a:pPr algn="ctr" fontAlgn="ct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hMerge="1" vMerge="1">
                  <a:txBody>
                    <a:bodyPr/>
                    <a:lstStyle/>
                    <a:p>
                      <a:pPr algn="ctr" fontAlgn="ct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vMerge="1">
                  <a:txBody>
                    <a:bodyPr/>
                    <a:lstStyle/>
                    <a:p>
                      <a:endParaRPr lang="ru-RU"/>
                    </a:p>
                  </a:txBody>
                  <a:tcPr/>
                </a:tc>
                <a:tc rowSpan="2">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Дт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rowSpan="2">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Кт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676465975"/>
                  </a:ext>
                </a:extLst>
              </a:tr>
              <a:tr h="275923">
                <a:tc>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Содержание </a:t>
                      </a:r>
                      <a:r>
                        <a:rPr lang="ru-RU" sz="1400" b="1" u="none" strike="noStrike" dirty="0" smtClean="0">
                          <a:effectLst/>
                          <a:latin typeface="Times New Roman" panose="02020603050405020304" pitchFamily="18" charset="0"/>
                          <a:cs typeface="Times New Roman" panose="02020603050405020304" pitchFamily="18" charset="0"/>
                        </a:rPr>
                        <a:t>операции</a:t>
                      </a:r>
                      <a:endParaRPr lang="ru-RU" sz="1400" b="1" i="1"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b="1" u="none" strike="noStrike">
                          <a:effectLst/>
                          <a:latin typeface="Times New Roman" panose="02020603050405020304" pitchFamily="18" charset="0"/>
                          <a:cs typeface="Times New Roman" panose="02020603050405020304" pitchFamily="18" charset="0"/>
                        </a:rPr>
                        <a:t>Дт</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Кт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2734792485"/>
                  </a:ext>
                </a:extLst>
              </a:tr>
              <a:tr h="1316958">
                <a:tc>
                  <a:txBody>
                    <a:bodyPr/>
                    <a:lstStyle/>
                    <a:p>
                      <a:pPr algn="l" fontAlgn="ctr"/>
                      <a:r>
                        <a:rPr lang="ru-RU" sz="1400" u="none" strike="noStrike">
                          <a:effectLst/>
                          <a:latin typeface="Times New Roman" panose="02020603050405020304" pitchFamily="18" charset="0"/>
                          <a:cs typeface="Times New Roman" panose="02020603050405020304" pitchFamily="18" charset="0"/>
                        </a:rPr>
                        <a:t>Начисление доходов будущих периодов от предоставления межбюджетного трансферта (бюджетного обязательства по предоставлению межбюджетного трансферта), предоставляемого с условиями при передаче активов</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205 51 561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401 40 151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400 000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r>
                      <a:br>
                        <a:rPr lang="ru-RU" sz="1400" u="none" strike="noStrike">
                          <a:effectLst/>
                          <a:latin typeface="Times New Roman" panose="02020603050405020304" pitchFamily="18" charset="0"/>
                          <a:cs typeface="Times New Roman" panose="02020603050405020304" pitchFamily="18" charset="0"/>
                        </a:rPr>
                      </a:b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l" fontAlgn="b"/>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extLst>
                  <a:ext uri="{0D108BD9-81ED-4DB2-BD59-A6C34878D82A}">
                    <a16:rowId xmlns:a16="http://schemas.microsoft.com/office/drawing/2014/main" val="2960352831"/>
                  </a:ext>
                </a:extLst>
              </a:tr>
              <a:tr h="188137">
                <a:tc>
                  <a:txBody>
                    <a:bodyPr/>
                    <a:lstStyle/>
                    <a:p>
                      <a:pPr algn="l" fontAlgn="ctr"/>
                      <a:r>
                        <a:rPr lang="ru-RU" sz="1400" u="none" strike="noStrike">
                          <a:effectLst/>
                          <a:latin typeface="Times New Roman" panose="02020603050405020304" pitchFamily="18" charset="0"/>
                          <a:cs typeface="Times New Roman" panose="02020603050405020304" pitchFamily="18" charset="0"/>
                        </a:rPr>
                        <a:t>в том числе по годам:</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203188" marR="7525" marT="7525" marB="0" anchor="ctr"/>
                </a:tc>
                <a:tc rowSpan="3">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rowSpan="3">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l" fontAlgn="b"/>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tc>
                  <a:txBody>
                    <a:bodyPr/>
                    <a:lstStyle/>
                    <a:p>
                      <a:pPr algn="l" fontAlgn="b"/>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extLst>
                  <a:ext uri="{0D108BD9-81ED-4DB2-BD59-A6C34878D82A}">
                    <a16:rowId xmlns:a16="http://schemas.microsoft.com/office/drawing/2014/main" val="30983104"/>
                  </a:ext>
                </a:extLst>
              </a:tr>
              <a:tr h="188137">
                <a:tc>
                  <a:txBody>
                    <a:bodyPr/>
                    <a:lstStyle/>
                    <a:p>
                      <a:pPr algn="l" fontAlgn="ctr"/>
                      <a:r>
                        <a:rPr lang="ru-RU" sz="1400" u="none" strike="noStrike">
                          <a:effectLst/>
                          <a:latin typeface="Times New Roman" panose="02020603050405020304" pitchFamily="18" charset="0"/>
                          <a:cs typeface="Times New Roman" panose="02020603050405020304" pitchFamily="18" charset="0"/>
                        </a:rPr>
                        <a:t>2019 г</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338646" marR="7525" marT="7525" marB="0" anchor="ctr"/>
                </a:tc>
                <a:tc vMerge="1">
                  <a:txBody>
                    <a:bodyPr/>
                    <a:lstStyle/>
                    <a:p>
                      <a:endParaRPr lang="ru-RU"/>
                    </a:p>
                  </a:txBody>
                  <a:tcPr/>
                </a:tc>
                <a:tc vMerge="1">
                  <a:txBody>
                    <a:bodyPr/>
                    <a:lstStyle/>
                    <a:p>
                      <a:endParaRPr lang="ru-RU"/>
                    </a:p>
                  </a:txBody>
                  <a:tcP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250 000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501 13 251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502 11 251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1053836906"/>
                  </a:ext>
                </a:extLst>
              </a:tr>
              <a:tr h="188137">
                <a:tc>
                  <a:txBody>
                    <a:bodyPr/>
                    <a:lstStyle/>
                    <a:p>
                      <a:pPr algn="l" fontAlgn="ctr"/>
                      <a:r>
                        <a:rPr lang="ru-RU" sz="1400" u="none" strike="noStrike">
                          <a:effectLst/>
                          <a:latin typeface="Times New Roman" panose="02020603050405020304" pitchFamily="18" charset="0"/>
                          <a:cs typeface="Times New Roman" panose="02020603050405020304" pitchFamily="18" charset="0"/>
                        </a:rPr>
                        <a:t>2020 г</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338646" marR="7525" marT="7525" marB="0" anchor="ctr"/>
                </a:tc>
                <a:tc vMerge="1">
                  <a:txBody>
                    <a:bodyPr/>
                    <a:lstStyle/>
                    <a:p>
                      <a:endParaRPr lang="ru-RU"/>
                    </a:p>
                  </a:txBody>
                  <a:tcPr/>
                </a:tc>
                <a:tc vMerge="1">
                  <a:txBody>
                    <a:bodyPr/>
                    <a:lstStyle/>
                    <a:p>
                      <a:endParaRPr lang="ru-RU"/>
                    </a:p>
                  </a:txBody>
                  <a:tcP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150 000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501 23 251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502 21 251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4001686958"/>
                  </a:ext>
                </a:extLst>
              </a:tr>
              <a:tr h="564411">
                <a:tc>
                  <a:txBody>
                    <a:bodyPr/>
                    <a:lstStyle/>
                    <a:p>
                      <a:pPr algn="l" fontAlgn="ctr"/>
                      <a:r>
                        <a:rPr lang="ru-RU" sz="1400" u="none" strike="noStrike">
                          <a:effectLst/>
                          <a:latin typeface="Times New Roman" panose="02020603050405020304" pitchFamily="18" charset="0"/>
                          <a:cs typeface="Times New Roman" panose="02020603050405020304" pitchFamily="18" charset="0"/>
                        </a:rPr>
                        <a:t>Принятие к учету денежного обязательства по перечислению МБТ с условиями</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250 000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502 11 251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502 12 251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417663691"/>
                  </a:ext>
                </a:extLst>
              </a:tr>
              <a:tr h="940685">
                <a:tc>
                  <a:txBody>
                    <a:bodyPr/>
                    <a:lstStyle/>
                    <a:p>
                      <a:pPr algn="l" fontAlgn="ctr"/>
                      <a:r>
                        <a:rPr lang="ru-RU" sz="1400" u="none" strike="noStrike">
                          <a:effectLst/>
                          <a:latin typeface="Times New Roman" panose="02020603050405020304" pitchFamily="18" charset="0"/>
                          <a:cs typeface="Times New Roman" panose="02020603050405020304" pitchFamily="18" charset="0"/>
                        </a:rPr>
                        <a:t>Перечисление / поступление МБТ с условиями</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210 02 151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205 51 661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250 000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206 51 561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304 05 251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2402064617"/>
                  </a:ext>
                </a:extLst>
              </a:tr>
            </a:tbl>
          </a:graphicData>
        </a:graphic>
      </p:graphicFrame>
    </p:spTree>
    <p:extLst>
      <p:ext uri="{BB962C8B-B14F-4D97-AF65-F5344CB8AC3E}">
        <p14:creationId xmlns:p14="http://schemas.microsoft.com/office/powerpoint/2010/main" val="8178505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20425" y="11572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учету</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48</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3" name="Таблица 2"/>
          <p:cNvGraphicFramePr>
            <a:graphicFrameLocks noGrp="1"/>
          </p:cNvGraphicFramePr>
          <p:nvPr>
            <p:extLst>
              <p:ext uri="{D42A27DB-BD31-4B8C-83A1-F6EECF244321}">
                <p14:modId xmlns:p14="http://schemas.microsoft.com/office/powerpoint/2010/main" val="2531733571"/>
              </p:ext>
            </p:extLst>
          </p:nvPr>
        </p:nvGraphicFramePr>
        <p:xfrm>
          <a:off x="235360" y="934371"/>
          <a:ext cx="8741493" cy="4776142"/>
        </p:xfrm>
        <a:graphic>
          <a:graphicData uri="http://schemas.openxmlformats.org/drawingml/2006/table">
            <a:tbl>
              <a:tblPr>
                <a:tableStyleId>{BC89EF96-8CEA-46FF-86C4-4CE0E7609802}</a:tableStyleId>
              </a:tblPr>
              <a:tblGrid>
                <a:gridCol w="2502336">
                  <a:extLst>
                    <a:ext uri="{9D8B030D-6E8A-4147-A177-3AD203B41FA5}">
                      <a16:colId xmlns:a16="http://schemas.microsoft.com/office/drawing/2014/main" val="329882903"/>
                    </a:ext>
                  </a:extLst>
                </a:gridCol>
                <a:gridCol w="1312336">
                  <a:extLst>
                    <a:ext uri="{9D8B030D-6E8A-4147-A177-3AD203B41FA5}">
                      <a16:colId xmlns:a16="http://schemas.microsoft.com/office/drawing/2014/main" val="3939778261"/>
                    </a:ext>
                  </a:extLst>
                </a:gridCol>
                <a:gridCol w="1390186">
                  <a:extLst>
                    <a:ext uri="{9D8B030D-6E8A-4147-A177-3AD203B41FA5}">
                      <a16:colId xmlns:a16="http://schemas.microsoft.com/office/drawing/2014/main" val="3912308595"/>
                    </a:ext>
                  </a:extLst>
                </a:gridCol>
                <a:gridCol w="822991">
                  <a:extLst>
                    <a:ext uri="{9D8B030D-6E8A-4147-A177-3AD203B41FA5}">
                      <a16:colId xmlns:a16="http://schemas.microsoft.com/office/drawing/2014/main" val="2468911423"/>
                    </a:ext>
                  </a:extLst>
                </a:gridCol>
                <a:gridCol w="1356822">
                  <a:extLst>
                    <a:ext uri="{9D8B030D-6E8A-4147-A177-3AD203B41FA5}">
                      <a16:colId xmlns:a16="http://schemas.microsoft.com/office/drawing/2014/main" val="2093236088"/>
                    </a:ext>
                  </a:extLst>
                </a:gridCol>
                <a:gridCol w="1356822">
                  <a:extLst>
                    <a:ext uri="{9D8B030D-6E8A-4147-A177-3AD203B41FA5}">
                      <a16:colId xmlns:a16="http://schemas.microsoft.com/office/drawing/2014/main" val="4026070222"/>
                    </a:ext>
                  </a:extLst>
                </a:gridCol>
              </a:tblGrid>
              <a:tr h="503595">
                <a:tc>
                  <a:txBody>
                    <a:bodyPr/>
                    <a:lstStyle/>
                    <a:p>
                      <a:pPr algn="l" fontAlgn="b"/>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tc gridSpan="2">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Городской орган</a:t>
                      </a:r>
                      <a:br>
                        <a:rPr lang="ru-RU" sz="1400" b="1" u="none" strike="noStrike" dirty="0">
                          <a:effectLst/>
                          <a:latin typeface="Times New Roman" panose="02020603050405020304" pitchFamily="18" charset="0"/>
                          <a:cs typeface="Times New Roman" panose="02020603050405020304" pitchFamily="18" charset="0"/>
                        </a:rPr>
                      </a:br>
                      <a:r>
                        <a:rPr lang="ru-RU" sz="1400" b="1" u="none" strike="noStrike" dirty="0">
                          <a:effectLst/>
                          <a:latin typeface="Times New Roman" panose="02020603050405020304" pitchFamily="18" charset="0"/>
                          <a:cs typeface="Times New Roman" panose="02020603050405020304" pitchFamily="18" charset="0"/>
                        </a:rPr>
                        <a:t>(получатель МБТ)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hMerge="1">
                  <a:txBody>
                    <a:bodyPr/>
                    <a:lstStyle/>
                    <a:p>
                      <a:endParaRPr lang="ru-RU"/>
                    </a:p>
                  </a:txBody>
                  <a:tcPr/>
                </a:tc>
                <a:tc rowSpan="2">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Сумма, </a:t>
                      </a:r>
                      <a:r>
                        <a:rPr lang="ru-RU" sz="1400" b="1" u="none" strike="noStrike" dirty="0" err="1">
                          <a:effectLst/>
                          <a:latin typeface="Times New Roman" panose="02020603050405020304" pitchFamily="18" charset="0"/>
                          <a:cs typeface="Times New Roman" panose="02020603050405020304" pitchFamily="18" charset="0"/>
                        </a:rPr>
                        <a:t>руб</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gridSpan="2">
                  <a:txBody>
                    <a:bodyPr/>
                    <a:lstStyle/>
                    <a:p>
                      <a:pPr algn="ctr" fontAlgn="b"/>
                      <a:r>
                        <a:rPr lang="ru-RU" sz="1400" b="1" u="none" strike="noStrike">
                          <a:effectLst/>
                          <a:latin typeface="Times New Roman" panose="02020603050405020304" pitchFamily="18" charset="0"/>
                          <a:cs typeface="Times New Roman" panose="02020603050405020304" pitchFamily="18" charset="0"/>
                        </a:rPr>
                        <a:t>Финансовый орган субъекта РФ</a:t>
                      </a:r>
                      <a:br>
                        <a:rPr lang="ru-RU" sz="1400" b="1" u="none" strike="noStrike">
                          <a:effectLst/>
                          <a:latin typeface="Times New Roman" panose="02020603050405020304" pitchFamily="18" charset="0"/>
                          <a:cs typeface="Times New Roman" panose="02020603050405020304" pitchFamily="18" charset="0"/>
                        </a:rPr>
                      </a:br>
                      <a:r>
                        <a:rPr lang="ru-RU" sz="1400" b="1" u="none" strike="noStrike">
                          <a:effectLst/>
                          <a:latin typeface="Times New Roman" panose="02020603050405020304" pitchFamily="18" charset="0"/>
                          <a:cs typeface="Times New Roman" panose="02020603050405020304" pitchFamily="18" charset="0"/>
                        </a:rPr>
                        <a:t>(передающий МБТ)</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tc hMerge="1">
                  <a:txBody>
                    <a:bodyPr/>
                    <a:lstStyle/>
                    <a:p>
                      <a:endParaRPr lang="ru-RU"/>
                    </a:p>
                  </a:txBody>
                  <a:tcPr/>
                </a:tc>
                <a:extLst>
                  <a:ext uri="{0D108BD9-81ED-4DB2-BD59-A6C34878D82A}">
                    <a16:rowId xmlns:a16="http://schemas.microsoft.com/office/drawing/2014/main" val="2270215113"/>
                  </a:ext>
                </a:extLst>
              </a:tr>
              <a:tr h="361337">
                <a:tc>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Содержание </a:t>
                      </a:r>
                      <a:r>
                        <a:rPr lang="ru-RU" sz="1400" b="1" u="none" strike="noStrike" dirty="0" smtClean="0">
                          <a:effectLst/>
                          <a:latin typeface="Times New Roman" panose="02020603050405020304" pitchFamily="18" charset="0"/>
                          <a:cs typeface="Times New Roman" panose="02020603050405020304" pitchFamily="18" charset="0"/>
                        </a:rPr>
                        <a:t>операции</a:t>
                      </a:r>
                      <a:endParaRPr lang="ru-RU" sz="1400" b="1" i="1"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Дт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Кт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vMerge="1">
                  <a:txBody>
                    <a:bodyPr/>
                    <a:lstStyle/>
                    <a:p>
                      <a:endParaRPr lang="ru-RU"/>
                    </a:p>
                  </a:txBody>
                  <a:tcP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Дт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Кт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382237467"/>
                  </a:ext>
                </a:extLst>
              </a:tr>
              <a:tr h="1085334">
                <a:tc>
                  <a:txBody>
                    <a:bodyPr/>
                    <a:lstStyle/>
                    <a:p>
                      <a:pPr algn="l" fontAlgn="ctr"/>
                      <a:r>
                        <a:rPr lang="ru-RU" sz="1400" u="none" strike="noStrike" dirty="0">
                          <a:effectLst/>
                          <a:latin typeface="Times New Roman" panose="02020603050405020304" pitchFamily="18" charset="0"/>
                          <a:cs typeface="Times New Roman" panose="02020603050405020304" pitchFamily="18" charset="0"/>
                        </a:rPr>
                        <a:t>Возврат перечисленных в текущем финансовом году средств МБТ с условиями </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205 51 561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210 02 151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35 000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304 05 251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206 51 661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1046324987"/>
                  </a:ext>
                </a:extLst>
              </a:tr>
              <a:tr h="1085334">
                <a:tc rowSpan="2">
                  <a:txBody>
                    <a:bodyPr/>
                    <a:lstStyle/>
                    <a:p>
                      <a:pPr algn="l" fontAlgn="ctr"/>
                      <a:r>
                        <a:rPr lang="ru-RU" sz="1400" u="none" strike="noStrike">
                          <a:effectLst/>
                          <a:latin typeface="Times New Roman" panose="02020603050405020304" pitchFamily="18" charset="0"/>
                          <a:cs typeface="Times New Roman" panose="02020603050405020304" pitchFamily="18" charset="0"/>
                        </a:rPr>
                        <a:t>Признание в бюджетном учете доходов (расходов) текущего финансового года по МБС с условиями</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rowSpan="2">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401 40 151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rowSpan="2">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401 10 151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rowSpan="2">
                  <a:txBody>
                    <a:bodyPr/>
                    <a:lstStyle/>
                    <a:p>
                      <a:pPr algn="ctr" fontAlgn="ctr"/>
                      <a:r>
                        <a:rPr lang="ru-RU" sz="1400" u="none" strike="noStrike">
                          <a:effectLst/>
                          <a:latin typeface="Times New Roman" panose="02020603050405020304" pitchFamily="18" charset="0"/>
                          <a:cs typeface="Times New Roman" panose="02020603050405020304" pitchFamily="18" charset="0"/>
                        </a:rPr>
                        <a:t>210 000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401 20 251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302 51 731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3646027021"/>
                  </a:ext>
                </a:extLst>
              </a:tr>
              <a:tr h="501019">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302 51 831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206 51 661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2528602880"/>
                  </a:ext>
                </a:extLst>
              </a:tr>
              <a:tr h="1239523">
                <a:tc>
                  <a:txBody>
                    <a:bodyPr/>
                    <a:lstStyle/>
                    <a:p>
                      <a:pPr algn="l" fontAlgn="ctr"/>
                      <a:r>
                        <a:rPr lang="ru-RU" sz="1400" u="none" strike="noStrike">
                          <a:effectLst/>
                          <a:latin typeface="Times New Roman" panose="02020603050405020304" pitchFamily="18" charset="0"/>
                          <a:cs typeface="Times New Roman" panose="02020603050405020304" pitchFamily="18" charset="0"/>
                        </a:rPr>
                        <a:t>Начисление возврата неиспользованных остатков МБТ с условиями в сумме неиспользованных остатков трансферта</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401 40 151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400" b="1" u="none" strike="noStrike" dirty="0">
                          <a:solidFill>
                            <a:srgbClr val="C00000"/>
                          </a:solidFill>
                          <a:effectLst/>
                          <a:latin typeface="Times New Roman" panose="02020603050405020304" pitchFamily="18" charset="0"/>
                          <a:cs typeface="Times New Roman" panose="02020603050405020304" pitchFamily="18" charset="0"/>
                        </a:rPr>
                        <a:t>303 05 731</a:t>
                      </a:r>
                      <a:endParaRPr lang="ru-RU" sz="14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5 000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205 51 </a:t>
                      </a:r>
                      <a:r>
                        <a:rPr lang="ru-RU" sz="1400" u="none" strike="noStrike" dirty="0" smtClean="0">
                          <a:effectLst/>
                          <a:latin typeface="Times New Roman" panose="02020603050405020304" pitchFamily="18" charset="0"/>
                          <a:cs typeface="Times New Roman" panose="02020603050405020304" pitchFamily="18" charset="0"/>
                        </a:rPr>
                        <a:t>561</a:t>
                      </a: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206 51 661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1227075111"/>
                  </a:ext>
                </a:extLst>
              </a:tr>
            </a:tbl>
          </a:graphicData>
        </a:graphic>
      </p:graphicFrame>
    </p:spTree>
    <p:extLst>
      <p:ext uri="{BB962C8B-B14F-4D97-AF65-F5344CB8AC3E}">
        <p14:creationId xmlns:p14="http://schemas.microsoft.com/office/powerpoint/2010/main" val="19440518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20425" y="11572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учету</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49</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4" name="Таблица 3"/>
          <p:cNvGraphicFramePr>
            <a:graphicFrameLocks noGrp="1"/>
          </p:cNvGraphicFramePr>
          <p:nvPr>
            <p:extLst>
              <p:ext uri="{D42A27DB-BD31-4B8C-83A1-F6EECF244321}">
                <p14:modId xmlns:p14="http://schemas.microsoft.com/office/powerpoint/2010/main" val="1683437372"/>
              </p:ext>
            </p:extLst>
          </p:nvPr>
        </p:nvGraphicFramePr>
        <p:xfrm>
          <a:off x="441837" y="1116063"/>
          <a:ext cx="8426860" cy="4960271"/>
        </p:xfrm>
        <a:graphic>
          <a:graphicData uri="http://schemas.openxmlformats.org/drawingml/2006/table">
            <a:tbl>
              <a:tblPr>
                <a:tableStyleId>{BC89EF96-8CEA-46FF-86C4-4CE0E7609802}</a:tableStyleId>
              </a:tblPr>
              <a:tblGrid>
                <a:gridCol w="2412269">
                  <a:extLst>
                    <a:ext uri="{9D8B030D-6E8A-4147-A177-3AD203B41FA5}">
                      <a16:colId xmlns:a16="http://schemas.microsoft.com/office/drawing/2014/main" val="4284183395"/>
                    </a:ext>
                  </a:extLst>
                </a:gridCol>
                <a:gridCol w="1265101">
                  <a:extLst>
                    <a:ext uri="{9D8B030D-6E8A-4147-A177-3AD203B41FA5}">
                      <a16:colId xmlns:a16="http://schemas.microsoft.com/office/drawing/2014/main" val="1597727482"/>
                    </a:ext>
                  </a:extLst>
                </a:gridCol>
                <a:gridCol w="1340149">
                  <a:extLst>
                    <a:ext uri="{9D8B030D-6E8A-4147-A177-3AD203B41FA5}">
                      <a16:colId xmlns:a16="http://schemas.microsoft.com/office/drawing/2014/main" val="2352900907"/>
                    </a:ext>
                  </a:extLst>
                </a:gridCol>
                <a:gridCol w="793369">
                  <a:extLst>
                    <a:ext uri="{9D8B030D-6E8A-4147-A177-3AD203B41FA5}">
                      <a16:colId xmlns:a16="http://schemas.microsoft.com/office/drawing/2014/main" val="3261337193"/>
                    </a:ext>
                  </a:extLst>
                </a:gridCol>
                <a:gridCol w="1307986">
                  <a:extLst>
                    <a:ext uri="{9D8B030D-6E8A-4147-A177-3AD203B41FA5}">
                      <a16:colId xmlns:a16="http://schemas.microsoft.com/office/drawing/2014/main" val="1339799324"/>
                    </a:ext>
                  </a:extLst>
                </a:gridCol>
                <a:gridCol w="1307986">
                  <a:extLst>
                    <a:ext uri="{9D8B030D-6E8A-4147-A177-3AD203B41FA5}">
                      <a16:colId xmlns:a16="http://schemas.microsoft.com/office/drawing/2014/main" val="3217383205"/>
                    </a:ext>
                  </a:extLst>
                </a:gridCol>
              </a:tblGrid>
              <a:tr h="786150">
                <a:tc>
                  <a:txBody>
                    <a:bodyPr/>
                    <a:lstStyle/>
                    <a:p>
                      <a:pPr algn="l" fontAlgn="b"/>
                      <a:endParaRPr lang="ru-RU" sz="16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tc gridSpan="2">
                  <a:txBody>
                    <a:bodyPr/>
                    <a:lstStyle/>
                    <a:p>
                      <a:pPr algn="ctr" fontAlgn="ctr"/>
                      <a:r>
                        <a:rPr lang="ru-RU" sz="1600" b="1" u="none" strike="noStrike" dirty="0">
                          <a:effectLst/>
                          <a:latin typeface="Times New Roman" panose="02020603050405020304" pitchFamily="18" charset="0"/>
                          <a:cs typeface="Times New Roman" panose="02020603050405020304" pitchFamily="18" charset="0"/>
                        </a:rPr>
                        <a:t>Городской орган</a:t>
                      </a:r>
                      <a:br>
                        <a:rPr lang="ru-RU" sz="1600" b="1" u="none" strike="noStrike" dirty="0">
                          <a:effectLst/>
                          <a:latin typeface="Times New Roman" panose="02020603050405020304" pitchFamily="18" charset="0"/>
                          <a:cs typeface="Times New Roman" panose="02020603050405020304" pitchFamily="18" charset="0"/>
                        </a:rPr>
                      </a:br>
                      <a:r>
                        <a:rPr lang="ru-RU" sz="1600" b="1" u="none" strike="noStrike" dirty="0">
                          <a:effectLst/>
                          <a:latin typeface="Times New Roman" panose="02020603050405020304" pitchFamily="18" charset="0"/>
                          <a:cs typeface="Times New Roman" panose="02020603050405020304" pitchFamily="18" charset="0"/>
                        </a:rPr>
                        <a:t>(получатель МБТ)</a:t>
                      </a:r>
                      <a:endParaRPr lang="ru-RU" sz="16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hMerge="1">
                  <a:txBody>
                    <a:bodyPr/>
                    <a:lstStyle/>
                    <a:p>
                      <a:endParaRPr lang="ru-RU"/>
                    </a:p>
                  </a:txBody>
                  <a:tcPr/>
                </a:tc>
                <a:tc rowSpan="2">
                  <a:txBody>
                    <a:bodyPr/>
                    <a:lstStyle/>
                    <a:p>
                      <a:pPr algn="ctr" fontAlgn="ctr"/>
                      <a:r>
                        <a:rPr lang="ru-RU" sz="1600" b="1" u="none" strike="noStrike">
                          <a:effectLst/>
                          <a:latin typeface="Times New Roman" panose="02020603050405020304" pitchFamily="18" charset="0"/>
                          <a:cs typeface="Times New Roman" panose="02020603050405020304" pitchFamily="18" charset="0"/>
                        </a:rPr>
                        <a:t>Сумма, руб</a:t>
                      </a:r>
                      <a:endParaRPr lang="ru-RU" sz="16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gridSpan="2">
                  <a:txBody>
                    <a:bodyPr/>
                    <a:lstStyle/>
                    <a:p>
                      <a:pPr algn="ctr" fontAlgn="b"/>
                      <a:r>
                        <a:rPr lang="ru-RU" sz="1600" b="1" u="none" strike="noStrike">
                          <a:effectLst/>
                          <a:latin typeface="Times New Roman" panose="02020603050405020304" pitchFamily="18" charset="0"/>
                          <a:cs typeface="Times New Roman" panose="02020603050405020304" pitchFamily="18" charset="0"/>
                        </a:rPr>
                        <a:t>Финансовый орган субъекта РФ</a:t>
                      </a:r>
                      <a:br>
                        <a:rPr lang="ru-RU" sz="1600" b="1" u="none" strike="noStrike">
                          <a:effectLst/>
                          <a:latin typeface="Times New Roman" panose="02020603050405020304" pitchFamily="18" charset="0"/>
                          <a:cs typeface="Times New Roman" panose="02020603050405020304" pitchFamily="18" charset="0"/>
                        </a:rPr>
                      </a:br>
                      <a:r>
                        <a:rPr lang="ru-RU" sz="1600" b="1" u="none" strike="noStrike">
                          <a:effectLst/>
                          <a:latin typeface="Times New Roman" panose="02020603050405020304" pitchFamily="18" charset="0"/>
                          <a:cs typeface="Times New Roman" panose="02020603050405020304" pitchFamily="18" charset="0"/>
                        </a:rPr>
                        <a:t>(передающий МБТ)</a:t>
                      </a:r>
                      <a:endParaRPr lang="ru-RU" sz="16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tc hMerge="1">
                  <a:txBody>
                    <a:bodyPr/>
                    <a:lstStyle/>
                    <a:p>
                      <a:endParaRPr lang="ru-RU"/>
                    </a:p>
                  </a:txBody>
                  <a:tcPr/>
                </a:tc>
                <a:extLst>
                  <a:ext uri="{0D108BD9-81ED-4DB2-BD59-A6C34878D82A}">
                    <a16:rowId xmlns:a16="http://schemas.microsoft.com/office/drawing/2014/main" val="1483317619"/>
                  </a:ext>
                </a:extLst>
              </a:tr>
              <a:tr h="526768">
                <a:tc>
                  <a:txBody>
                    <a:bodyPr/>
                    <a:lstStyle/>
                    <a:p>
                      <a:pPr algn="ctr" fontAlgn="ctr"/>
                      <a:r>
                        <a:rPr lang="ru-RU" sz="1600" b="1" u="none" strike="noStrike" dirty="0">
                          <a:effectLst/>
                          <a:latin typeface="Times New Roman" panose="02020603050405020304" pitchFamily="18" charset="0"/>
                          <a:cs typeface="Times New Roman" panose="02020603050405020304" pitchFamily="18" charset="0"/>
                        </a:rPr>
                        <a:t>Содержание </a:t>
                      </a:r>
                      <a:r>
                        <a:rPr lang="ru-RU" sz="1600" b="1" u="none" strike="noStrike" dirty="0" smtClean="0">
                          <a:effectLst/>
                          <a:latin typeface="Times New Roman" panose="02020603050405020304" pitchFamily="18" charset="0"/>
                          <a:cs typeface="Times New Roman" panose="02020603050405020304" pitchFamily="18" charset="0"/>
                        </a:rPr>
                        <a:t>операции</a:t>
                      </a:r>
                      <a:endParaRPr lang="ru-RU" sz="1600" b="1" i="1"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b="1" u="none" strike="noStrike">
                          <a:effectLst/>
                          <a:latin typeface="Times New Roman" panose="02020603050405020304" pitchFamily="18" charset="0"/>
                          <a:cs typeface="Times New Roman" panose="02020603050405020304" pitchFamily="18" charset="0"/>
                        </a:rPr>
                        <a:t>Дт</a:t>
                      </a:r>
                      <a:endParaRPr lang="ru-RU" sz="16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b="1" u="none" strike="noStrike" dirty="0" err="1">
                          <a:effectLst/>
                          <a:latin typeface="Times New Roman" panose="02020603050405020304" pitchFamily="18" charset="0"/>
                          <a:cs typeface="Times New Roman" panose="02020603050405020304" pitchFamily="18" charset="0"/>
                        </a:rPr>
                        <a:t>Кт</a:t>
                      </a:r>
                      <a:endParaRPr lang="ru-RU" sz="16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vMerge="1">
                  <a:txBody>
                    <a:bodyPr/>
                    <a:lstStyle/>
                    <a:p>
                      <a:endParaRPr lang="ru-RU"/>
                    </a:p>
                  </a:txBody>
                  <a:tcPr/>
                </a:tc>
                <a:tc>
                  <a:txBody>
                    <a:bodyPr/>
                    <a:lstStyle/>
                    <a:p>
                      <a:pPr algn="ctr" fontAlgn="ctr"/>
                      <a:r>
                        <a:rPr lang="ru-RU" sz="1600" b="1" u="none" strike="noStrike" dirty="0" err="1">
                          <a:effectLst/>
                          <a:latin typeface="Times New Roman" panose="02020603050405020304" pitchFamily="18" charset="0"/>
                          <a:cs typeface="Times New Roman" panose="02020603050405020304" pitchFamily="18" charset="0"/>
                        </a:rPr>
                        <a:t>Дт</a:t>
                      </a:r>
                      <a:endParaRPr lang="ru-RU" sz="16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b="1" u="none" strike="noStrike" dirty="0" err="1">
                          <a:effectLst/>
                          <a:latin typeface="Times New Roman" panose="02020603050405020304" pitchFamily="18" charset="0"/>
                          <a:cs typeface="Times New Roman" panose="02020603050405020304" pitchFamily="18" charset="0"/>
                        </a:rPr>
                        <a:t>Кт</a:t>
                      </a:r>
                      <a:endParaRPr lang="ru-RU" sz="16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1363972101"/>
                  </a:ext>
                </a:extLst>
              </a:tr>
              <a:tr h="1564295">
                <a:tc>
                  <a:txBody>
                    <a:bodyPr/>
                    <a:lstStyle/>
                    <a:p>
                      <a:pPr algn="l" fontAlgn="ctr"/>
                      <a:r>
                        <a:rPr lang="ru-RU" sz="1600" u="none" strike="noStrike">
                          <a:effectLst/>
                          <a:latin typeface="Times New Roman" panose="02020603050405020304" pitchFamily="18" charset="0"/>
                          <a:cs typeface="Times New Roman" panose="02020603050405020304" pitchFamily="18" charset="0"/>
                        </a:rPr>
                        <a:t>Перечисление возврата неиспользованных остатков МБТ с условиями в сумме неиспользованных остатков трансферта</a:t>
                      </a:r>
                      <a:endParaRPr lang="ru-RU" sz="1600" b="0" i="0" u="none" strike="noStrike">
                        <a:solidFill>
                          <a:srgbClr val="FF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600" b="1" u="none" strike="noStrike" dirty="0">
                          <a:solidFill>
                            <a:srgbClr val="C00000"/>
                          </a:solidFill>
                          <a:effectLst/>
                          <a:latin typeface="Times New Roman" panose="02020603050405020304" pitchFamily="18" charset="0"/>
                          <a:cs typeface="Times New Roman" panose="02020603050405020304" pitchFamily="18" charset="0"/>
                        </a:rPr>
                        <a:t>303 05 831</a:t>
                      </a:r>
                      <a:endParaRPr lang="ru-RU" sz="16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600" b="1" u="none" strike="noStrike" dirty="0">
                          <a:solidFill>
                            <a:srgbClr val="C00000"/>
                          </a:solidFill>
                          <a:effectLst/>
                          <a:latin typeface="Times New Roman" panose="02020603050405020304" pitchFamily="18" charset="0"/>
                          <a:cs typeface="Times New Roman" panose="02020603050405020304" pitchFamily="18" charset="0"/>
                        </a:rPr>
                        <a:t>210 02 151</a:t>
                      </a:r>
                      <a:endParaRPr lang="ru-RU" sz="16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u="none" strike="noStrike">
                          <a:effectLst/>
                          <a:latin typeface="Times New Roman" panose="02020603050405020304" pitchFamily="18" charset="0"/>
                          <a:cs typeface="Times New Roman" panose="02020603050405020304" pitchFamily="18" charset="0"/>
                        </a:rPr>
                        <a:t>5 000</a:t>
                      </a:r>
                      <a:endParaRPr lang="ru-RU"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u="none" strike="noStrike" dirty="0" smtClean="0">
                          <a:effectLst/>
                          <a:latin typeface="Times New Roman" panose="02020603050405020304" pitchFamily="18" charset="0"/>
                          <a:cs typeface="Times New Roman" panose="02020603050405020304" pitchFamily="18" charset="0"/>
                        </a:rPr>
                        <a:t>1 </a:t>
                      </a:r>
                      <a:r>
                        <a:rPr lang="ru-RU" sz="1600" u="none" strike="noStrike" dirty="0">
                          <a:effectLst/>
                          <a:latin typeface="Times New Roman" panose="02020603050405020304" pitchFamily="18" charset="0"/>
                          <a:cs typeface="Times New Roman" panose="02020603050405020304" pitchFamily="18" charset="0"/>
                        </a:rPr>
                        <a:t>210 02 151</a:t>
                      </a:r>
                      <a:endParaRPr lang="ru-RU" sz="16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u="none" strike="noStrike" dirty="0" smtClean="0">
                          <a:effectLst/>
                          <a:latin typeface="Times New Roman" panose="02020603050405020304" pitchFamily="18" charset="0"/>
                          <a:cs typeface="Times New Roman" panose="02020603050405020304" pitchFamily="18" charset="0"/>
                        </a:rPr>
                        <a:t>1 </a:t>
                      </a:r>
                      <a:r>
                        <a:rPr lang="ru-RU" sz="1600" u="none" strike="noStrike" dirty="0">
                          <a:effectLst/>
                          <a:latin typeface="Times New Roman" panose="02020603050405020304" pitchFamily="18" charset="0"/>
                          <a:cs typeface="Times New Roman" panose="02020603050405020304" pitchFamily="18" charset="0"/>
                        </a:rPr>
                        <a:t>205 51 661</a:t>
                      </a:r>
                      <a:endParaRPr lang="ru-RU" sz="16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415465747"/>
                  </a:ext>
                </a:extLst>
              </a:tr>
              <a:tr h="2083058">
                <a:tc>
                  <a:txBody>
                    <a:bodyPr/>
                    <a:lstStyle/>
                    <a:p>
                      <a:pPr algn="l" fontAlgn="ctr"/>
                      <a:r>
                        <a:rPr lang="ru-RU" sz="1600" u="none" strike="noStrike">
                          <a:effectLst/>
                          <a:latin typeface="Times New Roman" panose="02020603050405020304" pitchFamily="18" charset="0"/>
                          <a:cs typeface="Times New Roman" panose="02020603050405020304" pitchFamily="18" charset="0"/>
                        </a:rPr>
                        <a:t>При подтверждении потребности - признание расчетов по неиспользованному остатку МБТ с условиями в сумме неиспользованных остатков трансферта</a:t>
                      </a:r>
                      <a:endParaRPr lang="ru-RU" sz="1600" b="0" i="0" u="none" strike="noStrike">
                        <a:solidFill>
                          <a:srgbClr val="FF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600" b="1" u="none" strike="noStrike" dirty="0">
                          <a:solidFill>
                            <a:srgbClr val="C00000"/>
                          </a:solidFill>
                          <a:effectLst/>
                          <a:latin typeface="Times New Roman" panose="02020603050405020304" pitchFamily="18" charset="0"/>
                          <a:cs typeface="Times New Roman" panose="02020603050405020304" pitchFamily="18" charset="0"/>
                        </a:rPr>
                        <a:t>303 05 831</a:t>
                      </a:r>
                      <a:endParaRPr lang="ru-RU" sz="16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600" b="1" u="none" strike="noStrike" dirty="0">
                          <a:solidFill>
                            <a:srgbClr val="C00000"/>
                          </a:solidFill>
                          <a:effectLst/>
                          <a:latin typeface="Times New Roman" panose="02020603050405020304" pitchFamily="18" charset="0"/>
                          <a:cs typeface="Times New Roman" panose="02020603050405020304" pitchFamily="18" charset="0"/>
                        </a:rPr>
                        <a:t>401 40 151</a:t>
                      </a:r>
                      <a:endParaRPr lang="ru-RU" sz="16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u="none" strike="noStrike">
                          <a:effectLst/>
                          <a:latin typeface="Times New Roman" panose="02020603050405020304" pitchFamily="18" charset="0"/>
                          <a:cs typeface="Times New Roman" panose="02020603050405020304" pitchFamily="18" charset="0"/>
                        </a:rPr>
                        <a:t>5 000</a:t>
                      </a:r>
                      <a:endParaRPr lang="ru-RU" sz="16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600" b="1" u="none" strike="noStrike" dirty="0">
                          <a:solidFill>
                            <a:srgbClr val="C00000"/>
                          </a:solidFill>
                          <a:effectLst/>
                          <a:latin typeface="Times New Roman" panose="02020603050405020304" pitchFamily="18" charset="0"/>
                          <a:cs typeface="Times New Roman" panose="02020603050405020304" pitchFamily="18" charset="0"/>
                        </a:rPr>
                        <a:t>206 51 561</a:t>
                      </a:r>
                      <a:endParaRPr lang="ru-RU" sz="16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6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600" b="1" u="none" strike="noStrike" dirty="0">
                          <a:solidFill>
                            <a:srgbClr val="C00000"/>
                          </a:solidFill>
                          <a:effectLst/>
                          <a:latin typeface="Times New Roman" panose="02020603050405020304" pitchFamily="18" charset="0"/>
                          <a:cs typeface="Times New Roman" panose="02020603050405020304" pitchFamily="18" charset="0"/>
                        </a:rPr>
                        <a:t>205 51 661</a:t>
                      </a:r>
                      <a:endParaRPr lang="ru-RU" sz="16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4107868861"/>
                  </a:ext>
                </a:extLst>
              </a:tr>
            </a:tbl>
          </a:graphicData>
        </a:graphic>
      </p:graphicFrame>
    </p:spTree>
    <p:extLst>
      <p:ext uri="{BB962C8B-B14F-4D97-AF65-F5344CB8AC3E}">
        <p14:creationId xmlns:p14="http://schemas.microsoft.com/office/powerpoint/2010/main" val="894082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37738" y="11572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a:t>
            </a:r>
            <a:r>
              <a:rPr lang="ru-RU" sz="2600" b="1" smtClean="0">
                <a:solidFill>
                  <a:srgbClr val="077A3E"/>
                </a:solidFill>
                <a:latin typeface="Bookman Old Style" charset="0"/>
                <a:ea typeface="Bookman Old Style" charset="0"/>
                <a:cs typeface="Bookman Old Style" charset="0"/>
              </a:rPr>
              <a:t>по отчетности</a:t>
            </a:r>
            <a:endParaRPr lang="ru-RU" sz="2600" b="1" dirty="0" smtClean="0">
              <a:solidFill>
                <a:srgbClr val="077A3E"/>
              </a:solidFill>
              <a:latin typeface="Bookman Old Style" charset="0"/>
              <a:ea typeface="Bookman Old Style" charset="0"/>
              <a:cs typeface="Bookman Old Style" charset="0"/>
            </a:endParaRP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5</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Rectangle 4"/>
          <p:cNvSpPr/>
          <p:nvPr/>
        </p:nvSpPr>
        <p:spPr>
          <a:xfrm>
            <a:off x="1043953" y="733776"/>
            <a:ext cx="6665897" cy="584775"/>
          </a:xfrm>
          <a:prstGeom prst="rect">
            <a:avLst/>
          </a:prstGeom>
        </p:spPr>
        <p:txBody>
          <a:bodyPr wrap="square">
            <a:spAutoFit/>
          </a:bodyPr>
          <a:lstStyle/>
          <a:p>
            <a:pPr algn="ctr"/>
            <a:r>
              <a:rPr lang="ru-RU" sz="3200" b="1" dirty="0" smtClean="0">
                <a:solidFill>
                  <a:srgbClr val="002060"/>
                </a:solidFill>
              </a:rPr>
              <a:t>Приказ 250н от 29.10.2020</a:t>
            </a:r>
            <a:endParaRPr lang="ru-RU" sz="3200" b="1" dirty="0">
              <a:solidFill>
                <a:srgbClr val="002060"/>
              </a:solidFill>
            </a:endParaRPr>
          </a:p>
        </p:txBody>
      </p:sp>
      <p:sp>
        <p:nvSpPr>
          <p:cNvPr id="8" name="Rectangle 4"/>
          <p:cNvSpPr/>
          <p:nvPr/>
        </p:nvSpPr>
        <p:spPr>
          <a:xfrm>
            <a:off x="392791" y="2566946"/>
            <a:ext cx="2558228" cy="2554545"/>
          </a:xfrm>
          <a:prstGeom prst="rect">
            <a:avLst/>
          </a:prstGeom>
        </p:spPr>
        <p:txBody>
          <a:bodyPr wrap="square">
            <a:spAutoFit/>
          </a:bodyPr>
          <a:lstStyle/>
          <a:p>
            <a:pPr algn="ctr"/>
            <a:r>
              <a:rPr lang="ru-RU" sz="3200" b="1" dirty="0" smtClean="0">
                <a:latin typeface="Times New Roman" charset="0"/>
                <a:ea typeface="Times New Roman" charset="0"/>
                <a:cs typeface="Times New Roman" charset="0"/>
              </a:rPr>
              <a:t>0503320</a:t>
            </a:r>
          </a:p>
          <a:p>
            <a:pPr algn="ctr"/>
            <a:r>
              <a:rPr lang="ru-RU" sz="3200" b="1" dirty="0" smtClean="0">
                <a:latin typeface="Times New Roman" charset="0"/>
                <a:ea typeface="Times New Roman" charset="0"/>
                <a:cs typeface="Times New Roman" charset="0"/>
              </a:rPr>
              <a:t>0503321</a:t>
            </a:r>
          </a:p>
          <a:p>
            <a:pPr algn="ctr"/>
            <a:r>
              <a:rPr lang="ru-RU" sz="3200" b="1" dirty="0" smtClean="0">
                <a:latin typeface="Times New Roman" charset="0"/>
                <a:ea typeface="Times New Roman" charset="0"/>
                <a:cs typeface="Times New Roman" charset="0"/>
              </a:rPr>
              <a:t>0503317</a:t>
            </a:r>
          </a:p>
          <a:p>
            <a:pPr algn="ctr"/>
            <a:r>
              <a:rPr lang="ru-RU" sz="3200" b="1" dirty="0" smtClean="0">
                <a:latin typeface="Times New Roman" charset="0"/>
                <a:ea typeface="Times New Roman" charset="0"/>
                <a:cs typeface="Times New Roman" charset="0"/>
              </a:rPr>
              <a:t>0503323</a:t>
            </a:r>
          </a:p>
          <a:p>
            <a:pPr algn="ctr"/>
            <a:r>
              <a:rPr lang="mr-IN" sz="3200" b="1" dirty="0" smtClean="0">
                <a:latin typeface="Times New Roman" charset="0"/>
                <a:ea typeface="Times New Roman" charset="0"/>
                <a:cs typeface="Times New Roman" charset="0"/>
              </a:rPr>
              <a:t>…</a:t>
            </a:r>
            <a:r>
              <a:rPr lang="ru-RU" sz="3200" b="1" dirty="0" smtClean="0">
                <a:latin typeface="Times New Roman" charset="0"/>
                <a:ea typeface="Times New Roman" charset="0"/>
                <a:cs typeface="Times New Roman" charset="0"/>
              </a:rPr>
              <a:t>.</a:t>
            </a:r>
            <a:endParaRPr lang="ru-RU" sz="3200" b="1" dirty="0">
              <a:latin typeface="Times New Roman" charset="0"/>
              <a:ea typeface="Times New Roman" charset="0"/>
              <a:cs typeface="Times New Roman" charset="0"/>
            </a:endParaRPr>
          </a:p>
        </p:txBody>
      </p:sp>
      <p:sp>
        <p:nvSpPr>
          <p:cNvPr id="9" name="Rectangle 4"/>
          <p:cNvSpPr/>
          <p:nvPr/>
        </p:nvSpPr>
        <p:spPr>
          <a:xfrm>
            <a:off x="2951019" y="1828281"/>
            <a:ext cx="3638884" cy="4031873"/>
          </a:xfrm>
          <a:prstGeom prst="rect">
            <a:avLst/>
          </a:prstGeom>
        </p:spPr>
        <p:txBody>
          <a:bodyPr wrap="square">
            <a:spAutoFit/>
          </a:bodyPr>
          <a:lstStyle/>
          <a:p>
            <a:pPr algn="ctr"/>
            <a:r>
              <a:rPr lang="ru-RU" sz="3200" b="1" dirty="0" smtClean="0">
                <a:latin typeface="Times New Roman" charset="0"/>
                <a:ea typeface="Times New Roman" charset="0"/>
                <a:cs typeface="Times New Roman" charset="0"/>
              </a:rPr>
              <a:t>Бюджеты городских округов</a:t>
            </a:r>
          </a:p>
          <a:p>
            <a:pPr algn="ctr"/>
            <a:endParaRPr lang="ru-RU" sz="3200" b="1" dirty="0">
              <a:latin typeface="Times New Roman" charset="0"/>
              <a:ea typeface="Times New Roman" charset="0"/>
              <a:cs typeface="Times New Roman" charset="0"/>
            </a:endParaRPr>
          </a:p>
          <a:p>
            <a:pPr algn="ctr"/>
            <a:r>
              <a:rPr lang="ru-RU" sz="3200" b="1" dirty="0" smtClean="0">
                <a:latin typeface="Times New Roman" charset="0"/>
                <a:ea typeface="Times New Roman" charset="0"/>
                <a:cs typeface="Times New Roman" charset="0"/>
              </a:rPr>
              <a:t>+</a:t>
            </a:r>
          </a:p>
          <a:p>
            <a:pPr algn="ctr"/>
            <a:endParaRPr lang="ru-RU" sz="3200" b="1" dirty="0">
              <a:latin typeface="Times New Roman" charset="0"/>
              <a:ea typeface="Times New Roman" charset="0"/>
              <a:cs typeface="Times New Roman" charset="0"/>
            </a:endParaRPr>
          </a:p>
          <a:p>
            <a:pPr algn="ctr"/>
            <a:r>
              <a:rPr lang="ru-RU" sz="3200" b="1" dirty="0" smtClean="0">
                <a:latin typeface="Times New Roman" charset="0"/>
                <a:ea typeface="Times New Roman" charset="0"/>
                <a:cs typeface="Times New Roman" charset="0"/>
              </a:rPr>
              <a:t>Бюджеты муниципальных округов</a:t>
            </a:r>
            <a:endParaRPr lang="ru-RU" sz="3200" b="1" dirty="0">
              <a:latin typeface="Times New Roman" charset="0"/>
              <a:ea typeface="Times New Roman" charset="0"/>
              <a:cs typeface="Times New Roman" charset="0"/>
            </a:endParaRPr>
          </a:p>
        </p:txBody>
      </p:sp>
      <p:sp>
        <p:nvSpPr>
          <p:cNvPr id="4" name="Закрывающая фигурная скобка 3"/>
          <p:cNvSpPr/>
          <p:nvPr/>
        </p:nvSpPr>
        <p:spPr>
          <a:xfrm>
            <a:off x="6589903" y="1807078"/>
            <a:ext cx="983673" cy="4031873"/>
          </a:xfrm>
          <a:prstGeom prst="rightBrace">
            <a:avLst>
              <a:gd name="adj1" fmla="val 50586"/>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ru-RU"/>
          </a:p>
        </p:txBody>
      </p:sp>
      <p:sp>
        <p:nvSpPr>
          <p:cNvPr id="10" name="Rectangle 4"/>
          <p:cNvSpPr/>
          <p:nvPr/>
        </p:nvSpPr>
        <p:spPr>
          <a:xfrm>
            <a:off x="7867477" y="1017631"/>
            <a:ext cx="714811" cy="5653169"/>
          </a:xfrm>
          <a:prstGeom prst="rect">
            <a:avLst/>
          </a:prstGeom>
        </p:spPr>
        <p:txBody>
          <a:bodyPr vert="wordArtVert" wrap="square">
            <a:spAutoFit/>
          </a:bodyPr>
          <a:lstStyle/>
          <a:p>
            <a:pPr algn="ctr"/>
            <a:r>
              <a:rPr lang="ru-RU" sz="3200" dirty="0" smtClean="0">
                <a:latin typeface="Times New Roman" charset="0"/>
                <a:ea typeface="Times New Roman" charset="0"/>
                <a:cs typeface="Times New Roman" charset="0"/>
              </a:rPr>
              <a:t>Одна графа</a:t>
            </a:r>
            <a:endParaRPr lang="ru-RU" sz="32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4254207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20425" y="11572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учету</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50</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3" name="Таблица 2"/>
          <p:cNvGraphicFramePr>
            <a:graphicFrameLocks noGrp="1"/>
          </p:cNvGraphicFramePr>
          <p:nvPr>
            <p:extLst>
              <p:ext uri="{D42A27DB-BD31-4B8C-83A1-F6EECF244321}">
                <p14:modId xmlns:p14="http://schemas.microsoft.com/office/powerpoint/2010/main" val="3046336611"/>
              </p:ext>
            </p:extLst>
          </p:nvPr>
        </p:nvGraphicFramePr>
        <p:xfrm>
          <a:off x="215696" y="880039"/>
          <a:ext cx="8731660" cy="5355641"/>
        </p:xfrm>
        <a:graphic>
          <a:graphicData uri="http://schemas.openxmlformats.org/drawingml/2006/table">
            <a:tbl>
              <a:tblPr>
                <a:tableStyleId>{BC89EF96-8CEA-46FF-86C4-4CE0E7609802}</a:tableStyleId>
              </a:tblPr>
              <a:tblGrid>
                <a:gridCol w="2499521">
                  <a:extLst>
                    <a:ext uri="{9D8B030D-6E8A-4147-A177-3AD203B41FA5}">
                      <a16:colId xmlns:a16="http://schemas.microsoft.com/office/drawing/2014/main" val="1640175572"/>
                    </a:ext>
                  </a:extLst>
                </a:gridCol>
                <a:gridCol w="1310859">
                  <a:extLst>
                    <a:ext uri="{9D8B030D-6E8A-4147-A177-3AD203B41FA5}">
                      <a16:colId xmlns:a16="http://schemas.microsoft.com/office/drawing/2014/main" val="1891267940"/>
                    </a:ext>
                  </a:extLst>
                </a:gridCol>
                <a:gridCol w="1388623">
                  <a:extLst>
                    <a:ext uri="{9D8B030D-6E8A-4147-A177-3AD203B41FA5}">
                      <a16:colId xmlns:a16="http://schemas.microsoft.com/office/drawing/2014/main" val="4114101219"/>
                    </a:ext>
                  </a:extLst>
                </a:gridCol>
                <a:gridCol w="822065">
                  <a:extLst>
                    <a:ext uri="{9D8B030D-6E8A-4147-A177-3AD203B41FA5}">
                      <a16:colId xmlns:a16="http://schemas.microsoft.com/office/drawing/2014/main" val="1812696057"/>
                    </a:ext>
                  </a:extLst>
                </a:gridCol>
                <a:gridCol w="1355296">
                  <a:extLst>
                    <a:ext uri="{9D8B030D-6E8A-4147-A177-3AD203B41FA5}">
                      <a16:colId xmlns:a16="http://schemas.microsoft.com/office/drawing/2014/main" val="64809811"/>
                    </a:ext>
                  </a:extLst>
                </a:gridCol>
                <a:gridCol w="1355296">
                  <a:extLst>
                    <a:ext uri="{9D8B030D-6E8A-4147-A177-3AD203B41FA5}">
                      <a16:colId xmlns:a16="http://schemas.microsoft.com/office/drawing/2014/main" val="2115666774"/>
                    </a:ext>
                  </a:extLst>
                </a:gridCol>
              </a:tblGrid>
              <a:tr h="563324">
                <a:tc>
                  <a:txBody>
                    <a:bodyPr/>
                    <a:lstStyle/>
                    <a:p>
                      <a:pPr algn="l" fontAlgn="b"/>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tc gridSpan="2">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Городской орган</a:t>
                      </a:r>
                      <a:br>
                        <a:rPr lang="ru-RU" sz="1400" b="1" u="none" strike="noStrike" dirty="0">
                          <a:effectLst/>
                          <a:latin typeface="Times New Roman" panose="02020603050405020304" pitchFamily="18" charset="0"/>
                          <a:cs typeface="Times New Roman" panose="02020603050405020304" pitchFamily="18" charset="0"/>
                        </a:rPr>
                      </a:br>
                      <a:r>
                        <a:rPr lang="ru-RU" sz="1400" b="1" u="none" strike="noStrike" dirty="0">
                          <a:effectLst/>
                          <a:latin typeface="Times New Roman" panose="02020603050405020304" pitchFamily="18" charset="0"/>
                          <a:cs typeface="Times New Roman" panose="02020603050405020304" pitchFamily="18" charset="0"/>
                        </a:rPr>
                        <a:t>(получатель МБТ)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hMerge="1">
                  <a:txBody>
                    <a:bodyPr/>
                    <a:lstStyle/>
                    <a:p>
                      <a:endParaRPr lang="ru-RU"/>
                    </a:p>
                  </a:txBody>
                  <a:tcPr/>
                </a:tc>
                <a:tc rowSpan="2">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Сумма, </a:t>
                      </a:r>
                      <a:r>
                        <a:rPr lang="ru-RU" sz="1400" b="1" u="none" strike="noStrike" dirty="0" err="1">
                          <a:effectLst/>
                          <a:latin typeface="Times New Roman" panose="02020603050405020304" pitchFamily="18" charset="0"/>
                          <a:cs typeface="Times New Roman" panose="02020603050405020304" pitchFamily="18" charset="0"/>
                        </a:rPr>
                        <a:t>руб</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gridSpan="2">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Финансовый орган субъекта РФ</a:t>
                      </a:r>
                      <a:br>
                        <a:rPr lang="ru-RU" sz="1400" b="1" u="none" strike="noStrike" dirty="0">
                          <a:effectLst/>
                          <a:latin typeface="Times New Roman" panose="02020603050405020304" pitchFamily="18" charset="0"/>
                          <a:cs typeface="Times New Roman" panose="02020603050405020304" pitchFamily="18" charset="0"/>
                        </a:rPr>
                      </a:br>
                      <a:r>
                        <a:rPr lang="ru-RU" sz="1400" b="1" u="none" strike="noStrike" dirty="0">
                          <a:effectLst/>
                          <a:latin typeface="Times New Roman" panose="02020603050405020304" pitchFamily="18" charset="0"/>
                          <a:cs typeface="Times New Roman" panose="02020603050405020304" pitchFamily="18" charset="0"/>
                        </a:rPr>
                        <a:t>(передающий МБТ)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b"/>
                </a:tc>
                <a:tc hMerge="1">
                  <a:txBody>
                    <a:bodyPr/>
                    <a:lstStyle/>
                    <a:p>
                      <a:endParaRPr lang="ru-RU"/>
                    </a:p>
                  </a:txBody>
                  <a:tcPr/>
                </a:tc>
                <a:extLst>
                  <a:ext uri="{0D108BD9-81ED-4DB2-BD59-A6C34878D82A}">
                    <a16:rowId xmlns:a16="http://schemas.microsoft.com/office/drawing/2014/main" val="394847756"/>
                  </a:ext>
                </a:extLst>
              </a:tr>
              <a:tr h="252524">
                <a:tc>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Содержание </a:t>
                      </a:r>
                      <a:r>
                        <a:rPr lang="ru-RU" sz="1400" b="1" u="none" strike="noStrike" dirty="0" smtClean="0">
                          <a:effectLst/>
                          <a:latin typeface="Times New Roman" panose="02020603050405020304" pitchFamily="18" charset="0"/>
                          <a:cs typeface="Times New Roman" panose="02020603050405020304" pitchFamily="18" charset="0"/>
                        </a:rPr>
                        <a:t>операции</a:t>
                      </a:r>
                      <a:endParaRPr lang="ru-RU" sz="1400" b="1" i="1"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b="1" u="none" strike="noStrike">
                          <a:effectLst/>
                          <a:latin typeface="Times New Roman" panose="02020603050405020304" pitchFamily="18" charset="0"/>
                          <a:cs typeface="Times New Roman" panose="02020603050405020304" pitchFamily="18" charset="0"/>
                        </a:rPr>
                        <a:t>Дт</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b="1" u="none" strike="noStrike">
                          <a:effectLst/>
                          <a:latin typeface="Times New Roman" panose="02020603050405020304" pitchFamily="18" charset="0"/>
                          <a:cs typeface="Times New Roman" panose="02020603050405020304" pitchFamily="18" charset="0"/>
                        </a:rPr>
                        <a:t>Кт</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vMerge="1">
                  <a:txBody>
                    <a:bodyPr/>
                    <a:lstStyle/>
                    <a:p>
                      <a:endParaRPr lang="ru-RU"/>
                    </a:p>
                  </a:txBody>
                  <a:tcPr/>
                </a:tc>
                <a:tc>
                  <a:txBody>
                    <a:bodyPr/>
                    <a:lstStyle/>
                    <a:p>
                      <a:pPr algn="ctr" fontAlgn="ctr"/>
                      <a:r>
                        <a:rPr lang="ru-RU" sz="1400" b="1" u="none" strike="noStrike">
                          <a:effectLst/>
                          <a:latin typeface="Times New Roman" panose="02020603050405020304" pitchFamily="18" charset="0"/>
                          <a:cs typeface="Times New Roman" panose="02020603050405020304" pitchFamily="18" charset="0"/>
                        </a:rPr>
                        <a:t>Дт</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Кт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3108515736"/>
                  </a:ext>
                </a:extLst>
              </a:tr>
              <a:tr h="2185308">
                <a:tc>
                  <a:txBody>
                    <a:bodyPr/>
                    <a:lstStyle/>
                    <a:p>
                      <a:pPr algn="l" fontAlgn="ctr"/>
                      <a:r>
                        <a:rPr lang="ru-RU" sz="1400" u="none" strike="noStrike" dirty="0">
                          <a:effectLst/>
                          <a:latin typeface="Times New Roman" panose="02020603050405020304" pitchFamily="18" charset="0"/>
                          <a:cs typeface="Times New Roman" panose="02020603050405020304" pitchFamily="18" charset="0"/>
                        </a:rPr>
                        <a:t>Закрытие расчетов по МБТ с условиями в сумме неиспользованного объема финансового обеспечения МБТ с условиями (перечисление средств трансферта не осуществлялось, на 01.01.2020г. Сумма, неисполненная перечислением, </a:t>
                      </a:r>
                      <a:r>
                        <a:rPr lang="ru-RU" sz="1400" u="none" strike="noStrike" dirty="0" smtClean="0">
                          <a:effectLst/>
                          <a:latin typeface="Times New Roman" panose="02020603050405020304" pitchFamily="18" charset="0"/>
                          <a:cs typeface="Times New Roman" panose="02020603050405020304" pitchFamily="18" charset="0"/>
                        </a:rPr>
                        <a:t>предусмотренным</a:t>
                      </a:r>
                      <a:br>
                        <a:rPr lang="ru-RU" sz="1400" u="none" strike="noStrike" dirty="0" smtClean="0">
                          <a:effectLst/>
                          <a:latin typeface="Times New Roman" panose="02020603050405020304" pitchFamily="18" charset="0"/>
                          <a:cs typeface="Times New Roman" panose="02020603050405020304" pitchFamily="18" charset="0"/>
                        </a:rPr>
                      </a:br>
                      <a:r>
                        <a:rPr lang="ru-RU" sz="1400" u="none" strike="noStrike" dirty="0" smtClean="0">
                          <a:effectLst/>
                          <a:latin typeface="Times New Roman" panose="02020603050405020304" pitchFamily="18" charset="0"/>
                          <a:cs typeface="Times New Roman" panose="02020603050405020304" pitchFamily="18" charset="0"/>
                        </a:rPr>
                        <a:t>Соглашением </a:t>
                      </a:r>
                      <a:r>
                        <a:rPr lang="ru-RU" sz="1400" u="none" strike="noStrike" dirty="0">
                          <a:effectLst/>
                          <a:latin typeface="Times New Roman" panose="02020603050405020304" pitchFamily="18" charset="0"/>
                          <a:cs typeface="Times New Roman" panose="02020603050405020304" pitchFamily="18" charset="0"/>
                        </a:rPr>
                        <a:t>)</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401 40 151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205 51 661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35 000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1243479050"/>
                  </a:ext>
                </a:extLst>
              </a:tr>
              <a:tr h="2185308">
                <a:tc>
                  <a:txBody>
                    <a:bodyPr/>
                    <a:lstStyle/>
                    <a:p>
                      <a:pPr algn="l" fontAlgn="ctr"/>
                      <a:r>
                        <a:rPr lang="ru-RU" sz="1400" u="none" strike="noStrike">
                          <a:effectLst/>
                          <a:latin typeface="Times New Roman" panose="02020603050405020304" pitchFamily="18" charset="0"/>
                          <a:cs typeface="Times New Roman" panose="02020603050405020304" pitchFamily="18" charset="0"/>
                        </a:rPr>
                        <a:t>Начисление доходов будущих периодов от предоставления МБТ с условиями (бюджетного обязательства по предоставлению МБТ с условиями), при уменьшении размера предоставляемого трансферта (согласно дополнительному соглашению) в 2020 году</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401 40 151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205 51 661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15 000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501 23 251</a:t>
                      </a:r>
                      <a:br>
                        <a:rPr lang="ru-RU" sz="1400" u="none" strike="noStrike" dirty="0">
                          <a:effectLst/>
                          <a:latin typeface="Times New Roman" panose="02020603050405020304" pitchFamily="18" charset="0"/>
                          <a:cs typeface="Times New Roman" panose="02020603050405020304" pitchFamily="18" charset="0"/>
                        </a:rPr>
                      </a:br>
                      <a:r>
                        <a:rPr lang="ru-RU" sz="1400" u="none" strike="noStrike" dirty="0">
                          <a:effectLst/>
                          <a:latin typeface="Times New Roman" panose="02020603050405020304" pitchFamily="18" charset="0"/>
                          <a:cs typeface="Times New Roman" panose="02020603050405020304" pitchFamily="18" charset="0"/>
                        </a:rPr>
                        <a:t>"Красное </a:t>
                      </a:r>
                      <a:r>
                        <a:rPr lang="ru-RU" sz="1400" u="none" strike="noStrike" dirty="0" err="1">
                          <a:effectLst/>
                          <a:latin typeface="Times New Roman" panose="02020603050405020304" pitchFamily="18" charset="0"/>
                          <a:cs typeface="Times New Roman" panose="02020603050405020304" pitchFamily="18" charset="0"/>
                        </a:rPr>
                        <a:t>сторно</a:t>
                      </a:r>
                      <a:r>
                        <a:rPr lang="ru-RU" sz="1400" u="none" strike="noStrike" dirty="0">
                          <a:effectLst/>
                          <a:latin typeface="Times New Roman" panose="02020603050405020304" pitchFamily="18" charset="0"/>
                          <a:cs typeface="Times New Roman" panose="02020603050405020304" pitchFamily="18" charset="0"/>
                        </a:rPr>
                        <a:t>"</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502 21 251</a:t>
                      </a:r>
                      <a:br>
                        <a:rPr lang="ru-RU" sz="1400" u="none" strike="noStrike" dirty="0">
                          <a:effectLst/>
                          <a:latin typeface="Times New Roman" panose="02020603050405020304" pitchFamily="18" charset="0"/>
                          <a:cs typeface="Times New Roman" panose="02020603050405020304" pitchFamily="18" charset="0"/>
                        </a:rPr>
                      </a:br>
                      <a:r>
                        <a:rPr lang="ru-RU" sz="1400" u="none" strike="noStrike" dirty="0">
                          <a:effectLst/>
                          <a:latin typeface="Times New Roman" panose="02020603050405020304" pitchFamily="18" charset="0"/>
                          <a:cs typeface="Times New Roman" panose="02020603050405020304" pitchFamily="18" charset="0"/>
                        </a:rPr>
                        <a:t>"Красное </a:t>
                      </a:r>
                      <a:r>
                        <a:rPr lang="ru-RU" sz="1400" u="none" strike="noStrike" dirty="0" err="1">
                          <a:effectLst/>
                          <a:latin typeface="Times New Roman" panose="02020603050405020304" pitchFamily="18" charset="0"/>
                          <a:cs typeface="Times New Roman" panose="02020603050405020304" pitchFamily="18" charset="0"/>
                        </a:rPr>
                        <a:t>сторно</a:t>
                      </a:r>
                      <a:r>
                        <a:rPr lang="ru-RU" sz="1400" u="none" strike="noStrike" dirty="0">
                          <a:effectLst/>
                          <a:latin typeface="Times New Roman" panose="02020603050405020304" pitchFamily="18" charset="0"/>
                          <a:cs typeface="Times New Roman" panose="02020603050405020304" pitchFamily="18" charset="0"/>
                        </a:rPr>
                        <a:t>"</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525" marR="7525" marT="7525" marB="0" anchor="ctr"/>
                </a:tc>
                <a:extLst>
                  <a:ext uri="{0D108BD9-81ED-4DB2-BD59-A6C34878D82A}">
                    <a16:rowId xmlns:a16="http://schemas.microsoft.com/office/drawing/2014/main" val="4183507654"/>
                  </a:ext>
                </a:extLst>
              </a:tr>
            </a:tbl>
          </a:graphicData>
        </a:graphic>
      </p:graphicFrame>
    </p:spTree>
    <p:extLst>
      <p:ext uri="{BB962C8B-B14F-4D97-AF65-F5344CB8AC3E}">
        <p14:creationId xmlns:p14="http://schemas.microsoft.com/office/powerpoint/2010/main" val="37742037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20425" y="11572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по учету</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51</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4" name="Таблица 3"/>
          <p:cNvGraphicFramePr>
            <a:graphicFrameLocks noGrp="1"/>
          </p:cNvGraphicFramePr>
          <p:nvPr>
            <p:extLst>
              <p:ext uri="{D42A27DB-BD31-4B8C-83A1-F6EECF244321}">
                <p14:modId xmlns:p14="http://schemas.microsoft.com/office/powerpoint/2010/main" val="2154727940"/>
              </p:ext>
            </p:extLst>
          </p:nvPr>
        </p:nvGraphicFramePr>
        <p:xfrm>
          <a:off x="235975" y="722491"/>
          <a:ext cx="8662219" cy="5497825"/>
        </p:xfrm>
        <a:graphic>
          <a:graphicData uri="http://schemas.openxmlformats.org/drawingml/2006/table">
            <a:tbl>
              <a:tblPr>
                <a:tableStyleId>{BC89EF96-8CEA-46FF-86C4-4CE0E7609802}</a:tableStyleId>
              </a:tblPr>
              <a:tblGrid>
                <a:gridCol w="2479644">
                  <a:extLst>
                    <a:ext uri="{9D8B030D-6E8A-4147-A177-3AD203B41FA5}">
                      <a16:colId xmlns:a16="http://schemas.microsoft.com/office/drawing/2014/main" val="269156455"/>
                    </a:ext>
                  </a:extLst>
                </a:gridCol>
                <a:gridCol w="1300435">
                  <a:extLst>
                    <a:ext uri="{9D8B030D-6E8A-4147-A177-3AD203B41FA5}">
                      <a16:colId xmlns:a16="http://schemas.microsoft.com/office/drawing/2014/main" val="1072512589"/>
                    </a:ext>
                  </a:extLst>
                </a:gridCol>
                <a:gridCol w="1377579">
                  <a:extLst>
                    <a:ext uri="{9D8B030D-6E8A-4147-A177-3AD203B41FA5}">
                      <a16:colId xmlns:a16="http://schemas.microsoft.com/office/drawing/2014/main" val="1862123545"/>
                    </a:ext>
                  </a:extLst>
                </a:gridCol>
                <a:gridCol w="815527">
                  <a:extLst>
                    <a:ext uri="{9D8B030D-6E8A-4147-A177-3AD203B41FA5}">
                      <a16:colId xmlns:a16="http://schemas.microsoft.com/office/drawing/2014/main" val="3963307110"/>
                    </a:ext>
                  </a:extLst>
                </a:gridCol>
                <a:gridCol w="1344517">
                  <a:extLst>
                    <a:ext uri="{9D8B030D-6E8A-4147-A177-3AD203B41FA5}">
                      <a16:colId xmlns:a16="http://schemas.microsoft.com/office/drawing/2014/main" val="3170901240"/>
                    </a:ext>
                  </a:extLst>
                </a:gridCol>
                <a:gridCol w="1344517">
                  <a:extLst>
                    <a:ext uri="{9D8B030D-6E8A-4147-A177-3AD203B41FA5}">
                      <a16:colId xmlns:a16="http://schemas.microsoft.com/office/drawing/2014/main" val="994146759"/>
                    </a:ext>
                  </a:extLst>
                </a:gridCol>
              </a:tblGrid>
              <a:tr h="482839">
                <a:tc>
                  <a:txBody>
                    <a:bodyPr/>
                    <a:lstStyle/>
                    <a:p>
                      <a:pPr algn="l" fontAlgn="b"/>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b"/>
                </a:tc>
                <a:tc gridSpan="2">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Городской орган</a:t>
                      </a:r>
                      <a:br>
                        <a:rPr lang="ru-RU" sz="1400" b="1" u="none" strike="noStrike" dirty="0">
                          <a:effectLst/>
                          <a:latin typeface="Times New Roman" panose="02020603050405020304" pitchFamily="18" charset="0"/>
                          <a:cs typeface="Times New Roman" panose="02020603050405020304" pitchFamily="18" charset="0"/>
                        </a:rPr>
                      </a:br>
                      <a:r>
                        <a:rPr lang="ru-RU" sz="1400" b="1" u="none" strike="noStrike" dirty="0">
                          <a:effectLst/>
                          <a:latin typeface="Times New Roman" panose="02020603050405020304" pitchFamily="18" charset="0"/>
                          <a:cs typeface="Times New Roman" panose="02020603050405020304" pitchFamily="18" charset="0"/>
                        </a:rPr>
                        <a:t>(получатель МБТ)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hMerge="1">
                  <a:txBody>
                    <a:bodyPr/>
                    <a:lstStyle/>
                    <a:p>
                      <a:endParaRPr lang="ru-RU"/>
                    </a:p>
                  </a:txBody>
                  <a:tcPr/>
                </a:tc>
                <a:tc rowSpan="2">
                  <a:txBody>
                    <a:bodyPr/>
                    <a:lstStyle/>
                    <a:p>
                      <a:pPr algn="ctr" fontAlgn="ctr"/>
                      <a:r>
                        <a:rPr lang="ru-RU" sz="1400" b="1" u="none" strike="noStrike">
                          <a:effectLst/>
                          <a:latin typeface="Times New Roman" panose="02020603050405020304" pitchFamily="18" charset="0"/>
                          <a:cs typeface="Times New Roman" panose="02020603050405020304" pitchFamily="18" charset="0"/>
                        </a:rPr>
                        <a:t>Сумма, руб</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gridSpan="2">
                  <a:txBody>
                    <a:bodyPr/>
                    <a:lstStyle/>
                    <a:p>
                      <a:pPr algn="ctr" fontAlgn="b"/>
                      <a:r>
                        <a:rPr lang="ru-RU" sz="1400" b="1" u="none" strike="noStrike">
                          <a:effectLst/>
                          <a:latin typeface="Times New Roman" panose="02020603050405020304" pitchFamily="18" charset="0"/>
                          <a:cs typeface="Times New Roman" panose="02020603050405020304" pitchFamily="18" charset="0"/>
                        </a:rPr>
                        <a:t>Финансовый орган субъекта РФ</a:t>
                      </a:r>
                      <a:br>
                        <a:rPr lang="ru-RU" sz="1400" b="1" u="none" strike="noStrike">
                          <a:effectLst/>
                          <a:latin typeface="Times New Roman" panose="02020603050405020304" pitchFamily="18" charset="0"/>
                          <a:cs typeface="Times New Roman" panose="02020603050405020304" pitchFamily="18" charset="0"/>
                        </a:rPr>
                      </a:br>
                      <a:r>
                        <a:rPr lang="ru-RU" sz="1400" b="1" u="none" strike="noStrike">
                          <a:effectLst/>
                          <a:latin typeface="Times New Roman" panose="02020603050405020304" pitchFamily="18" charset="0"/>
                          <a:cs typeface="Times New Roman" panose="02020603050405020304" pitchFamily="18" charset="0"/>
                        </a:rPr>
                        <a:t>(передающий МБТ)</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b"/>
                </a:tc>
                <a:tc hMerge="1">
                  <a:txBody>
                    <a:bodyPr/>
                    <a:lstStyle/>
                    <a:p>
                      <a:endParaRPr lang="ru-RU"/>
                    </a:p>
                  </a:txBody>
                  <a:tcPr/>
                </a:tc>
                <a:extLst>
                  <a:ext uri="{0D108BD9-81ED-4DB2-BD59-A6C34878D82A}">
                    <a16:rowId xmlns:a16="http://schemas.microsoft.com/office/drawing/2014/main" val="1609819"/>
                  </a:ext>
                </a:extLst>
              </a:tr>
              <a:tr h="216445">
                <a:tc>
                  <a:txBody>
                    <a:bodyPr/>
                    <a:lstStyle/>
                    <a:p>
                      <a:pPr algn="ctr" fontAlgn="ctr"/>
                      <a:r>
                        <a:rPr lang="ru-RU" sz="1400" b="1" u="none" strike="noStrike" dirty="0">
                          <a:effectLst/>
                          <a:latin typeface="Times New Roman" panose="02020603050405020304" pitchFamily="18" charset="0"/>
                          <a:cs typeface="Times New Roman" panose="02020603050405020304" pitchFamily="18" charset="0"/>
                        </a:rPr>
                        <a:t>Содержание </a:t>
                      </a:r>
                      <a:r>
                        <a:rPr lang="ru-RU" sz="1400" b="1" u="none" strike="noStrike" dirty="0" smtClean="0">
                          <a:effectLst/>
                          <a:latin typeface="Times New Roman" panose="02020603050405020304" pitchFamily="18" charset="0"/>
                          <a:cs typeface="Times New Roman" panose="02020603050405020304" pitchFamily="18" charset="0"/>
                        </a:rPr>
                        <a:t>операции</a:t>
                      </a:r>
                      <a:endParaRPr lang="ru-RU" sz="1400" b="1" i="1"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Дт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Кт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vMerge="1">
                  <a:txBody>
                    <a:bodyPr/>
                    <a:lstStyle/>
                    <a:p>
                      <a:endParaRPr lang="ru-RU"/>
                    </a:p>
                  </a:txBody>
                  <a:tcP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Дт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b="1" u="none" strike="noStrike" dirty="0" err="1">
                          <a:effectLst/>
                          <a:latin typeface="Times New Roman" panose="02020603050405020304" pitchFamily="18" charset="0"/>
                          <a:cs typeface="Times New Roman" panose="02020603050405020304" pitchFamily="18" charset="0"/>
                        </a:rPr>
                        <a:t>Кт</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extLst>
                  <a:ext uri="{0D108BD9-81ED-4DB2-BD59-A6C34878D82A}">
                    <a16:rowId xmlns:a16="http://schemas.microsoft.com/office/drawing/2014/main" val="2456600968"/>
                  </a:ext>
                </a:extLst>
              </a:tr>
              <a:tr h="1040602">
                <a:tc>
                  <a:txBody>
                    <a:bodyPr/>
                    <a:lstStyle/>
                    <a:p>
                      <a:pPr algn="l" fontAlgn="ctr"/>
                      <a:r>
                        <a:rPr lang="ru-RU" sz="1400" u="none" strike="noStrike" dirty="0">
                          <a:effectLst/>
                          <a:latin typeface="Times New Roman" panose="02020603050405020304" pitchFamily="18" charset="0"/>
                          <a:cs typeface="Times New Roman" panose="02020603050405020304" pitchFamily="18" charset="0"/>
                        </a:rPr>
                        <a:t>Расчеты по восстановленным остаткам неиспользованных трансфертов (возврату остатков) прошлых </a:t>
                      </a:r>
                      <a:r>
                        <a:rPr lang="ru-RU" sz="1400" u="none" strike="noStrike" dirty="0" smtClean="0">
                          <a:effectLst/>
                          <a:latin typeface="Times New Roman" panose="02020603050405020304" pitchFamily="18" charset="0"/>
                          <a:cs typeface="Times New Roman" panose="02020603050405020304" pitchFamily="18" charset="0"/>
                        </a:rPr>
                        <a:t>лет</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 </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extLst>
                  <a:ext uri="{0D108BD9-81ED-4DB2-BD59-A6C34878D82A}">
                    <a16:rowId xmlns:a16="http://schemas.microsoft.com/office/drawing/2014/main" val="1904354331"/>
                  </a:ext>
                </a:extLst>
              </a:tr>
              <a:tr h="1168849">
                <a:tc>
                  <a:txBody>
                    <a:bodyPr/>
                    <a:lstStyle/>
                    <a:p>
                      <a:pPr algn="l" fontAlgn="ctr"/>
                      <a:r>
                        <a:rPr lang="ru-RU" sz="1400" u="none" strike="noStrike" dirty="0">
                          <a:effectLst/>
                          <a:latin typeface="Times New Roman" panose="02020603050405020304" pitchFamily="18" charset="0"/>
                          <a:cs typeface="Times New Roman" panose="02020603050405020304" pitchFamily="18" charset="0"/>
                        </a:rPr>
                        <a:t>Начисление расчетов по восстановленным (возвращенным) остаткам МБТ прошлых </a:t>
                      </a:r>
                      <a:r>
                        <a:rPr lang="ru-RU" sz="1400" u="none" strike="noStrike" dirty="0" smtClean="0">
                          <a:effectLst/>
                          <a:latin typeface="Times New Roman" panose="02020603050405020304" pitchFamily="18" charset="0"/>
                          <a:cs typeface="Times New Roman" panose="02020603050405020304" pitchFamily="18" charset="0"/>
                        </a:rPr>
                        <a:t>лет</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401 10 151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400" b="1" u="none" strike="noStrike" dirty="0">
                          <a:solidFill>
                            <a:srgbClr val="C00000"/>
                          </a:solidFill>
                          <a:effectLst/>
                          <a:latin typeface="Times New Roman" panose="02020603050405020304" pitchFamily="18" charset="0"/>
                          <a:cs typeface="Times New Roman" panose="02020603050405020304" pitchFamily="18" charset="0"/>
                        </a:rPr>
                        <a:t>303 05 731</a:t>
                      </a:r>
                      <a:endParaRPr lang="ru-RU" sz="14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3 000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205 51 561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401 10 151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extLst>
                  <a:ext uri="{0D108BD9-81ED-4DB2-BD59-A6C34878D82A}">
                    <a16:rowId xmlns:a16="http://schemas.microsoft.com/office/drawing/2014/main" val="3099653093"/>
                  </a:ext>
                </a:extLst>
              </a:tr>
              <a:tr h="1120878">
                <a:tc>
                  <a:txBody>
                    <a:bodyPr/>
                    <a:lstStyle/>
                    <a:p>
                      <a:pPr algn="l" fontAlgn="ctr"/>
                      <a:r>
                        <a:rPr lang="ru-RU" sz="1400" u="none" strike="noStrike" dirty="0">
                          <a:effectLst/>
                          <a:latin typeface="Times New Roman" panose="02020603050405020304" pitchFamily="18" charset="0"/>
                          <a:cs typeface="Times New Roman" panose="02020603050405020304" pitchFamily="18" charset="0"/>
                        </a:rPr>
                        <a:t>Перечисление (возврат)  восстановленных остатков целевых межбюджетных трансфертов прошлых </a:t>
                      </a:r>
                      <a:r>
                        <a:rPr lang="ru-RU" sz="1400" u="none" strike="noStrike" dirty="0" smtClean="0">
                          <a:effectLst/>
                          <a:latin typeface="Times New Roman" panose="02020603050405020304" pitchFamily="18" charset="0"/>
                          <a:cs typeface="Times New Roman" panose="02020603050405020304" pitchFamily="18" charset="0"/>
                        </a:rPr>
                        <a:t>лет</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400" b="1" u="none" strike="noStrike" dirty="0">
                          <a:solidFill>
                            <a:srgbClr val="C00000"/>
                          </a:solidFill>
                          <a:effectLst/>
                          <a:latin typeface="Times New Roman" panose="02020603050405020304" pitchFamily="18" charset="0"/>
                          <a:cs typeface="Times New Roman" panose="02020603050405020304" pitchFamily="18" charset="0"/>
                        </a:rPr>
                        <a:t>303 05 831</a:t>
                      </a:r>
                      <a:endParaRPr lang="ru-RU" sz="14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210 02 151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3 000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210 02 151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dirty="0" smtClean="0">
                          <a:effectLst/>
                          <a:latin typeface="Times New Roman" panose="02020603050405020304" pitchFamily="18" charset="0"/>
                          <a:cs typeface="Times New Roman" panose="02020603050405020304" pitchFamily="18" charset="0"/>
                        </a:rPr>
                        <a:t>1 </a:t>
                      </a:r>
                      <a:r>
                        <a:rPr lang="ru-RU" sz="1400" u="none" strike="noStrike" dirty="0">
                          <a:effectLst/>
                          <a:latin typeface="Times New Roman" panose="02020603050405020304" pitchFamily="18" charset="0"/>
                          <a:cs typeface="Times New Roman" panose="02020603050405020304" pitchFamily="18" charset="0"/>
                        </a:rPr>
                        <a:t>205 51 661</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extLst>
                  <a:ext uri="{0D108BD9-81ED-4DB2-BD59-A6C34878D82A}">
                    <a16:rowId xmlns:a16="http://schemas.microsoft.com/office/drawing/2014/main" val="56459951"/>
                  </a:ext>
                </a:extLst>
              </a:tr>
              <a:tr h="1465168">
                <a:tc>
                  <a:txBody>
                    <a:bodyPr/>
                    <a:lstStyle/>
                    <a:p>
                      <a:pPr algn="l" fontAlgn="ctr"/>
                      <a:r>
                        <a:rPr lang="ru-RU" sz="1400" u="none" strike="noStrike" dirty="0">
                          <a:effectLst/>
                          <a:latin typeface="Times New Roman" panose="02020603050405020304" pitchFamily="18" charset="0"/>
                          <a:cs typeface="Times New Roman" panose="02020603050405020304" pitchFamily="18" charset="0"/>
                        </a:rPr>
                        <a:t>При подтверждении потребности - начисление расчетов по  восстановленным остаткам целевых межбюджетных трансфертов прошлых </a:t>
                      </a:r>
                      <a:r>
                        <a:rPr lang="ru-RU" sz="1400" u="none" strike="noStrike" dirty="0" smtClean="0">
                          <a:effectLst/>
                          <a:latin typeface="Times New Roman" panose="02020603050405020304" pitchFamily="18" charset="0"/>
                          <a:cs typeface="Times New Roman" panose="02020603050405020304" pitchFamily="18" charset="0"/>
                        </a:rPr>
                        <a:t>лет</a:t>
                      </a:r>
                      <a:endParaRPr lang="ru-RU" sz="14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400" b="1" u="none" strike="noStrike" dirty="0">
                          <a:solidFill>
                            <a:srgbClr val="C00000"/>
                          </a:solidFill>
                          <a:effectLst/>
                          <a:latin typeface="Times New Roman" panose="02020603050405020304" pitchFamily="18" charset="0"/>
                          <a:cs typeface="Times New Roman" panose="02020603050405020304" pitchFamily="18" charset="0"/>
                        </a:rPr>
                        <a:t>303 05 831</a:t>
                      </a:r>
                      <a:endParaRPr lang="ru-RU" sz="14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400" b="1" u="none" strike="noStrike" dirty="0">
                          <a:solidFill>
                            <a:srgbClr val="C00000"/>
                          </a:solidFill>
                          <a:effectLst/>
                          <a:latin typeface="Times New Roman" panose="02020603050405020304" pitchFamily="18" charset="0"/>
                          <a:cs typeface="Times New Roman" panose="02020603050405020304" pitchFamily="18" charset="0"/>
                        </a:rPr>
                        <a:t>401 40 151</a:t>
                      </a:r>
                      <a:endParaRPr lang="ru-RU" sz="14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u="none" strike="noStrike">
                          <a:effectLst/>
                          <a:latin typeface="Times New Roman" panose="02020603050405020304" pitchFamily="18" charset="0"/>
                          <a:cs typeface="Times New Roman" panose="02020603050405020304" pitchFamily="18" charset="0"/>
                        </a:rPr>
                        <a:t>3 000</a:t>
                      </a:r>
                      <a:endParaRPr lang="ru-RU" sz="1400" b="0" i="0" u="none" strike="noStrike">
                        <a:solidFill>
                          <a:srgbClr val="0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400" b="1" u="none" strike="noStrike" dirty="0">
                          <a:solidFill>
                            <a:srgbClr val="C00000"/>
                          </a:solidFill>
                          <a:effectLst/>
                          <a:latin typeface="Times New Roman" panose="02020603050405020304" pitchFamily="18" charset="0"/>
                          <a:cs typeface="Times New Roman" panose="02020603050405020304" pitchFamily="18" charset="0"/>
                        </a:rPr>
                        <a:t>206 51 561</a:t>
                      </a:r>
                      <a:endParaRPr lang="ru-RU" sz="14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6129" marR="6129" marT="6129" marB="0" anchor="ctr"/>
                </a:tc>
                <a:tc>
                  <a:txBody>
                    <a:bodyPr/>
                    <a:lstStyle/>
                    <a:p>
                      <a:pPr algn="ctr" fontAlgn="ctr"/>
                      <a:r>
                        <a:rPr lang="ru-RU" sz="1400" b="1" u="none" strike="noStrike" dirty="0" smtClean="0">
                          <a:solidFill>
                            <a:srgbClr val="C00000"/>
                          </a:solidFill>
                          <a:effectLst/>
                          <a:latin typeface="Times New Roman" panose="02020603050405020304" pitchFamily="18" charset="0"/>
                          <a:cs typeface="Times New Roman" panose="02020603050405020304" pitchFamily="18" charset="0"/>
                        </a:rPr>
                        <a:t>1 </a:t>
                      </a:r>
                      <a:r>
                        <a:rPr lang="ru-RU" sz="1400" b="1" u="none" strike="noStrike" dirty="0">
                          <a:solidFill>
                            <a:srgbClr val="C00000"/>
                          </a:solidFill>
                          <a:effectLst/>
                          <a:latin typeface="Times New Roman" panose="02020603050405020304" pitchFamily="18" charset="0"/>
                          <a:cs typeface="Times New Roman" panose="02020603050405020304" pitchFamily="18" charset="0"/>
                        </a:rPr>
                        <a:t>205 51 661</a:t>
                      </a:r>
                      <a:endParaRPr lang="ru-RU" sz="1400" b="1" i="0" u="none" strike="noStrike" dirty="0">
                        <a:solidFill>
                          <a:srgbClr val="C00000"/>
                        </a:solidFill>
                        <a:effectLst/>
                        <a:latin typeface="Times New Roman" panose="02020603050405020304" pitchFamily="18" charset="0"/>
                        <a:cs typeface="Times New Roman" panose="02020603050405020304" pitchFamily="18" charset="0"/>
                      </a:endParaRPr>
                    </a:p>
                  </a:txBody>
                  <a:tcPr marL="6129" marR="6129" marT="6129" marB="0" anchor="ctr"/>
                </a:tc>
                <a:extLst>
                  <a:ext uri="{0D108BD9-81ED-4DB2-BD59-A6C34878D82A}">
                    <a16:rowId xmlns:a16="http://schemas.microsoft.com/office/drawing/2014/main" val="1417060512"/>
                  </a:ext>
                </a:extLst>
              </a:tr>
            </a:tbl>
          </a:graphicData>
        </a:graphic>
      </p:graphicFrame>
    </p:spTree>
    <p:extLst>
      <p:ext uri="{BB962C8B-B14F-4D97-AF65-F5344CB8AC3E}">
        <p14:creationId xmlns:p14="http://schemas.microsoft.com/office/powerpoint/2010/main" val="16194967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1459" y="186698"/>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a:t>
            </a:r>
            <a:r>
              <a:rPr lang="ru-RU" sz="2600" b="1" smtClean="0">
                <a:solidFill>
                  <a:srgbClr val="077A3E"/>
                </a:solidFill>
                <a:latin typeface="Bookman Old Style" charset="0"/>
                <a:ea typeface="Bookman Old Style" charset="0"/>
                <a:cs typeface="Bookman Old Style" charset="0"/>
              </a:rPr>
              <a:t>по отчетности</a:t>
            </a:r>
            <a:endParaRPr lang="ru-RU" sz="2600" b="1" dirty="0" smtClean="0">
              <a:solidFill>
                <a:srgbClr val="077A3E"/>
              </a:solidFill>
              <a:latin typeface="Bookman Old Style" charset="0"/>
              <a:ea typeface="Bookman Old Style" charset="0"/>
              <a:cs typeface="Bookman Old Style" charset="0"/>
            </a:endParaRP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52</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3" name="Схема 2"/>
          <p:cNvGraphicFramePr/>
          <p:nvPr>
            <p:extLst>
              <p:ext uri="{D42A27DB-BD31-4B8C-83A1-F6EECF244321}">
                <p14:modId xmlns:p14="http://schemas.microsoft.com/office/powerpoint/2010/main" val="1362866370"/>
              </p:ext>
            </p:extLst>
          </p:nvPr>
        </p:nvGraphicFramePr>
        <p:xfrm>
          <a:off x="367552" y="886011"/>
          <a:ext cx="8346141" cy="51113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6769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1459" y="186698"/>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a:t>
            </a:r>
            <a:r>
              <a:rPr lang="ru-RU" sz="2600" b="1" smtClean="0">
                <a:solidFill>
                  <a:srgbClr val="077A3E"/>
                </a:solidFill>
                <a:latin typeface="Bookman Old Style" charset="0"/>
                <a:ea typeface="Bookman Old Style" charset="0"/>
                <a:cs typeface="Bookman Old Style" charset="0"/>
              </a:rPr>
              <a:t>по отчетности</a:t>
            </a:r>
            <a:endParaRPr lang="ru-RU" sz="2600" b="1" dirty="0" smtClean="0">
              <a:solidFill>
                <a:srgbClr val="077A3E"/>
              </a:solidFill>
              <a:latin typeface="Bookman Old Style" charset="0"/>
              <a:ea typeface="Bookman Old Style" charset="0"/>
              <a:cs typeface="Bookman Old Style" charset="0"/>
            </a:endParaRP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53</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5" name="Схема 4"/>
          <p:cNvGraphicFramePr/>
          <p:nvPr>
            <p:extLst>
              <p:ext uri="{D42A27DB-BD31-4B8C-83A1-F6EECF244321}">
                <p14:modId xmlns:p14="http://schemas.microsoft.com/office/powerpoint/2010/main" val="3233290536"/>
              </p:ext>
            </p:extLst>
          </p:nvPr>
        </p:nvGraphicFramePr>
        <p:xfrm>
          <a:off x="521109" y="756384"/>
          <a:ext cx="8268929" cy="54560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2344992" y="6351639"/>
            <a:ext cx="4621161" cy="369332"/>
          </a:xfrm>
          <a:prstGeom prst="rect">
            <a:avLst/>
          </a:prstGeom>
          <a:noFill/>
        </p:spPr>
        <p:txBody>
          <a:bodyPr wrap="square" rtlCol="0">
            <a:noAutofit/>
          </a:bodyPr>
          <a:lstStyle/>
          <a:p>
            <a:r>
              <a:rPr lang="ru-RU" b="1" i="1" dirty="0" smtClean="0">
                <a:solidFill>
                  <a:srgbClr val="C00000"/>
                </a:solidFill>
                <a:latin typeface="Times New Roman" panose="02020603050405020304" pitchFamily="18" charset="0"/>
                <a:cs typeface="Times New Roman" panose="02020603050405020304" pitchFamily="18" charset="0"/>
              </a:rPr>
              <a:t>!!! Нацпроекты – ФОИВ до 25-го числа !!!</a:t>
            </a:r>
            <a:endParaRPr lang="ru-RU" b="1" i="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110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89018" y="132661"/>
            <a:ext cx="6393270" cy="769441"/>
          </a:xfrm>
          <a:prstGeom prst="rect">
            <a:avLst/>
          </a:prstGeom>
        </p:spPr>
        <p:txBody>
          <a:bodyPr wrap="square">
            <a:spAutoFit/>
          </a:bodyPr>
          <a:lstStyle/>
          <a:p>
            <a:pPr marL="53975" lvl="1" algn="ctr">
              <a:buSzPct val="130000"/>
            </a:pPr>
            <a:r>
              <a:rPr lang="ru-RU" sz="2200" b="1" dirty="0" smtClean="0">
                <a:solidFill>
                  <a:srgbClr val="077A3E"/>
                </a:solidFill>
                <a:latin typeface="Bookman Old Style" charset="0"/>
                <a:ea typeface="Bookman Old Style" charset="0"/>
                <a:cs typeface="Bookman Old Style" charset="0"/>
              </a:rPr>
              <a:t>Изменения в НПА по отчетности </a:t>
            </a:r>
            <a:r>
              <a:rPr lang="mr-IN" sz="2200" b="1" dirty="0" smtClean="0">
                <a:solidFill>
                  <a:srgbClr val="077A3E"/>
                </a:solidFill>
                <a:latin typeface="Bookman Old Style" charset="0"/>
                <a:ea typeface="Bookman Old Style" charset="0"/>
                <a:cs typeface="Bookman Old Style" charset="0"/>
              </a:rPr>
              <a:t>–</a:t>
            </a:r>
            <a:endParaRPr lang="ru-RU" sz="2200" b="1" dirty="0">
              <a:solidFill>
                <a:srgbClr val="077A3E"/>
              </a:solidFill>
              <a:latin typeface="Bookman Old Style" charset="0"/>
              <a:ea typeface="Bookman Old Style" charset="0"/>
              <a:cs typeface="Bookman Old Style" charset="0"/>
            </a:endParaRPr>
          </a:p>
          <a:p>
            <a:pPr marL="53975" lvl="1" algn="ctr">
              <a:buSzPct val="130000"/>
            </a:pPr>
            <a:r>
              <a:rPr lang="ru-RU" sz="2200" b="1" dirty="0" smtClean="0">
                <a:solidFill>
                  <a:srgbClr val="002060"/>
                </a:solidFill>
                <a:latin typeface="Bookman Old Style" charset="0"/>
                <a:ea typeface="Bookman Old Style" charset="0"/>
                <a:cs typeface="Bookman Old Style" charset="0"/>
              </a:rPr>
              <a:t>Программа разработки ФСБУ ГФ</a:t>
            </a: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54</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graphicFrame>
        <p:nvGraphicFramePr>
          <p:cNvPr id="4" name="Схема 3"/>
          <p:cNvGraphicFramePr/>
          <p:nvPr>
            <p:extLst>
              <p:ext uri="{D42A27DB-BD31-4B8C-83A1-F6EECF244321}">
                <p14:modId xmlns:p14="http://schemas.microsoft.com/office/powerpoint/2010/main" val="1807821175"/>
              </p:ext>
            </p:extLst>
          </p:nvPr>
        </p:nvGraphicFramePr>
        <p:xfrm>
          <a:off x="407893" y="1222187"/>
          <a:ext cx="8413377" cy="52458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7715748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16"/>
          <p:cNvCxnSpPr/>
          <p:nvPr/>
        </p:nvCxnSpPr>
        <p:spPr>
          <a:xfrm>
            <a:off x="8511789"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6" name="Номер слайда 14"/>
          <p:cNvSpPr>
            <a:spLocks noGrp="1"/>
          </p:cNvSpPr>
          <p:nvPr>
            <p:ph type="sldNum" sz="quarter" idx="12"/>
          </p:nvPr>
        </p:nvSpPr>
        <p:spPr>
          <a:xfrm>
            <a:off x="8508996" y="179386"/>
            <a:ext cx="538021" cy="365125"/>
          </a:xfrm>
        </p:spPr>
        <p:txBody>
          <a:bodyPr/>
          <a:lstStyle/>
          <a:p>
            <a:fld id="{B2D350B4-811D-9C49-8D4A-B431FFD45952}" type="slidenum">
              <a:rPr lang="en-US" b="1" smtClean="0">
                <a:solidFill>
                  <a:srgbClr val="C79023"/>
                </a:solidFill>
              </a:rPr>
              <a:pPr/>
              <a:t>55</a:t>
            </a:fld>
            <a:endParaRPr lang="en-US" b="1" dirty="0">
              <a:solidFill>
                <a:srgbClr val="C79023"/>
              </a:solidFill>
            </a:endParaRPr>
          </a:p>
        </p:txBody>
      </p:sp>
      <p:sp>
        <p:nvSpPr>
          <p:cNvPr id="41" name="Title 1">
            <a:extLst>
              <a:ext uri="{FF2B5EF4-FFF2-40B4-BE49-F238E27FC236}">
                <a16:creationId xmlns:a16="http://schemas.microsoft.com/office/drawing/2014/main" id="{D2BE57DE-FA7A-44BC-B8D6-F3B300F4C69D}"/>
              </a:ext>
            </a:extLst>
          </p:cNvPr>
          <p:cNvSpPr txBox="1">
            <a:spLocks/>
          </p:cNvSpPr>
          <p:nvPr/>
        </p:nvSpPr>
        <p:spPr>
          <a:xfrm>
            <a:off x="739389" y="3085807"/>
            <a:ext cx="7772400" cy="959719"/>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ru-RU" sz="5000" b="1" dirty="0">
                <a:solidFill>
                  <a:srgbClr val="077A3E"/>
                </a:solidFill>
              </a:rPr>
              <a:t>СПАСИБО ЗА ВНИМАНИЕ!</a:t>
            </a:r>
            <a:endParaRPr lang="en-GB" sz="5000" b="1" u="sng" dirty="0">
              <a:solidFill>
                <a:srgbClr val="C79023"/>
              </a:solidFill>
            </a:endParaRPr>
          </a:p>
        </p:txBody>
      </p:sp>
    </p:spTree>
    <p:extLst>
      <p:ext uri="{BB962C8B-B14F-4D97-AF65-F5344CB8AC3E}">
        <p14:creationId xmlns:p14="http://schemas.microsoft.com/office/powerpoint/2010/main" val="762403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37738" y="115726"/>
            <a:ext cx="6278326" cy="492443"/>
          </a:xfrm>
          <a:prstGeom prst="rect">
            <a:avLst/>
          </a:prstGeom>
        </p:spPr>
        <p:txBody>
          <a:bodyPr wrap="square">
            <a:spAutoFit/>
          </a:bodyPr>
          <a:lstStyle/>
          <a:p>
            <a:pPr marL="53975" lvl="1" algn="ctr">
              <a:buSzPct val="130000"/>
            </a:pPr>
            <a:r>
              <a:rPr lang="ru-RU" sz="2600" b="1" dirty="0" smtClean="0">
                <a:solidFill>
                  <a:srgbClr val="077A3E"/>
                </a:solidFill>
                <a:latin typeface="Bookman Old Style" charset="0"/>
                <a:ea typeface="Bookman Old Style" charset="0"/>
                <a:cs typeface="Bookman Old Style" charset="0"/>
              </a:rPr>
              <a:t>Изменения в НПА </a:t>
            </a:r>
            <a:r>
              <a:rPr lang="ru-RU" sz="2600" b="1" smtClean="0">
                <a:solidFill>
                  <a:srgbClr val="077A3E"/>
                </a:solidFill>
                <a:latin typeface="Bookman Old Style" charset="0"/>
                <a:ea typeface="Bookman Old Style" charset="0"/>
                <a:cs typeface="Bookman Old Style" charset="0"/>
              </a:rPr>
              <a:t>по отчетности</a:t>
            </a:r>
            <a:endParaRPr lang="ru-RU" sz="2600" b="1" dirty="0" smtClean="0">
              <a:solidFill>
                <a:srgbClr val="077A3E"/>
              </a:solidFill>
              <a:latin typeface="Bookman Old Style" charset="0"/>
              <a:ea typeface="Bookman Old Style" charset="0"/>
              <a:cs typeface="Bookman Old Style" charset="0"/>
            </a:endParaRPr>
          </a:p>
        </p:txBody>
      </p:sp>
      <p:sp>
        <p:nvSpPr>
          <p:cNvPr id="7" name="Номер слайда 14"/>
          <p:cNvSpPr>
            <a:spLocks noGrp="1"/>
          </p:cNvSpPr>
          <p:nvPr>
            <p:ph type="sldNum" sz="quarter" idx="12"/>
          </p:nvPr>
        </p:nvSpPr>
        <p:spPr>
          <a:xfrm>
            <a:off x="8582288" y="179386"/>
            <a:ext cx="561712" cy="365125"/>
          </a:xfrm>
        </p:spPr>
        <p:txBody>
          <a:bodyPr/>
          <a:lstStyle/>
          <a:p>
            <a:fld id="{D81B3B79-DEF0-4346-A5D2-0443081EFB3D}" type="slidenum">
              <a:rPr lang="ru-RU" b="1" smtClean="0">
                <a:solidFill>
                  <a:srgbClr val="C79023"/>
                </a:solidFill>
              </a:rPr>
              <a:t>6</a:t>
            </a:fld>
            <a:endParaRPr lang="en-US" b="1" dirty="0">
              <a:solidFill>
                <a:srgbClr val="C79023"/>
              </a:solidFill>
            </a:endParaRPr>
          </a:p>
        </p:txBody>
      </p:sp>
      <p:cxnSp>
        <p:nvCxnSpPr>
          <p:cNvPr id="28" name="Straight Connector 16"/>
          <p:cNvCxnSpPr/>
          <p:nvPr/>
        </p:nvCxnSpPr>
        <p:spPr>
          <a:xfrm>
            <a:off x="8623002" y="265642"/>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Rectangle 4"/>
          <p:cNvSpPr/>
          <p:nvPr/>
        </p:nvSpPr>
        <p:spPr>
          <a:xfrm>
            <a:off x="1043953" y="733776"/>
            <a:ext cx="6665897" cy="1077218"/>
          </a:xfrm>
          <a:prstGeom prst="rect">
            <a:avLst/>
          </a:prstGeom>
        </p:spPr>
        <p:txBody>
          <a:bodyPr wrap="square">
            <a:spAutoFit/>
          </a:bodyPr>
          <a:lstStyle/>
          <a:p>
            <a:pPr algn="ctr"/>
            <a:r>
              <a:rPr lang="ru-RU" sz="3200" b="1" dirty="0" smtClean="0">
                <a:solidFill>
                  <a:srgbClr val="002060"/>
                </a:solidFill>
              </a:rPr>
              <a:t>Приказ 313н от 17.12.2020</a:t>
            </a:r>
          </a:p>
          <a:p>
            <a:pPr algn="ctr"/>
            <a:r>
              <a:rPr lang="ru-RU" sz="3200" b="1" dirty="0">
                <a:solidFill>
                  <a:srgbClr val="C79023"/>
                </a:solidFill>
              </a:rPr>
              <a:t>и</a:t>
            </a:r>
            <a:r>
              <a:rPr lang="ru-RU" sz="3200" b="1" dirty="0" smtClean="0">
                <a:solidFill>
                  <a:srgbClr val="C79023"/>
                </a:solidFill>
              </a:rPr>
              <a:t>зменения в Инструкцию 15н</a:t>
            </a:r>
            <a:endParaRPr lang="ru-RU" sz="3200" b="1" dirty="0">
              <a:solidFill>
                <a:srgbClr val="C79023"/>
              </a:solidFill>
            </a:endParaRPr>
          </a:p>
        </p:txBody>
      </p:sp>
      <p:sp>
        <p:nvSpPr>
          <p:cNvPr id="9" name="Rectangle 4"/>
          <p:cNvSpPr/>
          <p:nvPr/>
        </p:nvSpPr>
        <p:spPr>
          <a:xfrm>
            <a:off x="327990" y="1828281"/>
            <a:ext cx="8676861" cy="1200329"/>
          </a:xfrm>
          <a:prstGeom prst="rect">
            <a:avLst/>
          </a:prstGeom>
        </p:spPr>
        <p:txBody>
          <a:bodyPr wrap="square">
            <a:spAutoFit/>
          </a:bodyPr>
          <a:lstStyle/>
          <a:p>
            <a:pPr algn="ctr"/>
            <a:r>
              <a:rPr lang="ru-RU" sz="2400" dirty="0" smtClean="0">
                <a:latin typeface="Times New Roman" charset="0"/>
                <a:ea typeface="Times New Roman" charset="0"/>
                <a:cs typeface="Times New Roman" charset="0"/>
              </a:rPr>
              <a:t>Дополнительные формы отчетности –</a:t>
            </a:r>
          </a:p>
          <a:p>
            <a:pPr algn="ctr"/>
            <a:r>
              <a:rPr lang="ru-RU" sz="2400" dirty="0" smtClean="0">
                <a:latin typeface="Times New Roman" charset="0"/>
                <a:ea typeface="Times New Roman" charset="0"/>
                <a:cs typeface="Times New Roman" charset="0"/>
              </a:rPr>
              <a:t>на 1 июля, 1 октября текущего финансового года,</a:t>
            </a:r>
            <a:endParaRPr lang="en-US" sz="2400" dirty="0" smtClean="0">
              <a:latin typeface="Times New Roman" charset="0"/>
              <a:ea typeface="Times New Roman" charset="0"/>
              <a:cs typeface="Times New Roman" charset="0"/>
            </a:endParaRPr>
          </a:p>
          <a:p>
            <a:pPr algn="ctr"/>
            <a:r>
              <a:rPr lang="ru-RU" sz="2400" dirty="0" smtClean="0">
                <a:latin typeface="Times New Roman" charset="0"/>
                <a:ea typeface="Times New Roman" charset="0"/>
                <a:cs typeface="Times New Roman" charset="0"/>
              </a:rPr>
              <a:t>1 января года, следующего за отчетным</a:t>
            </a:r>
            <a:endParaRPr lang="ru-RU" sz="2400" dirty="0">
              <a:latin typeface="Times New Roman" charset="0"/>
              <a:ea typeface="Times New Roman" charset="0"/>
              <a:cs typeface="Times New Roman" charset="0"/>
            </a:endParaRPr>
          </a:p>
        </p:txBody>
      </p:sp>
      <p:pic>
        <p:nvPicPr>
          <p:cNvPr id="3" name="Рисунок 2" descr="04. 0503191 16.12.2020 - Excel"/>
          <p:cNvPicPr>
            <a:picLocks noChangeAspect="1"/>
          </p:cNvPicPr>
          <p:nvPr/>
        </p:nvPicPr>
        <p:blipFill rotWithShape="1">
          <a:blip r:embed="rId3">
            <a:extLst>
              <a:ext uri="{28A0092B-C50C-407E-A947-70E740481C1C}">
                <a14:useLocalDpi xmlns:a14="http://schemas.microsoft.com/office/drawing/2010/main" val="0"/>
              </a:ext>
            </a:extLst>
          </a:blip>
          <a:srcRect l="2066" t="47989" r="33696" b="6181"/>
          <a:stretch/>
        </p:blipFill>
        <p:spPr>
          <a:xfrm>
            <a:off x="188842" y="3094764"/>
            <a:ext cx="8816009" cy="3665763"/>
          </a:xfrm>
          <a:prstGeom prst="rect">
            <a:avLst/>
          </a:prstGeom>
        </p:spPr>
      </p:pic>
      <p:sp>
        <p:nvSpPr>
          <p:cNvPr id="5" name="Овал 4"/>
          <p:cNvSpPr/>
          <p:nvPr/>
        </p:nvSpPr>
        <p:spPr>
          <a:xfrm>
            <a:off x="4376901" y="3240156"/>
            <a:ext cx="1530627" cy="1381539"/>
          </a:xfrm>
          <a:prstGeom prst="ellipse">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46772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966169" y="62621"/>
            <a:ext cx="6665897" cy="707886"/>
          </a:xfrm>
          <a:prstGeom prst="rect">
            <a:avLst/>
          </a:prstGeom>
        </p:spPr>
        <p:txBody>
          <a:bodyPr wrap="square">
            <a:spAutoFit/>
          </a:bodyPr>
          <a:lstStyle/>
          <a:p>
            <a:pPr algn="ctr"/>
            <a:r>
              <a:rPr lang="ru-RU" sz="4000" b="1" dirty="0" smtClean="0">
                <a:solidFill>
                  <a:srgbClr val="077A3E"/>
                </a:solidFill>
                <a:latin typeface="Times New Roman" charset="0"/>
                <a:ea typeface="Times New Roman" charset="0"/>
                <a:cs typeface="Times New Roman" charset="0"/>
              </a:rPr>
              <a:t>Письма Минфина России</a:t>
            </a:r>
            <a:endParaRPr lang="ru-RU" sz="4000" b="1" dirty="0">
              <a:solidFill>
                <a:srgbClr val="077A3E"/>
              </a:solidFill>
              <a:latin typeface="Times New Roman" charset="0"/>
              <a:ea typeface="Times New Roman" charset="0"/>
              <a:cs typeface="Times New Roman" charset="0"/>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7</a:t>
            </a:fld>
            <a:endParaRPr lang="en-US" b="1" dirty="0">
              <a:solidFill>
                <a:srgbClr val="C79023"/>
              </a:solidFill>
            </a:endParaRPr>
          </a:p>
        </p:txBody>
      </p:sp>
      <p:graphicFrame>
        <p:nvGraphicFramePr>
          <p:cNvPr id="2" name="Схема 1"/>
          <p:cNvGraphicFramePr/>
          <p:nvPr>
            <p:extLst>
              <p:ext uri="{D42A27DB-BD31-4B8C-83A1-F6EECF244321}">
                <p14:modId xmlns:p14="http://schemas.microsoft.com/office/powerpoint/2010/main" val="1874433299"/>
              </p:ext>
            </p:extLst>
          </p:nvPr>
        </p:nvGraphicFramePr>
        <p:xfrm>
          <a:off x="180108" y="898236"/>
          <a:ext cx="8769927" cy="5807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8604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1132423" y="62621"/>
            <a:ext cx="6665897" cy="707886"/>
          </a:xfrm>
          <a:prstGeom prst="rect">
            <a:avLst/>
          </a:prstGeom>
        </p:spPr>
        <p:txBody>
          <a:bodyPr wrap="square">
            <a:spAutoFit/>
          </a:bodyPr>
          <a:lstStyle/>
          <a:p>
            <a:pPr algn="ctr"/>
            <a:r>
              <a:rPr lang="ru-RU" sz="4000" b="1" dirty="0" smtClean="0">
                <a:solidFill>
                  <a:srgbClr val="077A3E"/>
                </a:solidFill>
                <a:latin typeface="Times New Roman" charset="0"/>
                <a:ea typeface="Times New Roman" charset="0"/>
                <a:cs typeface="Times New Roman" charset="0"/>
              </a:rPr>
              <a:t>Письма Минфина России</a:t>
            </a:r>
            <a:endParaRPr lang="ru-RU" sz="4000" b="1" dirty="0">
              <a:solidFill>
                <a:srgbClr val="077A3E"/>
              </a:solidFill>
              <a:latin typeface="Times New Roman" charset="0"/>
              <a:ea typeface="Times New Roman" charset="0"/>
              <a:cs typeface="Times New Roman" charset="0"/>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8</a:t>
            </a:fld>
            <a:endParaRPr lang="en-US" b="1" dirty="0">
              <a:solidFill>
                <a:srgbClr val="C79023"/>
              </a:solidFill>
            </a:endParaRPr>
          </a:p>
        </p:txBody>
      </p:sp>
      <p:graphicFrame>
        <p:nvGraphicFramePr>
          <p:cNvPr id="2" name="Схема 1"/>
          <p:cNvGraphicFramePr/>
          <p:nvPr>
            <p:extLst>
              <p:ext uri="{D42A27DB-BD31-4B8C-83A1-F6EECF244321}">
                <p14:modId xmlns:p14="http://schemas.microsoft.com/office/powerpoint/2010/main" val="1549896105"/>
              </p:ext>
            </p:extLst>
          </p:nvPr>
        </p:nvGraphicFramePr>
        <p:xfrm>
          <a:off x="180108" y="898236"/>
          <a:ext cx="8769927" cy="5807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313493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p:nvPr/>
        </p:nvSpPr>
        <p:spPr>
          <a:xfrm>
            <a:off x="1232122" y="62621"/>
            <a:ext cx="6665897" cy="707886"/>
          </a:xfrm>
          <a:prstGeom prst="rect">
            <a:avLst/>
          </a:prstGeom>
        </p:spPr>
        <p:txBody>
          <a:bodyPr wrap="square">
            <a:spAutoFit/>
          </a:bodyPr>
          <a:lstStyle/>
          <a:p>
            <a:pPr algn="ctr"/>
            <a:r>
              <a:rPr lang="ru-RU" sz="4000" b="1" dirty="0" smtClean="0">
                <a:solidFill>
                  <a:srgbClr val="077A3E"/>
                </a:solidFill>
                <a:latin typeface="Times New Roman" charset="0"/>
                <a:ea typeface="Times New Roman" charset="0"/>
                <a:cs typeface="Times New Roman" charset="0"/>
              </a:rPr>
              <a:t>Письма Минфина России</a:t>
            </a:r>
            <a:endParaRPr lang="ru-RU" sz="4000" b="1" dirty="0">
              <a:solidFill>
                <a:srgbClr val="077A3E"/>
              </a:solidFill>
              <a:latin typeface="Times New Roman" charset="0"/>
              <a:ea typeface="Times New Roman" charset="0"/>
              <a:cs typeface="Times New Roman" charset="0"/>
            </a:endParaRPr>
          </a:p>
        </p:txBody>
      </p:sp>
      <p:sp>
        <p:nvSpPr>
          <p:cNvPr id="7" name="Номер слайда 14"/>
          <p:cNvSpPr>
            <a:spLocks noGrp="1"/>
          </p:cNvSpPr>
          <p:nvPr>
            <p:ph type="sldNum" sz="quarter" idx="12"/>
          </p:nvPr>
        </p:nvSpPr>
        <p:spPr>
          <a:xfrm>
            <a:off x="8686800" y="51439"/>
            <a:ext cx="457200" cy="365125"/>
          </a:xfrm>
        </p:spPr>
        <p:txBody>
          <a:bodyPr/>
          <a:lstStyle/>
          <a:p>
            <a:fld id="{D81B3B79-DEF0-4346-A5D2-0443081EFB3D}" type="slidenum">
              <a:rPr lang="ru-RU" b="1" smtClean="0">
                <a:solidFill>
                  <a:srgbClr val="C79023"/>
                </a:solidFill>
              </a:rPr>
              <a:t>9</a:t>
            </a:fld>
            <a:endParaRPr lang="en-US" b="1" dirty="0">
              <a:solidFill>
                <a:srgbClr val="C79023"/>
              </a:solidFill>
            </a:endParaRPr>
          </a:p>
        </p:txBody>
      </p:sp>
      <p:graphicFrame>
        <p:nvGraphicFramePr>
          <p:cNvPr id="2" name="Схема 1"/>
          <p:cNvGraphicFramePr/>
          <p:nvPr>
            <p:extLst>
              <p:ext uri="{D42A27DB-BD31-4B8C-83A1-F6EECF244321}">
                <p14:modId xmlns:p14="http://schemas.microsoft.com/office/powerpoint/2010/main" val="2815352570"/>
              </p:ext>
            </p:extLst>
          </p:nvPr>
        </p:nvGraphicFramePr>
        <p:xfrm>
          <a:off x="180108" y="898236"/>
          <a:ext cx="8769927" cy="5807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9277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28507</TotalTime>
  <Words>3562</Words>
  <Application>Microsoft Office PowerPoint</Application>
  <PresentationFormat>Экран (4:3)</PresentationFormat>
  <Paragraphs>1036</Paragraphs>
  <Slides>55</Slides>
  <Notes>47</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55</vt:i4>
      </vt:variant>
    </vt:vector>
  </HeadingPairs>
  <TitlesOfParts>
    <vt:vector size="62" baseType="lpstr">
      <vt:lpstr>Arial</vt:lpstr>
      <vt:lpstr>Bookman Old Style</vt:lpstr>
      <vt:lpstr>Calibri</vt:lpstr>
      <vt:lpstr>DINPro-Light</vt:lpstr>
      <vt:lpstr>Times New Roman</vt:lpstr>
      <vt:lpstr>Wingdings</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ОБЗ</dc:creator>
  <cp:lastModifiedBy>Admin</cp:lastModifiedBy>
  <cp:revision>1768</cp:revision>
  <cp:lastPrinted>2018-11-14T09:10:42Z</cp:lastPrinted>
  <dcterms:created xsi:type="dcterms:W3CDTF">2014-05-13T07:16:38Z</dcterms:created>
  <dcterms:modified xsi:type="dcterms:W3CDTF">2020-12-18T06:43:47Z</dcterms:modified>
</cp:coreProperties>
</file>