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329" r:id="rId2"/>
    <p:sldId id="286" r:id="rId3"/>
    <p:sldId id="314" r:id="rId4"/>
    <p:sldId id="315" r:id="rId5"/>
    <p:sldId id="316" r:id="rId6"/>
    <p:sldId id="317" r:id="rId7"/>
    <p:sldId id="318" r:id="rId8"/>
    <p:sldId id="319" r:id="rId9"/>
    <p:sldId id="320" r:id="rId10"/>
    <p:sldId id="321" r:id="rId11"/>
    <p:sldId id="327" r:id="rId12"/>
    <p:sldId id="330" r:id="rId13"/>
    <p:sldId id="331" r:id="rId14"/>
    <p:sldId id="332" r:id="rId15"/>
    <p:sldId id="333" r:id="rId16"/>
    <p:sldId id="340" r:id="rId17"/>
    <p:sldId id="345" r:id="rId18"/>
    <p:sldId id="346" r:id="rId19"/>
    <p:sldId id="347" r:id="rId20"/>
    <p:sldId id="344" r:id="rId21"/>
    <p:sldId id="337" r:id="rId22"/>
    <p:sldId id="341" r:id="rId23"/>
    <p:sldId id="342" r:id="rId24"/>
    <p:sldId id="343" r:id="rId25"/>
    <p:sldId id="336" r:id="rId26"/>
    <p:sldId id="334" r:id="rId27"/>
    <p:sldId id="335" r:id="rId28"/>
    <p:sldId id="338" r:id="rId29"/>
    <p:sldId id="339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4381"/>
    <a:srgbClr val="FF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3D5A96-C12A-4FAD-818C-E0A252FB3AE0}" type="doc">
      <dgm:prSet loTypeId="urn:microsoft.com/office/officeart/2005/8/layout/hierarchy4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224F76BB-89DB-45C8-881B-19E128AD0DFB}">
      <dgm:prSet phldrT="[Текст]"/>
      <dgm:spPr/>
      <dgm:t>
        <a:bodyPr/>
        <a:lstStyle/>
        <a:p>
          <a:r>
            <a:rPr lang="ru-RU" dirty="0" smtClean="0"/>
            <a:t>Для целей отражения в бюджетном учете операций по предоставлению (получению) безвозмездных перечислений, межбюджетные трансферты подразделяются </a:t>
          </a:r>
          <a:endParaRPr lang="ru-RU" dirty="0"/>
        </a:p>
      </dgm:t>
    </dgm:pt>
    <dgm:pt modelId="{D28CF5C8-FDD2-468E-AB45-7F2CE220C554}" type="parTrans" cxnId="{BCD56DE5-22EC-4FA4-888E-77F0BB00EE7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E83CF26-10BC-46E7-BCFA-60CE9E0E1056}" type="sibTrans" cxnId="{BCD56DE5-22EC-4FA4-888E-77F0BB00EE7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852FAEC-F9A3-4DAD-8D16-3EF82C155692}">
      <dgm:prSet phldrT="[Текст]"/>
      <dgm:spPr/>
      <dgm:t>
        <a:bodyPr/>
        <a:lstStyle/>
        <a:p>
          <a:r>
            <a:rPr lang="ru-RU" dirty="0" smtClean="0"/>
            <a:t>межбюджетные трансферты, предоставляемые с условиями при передаче активов - </a:t>
          </a:r>
          <a:r>
            <a:rPr lang="ru-RU" b="1" dirty="0" smtClean="0"/>
            <a:t>МБТ с условиями:</a:t>
          </a:r>
          <a:endParaRPr lang="ru-RU" b="1" dirty="0"/>
        </a:p>
      </dgm:t>
    </dgm:pt>
    <dgm:pt modelId="{2E93A4C3-67E2-4DC2-9D73-2483E3DFF829}" type="parTrans" cxnId="{1E85DED2-3DA7-4050-A049-F0EDC17EEF3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E6E8A70-A02E-4F24-8E40-2F2904ECFB2C}" type="sibTrans" cxnId="{1E85DED2-3DA7-4050-A049-F0EDC17EEF3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839EA3F-85A9-4785-8F78-DDE6C1B915EA}">
      <dgm:prSet phldrT="[Текст]" custT="1"/>
      <dgm:spPr/>
      <dgm:t>
        <a:bodyPr/>
        <a:lstStyle/>
        <a:p>
          <a:r>
            <a:rPr lang="ru-RU" sz="1050" dirty="0" smtClean="0"/>
            <a:t>субвенции, </a:t>
          </a:r>
        </a:p>
        <a:p>
          <a:r>
            <a:rPr lang="ru-RU" sz="1050" dirty="0" smtClean="0"/>
            <a:t>субсидии, </a:t>
          </a:r>
        </a:p>
        <a:p>
          <a:r>
            <a:rPr lang="ru-RU" sz="1050" dirty="0" smtClean="0"/>
            <a:t>иные межбюджетные трансферты, имеющие целевое назначение, </a:t>
          </a:r>
        </a:p>
        <a:p>
          <a:r>
            <a:rPr lang="ru-RU" sz="1050" b="0" dirty="0" smtClean="0"/>
            <a:t>на которые </a:t>
          </a:r>
          <a:r>
            <a:rPr lang="ru-RU" sz="1200" b="1" dirty="0" smtClean="0"/>
            <a:t>распространяются положения абзаца первого п. 5 ст. 242 БК РФ</a:t>
          </a:r>
          <a:endParaRPr lang="ru-RU" sz="1200" b="1" dirty="0"/>
        </a:p>
      </dgm:t>
    </dgm:pt>
    <dgm:pt modelId="{D83DAD68-8D70-4A9F-B191-33406DC4716D}" type="parTrans" cxnId="{056928A2-E6AC-478B-87AB-5C89776A71B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F1C2DCD-36F9-4582-916B-69EBCC7399C9}" type="sibTrans" cxnId="{056928A2-E6AC-478B-87AB-5C89776A71B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D91551B-93D8-4F91-B101-6E485F4577CA}">
      <dgm:prSet phldrT="[Текст]"/>
      <dgm:spPr/>
      <dgm:t>
        <a:bodyPr/>
        <a:lstStyle/>
        <a:p>
          <a:r>
            <a:rPr lang="ru-RU" dirty="0" smtClean="0"/>
            <a:t>межбюджетные трансферты, предоставляемые без условий передачи актива  -</a:t>
          </a:r>
          <a:r>
            <a:rPr lang="ru-RU" b="1" dirty="0" smtClean="0"/>
            <a:t>МБТ без условий:</a:t>
          </a:r>
          <a:endParaRPr lang="ru-RU" b="1" dirty="0"/>
        </a:p>
      </dgm:t>
    </dgm:pt>
    <dgm:pt modelId="{CFD3DA32-0679-49F9-83AA-6267B7EC2E6D}" type="parTrans" cxnId="{AB67D840-7178-478B-9BF2-B3110487E08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9AB79DB-233D-46AD-867B-C18BDECB73F8}" type="sibTrans" cxnId="{AB67D840-7178-478B-9BF2-B3110487E08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A4BEB73-1A47-4DB1-8EA3-B99CB2E2C773}">
      <dgm:prSet phldrT="[Текст]" custT="1"/>
      <dgm:spPr/>
      <dgm:t>
        <a:bodyPr/>
        <a:lstStyle/>
        <a:p>
          <a:r>
            <a:rPr lang="ru-RU" sz="900" dirty="0" smtClean="0"/>
            <a:t>МБТ, на которые </a:t>
          </a:r>
          <a:r>
            <a:rPr lang="ru-RU" sz="1200" b="1" dirty="0" smtClean="0"/>
            <a:t>не распространяются положения п. 5 ст. 242 </a:t>
          </a:r>
          <a:r>
            <a:rPr lang="ru-RU" sz="900" dirty="0" smtClean="0"/>
            <a:t>БК РФ по условию возврата неиспользованных средств трансферта – </a:t>
          </a:r>
        </a:p>
        <a:p>
          <a:r>
            <a:rPr lang="ru-RU" sz="900" dirty="0" smtClean="0"/>
            <a:t>дотации, иные межбюджетные трансферты, не имеющие целевого назначения, </a:t>
          </a:r>
        </a:p>
        <a:p>
          <a:r>
            <a:rPr lang="ru-RU" sz="900" dirty="0" smtClean="0"/>
            <a:t>целевые межбюджетные трансферты, источником финансового обеспечения которых являются бюджетные ассигнования резервного фонда Президента РФ, </a:t>
          </a:r>
        </a:p>
        <a:p>
          <a:r>
            <a:rPr lang="ru-RU" sz="900" dirty="0" smtClean="0"/>
            <a:t>межбюджетные трансферты, предоставляемые ГВБФ, </a:t>
          </a:r>
        </a:p>
        <a:p>
          <a:r>
            <a:rPr lang="ru-RU" sz="900" dirty="0" smtClean="0"/>
            <a:t>а также межбюджетные трансферты, предоставляемые в порядке возмещения ранее произведенных расходов</a:t>
          </a:r>
          <a:endParaRPr lang="ru-RU" sz="900" dirty="0"/>
        </a:p>
      </dgm:t>
    </dgm:pt>
    <dgm:pt modelId="{EA1A1F12-74C6-4ED4-8DD7-C85755A30B3E}" type="parTrans" cxnId="{2A52B7D4-8224-4B8F-BA10-47854974902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3ED9656-7CC9-4370-AFBF-6040461527F7}" type="sibTrans" cxnId="{2A52B7D4-8224-4B8F-BA10-47854974902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B609C6C-8C71-4ADA-8750-90BE15EDE2F1}" type="pres">
      <dgm:prSet presAssocID="{BB3D5A96-C12A-4FAD-818C-E0A252FB3AE0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2EABEAD-6246-4CC8-8218-1323D8B2C3D3}" type="pres">
      <dgm:prSet presAssocID="{224F76BB-89DB-45C8-881B-19E128AD0DFB}" presName="vertOne" presStyleCnt="0"/>
      <dgm:spPr/>
    </dgm:pt>
    <dgm:pt modelId="{F1DD342E-9348-4AF2-A55C-32BA6BEB20C0}" type="pres">
      <dgm:prSet presAssocID="{224F76BB-89DB-45C8-881B-19E128AD0DFB}" presName="txOne" presStyleLbl="node0" presStyleIdx="0" presStyleCnt="1" custScaleY="490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10D0C8-FC20-4686-8997-C28EC54ED4F7}" type="pres">
      <dgm:prSet presAssocID="{224F76BB-89DB-45C8-881B-19E128AD0DFB}" presName="parTransOne" presStyleCnt="0"/>
      <dgm:spPr/>
    </dgm:pt>
    <dgm:pt modelId="{5A9D8B08-B009-4023-B637-444F1A87C061}" type="pres">
      <dgm:prSet presAssocID="{224F76BB-89DB-45C8-881B-19E128AD0DFB}" presName="horzOne" presStyleCnt="0"/>
      <dgm:spPr/>
    </dgm:pt>
    <dgm:pt modelId="{CF385554-0016-45EB-A954-6D23D8575BB4}" type="pres">
      <dgm:prSet presAssocID="{7852FAEC-F9A3-4DAD-8D16-3EF82C155692}" presName="vertTwo" presStyleCnt="0"/>
      <dgm:spPr/>
    </dgm:pt>
    <dgm:pt modelId="{FFEB4735-3DDC-4E43-AF6F-EE7AF3CBC257}" type="pres">
      <dgm:prSet presAssocID="{7852FAEC-F9A3-4DAD-8D16-3EF82C155692}" presName="txTwo" presStyleLbl="node2" presStyleIdx="0" presStyleCnt="2" custScaleY="666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DDE7DC-2C17-4F68-9712-0AB08F3B6340}" type="pres">
      <dgm:prSet presAssocID="{7852FAEC-F9A3-4DAD-8D16-3EF82C155692}" presName="parTransTwo" presStyleCnt="0"/>
      <dgm:spPr/>
    </dgm:pt>
    <dgm:pt modelId="{00F53D2B-7096-4AEC-AB42-DA50CB2B46AC}" type="pres">
      <dgm:prSet presAssocID="{7852FAEC-F9A3-4DAD-8D16-3EF82C155692}" presName="horzTwo" presStyleCnt="0"/>
      <dgm:spPr/>
    </dgm:pt>
    <dgm:pt modelId="{ED937135-7B4A-47FB-872D-0A45A1AB6D6E}" type="pres">
      <dgm:prSet presAssocID="{F839EA3F-85A9-4785-8F78-DDE6C1B915EA}" presName="vertThree" presStyleCnt="0"/>
      <dgm:spPr/>
    </dgm:pt>
    <dgm:pt modelId="{DFBCA8BB-1D71-4F20-A820-93052390ADDB}" type="pres">
      <dgm:prSet presAssocID="{F839EA3F-85A9-4785-8F78-DDE6C1B915EA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8B91001-2AD9-404B-8681-5659CFCF21F1}" type="pres">
      <dgm:prSet presAssocID="{F839EA3F-85A9-4785-8F78-DDE6C1B915EA}" presName="horzThree" presStyleCnt="0"/>
      <dgm:spPr/>
    </dgm:pt>
    <dgm:pt modelId="{14CBE133-9361-4986-A5A1-5C5660614768}" type="pres">
      <dgm:prSet presAssocID="{6E6E8A70-A02E-4F24-8E40-2F2904ECFB2C}" presName="sibSpaceTwo" presStyleCnt="0"/>
      <dgm:spPr/>
    </dgm:pt>
    <dgm:pt modelId="{30763674-D6E1-4701-8187-0AD188112317}" type="pres">
      <dgm:prSet presAssocID="{5D91551B-93D8-4F91-B101-6E485F4577CA}" presName="vertTwo" presStyleCnt="0"/>
      <dgm:spPr/>
    </dgm:pt>
    <dgm:pt modelId="{A30AA500-6208-40BB-8439-78D424041616}" type="pres">
      <dgm:prSet presAssocID="{5D91551B-93D8-4F91-B101-6E485F4577CA}" presName="txTwo" presStyleLbl="node2" presStyleIdx="1" presStyleCnt="2" custScaleY="666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EFB3BC-5988-48C6-8C86-2658464A0423}" type="pres">
      <dgm:prSet presAssocID="{5D91551B-93D8-4F91-B101-6E485F4577CA}" presName="parTransTwo" presStyleCnt="0"/>
      <dgm:spPr/>
    </dgm:pt>
    <dgm:pt modelId="{42C80493-E383-4E3F-934F-075E473E2521}" type="pres">
      <dgm:prSet presAssocID="{5D91551B-93D8-4F91-B101-6E485F4577CA}" presName="horzTwo" presStyleCnt="0"/>
      <dgm:spPr/>
    </dgm:pt>
    <dgm:pt modelId="{EEE379D2-D831-45C8-865C-1AAB86FD8E76}" type="pres">
      <dgm:prSet presAssocID="{5A4BEB73-1A47-4DB1-8EA3-B99CB2E2C773}" presName="vertThree" presStyleCnt="0"/>
      <dgm:spPr/>
    </dgm:pt>
    <dgm:pt modelId="{385C7032-02C9-4BD5-A3B2-F1A9D1D555E5}" type="pres">
      <dgm:prSet presAssocID="{5A4BEB73-1A47-4DB1-8EA3-B99CB2E2C773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C19D07-0A91-45B8-8BC4-53895146394F}" type="pres">
      <dgm:prSet presAssocID="{5A4BEB73-1A47-4DB1-8EA3-B99CB2E2C773}" presName="horzThree" presStyleCnt="0"/>
      <dgm:spPr/>
    </dgm:pt>
  </dgm:ptLst>
  <dgm:cxnLst>
    <dgm:cxn modelId="{BCD56DE5-22EC-4FA4-888E-77F0BB00EE7E}" srcId="{BB3D5A96-C12A-4FAD-818C-E0A252FB3AE0}" destId="{224F76BB-89DB-45C8-881B-19E128AD0DFB}" srcOrd="0" destOrd="0" parTransId="{D28CF5C8-FDD2-468E-AB45-7F2CE220C554}" sibTransId="{6E83CF26-10BC-46E7-BCFA-60CE9E0E1056}"/>
    <dgm:cxn modelId="{FAB5D826-3FC1-4836-BEC8-A336A6601BDD}" type="presOf" srcId="{BB3D5A96-C12A-4FAD-818C-E0A252FB3AE0}" destId="{DB609C6C-8C71-4ADA-8750-90BE15EDE2F1}" srcOrd="0" destOrd="0" presId="urn:microsoft.com/office/officeart/2005/8/layout/hierarchy4"/>
    <dgm:cxn modelId="{AB67D840-7178-478B-9BF2-B3110487E086}" srcId="{224F76BB-89DB-45C8-881B-19E128AD0DFB}" destId="{5D91551B-93D8-4F91-B101-6E485F4577CA}" srcOrd="1" destOrd="0" parTransId="{CFD3DA32-0679-49F9-83AA-6267B7EC2E6D}" sibTransId="{69AB79DB-233D-46AD-867B-C18BDECB73F8}"/>
    <dgm:cxn modelId="{2A52B7D4-8224-4B8F-BA10-478549749022}" srcId="{5D91551B-93D8-4F91-B101-6E485F4577CA}" destId="{5A4BEB73-1A47-4DB1-8EA3-B99CB2E2C773}" srcOrd="0" destOrd="0" parTransId="{EA1A1F12-74C6-4ED4-8DD7-C85755A30B3E}" sibTransId="{93ED9656-7CC9-4370-AFBF-6040461527F7}"/>
    <dgm:cxn modelId="{F98FB6CB-C130-4486-ABCD-FABC4ACB631F}" type="presOf" srcId="{F839EA3F-85A9-4785-8F78-DDE6C1B915EA}" destId="{DFBCA8BB-1D71-4F20-A820-93052390ADDB}" srcOrd="0" destOrd="0" presId="urn:microsoft.com/office/officeart/2005/8/layout/hierarchy4"/>
    <dgm:cxn modelId="{67E38A4C-4C8B-4EAB-BD7D-2BACAB7F3598}" type="presOf" srcId="{224F76BB-89DB-45C8-881B-19E128AD0DFB}" destId="{F1DD342E-9348-4AF2-A55C-32BA6BEB20C0}" srcOrd="0" destOrd="0" presId="urn:microsoft.com/office/officeart/2005/8/layout/hierarchy4"/>
    <dgm:cxn modelId="{1E85DED2-3DA7-4050-A049-F0EDC17EEF30}" srcId="{224F76BB-89DB-45C8-881B-19E128AD0DFB}" destId="{7852FAEC-F9A3-4DAD-8D16-3EF82C155692}" srcOrd="0" destOrd="0" parTransId="{2E93A4C3-67E2-4DC2-9D73-2483E3DFF829}" sibTransId="{6E6E8A70-A02E-4F24-8E40-2F2904ECFB2C}"/>
    <dgm:cxn modelId="{05AB737F-DB39-4A4F-8387-56843DD1A21F}" type="presOf" srcId="{7852FAEC-F9A3-4DAD-8D16-3EF82C155692}" destId="{FFEB4735-3DDC-4E43-AF6F-EE7AF3CBC257}" srcOrd="0" destOrd="0" presId="urn:microsoft.com/office/officeart/2005/8/layout/hierarchy4"/>
    <dgm:cxn modelId="{0B03F5F7-D0B7-411E-AEE3-38D45EFA4504}" type="presOf" srcId="{5A4BEB73-1A47-4DB1-8EA3-B99CB2E2C773}" destId="{385C7032-02C9-4BD5-A3B2-F1A9D1D555E5}" srcOrd="0" destOrd="0" presId="urn:microsoft.com/office/officeart/2005/8/layout/hierarchy4"/>
    <dgm:cxn modelId="{056928A2-E6AC-478B-87AB-5C89776A71B4}" srcId="{7852FAEC-F9A3-4DAD-8D16-3EF82C155692}" destId="{F839EA3F-85A9-4785-8F78-DDE6C1B915EA}" srcOrd="0" destOrd="0" parTransId="{D83DAD68-8D70-4A9F-B191-33406DC4716D}" sibTransId="{0F1C2DCD-36F9-4582-916B-69EBCC7399C9}"/>
    <dgm:cxn modelId="{187BAF03-B9A0-4460-901A-65F4F221F533}" type="presOf" srcId="{5D91551B-93D8-4F91-B101-6E485F4577CA}" destId="{A30AA500-6208-40BB-8439-78D424041616}" srcOrd="0" destOrd="0" presId="urn:microsoft.com/office/officeart/2005/8/layout/hierarchy4"/>
    <dgm:cxn modelId="{22C3D2C9-49D7-4A43-90A1-7E849F6D1E5A}" type="presParOf" srcId="{DB609C6C-8C71-4ADA-8750-90BE15EDE2F1}" destId="{D2EABEAD-6246-4CC8-8218-1323D8B2C3D3}" srcOrd="0" destOrd="0" presId="urn:microsoft.com/office/officeart/2005/8/layout/hierarchy4"/>
    <dgm:cxn modelId="{A2B62478-93B4-4F08-B9CD-7A87A1A5FC10}" type="presParOf" srcId="{D2EABEAD-6246-4CC8-8218-1323D8B2C3D3}" destId="{F1DD342E-9348-4AF2-A55C-32BA6BEB20C0}" srcOrd="0" destOrd="0" presId="urn:microsoft.com/office/officeart/2005/8/layout/hierarchy4"/>
    <dgm:cxn modelId="{BEEA913E-6F28-4199-9B7C-EB654D75A21C}" type="presParOf" srcId="{D2EABEAD-6246-4CC8-8218-1323D8B2C3D3}" destId="{F210D0C8-FC20-4686-8997-C28EC54ED4F7}" srcOrd="1" destOrd="0" presId="urn:microsoft.com/office/officeart/2005/8/layout/hierarchy4"/>
    <dgm:cxn modelId="{F07755CB-40F3-403A-AA63-5653E91B1AD9}" type="presParOf" srcId="{D2EABEAD-6246-4CC8-8218-1323D8B2C3D3}" destId="{5A9D8B08-B009-4023-B637-444F1A87C061}" srcOrd="2" destOrd="0" presId="urn:microsoft.com/office/officeart/2005/8/layout/hierarchy4"/>
    <dgm:cxn modelId="{6B01B42F-6C36-41BF-9EBD-866504F7A577}" type="presParOf" srcId="{5A9D8B08-B009-4023-B637-444F1A87C061}" destId="{CF385554-0016-45EB-A954-6D23D8575BB4}" srcOrd="0" destOrd="0" presId="urn:microsoft.com/office/officeart/2005/8/layout/hierarchy4"/>
    <dgm:cxn modelId="{BC129DB7-86A1-4B2D-960D-5F7147E0D28E}" type="presParOf" srcId="{CF385554-0016-45EB-A954-6D23D8575BB4}" destId="{FFEB4735-3DDC-4E43-AF6F-EE7AF3CBC257}" srcOrd="0" destOrd="0" presId="urn:microsoft.com/office/officeart/2005/8/layout/hierarchy4"/>
    <dgm:cxn modelId="{BC1E5C62-1220-4DCE-8F9D-3C9553967AA8}" type="presParOf" srcId="{CF385554-0016-45EB-A954-6D23D8575BB4}" destId="{D3DDE7DC-2C17-4F68-9712-0AB08F3B6340}" srcOrd="1" destOrd="0" presId="urn:microsoft.com/office/officeart/2005/8/layout/hierarchy4"/>
    <dgm:cxn modelId="{1242709A-3CA6-496B-95B9-2719F0160FB1}" type="presParOf" srcId="{CF385554-0016-45EB-A954-6D23D8575BB4}" destId="{00F53D2B-7096-4AEC-AB42-DA50CB2B46AC}" srcOrd="2" destOrd="0" presId="urn:microsoft.com/office/officeart/2005/8/layout/hierarchy4"/>
    <dgm:cxn modelId="{0C8519A3-F15F-4D3D-85D6-0B9A6BAA50A8}" type="presParOf" srcId="{00F53D2B-7096-4AEC-AB42-DA50CB2B46AC}" destId="{ED937135-7B4A-47FB-872D-0A45A1AB6D6E}" srcOrd="0" destOrd="0" presId="urn:microsoft.com/office/officeart/2005/8/layout/hierarchy4"/>
    <dgm:cxn modelId="{C8253F61-C8E7-40B7-9A73-111085F57C2B}" type="presParOf" srcId="{ED937135-7B4A-47FB-872D-0A45A1AB6D6E}" destId="{DFBCA8BB-1D71-4F20-A820-93052390ADDB}" srcOrd="0" destOrd="0" presId="urn:microsoft.com/office/officeart/2005/8/layout/hierarchy4"/>
    <dgm:cxn modelId="{7B18C45B-2D04-4C1F-8D75-48D5CE8C5F3C}" type="presParOf" srcId="{ED937135-7B4A-47FB-872D-0A45A1AB6D6E}" destId="{38B91001-2AD9-404B-8681-5659CFCF21F1}" srcOrd="1" destOrd="0" presId="urn:microsoft.com/office/officeart/2005/8/layout/hierarchy4"/>
    <dgm:cxn modelId="{7B25AC02-083E-4060-B3F5-69007882C61A}" type="presParOf" srcId="{5A9D8B08-B009-4023-B637-444F1A87C061}" destId="{14CBE133-9361-4986-A5A1-5C5660614768}" srcOrd="1" destOrd="0" presId="urn:microsoft.com/office/officeart/2005/8/layout/hierarchy4"/>
    <dgm:cxn modelId="{FF48A061-E665-49E2-BF47-370043302B3E}" type="presParOf" srcId="{5A9D8B08-B009-4023-B637-444F1A87C061}" destId="{30763674-D6E1-4701-8187-0AD188112317}" srcOrd="2" destOrd="0" presId="urn:microsoft.com/office/officeart/2005/8/layout/hierarchy4"/>
    <dgm:cxn modelId="{B8E150C9-0413-4332-9F5E-21A3339F2F54}" type="presParOf" srcId="{30763674-D6E1-4701-8187-0AD188112317}" destId="{A30AA500-6208-40BB-8439-78D424041616}" srcOrd="0" destOrd="0" presId="urn:microsoft.com/office/officeart/2005/8/layout/hierarchy4"/>
    <dgm:cxn modelId="{B5922546-6017-4ADE-920D-95C6441160A4}" type="presParOf" srcId="{30763674-D6E1-4701-8187-0AD188112317}" destId="{20EFB3BC-5988-48C6-8C86-2658464A0423}" srcOrd="1" destOrd="0" presId="urn:microsoft.com/office/officeart/2005/8/layout/hierarchy4"/>
    <dgm:cxn modelId="{FFD7957F-445A-4BAA-9E31-1FF70883C7A2}" type="presParOf" srcId="{30763674-D6E1-4701-8187-0AD188112317}" destId="{42C80493-E383-4E3F-934F-075E473E2521}" srcOrd="2" destOrd="0" presId="urn:microsoft.com/office/officeart/2005/8/layout/hierarchy4"/>
    <dgm:cxn modelId="{43C35853-FD45-45E9-87DB-6890368DC605}" type="presParOf" srcId="{42C80493-E383-4E3F-934F-075E473E2521}" destId="{EEE379D2-D831-45C8-865C-1AAB86FD8E76}" srcOrd="0" destOrd="0" presId="urn:microsoft.com/office/officeart/2005/8/layout/hierarchy4"/>
    <dgm:cxn modelId="{361C030A-AAB5-41A8-98D2-9F2AC5DDD9DB}" type="presParOf" srcId="{EEE379D2-D831-45C8-865C-1AAB86FD8E76}" destId="{385C7032-02C9-4BD5-A3B2-F1A9D1D555E5}" srcOrd="0" destOrd="0" presId="urn:microsoft.com/office/officeart/2005/8/layout/hierarchy4"/>
    <dgm:cxn modelId="{1190EF1B-5A5A-49DD-9493-099DB5B654E2}" type="presParOf" srcId="{EEE379D2-D831-45C8-865C-1AAB86FD8E76}" destId="{F8C19D07-0A91-45B8-8BC4-53895146394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8B28D7-6A4F-4AD3-810D-210377EC1DF9}" type="doc">
      <dgm:prSet loTypeId="urn:microsoft.com/office/officeart/2009/layout/ReverseList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454ABC4-D570-4B99-8129-C14AB3F58A35}">
      <dgm:prSet phldrT="[Текст]" custT="1"/>
      <dgm:spPr>
        <a:solidFill>
          <a:srgbClr val="144381">
            <a:alpha val="50000"/>
          </a:srgbClr>
        </a:solidFill>
      </dgm:spPr>
      <dgm:t>
        <a:bodyPr anchor="ctr"/>
        <a:lstStyle/>
        <a:p>
          <a:pPr algn="ctr"/>
          <a:r>
            <a:rPr lang="ru-RU" sz="1500" dirty="0"/>
            <a:t>Корректное применение </a:t>
          </a:r>
          <a:br>
            <a:rPr lang="ru-RU" sz="1500" dirty="0"/>
          </a:br>
          <a:r>
            <a:rPr lang="ru-RU" sz="1500" dirty="0"/>
            <a:t>КБК в бюджетной отчетности, отчетности бюджетных </a:t>
          </a:r>
          <a:br>
            <a:rPr lang="ru-RU" sz="1500" dirty="0"/>
          </a:br>
          <a:r>
            <a:rPr lang="ru-RU" sz="1500" dirty="0"/>
            <a:t>и автономных учреждений</a:t>
          </a:r>
        </a:p>
      </dgm:t>
    </dgm:pt>
    <dgm:pt modelId="{AF0AB99A-53F8-44C2-A440-DB18C0CD3C82}" type="parTrans" cxnId="{3E5228C3-15D1-45ED-B1DA-69C099BDD281}">
      <dgm:prSet/>
      <dgm:spPr/>
      <dgm:t>
        <a:bodyPr/>
        <a:lstStyle/>
        <a:p>
          <a:endParaRPr lang="ru-RU" sz="1500"/>
        </a:p>
      </dgm:t>
    </dgm:pt>
    <dgm:pt modelId="{AC64797A-D678-403C-A89F-ACDBFFC4D748}" type="sibTrans" cxnId="{3E5228C3-15D1-45ED-B1DA-69C099BDD281}">
      <dgm:prSet/>
      <dgm:spPr/>
      <dgm:t>
        <a:bodyPr/>
        <a:lstStyle/>
        <a:p>
          <a:endParaRPr lang="ru-RU" sz="1500"/>
        </a:p>
      </dgm:t>
    </dgm:pt>
    <dgm:pt modelId="{ABBBC839-76C7-4D5A-85AE-0FAB1EF2ED56}">
      <dgm:prSet phldrT="[Текст]" custT="1"/>
      <dgm:spPr>
        <a:solidFill>
          <a:srgbClr val="144381">
            <a:alpha val="10000"/>
          </a:srgbClr>
        </a:solidFill>
      </dgm:spPr>
      <dgm:t>
        <a:bodyPr anchor="ctr"/>
        <a:lstStyle/>
        <a:p>
          <a:pPr algn="ctr"/>
          <a:r>
            <a:rPr lang="ru-RU" sz="1500" dirty="0"/>
            <a:t>Своевременное уточнение </a:t>
          </a:r>
          <a:br>
            <a:rPr lang="ru-RU" sz="1500" dirty="0"/>
          </a:br>
          <a:r>
            <a:rPr lang="ru-RU" sz="1500" dirty="0"/>
            <a:t>КБК по доходам, расходам, бюджетным данным, уточнение невыясненных платежей</a:t>
          </a:r>
        </a:p>
      </dgm:t>
    </dgm:pt>
    <dgm:pt modelId="{900C5ED6-071F-4D9C-9703-DA722A1E5CF5}" type="parTrans" cxnId="{9D64882D-57BE-46F2-B354-1AFEC0D12579}">
      <dgm:prSet/>
      <dgm:spPr/>
      <dgm:t>
        <a:bodyPr/>
        <a:lstStyle/>
        <a:p>
          <a:endParaRPr lang="ru-RU" sz="1500"/>
        </a:p>
      </dgm:t>
    </dgm:pt>
    <dgm:pt modelId="{268621F4-E137-41BA-8B5E-E1831F6C961F}" type="sibTrans" cxnId="{9D64882D-57BE-46F2-B354-1AFEC0D12579}">
      <dgm:prSet/>
      <dgm:spPr/>
      <dgm:t>
        <a:bodyPr/>
        <a:lstStyle/>
        <a:p>
          <a:endParaRPr lang="ru-RU" sz="1500"/>
        </a:p>
      </dgm:t>
    </dgm:pt>
    <dgm:pt modelId="{EDAD8652-5067-4833-A1CA-F758455521C7}" type="pres">
      <dgm:prSet presAssocID="{A88B28D7-6A4F-4AD3-810D-210377EC1DF9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94BDFD56-5207-45BE-B9F0-037FA2586C81}" type="pres">
      <dgm:prSet presAssocID="{A88B28D7-6A4F-4AD3-810D-210377EC1DF9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1D4966-4F38-429D-8CA0-6289E184487A}" type="pres">
      <dgm:prSet presAssocID="{A88B28D7-6A4F-4AD3-810D-210377EC1DF9}" presName="LeftNode" presStyleLbl="bgImgPlace1" presStyleIdx="0" presStyleCnt="2" custScaleX="113385" custLinFactNeighborX="-771" custLinFactNeighborY="2536">
        <dgm:presLayoutVars>
          <dgm:chMax val="2"/>
          <dgm:chPref val="2"/>
        </dgm:presLayoutVars>
      </dgm:prSet>
      <dgm:spPr/>
      <dgm:t>
        <a:bodyPr/>
        <a:lstStyle/>
        <a:p>
          <a:endParaRPr lang="ru-RU"/>
        </a:p>
      </dgm:t>
    </dgm:pt>
    <dgm:pt modelId="{CE391851-8E8B-469A-9FE1-AC87A6F97073}" type="pres">
      <dgm:prSet presAssocID="{A88B28D7-6A4F-4AD3-810D-210377EC1DF9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3D3403-387E-4187-9E8F-4911925F8C78}" type="pres">
      <dgm:prSet presAssocID="{A88B28D7-6A4F-4AD3-810D-210377EC1DF9}" presName="RightNode" presStyleLbl="bgImgPlace1" presStyleIdx="1" presStyleCnt="2" custScaleX="113328" custLinFactNeighborX="10956" custLinFactNeighborY="2518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FFECDBA3-6237-4491-BB2A-1B7EF68B3A60}" type="pres">
      <dgm:prSet presAssocID="{A88B28D7-6A4F-4AD3-810D-210377EC1DF9}" presName="TopArrow" presStyleLbl="node1" presStyleIdx="0" presStyleCnt="2" custLinFactNeighborY="-4314"/>
      <dgm:spPr>
        <a:solidFill>
          <a:schemeClr val="tx1">
            <a:lumMod val="65000"/>
            <a:lumOff val="35000"/>
          </a:schemeClr>
        </a:solidFill>
        <a:ln>
          <a:noFill/>
        </a:ln>
      </dgm:spPr>
    </dgm:pt>
    <dgm:pt modelId="{B1BEFD2A-96AB-448B-8CCB-94D17BA835C1}" type="pres">
      <dgm:prSet presAssocID="{A88B28D7-6A4F-4AD3-810D-210377EC1DF9}" presName="BottomArrow" presStyleLbl="node1" presStyleIdx="1" presStyleCnt="2" custLinFactNeighborY="11825"/>
      <dgm:spPr>
        <a:solidFill>
          <a:schemeClr val="bg1">
            <a:lumMod val="75000"/>
          </a:schemeClr>
        </a:solidFill>
        <a:ln>
          <a:noFill/>
        </a:ln>
      </dgm:spPr>
    </dgm:pt>
  </dgm:ptLst>
  <dgm:cxnLst>
    <dgm:cxn modelId="{1306684D-E6DE-406D-A258-10BF99868355}" type="presOf" srcId="{ABBBC839-76C7-4D5A-85AE-0FAB1EF2ED56}" destId="{C93D3403-387E-4187-9E8F-4911925F8C78}" srcOrd="1" destOrd="0" presId="urn:microsoft.com/office/officeart/2009/layout/ReverseList"/>
    <dgm:cxn modelId="{D8FA895C-35C6-49C6-9C12-0AD673CAE213}" type="presOf" srcId="{F454ABC4-D570-4B99-8129-C14AB3F58A35}" destId="{94BDFD56-5207-45BE-B9F0-037FA2586C81}" srcOrd="0" destOrd="0" presId="urn:microsoft.com/office/officeart/2009/layout/ReverseList"/>
    <dgm:cxn modelId="{57F95EC1-5AD5-4DCE-AF05-F55FA2BBEE41}" type="presOf" srcId="{F454ABC4-D570-4B99-8129-C14AB3F58A35}" destId="{B41D4966-4F38-429D-8CA0-6289E184487A}" srcOrd="1" destOrd="0" presId="urn:microsoft.com/office/officeart/2009/layout/ReverseList"/>
    <dgm:cxn modelId="{64788E25-680C-4021-82EA-0F33338761DD}" type="presOf" srcId="{A88B28D7-6A4F-4AD3-810D-210377EC1DF9}" destId="{EDAD8652-5067-4833-A1CA-F758455521C7}" srcOrd="0" destOrd="0" presId="urn:microsoft.com/office/officeart/2009/layout/ReverseList"/>
    <dgm:cxn modelId="{3E5228C3-15D1-45ED-B1DA-69C099BDD281}" srcId="{A88B28D7-6A4F-4AD3-810D-210377EC1DF9}" destId="{F454ABC4-D570-4B99-8129-C14AB3F58A35}" srcOrd="0" destOrd="0" parTransId="{AF0AB99A-53F8-44C2-A440-DB18C0CD3C82}" sibTransId="{AC64797A-D678-403C-A89F-ACDBFFC4D748}"/>
    <dgm:cxn modelId="{F0CEBBC1-9854-465E-835F-2ECF0888FE8F}" type="presOf" srcId="{ABBBC839-76C7-4D5A-85AE-0FAB1EF2ED56}" destId="{CE391851-8E8B-469A-9FE1-AC87A6F97073}" srcOrd="0" destOrd="0" presId="urn:microsoft.com/office/officeart/2009/layout/ReverseList"/>
    <dgm:cxn modelId="{9D64882D-57BE-46F2-B354-1AFEC0D12579}" srcId="{A88B28D7-6A4F-4AD3-810D-210377EC1DF9}" destId="{ABBBC839-76C7-4D5A-85AE-0FAB1EF2ED56}" srcOrd="1" destOrd="0" parTransId="{900C5ED6-071F-4D9C-9703-DA722A1E5CF5}" sibTransId="{268621F4-E137-41BA-8B5E-E1831F6C961F}"/>
    <dgm:cxn modelId="{21868F7B-F7D5-40B3-984C-4D0CBBC285B7}" type="presParOf" srcId="{EDAD8652-5067-4833-A1CA-F758455521C7}" destId="{94BDFD56-5207-45BE-B9F0-037FA2586C81}" srcOrd="0" destOrd="0" presId="urn:microsoft.com/office/officeart/2009/layout/ReverseList"/>
    <dgm:cxn modelId="{49ED5946-4EC3-4526-9551-B6B1CDD5D0E3}" type="presParOf" srcId="{EDAD8652-5067-4833-A1CA-F758455521C7}" destId="{B41D4966-4F38-429D-8CA0-6289E184487A}" srcOrd="1" destOrd="0" presId="urn:microsoft.com/office/officeart/2009/layout/ReverseList"/>
    <dgm:cxn modelId="{B64F05E4-B469-4AD7-969C-679C87FF807A}" type="presParOf" srcId="{EDAD8652-5067-4833-A1CA-F758455521C7}" destId="{CE391851-8E8B-469A-9FE1-AC87A6F97073}" srcOrd="2" destOrd="0" presId="urn:microsoft.com/office/officeart/2009/layout/ReverseList"/>
    <dgm:cxn modelId="{3B8979FE-6DCB-4E85-BB69-A6099966FB19}" type="presParOf" srcId="{EDAD8652-5067-4833-A1CA-F758455521C7}" destId="{C93D3403-387E-4187-9E8F-4911925F8C78}" srcOrd="3" destOrd="0" presId="urn:microsoft.com/office/officeart/2009/layout/ReverseList"/>
    <dgm:cxn modelId="{7F3F92CC-2D62-4A3E-947C-BCBE5B9F3F6A}" type="presParOf" srcId="{EDAD8652-5067-4833-A1CA-F758455521C7}" destId="{FFECDBA3-6237-4491-BB2A-1B7EF68B3A60}" srcOrd="4" destOrd="0" presId="urn:microsoft.com/office/officeart/2009/layout/ReverseList"/>
    <dgm:cxn modelId="{4EA85EDA-BC0C-4496-BAA4-ED15329F3B3D}" type="presParOf" srcId="{EDAD8652-5067-4833-A1CA-F758455521C7}" destId="{B1BEFD2A-96AB-448B-8CCB-94D17BA835C1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8B28D7-6A4F-4AD3-810D-210377EC1DF9}" type="doc">
      <dgm:prSet loTypeId="urn:microsoft.com/office/officeart/2009/layout/ReverseList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454ABC4-D570-4B99-8129-C14AB3F58A35}">
      <dgm:prSet phldrT="[Текст]" custT="1"/>
      <dgm:spPr>
        <a:solidFill>
          <a:srgbClr val="144381">
            <a:alpha val="50000"/>
          </a:srgbClr>
        </a:solidFill>
      </dgm:spPr>
      <dgm:t>
        <a:bodyPr anchor="ctr"/>
        <a:lstStyle/>
        <a:p>
          <a:pPr algn="ctr"/>
          <a:r>
            <a:rPr lang="ru-RU" sz="1500" dirty="0"/>
            <a:t>Корректное отражение </a:t>
          </a:r>
          <a:br>
            <a:rPr lang="ru-RU" sz="1500" dirty="0"/>
          </a:br>
          <a:r>
            <a:rPr lang="ru-RU" sz="1500" dirty="0"/>
            <a:t>КБК и КОСГУ </a:t>
          </a:r>
          <a:br>
            <a:rPr lang="ru-RU" sz="1500" dirty="0"/>
          </a:br>
          <a:r>
            <a:rPr lang="ru-RU" sz="1500" dirty="0"/>
            <a:t>в бюджетной отчетности, отчетности бюджетных </a:t>
          </a:r>
          <a:br>
            <a:rPr lang="ru-RU" sz="1500" dirty="0"/>
          </a:br>
          <a:r>
            <a:rPr lang="ru-RU" sz="1500" dirty="0"/>
            <a:t>и автономных учреждений</a:t>
          </a:r>
        </a:p>
      </dgm:t>
    </dgm:pt>
    <dgm:pt modelId="{AF0AB99A-53F8-44C2-A440-DB18C0CD3C82}" type="parTrans" cxnId="{3E5228C3-15D1-45ED-B1DA-69C099BDD281}">
      <dgm:prSet/>
      <dgm:spPr/>
      <dgm:t>
        <a:bodyPr/>
        <a:lstStyle/>
        <a:p>
          <a:endParaRPr lang="ru-RU" sz="1500"/>
        </a:p>
      </dgm:t>
    </dgm:pt>
    <dgm:pt modelId="{AC64797A-D678-403C-A89F-ACDBFFC4D748}" type="sibTrans" cxnId="{3E5228C3-15D1-45ED-B1DA-69C099BDD281}">
      <dgm:prSet/>
      <dgm:spPr/>
      <dgm:t>
        <a:bodyPr/>
        <a:lstStyle/>
        <a:p>
          <a:endParaRPr lang="ru-RU" sz="1500"/>
        </a:p>
      </dgm:t>
    </dgm:pt>
    <dgm:pt modelId="{ABBBC839-76C7-4D5A-85AE-0FAB1EF2ED56}">
      <dgm:prSet phldrT="[Текст]" custT="1"/>
      <dgm:spPr>
        <a:solidFill>
          <a:srgbClr val="144381">
            <a:alpha val="10000"/>
          </a:srgbClr>
        </a:solidFill>
      </dgm:spPr>
      <dgm:t>
        <a:bodyPr anchor="ctr"/>
        <a:lstStyle/>
        <a:p>
          <a:pPr algn="ctr"/>
          <a:r>
            <a:rPr lang="ru-RU" sz="1500" dirty="0"/>
            <a:t>Соответствие приказам Минфина </a:t>
          </a:r>
          <a:br>
            <a:rPr lang="ru-RU" sz="1500" dirty="0"/>
          </a:br>
          <a:r>
            <a:rPr lang="ru-RU" sz="1500" dirty="0"/>
            <a:t>о порядке применения </a:t>
          </a:r>
          <a:br>
            <a:rPr lang="ru-RU" sz="1500" dirty="0"/>
          </a:br>
          <a:r>
            <a:rPr lang="ru-RU" sz="1500" dirty="0"/>
            <a:t>КБК, КОСГУ </a:t>
          </a:r>
          <a:br>
            <a:rPr lang="ru-RU" sz="1500" dirty="0"/>
          </a:br>
          <a:r>
            <a:rPr lang="ru-RU" sz="1500" dirty="0"/>
            <a:t>с учетом писем об особенностях</a:t>
          </a:r>
        </a:p>
      </dgm:t>
    </dgm:pt>
    <dgm:pt modelId="{900C5ED6-071F-4D9C-9703-DA722A1E5CF5}" type="parTrans" cxnId="{9D64882D-57BE-46F2-B354-1AFEC0D12579}">
      <dgm:prSet/>
      <dgm:spPr/>
      <dgm:t>
        <a:bodyPr/>
        <a:lstStyle/>
        <a:p>
          <a:endParaRPr lang="ru-RU" sz="1500"/>
        </a:p>
      </dgm:t>
    </dgm:pt>
    <dgm:pt modelId="{268621F4-E137-41BA-8B5E-E1831F6C961F}" type="sibTrans" cxnId="{9D64882D-57BE-46F2-B354-1AFEC0D12579}">
      <dgm:prSet/>
      <dgm:spPr/>
      <dgm:t>
        <a:bodyPr/>
        <a:lstStyle/>
        <a:p>
          <a:endParaRPr lang="ru-RU" sz="1500"/>
        </a:p>
      </dgm:t>
    </dgm:pt>
    <dgm:pt modelId="{EDAD8652-5067-4833-A1CA-F758455521C7}" type="pres">
      <dgm:prSet presAssocID="{A88B28D7-6A4F-4AD3-810D-210377EC1DF9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94BDFD56-5207-45BE-B9F0-037FA2586C81}" type="pres">
      <dgm:prSet presAssocID="{A88B28D7-6A4F-4AD3-810D-210377EC1DF9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1D4966-4F38-429D-8CA0-6289E184487A}" type="pres">
      <dgm:prSet presAssocID="{A88B28D7-6A4F-4AD3-810D-210377EC1DF9}" presName="LeftNode" presStyleLbl="bgImgPlace1" presStyleIdx="0" presStyleCnt="2" custScaleX="113385" custLinFactNeighborX="-771" custLinFactNeighborY="2536">
        <dgm:presLayoutVars>
          <dgm:chMax val="2"/>
          <dgm:chPref val="2"/>
        </dgm:presLayoutVars>
      </dgm:prSet>
      <dgm:spPr/>
      <dgm:t>
        <a:bodyPr/>
        <a:lstStyle/>
        <a:p>
          <a:endParaRPr lang="ru-RU"/>
        </a:p>
      </dgm:t>
    </dgm:pt>
    <dgm:pt modelId="{CE391851-8E8B-469A-9FE1-AC87A6F97073}" type="pres">
      <dgm:prSet presAssocID="{A88B28D7-6A4F-4AD3-810D-210377EC1DF9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3D3403-387E-4187-9E8F-4911925F8C78}" type="pres">
      <dgm:prSet presAssocID="{A88B28D7-6A4F-4AD3-810D-210377EC1DF9}" presName="RightNode" presStyleLbl="bgImgPlace1" presStyleIdx="1" presStyleCnt="2" custScaleX="113328" custLinFactNeighborX="10956" custLinFactNeighborY="2518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FFECDBA3-6237-4491-BB2A-1B7EF68B3A60}" type="pres">
      <dgm:prSet presAssocID="{A88B28D7-6A4F-4AD3-810D-210377EC1DF9}" presName="TopArrow" presStyleLbl="node1" presStyleIdx="0" presStyleCnt="2" custLinFactNeighborY="-4314"/>
      <dgm:spPr>
        <a:solidFill>
          <a:schemeClr val="tx1">
            <a:lumMod val="65000"/>
            <a:lumOff val="35000"/>
          </a:schemeClr>
        </a:solidFill>
        <a:ln>
          <a:noFill/>
        </a:ln>
      </dgm:spPr>
    </dgm:pt>
    <dgm:pt modelId="{B1BEFD2A-96AB-448B-8CCB-94D17BA835C1}" type="pres">
      <dgm:prSet presAssocID="{A88B28D7-6A4F-4AD3-810D-210377EC1DF9}" presName="BottomArrow" presStyleLbl="node1" presStyleIdx="1" presStyleCnt="2" custLinFactNeighborY="11825"/>
      <dgm:spPr>
        <a:solidFill>
          <a:schemeClr val="bg1">
            <a:lumMod val="75000"/>
          </a:schemeClr>
        </a:solidFill>
        <a:ln>
          <a:noFill/>
        </a:ln>
      </dgm:spPr>
    </dgm:pt>
  </dgm:ptLst>
  <dgm:cxnLst>
    <dgm:cxn modelId="{7F305EF0-6673-4712-8455-7447662D5AE0}" type="presOf" srcId="{A88B28D7-6A4F-4AD3-810D-210377EC1DF9}" destId="{EDAD8652-5067-4833-A1CA-F758455521C7}" srcOrd="0" destOrd="0" presId="urn:microsoft.com/office/officeart/2009/layout/ReverseList"/>
    <dgm:cxn modelId="{3E5228C3-15D1-45ED-B1DA-69C099BDD281}" srcId="{A88B28D7-6A4F-4AD3-810D-210377EC1DF9}" destId="{F454ABC4-D570-4B99-8129-C14AB3F58A35}" srcOrd="0" destOrd="0" parTransId="{AF0AB99A-53F8-44C2-A440-DB18C0CD3C82}" sibTransId="{AC64797A-D678-403C-A89F-ACDBFFC4D748}"/>
    <dgm:cxn modelId="{DE4E96AA-8EFF-4A20-BD25-480407F42B2A}" type="presOf" srcId="{F454ABC4-D570-4B99-8129-C14AB3F58A35}" destId="{B41D4966-4F38-429D-8CA0-6289E184487A}" srcOrd="1" destOrd="0" presId="urn:microsoft.com/office/officeart/2009/layout/ReverseList"/>
    <dgm:cxn modelId="{26FD6CDE-3012-4815-A64D-5B00E9E34BB9}" type="presOf" srcId="{ABBBC839-76C7-4D5A-85AE-0FAB1EF2ED56}" destId="{C93D3403-387E-4187-9E8F-4911925F8C78}" srcOrd="1" destOrd="0" presId="urn:microsoft.com/office/officeart/2009/layout/ReverseList"/>
    <dgm:cxn modelId="{9D64882D-57BE-46F2-B354-1AFEC0D12579}" srcId="{A88B28D7-6A4F-4AD3-810D-210377EC1DF9}" destId="{ABBBC839-76C7-4D5A-85AE-0FAB1EF2ED56}" srcOrd="1" destOrd="0" parTransId="{900C5ED6-071F-4D9C-9703-DA722A1E5CF5}" sibTransId="{268621F4-E137-41BA-8B5E-E1831F6C961F}"/>
    <dgm:cxn modelId="{2738A36C-543A-4511-828D-8033BB93773F}" type="presOf" srcId="{ABBBC839-76C7-4D5A-85AE-0FAB1EF2ED56}" destId="{CE391851-8E8B-469A-9FE1-AC87A6F97073}" srcOrd="0" destOrd="0" presId="urn:microsoft.com/office/officeart/2009/layout/ReverseList"/>
    <dgm:cxn modelId="{13B313E1-5EC7-4B5D-8AF2-625D74769EDA}" type="presOf" srcId="{F454ABC4-D570-4B99-8129-C14AB3F58A35}" destId="{94BDFD56-5207-45BE-B9F0-037FA2586C81}" srcOrd="0" destOrd="0" presId="urn:microsoft.com/office/officeart/2009/layout/ReverseList"/>
    <dgm:cxn modelId="{DCCC453A-7474-4160-B3A2-AF7318990A4D}" type="presParOf" srcId="{EDAD8652-5067-4833-A1CA-F758455521C7}" destId="{94BDFD56-5207-45BE-B9F0-037FA2586C81}" srcOrd="0" destOrd="0" presId="urn:microsoft.com/office/officeart/2009/layout/ReverseList"/>
    <dgm:cxn modelId="{3F583ECF-0481-45D5-8707-EC74FC01F3D6}" type="presParOf" srcId="{EDAD8652-5067-4833-A1CA-F758455521C7}" destId="{B41D4966-4F38-429D-8CA0-6289E184487A}" srcOrd="1" destOrd="0" presId="urn:microsoft.com/office/officeart/2009/layout/ReverseList"/>
    <dgm:cxn modelId="{15307560-6311-4400-9AAB-D00FF056A10A}" type="presParOf" srcId="{EDAD8652-5067-4833-A1CA-F758455521C7}" destId="{CE391851-8E8B-469A-9FE1-AC87A6F97073}" srcOrd="2" destOrd="0" presId="urn:microsoft.com/office/officeart/2009/layout/ReverseList"/>
    <dgm:cxn modelId="{93D27E9F-31CA-438A-9805-CD0F308DE50B}" type="presParOf" srcId="{EDAD8652-5067-4833-A1CA-F758455521C7}" destId="{C93D3403-387E-4187-9E8F-4911925F8C78}" srcOrd="3" destOrd="0" presId="urn:microsoft.com/office/officeart/2009/layout/ReverseList"/>
    <dgm:cxn modelId="{ADDB156B-826E-42EE-B449-8346403DF9BB}" type="presParOf" srcId="{EDAD8652-5067-4833-A1CA-F758455521C7}" destId="{FFECDBA3-6237-4491-BB2A-1B7EF68B3A60}" srcOrd="4" destOrd="0" presId="urn:microsoft.com/office/officeart/2009/layout/ReverseList"/>
    <dgm:cxn modelId="{222C87EB-07B1-47ED-AFDB-4607BCB83632}" type="presParOf" srcId="{EDAD8652-5067-4833-A1CA-F758455521C7}" destId="{B1BEFD2A-96AB-448B-8CCB-94D17BA835C1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DD342E-9348-4AF2-A55C-32BA6BEB20C0}">
      <dsp:nvSpPr>
        <dsp:cNvPr id="0" name=""/>
        <dsp:cNvSpPr/>
      </dsp:nvSpPr>
      <dsp:spPr>
        <a:xfrm>
          <a:off x="2764" y="2066"/>
          <a:ext cx="7483303" cy="103043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Для целей отражения в бюджетном учете операций по предоставлению (получению) безвозмездных перечислений, межбюджетные трансферты подразделяются </a:t>
          </a:r>
          <a:endParaRPr lang="ru-RU" sz="2000" kern="1200" dirty="0"/>
        </a:p>
      </dsp:txBody>
      <dsp:txXfrm>
        <a:off x="32944" y="32246"/>
        <a:ext cx="7422943" cy="970071"/>
      </dsp:txXfrm>
    </dsp:sp>
    <dsp:sp modelId="{FFEB4735-3DDC-4E43-AF6F-EE7AF3CBC257}">
      <dsp:nvSpPr>
        <dsp:cNvPr id="0" name=""/>
        <dsp:cNvSpPr/>
      </dsp:nvSpPr>
      <dsp:spPr>
        <a:xfrm>
          <a:off x="10068" y="1212493"/>
          <a:ext cx="3583826" cy="140039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межбюджетные трансферты, предоставляемые с условиями при передаче активов - </a:t>
          </a:r>
          <a:r>
            <a:rPr lang="ru-RU" sz="1900" b="1" kern="1200" dirty="0" smtClean="0"/>
            <a:t>МБТ с условиями:</a:t>
          </a:r>
          <a:endParaRPr lang="ru-RU" sz="1900" b="1" kern="1200" dirty="0"/>
        </a:p>
      </dsp:txBody>
      <dsp:txXfrm>
        <a:off x="51084" y="1253509"/>
        <a:ext cx="3501794" cy="1318364"/>
      </dsp:txXfrm>
    </dsp:sp>
    <dsp:sp modelId="{DFBCA8BB-1D71-4F20-A820-93052390ADDB}">
      <dsp:nvSpPr>
        <dsp:cNvPr id="0" name=""/>
        <dsp:cNvSpPr/>
      </dsp:nvSpPr>
      <dsp:spPr>
        <a:xfrm>
          <a:off x="10068" y="2792885"/>
          <a:ext cx="3583826" cy="210159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субвенции, 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субсидии, 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иные межбюджетные трансферты, имеющие целевое назначение, 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0" kern="1200" dirty="0" smtClean="0"/>
            <a:t>на которые </a:t>
          </a:r>
          <a:r>
            <a:rPr lang="ru-RU" sz="1200" b="1" kern="1200" dirty="0" smtClean="0"/>
            <a:t>распространяются положения абзаца первого п. 5 ст. 242 БК РФ</a:t>
          </a:r>
          <a:endParaRPr lang="ru-RU" sz="1200" b="1" kern="1200" dirty="0"/>
        </a:p>
      </dsp:txBody>
      <dsp:txXfrm>
        <a:off x="71622" y="2854439"/>
        <a:ext cx="3460718" cy="1978484"/>
      </dsp:txXfrm>
    </dsp:sp>
    <dsp:sp modelId="{A30AA500-6208-40BB-8439-78D424041616}">
      <dsp:nvSpPr>
        <dsp:cNvPr id="0" name=""/>
        <dsp:cNvSpPr/>
      </dsp:nvSpPr>
      <dsp:spPr>
        <a:xfrm>
          <a:off x="3894936" y="1212493"/>
          <a:ext cx="3583826" cy="140039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межбюджетные трансферты, предоставляемые без условий передачи актива  -</a:t>
          </a:r>
          <a:r>
            <a:rPr lang="ru-RU" sz="1900" b="1" kern="1200" dirty="0" smtClean="0"/>
            <a:t>МБТ без условий:</a:t>
          </a:r>
          <a:endParaRPr lang="ru-RU" sz="1900" b="1" kern="1200" dirty="0"/>
        </a:p>
      </dsp:txBody>
      <dsp:txXfrm>
        <a:off x="3935952" y="1253509"/>
        <a:ext cx="3501794" cy="1318364"/>
      </dsp:txXfrm>
    </dsp:sp>
    <dsp:sp modelId="{385C7032-02C9-4BD5-A3B2-F1A9D1D555E5}">
      <dsp:nvSpPr>
        <dsp:cNvPr id="0" name=""/>
        <dsp:cNvSpPr/>
      </dsp:nvSpPr>
      <dsp:spPr>
        <a:xfrm>
          <a:off x="3894936" y="2792885"/>
          <a:ext cx="3583826" cy="210159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МБТ, на которые </a:t>
          </a:r>
          <a:r>
            <a:rPr lang="ru-RU" sz="1200" b="1" kern="1200" dirty="0" smtClean="0"/>
            <a:t>не распространяются положения п. 5 ст. 242 </a:t>
          </a:r>
          <a:r>
            <a:rPr lang="ru-RU" sz="900" kern="1200" dirty="0" smtClean="0"/>
            <a:t>БК РФ по условию возврата неиспользованных средств трансферта –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дотации, иные межбюджетные трансферты, не имеющие целевого назначения,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целевые межбюджетные трансферты, источником финансового обеспечения которых являются бюджетные ассигнования резервного фонда Президента РФ,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межбюджетные трансферты, предоставляемые ГВБФ,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а также межбюджетные трансферты, предоставляемые в порядке возмещения ранее произведенных расходов</a:t>
          </a:r>
          <a:endParaRPr lang="ru-RU" sz="900" kern="1200" dirty="0"/>
        </a:p>
      </dsp:txBody>
      <dsp:txXfrm>
        <a:off x="3956490" y="2854439"/>
        <a:ext cx="3460718" cy="19784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1D4966-4F38-429D-8CA0-6289E184487A}">
      <dsp:nvSpPr>
        <dsp:cNvPr id="0" name=""/>
        <dsp:cNvSpPr/>
      </dsp:nvSpPr>
      <dsp:spPr>
        <a:xfrm rot="16200000">
          <a:off x="894961" y="1193273"/>
          <a:ext cx="2612745" cy="1810378"/>
        </a:xfrm>
        <a:prstGeom prst="round2SameRect">
          <a:avLst>
            <a:gd name="adj1" fmla="val 16670"/>
            <a:gd name="adj2" fmla="val 0"/>
          </a:avLst>
        </a:prstGeom>
        <a:solidFill>
          <a:srgbClr val="144381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95250" rIns="85725" bIns="952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Корректное применение </a:t>
          </a:r>
          <a:br>
            <a:rPr lang="ru-RU" sz="1500" kern="1200" dirty="0"/>
          </a:br>
          <a:r>
            <a:rPr lang="ru-RU" sz="1500" kern="1200" dirty="0"/>
            <a:t>КБК в бюджетной отчетности, отчетности бюджетных </a:t>
          </a:r>
          <a:br>
            <a:rPr lang="ru-RU" sz="1500" kern="1200" dirty="0"/>
          </a:br>
          <a:r>
            <a:rPr lang="ru-RU" sz="1500" kern="1200" dirty="0"/>
            <a:t>и автономных учреждений</a:t>
          </a:r>
        </a:p>
      </dsp:txBody>
      <dsp:txXfrm rot="5400000">
        <a:off x="1384536" y="880481"/>
        <a:ext cx="1721987" cy="2435963"/>
      </dsp:txXfrm>
    </dsp:sp>
    <dsp:sp modelId="{C93D3403-387E-4187-9E8F-4911925F8C78}">
      <dsp:nvSpPr>
        <dsp:cNvPr id="0" name=""/>
        <dsp:cNvSpPr/>
      </dsp:nvSpPr>
      <dsp:spPr>
        <a:xfrm rot="5400000">
          <a:off x="2751368" y="1193258"/>
          <a:ext cx="2612745" cy="1809467"/>
        </a:xfrm>
        <a:prstGeom prst="round2SameRect">
          <a:avLst>
            <a:gd name="adj1" fmla="val 16670"/>
            <a:gd name="adj2" fmla="val 0"/>
          </a:avLst>
        </a:prstGeom>
        <a:solidFill>
          <a:srgbClr val="144381">
            <a:alpha val="1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25" tIns="95250" rIns="57150" bIns="952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Своевременное уточнение </a:t>
          </a:r>
          <a:br>
            <a:rPr lang="ru-RU" sz="1500" kern="1200" dirty="0"/>
          </a:br>
          <a:r>
            <a:rPr lang="ru-RU" sz="1500" kern="1200" dirty="0"/>
            <a:t>КБК по доходам, расходам, бюджетным данным, уточнение невыясненных платежей</a:t>
          </a:r>
        </a:p>
      </dsp:txBody>
      <dsp:txXfrm rot="-5400000">
        <a:off x="3153007" y="879967"/>
        <a:ext cx="1721120" cy="2436051"/>
      </dsp:txXfrm>
    </dsp:sp>
    <dsp:sp modelId="{FFECDBA3-6237-4491-BB2A-1B7EF68B3A60}">
      <dsp:nvSpPr>
        <dsp:cNvPr id="0" name=""/>
        <dsp:cNvSpPr/>
      </dsp:nvSpPr>
      <dsp:spPr>
        <a:xfrm>
          <a:off x="2213481" y="-72004"/>
          <a:ext cx="1669165" cy="1669084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tx1">
            <a:lumMod val="65000"/>
            <a:lumOff val="3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BEFD2A-96AB-448B-8CCB-94D17BA835C1}">
      <dsp:nvSpPr>
        <dsp:cNvPr id="0" name=""/>
        <dsp:cNvSpPr/>
      </dsp:nvSpPr>
      <dsp:spPr>
        <a:xfrm rot="10800000">
          <a:off x="2213481" y="2592284"/>
          <a:ext cx="1669165" cy="1669084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bg1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1D4966-4F38-429D-8CA0-6289E184487A}">
      <dsp:nvSpPr>
        <dsp:cNvPr id="0" name=""/>
        <dsp:cNvSpPr/>
      </dsp:nvSpPr>
      <dsp:spPr>
        <a:xfrm rot="16200000">
          <a:off x="894961" y="1193273"/>
          <a:ext cx="2612745" cy="1810378"/>
        </a:xfrm>
        <a:prstGeom prst="round2SameRect">
          <a:avLst>
            <a:gd name="adj1" fmla="val 16670"/>
            <a:gd name="adj2" fmla="val 0"/>
          </a:avLst>
        </a:prstGeom>
        <a:solidFill>
          <a:srgbClr val="144381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95250" rIns="85725" bIns="952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Корректное отражение </a:t>
          </a:r>
          <a:br>
            <a:rPr lang="ru-RU" sz="1500" kern="1200" dirty="0"/>
          </a:br>
          <a:r>
            <a:rPr lang="ru-RU" sz="1500" kern="1200" dirty="0"/>
            <a:t>КБК и КОСГУ </a:t>
          </a:r>
          <a:br>
            <a:rPr lang="ru-RU" sz="1500" kern="1200" dirty="0"/>
          </a:br>
          <a:r>
            <a:rPr lang="ru-RU" sz="1500" kern="1200" dirty="0"/>
            <a:t>в бюджетной отчетности, отчетности бюджетных </a:t>
          </a:r>
          <a:br>
            <a:rPr lang="ru-RU" sz="1500" kern="1200" dirty="0"/>
          </a:br>
          <a:r>
            <a:rPr lang="ru-RU" sz="1500" kern="1200" dirty="0"/>
            <a:t>и автономных учреждений</a:t>
          </a:r>
        </a:p>
      </dsp:txBody>
      <dsp:txXfrm rot="5400000">
        <a:off x="1384536" y="880481"/>
        <a:ext cx="1721987" cy="2435963"/>
      </dsp:txXfrm>
    </dsp:sp>
    <dsp:sp modelId="{C93D3403-387E-4187-9E8F-4911925F8C78}">
      <dsp:nvSpPr>
        <dsp:cNvPr id="0" name=""/>
        <dsp:cNvSpPr/>
      </dsp:nvSpPr>
      <dsp:spPr>
        <a:xfrm rot="5400000">
          <a:off x="2751368" y="1193258"/>
          <a:ext cx="2612745" cy="1809467"/>
        </a:xfrm>
        <a:prstGeom prst="round2SameRect">
          <a:avLst>
            <a:gd name="adj1" fmla="val 16670"/>
            <a:gd name="adj2" fmla="val 0"/>
          </a:avLst>
        </a:prstGeom>
        <a:solidFill>
          <a:srgbClr val="144381">
            <a:alpha val="1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25" tIns="95250" rIns="57150" bIns="952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Соответствие приказам Минфина </a:t>
          </a:r>
          <a:br>
            <a:rPr lang="ru-RU" sz="1500" kern="1200" dirty="0"/>
          </a:br>
          <a:r>
            <a:rPr lang="ru-RU" sz="1500" kern="1200" dirty="0"/>
            <a:t>о порядке применения </a:t>
          </a:r>
          <a:br>
            <a:rPr lang="ru-RU" sz="1500" kern="1200" dirty="0"/>
          </a:br>
          <a:r>
            <a:rPr lang="ru-RU" sz="1500" kern="1200" dirty="0"/>
            <a:t>КБК, КОСГУ </a:t>
          </a:r>
          <a:br>
            <a:rPr lang="ru-RU" sz="1500" kern="1200" dirty="0"/>
          </a:br>
          <a:r>
            <a:rPr lang="ru-RU" sz="1500" kern="1200" dirty="0"/>
            <a:t>с учетом писем об особенностях</a:t>
          </a:r>
        </a:p>
      </dsp:txBody>
      <dsp:txXfrm rot="-5400000">
        <a:off x="3153007" y="879967"/>
        <a:ext cx="1721120" cy="2436051"/>
      </dsp:txXfrm>
    </dsp:sp>
    <dsp:sp modelId="{FFECDBA3-6237-4491-BB2A-1B7EF68B3A60}">
      <dsp:nvSpPr>
        <dsp:cNvPr id="0" name=""/>
        <dsp:cNvSpPr/>
      </dsp:nvSpPr>
      <dsp:spPr>
        <a:xfrm>
          <a:off x="2213481" y="-72004"/>
          <a:ext cx="1669165" cy="1669084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tx1">
            <a:lumMod val="65000"/>
            <a:lumOff val="3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BEFD2A-96AB-448B-8CCB-94D17BA835C1}">
      <dsp:nvSpPr>
        <dsp:cNvPr id="0" name=""/>
        <dsp:cNvSpPr/>
      </dsp:nvSpPr>
      <dsp:spPr>
        <a:xfrm rot="10800000">
          <a:off x="2213481" y="2592284"/>
          <a:ext cx="1669165" cy="1669084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bg1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66AEC-D1C8-4284-AA5F-78F4AEBB4D73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317D9-3C07-4D1E-A696-F7ABB87A8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953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i="1" dirty="0">
                <a:solidFill>
                  <a:srgbClr val="FF0000"/>
                </a:solidFill>
              </a:rPr>
              <a:t>При расходовании за счет МБТ, </a:t>
            </a:r>
            <a:r>
              <a:rPr lang="ru-RU" i="1" dirty="0" err="1">
                <a:solidFill>
                  <a:srgbClr val="FF0000"/>
                </a:solidFill>
              </a:rPr>
              <a:t>Кбк</a:t>
            </a:r>
            <a:r>
              <a:rPr lang="ru-RU" i="1" dirty="0">
                <a:solidFill>
                  <a:srgbClr val="FF0000"/>
                </a:solidFill>
              </a:rPr>
              <a:t> при возвратах остатков МБТ </a:t>
            </a:r>
            <a:r>
              <a:rPr lang="ru-RU" i="1" dirty="0" err="1">
                <a:solidFill>
                  <a:srgbClr val="FF0000"/>
                </a:solidFill>
              </a:rPr>
              <a:t>Нац</a:t>
            </a:r>
            <a:r>
              <a:rPr lang="ru-RU" i="1" dirty="0">
                <a:solidFill>
                  <a:srgbClr val="FF0000"/>
                </a:solidFill>
              </a:rPr>
              <a:t> проекты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17D9-3C07-4D1E-A696-F7ABB87A8CA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110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Остатки </a:t>
            </a:r>
            <a:r>
              <a:rPr lang="ru-RU" dirty="0" err="1" smtClean="0"/>
              <a:t>дебиторки</a:t>
            </a:r>
            <a:r>
              <a:rPr lang="ru-RU" baseline="0" dirty="0" smtClean="0"/>
              <a:t> прошлых лет тоже есть  - почему не возвращают? + копейки – данные из 888 – сверить с ТОФК и ФО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17D9-3C07-4D1E-A696-F7ABB87A8CA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986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i="1" dirty="0">
                <a:solidFill>
                  <a:srgbClr val="FF0000"/>
                </a:solidFill>
              </a:rPr>
              <a:t>При расходовании за счет МБТ, </a:t>
            </a:r>
            <a:r>
              <a:rPr lang="ru-RU" i="1" dirty="0" err="1">
                <a:solidFill>
                  <a:srgbClr val="FF0000"/>
                </a:solidFill>
              </a:rPr>
              <a:t>Кбк</a:t>
            </a:r>
            <a:r>
              <a:rPr lang="ru-RU" i="1" dirty="0">
                <a:solidFill>
                  <a:srgbClr val="FF0000"/>
                </a:solidFill>
              </a:rPr>
              <a:t> при возвратах остатков МБТ </a:t>
            </a:r>
            <a:r>
              <a:rPr lang="ru-RU" i="1" dirty="0" err="1">
                <a:solidFill>
                  <a:srgbClr val="FF0000"/>
                </a:solidFill>
              </a:rPr>
              <a:t>Нац</a:t>
            </a:r>
            <a:r>
              <a:rPr lang="ru-RU" i="1" dirty="0">
                <a:solidFill>
                  <a:srgbClr val="FF0000"/>
                </a:solidFill>
              </a:rPr>
              <a:t> проекты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17D9-3C07-4D1E-A696-F7ABB87A8CAC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66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i="1" dirty="0">
                <a:solidFill>
                  <a:srgbClr val="FF0000"/>
                </a:solidFill>
              </a:rPr>
              <a:t>При расходовании за счет МБТ, </a:t>
            </a:r>
            <a:r>
              <a:rPr lang="ru-RU" i="1" dirty="0" err="1">
                <a:solidFill>
                  <a:srgbClr val="FF0000"/>
                </a:solidFill>
              </a:rPr>
              <a:t>Кбк</a:t>
            </a:r>
            <a:r>
              <a:rPr lang="ru-RU" i="1" dirty="0">
                <a:solidFill>
                  <a:srgbClr val="FF0000"/>
                </a:solidFill>
              </a:rPr>
              <a:t> при возвратах остатков МБТ </a:t>
            </a:r>
            <a:r>
              <a:rPr lang="ru-RU" i="1" dirty="0" err="1">
                <a:solidFill>
                  <a:srgbClr val="FF0000"/>
                </a:solidFill>
              </a:rPr>
              <a:t>Нац</a:t>
            </a:r>
            <a:r>
              <a:rPr lang="ru-RU" i="1" dirty="0">
                <a:solidFill>
                  <a:srgbClr val="FF0000"/>
                </a:solidFill>
              </a:rPr>
              <a:t> проекты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17D9-3C07-4D1E-A696-F7ABB87A8CAC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630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i="1" dirty="0">
                <a:solidFill>
                  <a:srgbClr val="FF0000"/>
                </a:solidFill>
              </a:rPr>
              <a:t>При расходовании за счет МБТ, </a:t>
            </a:r>
            <a:r>
              <a:rPr lang="ru-RU" i="1" dirty="0" err="1">
                <a:solidFill>
                  <a:srgbClr val="FF0000"/>
                </a:solidFill>
              </a:rPr>
              <a:t>Кбк</a:t>
            </a:r>
            <a:r>
              <a:rPr lang="ru-RU" i="1" dirty="0">
                <a:solidFill>
                  <a:srgbClr val="FF0000"/>
                </a:solidFill>
              </a:rPr>
              <a:t> при возвратах остатков МБТ </a:t>
            </a:r>
            <a:r>
              <a:rPr lang="ru-RU" i="1" dirty="0" err="1">
                <a:solidFill>
                  <a:srgbClr val="FF0000"/>
                </a:solidFill>
              </a:rPr>
              <a:t>Нац</a:t>
            </a:r>
            <a:r>
              <a:rPr lang="ru-RU" i="1" dirty="0">
                <a:solidFill>
                  <a:srgbClr val="FF0000"/>
                </a:solidFill>
              </a:rPr>
              <a:t> проекты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17D9-3C07-4D1E-A696-F7ABB87A8CAC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294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i="1" dirty="0">
                <a:solidFill>
                  <a:srgbClr val="FF0000"/>
                </a:solidFill>
              </a:rPr>
              <a:t>При расходовании за счет МБТ, </a:t>
            </a:r>
            <a:r>
              <a:rPr lang="ru-RU" i="1" dirty="0" err="1">
                <a:solidFill>
                  <a:srgbClr val="FF0000"/>
                </a:solidFill>
              </a:rPr>
              <a:t>Кбк</a:t>
            </a:r>
            <a:r>
              <a:rPr lang="ru-RU" i="1" dirty="0">
                <a:solidFill>
                  <a:srgbClr val="FF0000"/>
                </a:solidFill>
              </a:rPr>
              <a:t> при возвратах остатков МБТ </a:t>
            </a:r>
            <a:r>
              <a:rPr lang="ru-RU" i="1" dirty="0" err="1">
                <a:solidFill>
                  <a:srgbClr val="FF0000"/>
                </a:solidFill>
              </a:rPr>
              <a:t>Нац</a:t>
            </a:r>
            <a:r>
              <a:rPr lang="ru-RU" i="1" dirty="0">
                <a:solidFill>
                  <a:srgbClr val="FF0000"/>
                </a:solidFill>
              </a:rPr>
              <a:t> проекты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17D9-3C07-4D1E-A696-F7ABB87A8CAC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400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i="1" dirty="0">
                <a:solidFill>
                  <a:srgbClr val="FF0000"/>
                </a:solidFill>
              </a:rPr>
              <a:t>При расходовании за счет МБТ, </a:t>
            </a:r>
            <a:r>
              <a:rPr lang="ru-RU" i="1" dirty="0" err="1">
                <a:solidFill>
                  <a:srgbClr val="FF0000"/>
                </a:solidFill>
              </a:rPr>
              <a:t>Кбк</a:t>
            </a:r>
            <a:r>
              <a:rPr lang="ru-RU" i="1" dirty="0">
                <a:solidFill>
                  <a:srgbClr val="FF0000"/>
                </a:solidFill>
              </a:rPr>
              <a:t> при возвратах остатков МБТ </a:t>
            </a:r>
            <a:r>
              <a:rPr lang="ru-RU" i="1" dirty="0" err="1">
                <a:solidFill>
                  <a:srgbClr val="FF0000"/>
                </a:solidFill>
              </a:rPr>
              <a:t>Нац</a:t>
            </a:r>
            <a:r>
              <a:rPr lang="ru-RU" i="1" dirty="0">
                <a:solidFill>
                  <a:srgbClr val="FF0000"/>
                </a:solidFill>
              </a:rPr>
              <a:t> проекты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17D9-3C07-4D1E-A696-F7ABB87A8CAC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5845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i="1" dirty="0">
                <a:solidFill>
                  <a:srgbClr val="FF0000"/>
                </a:solidFill>
              </a:rPr>
              <a:t>При расходовании за счет МБТ, </a:t>
            </a:r>
            <a:r>
              <a:rPr lang="ru-RU" i="1" dirty="0" err="1">
                <a:solidFill>
                  <a:srgbClr val="FF0000"/>
                </a:solidFill>
              </a:rPr>
              <a:t>Кбк</a:t>
            </a:r>
            <a:r>
              <a:rPr lang="ru-RU" i="1" dirty="0">
                <a:solidFill>
                  <a:srgbClr val="FF0000"/>
                </a:solidFill>
              </a:rPr>
              <a:t> при возвратах остатков МБТ </a:t>
            </a:r>
            <a:r>
              <a:rPr lang="ru-RU" i="1" dirty="0" err="1">
                <a:solidFill>
                  <a:srgbClr val="FF0000"/>
                </a:solidFill>
              </a:rPr>
              <a:t>Нац</a:t>
            </a:r>
            <a:r>
              <a:rPr lang="ru-RU" i="1" dirty="0">
                <a:solidFill>
                  <a:srgbClr val="FF0000"/>
                </a:solidFill>
              </a:rPr>
              <a:t> проекты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17D9-3C07-4D1E-A696-F7ABB87A8CAC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9041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Исключение РЕПО, но РЕПО только у Санкт-Петербурга, у которого с логикой отчета как раз все </a:t>
            </a:r>
            <a:r>
              <a:rPr lang="ru-RU" dirty="0" err="1" smtClean="0"/>
              <a:t>ок</a:t>
            </a:r>
            <a:r>
              <a:rPr lang="ru-RU" dirty="0" smtClean="0"/>
              <a:t>. У большинства история такая. На начало периода – 0 облигаций. Потом какие-то потоки по КОСГУ 520 и 620, потом 0 на </a:t>
            </a:r>
            <a:r>
              <a:rPr lang="ru-RU" smtClean="0"/>
              <a:t>конец периода.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17D9-3C07-4D1E-A696-F7ABB87A8CAC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445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32366" y="1818512"/>
            <a:ext cx="6400801" cy="268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43"/>
            </a:lvl1pPr>
          </a:lstStyle>
          <a:p>
            <a:endParaRPr dirty="0"/>
          </a:p>
        </p:txBody>
      </p:sp>
      <p:sp>
        <p:nvSpPr>
          <p:cNvPr id="7" name="Holder 2">
            <a:extLst>
              <a:ext uri="{FF2B5EF4-FFF2-40B4-BE49-F238E27FC236}">
                <a16:creationId xmlns:a16="http://schemas.microsoft.com/office/drawing/2014/main" xmlns="" id="{7B23EBB8-90AE-42AD-89F1-AAACFA842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46977"/>
            <a:ext cx="4342476" cy="26885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10" name="Дата 9">
            <a:extLst>
              <a:ext uri="{FF2B5EF4-FFF2-40B4-BE49-F238E27FC236}">
                <a16:creationId xmlns:a16="http://schemas.microsoft.com/office/drawing/2014/main" xmlns="" id="{20278EF6-AF14-48C2-AE7F-BB201C546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340C1-9663-4834-9678-E2A955AB6CD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ижний колонтитул 10">
            <a:extLst>
              <a:ext uri="{FF2B5EF4-FFF2-40B4-BE49-F238E27FC236}">
                <a16:creationId xmlns:a16="http://schemas.microsoft.com/office/drawing/2014/main" xmlns="" id="{673C5D05-5317-4410-986D-0EB45742A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омер слайда 11">
            <a:extLst>
              <a:ext uri="{FF2B5EF4-FFF2-40B4-BE49-F238E27FC236}">
                <a16:creationId xmlns:a16="http://schemas.microsoft.com/office/drawing/2014/main" xmlns="" id="{9B8336B5-74EC-4EED-88A6-FF7D2C8A8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xmlns="" id="{1446C190-F8E2-4AFB-B314-BCDB9617442F}"/>
              </a:ext>
            </a:extLst>
          </p:cNvPr>
          <p:cNvCxnSpPr>
            <a:cxnSpLocks/>
          </p:cNvCxnSpPr>
          <p:nvPr userDrawn="1"/>
        </p:nvCxnSpPr>
        <p:spPr>
          <a:xfrm>
            <a:off x="90000" y="990000"/>
            <a:ext cx="8953298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8981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7DF15-E714-4CF6-BEF1-7D53FFC8CFC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xmlns="" id="{4E065825-85CD-4AFB-994B-2E973E9F02E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7" y="6394480"/>
            <a:ext cx="2103121" cy="268856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6" name="Holder 2">
            <a:extLst>
              <a:ext uri="{FF2B5EF4-FFF2-40B4-BE49-F238E27FC236}">
                <a16:creationId xmlns:a16="http://schemas.microsoft.com/office/drawing/2014/main" xmlns="" id="{E801F513-37A4-4436-BBD3-3D2847934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46977"/>
            <a:ext cx="4342476" cy="26885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63ECD8A8-3FA2-40FD-A1B8-32BFEA225FBD}"/>
              </a:ext>
            </a:extLst>
          </p:cNvPr>
          <p:cNvCxnSpPr>
            <a:cxnSpLocks/>
          </p:cNvCxnSpPr>
          <p:nvPr userDrawn="1"/>
        </p:nvCxnSpPr>
        <p:spPr>
          <a:xfrm>
            <a:off x="90000" y="990000"/>
            <a:ext cx="8953298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219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2" y="6377945"/>
            <a:ext cx="2103121" cy="439031"/>
          </a:xfrm>
        </p:spPr>
        <p:txBody>
          <a:bodyPr/>
          <a:lstStyle/>
          <a:p>
            <a:fld id="{DCF62467-51A0-4331-81DA-2BBFEC3C67E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08961" y="6377947"/>
            <a:ext cx="2926080" cy="439031"/>
          </a:xfr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xmlns="" id="{2C64C0D2-3B01-4D89-AC3D-D015BF578CA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7" y="6394480"/>
            <a:ext cx="2103121" cy="268856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6" name="Holder 2">
            <a:extLst>
              <a:ext uri="{FF2B5EF4-FFF2-40B4-BE49-F238E27FC236}">
                <a16:creationId xmlns:a16="http://schemas.microsoft.com/office/drawing/2014/main" xmlns="" id="{ACA70A9C-BB1B-495B-A91D-4FFE807F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46977"/>
            <a:ext cx="4342476" cy="26885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14B081CF-64E0-45FA-B2B7-373E8E89AF28}"/>
              </a:ext>
            </a:extLst>
          </p:cNvPr>
          <p:cNvCxnSpPr>
            <a:cxnSpLocks/>
          </p:cNvCxnSpPr>
          <p:nvPr userDrawn="1"/>
        </p:nvCxnSpPr>
        <p:spPr>
          <a:xfrm>
            <a:off x="90000" y="990000"/>
            <a:ext cx="8953298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4419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2C46D-2BE9-48F2-8DE0-9D2A1613048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18.12.2020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27FC7-9221-4C63-AD2E-45B94A64E8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26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25238" y="3233855"/>
            <a:ext cx="601224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003B5A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4912538"/>
            <a:ext cx="423558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1" y="6377945"/>
            <a:ext cx="2926080" cy="4390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449324"/>
            <a:endParaRPr sz="2853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2" y="6377942"/>
            <a:ext cx="2103121" cy="4390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449324"/>
            <a:fld id="{C06340C1-9663-4834-9678-E2A955AB6CD1}" type="datetime1">
              <a:rPr lang="en-US" sz="2853" smtClean="0">
                <a:solidFill>
                  <a:prstClr val="black">
                    <a:tint val="75000"/>
                  </a:prstClr>
                </a:solidFill>
              </a:rPr>
              <a:pPr defTabSz="1449324"/>
              <a:t>12/18/2020</a:t>
            </a:fld>
            <a:endParaRPr lang="en-US" sz="2853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940177" y="6394480"/>
            <a:ext cx="2103121" cy="2688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747" b="1">
                <a:solidFill>
                  <a:schemeClr val="tx2"/>
                </a:solidFill>
              </a:defRPr>
            </a:lvl1pPr>
          </a:lstStyle>
          <a:p>
            <a:pPr defTabSz="1449324"/>
            <a:fld id="{B6F15528-21DE-4FAA-801E-634DDDAF4B2B}" type="slidenum">
              <a:rPr lang="ru-RU" smtClean="0">
                <a:solidFill>
                  <a:srgbClr val="1F497D"/>
                </a:solidFill>
              </a:rPr>
              <a:pPr defTabSz="1449324"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D21E54D-E34D-4EB5-B6E5-307B5DBF8EA4}"/>
              </a:ext>
            </a:extLst>
          </p:cNvPr>
          <p:cNvSpPr txBox="1"/>
          <p:nvPr userDrawn="1"/>
        </p:nvSpPr>
        <p:spPr>
          <a:xfrm>
            <a:off x="991910" y="264167"/>
            <a:ext cx="14148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</a:t>
            </a:r>
            <a:r>
              <a:rPr lang="en-US" sz="1200" b="0" cap="all" spc="-100000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en-US" sz="1200" b="0" cap="all" spc="-100000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en-US" sz="1200" b="0" cap="all" spc="-100000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en-US" sz="1200" b="0" cap="all" spc="-100000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en-US" sz="1200" b="0" cap="all" spc="-100000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US" sz="1200" b="0" cap="all" spc="-100000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en-US" sz="1200" b="0" cap="all" spc="-100000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ь</a:t>
            </a:r>
            <a:r>
              <a:rPr lang="en-US" sz="1200" b="0" cap="all" spc="-100000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en-US" sz="1200" b="0" cap="all" spc="-100000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en-US" sz="1200" b="0" cap="all" spc="-100000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en-US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en-US" sz="1200" b="0" cap="all" spc="-100000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US" sz="1200" b="0" cap="all" spc="-100000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en-US" sz="1200" b="0" cap="all" spc="-100000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en-US" sz="1200" b="0" cap="all" spc="-100000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US" sz="1200" b="0" cap="all" spc="-100000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sz="1200" b="0" cap="all" spc="-100000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en-US" sz="1200" b="0" cap="all" spc="-100000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й</a:t>
            </a:r>
            <a:r>
              <a:rPr lang="en-US" sz="1200" b="0" cap="all" spc="-100000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-US" sz="1200" b="0" cap="all" spc="-100000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en-US" sz="1200" b="0" cap="all" spc="-100000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en-US" sz="1200" b="0" cap="all" spc="-100000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0" cap="all" baseline="0" dirty="0">
                <a:solidFill>
                  <a:srgbClr val="1443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4E13FB39-6DD7-4F02-BFD4-70D7CBA03A2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70000" y="90000"/>
            <a:ext cx="721910" cy="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615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 dt="0"/>
  <p:txStyles>
    <p:titleStyle>
      <a:lvl1pPr>
        <a:defRPr sz="317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D2825ED3-B74D-46EA-B1CD-82535DA51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00" y="1800000"/>
            <a:ext cx="6210192" cy="132556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algn="l"/>
            <a:r>
              <a:rPr lang="ru-RU" sz="2000" dirty="0"/>
              <a:t>Особенности составления и представления годовой бюджетной (бухгалтерской) отчетности </a:t>
            </a:r>
            <a:br>
              <a:rPr lang="ru-RU" sz="2000" dirty="0"/>
            </a:br>
            <a:r>
              <a:rPr lang="ru-RU" sz="2000" dirty="0"/>
              <a:t>за 2020 год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B5DAFF3-4328-4DA3-ADF0-289AB96FD8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r="49981"/>
          <a:stretch/>
        </p:blipFill>
        <p:spPr>
          <a:xfrm>
            <a:off x="6736732" y="729000"/>
            <a:ext cx="2407268" cy="5400000"/>
          </a:xfrm>
          <a:prstGeom prst="rect">
            <a:avLst/>
          </a:prstGeom>
        </p:spPr>
      </p:pic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D636F7BB-5684-430F-A3E0-E20A60C33949}"/>
              </a:ext>
            </a:extLst>
          </p:cNvPr>
          <p:cNvCxnSpPr>
            <a:cxnSpLocks/>
          </p:cNvCxnSpPr>
          <p:nvPr/>
        </p:nvCxnSpPr>
        <p:spPr>
          <a:xfrm>
            <a:off x="90000" y="990000"/>
            <a:ext cx="9360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268881E-2011-4CD4-A7F8-286C7AB3DD3A}"/>
              </a:ext>
            </a:extLst>
          </p:cNvPr>
          <p:cNvSpPr txBox="1"/>
          <p:nvPr/>
        </p:nvSpPr>
        <p:spPr>
          <a:xfrm>
            <a:off x="90000" y="5037003"/>
            <a:ext cx="432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Управление бюджетного учета и отчетности</a:t>
            </a:r>
          </a:p>
        </p:txBody>
      </p:sp>
      <p:sp>
        <p:nvSpPr>
          <p:cNvPr id="10" name="Текст 13">
            <a:extLst>
              <a:ext uri="{FF2B5EF4-FFF2-40B4-BE49-F238E27FC236}">
                <a16:creationId xmlns:a16="http://schemas.microsoft.com/office/drawing/2014/main" xmlns="" id="{A2A8C31A-A8B6-407E-B92E-183A9AFF5983}"/>
              </a:ext>
            </a:extLst>
          </p:cNvPr>
          <p:cNvSpPr txBox="1">
            <a:spLocks/>
          </p:cNvSpPr>
          <p:nvPr/>
        </p:nvSpPr>
        <p:spPr>
          <a:xfrm>
            <a:off x="90000" y="4687726"/>
            <a:ext cx="2018501" cy="338554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marL="0" indent="0">
              <a:buNone/>
              <a:defRPr sz="1600">
                <a:solidFill>
                  <a:srgbClr val="14438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>
                <a:latin typeface="+mn-lt"/>
                <a:ea typeface="+mn-ea"/>
                <a:cs typeface="+mn-cs"/>
              </a:defRPr>
            </a:lvl2pPr>
            <a:lvl3pPr marL="1450291">
              <a:defRPr>
                <a:latin typeface="+mn-lt"/>
                <a:ea typeface="+mn-ea"/>
                <a:cs typeface="+mn-cs"/>
              </a:defRPr>
            </a:lvl3pPr>
            <a:lvl4pPr marL="2175435">
              <a:defRPr>
                <a:latin typeface="+mn-lt"/>
                <a:ea typeface="+mn-ea"/>
                <a:cs typeface="+mn-cs"/>
              </a:defRPr>
            </a:lvl4pPr>
            <a:lvl5pPr marL="2900580">
              <a:defRPr>
                <a:latin typeface="+mn-lt"/>
                <a:ea typeface="+mn-ea"/>
                <a:cs typeface="+mn-cs"/>
              </a:defRPr>
            </a:lvl5pPr>
            <a:lvl6pPr marL="3625726">
              <a:defRPr>
                <a:latin typeface="+mn-lt"/>
                <a:ea typeface="+mn-ea"/>
                <a:cs typeface="+mn-cs"/>
              </a:defRPr>
            </a:lvl6pPr>
            <a:lvl7pPr marL="4350871">
              <a:defRPr>
                <a:latin typeface="+mn-lt"/>
                <a:ea typeface="+mn-ea"/>
                <a:cs typeface="+mn-cs"/>
              </a:defRPr>
            </a:lvl7pPr>
            <a:lvl8pPr marL="5076016">
              <a:defRPr>
                <a:latin typeface="+mn-lt"/>
                <a:ea typeface="+mn-ea"/>
                <a:cs typeface="+mn-cs"/>
              </a:defRPr>
            </a:lvl8pPr>
            <a:lvl9pPr marL="5801162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ru-RU" kern="0" dirty="0">
                <a:latin typeface="Arial Narrow" panose="020B0606020202030204" pitchFamily="34" charset="0"/>
              </a:rPr>
              <a:t>Начальник Управления</a:t>
            </a:r>
          </a:p>
        </p:txBody>
      </p:sp>
      <p:sp>
        <p:nvSpPr>
          <p:cNvPr id="11" name="Текст 13">
            <a:extLst>
              <a:ext uri="{FF2B5EF4-FFF2-40B4-BE49-F238E27FC236}">
                <a16:creationId xmlns:a16="http://schemas.microsoft.com/office/drawing/2014/main" xmlns="" id="{4E7E028D-68E2-4AB7-B3D9-7E9E6E852927}"/>
              </a:ext>
            </a:extLst>
          </p:cNvPr>
          <p:cNvSpPr txBox="1">
            <a:spLocks/>
          </p:cNvSpPr>
          <p:nvPr/>
        </p:nvSpPr>
        <p:spPr>
          <a:xfrm>
            <a:off x="90000" y="4312337"/>
            <a:ext cx="2685351" cy="369332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marL="0" indent="0">
              <a:buNone/>
              <a:defRPr sz="1800" b="1">
                <a:solidFill>
                  <a:srgbClr val="14438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>
                <a:latin typeface="+mn-lt"/>
                <a:ea typeface="+mn-ea"/>
                <a:cs typeface="+mn-cs"/>
              </a:defRPr>
            </a:lvl2pPr>
            <a:lvl3pPr marL="1450291">
              <a:defRPr>
                <a:latin typeface="+mn-lt"/>
                <a:ea typeface="+mn-ea"/>
                <a:cs typeface="+mn-cs"/>
              </a:defRPr>
            </a:lvl3pPr>
            <a:lvl4pPr marL="2175435">
              <a:defRPr>
                <a:latin typeface="+mn-lt"/>
                <a:ea typeface="+mn-ea"/>
                <a:cs typeface="+mn-cs"/>
              </a:defRPr>
            </a:lvl4pPr>
            <a:lvl5pPr marL="2900580">
              <a:defRPr>
                <a:latin typeface="+mn-lt"/>
                <a:ea typeface="+mn-ea"/>
                <a:cs typeface="+mn-cs"/>
              </a:defRPr>
            </a:lvl5pPr>
            <a:lvl6pPr marL="3625726">
              <a:defRPr>
                <a:latin typeface="+mn-lt"/>
                <a:ea typeface="+mn-ea"/>
                <a:cs typeface="+mn-cs"/>
              </a:defRPr>
            </a:lvl6pPr>
            <a:lvl7pPr marL="4350871">
              <a:defRPr>
                <a:latin typeface="+mn-lt"/>
                <a:ea typeface="+mn-ea"/>
                <a:cs typeface="+mn-cs"/>
              </a:defRPr>
            </a:lvl7pPr>
            <a:lvl8pPr marL="5076016">
              <a:defRPr>
                <a:latin typeface="+mn-lt"/>
                <a:ea typeface="+mn-ea"/>
                <a:cs typeface="+mn-cs"/>
              </a:defRPr>
            </a:lvl8pPr>
            <a:lvl9pPr marL="5801162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ru-RU" kern="0" dirty="0" err="1">
                <a:latin typeface="Arial Narrow" panose="020B0606020202030204" pitchFamily="34" charset="0"/>
              </a:rPr>
              <a:t>Кривенец</a:t>
            </a:r>
            <a:r>
              <a:rPr lang="ru-RU" kern="0" dirty="0">
                <a:latin typeface="Arial Narrow" panose="020B0606020202030204" pitchFamily="34" charset="0"/>
              </a:rPr>
              <a:t> Анна Николаева</a:t>
            </a: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xmlns="" id="{154014F0-1FD4-4292-99D3-71099FF9B400}"/>
              </a:ext>
            </a:extLst>
          </p:cNvPr>
          <p:cNvCxnSpPr>
            <a:cxnSpLocks/>
          </p:cNvCxnSpPr>
          <p:nvPr/>
        </p:nvCxnSpPr>
        <p:spPr>
          <a:xfrm>
            <a:off x="90000" y="5037003"/>
            <a:ext cx="4500000" cy="0"/>
          </a:xfrm>
          <a:prstGeom prst="line">
            <a:avLst/>
          </a:prstGeom>
          <a:ln w="12700">
            <a:solidFill>
              <a:srgbClr val="1443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16880EA-1917-423C-9AE6-1461713079A2}"/>
              </a:ext>
            </a:extLst>
          </p:cNvPr>
          <p:cNvSpPr txBox="1"/>
          <p:nvPr/>
        </p:nvSpPr>
        <p:spPr>
          <a:xfrm>
            <a:off x="4824000" y="6519446"/>
            <a:ext cx="432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18.12.2020</a:t>
            </a:r>
          </a:p>
        </p:txBody>
      </p:sp>
    </p:spTree>
    <p:extLst>
      <p:ext uri="{BB962C8B-B14F-4D97-AF65-F5344CB8AC3E}">
        <p14:creationId xmlns:p14="http://schemas.microsoft.com/office/powerpoint/2010/main" val="242590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6703546" cy="553998"/>
          </a:xfr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144381"/>
                </a:solidFill>
              </a:rPr>
              <a:t>Результаты выверки данных </a:t>
            </a:r>
            <a:br>
              <a:rPr lang="ru-RU" sz="1800" dirty="0">
                <a:solidFill>
                  <a:srgbClr val="144381"/>
                </a:solidFill>
              </a:rPr>
            </a:br>
            <a:r>
              <a:rPr lang="ru-RU" sz="1800" dirty="0">
                <a:solidFill>
                  <a:srgbClr val="144381"/>
                </a:solidFill>
              </a:rPr>
              <a:t>в Справках по консолидируемым расчетам на 01.11.2020</a:t>
            </a:r>
            <a:endParaRPr lang="ru-RU" sz="1800" b="1" dirty="0">
              <a:solidFill>
                <a:srgbClr val="144381"/>
              </a:solidFill>
            </a:endParaRPr>
          </a:p>
        </p:txBody>
      </p:sp>
      <p:sp>
        <p:nvSpPr>
          <p:cNvPr id="18" name="Номер слайда 4">
            <a:extLst>
              <a:ext uri="{FF2B5EF4-FFF2-40B4-BE49-F238E27FC236}">
                <a16:creationId xmlns:a16="http://schemas.microsoft.com/office/drawing/2014/main" xmlns="" id="{9C56EBE6-090E-4A3A-96AA-BE410A851B8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33126" y="6408000"/>
            <a:ext cx="360000" cy="360000"/>
          </a:xfrm>
          <a:prstGeom prst="rect">
            <a:avLst/>
          </a:prstGeom>
        </p:spPr>
        <p:txBody>
          <a:bodyPr anchor="b"/>
          <a:lstStyle/>
          <a:p>
            <a:pPr algn="r"/>
            <a:fld id="{2B83DC6B-EB60-4B2C-96CD-1D71C753CDAA}" type="slidenum">
              <a:rPr lang="ru-RU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10</a:t>
            </a:fld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85073869-CE3E-475C-AD5B-F8C19CD1E240}"/>
              </a:ext>
            </a:extLst>
          </p:cNvPr>
          <p:cNvSpPr/>
          <p:nvPr/>
        </p:nvSpPr>
        <p:spPr>
          <a:xfrm rot="10800000" flipV="1">
            <a:off x="323518" y="1175846"/>
            <a:ext cx="3384385" cy="338554"/>
          </a:xfrm>
          <a:prstGeom prst="rect">
            <a:avLst/>
          </a:prstGeom>
          <a:solidFill>
            <a:srgbClr val="14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Передача земельных участков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1C766915-B4C0-4626-9590-3085F2765A96}"/>
              </a:ext>
            </a:extLst>
          </p:cNvPr>
          <p:cNvSpPr txBox="1"/>
          <p:nvPr/>
        </p:nvSpPr>
        <p:spPr>
          <a:xfrm>
            <a:off x="434424" y="3403858"/>
            <a:ext cx="8298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>
                <a:solidFill>
                  <a:srgbClr val="144381"/>
                </a:solidFill>
                <a:latin typeface="Arial Narrow" panose="020B0606020202030204" pitchFamily="34" charset="0"/>
              </a:rPr>
              <a:t>Инструкция 162н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A6473D53-DCF9-4D22-AADD-7F7A17173EA0}"/>
              </a:ext>
            </a:extLst>
          </p:cNvPr>
          <p:cNvSpPr txBox="1"/>
          <p:nvPr/>
        </p:nvSpPr>
        <p:spPr>
          <a:xfrm>
            <a:off x="1860937" y="2078097"/>
            <a:ext cx="2073198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ru-RU" b="1" dirty="0"/>
              <a:t>УЧРЕЖДЕНИЕ А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7E928B46-C827-44AD-A94E-827CED0FDE05}"/>
              </a:ext>
            </a:extLst>
          </p:cNvPr>
          <p:cNvSpPr txBox="1"/>
          <p:nvPr/>
        </p:nvSpPr>
        <p:spPr>
          <a:xfrm>
            <a:off x="5076056" y="2078097"/>
            <a:ext cx="2172537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ru-RU" b="1" dirty="0"/>
              <a:t>УЧРЕЖДЕНИЕ В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xmlns="" id="{96E13806-A160-4989-9017-BEEBDEAA545F}"/>
              </a:ext>
            </a:extLst>
          </p:cNvPr>
          <p:cNvGrpSpPr/>
          <p:nvPr/>
        </p:nvGrpSpPr>
        <p:grpSpPr>
          <a:xfrm>
            <a:off x="4349724" y="2078097"/>
            <a:ext cx="366690" cy="369332"/>
            <a:chOff x="2978882" y="3429000"/>
            <a:chExt cx="819450" cy="576064"/>
          </a:xfrm>
        </p:grpSpPr>
        <p:sp>
          <p:nvSpPr>
            <p:cNvPr id="36" name="Стрелка: шеврон 35">
              <a:extLst>
                <a:ext uri="{FF2B5EF4-FFF2-40B4-BE49-F238E27FC236}">
                  <a16:creationId xmlns:a16="http://schemas.microsoft.com/office/drawing/2014/main" xmlns="" id="{C45CE079-E89E-4FAE-BD28-79652911266E}"/>
                </a:ext>
              </a:extLst>
            </p:cNvPr>
            <p:cNvSpPr/>
            <p:nvPr/>
          </p:nvSpPr>
          <p:spPr>
            <a:xfrm>
              <a:off x="3222268" y="3429000"/>
              <a:ext cx="576064" cy="576064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7" name="Стрелка: шеврон 36">
              <a:extLst>
                <a:ext uri="{FF2B5EF4-FFF2-40B4-BE49-F238E27FC236}">
                  <a16:creationId xmlns:a16="http://schemas.microsoft.com/office/drawing/2014/main" xmlns="" id="{8FA35F92-E261-4396-9D7B-5B8940C0BDE7}"/>
                </a:ext>
              </a:extLst>
            </p:cNvPr>
            <p:cNvSpPr/>
            <p:nvPr/>
          </p:nvSpPr>
          <p:spPr>
            <a:xfrm>
              <a:off x="2978882" y="3429000"/>
              <a:ext cx="576064" cy="576064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xmlns="" id="{52F84CFA-B866-4931-9C14-4035B5A4ADA1}"/>
              </a:ext>
            </a:extLst>
          </p:cNvPr>
          <p:cNvSpPr/>
          <p:nvPr/>
        </p:nvSpPr>
        <p:spPr>
          <a:xfrm>
            <a:off x="5514551" y="2447429"/>
            <a:ext cx="129554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1 401 10 195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2341631F-6CA0-47AE-9967-DAB16DA80309}"/>
              </a:ext>
            </a:extLst>
          </p:cNvPr>
          <p:cNvSpPr/>
          <p:nvPr/>
        </p:nvSpPr>
        <p:spPr>
          <a:xfrm>
            <a:off x="2002098" y="2447429"/>
            <a:ext cx="179087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1 401 20 281 (251)</a:t>
            </a:r>
            <a:endParaRPr lang="ru-RU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6BDAFFBE-B201-4FEE-B874-94A4082FC648}"/>
              </a:ext>
            </a:extLst>
          </p:cNvPr>
          <p:cNvSpPr txBox="1"/>
          <p:nvPr/>
        </p:nvSpPr>
        <p:spPr>
          <a:xfrm>
            <a:off x="434424" y="3746780"/>
            <a:ext cx="41375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latin typeface="Arial Narrow" panose="020B0606020202030204" pitchFamily="34" charset="0"/>
              </a:rPr>
              <a:t>17. Выбытие объектов непроизведенных активов оформляется следующими бухгалтерскими </a:t>
            </a:r>
            <a:r>
              <a:rPr lang="ru-RU" sz="1400" dirty="0" smtClean="0">
                <a:latin typeface="Arial Narrow" panose="020B0606020202030204" pitchFamily="34" charset="0"/>
              </a:rPr>
              <a:t>записями:</a:t>
            </a:r>
          </a:p>
          <a:p>
            <a:pPr algn="just"/>
            <a:r>
              <a:rPr lang="ru-RU" sz="1400" dirty="0" smtClean="0">
                <a:latin typeface="Arial Narrow" panose="020B0606020202030204" pitchFamily="34" charset="0"/>
              </a:rPr>
              <a:t>безвозмездная </a:t>
            </a:r>
            <a:r>
              <a:rPr lang="ru-RU" sz="1400" dirty="0">
                <a:latin typeface="Arial Narrow" panose="020B0606020202030204" pitchFamily="34" charset="0"/>
              </a:rPr>
              <a:t>передача объектов непроизведенных активов отражается по дебету счета 030404330, соответствующих счетов аналитического учета счета 040120280, счета 040120250 и кредиту соответствующих счетов аналитического учета счета 010300000 "Непроизведенные активы"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1CB5694C-C4F7-4DE5-AF57-1B4489C898F4}"/>
              </a:ext>
            </a:extLst>
          </p:cNvPr>
          <p:cNvSpPr txBox="1"/>
          <p:nvPr/>
        </p:nvSpPr>
        <p:spPr>
          <a:xfrm>
            <a:off x="4716414" y="3746780"/>
            <a:ext cx="413757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latin typeface="Arial Narrow" panose="020B0606020202030204" pitchFamily="34" charset="0"/>
              </a:rPr>
              <a:t>16. Операции по поступлению объектов непроизведенных активов оформляются следующими бухгалтерскими записями:</a:t>
            </a:r>
          </a:p>
          <a:p>
            <a:pPr algn="just"/>
            <a:r>
              <a:rPr lang="ru-RU" sz="1400" dirty="0">
                <a:latin typeface="Arial Narrow" panose="020B0606020202030204" pitchFamily="34" charset="0"/>
              </a:rPr>
              <a:t>при получении земельных участков на праве постоянного (бессрочного) пользования, в том числе расположенных под объектами недвижимости - по дебету счета 010311330 и кредиту счета 040110195;</a:t>
            </a:r>
          </a:p>
          <a:p>
            <a:pPr algn="just"/>
            <a:r>
              <a:rPr lang="ru-RU" sz="1400" dirty="0">
                <a:latin typeface="Arial Narrow" panose="020B0606020202030204" pitchFamily="34" charset="0"/>
              </a:rPr>
              <a:t>принятие к бюджетному учету по сформированной стоимости безвозмездно полученных непроизведенных активов отражается по дебету соответствующих счетов аналитического учета счета 010300000  и кредиту счета 030404330, соответствующих счетов аналитического учета счета 040110190;</a:t>
            </a:r>
          </a:p>
        </p:txBody>
      </p:sp>
    </p:spTree>
    <p:extLst>
      <p:ext uri="{BB962C8B-B14F-4D97-AF65-F5344CB8AC3E}">
        <p14:creationId xmlns:p14="http://schemas.microsoft.com/office/powerpoint/2010/main" val="321054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1475ABC9-94D2-41AE-BA22-D429CCEE9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9752" y="327139"/>
            <a:ext cx="6703546" cy="276999"/>
          </a:xfrm>
        </p:spPr>
        <p:txBody>
          <a:bodyPr wrap="square" anchor="ctr">
            <a:spAutoFit/>
          </a:bodyPr>
          <a:lstStyle/>
          <a:p>
            <a:r>
              <a:rPr lang="ru-RU" sz="1800" dirty="0">
                <a:solidFill>
                  <a:srgbClr val="144381"/>
                </a:solidFill>
              </a:rPr>
              <a:t>Остатки неиспользованных «целевых» дотаций</a:t>
            </a:r>
          </a:p>
        </p:txBody>
      </p:sp>
      <p:sp>
        <p:nvSpPr>
          <p:cNvPr id="8" name="Номер слайда 4">
            <a:extLst>
              <a:ext uri="{FF2B5EF4-FFF2-40B4-BE49-F238E27FC236}">
                <a16:creationId xmlns:a16="http://schemas.microsoft.com/office/drawing/2014/main" xmlns="" id="{78C10F79-85D1-4DF5-B68C-A2527658E13B}"/>
              </a:ext>
            </a:extLst>
          </p:cNvPr>
          <p:cNvSpPr txBox="1">
            <a:spLocks/>
          </p:cNvSpPr>
          <p:nvPr/>
        </p:nvSpPr>
        <p:spPr>
          <a:xfrm>
            <a:off x="8733126" y="6408000"/>
            <a:ext cx="360000" cy="360000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ru-RU"/>
            </a:defPPr>
            <a:lvl1pPr marL="0" algn="r" defTabSz="914400" rtl="0" eaLnBrk="1" latinLnBrk="0" hangingPunct="1">
              <a:defRPr sz="1747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B83DC6B-EB60-4B2C-96CD-1D71C753CDAA}" type="slidenum">
              <a:rPr lang="ru-RU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11</a:t>
            </a:fld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0CE14998-83C0-4DC8-8552-D4AA9AD5DDC3}"/>
              </a:ext>
            </a:extLst>
          </p:cNvPr>
          <p:cNvSpPr/>
          <p:nvPr/>
        </p:nvSpPr>
        <p:spPr>
          <a:xfrm>
            <a:off x="442324" y="2474846"/>
            <a:ext cx="8265582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  <a:t>НЕ ПОДЛЕЖАТ ВОЗВРАТУ </a:t>
            </a:r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в течение первых пятнадцати рабочих дней года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  <a:t>ОТРАЖАЮТСЯ </a:t>
            </a:r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по</a:t>
            </a:r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строке 10801 Справочной таблицы ф. 0503387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  <a:t>РАСХОДУЮТСЯ</a:t>
            </a:r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 в следующие периоды по установленным при предоставлении целям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EE5E5C02-B451-4BA5-A538-FB82A823AB49}"/>
              </a:ext>
            </a:extLst>
          </p:cNvPr>
          <p:cNvSpPr/>
          <p:nvPr/>
        </p:nvSpPr>
        <p:spPr>
          <a:xfrm>
            <a:off x="442324" y="1689665"/>
            <a:ext cx="7272808" cy="584775"/>
          </a:xfrm>
          <a:prstGeom prst="rect">
            <a:avLst/>
          </a:prstGeom>
          <a:solidFill>
            <a:srgbClr val="14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 Narrow" panose="020B0606020202030204" pitchFamily="34" charset="0"/>
              </a:rPr>
              <a:t>Неиспользованные </a:t>
            </a:r>
            <a:r>
              <a:rPr lang="ru-RU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целевые дотации: </a:t>
            </a:r>
          </a:p>
          <a:p>
            <a:r>
              <a:rPr lang="ru-RU" sz="1400" i="1" dirty="0" smtClean="0"/>
              <a:t>Справочно</a:t>
            </a:r>
            <a:r>
              <a:rPr lang="ru-RU" sz="1400" i="1" dirty="0"/>
              <a:t>: объем остатков на 15.12 – более  17 млрд руб</a:t>
            </a:r>
            <a:r>
              <a:rPr lang="ru-RU" sz="1400" i="1" dirty="0" smtClean="0"/>
              <a:t>.</a:t>
            </a:r>
            <a:endParaRPr lang="ru-RU" sz="14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D78BDED2-13C4-4AE0-9284-E5FF9762731F}"/>
              </a:ext>
            </a:extLst>
          </p:cNvPr>
          <p:cNvSpPr/>
          <p:nvPr/>
        </p:nvSpPr>
        <p:spPr>
          <a:xfrm>
            <a:off x="467544" y="4480733"/>
            <a:ext cx="8265582" cy="15696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Arial Narrow" panose="020B0606020202030204" pitchFamily="34" charset="0"/>
              </a:rPr>
              <a:t>Не использованные по состоянию на 1 января текущего финансового года </a:t>
            </a:r>
            <a:r>
              <a:rPr lang="ru-RU" sz="1600" b="1" dirty="0">
                <a:solidFill>
                  <a:schemeClr val="tx1"/>
                </a:solidFill>
                <a:latin typeface="Arial Narrow" panose="020B0606020202030204" pitchFamily="34" charset="0"/>
              </a:rPr>
              <a:t>межбюджетные трансферты, полученные в форме субсидий, субвенций и иных межбюджетных трансфертов, имеющих целевое назначение, </a:t>
            </a:r>
            <a:r>
              <a:rPr lang="ru-RU" sz="1600" dirty="0">
                <a:solidFill>
                  <a:schemeClr val="tx1"/>
                </a:solidFill>
                <a:latin typeface="Arial Narrow" panose="020B0606020202030204" pitchFamily="34" charset="0"/>
              </a:rPr>
              <a:t>за исключением межбюджетных трансфертов, источником финансового обеспечения которых являются бюджетные ассигнования резервного фонда Президента Российской Федерации, </a:t>
            </a:r>
            <a:r>
              <a:rPr lang="ru-RU" sz="1600" b="1" dirty="0">
                <a:solidFill>
                  <a:schemeClr val="tx1"/>
                </a:solidFill>
                <a:latin typeface="Arial Narrow" panose="020B0606020202030204" pitchFamily="34" charset="0"/>
              </a:rPr>
              <a:t>подлежат возврату в доход бюджета, из которого они были ранее предоставлены, в течение первых 15 рабочих дней текущего финансового года.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35F693F0-A47B-490D-8329-780DBA5E58EA}"/>
              </a:ext>
            </a:extLst>
          </p:cNvPr>
          <p:cNvSpPr/>
          <p:nvPr/>
        </p:nvSpPr>
        <p:spPr>
          <a:xfrm>
            <a:off x="467544" y="4149080"/>
            <a:ext cx="826558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r>
              <a:rPr lang="ru-RU" b="1" dirty="0">
                <a:solidFill>
                  <a:srgbClr val="144381"/>
                </a:solidFill>
                <a:latin typeface="Arial Narrow" panose="020B0606020202030204" pitchFamily="34" charset="0"/>
              </a:rPr>
              <a:t>пункт 5 статьи 242 БК РФ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EE5E5C02-B451-4BA5-A538-FB82A823AB49}"/>
              </a:ext>
            </a:extLst>
          </p:cNvPr>
          <p:cNvSpPr/>
          <p:nvPr/>
        </p:nvSpPr>
        <p:spPr>
          <a:xfrm>
            <a:off x="395536" y="6218148"/>
            <a:ext cx="7560840" cy="523220"/>
          </a:xfrm>
          <a:prstGeom prst="rect">
            <a:avLst/>
          </a:prstGeom>
          <a:solidFill>
            <a:srgbClr val="14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Неиспользованные остатки целевой дотации на обеспечение санитарно-эпидемиологических требований в ходе проведения </a:t>
            </a:r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выборов </a:t>
            </a:r>
            <a:r>
              <a:rPr lang="ru-RU" sz="1400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(</a:t>
            </a:r>
            <a:r>
              <a:rPr lang="en-US" sz="1400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`~60 </a:t>
            </a:r>
            <a:r>
              <a:rPr lang="ru-RU" sz="1400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млн. рублей)</a:t>
            </a:r>
            <a:endParaRPr lang="ru-RU" sz="1400" i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6372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1F497D"/>
                </a:solidFill>
              </a:rPr>
              <a:pPr/>
              <a:t>12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7564" y="1772816"/>
            <a:ext cx="2952328" cy="1292662"/>
          </a:xfrm>
        </p:spPr>
        <p:txBody>
          <a:bodyPr/>
          <a:lstStyle/>
          <a:p>
            <a:pPr algn="ctr"/>
            <a:r>
              <a:rPr lang="ru-RU" sz="1200" i="1" dirty="0" smtClean="0"/>
              <a:t>Остатки </a:t>
            </a:r>
            <a:r>
              <a:rPr lang="ru-RU" sz="1200" i="1" dirty="0"/>
              <a:t>находящихся на единых счетах бюджетов</a:t>
            </a:r>
            <a:br>
              <a:rPr lang="ru-RU" sz="1200" i="1" dirty="0"/>
            </a:br>
            <a:r>
              <a:rPr lang="ru-RU" sz="1200" i="1" dirty="0"/>
              <a:t>неиспользованных </a:t>
            </a:r>
            <a:r>
              <a:rPr lang="ru-RU" sz="1200" i="1" dirty="0" smtClean="0"/>
              <a:t/>
            </a:r>
            <a:br>
              <a:rPr lang="ru-RU" sz="1200" i="1" dirty="0" smtClean="0"/>
            </a:br>
            <a:r>
              <a:rPr lang="ru-RU" sz="1200" i="1" dirty="0" smtClean="0"/>
              <a:t>субсидий (520 КВР)</a:t>
            </a:r>
            <a:br>
              <a:rPr lang="ru-RU" sz="1200" i="1" dirty="0" smtClean="0"/>
            </a:br>
            <a:r>
              <a:rPr lang="ru-RU" sz="1200" i="1" dirty="0" smtClean="0"/>
              <a:t> субвенций (530 КВР) </a:t>
            </a:r>
            <a:br>
              <a:rPr lang="ru-RU" sz="1200" i="1" dirty="0" smtClean="0"/>
            </a:br>
            <a:r>
              <a:rPr lang="ru-RU" sz="1200" i="1" dirty="0" smtClean="0"/>
              <a:t>иных МБТ (540 КВР)</a:t>
            </a:r>
            <a:br>
              <a:rPr lang="ru-RU" sz="1200" i="1" dirty="0" smtClean="0"/>
            </a:br>
            <a:r>
              <a:rPr lang="ru-RU" sz="1200" i="1" dirty="0" smtClean="0"/>
              <a:t> имеющих </a:t>
            </a:r>
            <a:r>
              <a:rPr lang="ru-RU" sz="1200" i="1" dirty="0"/>
              <a:t>целевое </a:t>
            </a:r>
            <a:r>
              <a:rPr lang="ru-RU" sz="1200" i="1" dirty="0" smtClean="0"/>
              <a:t>назначение</a:t>
            </a:r>
            <a:endParaRPr lang="ru-RU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5502701" y="1772816"/>
            <a:ext cx="2344138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200" b="1" i="1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ru-RU" dirty="0"/>
              <a:t>Остатки находящихся на единых счетах бюджетов </a:t>
            </a:r>
            <a:r>
              <a:rPr lang="ru-RU" dirty="0" smtClean="0"/>
              <a:t>неиспользованных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МБТ за счет резервного </a:t>
            </a:r>
            <a:r>
              <a:rPr lang="ru-RU" dirty="0"/>
              <a:t>фонда </a:t>
            </a:r>
            <a:r>
              <a:rPr lang="ru-RU" dirty="0" smtClean="0"/>
              <a:t>Президента Российской Федерации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95736" y="3933056"/>
            <a:ext cx="54726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 sz="1200" b="1" i="1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/>
              <a:t>возвраты в доход бюджета, из которого они были ранее предоставлены, в течение первых 15 рабочих дней текущего финансового года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700822" y="46977"/>
            <a:ext cx="4342476" cy="26885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 sz="1747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sz="1400" kern="0" dirty="0" smtClean="0"/>
              <a:t>ст. 242 БК РФ. </a:t>
            </a:r>
          </a:p>
          <a:p>
            <a:r>
              <a:rPr lang="ru-RU" sz="1400" kern="0" dirty="0" smtClean="0"/>
              <a:t>Возврат остатков неиспользованных</a:t>
            </a:r>
          </a:p>
          <a:p>
            <a:r>
              <a:rPr lang="ru-RU" sz="1400" kern="0" dirty="0" smtClean="0"/>
              <a:t> межбюджетных трансфертов</a:t>
            </a:r>
            <a:endParaRPr lang="ru-RU" sz="1400" kern="0" dirty="0"/>
          </a:p>
        </p:txBody>
      </p:sp>
      <p:sp>
        <p:nvSpPr>
          <p:cNvPr id="9" name="TextBox 8"/>
          <p:cNvSpPr txBox="1"/>
          <p:nvPr/>
        </p:nvSpPr>
        <p:spPr>
          <a:xfrm>
            <a:off x="3931441" y="2249870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минус</a:t>
            </a:r>
            <a:endParaRPr lang="ru-RU" sz="16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2099" y="4040778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равно</a:t>
            </a:r>
            <a:endParaRPr lang="ru-RU" sz="16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7604" y="5445223"/>
            <a:ext cx="70927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Федеральное казначейство осуществляет </a:t>
            </a:r>
            <a:r>
              <a:rPr lang="ru-RU" sz="1600" b="1" i="1" dirty="0" smtClean="0"/>
              <a:t>мониторинг</a:t>
            </a:r>
            <a:r>
              <a:rPr lang="ru-RU" sz="1600" i="1" dirty="0" smtClean="0"/>
              <a:t> </a:t>
            </a:r>
            <a:r>
              <a:rPr lang="ru-RU" sz="1400" i="1" dirty="0" smtClean="0"/>
              <a:t>возврата остатков в январе – феврале 2021 года и направляет информацию в Минфин России, в т.ч. для издания приказов о взыскании невозвращенных средств</a:t>
            </a:r>
            <a:endParaRPr lang="ru-RU" sz="1400" i="1" dirty="0"/>
          </a:p>
        </p:txBody>
      </p:sp>
      <p:sp>
        <p:nvSpPr>
          <p:cNvPr id="14" name="Правая фигурная скобка 13"/>
          <p:cNvSpPr/>
          <p:nvPr/>
        </p:nvSpPr>
        <p:spPr>
          <a:xfrm rot="5400000">
            <a:off x="4268172" y="971735"/>
            <a:ext cx="654874" cy="7729645"/>
          </a:xfrm>
          <a:prstGeom prst="rightBrace">
            <a:avLst>
              <a:gd name="adj1" fmla="val 8333"/>
              <a:gd name="adj2" fmla="val 50283"/>
            </a:avLst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51520" y="3212976"/>
            <a:ext cx="37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i="1" dirty="0" smtClean="0"/>
              <a:t>Справочно: объем остатков на 15.12 – более 6 млрд руб.</a:t>
            </a:r>
            <a:endParaRPr lang="ru-RU" sz="10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5220072" y="3267980"/>
            <a:ext cx="37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i="1" dirty="0" smtClean="0"/>
              <a:t>Справочно: объем остатков на 15.12 – 170 млн руб.</a:t>
            </a:r>
            <a:endParaRPr lang="ru-RU" sz="1000" i="1" dirty="0"/>
          </a:p>
        </p:txBody>
      </p:sp>
    </p:spTree>
    <p:extLst>
      <p:ext uri="{BB962C8B-B14F-4D97-AF65-F5344CB8AC3E}">
        <p14:creationId xmlns:p14="http://schemas.microsoft.com/office/powerpoint/2010/main" val="145628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1F497D"/>
                </a:solidFill>
              </a:rPr>
              <a:pPr/>
              <a:t>13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556792"/>
            <a:ext cx="676875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i="1" dirty="0" smtClean="0"/>
              <a:t>Изменения в п.5. ст. 242 БК РФ </a:t>
            </a:r>
          </a:p>
          <a:p>
            <a:pPr algn="just"/>
            <a:endParaRPr lang="ru-RU" sz="1600" i="1" dirty="0" smtClean="0"/>
          </a:p>
          <a:p>
            <a:pPr algn="just"/>
            <a:r>
              <a:rPr lang="ru-RU" sz="1600" i="1" dirty="0" smtClean="0"/>
              <a:t> </a:t>
            </a:r>
            <a:r>
              <a:rPr lang="ru-RU" sz="1600" i="1" dirty="0"/>
              <a:t>Не использованные по состоянию на 1 января текущего финансового года межбюджетные трансферты, полученные в форме субсидий, субвенций и иных межбюджетных трансфертов, имеющих целевое назначение</a:t>
            </a:r>
            <a:r>
              <a:rPr lang="ru-RU" b="1" i="1" u="sng" dirty="0">
                <a:solidFill>
                  <a:schemeClr val="accent6">
                    <a:lumMod val="75000"/>
                  </a:schemeClr>
                </a:solidFill>
              </a:rPr>
              <a:t>, межбюджетные трансферты бюджетам государственных внебюджетных фондов</a:t>
            </a:r>
            <a:r>
              <a:rPr lang="ru-RU" sz="1600" i="1" dirty="0"/>
              <a:t>, за исключением межбюджетных трансфертов, источником финансового обеспечения которых являются бюджетные ассигнования резервного фонда Президента Российской Федерации, подлежат возврату в доход бюджета, из которого они были ранее предоставлены, в течение первых 15 рабочих дней текущего финансового года.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716016" y="199377"/>
            <a:ext cx="4342476" cy="26885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 sz="1747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sz="1400" kern="0" dirty="0" smtClean="0"/>
              <a:t>ст. 242 БК РФ. </a:t>
            </a:r>
          </a:p>
          <a:p>
            <a:r>
              <a:rPr lang="ru-RU" sz="1400" kern="0" dirty="0" smtClean="0"/>
              <a:t>Возврат остатков неиспользованных</a:t>
            </a:r>
          </a:p>
          <a:p>
            <a:r>
              <a:rPr lang="ru-RU" sz="1400" kern="0" dirty="0" smtClean="0"/>
              <a:t> межбюджетных трансфертов</a:t>
            </a:r>
            <a:endParaRPr lang="ru-RU" sz="1400" kern="0" dirty="0"/>
          </a:p>
        </p:txBody>
      </p:sp>
    </p:spTree>
    <p:extLst>
      <p:ext uri="{BB962C8B-B14F-4D97-AF65-F5344CB8AC3E}">
        <p14:creationId xmlns:p14="http://schemas.microsoft.com/office/powerpoint/2010/main" val="222883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1F497D"/>
                </a:solidFill>
              </a:rPr>
              <a:pPr/>
              <a:t>14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355976" y="46977"/>
            <a:ext cx="4687322" cy="1077218"/>
          </a:xfrm>
        </p:spPr>
        <p:txBody>
          <a:bodyPr/>
          <a:lstStyle/>
          <a:p>
            <a:r>
              <a:rPr lang="ru-RU" sz="1400" b="0" dirty="0" smtClean="0"/>
              <a:t>Письмо </a:t>
            </a:r>
            <a:r>
              <a:rPr lang="ru-RU" sz="1400" b="0" dirty="0"/>
              <a:t>Минфина России от 15.01.2020 </a:t>
            </a:r>
            <a:r>
              <a:rPr lang="ru-RU" sz="1400" b="0" dirty="0" smtClean="0"/>
              <a:t/>
            </a:r>
            <a:br>
              <a:rPr lang="ru-RU" sz="1400" b="0" dirty="0" smtClean="0"/>
            </a:br>
            <a:r>
              <a:rPr lang="ru-RU" sz="1400" b="0" dirty="0" smtClean="0"/>
              <a:t>№ </a:t>
            </a:r>
            <a:r>
              <a:rPr lang="ru-RU" sz="1400" b="0" dirty="0"/>
              <a:t>02-06-07/1666</a:t>
            </a:r>
            <a:br>
              <a:rPr lang="ru-RU" sz="1400" b="0" dirty="0"/>
            </a:br>
            <a:r>
              <a:rPr lang="ru-RU" sz="1400" b="0" dirty="0"/>
              <a:t>"Об отражении в бухгалтерском учете операций по перечислению межбюджетных трансфертов"</a:t>
            </a:r>
            <a:br>
              <a:rPr lang="ru-RU" sz="1400" b="0" dirty="0"/>
            </a:br>
            <a:endParaRPr lang="ru-RU" sz="1400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470146310"/>
              </p:ext>
            </p:extLst>
          </p:nvPr>
        </p:nvGraphicFramePr>
        <p:xfrm>
          <a:off x="971600" y="1268760"/>
          <a:ext cx="7488832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802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1F497D"/>
                </a:solidFill>
              </a:rPr>
              <a:pPr/>
              <a:t>15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937605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Получено МБТ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02759" y="1844824"/>
            <a:ext cx="1913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Использовано МБТ</a:t>
            </a:r>
            <a:endParaRPr lang="ru-RU" dirty="0"/>
          </a:p>
        </p:txBody>
      </p:sp>
      <p:sp>
        <p:nvSpPr>
          <p:cNvPr id="11" name="Равно 10"/>
          <p:cNvSpPr/>
          <p:nvPr/>
        </p:nvSpPr>
        <p:spPr>
          <a:xfrm>
            <a:off x="5004048" y="1963421"/>
            <a:ext cx="648072" cy="38545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Минус 11"/>
          <p:cNvSpPr/>
          <p:nvPr/>
        </p:nvSpPr>
        <p:spPr>
          <a:xfrm>
            <a:off x="2195736" y="1937605"/>
            <a:ext cx="432048" cy="38255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724128" y="1754813"/>
            <a:ext cx="12961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Остаток на едином счете бюджета</a:t>
            </a:r>
            <a:endParaRPr lang="ru-RU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-15987" y="1196751"/>
            <a:ext cx="3579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Кассовый поток = данные ТОФК</a:t>
            </a:r>
            <a:endParaRPr lang="ru-RU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07504" y="3573016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Метод начисления = фактические расходы</a:t>
            </a:r>
            <a:endParaRPr lang="ru-RU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65484" y="4457885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Получено МБТ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802759" y="4088105"/>
            <a:ext cx="19132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Начислено доходов в сумме фактических расходов за счет МБТ</a:t>
            </a:r>
            <a:endParaRPr lang="ru-RU" dirty="0"/>
          </a:p>
        </p:txBody>
      </p:sp>
      <p:sp>
        <p:nvSpPr>
          <p:cNvPr id="21" name="Равно 20"/>
          <p:cNvSpPr/>
          <p:nvPr/>
        </p:nvSpPr>
        <p:spPr>
          <a:xfrm>
            <a:off x="5046004" y="4483701"/>
            <a:ext cx="648072" cy="38545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Минус 21"/>
          <p:cNvSpPr/>
          <p:nvPr/>
        </p:nvSpPr>
        <p:spPr>
          <a:xfrm>
            <a:off x="2237692" y="4457885"/>
            <a:ext cx="432048" cy="38255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5772798" y="4338266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Остаток в расчётах </a:t>
            </a:r>
            <a:endParaRPr lang="ru-RU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668344" y="2017650"/>
            <a:ext cx="1080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Бюджет 1        303 05 /</a:t>
            </a:r>
          </a:p>
          <a:p>
            <a:r>
              <a:rPr lang="ru-RU" sz="1200" dirty="0" smtClean="0"/>
              <a:t>Бюджет 2 205</a:t>
            </a:r>
            <a:endParaRPr lang="ru-RU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7668344" y="4499981"/>
            <a:ext cx="1080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Бюджет 1 401 40 /</a:t>
            </a:r>
          </a:p>
          <a:p>
            <a:r>
              <a:rPr lang="ru-RU" sz="1200" dirty="0" smtClean="0"/>
              <a:t>Бюджет 2</a:t>
            </a:r>
          </a:p>
          <a:p>
            <a:r>
              <a:rPr lang="ru-RU" sz="1200" dirty="0" smtClean="0"/>
              <a:t> 206</a:t>
            </a:r>
            <a:endParaRPr lang="ru-RU" sz="1200" dirty="0"/>
          </a:p>
        </p:txBody>
      </p:sp>
      <p:sp>
        <p:nvSpPr>
          <p:cNvPr id="19" name="Заголовок 2"/>
          <p:cNvSpPr txBox="1">
            <a:spLocks/>
          </p:cNvSpPr>
          <p:nvPr/>
        </p:nvSpPr>
        <p:spPr>
          <a:xfrm>
            <a:off x="4355976" y="46977"/>
            <a:ext cx="4687322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747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sz="1400" b="0" kern="0" dirty="0" smtClean="0"/>
              <a:t>Письмо Минфина России от 15.01.2020 </a:t>
            </a:r>
            <a:br>
              <a:rPr lang="ru-RU" sz="1400" b="0" kern="0" dirty="0" smtClean="0"/>
            </a:br>
            <a:r>
              <a:rPr lang="ru-RU" sz="1400" b="0" kern="0" dirty="0" smtClean="0"/>
              <a:t>№ 02-06-07/1666</a:t>
            </a:r>
            <a:br>
              <a:rPr lang="ru-RU" sz="1400" b="0" kern="0" dirty="0" smtClean="0"/>
            </a:br>
            <a:r>
              <a:rPr lang="ru-RU" sz="1400" b="0" kern="0" dirty="0" smtClean="0"/>
              <a:t>"Об отражении в бухгалтерском учете операций по перечислению межбюджетных трансфертов"</a:t>
            </a:r>
            <a:br>
              <a:rPr lang="ru-RU" sz="1400" b="0" kern="0" dirty="0" smtClean="0"/>
            </a:br>
            <a:endParaRPr lang="ru-RU" sz="1400" kern="0" dirty="0"/>
          </a:p>
        </p:txBody>
      </p:sp>
    </p:spTree>
    <p:extLst>
      <p:ext uri="{BB962C8B-B14F-4D97-AF65-F5344CB8AC3E}">
        <p14:creationId xmlns:p14="http://schemas.microsoft.com/office/powerpoint/2010/main" val="361511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1F497D"/>
                </a:solidFill>
              </a:rPr>
              <a:pPr/>
              <a:t>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00822" y="46977"/>
            <a:ext cx="4342476" cy="806567"/>
          </a:xfrm>
        </p:spPr>
        <p:txBody>
          <a:bodyPr/>
          <a:lstStyle/>
          <a:p>
            <a:r>
              <a:rPr lang="ru-RU" dirty="0" smtClean="0"/>
              <a:t>Заполнение показателей по </a:t>
            </a:r>
            <a:r>
              <a:rPr lang="ru-RU" dirty="0"/>
              <a:t>строкам «неденежные расчеты</a:t>
            </a:r>
            <a:r>
              <a:rPr lang="ru-RU" dirty="0" smtClean="0"/>
              <a:t>» </a:t>
            </a:r>
            <a:br>
              <a:rPr lang="ru-RU" dirty="0" smtClean="0"/>
            </a:br>
            <a:r>
              <a:rPr lang="ru-RU" dirty="0" smtClean="0"/>
              <a:t>в Справках ф. 0503125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3" y="1700808"/>
            <a:ext cx="806489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 smtClean="0"/>
              <a:t>в </a:t>
            </a:r>
            <a:r>
              <a:rPr lang="ru-RU" sz="1600" dirty="0"/>
              <a:t>Справках ф. 0503125 по коду счета 120551561 (661), 120561561 (661</a:t>
            </a:r>
            <a:r>
              <a:rPr lang="ru-RU" sz="1600" dirty="0" smtClean="0"/>
              <a:t>):</a:t>
            </a:r>
          </a:p>
          <a:p>
            <a:pPr algn="just"/>
            <a:r>
              <a:rPr lang="ru-RU" sz="1600" dirty="0" smtClean="0"/>
              <a:t>начисление </a:t>
            </a:r>
            <a:r>
              <a:rPr lang="ru-RU" sz="1600" dirty="0"/>
              <a:t>дебиторской задолженности по доходам будущих периодов от целевых межбюджетных трансфертов (в корреспонденции со счетами 1 401 40 151, 1 401 40 161</a:t>
            </a:r>
            <a:r>
              <a:rPr lang="ru-RU" sz="1600" dirty="0" smtClean="0"/>
              <a:t>)</a:t>
            </a:r>
          </a:p>
          <a:p>
            <a:pPr algn="just"/>
            <a:endParaRPr lang="ru-RU" sz="1600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 smtClean="0"/>
              <a:t>в </a:t>
            </a:r>
            <a:r>
              <a:rPr lang="ru-RU" sz="1600" dirty="0"/>
              <a:t>Справках ф. 0503125 по коду счета 1 206 51 </a:t>
            </a:r>
            <a:r>
              <a:rPr lang="ru-RU" sz="1600" dirty="0" smtClean="0"/>
              <a:t>661:</a:t>
            </a:r>
          </a:p>
          <a:p>
            <a:pPr algn="just"/>
            <a:r>
              <a:rPr lang="ru-RU" sz="1600" dirty="0" smtClean="0"/>
              <a:t>формирование </a:t>
            </a:r>
            <a:r>
              <a:rPr lang="ru-RU" sz="1600" dirty="0"/>
              <a:t>расчетов по остаткам межбюджетных трансфертов, подлежащих возврату (в корреспонденции со счетами 1 205 51 561, 1 205 61 561</a:t>
            </a:r>
            <a:r>
              <a:rPr lang="ru-RU" sz="1600" dirty="0" smtClean="0"/>
              <a:t>)</a:t>
            </a:r>
          </a:p>
          <a:p>
            <a:pPr algn="just"/>
            <a:endParaRPr lang="ru-RU" sz="1600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 smtClean="0"/>
              <a:t>в </a:t>
            </a:r>
            <a:r>
              <a:rPr lang="ru-RU" sz="1600" dirty="0"/>
              <a:t>Справках ф. 0503125 по коду счета 1 206 51 </a:t>
            </a:r>
            <a:r>
              <a:rPr lang="ru-RU" sz="1600" dirty="0" smtClean="0"/>
              <a:t>661:</a:t>
            </a:r>
          </a:p>
          <a:p>
            <a:pPr algn="just"/>
            <a:r>
              <a:rPr lang="ru-RU" sz="1600" dirty="0" smtClean="0"/>
              <a:t>зачет </a:t>
            </a:r>
            <a:r>
              <a:rPr lang="ru-RU" sz="1600" dirty="0"/>
              <a:t>авансов по предоставленным межбюджетным трансфертам (в корреспонденции со счетом 1 302 51 831</a:t>
            </a:r>
            <a:r>
              <a:rPr lang="ru-RU" sz="1600" dirty="0" smtClean="0"/>
              <a:t>)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0310410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/>
          </p:nvPr>
        </p:nvGraphicFramePr>
        <p:xfrm>
          <a:off x="1331640" y="17728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-108520" y="3481290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rgbClr val="144381"/>
                </a:solidFill>
              </a:rPr>
              <a:t>Кассовое исполнение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19528" y="3343151"/>
            <a:ext cx="2267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144381"/>
                </a:solidFill>
              </a:rPr>
              <a:t>Минимизация уточнений КБК </a:t>
            </a:r>
            <a:br>
              <a:rPr lang="ru-RU" b="1" dirty="0">
                <a:solidFill>
                  <a:srgbClr val="144381"/>
                </a:solidFill>
              </a:rPr>
            </a:br>
            <a:r>
              <a:rPr lang="ru-RU" b="1" dirty="0">
                <a:solidFill>
                  <a:srgbClr val="144381"/>
                </a:solidFill>
              </a:rPr>
              <a:t>в очередном году 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1475ABC9-94D2-41AE-BA22-D429CCEE9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9752" y="188640"/>
            <a:ext cx="6703546" cy="553998"/>
          </a:xfr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144381"/>
                </a:solidFill>
              </a:rPr>
              <a:t>Обеспечение корректного отражения КБК </a:t>
            </a:r>
            <a:br>
              <a:rPr lang="ru-RU" sz="1800" dirty="0">
                <a:solidFill>
                  <a:srgbClr val="144381"/>
                </a:solidFill>
              </a:rPr>
            </a:br>
            <a:r>
              <a:rPr lang="ru-RU" sz="1800" dirty="0">
                <a:solidFill>
                  <a:srgbClr val="144381"/>
                </a:solidFill>
              </a:rPr>
              <a:t>в бюджетной (бухгалтерской) отчетности </a:t>
            </a:r>
          </a:p>
        </p:txBody>
      </p:sp>
      <p:sp>
        <p:nvSpPr>
          <p:cNvPr id="8" name="Номер слайда 4">
            <a:extLst>
              <a:ext uri="{FF2B5EF4-FFF2-40B4-BE49-F238E27FC236}">
                <a16:creationId xmlns:a16="http://schemas.microsoft.com/office/drawing/2014/main" xmlns="" id="{78C10F79-85D1-4DF5-B68C-A2527658E13B}"/>
              </a:ext>
            </a:extLst>
          </p:cNvPr>
          <p:cNvSpPr txBox="1">
            <a:spLocks/>
          </p:cNvSpPr>
          <p:nvPr/>
        </p:nvSpPr>
        <p:spPr>
          <a:xfrm>
            <a:off x="8733126" y="6408000"/>
            <a:ext cx="360000" cy="360000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ru-RU"/>
            </a:defPPr>
            <a:lvl1pPr marL="0" algn="r" defTabSz="914400" rtl="0" eaLnBrk="1" latinLnBrk="0" hangingPunct="1">
              <a:defRPr sz="1747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B83DC6B-EB60-4B2C-96CD-1D71C753CDAA}" type="slidenum">
              <a:rPr lang="ru-RU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17</a:t>
            </a:fld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8642" y="5733256"/>
            <a:ext cx="852815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i="1" dirty="0" smtClean="0"/>
              <a:t>Например: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050" i="1" dirty="0" smtClean="0"/>
              <a:t>взысканные </a:t>
            </a:r>
            <a:r>
              <a:rPr lang="ru-RU" sz="1050" i="1" dirty="0"/>
              <a:t>ТОФК из местных бюджетов в бюджет субъекта субсидий («отрицательных трансфертов») </a:t>
            </a:r>
            <a:r>
              <a:rPr lang="ru-RU" sz="1050" i="1" dirty="0" smtClean="0"/>
              <a:t>по коду </a:t>
            </a:r>
            <a:r>
              <a:rPr lang="ru-RU" sz="1050" i="1" dirty="0"/>
              <a:t>вида доходов бюджетов подгруппы  доходов «1 18 – поступления (перечисления) по урегулированию расчетов между бюджетами бюджетной системы Российской Федерации</a:t>
            </a:r>
            <a:r>
              <a:rPr lang="ru-RU" sz="1050" i="1" dirty="0" smtClean="0"/>
              <a:t>» - подлежат уточнению на соответствующие КДБ;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050" i="1" dirty="0" smtClean="0"/>
              <a:t>расходы учреждений по КВР, не применяемым БУБУ (например КВР 880), подлежат уточнению на соответствующие КВР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050" i="1" dirty="0"/>
              <a:t>р</a:t>
            </a:r>
            <a:r>
              <a:rPr lang="ru-RU" sz="1050" i="1" dirty="0" smtClean="0"/>
              <a:t>асходы в ТФОМС – подлежат отражению по КВР 580 </a:t>
            </a:r>
            <a:endParaRPr lang="ru-RU" sz="1050" i="1" dirty="0"/>
          </a:p>
        </p:txBody>
      </p:sp>
    </p:spTree>
    <p:extLst>
      <p:ext uri="{BB962C8B-B14F-4D97-AF65-F5344CB8AC3E}">
        <p14:creationId xmlns:p14="http://schemas.microsoft.com/office/powerpoint/2010/main" val="11807944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1475ABC9-94D2-41AE-BA22-D429CCEE9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9752" y="188640"/>
            <a:ext cx="6703546" cy="830997"/>
          </a:xfr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144381"/>
                </a:solidFill>
              </a:rPr>
              <a:t>Обеспечение взаимосвязанных расчетов в бюджетной (бухгалтерской) отчетности федерального бюджета </a:t>
            </a:r>
            <a:br>
              <a:rPr lang="ru-RU" sz="1800" dirty="0">
                <a:solidFill>
                  <a:srgbClr val="144381"/>
                </a:solidFill>
              </a:rPr>
            </a:br>
            <a:endParaRPr lang="ru-RU" sz="1800" dirty="0">
              <a:solidFill>
                <a:srgbClr val="144381"/>
              </a:solidFill>
            </a:endParaRPr>
          </a:p>
        </p:txBody>
      </p:sp>
      <p:sp>
        <p:nvSpPr>
          <p:cNvPr id="8" name="Номер слайда 4">
            <a:extLst>
              <a:ext uri="{FF2B5EF4-FFF2-40B4-BE49-F238E27FC236}">
                <a16:creationId xmlns:a16="http://schemas.microsoft.com/office/drawing/2014/main" xmlns="" id="{78C10F79-85D1-4DF5-B68C-A2527658E13B}"/>
              </a:ext>
            </a:extLst>
          </p:cNvPr>
          <p:cNvSpPr txBox="1">
            <a:spLocks/>
          </p:cNvSpPr>
          <p:nvPr/>
        </p:nvSpPr>
        <p:spPr>
          <a:xfrm>
            <a:off x="8733126" y="6408000"/>
            <a:ext cx="360000" cy="360000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ru-RU"/>
            </a:defPPr>
            <a:lvl1pPr marL="0" algn="r" defTabSz="914400" rtl="0" eaLnBrk="1" latinLnBrk="0" hangingPunct="1">
              <a:defRPr sz="1747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B83DC6B-EB60-4B2C-96CD-1D71C753CDAA}" type="slidenum">
              <a:rPr lang="ru-RU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18</a:t>
            </a:fld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0EF40E42-739B-4FA8-9704-CA04869EA107}"/>
              </a:ext>
            </a:extLst>
          </p:cNvPr>
          <p:cNvSpPr txBox="1"/>
          <p:nvPr/>
        </p:nvSpPr>
        <p:spPr>
          <a:xfrm>
            <a:off x="2283933" y="1203956"/>
            <a:ext cx="2073198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ru-RU" b="1" dirty="0"/>
              <a:t>ГРБС </a:t>
            </a:r>
            <a:endParaRPr lang="ru-RU"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55F06FBC-8E33-419D-85B4-3E497A33EB1B}"/>
              </a:ext>
            </a:extLst>
          </p:cNvPr>
          <p:cNvSpPr txBox="1"/>
          <p:nvPr/>
        </p:nvSpPr>
        <p:spPr>
          <a:xfrm>
            <a:off x="5724128" y="1203956"/>
            <a:ext cx="2172537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ru-RU" b="1" dirty="0"/>
              <a:t>ГРБС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FDCBD6E7-30EA-4BBC-B652-995004A87418}"/>
              </a:ext>
            </a:extLst>
          </p:cNvPr>
          <p:cNvSpPr txBox="1"/>
          <p:nvPr/>
        </p:nvSpPr>
        <p:spPr>
          <a:xfrm>
            <a:off x="1470879" y="1576968"/>
            <a:ext cx="36993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Arial Narrow" panose="020B0606020202030204" pitchFamily="34" charset="0"/>
              </a:rPr>
              <a:t>учреждение образования, культуры</a:t>
            </a:r>
            <a:r>
              <a:rPr lang="ru-RU" sz="1600" dirty="0" smtClean="0">
                <a:latin typeface="Arial Narrow" panose="020B0606020202030204" pitchFamily="34" charset="0"/>
              </a:rPr>
              <a:t>…-</a:t>
            </a:r>
            <a:endParaRPr lang="ru-RU" sz="1600" dirty="0">
              <a:latin typeface="Arial Narrow" panose="020B0606020202030204" pitchFamily="34" charset="0"/>
            </a:endParaRPr>
          </a:p>
          <a:p>
            <a:pPr algn="ctr"/>
            <a:r>
              <a:rPr lang="ru-RU" sz="1600" dirty="0" smtClean="0">
                <a:latin typeface="Arial Narrow" panose="020B0606020202030204" pitchFamily="34" charset="0"/>
              </a:rPr>
              <a:t>РАНХИГС</a:t>
            </a:r>
            <a:r>
              <a:rPr lang="ru-RU" sz="1600" dirty="0">
                <a:latin typeface="Arial Narrow" panose="020B0606020202030204" pitchFamily="34" charset="0"/>
              </a:rPr>
              <a:t>, Эрмитаж, МГУ, СПБГУ…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BBDFCD89-7206-4114-A89A-1983E1142A49}"/>
              </a:ext>
            </a:extLst>
          </p:cNvPr>
          <p:cNvSpPr txBox="1"/>
          <p:nvPr/>
        </p:nvSpPr>
        <p:spPr>
          <a:xfrm>
            <a:off x="4800925" y="1578437"/>
            <a:ext cx="40947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Arial Narrow" panose="020B0606020202030204" pitchFamily="34" charset="0"/>
              </a:rPr>
              <a:t>Минобрнауки, Минкультуры</a:t>
            </a:r>
            <a:r>
              <a:rPr lang="ru-RU" sz="1600" dirty="0" smtClean="0">
                <a:latin typeface="Arial Narrow" panose="020B0606020202030204" pitchFamily="34" charset="0"/>
              </a:rPr>
              <a:t>…-</a:t>
            </a:r>
            <a:endParaRPr lang="ru-RU" sz="1600" dirty="0">
              <a:latin typeface="Arial Narrow" panose="020B0606020202030204" pitchFamily="34" charset="0"/>
            </a:endParaRPr>
          </a:p>
          <a:p>
            <a:pPr algn="ctr"/>
            <a:r>
              <a:rPr lang="ru-RU" sz="1600" dirty="0">
                <a:latin typeface="Arial Narrow" panose="020B0606020202030204" pitchFamily="34" charset="0"/>
              </a:rPr>
              <a:t>главный администратор доходов бюджета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7550A556-D0F9-404E-85DC-14E967EC2117}"/>
              </a:ext>
            </a:extLst>
          </p:cNvPr>
          <p:cNvSpPr txBox="1"/>
          <p:nvPr/>
        </p:nvSpPr>
        <p:spPr>
          <a:xfrm>
            <a:off x="2828210" y="3043350"/>
            <a:ext cx="126376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err="1">
                <a:latin typeface="Arial Narrow" panose="020B0606020202030204" pitchFamily="34" charset="0"/>
              </a:rPr>
              <a:t>Дт</a:t>
            </a:r>
            <a:r>
              <a:rPr lang="ru-RU" sz="1600" dirty="0">
                <a:latin typeface="Arial Narrow" panose="020B0606020202030204" pitchFamily="34" charset="0"/>
              </a:rPr>
              <a:t> 5 303 05 </a:t>
            </a:r>
          </a:p>
          <a:p>
            <a:r>
              <a:rPr lang="ru-RU" sz="1600" dirty="0" err="1">
                <a:latin typeface="Arial Narrow" panose="020B0606020202030204" pitchFamily="34" charset="0"/>
              </a:rPr>
              <a:t>Кт</a:t>
            </a:r>
            <a:r>
              <a:rPr lang="ru-RU" sz="1600" dirty="0">
                <a:latin typeface="Arial Narrow" panose="020B0606020202030204" pitchFamily="34" charset="0"/>
              </a:rPr>
              <a:t>  5 201 11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B677C6B0-F56F-415D-A236-775BDB7953B0}"/>
              </a:ext>
            </a:extLst>
          </p:cNvPr>
          <p:cNvSpPr txBox="1"/>
          <p:nvPr/>
        </p:nvSpPr>
        <p:spPr>
          <a:xfrm>
            <a:off x="5724128" y="3043350"/>
            <a:ext cx="126376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err="1">
                <a:latin typeface="Arial Narrow" panose="020B0606020202030204" pitchFamily="34" charset="0"/>
              </a:rPr>
              <a:t>Дт</a:t>
            </a:r>
            <a:r>
              <a:rPr lang="ru-RU" sz="1600" dirty="0">
                <a:latin typeface="Arial Narrow" panose="020B0606020202030204" pitchFamily="34" charset="0"/>
              </a:rPr>
              <a:t> 1 210 02 </a:t>
            </a:r>
          </a:p>
          <a:p>
            <a:r>
              <a:rPr lang="ru-RU" sz="1600" dirty="0" err="1">
                <a:latin typeface="Arial Narrow" panose="020B0606020202030204" pitchFamily="34" charset="0"/>
              </a:rPr>
              <a:t>Кт</a:t>
            </a:r>
            <a:r>
              <a:rPr lang="ru-RU" sz="1600" dirty="0">
                <a:latin typeface="Arial Narrow" panose="020B0606020202030204" pitchFamily="34" charset="0"/>
              </a:rPr>
              <a:t> 1 205 53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EF96BBFE-1F03-48C4-B4A4-45A101F0884A}"/>
              </a:ext>
            </a:extLst>
          </p:cNvPr>
          <p:cNvSpPr txBox="1"/>
          <p:nvPr/>
        </p:nvSpPr>
        <p:spPr>
          <a:xfrm>
            <a:off x="2828209" y="4588460"/>
            <a:ext cx="16684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err="1">
                <a:latin typeface="Arial Narrow" panose="020B0606020202030204" pitchFamily="34" charset="0"/>
              </a:rPr>
              <a:t>Дт</a:t>
            </a:r>
            <a:r>
              <a:rPr lang="ru-RU" sz="1600" dirty="0">
                <a:latin typeface="Arial Narrow" panose="020B0606020202030204" pitchFamily="34" charset="0"/>
              </a:rPr>
              <a:t> 1 401 20 241 </a:t>
            </a:r>
            <a:br>
              <a:rPr lang="ru-RU" sz="1600" dirty="0">
                <a:latin typeface="Arial Narrow" panose="020B0606020202030204" pitchFamily="34" charset="0"/>
              </a:rPr>
            </a:br>
            <a:r>
              <a:rPr lang="ru-RU" sz="1600" dirty="0" err="1">
                <a:latin typeface="Arial Narrow" panose="020B0606020202030204" pitchFamily="34" charset="0"/>
              </a:rPr>
              <a:t>Кт</a:t>
            </a:r>
            <a:r>
              <a:rPr lang="ru-RU" sz="1600" dirty="0">
                <a:latin typeface="Arial Narrow" panose="020B0606020202030204" pitchFamily="34" charset="0"/>
              </a:rPr>
              <a:t> 1 205 53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253EB6BA-B354-4DA2-AB84-04621077DEEA}"/>
              </a:ext>
            </a:extLst>
          </p:cNvPr>
          <p:cNvSpPr txBox="1"/>
          <p:nvPr/>
        </p:nvSpPr>
        <p:spPr>
          <a:xfrm>
            <a:off x="5724128" y="4588460"/>
            <a:ext cx="17026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err="1">
                <a:latin typeface="Arial Narrow" panose="020B0606020202030204" pitchFamily="34" charset="0"/>
              </a:rPr>
              <a:t>Дт</a:t>
            </a:r>
            <a:r>
              <a:rPr lang="ru-RU" sz="1600" dirty="0">
                <a:latin typeface="Arial Narrow" panose="020B0606020202030204" pitchFamily="34" charset="0"/>
              </a:rPr>
              <a:t> </a:t>
            </a:r>
            <a:r>
              <a:rPr lang="ru-RU" sz="1600" dirty="0" smtClean="0">
                <a:latin typeface="Arial Narrow" panose="020B0606020202030204" pitchFamily="34" charset="0"/>
              </a:rPr>
              <a:t>1 205 53 </a:t>
            </a:r>
          </a:p>
          <a:p>
            <a:r>
              <a:rPr lang="ru-RU" sz="1600" dirty="0" err="1" smtClean="0">
                <a:latin typeface="Arial Narrow" panose="020B0606020202030204" pitchFamily="34" charset="0"/>
              </a:rPr>
              <a:t>Кт</a:t>
            </a:r>
            <a:r>
              <a:rPr lang="ru-RU" sz="1600" dirty="0" smtClean="0">
                <a:latin typeface="Arial Narrow" panose="020B0606020202030204" pitchFamily="34" charset="0"/>
              </a:rPr>
              <a:t> 1 </a:t>
            </a:r>
            <a:r>
              <a:rPr lang="ru-RU" sz="1600" dirty="0">
                <a:latin typeface="Arial Narrow" panose="020B0606020202030204" pitchFamily="34" charset="0"/>
              </a:rPr>
              <a:t>401 10 </a:t>
            </a:r>
            <a:r>
              <a:rPr lang="ru-RU" sz="1600" dirty="0" smtClean="0">
                <a:latin typeface="Arial Narrow" panose="020B0606020202030204" pitchFamily="34" charset="0"/>
              </a:rPr>
              <a:t>191</a:t>
            </a:r>
            <a:endParaRPr lang="ru-RU" sz="1600" dirty="0">
              <a:latin typeface="Arial Narrow" panose="020B060602020203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B4AF39D3-DDF9-44BD-8C33-1B5D53267884}"/>
              </a:ext>
            </a:extLst>
          </p:cNvPr>
          <p:cNvSpPr txBox="1"/>
          <p:nvPr/>
        </p:nvSpPr>
        <p:spPr>
          <a:xfrm>
            <a:off x="251520" y="2734530"/>
            <a:ext cx="22322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144381"/>
                </a:solidFill>
                <a:latin typeface="Arial Narrow" panose="020B0606020202030204" pitchFamily="34" charset="0"/>
              </a:rPr>
              <a:t>Возврат остатков субсидий в доход федерального бюджета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18794F6C-DBA6-4EEC-B7DB-5EB0A907066C}"/>
              </a:ext>
            </a:extLst>
          </p:cNvPr>
          <p:cNvSpPr txBox="1"/>
          <p:nvPr/>
        </p:nvSpPr>
        <p:spPr>
          <a:xfrm>
            <a:off x="251520" y="4307891"/>
            <a:ext cx="22322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144381"/>
                </a:solidFill>
                <a:latin typeface="Arial Narrow" panose="020B0606020202030204" pitchFamily="34" charset="0"/>
              </a:rPr>
              <a:t>Передача остатка задолженности </a:t>
            </a: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xmlns="" id="{8AFE252B-4748-4D93-855F-BDBEEA23D1C9}"/>
              </a:ext>
            </a:extLst>
          </p:cNvPr>
          <p:cNvCxnSpPr>
            <a:cxnSpLocks/>
          </p:cNvCxnSpPr>
          <p:nvPr/>
        </p:nvCxnSpPr>
        <p:spPr>
          <a:xfrm>
            <a:off x="1533781" y="4123470"/>
            <a:ext cx="6854643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xmlns="" id="{DCB322DA-9CA8-45D5-826F-2CC82CF0808F}"/>
              </a:ext>
            </a:extLst>
          </p:cNvPr>
          <p:cNvGrpSpPr/>
          <p:nvPr/>
        </p:nvGrpSpPr>
        <p:grpSpPr>
          <a:xfrm>
            <a:off x="4624493" y="3197520"/>
            <a:ext cx="366690" cy="369332"/>
            <a:chOff x="2978882" y="3429000"/>
            <a:chExt cx="819450" cy="576064"/>
          </a:xfrm>
        </p:grpSpPr>
        <p:sp>
          <p:nvSpPr>
            <p:cNvPr id="40" name="Стрелка: шеврон 39">
              <a:extLst>
                <a:ext uri="{FF2B5EF4-FFF2-40B4-BE49-F238E27FC236}">
                  <a16:creationId xmlns:a16="http://schemas.microsoft.com/office/drawing/2014/main" xmlns="" id="{1BCEC5D4-48A2-4FA2-AD46-8BA23C88B6D3}"/>
                </a:ext>
              </a:extLst>
            </p:cNvPr>
            <p:cNvSpPr/>
            <p:nvPr/>
          </p:nvSpPr>
          <p:spPr>
            <a:xfrm>
              <a:off x="3222268" y="3429000"/>
              <a:ext cx="576064" cy="576064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1" name="Стрелка: шеврон 40">
              <a:extLst>
                <a:ext uri="{FF2B5EF4-FFF2-40B4-BE49-F238E27FC236}">
                  <a16:creationId xmlns:a16="http://schemas.microsoft.com/office/drawing/2014/main" xmlns="" id="{BEB7CDB1-834F-4649-A0AA-3524D6ECDEA2}"/>
                </a:ext>
              </a:extLst>
            </p:cNvPr>
            <p:cNvSpPr/>
            <p:nvPr/>
          </p:nvSpPr>
          <p:spPr>
            <a:xfrm>
              <a:off x="2978882" y="3429000"/>
              <a:ext cx="576064" cy="576064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xmlns="" id="{62AB093D-62F8-47BC-9F91-157677F1AFC3}"/>
              </a:ext>
            </a:extLst>
          </p:cNvPr>
          <p:cNvGrpSpPr/>
          <p:nvPr/>
        </p:nvGrpSpPr>
        <p:grpSpPr>
          <a:xfrm>
            <a:off x="4624493" y="4696181"/>
            <a:ext cx="366690" cy="369332"/>
            <a:chOff x="2978882" y="3429000"/>
            <a:chExt cx="819450" cy="576064"/>
          </a:xfrm>
        </p:grpSpPr>
        <p:sp>
          <p:nvSpPr>
            <p:cNvPr id="43" name="Стрелка: шеврон 42">
              <a:extLst>
                <a:ext uri="{FF2B5EF4-FFF2-40B4-BE49-F238E27FC236}">
                  <a16:creationId xmlns:a16="http://schemas.microsoft.com/office/drawing/2014/main" xmlns="" id="{15BDF8CE-EC85-4CBF-B539-47F08FEC278B}"/>
                </a:ext>
              </a:extLst>
            </p:cNvPr>
            <p:cNvSpPr/>
            <p:nvPr/>
          </p:nvSpPr>
          <p:spPr>
            <a:xfrm>
              <a:off x="3222268" y="3429000"/>
              <a:ext cx="576064" cy="576064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4" name="Стрелка: шеврон 43">
              <a:extLst>
                <a:ext uri="{FF2B5EF4-FFF2-40B4-BE49-F238E27FC236}">
                  <a16:creationId xmlns:a16="http://schemas.microsoft.com/office/drawing/2014/main" xmlns="" id="{282FBA5A-59E4-40FC-9DC6-230486ADDBDD}"/>
                </a:ext>
              </a:extLst>
            </p:cNvPr>
            <p:cNvSpPr/>
            <p:nvPr/>
          </p:nvSpPr>
          <p:spPr>
            <a:xfrm>
              <a:off x="2978882" y="3429000"/>
              <a:ext cx="576064" cy="576064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72FE23B7-9A79-46AA-9DEF-29A93F89CF38}"/>
              </a:ext>
            </a:extLst>
          </p:cNvPr>
          <p:cNvSpPr txBox="1"/>
          <p:nvPr/>
        </p:nvSpPr>
        <p:spPr>
          <a:xfrm>
            <a:off x="2828210" y="2735846"/>
            <a:ext cx="12637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как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 АУ (БУ)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92CD5982-A362-4DAA-A354-E9FD71E212E8}"/>
              </a:ext>
            </a:extLst>
          </p:cNvPr>
          <p:cNvSpPr txBox="1"/>
          <p:nvPr/>
        </p:nvSpPr>
        <p:spPr>
          <a:xfrm>
            <a:off x="2828210" y="4249484"/>
            <a:ext cx="12637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как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 ГРБС</a:t>
            </a:r>
          </a:p>
        </p:txBody>
      </p:sp>
    </p:spTree>
    <p:extLst>
      <p:ext uri="{BB962C8B-B14F-4D97-AF65-F5344CB8AC3E}">
        <p14:creationId xmlns:p14="http://schemas.microsoft.com/office/powerpoint/2010/main" val="9831403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1475ABC9-94D2-41AE-BA22-D429CCEE9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9752" y="188640"/>
            <a:ext cx="6703546" cy="553998"/>
          </a:xfr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144381"/>
                </a:solidFill>
              </a:rPr>
              <a:t>Обеспечение корректного отражения КБК </a:t>
            </a:r>
            <a:br>
              <a:rPr lang="ru-RU" sz="1800" dirty="0">
                <a:solidFill>
                  <a:srgbClr val="144381"/>
                </a:solidFill>
              </a:rPr>
            </a:br>
            <a:r>
              <a:rPr lang="ru-RU" sz="1800" dirty="0">
                <a:solidFill>
                  <a:srgbClr val="144381"/>
                </a:solidFill>
              </a:rPr>
              <a:t>в бюджетной (бухгалтерской) отчетности </a:t>
            </a:r>
          </a:p>
        </p:txBody>
      </p:sp>
      <p:sp>
        <p:nvSpPr>
          <p:cNvPr id="8" name="Номер слайда 4">
            <a:extLst>
              <a:ext uri="{FF2B5EF4-FFF2-40B4-BE49-F238E27FC236}">
                <a16:creationId xmlns:a16="http://schemas.microsoft.com/office/drawing/2014/main" xmlns="" id="{78C10F79-85D1-4DF5-B68C-A2527658E13B}"/>
              </a:ext>
            </a:extLst>
          </p:cNvPr>
          <p:cNvSpPr txBox="1">
            <a:spLocks/>
          </p:cNvSpPr>
          <p:nvPr/>
        </p:nvSpPr>
        <p:spPr>
          <a:xfrm>
            <a:off x="8733126" y="6408000"/>
            <a:ext cx="360000" cy="360000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ru-RU"/>
            </a:defPPr>
            <a:lvl1pPr marL="0" algn="r" defTabSz="914400" rtl="0" eaLnBrk="1" latinLnBrk="0" hangingPunct="1">
              <a:defRPr sz="1747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B83DC6B-EB60-4B2C-96CD-1D71C753CDAA}" type="slidenum">
              <a:rPr lang="ru-RU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19</a:t>
            </a:fld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C9BBF068-F946-449F-B560-C30DD1CD952C}"/>
              </a:ext>
            </a:extLst>
          </p:cNvPr>
          <p:cNvSpPr/>
          <p:nvPr/>
        </p:nvSpPr>
        <p:spPr>
          <a:xfrm rot="10800000" flipV="1">
            <a:off x="323514" y="3861048"/>
            <a:ext cx="4752542" cy="338554"/>
          </a:xfrm>
          <a:prstGeom prst="rect">
            <a:avLst/>
          </a:prstGeom>
          <a:solidFill>
            <a:srgbClr val="14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Передача  АУБУ учреждения  в иной бюджет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B0024977-0E20-4ABD-8445-4E311332BE5D}"/>
              </a:ext>
            </a:extLst>
          </p:cNvPr>
          <p:cNvSpPr/>
          <p:nvPr/>
        </p:nvSpPr>
        <p:spPr>
          <a:xfrm rot="10800000" flipV="1">
            <a:off x="323514" y="1569539"/>
            <a:ext cx="5112582" cy="584775"/>
          </a:xfrm>
          <a:prstGeom prst="rect">
            <a:avLst/>
          </a:prstGeom>
          <a:solidFill>
            <a:srgbClr val="14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Изменение типа учреждения, изменение подведомственности в рамках одного бюджета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583BB784-8B92-4D5D-9E4F-FC8553B6FA20}"/>
              </a:ext>
            </a:extLst>
          </p:cNvPr>
          <p:cNvSpPr/>
          <p:nvPr/>
        </p:nvSpPr>
        <p:spPr>
          <a:xfrm>
            <a:off x="323513" y="4375924"/>
            <a:ext cx="8460432" cy="877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just"/>
            <a:r>
              <a:rPr lang="ru-RU" sz="17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Письмо Минфина России № 02-03-09/3502, Казначейства России № 42-7.4-05/5.3-515 от 03.09.2012</a:t>
            </a:r>
          </a:p>
          <a:p>
            <a:pPr algn="just"/>
            <a:r>
              <a:rPr lang="ru-RU" sz="17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О порядке передачи бюджетных и автономных учреждений в собственность другого публично-правового образования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57E7489B-750E-4521-A0A8-A9324E1FA7A6}"/>
              </a:ext>
            </a:extLst>
          </p:cNvPr>
          <p:cNvSpPr/>
          <p:nvPr/>
        </p:nvSpPr>
        <p:spPr>
          <a:xfrm>
            <a:off x="323513" y="2263805"/>
            <a:ext cx="8460432" cy="877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just"/>
            <a:r>
              <a:rPr lang="ru-RU" sz="17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Письмо Минфина России № 02-03-09/3124, Казначейства России № 42-7.4-05/5.1-454 от 10.08.2012</a:t>
            </a:r>
          </a:p>
          <a:p>
            <a:pPr algn="just"/>
            <a:r>
              <a:rPr lang="ru-RU" sz="17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О порядке отражения на лицевых счетах федеральных бюджетных и автономных учреждений операций, связанных с ликвидацией, реорганизацией и изменением типа учреждений</a:t>
            </a:r>
          </a:p>
        </p:txBody>
      </p:sp>
    </p:spTree>
    <p:extLst>
      <p:ext uri="{BB962C8B-B14F-4D97-AF65-F5344CB8AC3E}">
        <p14:creationId xmlns:p14="http://schemas.microsoft.com/office/powerpoint/2010/main" val="2885835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Прямая со стрелкой 38"/>
          <p:cNvCxnSpPr/>
          <p:nvPr/>
        </p:nvCxnSpPr>
        <p:spPr>
          <a:xfrm flipV="1">
            <a:off x="870134" y="4365105"/>
            <a:ext cx="7803129" cy="1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188640"/>
            <a:ext cx="4615314" cy="553998"/>
          </a:xfrm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144381"/>
                </a:solidFill>
              </a:rPr>
              <a:t>Сроки представления отчетности </a:t>
            </a:r>
            <a:br>
              <a:rPr lang="ru-RU" sz="1800" b="1" dirty="0">
                <a:solidFill>
                  <a:srgbClr val="144381"/>
                </a:solidFill>
              </a:rPr>
            </a:br>
            <a:r>
              <a:rPr lang="ru-RU" sz="1800" b="1" dirty="0">
                <a:solidFill>
                  <a:srgbClr val="144381"/>
                </a:solidFill>
              </a:rPr>
              <a:t>об исполнении федерального бюджета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72AB35FC-AC0E-4DE5-A0BC-E5B18565A66C}"/>
              </a:ext>
            </a:extLst>
          </p:cNvPr>
          <p:cNvSpPr/>
          <p:nvPr/>
        </p:nvSpPr>
        <p:spPr>
          <a:xfrm>
            <a:off x="358800" y="1697760"/>
            <a:ext cx="663771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144381"/>
                </a:solidFill>
                <a:latin typeface="+mj-lt"/>
              </a:rPr>
              <a:t>Приказ Федерального казначейства от 30.11.2020 № 36н</a:t>
            </a:r>
          </a:p>
        </p:txBody>
      </p:sp>
      <p:sp>
        <p:nvSpPr>
          <p:cNvPr id="32" name="Овал 31"/>
          <p:cNvSpPr/>
          <p:nvPr/>
        </p:nvSpPr>
        <p:spPr>
          <a:xfrm>
            <a:off x="7756679" y="4293097"/>
            <a:ext cx="144016" cy="144016"/>
          </a:xfrm>
          <a:prstGeom prst="ellipse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426974" y="4437113"/>
            <a:ext cx="803426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23 марта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121212" y="4134271"/>
            <a:ext cx="748923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Arial Narrow" panose="020B0606020202030204" pitchFamily="34" charset="0"/>
              </a:rPr>
              <a:t>2020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30345" y="4134270"/>
            <a:ext cx="8915284" cy="610619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 стрелкой 40"/>
          <p:cNvCxnSpPr/>
          <p:nvPr/>
        </p:nvCxnSpPr>
        <p:spPr>
          <a:xfrm>
            <a:off x="6604549" y="3281693"/>
            <a:ext cx="1" cy="130930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870134" y="3573016"/>
            <a:ext cx="7803129" cy="1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1475656" y="3501008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532542" y="3501009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046565" y="3645024"/>
            <a:ext cx="1002197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22 февраля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202838" y="3645025"/>
            <a:ext cx="803426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12 марта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121211" y="3342184"/>
            <a:ext cx="748923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Arial Narrow" panose="020B0606020202030204" pitchFamily="34" charset="0"/>
              </a:rPr>
              <a:t>2021</a:t>
            </a:r>
          </a:p>
        </p:txBody>
      </p:sp>
      <p:sp>
        <p:nvSpPr>
          <p:cNvPr id="46" name="Прямоугольник 45"/>
          <p:cNvSpPr/>
          <p:nvPr/>
        </p:nvSpPr>
        <p:spPr>
          <a:xfrm rot="10800000" flipV="1">
            <a:off x="1619672" y="3573016"/>
            <a:ext cx="4358088" cy="3016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spAutoFit/>
          </a:bodyPr>
          <a:lstStyle/>
          <a:p>
            <a:pPr algn="ctr">
              <a:lnSpc>
                <a:spcPct val="85000"/>
              </a:lnSpc>
            </a:pP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в Федеральное казначейство</a:t>
            </a:r>
          </a:p>
        </p:txBody>
      </p:sp>
      <p:sp>
        <p:nvSpPr>
          <p:cNvPr id="47" name="Номер слайда 4">
            <a:extLst>
              <a:ext uri="{FF2B5EF4-FFF2-40B4-BE49-F238E27FC236}">
                <a16:creationId xmlns:a16="http://schemas.microsoft.com/office/drawing/2014/main" xmlns="" id="{9C56EBE6-090E-4A3A-96AA-BE410A851B8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33126" y="6408000"/>
            <a:ext cx="360000" cy="360000"/>
          </a:xfrm>
          <a:prstGeom prst="rect">
            <a:avLst/>
          </a:prstGeom>
        </p:spPr>
        <p:txBody>
          <a:bodyPr anchor="b"/>
          <a:lstStyle/>
          <a:p>
            <a:pPr algn="r"/>
            <a:fld id="{2B83DC6B-EB60-4B2C-96CD-1D71C753CDAA}" type="slidenum">
              <a:rPr lang="ru-RU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2</a:t>
            </a:fld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Freeform 27">
            <a:extLst>
              <a:ext uri="{FF2B5EF4-FFF2-40B4-BE49-F238E27FC236}">
                <a16:creationId xmlns:a16="http://schemas.microsoft.com/office/drawing/2014/main" xmlns="" id="{A86DA323-24B1-49CD-AB9F-F4A30B96D4C0}"/>
              </a:ext>
            </a:extLst>
          </p:cNvPr>
          <p:cNvSpPr>
            <a:spLocks noEditPoints="1"/>
          </p:cNvSpPr>
          <p:nvPr/>
        </p:nvSpPr>
        <p:spPr bwMode="auto">
          <a:xfrm rot="900000">
            <a:off x="6263192" y="4230441"/>
            <a:ext cx="682710" cy="668288"/>
          </a:xfrm>
          <a:custGeom>
            <a:avLst/>
            <a:gdLst>
              <a:gd name="T0" fmla="*/ 396 w 852"/>
              <a:gd name="T1" fmla="*/ 0 h 836"/>
              <a:gd name="T2" fmla="*/ 407 w 852"/>
              <a:gd name="T3" fmla="*/ 171 h 836"/>
              <a:gd name="T4" fmla="*/ 17 w 852"/>
              <a:gd name="T5" fmla="*/ 384 h 836"/>
              <a:gd name="T6" fmla="*/ 3 w 852"/>
              <a:gd name="T7" fmla="*/ 425 h 836"/>
              <a:gd name="T8" fmla="*/ 22 w 852"/>
              <a:gd name="T9" fmla="*/ 474 h 836"/>
              <a:gd name="T10" fmla="*/ 76 w 852"/>
              <a:gd name="T11" fmla="*/ 499 h 836"/>
              <a:gd name="T12" fmla="*/ 552 w 852"/>
              <a:gd name="T13" fmla="*/ 549 h 836"/>
              <a:gd name="T14" fmla="*/ 500 w 852"/>
              <a:gd name="T15" fmla="*/ 62 h 836"/>
              <a:gd name="T16" fmla="*/ 465 w 852"/>
              <a:gd name="T17" fmla="*/ 15 h 836"/>
              <a:gd name="T18" fmla="*/ 505 w 852"/>
              <a:gd name="T19" fmla="*/ 504 h 836"/>
              <a:gd name="T20" fmla="*/ 483 w 852"/>
              <a:gd name="T21" fmla="*/ 511 h 836"/>
              <a:gd name="T22" fmla="*/ 466 w 852"/>
              <a:gd name="T23" fmla="*/ 500 h 836"/>
              <a:gd name="T24" fmla="*/ 464 w 852"/>
              <a:gd name="T25" fmla="*/ 477 h 836"/>
              <a:gd name="T26" fmla="*/ 478 w 852"/>
              <a:gd name="T27" fmla="*/ 463 h 836"/>
              <a:gd name="T28" fmla="*/ 501 w 852"/>
              <a:gd name="T29" fmla="*/ 466 h 836"/>
              <a:gd name="T30" fmla="*/ 512 w 852"/>
              <a:gd name="T31" fmla="*/ 482 h 836"/>
              <a:gd name="T32" fmla="*/ 505 w 852"/>
              <a:gd name="T33" fmla="*/ 504 h 836"/>
              <a:gd name="T34" fmla="*/ 420 w 852"/>
              <a:gd name="T35" fmla="*/ 641 h 836"/>
              <a:gd name="T36" fmla="*/ 399 w 852"/>
              <a:gd name="T37" fmla="*/ 698 h 836"/>
              <a:gd name="T38" fmla="*/ 408 w 852"/>
              <a:gd name="T39" fmla="*/ 757 h 836"/>
              <a:gd name="T40" fmla="*/ 436 w 852"/>
              <a:gd name="T41" fmla="*/ 799 h 836"/>
              <a:gd name="T42" fmla="*/ 488 w 852"/>
              <a:gd name="T43" fmla="*/ 830 h 836"/>
              <a:gd name="T44" fmla="*/ 549 w 852"/>
              <a:gd name="T45" fmla="*/ 833 h 836"/>
              <a:gd name="T46" fmla="*/ 604 w 852"/>
              <a:gd name="T47" fmla="*/ 808 h 836"/>
              <a:gd name="T48" fmla="*/ 637 w 852"/>
              <a:gd name="T49" fmla="*/ 769 h 836"/>
              <a:gd name="T50" fmla="*/ 651 w 852"/>
              <a:gd name="T51" fmla="*/ 710 h 836"/>
              <a:gd name="T52" fmla="*/ 637 w 852"/>
              <a:gd name="T53" fmla="*/ 652 h 836"/>
              <a:gd name="T54" fmla="*/ 604 w 852"/>
              <a:gd name="T55" fmla="*/ 612 h 836"/>
              <a:gd name="T56" fmla="*/ 549 w 852"/>
              <a:gd name="T57" fmla="*/ 587 h 836"/>
              <a:gd name="T58" fmla="*/ 488 w 852"/>
              <a:gd name="T59" fmla="*/ 589 h 836"/>
              <a:gd name="T60" fmla="*/ 436 w 852"/>
              <a:gd name="T61" fmla="*/ 622 h 836"/>
              <a:gd name="T62" fmla="*/ 550 w 852"/>
              <a:gd name="T63" fmla="*/ 771 h 836"/>
              <a:gd name="T64" fmla="*/ 488 w 852"/>
              <a:gd name="T65" fmla="*/ 764 h 836"/>
              <a:gd name="T66" fmla="*/ 461 w 852"/>
              <a:gd name="T67" fmla="*/ 722 h 836"/>
              <a:gd name="T68" fmla="*/ 479 w 852"/>
              <a:gd name="T69" fmla="*/ 663 h 836"/>
              <a:gd name="T70" fmla="*/ 524 w 852"/>
              <a:gd name="T71" fmla="*/ 645 h 836"/>
              <a:gd name="T72" fmla="*/ 571 w 852"/>
              <a:gd name="T73" fmla="*/ 663 h 836"/>
              <a:gd name="T74" fmla="*/ 589 w 852"/>
              <a:gd name="T75" fmla="*/ 722 h 836"/>
              <a:gd name="T76" fmla="*/ 638 w 852"/>
              <a:gd name="T77" fmla="*/ 419 h 836"/>
              <a:gd name="T78" fmla="*/ 610 w 852"/>
              <a:gd name="T79" fmla="*/ 461 h 836"/>
              <a:gd name="T80" fmla="*/ 602 w 852"/>
              <a:gd name="T81" fmla="*/ 520 h 836"/>
              <a:gd name="T82" fmla="*/ 622 w 852"/>
              <a:gd name="T83" fmla="*/ 578 h 836"/>
              <a:gd name="T84" fmla="*/ 658 w 852"/>
              <a:gd name="T85" fmla="*/ 614 h 836"/>
              <a:gd name="T86" fmla="*/ 714 w 852"/>
              <a:gd name="T87" fmla="*/ 633 h 836"/>
              <a:gd name="T88" fmla="*/ 775 w 852"/>
              <a:gd name="T89" fmla="*/ 625 h 836"/>
              <a:gd name="T90" fmla="*/ 816 w 852"/>
              <a:gd name="T91" fmla="*/ 597 h 836"/>
              <a:gd name="T92" fmla="*/ 848 w 852"/>
              <a:gd name="T93" fmla="*/ 544 h 836"/>
              <a:gd name="T94" fmla="*/ 850 w 852"/>
              <a:gd name="T95" fmla="*/ 484 h 836"/>
              <a:gd name="T96" fmla="*/ 825 w 852"/>
              <a:gd name="T97" fmla="*/ 429 h 836"/>
              <a:gd name="T98" fmla="*/ 785 w 852"/>
              <a:gd name="T99" fmla="*/ 397 h 836"/>
              <a:gd name="T100" fmla="*/ 727 w 852"/>
              <a:gd name="T101" fmla="*/ 382 h 836"/>
              <a:gd name="T102" fmla="*/ 668 w 852"/>
              <a:gd name="T103" fmla="*/ 397 h 836"/>
              <a:gd name="T104" fmla="*/ 774 w 852"/>
              <a:gd name="T105" fmla="*/ 555 h 836"/>
              <a:gd name="T106" fmla="*/ 727 w 852"/>
              <a:gd name="T107" fmla="*/ 573 h 836"/>
              <a:gd name="T108" fmla="*/ 681 w 852"/>
              <a:gd name="T109" fmla="*/ 555 h 836"/>
              <a:gd name="T110" fmla="*/ 662 w 852"/>
              <a:gd name="T111" fmla="*/ 496 h 836"/>
              <a:gd name="T112" fmla="*/ 691 w 852"/>
              <a:gd name="T113" fmla="*/ 454 h 836"/>
              <a:gd name="T114" fmla="*/ 751 w 852"/>
              <a:gd name="T115" fmla="*/ 448 h 836"/>
              <a:gd name="T116" fmla="*/ 787 w 852"/>
              <a:gd name="T117" fmla="*/ 484 h 836"/>
              <a:gd name="T118" fmla="*/ 782 w 852"/>
              <a:gd name="T119" fmla="*/ 544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52" h="836">
                <a:moveTo>
                  <a:pt x="441" y="4"/>
                </a:moveTo>
                <a:lnTo>
                  <a:pt x="441" y="4"/>
                </a:lnTo>
                <a:lnTo>
                  <a:pt x="427" y="2"/>
                </a:lnTo>
                <a:lnTo>
                  <a:pt x="411" y="0"/>
                </a:lnTo>
                <a:lnTo>
                  <a:pt x="396" y="0"/>
                </a:lnTo>
                <a:lnTo>
                  <a:pt x="383" y="1"/>
                </a:lnTo>
                <a:lnTo>
                  <a:pt x="383" y="1"/>
                </a:lnTo>
                <a:lnTo>
                  <a:pt x="385" y="16"/>
                </a:lnTo>
                <a:lnTo>
                  <a:pt x="390" y="52"/>
                </a:lnTo>
                <a:lnTo>
                  <a:pt x="407" y="171"/>
                </a:lnTo>
                <a:lnTo>
                  <a:pt x="448" y="446"/>
                </a:lnTo>
                <a:lnTo>
                  <a:pt x="448" y="446"/>
                </a:lnTo>
                <a:lnTo>
                  <a:pt x="172" y="405"/>
                </a:lnTo>
                <a:lnTo>
                  <a:pt x="53" y="388"/>
                </a:lnTo>
                <a:lnTo>
                  <a:pt x="17" y="384"/>
                </a:lnTo>
                <a:lnTo>
                  <a:pt x="2" y="381"/>
                </a:lnTo>
                <a:lnTo>
                  <a:pt x="2" y="381"/>
                </a:lnTo>
                <a:lnTo>
                  <a:pt x="0" y="394"/>
                </a:lnTo>
                <a:lnTo>
                  <a:pt x="0" y="409"/>
                </a:lnTo>
                <a:lnTo>
                  <a:pt x="3" y="425"/>
                </a:lnTo>
                <a:lnTo>
                  <a:pt x="5" y="439"/>
                </a:lnTo>
                <a:lnTo>
                  <a:pt x="5" y="439"/>
                </a:lnTo>
                <a:lnTo>
                  <a:pt x="10" y="452"/>
                </a:lnTo>
                <a:lnTo>
                  <a:pt x="15" y="463"/>
                </a:lnTo>
                <a:lnTo>
                  <a:pt x="22" y="474"/>
                </a:lnTo>
                <a:lnTo>
                  <a:pt x="32" y="482"/>
                </a:lnTo>
                <a:lnTo>
                  <a:pt x="41" y="489"/>
                </a:lnTo>
                <a:lnTo>
                  <a:pt x="51" y="495"/>
                </a:lnTo>
                <a:lnTo>
                  <a:pt x="63" y="498"/>
                </a:lnTo>
                <a:lnTo>
                  <a:pt x="76" y="499"/>
                </a:lnTo>
                <a:lnTo>
                  <a:pt x="76" y="499"/>
                </a:lnTo>
                <a:lnTo>
                  <a:pt x="359" y="529"/>
                </a:lnTo>
                <a:lnTo>
                  <a:pt x="551" y="550"/>
                </a:lnTo>
                <a:lnTo>
                  <a:pt x="550" y="548"/>
                </a:lnTo>
                <a:lnTo>
                  <a:pt x="552" y="549"/>
                </a:lnTo>
                <a:lnTo>
                  <a:pt x="552" y="549"/>
                </a:lnTo>
                <a:lnTo>
                  <a:pt x="531" y="357"/>
                </a:lnTo>
                <a:lnTo>
                  <a:pt x="502" y="75"/>
                </a:lnTo>
                <a:lnTo>
                  <a:pt x="502" y="75"/>
                </a:lnTo>
                <a:lnTo>
                  <a:pt x="500" y="62"/>
                </a:lnTo>
                <a:lnTo>
                  <a:pt x="496" y="51"/>
                </a:lnTo>
                <a:lnTo>
                  <a:pt x="491" y="40"/>
                </a:lnTo>
                <a:lnTo>
                  <a:pt x="484" y="31"/>
                </a:lnTo>
                <a:lnTo>
                  <a:pt x="476" y="22"/>
                </a:lnTo>
                <a:lnTo>
                  <a:pt x="465" y="15"/>
                </a:lnTo>
                <a:lnTo>
                  <a:pt x="454" y="9"/>
                </a:lnTo>
                <a:lnTo>
                  <a:pt x="441" y="4"/>
                </a:lnTo>
                <a:lnTo>
                  <a:pt x="441" y="4"/>
                </a:lnTo>
                <a:close/>
                <a:moveTo>
                  <a:pt x="505" y="504"/>
                </a:moveTo>
                <a:lnTo>
                  <a:pt x="505" y="504"/>
                </a:lnTo>
                <a:lnTo>
                  <a:pt x="501" y="507"/>
                </a:lnTo>
                <a:lnTo>
                  <a:pt x="496" y="510"/>
                </a:lnTo>
                <a:lnTo>
                  <a:pt x="492" y="511"/>
                </a:lnTo>
                <a:lnTo>
                  <a:pt x="487" y="511"/>
                </a:lnTo>
                <a:lnTo>
                  <a:pt x="483" y="511"/>
                </a:lnTo>
                <a:lnTo>
                  <a:pt x="478" y="510"/>
                </a:lnTo>
                <a:lnTo>
                  <a:pt x="473" y="507"/>
                </a:lnTo>
                <a:lnTo>
                  <a:pt x="470" y="504"/>
                </a:lnTo>
                <a:lnTo>
                  <a:pt x="470" y="504"/>
                </a:lnTo>
                <a:lnTo>
                  <a:pt x="466" y="500"/>
                </a:lnTo>
                <a:lnTo>
                  <a:pt x="464" y="496"/>
                </a:lnTo>
                <a:lnTo>
                  <a:pt x="463" y="491"/>
                </a:lnTo>
                <a:lnTo>
                  <a:pt x="462" y="486"/>
                </a:lnTo>
                <a:lnTo>
                  <a:pt x="463" y="482"/>
                </a:lnTo>
                <a:lnTo>
                  <a:pt x="464" y="477"/>
                </a:lnTo>
                <a:lnTo>
                  <a:pt x="466" y="473"/>
                </a:lnTo>
                <a:lnTo>
                  <a:pt x="470" y="469"/>
                </a:lnTo>
                <a:lnTo>
                  <a:pt x="470" y="469"/>
                </a:lnTo>
                <a:lnTo>
                  <a:pt x="473" y="466"/>
                </a:lnTo>
                <a:lnTo>
                  <a:pt x="478" y="463"/>
                </a:lnTo>
                <a:lnTo>
                  <a:pt x="483" y="462"/>
                </a:lnTo>
                <a:lnTo>
                  <a:pt x="487" y="462"/>
                </a:lnTo>
                <a:lnTo>
                  <a:pt x="492" y="462"/>
                </a:lnTo>
                <a:lnTo>
                  <a:pt x="496" y="463"/>
                </a:lnTo>
                <a:lnTo>
                  <a:pt x="501" y="466"/>
                </a:lnTo>
                <a:lnTo>
                  <a:pt x="505" y="469"/>
                </a:lnTo>
                <a:lnTo>
                  <a:pt x="505" y="469"/>
                </a:lnTo>
                <a:lnTo>
                  <a:pt x="508" y="473"/>
                </a:lnTo>
                <a:lnTo>
                  <a:pt x="510" y="477"/>
                </a:lnTo>
                <a:lnTo>
                  <a:pt x="512" y="482"/>
                </a:lnTo>
                <a:lnTo>
                  <a:pt x="512" y="486"/>
                </a:lnTo>
                <a:lnTo>
                  <a:pt x="512" y="491"/>
                </a:lnTo>
                <a:lnTo>
                  <a:pt x="510" y="496"/>
                </a:lnTo>
                <a:lnTo>
                  <a:pt x="508" y="500"/>
                </a:lnTo>
                <a:lnTo>
                  <a:pt x="505" y="504"/>
                </a:lnTo>
                <a:lnTo>
                  <a:pt x="505" y="504"/>
                </a:lnTo>
                <a:close/>
                <a:moveTo>
                  <a:pt x="436" y="622"/>
                </a:moveTo>
                <a:lnTo>
                  <a:pt x="436" y="622"/>
                </a:lnTo>
                <a:lnTo>
                  <a:pt x="427" y="631"/>
                </a:lnTo>
                <a:lnTo>
                  <a:pt x="420" y="641"/>
                </a:lnTo>
                <a:lnTo>
                  <a:pt x="413" y="652"/>
                </a:lnTo>
                <a:lnTo>
                  <a:pt x="408" y="662"/>
                </a:lnTo>
                <a:lnTo>
                  <a:pt x="404" y="674"/>
                </a:lnTo>
                <a:lnTo>
                  <a:pt x="401" y="686"/>
                </a:lnTo>
                <a:lnTo>
                  <a:pt x="399" y="698"/>
                </a:lnTo>
                <a:lnTo>
                  <a:pt x="399" y="710"/>
                </a:lnTo>
                <a:lnTo>
                  <a:pt x="399" y="722"/>
                </a:lnTo>
                <a:lnTo>
                  <a:pt x="401" y="734"/>
                </a:lnTo>
                <a:lnTo>
                  <a:pt x="404" y="745"/>
                </a:lnTo>
                <a:lnTo>
                  <a:pt x="408" y="757"/>
                </a:lnTo>
                <a:lnTo>
                  <a:pt x="413" y="769"/>
                </a:lnTo>
                <a:lnTo>
                  <a:pt x="420" y="779"/>
                </a:lnTo>
                <a:lnTo>
                  <a:pt x="427" y="789"/>
                </a:lnTo>
                <a:lnTo>
                  <a:pt x="436" y="799"/>
                </a:lnTo>
                <a:lnTo>
                  <a:pt x="436" y="799"/>
                </a:lnTo>
                <a:lnTo>
                  <a:pt x="445" y="808"/>
                </a:lnTo>
                <a:lnTo>
                  <a:pt x="456" y="815"/>
                </a:lnTo>
                <a:lnTo>
                  <a:pt x="466" y="822"/>
                </a:lnTo>
                <a:lnTo>
                  <a:pt x="478" y="826"/>
                </a:lnTo>
                <a:lnTo>
                  <a:pt x="488" y="830"/>
                </a:lnTo>
                <a:lnTo>
                  <a:pt x="501" y="833"/>
                </a:lnTo>
                <a:lnTo>
                  <a:pt x="513" y="834"/>
                </a:lnTo>
                <a:lnTo>
                  <a:pt x="524" y="836"/>
                </a:lnTo>
                <a:lnTo>
                  <a:pt x="537" y="834"/>
                </a:lnTo>
                <a:lnTo>
                  <a:pt x="549" y="833"/>
                </a:lnTo>
                <a:lnTo>
                  <a:pt x="560" y="830"/>
                </a:lnTo>
                <a:lnTo>
                  <a:pt x="572" y="826"/>
                </a:lnTo>
                <a:lnTo>
                  <a:pt x="583" y="822"/>
                </a:lnTo>
                <a:lnTo>
                  <a:pt x="594" y="815"/>
                </a:lnTo>
                <a:lnTo>
                  <a:pt x="604" y="808"/>
                </a:lnTo>
                <a:lnTo>
                  <a:pt x="614" y="799"/>
                </a:lnTo>
                <a:lnTo>
                  <a:pt x="614" y="799"/>
                </a:lnTo>
                <a:lnTo>
                  <a:pt x="623" y="789"/>
                </a:lnTo>
                <a:lnTo>
                  <a:pt x="630" y="779"/>
                </a:lnTo>
                <a:lnTo>
                  <a:pt x="637" y="769"/>
                </a:lnTo>
                <a:lnTo>
                  <a:pt x="641" y="757"/>
                </a:lnTo>
                <a:lnTo>
                  <a:pt x="645" y="745"/>
                </a:lnTo>
                <a:lnTo>
                  <a:pt x="648" y="734"/>
                </a:lnTo>
                <a:lnTo>
                  <a:pt x="649" y="722"/>
                </a:lnTo>
                <a:lnTo>
                  <a:pt x="651" y="710"/>
                </a:lnTo>
                <a:lnTo>
                  <a:pt x="649" y="698"/>
                </a:lnTo>
                <a:lnTo>
                  <a:pt x="648" y="686"/>
                </a:lnTo>
                <a:lnTo>
                  <a:pt x="646" y="674"/>
                </a:lnTo>
                <a:lnTo>
                  <a:pt x="641" y="662"/>
                </a:lnTo>
                <a:lnTo>
                  <a:pt x="637" y="652"/>
                </a:lnTo>
                <a:lnTo>
                  <a:pt x="630" y="641"/>
                </a:lnTo>
                <a:lnTo>
                  <a:pt x="623" y="631"/>
                </a:lnTo>
                <a:lnTo>
                  <a:pt x="614" y="622"/>
                </a:lnTo>
                <a:lnTo>
                  <a:pt x="614" y="622"/>
                </a:lnTo>
                <a:lnTo>
                  <a:pt x="604" y="612"/>
                </a:lnTo>
                <a:lnTo>
                  <a:pt x="594" y="606"/>
                </a:lnTo>
                <a:lnTo>
                  <a:pt x="583" y="599"/>
                </a:lnTo>
                <a:lnTo>
                  <a:pt x="572" y="594"/>
                </a:lnTo>
                <a:lnTo>
                  <a:pt x="560" y="589"/>
                </a:lnTo>
                <a:lnTo>
                  <a:pt x="549" y="587"/>
                </a:lnTo>
                <a:lnTo>
                  <a:pt x="537" y="585"/>
                </a:lnTo>
                <a:lnTo>
                  <a:pt x="524" y="585"/>
                </a:lnTo>
                <a:lnTo>
                  <a:pt x="513" y="585"/>
                </a:lnTo>
                <a:lnTo>
                  <a:pt x="501" y="587"/>
                </a:lnTo>
                <a:lnTo>
                  <a:pt x="488" y="589"/>
                </a:lnTo>
                <a:lnTo>
                  <a:pt x="477" y="594"/>
                </a:lnTo>
                <a:lnTo>
                  <a:pt x="466" y="599"/>
                </a:lnTo>
                <a:lnTo>
                  <a:pt x="456" y="606"/>
                </a:lnTo>
                <a:lnTo>
                  <a:pt x="445" y="612"/>
                </a:lnTo>
                <a:lnTo>
                  <a:pt x="436" y="622"/>
                </a:lnTo>
                <a:lnTo>
                  <a:pt x="436" y="622"/>
                </a:lnTo>
                <a:close/>
                <a:moveTo>
                  <a:pt x="571" y="756"/>
                </a:moveTo>
                <a:lnTo>
                  <a:pt x="571" y="756"/>
                </a:lnTo>
                <a:lnTo>
                  <a:pt x="560" y="764"/>
                </a:lnTo>
                <a:lnTo>
                  <a:pt x="550" y="771"/>
                </a:lnTo>
                <a:lnTo>
                  <a:pt x="537" y="774"/>
                </a:lnTo>
                <a:lnTo>
                  <a:pt x="524" y="775"/>
                </a:lnTo>
                <a:lnTo>
                  <a:pt x="513" y="774"/>
                </a:lnTo>
                <a:lnTo>
                  <a:pt x="500" y="771"/>
                </a:lnTo>
                <a:lnTo>
                  <a:pt x="488" y="764"/>
                </a:lnTo>
                <a:lnTo>
                  <a:pt x="479" y="756"/>
                </a:lnTo>
                <a:lnTo>
                  <a:pt x="479" y="756"/>
                </a:lnTo>
                <a:lnTo>
                  <a:pt x="470" y="745"/>
                </a:lnTo>
                <a:lnTo>
                  <a:pt x="464" y="735"/>
                </a:lnTo>
                <a:lnTo>
                  <a:pt x="461" y="722"/>
                </a:lnTo>
                <a:lnTo>
                  <a:pt x="459" y="710"/>
                </a:lnTo>
                <a:lnTo>
                  <a:pt x="461" y="698"/>
                </a:lnTo>
                <a:lnTo>
                  <a:pt x="464" y="685"/>
                </a:lnTo>
                <a:lnTo>
                  <a:pt x="470" y="674"/>
                </a:lnTo>
                <a:lnTo>
                  <a:pt x="479" y="663"/>
                </a:lnTo>
                <a:lnTo>
                  <a:pt x="479" y="663"/>
                </a:lnTo>
                <a:lnTo>
                  <a:pt x="488" y="655"/>
                </a:lnTo>
                <a:lnTo>
                  <a:pt x="500" y="649"/>
                </a:lnTo>
                <a:lnTo>
                  <a:pt x="513" y="646"/>
                </a:lnTo>
                <a:lnTo>
                  <a:pt x="524" y="645"/>
                </a:lnTo>
                <a:lnTo>
                  <a:pt x="537" y="646"/>
                </a:lnTo>
                <a:lnTo>
                  <a:pt x="550" y="649"/>
                </a:lnTo>
                <a:lnTo>
                  <a:pt x="560" y="655"/>
                </a:lnTo>
                <a:lnTo>
                  <a:pt x="571" y="663"/>
                </a:lnTo>
                <a:lnTo>
                  <a:pt x="571" y="663"/>
                </a:lnTo>
                <a:lnTo>
                  <a:pt x="580" y="674"/>
                </a:lnTo>
                <a:lnTo>
                  <a:pt x="586" y="685"/>
                </a:lnTo>
                <a:lnTo>
                  <a:pt x="589" y="698"/>
                </a:lnTo>
                <a:lnTo>
                  <a:pt x="590" y="710"/>
                </a:lnTo>
                <a:lnTo>
                  <a:pt x="589" y="722"/>
                </a:lnTo>
                <a:lnTo>
                  <a:pt x="586" y="735"/>
                </a:lnTo>
                <a:lnTo>
                  <a:pt x="580" y="745"/>
                </a:lnTo>
                <a:lnTo>
                  <a:pt x="571" y="756"/>
                </a:lnTo>
                <a:lnTo>
                  <a:pt x="571" y="756"/>
                </a:lnTo>
                <a:close/>
                <a:moveTo>
                  <a:pt x="638" y="419"/>
                </a:moveTo>
                <a:lnTo>
                  <a:pt x="638" y="419"/>
                </a:lnTo>
                <a:lnTo>
                  <a:pt x="629" y="429"/>
                </a:lnTo>
                <a:lnTo>
                  <a:pt x="622" y="439"/>
                </a:lnTo>
                <a:lnTo>
                  <a:pt x="616" y="449"/>
                </a:lnTo>
                <a:lnTo>
                  <a:pt x="610" y="461"/>
                </a:lnTo>
                <a:lnTo>
                  <a:pt x="607" y="473"/>
                </a:lnTo>
                <a:lnTo>
                  <a:pt x="603" y="484"/>
                </a:lnTo>
                <a:lnTo>
                  <a:pt x="602" y="497"/>
                </a:lnTo>
                <a:lnTo>
                  <a:pt x="601" y="508"/>
                </a:lnTo>
                <a:lnTo>
                  <a:pt x="602" y="520"/>
                </a:lnTo>
                <a:lnTo>
                  <a:pt x="603" y="533"/>
                </a:lnTo>
                <a:lnTo>
                  <a:pt x="607" y="544"/>
                </a:lnTo>
                <a:lnTo>
                  <a:pt x="610" y="556"/>
                </a:lnTo>
                <a:lnTo>
                  <a:pt x="616" y="567"/>
                </a:lnTo>
                <a:lnTo>
                  <a:pt x="622" y="578"/>
                </a:lnTo>
                <a:lnTo>
                  <a:pt x="630" y="588"/>
                </a:lnTo>
                <a:lnTo>
                  <a:pt x="638" y="597"/>
                </a:lnTo>
                <a:lnTo>
                  <a:pt x="638" y="597"/>
                </a:lnTo>
                <a:lnTo>
                  <a:pt x="647" y="606"/>
                </a:lnTo>
                <a:lnTo>
                  <a:pt x="658" y="614"/>
                </a:lnTo>
                <a:lnTo>
                  <a:pt x="668" y="619"/>
                </a:lnTo>
                <a:lnTo>
                  <a:pt x="680" y="625"/>
                </a:lnTo>
                <a:lnTo>
                  <a:pt x="691" y="629"/>
                </a:lnTo>
                <a:lnTo>
                  <a:pt x="703" y="632"/>
                </a:lnTo>
                <a:lnTo>
                  <a:pt x="714" y="633"/>
                </a:lnTo>
                <a:lnTo>
                  <a:pt x="727" y="634"/>
                </a:lnTo>
                <a:lnTo>
                  <a:pt x="739" y="633"/>
                </a:lnTo>
                <a:lnTo>
                  <a:pt x="750" y="632"/>
                </a:lnTo>
                <a:lnTo>
                  <a:pt x="763" y="629"/>
                </a:lnTo>
                <a:lnTo>
                  <a:pt x="775" y="625"/>
                </a:lnTo>
                <a:lnTo>
                  <a:pt x="785" y="619"/>
                </a:lnTo>
                <a:lnTo>
                  <a:pt x="797" y="614"/>
                </a:lnTo>
                <a:lnTo>
                  <a:pt x="806" y="606"/>
                </a:lnTo>
                <a:lnTo>
                  <a:pt x="816" y="597"/>
                </a:lnTo>
                <a:lnTo>
                  <a:pt x="816" y="597"/>
                </a:lnTo>
                <a:lnTo>
                  <a:pt x="825" y="588"/>
                </a:lnTo>
                <a:lnTo>
                  <a:pt x="831" y="578"/>
                </a:lnTo>
                <a:lnTo>
                  <a:pt x="838" y="567"/>
                </a:lnTo>
                <a:lnTo>
                  <a:pt x="843" y="556"/>
                </a:lnTo>
                <a:lnTo>
                  <a:pt x="848" y="544"/>
                </a:lnTo>
                <a:lnTo>
                  <a:pt x="850" y="533"/>
                </a:lnTo>
                <a:lnTo>
                  <a:pt x="852" y="520"/>
                </a:lnTo>
                <a:lnTo>
                  <a:pt x="852" y="508"/>
                </a:lnTo>
                <a:lnTo>
                  <a:pt x="852" y="497"/>
                </a:lnTo>
                <a:lnTo>
                  <a:pt x="850" y="484"/>
                </a:lnTo>
                <a:lnTo>
                  <a:pt x="848" y="473"/>
                </a:lnTo>
                <a:lnTo>
                  <a:pt x="843" y="461"/>
                </a:lnTo>
                <a:lnTo>
                  <a:pt x="838" y="449"/>
                </a:lnTo>
                <a:lnTo>
                  <a:pt x="833" y="439"/>
                </a:lnTo>
                <a:lnTo>
                  <a:pt x="825" y="429"/>
                </a:lnTo>
                <a:lnTo>
                  <a:pt x="816" y="419"/>
                </a:lnTo>
                <a:lnTo>
                  <a:pt x="816" y="419"/>
                </a:lnTo>
                <a:lnTo>
                  <a:pt x="806" y="411"/>
                </a:lnTo>
                <a:lnTo>
                  <a:pt x="797" y="403"/>
                </a:lnTo>
                <a:lnTo>
                  <a:pt x="785" y="397"/>
                </a:lnTo>
                <a:lnTo>
                  <a:pt x="775" y="392"/>
                </a:lnTo>
                <a:lnTo>
                  <a:pt x="763" y="388"/>
                </a:lnTo>
                <a:lnTo>
                  <a:pt x="751" y="385"/>
                </a:lnTo>
                <a:lnTo>
                  <a:pt x="739" y="384"/>
                </a:lnTo>
                <a:lnTo>
                  <a:pt x="727" y="382"/>
                </a:lnTo>
                <a:lnTo>
                  <a:pt x="714" y="384"/>
                </a:lnTo>
                <a:lnTo>
                  <a:pt x="703" y="385"/>
                </a:lnTo>
                <a:lnTo>
                  <a:pt x="691" y="388"/>
                </a:lnTo>
                <a:lnTo>
                  <a:pt x="680" y="392"/>
                </a:lnTo>
                <a:lnTo>
                  <a:pt x="668" y="397"/>
                </a:lnTo>
                <a:lnTo>
                  <a:pt x="658" y="403"/>
                </a:lnTo>
                <a:lnTo>
                  <a:pt x="647" y="411"/>
                </a:lnTo>
                <a:lnTo>
                  <a:pt x="638" y="419"/>
                </a:lnTo>
                <a:lnTo>
                  <a:pt x="638" y="419"/>
                </a:lnTo>
                <a:close/>
                <a:moveTo>
                  <a:pt x="774" y="555"/>
                </a:moveTo>
                <a:lnTo>
                  <a:pt x="774" y="555"/>
                </a:lnTo>
                <a:lnTo>
                  <a:pt x="763" y="563"/>
                </a:lnTo>
                <a:lnTo>
                  <a:pt x="751" y="569"/>
                </a:lnTo>
                <a:lnTo>
                  <a:pt x="740" y="572"/>
                </a:lnTo>
                <a:lnTo>
                  <a:pt x="727" y="573"/>
                </a:lnTo>
                <a:lnTo>
                  <a:pt x="714" y="572"/>
                </a:lnTo>
                <a:lnTo>
                  <a:pt x="703" y="569"/>
                </a:lnTo>
                <a:lnTo>
                  <a:pt x="691" y="563"/>
                </a:lnTo>
                <a:lnTo>
                  <a:pt x="681" y="555"/>
                </a:lnTo>
                <a:lnTo>
                  <a:pt x="681" y="555"/>
                </a:lnTo>
                <a:lnTo>
                  <a:pt x="673" y="544"/>
                </a:lnTo>
                <a:lnTo>
                  <a:pt x="667" y="533"/>
                </a:lnTo>
                <a:lnTo>
                  <a:pt x="662" y="521"/>
                </a:lnTo>
                <a:lnTo>
                  <a:pt x="661" y="508"/>
                </a:lnTo>
                <a:lnTo>
                  <a:pt x="662" y="496"/>
                </a:lnTo>
                <a:lnTo>
                  <a:pt x="667" y="484"/>
                </a:lnTo>
                <a:lnTo>
                  <a:pt x="673" y="473"/>
                </a:lnTo>
                <a:lnTo>
                  <a:pt x="681" y="462"/>
                </a:lnTo>
                <a:lnTo>
                  <a:pt x="681" y="462"/>
                </a:lnTo>
                <a:lnTo>
                  <a:pt x="691" y="454"/>
                </a:lnTo>
                <a:lnTo>
                  <a:pt x="703" y="448"/>
                </a:lnTo>
                <a:lnTo>
                  <a:pt x="714" y="445"/>
                </a:lnTo>
                <a:lnTo>
                  <a:pt x="727" y="444"/>
                </a:lnTo>
                <a:lnTo>
                  <a:pt x="740" y="445"/>
                </a:lnTo>
                <a:lnTo>
                  <a:pt x="751" y="448"/>
                </a:lnTo>
                <a:lnTo>
                  <a:pt x="763" y="454"/>
                </a:lnTo>
                <a:lnTo>
                  <a:pt x="774" y="462"/>
                </a:lnTo>
                <a:lnTo>
                  <a:pt x="774" y="462"/>
                </a:lnTo>
                <a:lnTo>
                  <a:pt x="782" y="473"/>
                </a:lnTo>
                <a:lnTo>
                  <a:pt x="787" y="484"/>
                </a:lnTo>
                <a:lnTo>
                  <a:pt x="791" y="496"/>
                </a:lnTo>
                <a:lnTo>
                  <a:pt x="792" y="508"/>
                </a:lnTo>
                <a:lnTo>
                  <a:pt x="791" y="521"/>
                </a:lnTo>
                <a:lnTo>
                  <a:pt x="787" y="533"/>
                </a:lnTo>
                <a:lnTo>
                  <a:pt x="782" y="544"/>
                </a:lnTo>
                <a:lnTo>
                  <a:pt x="774" y="555"/>
                </a:lnTo>
                <a:lnTo>
                  <a:pt x="774" y="55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3A864BD5-B593-4799-8B4F-8D77838C1E48}"/>
              </a:ext>
            </a:extLst>
          </p:cNvPr>
          <p:cNvSpPr/>
          <p:nvPr/>
        </p:nvSpPr>
        <p:spPr>
          <a:xfrm rot="10800000" flipV="1">
            <a:off x="1619671" y="3131968"/>
            <a:ext cx="4896539" cy="369332"/>
          </a:xfrm>
          <a:prstGeom prst="rect">
            <a:avLst/>
          </a:prstGeom>
          <a:solidFill>
            <a:srgbClr val="14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Arial Narrow" panose="020B0606020202030204" pitchFamily="34" charset="0"/>
              </a:rPr>
              <a:t>ПЕРИОД ПРЕДСТАВЛЕНИЯ ОТЧЕТНОСТИ ГРБС</a:t>
            </a:r>
          </a:p>
        </p:txBody>
      </p:sp>
    </p:spTree>
    <p:extLst>
      <p:ext uri="{BB962C8B-B14F-4D97-AF65-F5344CB8AC3E}">
        <p14:creationId xmlns:p14="http://schemas.microsoft.com/office/powerpoint/2010/main" val="11105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6703546" cy="553998"/>
          </a:xfr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144381"/>
                </a:solidFill>
              </a:rPr>
              <a:t>Результаты выверки данных </a:t>
            </a:r>
            <a:br>
              <a:rPr lang="ru-RU" sz="1800" dirty="0">
                <a:solidFill>
                  <a:srgbClr val="144381"/>
                </a:solidFill>
              </a:rPr>
            </a:br>
            <a:r>
              <a:rPr lang="ru-RU" sz="1800" dirty="0">
                <a:solidFill>
                  <a:srgbClr val="144381"/>
                </a:solidFill>
              </a:rPr>
              <a:t>в Справках по консолидируемым расчетам на 01.11.2020</a:t>
            </a:r>
            <a:endParaRPr lang="ru-RU" sz="1800" b="1" dirty="0">
              <a:solidFill>
                <a:srgbClr val="144381"/>
              </a:solidFill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2341631F-6CA0-47AE-9967-DAB16DA80309}"/>
              </a:ext>
            </a:extLst>
          </p:cNvPr>
          <p:cNvSpPr/>
          <p:nvPr/>
        </p:nvSpPr>
        <p:spPr>
          <a:xfrm>
            <a:off x="1280247" y="2646737"/>
            <a:ext cx="2335034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  <a:t>Исходящие остатки </a:t>
            </a:r>
            <a:b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  <a:t>в годовой отчетности </a:t>
            </a:r>
            <a:b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  <a:t>за 2019 год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686E0840-8F88-4884-B9B2-321354407ED8}"/>
              </a:ext>
            </a:extLst>
          </p:cNvPr>
          <p:cNvSpPr txBox="1"/>
          <p:nvPr/>
        </p:nvSpPr>
        <p:spPr>
          <a:xfrm>
            <a:off x="1043608" y="3645024"/>
            <a:ext cx="28083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Федеральные ГРБС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Субъекты РФ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Муниципальные образования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ГВБФ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03F7362-DF96-4D84-AD0C-EBF2F8CAB8B4}"/>
              </a:ext>
            </a:extLst>
          </p:cNvPr>
          <p:cNvSpPr txBox="1"/>
          <p:nvPr/>
        </p:nvSpPr>
        <p:spPr>
          <a:xfrm>
            <a:off x="5190420" y="3645024"/>
            <a:ext cx="28083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Федеральные ГРБС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Субъекты РФ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Муниципальные образования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ГВБФ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1EECCB8C-B4DB-46CE-9BC4-9D42BFAEA71B}"/>
              </a:ext>
            </a:extLst>
          </p:cNvPr>
          <p:cNvSpPr/>
          <p:nvPr/>
        </p:nvSpPr>
        <p:spPr>
          <a:xfrm>
            <a:off x="5427059" y="2646737"/>
            <a:ext cx="2335034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  <a:t>Входящие остатки </a:t>
            </a:r>
            <a:b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  <a:t>в годовой отчетности </a:t>
            </a:r>
            <a:b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  <a:t>за 2020 год</a:t>
            </a:r>
          </a:p>
        </p:txBody>
      </p:sp>
      <p:sp>
        <p:nvSpPr>
          <p:cNvPr id="3" name="Равно 2">
            <a:extLst>
              <a:ext uri="{FF2B5EF4-FFF2-40B4-BE49-F238E27FC236}">
                <a16:creationId xmlns:a16="http://schemas.microsoft.com/office/drawing/2014/main" xmlns="" id="{5A2A854B-4D80-49E2-981C-FDD7A8C43818}"/>
              </a:ext>
            </a:extLst>
          </p:cNvPr>
          <p:cNvSpPr/>
          <p:nvPr/>
        </p:nvSpPr>
        <p:spPr>
          <a:xfrm>
            <a:off x="4103947" y="2717173"/>
            <a:ext cx="792089" cy="792089"/>
          </a:xfrm>
          <a:prstGeom prst="mathEqual">
            <a:avLst>
              <a:gd name="adj1" fmla="val 17107"/>
              <a:gd name="adj2" fmla="val 1176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A69022BA-F260-4C00-9889-DB8A61F1DCE6}"/>
              </a:ext>
            </a:extLst>
          </p:cNvPr>
          <p:cNvSpPr/>
          <p:nvPr/>
        </p:nvSpPr>
        <p:spPr>
          <a:xfrm>
            <a:off x="1259631" y="1309346"/>
            <a:ext cx="6624738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dirty="0">
                <a:solidFill>
                  <a:srgbClr val="144381"/>
                </a:solidFill>
                <a:latin typeface="Arial Narrow" panose="020B0606020202030204" pitchFamily="34" charset="0"/>
              </a:rPr>
              <a:t>Корректировка валюты баланса  в части остатков по расчетам </a:t>
            </a:r>
            <a:br>
              <a:rPr lang="ru-RU" dirty="0">
                <a:solidFill>
                  <a:srgbClr val="144381"/>
                </a:solidFill>
                <a:latin typeface="Arial Narrow" panose="020B0606020202030204" pitchFamily="34" charset="0"/>
              </a:rPr>
            </a:br>
            <a:r>
              <a:rPr lang="ru-RU" dirty="0">
                <a:solidFill>
                  <a:srgbClr val="144381"/>
                </a:solidFill>
                <a:latin typeface="Arial Narrow" panose="020B0606020202030204" pitchFamily="34" charset="0"/>
              </a:rPr>
              <a:t>по межбюджетным трансфертам </a:t>
            </a:r>
            <a:r>
              <a:rPr lang="ru-RU" b="1" dirty="0">
                <a:solidFill>
                  <a:srgbClr val="144381"/>
                </a:solidFill>
                <a:latin typeface="Arial Narrow" panose="020B0606020202030204" pitchFamily="34" charset="0"/>
              </a:rPr>
              <a:t>НЕ ДОПУСКАЕТСЯ</a:t>
            </a:r>
          </a:p>
        </p:txBody>
      </p:sp>
      <p:sp>
        <p:nvSpPr>
          <p:cNvPr id="23" name="Номер слайда 4">
            <a:extLst>
              <a:ext uri="{FF2B5EF4-FFF2-40B4-BE49-F238E27FC236}">
                <a16:creationId xmlns:a16="http://schemas.microsoft.com/office/drawing/2014/main" xmlns="" id="{B9AE20A0-6C08-4514-9B4B-85AB43C66FBC}"/>
              </a:ext>
            </a:extLst>
          </p:cNvPr>
          <p:cNvSpPr txBox="1">
            <a:spLocks/>
          </p:cNvSpPr>
          <p:nvPr/>
        </p:nvSpPr>
        <p:spPr>
          <a:xfrm>
            <a:off x="8733126" y="6408000"/>
            <a:ext cx="360000" cy="360000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ru-RU"/>
            </a:defPPr>
            <a:lvl1pPr marL="0" algn="r" defTabSz="914400" rtl="0" eaLnBrk="1" latinLnBrk="0" hangingPunct="1">
              <a:defRPr sz="1747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B83DC6B-EB60-4B2C-96CD-1D71C753CDAA}" type="slidenum">
              <a:rPr lang="ru-RU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20</a:t>
            </a:fld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45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1F497D"/>
                </a:solidFill>
              </a:rPr>
              <a:pPr/>
              <a:t>21</a:t>
            </a:fld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00822" y="46977"/>
            <a:ext cx="4342476" cy="537711"/>
          </a:xfrm>
        </p:spPr>
        <p:txBody>
          <a:bodyPr/>
          <a:lstStyle/>
          <a:p>
            <a:r>
              <a:rPr lang="ru-RU" dirty="0"/>
              <a:t>Изменение валюты баланса</a:t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98739" y="1268760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Остатки дебиторской / кредиторской задолженности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339752" y="2468425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Отчет за 2019 год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067944" y="2468425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Отчет на 01.07.2020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70747" y="1893457"/>
            <a:ext cx="6552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Данные на </a:t>
            </a:r>
            <a:r>
              <a:rPr lang="ru-RU" dirty="0">
                <a:solidFill>
                  <a:prstClr val="black"/>
                </a:solidFill>
              </a:rPr>
              <a:t>01.01.2020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96136" y="2468425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Отчет на 01.10.2020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317270" y="2468425"/>
            <a:ext cx="1647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Отчет за </a:t>
            </a:r>
            <a:r>
              <a:rPr lang="ru-RU" dirty="0" smtClean="0"/>
              <a:t>2020 год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132694" y="3394077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+ 100 000,00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772400" y="3394077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- 80 000,00</a:t>
            </a:r>
            <a:endParaRPr lang="ru-RU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580113" y="3394077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+ 300 000,00</a:t>
            </a:r>
            <a:endParaRPr lang="ru-RU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020272" y="3394077"/>
            <a:ext cx="1647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?</a:t>
            </a:r>
            <a:endParaRPr lang="ru-RU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79312" y="333252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ГРБС 1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79312" y="3862649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ГРБС 2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79312" y="439167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…..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79312" y="491340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ФО 1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79312" y="543513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ФО 2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79312" y="5961171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….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132694" y="3924204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+ 10 000 000,00</a:t>
            </a:r>
            <a:endParaRPr lang="ru-RU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3772400" y="3924204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+ 800 000,00</a:t>
            </a:r>
            <a:endParaRPr lang="ru-RU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5580113" y="3924204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- 300 000 000,00</a:t>
            </a:r>
            <a:endParaRPr lang="ru-RU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020272" y="3924204"/>
            <a:ext cx="1647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?</a:t>
            </a:r>
            <a:endParaRPr lang="ru-RU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2132694" y="4993431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0,00</a:t>
            </a:r>
            <a:endParaRPr lang="ru-RU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3772400" y="4993431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+ 800 000,00</a:t>
            </a:r>
            <a:endParaRPr lang="ru-RU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5580113" y="4993431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- 800 000,00</a:t>
            </a:r>
            <a:endParaRPr lang="ru-RU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7020272" y="4993431"/>
            <a:ext cx="1647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?</a:t>
            </a:r>
            <a:endParaRPr lang="ru-RU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2132694" y="5497487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+ 5 000,00</a:t>
            </a:r>
            <a:endParaRPr lang="ru-RU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3772400" y="5497487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0,00</a:t>
            </a:r>
            <a:endParaRPr lang="ru-RU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5580113" y="5497487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- 5 000,00</a:t>
            </a:r>
            <a:endParaRPr lang="ru-RU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7020272" y="5497487"/>
            <a:ext cx="1647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?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02148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/>
          </p:nvPr>
        </p:nvGraphicFramePr>
        <p:xfrm>
          <a:off x="1331640" y="17728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-108520" y="3758649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rgbClr val="144381"/>
                </a:solidFill>
              </a:rPr>
              <a:t>Метод начисления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19528" y="3343151"/>
            <a:ext cx="2267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144381"/>
                </a:solidFill>
              </a:rPr>
              <a:t>Минимизация исправлений в процессе сдачи отчетности 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1475ABC9-94D2-41AE-BA22-D429CCEE9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9752" y="188640"/>
            <a:ext cx="6703546" cy="830997"/>
          </a:xfr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144381"/>
                </a:solidFill>
              </a:rPr>
              <a:t>Обеспечение корректного отражения КБК и КОСГУ </a:t>
            </a:r>
            <a:br>
              <a:rPr lang="ru-RU" sz="1800" dirty="0">
                <a:solidFill>
                  <a:srgbClr val="144381"/>
                </a:solidFill>
              </a:rPr>
            </a:br>
            <a:r>
              <a:rPr lang="ru-RU" sz="1800" dirty="0">
                <a:solidFill>
                  <a:srgbClr val="144381"/>
                </a:solidFill>
              </a:rPr>
              <a:t>в бюджетной (бухгалтерской) отчетности </a:t>
            </a:r>
            <a:br>
              <a:rPr lang="ru-RU" sz="1800" dirty="0">
                <a:solidFill>
                  <a:srgbClr val="144381"/>
                </a:solidFill>
              </a:rPr>
            </a:br>
            <a:endParaRPr lang="ru-RU" sz="1800" dirty="0">
              <a:solidFill>
                <a:srgbClr val="144381"/>
              </a:solidFill>
            </a:endParaRPr>
          </a:p>
        </p:txBody>
      </p:sp>
      <p:sp>
        <p:nvSpPr>
          <p:cNvPr id="8" name="Номер слайда 4">
            <a:extLst>
              <a:ext uri="{FF2B5EF4-FFF2-40B4-BE49-F238E27FC236}">
                <a16:creationId xmlns:a16="http://schemas.microsoft.com/office/drawing/2014/main" xmlns="" id="{78C10F79-85D1-4DF5-B68C-A2527658E13B}"/>
              </a:ext>
            </a:extLst>
          </p:cNvPr>
          <p:cNvSpPr txBox="1">
            <a:spLocks/>
          </p:cNvSpPr>
          <p:nvPr/>
        </p:nvSpPr>
        <p:spPr>
          <a:xfrm>
            <a:off x="8733126" y="6408000"/>
            <a:ext cx="360000" cy="360000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ru-RU"/>
            </a:defPPr>
            <a:lvl1pPr marL="0" algn="r" defTabSz="914400" rtl="0" eaLnBrk="1" latinLnBrk="0" hangingPunct="1">
              <a:defRPr sz="1747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B83DC6B-EB60-4B2C-96CD-1D71C753CDAA}" type="slidenum">
              <a:rPr lang="ru-RU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22</a:t>
            </a:fld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0531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1475ABC9-94D2-41AE-BA22-D429CCEE9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9752" y="188640"/>
            <a:ext cx="6703546" cy="830997"/>
          </a:xfr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144381"/>
                </a:solidFill>
              </a:rPr>
              <a:t>Обеспечение корректного отражения КБК и КОСГУ </a:t>
            </a:r>
            <a:br>
              <a:rPr lang="ru-RU" sz="1800" dirty="0">
                <a:solidFill>
                  <a:srgbClr val="144381"/>
                </a:solidFill>
              </a:rPr>
            </a:br>
            <a:r>
              <a:rPr lang="ru-RU" sz="1800" dirty="0">
                <a:solidFill>
                  <a:srgbClr val="144381"/>
                </a:solidFill>
              </a:rPr>
              <a:t>в бюджетной (бухгалтерской) отчетности </a:t>
            </a:r>
            <a:br>
              <a:rPr lang="ru-RU" sz="1800" dirty="0">
                <a:solidFill>
                  <a:srgbClr val="144381"/>
                </a:solidFill>
              </a:rPr>
            </a:br>
            <a:endParaRPr lang="ru-RU" sz="1800" dirty="0">
              <a:solidFill>
                <a:srgbClr val="144381"/>
              </a:solidFill>
            </a:endParaRPr>
          </a:p>
        </p:txBody>
      </p:sp>
      <p:sp>
        <p:nvSpPr>
          <p:cNvPr id="8" name="Номер слайда 4">
            <a:extLst>
              <a:ext uri="{FF2B5EF4-FFF2-40B4-BE49-F238E27FC236}">
                <a16:creationId xmlns:a16="http://schemas.microsoft.com/office/drawing/2014/main" xmlns="" id="{78C10F79-85D1-4DF5-B68C-A2527658E13B}"/>
              </a:ext>
            </a:extLst>
          </p:cNvPr>
          <p:cNvSpPr txBox="1">
            <a:spLocks/>
          </p:cNvSpPr>
          <p:nvPr/>
        </p:nvSpPr>
        <p:spPr>
          <a:xfrm>
            <a:off x="8733126" y="6408000"/>
            <a:ext cx="360000" cy="360000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ru-RU"/>
            </a:defPPr>
            <a:lvl1pPr marL="0" algn="r" defTabSz="914400" rtl="0" eaLnBrk="1" latinLnBrk="0" hangingPunct="1">
              <a:defRPr sz="1747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B83DC6B-EB60-4B2C-96CD-1D71C753CDAA}" type="slidenum">
              <a:rPr lang="ru-RU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23</a:t>
            </a:fld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xmlns="" id="{DF852155-1A65-4828-9501-3565E85B444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043609" y="1713179"/>
          <a:ext cx="7128791" cy="229188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8164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841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7142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Номер счета</a:t>
                      </a:r>
                      <a:br>
                        <a:rPr lang="ru-RU" sz="1400" u="none" strike="noStrike" dirty="0">
                          <a:effectLst/>
                        </a:rPr>
                      </a:br>
                      <a:r>
                        <a:rPr lang="ru-RU" sz="1400" u="none" strike="noStrike" dirty="0">
                          <a:effectLst/>
                        </a:rPr>
                        <a:t>бюджетного учета</a:t>
                      </a:r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Остаток на 1 января года, следующего</a:t>
                      </a:r>
                      <a:br>
                        <a:rPr lang="ru-RU" sz="1400" u="none" strike="noStrike" dirty="0">
                          <a:effectLst/>
                        </a:rPr>
                      </a:br>
                      <a:r>
                        <a:rPr lang="ru-RU" sz="1400" u="none" strike="noStrike" dirty="0">
                          <a:effectLst/>
                        </a:rPr>
                        <a:t>за отчетным</a:t>
                      </a:r>
                      <a:br>
                        <a:rPr lang="ru-RU" sz="1400" u="none" strike="noStrike" dirty="0">
                          <a:effectLst/>
                        </a:rPr>
                      </a:br>
                      <a:r>
                        <a:rPr lang="ru-RU" sz="1400" u="none" strike="noStrike" dirty="0">
                          <a:effectLst/>
                        </a:rPr>
                        <a:t>(до заключительных записей)</a:t>
                      </a:r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34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по дебету</a:t>
                      </a:r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по кредиту</a:t>
                      </a:r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144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1</a:t>
                      </a:r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2</a:t>
                      </a:r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</a:t>
                      </a:r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9302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dirty="0">
                          <a:effectLst/>
                        </a:rPr>
                        <a:t>КД  1 401 10 КОСГУ</a:t>
                      </a:r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</a:rPr>
                        <a:t>100,00</a:t>
                      </a:r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</a:rPr>
                        <a:t>1 000,00 </a:t>
                      </a:r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9302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9302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dirty="0">
                          <a:effectLst/>
                        </a:rPr>
                        <a:t>Р ПР   ЦСТ   КВР   1 401 20 КОСГУ</a:t>
                      </a:r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9302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9302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dirty="0" smtClean="0">
                          <a:effectLst/>
                        </a:rPr>
                        <a:t>Р ПР   ЦСТ   КВР </a:t>
                      </a:r>
                      <a:r>
                        <a:rPr lang="ru-RU" sz="1400" b="1" u="sng" strike="noStrike" dirty="0" smtClean="0">
                          <a:effectLst/>
                        </a:rPr>
                        <a:t> 4 </a:t>
                      </a:r>
                      <a:r>
                        <a:rPr lang="ru-RU" sz="1400" u="none" strike="noStrike" dirty="0" smtClean="0">
                          <a:effectLst/>
                        </a:rPr>
                        <a:t>401 20 </a:t>
                      </a:r>
                      <a:r>
                        <a:rPr lang="ru-RU" sz="1400" b="1" u="sng" strike="noStrike" dirty="0" smtClean="0">
                          <a:effectLst/>
                        </a:rPr>
                        <a:t>251</a:t>
                      </a:r>
                      <a:endParaRPr lang="ru-RU" sz="1400" b="1" i="0" u="sng" strike="noStrike" dirty="0" smtClean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12" name="Овал 11">
            <a:extLst>
              <a:ext uri="{FF2B5EF4-FFF2-40B4-BE49-F238E27FC236}">
                <a16:creationId xmlns:a16="http://schemas.microsoft.com/office/drawing/2014/main" xmlns="" id="{F95795D4-B9E3-41E7-855D-DA3EB5B0753F}"/>
              </a:ext>
            </a:extLst>
          </p:cNvPr>
          <p:cNvSpPr/>
          <p:nvPr/>
        </p:nvSpPr>
        <p:spPr>
          <a:xfrm>
            <a:off x="7308306" y="2492896"/>
            <a:ext cx="936102" cy="936102"/>
          </a:xfrm>
          <a:prstGeom prst="ellipse">
            <a:avLst/>
          </a:prstGeom>
          <a:noFill/>
          <a:ln>
            <a:solidFill>
              <a:srgbClr val="1443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xmlns="" id="{97D8BB75-31F1-423B-9C64-078A7D4D645E}"/>
              </a:ext>
            </a:extLst>
          </p:cNvPr>
          <p:cNvSpPr/>
          <p:nvPr/>
        </p:nvSpPr>
        <p:spPr>
          <a:xfrm>
            <a:off x="5840797" y="2492896"/>
            <a:ext cx="936102" cy="936102"/>
          </a:xfrm>
          <a:prstGeom prst="ellipse">
            <a:avLst/>
          </a:prstGeom>
          <a:noFill/>
          <a:ln>
            <a:solidFill>
              <a:srgbClr val="1443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xmlns="" id="{D99330C7-95DF-410B-90D3-35F880AB014C}"/>
              </a:ext>
            </a:extLst>
          </p:cNvPr>
          <p:cNvCxnSpPr>
            <a:cxnSpLocks/>
          </p:cNvCxnSpPr>
          <p:nvPr/>
        </p:nvCxnSpPr>
        <p:spPr>
          <a:xfrm>
            <a:off x="6344851" y="3429000"/>
            <a:ext cx="531405" cy="923999"/>
          </a:xfrm>
          <a:prstGeom prst="line">
            <a:avLst/>
          </a:prstGeom>
          <a:ln w="19050">
            <a:solidFill>
              <a:srgbClr val="1443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97E2DFB4-ED15-420A-A1A6-CC1D4E363A13}"/>
              </a:ext>
            </a:extLst>
          </p:cNvPr>
          <p:cNvCxnSpPr>
            <a:cxnSpLocks/>
          </p:cNvCxnSpPr>
          <p:nvPr/>
        </p:nvCxnSpPr>
        <p:spPr>
          <a:xfrm flipH="1">
            <a:off x="7452320" y="3422947"/>
            <a:ext cx="243371" cy="942153"/>
          </a:xfrm>
          <a:prstGeom prst="line">
            <a:avLst/>
          </a:prstGeom>
          <a:ln w="19050">
            <a:solidFill>
              <a:srgbClr val="1443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4A66D04E-45C5-4EC0-BD79-4672CEB55A95}"/>
              </a:ext>
            </a:extLst>
          </p:cNvPr>
          <p:cNvSpPr txBox="1"/>
          <p:nvPr/>
        </p:nvSpPr>
        <p:spPr>
          <a:xfrm>
            <a:off x="6012162" y="4352997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144381"/>
                </a:solidFill>
              </a:rPr>
              <a:t>РАЗВЕРНУТО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xmlns="" id="{97D8BB75-31F1-423B-9C64-078A7D4D645E}"/>
              </a:ext>
            </a:extLst>
          </p:cNvPr>
          <p:cNvSpPr/>
          <p:nvPr/>
        </p:nvSpPr>
        <p:spPr>
          <a:xfrm>
            <a:off x="3104490" y="3503823"/>
            <a:ext cx="1395501" cy="936102"/>
          </a:xfrm>
          <a:prstGeom prst="ellipse">
            <a:avLst/>
          </a:prstGeom>
          <a:noFill/>
          <a:ln>
            <a:solidFill>
              <a:srgbClr val="1443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id="{D99330C7-95DF-410B-90D3-35F880AB014C}"/>
              </a:ext>
            </a:extLst>
          </p:cNvPr>
          <p:cNvCxnSpPr>
            <a:cxnSpLocks/>
          </p:cNvCxnSpPr>
          <p:nvPr/>
        </p:nvCxnSpPr>
        <p:spPr>
          <a:xfrm>
            <a:off x="3923928" y="4537663"/>
            <a:ext cx="216022" cy="826263"/>
          </a:xfrm>
          <a:prstGeom prst="line">
            <a:avLst/>
          </a:prstGeom>
          <a:ln w="19050">
            <a:solidFill>
              <a:srgbClr val="1443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A66D04E-45C5-4EC0-BD79-4672CEB55A95}"/>
              </a:ext>
            </a:extLst>
          </p:cNvPr>
          <p:cNvSpPr txBox="1"/>
          <p:nvPr/>
        </p:nvSpPr>
        <p:spPr>
          <a:xfrm>
            <a:off x="3275856" y="5363924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144381"/>
                </a:solidFill>
              </a:rPr>
              <a:t>ДОПУСТИМО ДЛЯ БУ/АУ</a:t>
            </a:r>
            <a:endParaRPr lang="ru-RU" b="1" dirty="0">
              <a:solidFill>
                <a:srgbClr val="14438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9550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1475ABC9-94D2-41AE-BA22-D429CCEE9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9752" y="188640"/>
            <a:ext cx="6703546" cy="830997"/>
          </a:xfr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144381"/>
                </a:solidFill>
              </a:rPr>
              <a:t>Обеспечение корректного отражения КБК и КОСГУ </a:t>
            </a:r>
            <a:br>
              <a:rPr lang="ru-RU" sz="1800" dirty="0">
                <a:solidFill>
                  <a:srgbClr val="144381"/>
                </a:solidFill>
              </a:rPr>
            </a:br>
            <a:r>
              <a:rPr lang="ru-RU" sz="1800" dirty="0">
                <a:solidFill>
                  <a:srgbClr val="144381"/>
                </a:solidFill>
              </a:rPr>
              <a:t>в бюджетной (бухгалтерской) отчетности </a:t>
            </a:r>
            <a:br>
              <a:rPr lang="ru-RU" sz="1800" dirty="0">
                <a:solidFill>
                  <a:srgbClr val="144381"/>
                </a:solidFill>
              </a:rPr>
            </a:br>
            <a:endParaRPr lang="ru-RU" sz="1800" dirty="0">
              <a:solidFill>
                <a:srgbClr val="144381"/>
              </a:solidFill>
            </a:endParaRPr>
          </a:p>
        </p:txBody>
      </p:sp>
      <p:sp>
        <p:nvSpPr>
          <p:cNvPr id="8" name="Номер слайда 4">
            <a:extLst>
              <a:ext uri="{FF2B5EF4-FFF2-40B4-BE49-F238E27FC236}">
                <a16:creationId xmlns:a16="http://schemas.microsoft.com/office/drawing/2014/main" xmlns="" id="{78C10F79-85D1-4DF5-B68C-A2527658E13B}"/>
              </a:ext>
            </a:extLst>
          </p:cNvPr>
          <p:cNvSpPr txBox="1">
            <a:spLocks/>
          </p:cNvSpPr>
          <p:nvPr/>
        </p:nvSpPr>
        <p:spPr>
          <a:xfrm>
            <a:off x="8733126" y="6408000"/>
            <a:ext cx="360000" cy="360000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ru-RU"/>
            </a:defPPr>
            <a:lvl1pPr marL="0" algn="r" defTabSz="914400" rtl="0" eaLnBrk="1" latinLnBrk="0" hangingPunct="1">
              <a:defRPr sz="1747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B83DC6B-EB60-4B2C-96CD-1D71C753CDAA}" type="slidenum">
              <a:rPr lang="ru-RU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24</a:t>
            </a:fld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xmlns="" id="{5F3A4536-A1F7-41F6-9092-7F95EAE40A2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95536" y="1094710"/>
          <a:ext cx="8337590" cy="5574648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37444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931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15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cap="small" baseline="0" dirty="0">
                          <a:solidFill>
                            <a:schemeClr val="bg1"/>
                          </a:solidFill>
                          <a:effectLst/>
                        </a:rPr>
                        <a:t>Номер счета бюджетного учета</a:t>
                      </a:r>
                      <a:endParaRPr lang="ru-RU" sz="1800" b="1" i="0" u="none" strike="noStrike" cap="small" baseline="0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438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cap="small" baseline="0" dirty="0">
                          <a:solidFill>
                            <a:schemeClr val="bg1"/>
                          </a:solidFill>
                          <a:effectLst/>
                        </a:rPr>
                        <a:t>Применение</a:t>
                      </a:r>
                      <a:endParaRPr lang="ru-RU" sz="1800" b="1" i="0" u="none" strike="noStrike" cap="small" baseline="0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43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118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kern="1200" dirty="0">
                          <a:effectLst/>
                        </a:rPr>
                        <a:t>1 11 09000 00 0000 000 1 401 10 172 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dirty="0">
                          <a:effectLst/>
                          <a:latin typeface="Arial Narrow" panose="020B0606020202030204" pitchFamily="34" charset="0"/>
                        </a:rPr>
                        <a:t>корректировка участия в АУБУ (21006),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118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kern="1200" dirty="0">
                          <a:effectLst/>
                        </a:rPr>
                        <a:t>1 17 00000 00 0000 000 1 401 10 176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u="none" strike="noStrike" dirty="0">
                          <a:effectLst/>
                          <a:latin typeface="Arial Narrow" panose="020B0606020202030204" pitchFamily="34" charset="0"/>
                        </a:rPr>
                        <a:t>при изменении кадастровой стоимости земельных участков </a:t>
                      </a:r>
                      <a:endParaRPr lang="ru-RU" sz="1400" b="0" i="0" u="none" strike="noStrike" dirty="0"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118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kern="1200" dirty="0">
                          <a:effectLst/>
                        </a:rPr>
                        <a:t>1 17 00000 00 0000 000 1 401 10 199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dirty="0">
                          <a:effectLst/>
                          <a:latin typeface="Arial Narrow" panose="020B0606020202030204" pitchFamily="34" charset="0"/>
                        </a:rPr>
                        <a:t>по результатам инвентаризации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118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kern="1200" dirty="0">
                          <a:effectLst/>
                        </a:rPr>
                        <a:t>1 14 00000 00 0000 000 1 401 10 172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dirty="0">
                          <a:effectLst/>
                          <a:latin typeface="Arial Narrow" panose="020B0606020202030204" pitchFamily="34" charset="0"/>
                        </a:rPr>
                        <a:t>по результатам </a:t>
                      </a:r>
                      <a:r>
                        <a:rPr lang="ru-RU" sz="1400" b="0" i="0" u="none" strike="noStrike" dirty="0" err="1">
                          <a:effectLst/>
                          <a:latin typeface="Arial Narrow" panose="020B0606020202030204" pitchFamily="34" charset="0"/>
                        </a:rPr>
                        <a:t>разукомплектации</a:t>
                      </a:r>
                      <a:r>
                        <a:rPr lang="ru-RU" sz="1400" b="0" i="0" u="none" strike="noStrike" dirty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118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kern="1200" dirty="0">
                          <a:effectLst/>
                        </a:rPr>
                        <a:t>1 17 05010 01 0000 180 1 401 10 199 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dirty="0">
                          <a:effectLst/>
                          <a:latin typeface="Arial Narrow" panose="020B0606020202030204" pitchFamily="34" charset="0"/>
                        </a:rPr>
                        <a:t>восстановление в бюджетном учете финансовых вложений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118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kern="1200" dirty="0">
                          <a:effectLst/>
                        </a:rPr>
                        <a:t>1 11 09000 00 0000 120 1 401 10 172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dirty="0">
                          <a:effectLst/>
                          <a:latin typeface="Arial Narrow" panose="020B0606020202030204" pitchFamily="34" charset="0"/>
                        </a:rPr>
                        <a:t>уменьшение объема финансовых вложений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2188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kern="1200" dirty="0">
                          <a:effectLst/>
                        </a:rPr>
                        <a:t>2 07 10010 01 0000 180 1 401 10 18х</a:t>
                      </a:r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dirty="0">
                          <a:effectLst/>
                          <a:latin typeface="Arial Narrow" panose="020B0606020202030204" pitchFamily="34" charset="0"/>
                        </a:rPr>
                        <a:t>доходы ссудополучателя от операционной аренды на льготных условиях по договорам безвозмездного пользования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62188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kern="1200" dirty="0">
                          <a:effectLst/>
                        </a:rPr>
                        <a:t>1 11 00000 00 0000 000 1 401 10 121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dirty="0">
                          <a:effectLst/>
                          <a:latin typeface="Arial Narrow" panose="020B0606020202030204" pitchFamily="34" charset="0"/>
                        </a:rPr>
                        <a:t>доходы ссудодателя от операционной аренды на льготных условиях по договорам безвозмездного пользования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92604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kern="1200" dirty="0">
                          <a:effectLst/>
                        </a:rPr>
                        <a:t>1 11 00000 00 0000 000 1 401 10 122 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dirty="0">
                          <a:effectLst/>
                          <a:latin typeface="Arial Narrow" panose="020B0606020202030204" pitchFamily="34" charset="0"/>
                        </a:rPr>
                        <a:t>доходы ссудодателя от </a:t>
                      </a:r>
                      <a:r>
                        <a:rPr lang="ru-RU" sz="1400" b="0" i="0" u="none" strike="noStrike" dirty="0" err="1">
                          <a:effectLst/>
                          <a:latin typeface="Arial Narrow" panose="020B0606020202030204" pitchFamily="34" charset="0"/>
                        </a:rPr>
                        <a:t>неоперационной</a:t>
                      </a:r>
                      <a:r>
                        <a:rPr lang="ru-RU" sz="1400" b="0" i="0" u="none" strike="noStrike" dirty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</a:p>
                    <a:p>
                      <a:pPr algn="just" fontAlgn="b"/>
                      <a:r>
                        <a:rPr lang="ru-RU" sz="1400" b="0" i="0" u="none" strike="noStrike" dirty="0">
                          <a:effectLst/>
                          <a:latin typeface="Arial Narrow" panose="020B0606020202030204" pitchFamily="34" charset="0"/>
                        </a:rPr>
                        <a:t>(финансовой) аренды на льготных условиях </a:t>
                      </a:r>
                    </a:p>
                    <a:p>
                      <a:pPr algn="just" fontAlgn="b"/>
                      <a:r>
                        <a:rPr lang="ru-RU" sz="1400" b="0" i="0" u="none" strike="noStrike" dirty="0">
                          <a:effectLst/>
                          <a:latin typeface="Arial Narrow" panose="020B0606020202030204" pitchFamily="34" charset="0"/>
                        </a:rPr>
                        <a:t>по договорам безвозмездного пользования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62188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kern="1200" dirty="0">
                          <a:effectLst/>
                        </a:rPr>
                        <a:t>1 11 00000 00 0000 000 1 401 10 123 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dirty="0">
                          <a:effectLst/>
                          <a:latin typeface="Arial Narrow" panose="020B0606020202030204" pitchFamily="34" charset="0"/>
                        </a:rPr>
                        <a:t>доходы ссудодателя от предоставления права</a:t>
                      </a:r>
                    </a:p>
                    <a:p>
                      <a:pPr algn="just" fontAlgn="b"/>
                      <a:r>
                        <a:rPr lang="ru-RU" sz="1400" b="0" i="0" u="none" strike="noStrike" dirty="0">
                          <a:effectLst/>
                          <a:latin typeface="Arial Narrow" panose="020B0606020202030204" pitchFamily="34" charset="0"/>
                        </a:rPr>
                        <a:t>пользования непроизведенными активами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09206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D27FC7-9221-4C63-AD2E-45B94A64E803}" type="slidenum">
              <a:rPr lang="ru-RU" altLang="ru-RU" smtClean="0"/>
              <a:pPr>
                <a:defRPr/>
              </a:pPr>
              <a:t>25</a:t>
            </a:fld>
            <a:endParaRPr lang="ru-RU" altLang="ru-RU"/>
          </a:p>
        </p:txBody>
      </p:sp>
      <p:sp>
        <p:nvSpPr>
          <p:cNvPr id="3" name="TextBox 2"/>
          <p:cNvSpPr txBox="1"/>
          <p:nvPr/>
        </p:nvSpPr>
        <p:spPr>
          <a:xfrm>
            <a:off x="1801739" y="272609"/>
            <a:ext cx="72728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b="1" i="0">
                <a:solidFill>
                  <a:srgbClr val="14438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/>
              <a:t>Корректировка показателей </a:t>
            </a:r>
            <a:r>
              <a:rPr lang="ru-RU" dirty="0" smtClean="0"/>
              <a:t>счетов</a:t>
            </a:r>
          </a:p>
          <a:p>
            <a:r>
              <a:rPr lang="ru-RU" dirty="0" smtClean="0"/>
              <a:t> </a:t>
            </a:r>
            <a:r>
              <a:rPr lang="ru-RU" dirty="0"/>
              <a:t>0 210 06 000 и 1 204 33 000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1114167"/>
            <a:ext cx="27363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Инструкции 162н</a:t>
            </a:r>
          </a:p>
          <a:p>
            <a:r>
              <a:rPr lang="ru-RU" dirty="0" smtClean="0"/>
              <a:t>Инструкции 174н (183н)</a:t>
            </a:r>
          </a:p>
          <a:p>
            <a:r>
              <a:rPr lang="ru-RU" dirty="0" smtClean="0"/>
              <a:t>Письмо </a:t>
            </a:r>
            <a:r>
              <a:rPr lang="ru-RU" dirty="0"/>
              <a:t>Минфина </a:t>
            </a:r>
            <a:r>
              <a:rPr lang="ru-RU" dirty="0" smtClean="0"/>
              <a:t>России</a:t>
            </a:r>
          </a:p>
          <a:p>
            <a:r>
              <a:rPr lang="ru-RU" dirty="0" smtClean="0"/>
              <a:t>от </a:t>
            </a:r>
            <a:r>
              <a:rPr lang="ru-RU" dirty="0"/>
              <a:t>18.09.2012 </a:t>
            </a:r>
            <a:r>
              <a:rPr lang="ru-RU" dirty="0" smtClean="0"/>
              <a:t>№ 02-06-07/3798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Письмо </a:t>
            </a:r>
            <a:r>
              <a:rPr lang="ru-RU" dirty="0"/>
              <a:t>Минфина </a:t>
            </a:r>
            <a:r>
              <a:rPr lang="ru-RU" dirty="0" smtClean="0"/>
              <a:t>России</a:t>
            </a:r>
          </a:p>
          <a:p>
            <a:r>
              <a:rPr lang="ru-RU" dirty="0" smtClean="0"/>
              <a:t>от 19.12.2014 № </a:t>
            </a:r>
            <a:r>
              <a:rPr lang="ru-RU" dirty="0"/>
              <a:t>02-07-07/66918</a:t>
            </a:r>
          </a:p>
          <a:p>
            <a:endParaRPr lang="ru-RU" dirty="0"/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2987824" y="980728"/>
            <a:ext cx="360040" cy="2995761"/>
          </a:xfrm>
          <a:prstGeom prst="righ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38100"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39952" y="1999644"/>
            <a:ext cx="45365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 ОЦИ относится: недвижимое имущество, движимое </a:t>
            </a:r>
            <a:r>
              <a:rPr lang="ru-RU" dirty="0"/>
              <a:t>имущество, без которого осуществление бюджетным </a:t>
            </a:r>
            <a:r>
              <a:rPr lang="ru-RU" dirty="0" smtClean="0"/>
              <a:t>(автономным) учреждением </a:t>
            </a:r>
            <a:r>
              <a:rPr lang="ru-RU" dirty="0"/>
              <a:t>своей уставной деятельности будет существенно </a:t>
            </a:r>
            <a:r>
              <a:rPr lang="ru-RU" dirty="0" smtClean="0"/>
              <a:t>затруднено</a:t>
            </a:r>
          </a:p>
          <a:p>
            <a:r>
              <a:rPr lang="ru-RU" dirty="0" smtClean="0"/>
              <a:t>…..</a:t>
            </a:r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2696" y="5805264"/>
            <a:ext cx="6894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smtClean="0"/>
              <a:t>*при </a:t>
            </a:r>
            <a:r>
              <a:rPr lang="ru-RU" sz="1200" i="1" dirty="0"/>
              <a:t>принятии решения о переносе объектов, которые  перестали соответствовать критериям </a:t>
            </a:r>
            <a:r>
              <a:rPr lang="ru-RU" sz="1200" i="1" dirty="0" smtClean="0"/>
              <a:t>активов, на </a:t>
            </a:r>
            <a:r>
              <a:rPr lang="ru-RU" sz="1200" i="1" dirty="0"/>
              <a:t>з/с 02, показатель счета 210 06 </a:t>
            </a:r>
            <a:r>
              <a:rPr lang="ru-RU" sz="1200" i="1" dirty="0" smtClean="0"/>
              <a:t>000 / 20433 корректируется</a:t>
            </a:r>
            <a:endParaRPr lang="ru-RU" sz="1200" i="1" dirty="0"/>
          </a:p>
        </p:txBody>
      </p:sp>
    </p:spTree>
    <p:extLst>
      <p:ext uri="{BB962C8B-B14F-4D97-AF65-F5344CB8AC3E}">
        <p14:creationId xmlns:p14="http://schemas.microsoft.com/office/powerpoint/2010/main" val="348446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26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46976"/>
            <a:ext cx="4615314" cy="2856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Временное привлечение остатков </a:t>
            </a:r>
            <a:r>
              <a:rPr lang="ru-RU" dirty="0"/>
              <a:t>средств бюджетных и автономных </a:t>
            </a:r>
            <a:r>
              <a:rPr lang="ru-RU" dirty="0" smtClean="0"/>
              <a:t>учреждений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366591"/>
            <a:ext cx="20882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ст. 5 Федерального закона  от 15.10.2020 № 327-ФЗ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696744" y="1089592"/>
            <a:ext cx="228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приостановлено действие части 23 статьи 30 ФЗ от 08.05.2010 №83-ФЗ, части 3.2 ст. 2 ФЗ от 03.11.2006 № 174-ФЗ 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671900" y="2000781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267744" y="357572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/>
              <a:t>п. 102 Инструкции 162н, письмо Минфина России от </a:t>
            </a:r>
            <a:r>
              <a:rPr lang="ru-RU" sz="1400" dirty="0"/>
              <a:t>30 июля 2012 г. </a:t>
            </a:r>
            <a:r>
              <a:rPr lang="ru-RU" sz="1400" dirty="0" smtClean="0"/>
              <a:t>№ </a:t>
            </a:r>
            <a:r>
              <a:rPr lang="ru-RU" sz="1400" dirty="0"/>
              <a:t>02-06-07/2969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4367810"/>
            <a:ext cx="72728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i="1" dirty="0" smtClean="0"/>
              <a:t>«……..</a:t>
            </a:r>
            <a:r>
              <a:rPr lang="ru-RU" sz="1400" b="1" i="1" dirty="0" smtClean="0"/>
              <a:t>перечисление</a:t>
            </a:r>
            <a:r>
              <a:rPr lang="ru-RU" sz="1400" i="1" dirty="0" smtClean="0"/>
              <a:t> </a:t>
            </a:r>
            <a:r>
              <a:rPr lang="ru-RU" sz="1400" i="1" dirty="0"/>
              <a:t>в случаях, предусмотренных законодательством Российской Федерации, </a:t>
            </a:r>
            <a:r>
              <a:rPr lang="ru-RU" sz="1400" b="1" i="1" dirty="0"/>
              <a:t>средств</a:t>
            </a:r>
            <a:r>
              <a:rPr lang="ru-RU" sz="1400" i="1" dirty="0"/>
              <a:t> государственных (муниципальных) бюджетных, автономных </a:t>
            </a:r>
            <a:r>
              <a:rPr lang="ru-RU" sz="1400" b="1" i="1" dirty="0"/>
              <a:t>учреждений на единые счета соответствующих бюджетов </a:t>
            </a:r>
            <a:r>
              <a:rPr lang="ru-RU" sz="1400" i="1" dirty="0"/>
              <a:t>с балансовых счетов, на которых учитываются средства указанных учреждений, отражается администратором источников финансирования дефицита бюджета по дебету счета 130405550 </a:t>
            </a:r>
            <a:r>
              <a:rPr lang="ru-RU" sz="1400" i="1" dirty="0" smtClean="0"/>
              <a:t>«Расчеты </a:t>
            </a:r>
            <a:r>
              <a:rPr lang="ru-RU" sz="1400" i="1" dirty="0"/>
              <a:t>по платежам из бюджета с финансовым органом по поступлению иных финансовых </a:t>
            </a:r>
            <a:r>
              <a:rPr lang="ru-RU" sz="1400" i="1" dirty="0" smtClean="0"/>
              <a:t>активов» </a:t>
            </a:r>
            <a:r>
              <a:rPr lang="ru-RU" sz="1400" i="1" dirty="0"/>
              <a:t>и </a:t>
            </a:r>
            <a:r>
              <a:rPr lang="ru-RU" sz="1400" b="1" i="1" dirty="0">
                <a:solidFill>
                  <a:schemeClr val="accent5">
                    <a:lumMod val="75000"/>
                  </a:schemeClr>
                </a:solidFill>
              </a:rPr>
              <a:t>кредиту счета 130275730 </a:t>
            </a:r>
            <a:r>
              <a:rPr lang="ru-RU" sz="1400" b="1" i="1" dirty="0" smtClean="0">
                <a:solidFill>
                  <a:schemeClr val="accent5">
                    <a:lumMod val="75000"/>
                  </a:schemeClr>
                </a:solidFill>
              </a:rPr>
              <a:t>«Увеличение </a:t>
            </a:r>
            <a:r>
              <a:rPr lang="ru-RU" sz="1400" b="1" i="1" dirty="0">
                <a:solidFill>
                  <a:schemeClr val="accent5">
                    <a:lumMod val="75000"/>
                  </a:schemeClr>
                </a:solidFill>
              </a:rPr>
              <a:t>кредиторской задолженности по приобретению иных финансовых </a:t>
            </a:r>
            <a:r>
              <a:rPr lang="ru-RU" sz="1400" b="1" i="1" dirty="0" smtClean="0">
                <a:solidFill>
                  <a:schemeClr val="accent5">
                    <a:lumMod val="75000"/>
                  </a:schemeClr>
                </a:solidFill>
              </a:rPr>
              <a:t>активов</a:t>
            </a:r>
            <a:r>
              <a:rPr lang="ru-RU" sz="1400" i="1" dirty="0" smtClean="0">
                <a:solidFill>
                  <a:schemeClr val="accent5">
                    <a:lumMod val="75000"/>
                  </a:schemeClr>
                </a:solidFill>
              </a:rPr>
              <a:t>»….</a:t>
            </a:r>
            <a:endParaRPr lang="ru-RU" sz="14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4211960" y="4098942"/>
            <a:ext cx="0" cy="2688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988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27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46976"/>
            <a:ext cx="4615314" cy="2856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Временное привлечение остатков </a:t>
            </a:r>
            <a:r>
              <a:rPr lang="ru-RU" dirty="0"/>
              <a:t>средств бюджетных и автономных </a:t>
            </a:r>
            <a:r>
              <a:rPr lang="ru-RU" dirty="0" smtClean="0"/>
              <a:t>учреждений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1916832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Баланс</a:t>
            </a:r>
          </a:p>
          <a:p>
            <a:r>
              <a:rPr lang="ru-RU" dirty="0" smtClean="0"/>
              <a:t>ф. 0503320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11560" y="2708920"/>
            <a:ext cx="23042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Актив</a:t>
            </a:r>
          </a:p>
          <a:p>
            <a:r>
              <a:rPr lang="ru-RU" dirty="0" smtClean="0"/>
              <a:t>1 202 хх 000</a:t>
            </a:r>
          </a:p>
          <a:p>
            <a:endParaRPr lang="ru-RU" dirty="0"/>
          </a:p>
          <a:p>
            <a:r>
              <a:rPr lang="ru-RU" dirty="0" smtClean="0"/>
              <a:t>Пассив </a:t>
            </a:r>
          </a:p>
          <a:p>
            <a:endParaRPr lang="ru-RU" dirty="0"/>
          </a:p>
          <a:p>
            <a:r>
              <a:rPr lang="ru-RU" dirty="0" smtClean="0"/>
              <a:t>1302 75 000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580112" y="1990581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Баланс </a:t>
            </a:r>
          </a:p>
          <a:p>
            <a:r>
              <a:rPr lang="ru-RU" dirty="0" smtClean="0"/>
              <a:t>ф. 0503730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560985" y="2708920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Актив</a:t>
            </a:r>
          </a:p>
          <a:p>
            <a:r>
              <a:rPr lang="ru-RU" dirty="0" smtClean="0"/>
              <a:t>1 201 11 000</a:t>
            </a:r>
          </a:p>
          <a:p>
            <a:endParaRPr lang="ru-RU" dirty="0"/>
          </a:p>
          <a:p>
            <a:r>
              <a:rPr lang="ru-RU" dirty="0" smtClean="0"/>
              <a:t>Пассив </a:t>
            </a:r>
          </a:p>
          <a:p>
            <a:endParaRPr lang="ru-RU" dirty="0" smtClean="0"/>
          </a:p>
          <a:p>
            <a:r>
              <a:rPr lang="ru-RU" dirty="0" smtClean="0"/>
              <a:t>……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xmlns="" id="{DCB322DA-9CA8-45D5-826F-2CC82CF0808F}"/>
              </a:ext>
            </a:extLst>
          </p:cNvPr>
          <p:cNvGrpSpPr/>
          <p:nvPr/>
        </p:nvGrpSpPr>
        <p:grpSpPr>
          <a:xfrm>
            <a:off x="3751022" y="2996952"/>
            <a:ext cx="388930" cy="369332"/>
            <a:chOff x="2929182" y="3429000"/>
            <a:chExt cx="869150" cy="576064"/>
          </a:xfrm>
        </p:grpSpPr>
        <p:sp>
          <p:nvSpPr>
            <p:cNvPr id="10" name="Стрелка: шеврон 39">
              <a:extLst>
                <a:ext uri="{FF2B5EF4-FFF2-40B4-BE49-F238E27FC236}">
                  <a16:creationId xmlns:a16="http://schemas.microsoft.com/office/drawing/2014/main" xmlns="" id="{1BCEC5D4-48A2-4FA2-AD46-8BA23C88B6D3}"/>
                </a:ext>
              </a:extLst>
            </p:cNvPr>
            <p:cNvSpPr/>
            <p:nvPr/>
          </p:nvSpPr>
          <p:spPr>
            <a:xfrm>
              <a:off x="3222268" y="3429000"/>
              <a:ext cx="576064" cy="576064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" name="Стрелка: шеврон 40">
              <a:extLst>
                <a:ext uri="{FF2B5EF4-FFF2-40B4-BE49-F238E27FC236}">
                  <a16:creationId xmlns:a16="http://schemas.microsoft.com/office/drawing/2014/main" xmlns="" id="{BEB7CDB1-834F-4649-A0AA-3524D6ECDEA2}"/>
                </a:ext>
              </a:extLst>
            </p:cNvPr>
            <p:cNvSpPr/>
            <p:nvPr/>
          </p:nvSpPr>
          <p:spPr>
            <a:xfrm>
              <a:off x="2929182" y="3429000"/>
              <a:ext cx="576064" cy="576064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303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Взаимосвязь показателей</a:t>
            </a:r>
            <a:endParaRPr lang="ru-RU" sz="2400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1115616" y="3645024"/>
            <a:ext cx="6840760" cy="0"/>
          </a:xfrm>
          <a:prstGeom prst="line">
            <a:avLst/>
          </a:prstGeom>
          <a:ln w="28575">
            <a:solidFill>
              <a:srgbClr val="385D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Скругленный прямоугольник 28"/>
          <p:cNvSpPr/>
          <p:nvPr/>
        </p:nvSpPr>
        <p:spPr>
          <a:xfrm>
            <a:off x="1089702" y="1628800"/>
            <a:ext cx="3024263" cy="101666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Изменение по финансовому результату по ф. 0503730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868144" y="1630432"/>
            <a:ext cx="2880320" cy="10166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Чистый операционный результат по ф. 0503721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1" name="Не равно 30"/>
          <p:cNvSpPr/>
          <p:nvPr/>
        </p:nvSpPr>
        <p:spPr>
          <a:xfrm>
            <a:off x="4545792" y="1909941"/>
            <a:ext cx="890524" cy="454386"/>
          </a:xfrm>
          <a:prstGeom prst="mathNotEqual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3203848" y="2807545"/>
            <a:ext cx="3245731" cy="670733"/>
          </a:xfrm>
          <a:prstGeom prst="wedgeRoundRectCallout">
            <a:avLst>
              <a:gd name="adj1" fmla="val 7425"/>
              <a:gd name="adj2" fmla="val -9328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На сумму  30406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41631" y="4930980"/>
            <a:ext cx="2114146" cy="15223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Изменение по финансовому результату по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ф. 0503730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563888" y="4930981"/>
            <a:ext cx="2013521" cy="152235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Чистый операционный результат по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ф. 0503721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5" name="Минус 34"/>
          <p:cNvSpPr/>
          <p:nvPr/>
        </p:nvSpPr>
        <p:spPr>
          <a:xfrm>
            <a:off x="2754263" y="5411253"/>
            <a:ext cx="755154" cy="561810"/>
          </a:xfrm>
          <a:prstGeom prst="mathMinus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6588224" y="4930980"/>
            <a:ext cx="1684911" cy="152235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Сумма по счету 30406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8" name="Скругленная прямоугольная выноска 37"/>
          <p:cNvSpPr/>
          <p:nvPr/>
        </p:nvSpPr>
        <p:spPr>
          <a:xfrm>
            <a:off x="0" y="4144629"/>
            <a:ext cx="3245731" cy="383509"/>
          </a:xfrm>
          <a:prstGeom prst="wedgeRoundRectCallout">
            <a:avLst>
              <a:gd name="adj1" fmla="val 9780"/>
              <a:gd name="adj2" fmla="val 49304"/>
              <a:gd name="adj3" fmla="val 16667"/>
            </a:avLst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13 Финансовых органов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39" name="Не равно 38"/>
          <p:cNvSpPr/>
          <p:nvPr/>
        </p:nvSpPr>
        <p:spPr>
          <a:xfrm>
            <a:off x="5652120" y="5464964"/>
            <a:ext cx="890524" cy="454386"/>
          </a:xfrm>
          <a:prstGeom prst="mathNotEqual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4" name="Равно 3"/>
          <p:cNvSpPr/>
          <p:nvPr/>
        </p:nvSpPr>
        <p:spPr>
          <a:xfrm>
            <a:off x="6598733" y="2950951"/>
            <a:ext cx="709571" cy="40931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Выноска со стрелкой влево 4"/>
          <p:cNvSpPr/>
          <p:nvPr/>
        </p:nvSpPr>
        <p:spPr>
          <a:xfrm>
            <a:off x="7524328" y="2808573"/>
            <a:ext cx="1427995" cy="694073"/>
          </a:xfrm>
          <a:prstGeom prst="leftArrow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Справка 0503125 = 0503725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8100392" y="4050845"/>
            <a:ext cx="1008112" cy="818315"/>
          </a:xfrm>
          <a:prstGeom prst="downArrow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Справка </a:t>
            </a:r>
            <a:r>
              <a:rPr lang="ru-RU" sz="1200" dirty="0" smtClean="0">
                <a:solidFill>
                  <a:schemeClr val="tx1"/>
                </a:solidFill>
              </a:rPr>
              <a:t>0503125  </a:t>
            </a:r>
            <a:r>
              <a:rPr lang="ru-RU" sz="1200" dirty="0">
                <a:solidFill>
                  <a:schemeClr val="tx1"/>
                </a:solidFill>
              </a:rPr>
              <a:t>0503725</a:t>
            </a:r>
          </a:p>
        </p:txBody>
      </p:sp>
      <p:sp>
        <p:nvSpPr>
          <p:cNvPr id="21" name="Не равно 20"/>
          <p:cNvSpPr/>
          <p:nvPr/>
        </p:nvSpPr>
        <p:spPr>
          <a:xfrm>
            <a:off x="8343106" y="4961544"/>
            <a:ext cx="621382" cy="339664"/>
          </a:xfrm>
          <a:prstGeom prst="mathNotEqual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201422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29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69776" y="982706"/>
            <a:ext cx="4644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ТЕОРИЯ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644008" y="980728"/>
            <a:ext cx="4499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ПРАКТИКА</a:t>
            </a:r>
            <a:endParaRPr lang="ru-RU" sz="28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076056" y="1810236"/>
            <a:ext cx="0" cy="4355068"/>
          </a:xfrm>
          <a:prstGeom prst="line">
            <a:avLst/>
          </a:prstGeom>
          <a:ln w="28575">
            <a:solidFill>
              <a:srgbClr val="385D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827584" y="1738228"/>
            <a:ext cx="3528392" cy="126014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Остатки на начало периода по счетам 204.2Х и 215.2Х с учетом </a:t>
            </a:r>
            <a:r>
              <a:rPr lang="ru-RU" sz="2000" dirty="0" err="1" smtClean="0">
                <a:solidFill>
                  <a:schemeClr val="tx1"/>
                </a:solidFill>
              </a:rPr>
              <a:t>межотч.периода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3" name="Плюс 12"/>
          <p:cNvSpPr/>
          <p:nvPr/>
        </p:nvSpPr>
        <p:spPr>
          <a:xfrm>
            <a:off x="1969684" y="3106380"/>
            <a:ext cx="834387" cy="612068"/>
          </a:xfrm>
          <a:prstGeom prst="mathPlus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27584" y="3826460"/>
            <a:ext cx="3528392" cy="6826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Потоки по КОСГУ 520 и 620 по ф. 0503321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21886" y="5266620"/>
            <a:ext cx="3528392" cy="125872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Остатки на </a:t>
            </a:r>
            <a:r>
              <a:rPr lang="ru-RU" sz="2000" dirty="0" smtClean="0">
                <a:solidFill>
                  <a:schemeClr val="tx1"/>
                </a:solidFill>
              </a:rPr>
              <a:t>конец </a:t>
            </a:r>
            <a:r>
              <a:rPr lang="ru-RU" sz="2000" dirty="0">
                <a:solidFill>
                  <a:schemeClr val="tx1"/>
                </a:solidFill>
              </a:rPr>
              <a:t>периода по счетам 204.2Х и 215.2Х </a:t>
            </a:r>
            <a:r>
              <a:rPr lang="ru-RU" sz="2000" dirty="0" smtClean="0">
                <a:solidFill>
                  <a:schemeClr val="tx1"/>
                </a:solidFill>
              </a:rPr>
              <a:t>по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ф. 0503371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7" name="Равно 16"/>
          <p:cNvSpPr/>
          <p:nvPr/>
        </p:nvSpPr>
        <p:spPr>
          <a:xfrm>
            <a:off x="1907599" y="4617132"/>
            <a:ext cx="980108" cy="541476"/>
          </a:xfrm>
          <a:prstGeom prst="mathEqual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515361" y="1738228"/>
            <a:ext cx="3233104" cy="126014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Остатки на начало периода по счетам 204.2Х и 215.2Х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9" name="Плюс 28"/>
          <p:cNvSpPr/>
          <p:nvPr/>
        </p:nvSpPr>
        <p:spPr>
          <a:xfrm>
            <a:off x="6663160" y="3106380"/>
            <a:ext cx="764558" cy="612068"/>
          </a:xfrm>
          <a:prstGeom prst="mathPlus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521059" y="3826460"/>
            <a:ext cx="3233104" cy="6826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Потоки по КОСГУ 520 и 620 по ф. 0503321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515361" y="5266620"/>
            <a:ext cx="3233104" cy="125872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Остатки на </a:t>
            </a:r>
            <a:r>
              <a:rPr lang="ru-RU" sz="2000" dirty="0" smtClean="0">
                <a:solidFill>
                  <a:schemeClr val="tx1"/>
                </a:solidFill>
              </a:rPr>
              <a:t>конец </a:t>
            </a:r>
            <a:r>
              <a:rPr lang="ru-RU" sz="2000" dirty="0">
                <a:solidFill>
                  <a:schemeClr val="tx1"/>
                </a:solidFill>
              </a:rPr>
              <a:t>периода по счетам 204.2Х и 215.2Х </a:t>
            </a:r>
            <a:r>
              <a:rPr lang="ru-RU" sz="2000" dirty="0" smtClean="0">
                <a:solidFill>
                  <a:schemeClr val="tx1"/>
                </a:solidFill>
              </a:rPr>
              <a:t>по ф. 0503371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2" name="Не равно 31"/>
          <p:cNvSpPr/>
          <p:nvPr/>
        </p:nvSpPr>
        <p:spPr>
          <a:xfrm>
            <a:off x="6601074" y="4687724"/>
            <a:ext cx="898083" cy="541476"/>
          </a:xfrm>
          <a:prstGeom prst="mathNotEqual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364088" y="3718448"/>
            <a:ext cx="3578464" cy="898684"/>
          </a:xfrm>
          <a:prstGeom prst="roundRect">
            <a:avLst/>
          </a:prstGeom>
          <a:noFill/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4716016" y="199377"/>
            <a:ext cx="4342476" cy="26885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 sz="1747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sz="2400" kern="0" dirty="0" smtClean="0"/>
              <a:t>Взаимосвязь показателей</a:t>
            </a:r>
            <a:endParaRPr lang="ru-RU" sz="2400" kern="0" dirty="0"/>
          </a:p>
        </p:txBody>
      </p:sp>
    </p:spTree>
    <p:extLst>
      <p:ext uri="{BB962C8B-B14F-4D97-AF65-F5344CB8AC3E}">
        <p14:creationId xmlns:p14="http://schemas.microsoft.com/office/powerpoint/2010/main" val="42788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Прямая со стрелкой 38"/>
          <p:cNvCxnSpPr/>
          <p:nvPr/>
        </p:nvCxnSpPr>
        <p:spPr>
          <a:xfrm flipV="1">
            <a:off x="870134" y="4365105"/>
            <a:ext cx="7803129" cy="1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188640"/>
            <a:ext cx="5047362" cy="553998"/>
          </a:xfr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144381"/>
                </a:solidFill>
              </a:rPr>
              <a:t>Сроки представления отчетности </a:t>
            </a:r>
            <a:br>
              <a:rPr lang="ru-RU" sz="1800" dirty="0">
                <a:solidFill>
                  <a:srgbClr val="144381"/>
                </a:solidFill>
              </a:rPr>
            </a:br>
            <a:r>
              <a:rPr lang="ru-RU" sz="1800" dirty="0">
                <a:solidFill>
                  <a:srgbClr val="144381"/>
                </a:solidFill>
              </a:rPr>
              <a:t>в Счетную палату Российской Федерации</a:t>
            </a:r>
            <a:endParaRPr lang="ru-RU" sz="1800" b="1" dirty="0">
              <a:solidFill>
                <a:srgbClr val="144381"/>
              </a:solidFill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72AB35FC-AC0E-4DE5-A0BC-E5B18565A66C}"/>
              </a:ext>
            </a:extLst>
          </p:cNvPr>
          <p:cNvSpPr/>
          <p:nvPr/>
        </p:nvSpPr>
        <p:spPr>
          <a:xfrm>
            <a:off x="358800" y="1697760"/>
            <a:ext cx="7562904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144381"/>
                </a:solidFill>
                <a:latin typeface="+mj-lt"/>
              </a:rPr>
              <a:t>Проект изменений в Бюджетный кодекс Российской Федерации</a:t>
            </a:r>
          </a:p>
        </p:txBody>
      </p:sp>
      <p:sp>
        <p:nvSpPr>
          <p:cNvPr id="32" name="Овал 31"/>
          <p:cNvSpPr/>
          <p:nvPr/>
        </p:nvSpPr>
        <p:spPr>
          <a:xfrm>
            <a:off x="7758895" y="4293096"/>
            <a:ext cx="144016" cy="144016"/>
          </a:xfrm>
          <a:prstGeom prst="ellipse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430794" y="4437112"/>
            <a:ext cx="80022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1 апреля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121212" y="4134271"/>
            <a:ext cx="748923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Arial Narrow" panose="020B0606020202030204" pitchFamily="34" charset="0"/>
              </a:rPr>
              <a:t>2020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07504" y="4134270"/>
            <a:ext cx="8915284" cy="610619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 стрелкой 40"/>
          <p:cNvCxnSpPr/>
          <p:nvPr/>
        </p:nvCxnSpPr>
        <p:spPr>
          <a:xfrm>
            <a:off x="6606765" y="3281692"/>
            <a:ext cx="1" cy="130930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reeform 27"/>
          <p:cNvSpPr>
            <a:spLocks noEditPoints="1"/>
          </p:cNvSpPr>
          <p:nvPr/>
        </p:nvSpPr>
        <p:spPr bwMode="auto">
          <a:xfrm rot="900000">
            <a:off x="6265408" y="4230440"/>
            <a:ext cx="682710" cy="668288"/>
          </a:xfrm>
          <a:custGeom>
            <a:avLst/>
            <a:gdLst>
              <a:gd name="T0" fmla="*/ 396 w 852"/>
              <a:gd name="T1" fmla="*/ 0 h 836"/>
              <a:gd name="T2" fmla="*/ 407 w 852"/>
              <a:gd name="T3" fmla="*/ 171 h 836"/>
              <a:gd name="T4" fmla="*/ 17 w 852"/>
              <a:gd name="T5" fmla="*/ 384 h 836"/>
              <a:gd name="T6" fmla="*/ 3 w 852"/>
              <a:gd name="T7" fmla="*/ 425 h 836"/>
              <a:gd name="T8" fmla="*/ 22 w 852"/>
              <a:gd name="T9" fmla="*/ 474 h 836"/>
              <a:gd name="T10" fmla="*/ 76 w 852"/>
              <a:gd name="T11" fmla="*/ 499 h 836"/>
              <a:gd name="T12" fmla="*/ 552 w 852"/>
              <a:gd name="T13" fmla="*/ 549 h 836"/>
              <a:gd name="T14" fmla="*/ 500 w 852"/>
              <a:gd name="T15" fmla="*/ 62 h 836"/>
              <a:gd name="T16" fmla="*/ 465 w 852"/>
              <a:gd name="T17" fmla="*/ 15 h 836"/>
              <a:gd name="T18" fmla="*/ 505 w 852"/>
              <a:gd name="T19" fmla="*/ 504 h 836"/>
              <a:gd name="T20" fmla="*/ 483 w 852"/>
              <a:gd name="T21" fmla="*/ 511 h 836"/>
              <a:gd name="T22" fmla="*/ 466 w 852"/>
              <a:gd name="T23" fmla="*/ 500 h 836"/>
              <a:gd name="T24" fmla="*/ 464 w 852"/>
              <a:gd name="T25" fmla="*/ 477 h 836"/>
              <a:gd name="T26" fmla="*/ 478 w 852"/>
              <a:gd name="T27" fmla="*/ 463 h 836"/>
              <a:gd name="T28" fmla="*/ 501 w 852"/>
              <a:gd name="T29" fmla="*/ 466 h 836"/>
              <a:gd name="T30" fmla="*/ 512 w 852"/>
              <a:gd name="T31" fmla="*/ 482 h 836"/>
              <a:gd name="T32" fmla="*/ 505 w 852"/>
              <a:gd name="T33" fmla="*/ 504 h 836"/>
              <a:gd name="T34" fmla="*/ 420 w 852"/>
              <a:gd name="T35" fmla="*/ 641 h 836"/>
              <a:gd name="T36" fmla="*/ 399 w 852"/>
              <a:gd name="T37" fmla="*/ 698 h 836"/>
              <a:gd name="T38" fmla="*/ 408 w 852"/>
              <a:gd name="T39" fmla="*/ 757 h 836"/>
              <a:gd name="T40" fmla="*/ 436 w 852"/>
              <a:gd name="T41" fmla="*/ 799 h 836"/>
              <a:gd name="T42" fmla="*/ 488 w 852"/>
              <a:gd name="T43" fmla="*/ 830 h 836"/>
              <a:gd name="T44" fmla="*/ 549 w 852"/>
              <a:gd name="T45" fmla="*/ 833 h 836"/>
              <a:gd name="T46" fmla="*/ 604 w 852"/>
              <a:gd name="T47" fmla="*/ 808 h 836"/>
              <a:gd name="T48" fmla="*/ 637 w 852"/>
              <a:gd name="T49" fmla="*/ 769 h 836"/>
              <a:gd name="T50" fmla="*/ 651 w 852"/>
              <a:gd name="T51" fmla="*/ 710 h 836"/>
              <a:gd name="T52" fmla="*/ 637 w 852"/>
              <a:gd name="T53" fmla="*/ 652 h 836"/>
              <a:gd name="T54" fmla="*/ 604 w 852"/>
              <a:gd name="T55" fmla="*/ 612 h 836"/>
              <a:gd name="T56" fmla="*/ 549 w 852"/>
              <a:gd name="T57" fmla="*/ 587 h 836"/>
              <a:gd name="T58" fmla="*/ 488 w 852"/>
              <a:gd name="T59" fmla="*/ 589 h 836"/>
              <a:gd name="T60" fmla="*/ 436 w 852"/>
              <a:gd name="T61" fmla="*/ 622 h 836"/>
              <a:gd name="T62" fmla="*/ 550 w 852"/>
              <a:gd name="T63" fmla="*/ 771 h 836"/>
              <a:gd name="T64" fmla="*/ 488 w 852"/>
              <a:gd name="T65" fmla="*/ 764 h 836"/>
              <a:gd name="T66" fmla="*/ 461 w 852"/>
              <a:gd name="T67" fmla="*/ 722 h 836"/>
              <a:gd name="T68" fmla="*/ 479 w 852"/>
              <a:gd name="T69" fmla="*/ 663 h 836"/>
              <a:gd name="T70" fmla="*/ 524 w 852"/>
              <a:gd name="T71" fmla="*/ 645 h 836"/>
              <a:gd name="T72" fmla="*/ 571 w 852"/>
              <a:gd name="T73" fmla="*/ 663 h 836"/>
              <a:gd name="T74" fmla="*/ 589 w 852"/>
              <a:gd name="T75" fmla="*/ 722 h 836"/>
              <a:gd name="T76" fmla="*/ 638 w 852"/>
              <a:gd name="T77" fmla="*/ 419 h 836"/>
              <a:gd name="T78" fmla="*/ 610 w 852"/>
              <a:gd name="T79" fmla="*/ 461 h 836"/>
              <a:gd name="T80" fmla="*/ 602 w 852"/>
              <a:gd name="T81" fmla="*/ 520 h 836"/>
              <a:gd name="T82" fmla="*/ 622 w 852"/>
              <a:gd name="T83" fmla="*/ 578 h 836"/>
              <a:gd name="T84" fmla="*/ 658 w 852"/>
              <a:gd name="T85" fmla="*/ 614 h 836"/>
              <a:gd name="T86" fmla="*/ 714 w 852"/>
              <a:gd name="T87" fmla="*/ 633 h 836"/>
              <a:gd name="T88" fmla="*/ 775 w 852"/>
              <a:gd name="T89" fmla="*/ 625 h 836"/>
              <a:gd name="T90" fmla="*/ 816 w 852"/>
              <a:gd name="T91" fmla="*/ 597 h 836"/>
              <a:gd name="T92" fmla="*/ 848 w 852"/>
              <a:gd name="T93" fmla="*/ 544 h 836"/>
              <a:gd name="T94" fmla="*/ 850 w 852"/>
              <a:gd name="T95" fmla="*/ 484 h 836"/>
              <a:gd name="T96" fmla="*/ 825 w 852"/>
              <a:gd name="T97" fmla="*/ 429 h 836"/>
              <a:gd name="T98" fmla="*/ 785 w 852"/>
              <a:gd name="T99" fmla="*/ 397 h 836"/>
              <a:gd name="T100" fmla="*/ 727 w 852"/>
              <a:gd name="T101" fmla="*/ 382 h 836"/>
              <a:gd name="T102" fmla="*/ 668 w 852"/>
              <a:gd name="T103" fmla="*/ 397 h 836"/>
              <a:gd name="T104" fmla="*/ 774 w 852"/>
              <a:gd name="T105" fmla="*/ 555 h 836"/>
              <a:gd name="T106" fmla="*/ 727 w 852"/>
              <a:gd name="T107" fmla="*/ 573 h 836"/>
              <a:gd name="T108" fmla="*/ 681 w 852"/>
              <a:gd name="T109" fmla="*/ 555 h 836"/>
              <a:gd name="T110" fmla="*/ 662 w 852"/>
              <a:gd name="T111" fmla="*/ 496 h 836"/>
              <a:gd name="T112" fmla="*/ 691 w 852"/>
              <a:gd name="T113" fmla="*/ 454 h 836"/>
              <a:gd name="T114" fmla="*/ 751 w 852"/>
              <a:gd name="T115" fmla="*/ 448 h 836"/>
              <a:gd name="T116" fmla="*/ 787 w 852"/>
              <a:gd name="T117" fmla="*/ 484 h 836"/>
              <a:gd name="T118" fmla="*/ 782 w 852"/>
              <a:gd name="T119" fmla="*/ 544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52" h="836">
                <a:moveTo>
                  <a:pt x="441" y="4"/>
                </a:moveTo>
                <a:lnTo>
                  <a:pt x="441" y="4"/>
                </a:lnTo>
                <a:lnTo>
                  <a:pt x="427" y="2"/>
                </a:lnTo>
                <a:lnTo>
                  <a:pt x="411" y="0"/>
                </a:lnTo>
                <a:lnTo>
                  <a:pt x="396" y="0"/>
                </a:lnTo>
                <a:lnTo>
                  <a:pt x="383" y="1"/>
                </a:lnTo>
                <a:lnTo>
                  <a:pt x="383" y="1"/>
                </a:lnTo>
                <a:lnTo>
                  <a:pt x="385" y="16"/>
                </a:lnTo>
                <a:lnTo>
                  <a:pt x="390" y="52"/>
                </a:lnTo>
                <a:lnTo>
                  <a:pt x="407" y="171"/>
                </a:lnTo>
                <a:lnTo>
                  <a:pt x="448" y="446"/>
                </a:lnTo>
                <a:lnTo>
                  <a:pt x="448" y="446"/>
                </a:lnTo>
                <a:lnTo>
                  <a:pt x="172" y="405"/>
                </a:lnTo>
                <a:lnTo>
                  <a:pt x="53" y="388"/>
                </a:lnTo>
                <a:lnTo>
                  <a:pt x="17" y="384"/>
                </a:lnTo>
                <a:lnTo>
                  <a:pt x="2" y="381"/>
                </a:lnTo>
                <a:lnTo>
                  <a:pt x="2" y="381"/>
                </a:lnTo>
                <a:lnTo>
                  <a:pt x="0" y="394"/>
                </a:lnTo>
                <a:lnTo>
                  <a:pt x="0" y="409"/>
                </a:lnTo>
                <a:lnTo>
                  <a:pt x="3" y="425"/>
                </a:lnTo>
                <a:lnTo>
                  <a:pt x="5" y="439"/>
                </a:lnTo>
                <a:lnTo>
                  <a:pt x="5" y="439"/>
                </a:lnTo>
                <a:lnTo>
                  <a:pt x="10" y="452"/>
                </a:lnTo>
                <a:lnTo>
                  <a:pt x="15" y="463"/>
                </a:lnTo>
                <a:lnTo>
                  <a:pt x="22" y="474"/>
                </a:lnTo>
                <a:lnTo>
                  <a:pt x="32" y="482"/>
                </a:lnTo>
                <a:lnTo>
                  <a:pt x="41" y="489"/>
                </a:lnTo>
                <a:lnTo>
                  <a:pt x="51" y="495"/>
                </a:lnTo>
                <a:lnTo>
                  <a:pt x="63" y="498"/>
                </a:lnTo>
                <a:lnTo>
                  <a:pt x="76" y="499"/>
                </a:lnTo>
                <a:lnTo>
                  <a:pt x="76" y="499"/>
                </a:lnTo>
                <a:lnTo>
                  <a:pt x="359" y="529"/>
                </a:lnTo>
                <a:lnTo>
                  <a:pt x="551" y="550"/>
                </a:lnTo>
                <a:lnTo>
                  <a:pt x="550" y="548"/>
                </a:lnTo>
                <a:lnTo>
                  <a:pt x="552" y="549"/>
                </a:lnTo>
                <a:lnTo>
                  <a:pt x="552" y="549"/>
                </a:lnTo>
                <a:lnTo>
                  <a:pt x="531" y="357"/>
                </a:lnTo>
                <a:lnTo>
                  <a:pt x="502" y="75"/>
                </a:lnTo>
                <a:lnTo>
                  <a:pt x="502" y="75"/>
                </a:lnTo>
                <a:lnTo>
                  <a:pt x="500" y="62"/>
                </a:lnTo>
                <a:lnTo>
                  <a:pt x="496" y="51"/>
                </a:lnTo>
                <a:lnTo>
                  <a:pt x="491" y="40"/>
                </a:lnTo>
                <a:lnTo>
                  <a:pt x="484" y="31"/>
                </a:lnTo>
                <a:lnTo>
                  <a:pt x="476" y="22"/>
                </a:lnTo>
                <a:lnTo>
                  <a:pt x="465" y="15"/>
                </a:lnTo>
                <a:lnTo>
                  <a:pt x="454" y="9"/>
                </a:lnTo>
                <a:lnTo>
                  <a:pt x="441" y="4"/>
                </a:lnTo>
                <a:lnTo>
                  <a:pt x="441" y="4"/>
                </a:lnTo>
                <a:close/>
                <a:moveTo>
                  <a:pt x="505" y="504"/>
                </a:moveTo>
                <a:lnTo>
                  <a:pt x="505" y="504"/>
                </a:lnTo>
                <a:lnTo>
                  <a:pt x="501" y="507"/>
                </a:lnTo>
                <a:lnTo>
                  <a:pt x="496" y="510"/>
                </a:lnTo>
                <a:lnTo>
                  <a:pt x="492" y="511"/>
                </a:lnTo>
                <a:lnTo>
                  <a:pt x="487" y="511"/>
                </a:lnTo>
                <a:lnTo>
                  <a:pt x="483" y="511"/>
                </a:lnTo>
                <a:lnTo>
                  <a:pt x="478" y="510"/>
                </a:lnTo>
                <a:lnTo>
                  <a:pt x="473" y="507"/>
                </a:lnTo>
                <a:lnTo>
                  <a:pt x="470" y="504"/>
                </a:lnTo>
                <a:lnTo>
                  <a:pt x="470" y="504"/>
                </a:lnTo>
                <a:lnTo>
                  <a:pt x="466" y="500"/>
                </a:lnTo>
                <a:lnTo>
                  <a:pt x="464" y="496"/>
                </a:lnTo>
                <a:lnTo>
                  <a:pt x="463" y="491"/>
                </a:lnTo>
                <a:lnTo>
                  <a:pt x="462" y="486"/>
                </a:lnTo>
                <a:lnTo>
                  <a:pt x="463" y="482"/>
                </a:lnTo>
                <a:lnTo>
                  <a:pt x="464" y="477"/>
                </a:lnTo>
                <a:lnTo>
                  <a:pt x="466" y="473"/>
                </a:lnTo>
                <a:lnTo>
                  <a:pt x="470" y="469"/>
                </a:lnTo>
                <a:lnTo>
                  <a:pt x="470" y="469"/>
                </a:lnTo>
                <a:lnTo>
                  <a:pt x="473" y="466"/>
                </a:lnTo>
                <a:lnTo>
                  <a:pt x="478" y="463"/>
                </a:lnTo>
                <a:lnTo>
                  <a:pt x="483" y="462"/>
                </a:lnTo>
                <a:lnTo>
                  <a:pt x="487" y="462"/>
                </a:lnTo>
                <a:lnTo>
                  <a:pt x="492" y="462"/>
                </a:lnTo>
                <a:lnTo>
                  <a:pt x="496" y="463"/>
                </a:lnTo>
                <a:lnTo>
                  <a:pt x="501" y="466"/>
                </a:lnTo>
                <a:lnTo>
                  <a:pt x="505" y="469"/>
                </a:lnTo>
                <a:lnTo>
                  <a:pt x="505" y="469"/>
                </a:lnTo>
                <a:lnTo>
                  <a:pt x="508" y="473"/>
                </a:lnTo>
                <a:lnTo>
                  <a:pt x="510" y="477"/>
                </a:lnTo>
                <a:lnTo>
                  <a:pt x="512" y="482"/>
                </a:lnTo>
                <a:lnTo>
                  <a:pt x="512" y="486"/>
                </a:lnTo>
                <a:lnTo>
                  <a:pt x="512" y="491"/>
                </a:lnTo>
                <a:lnTo>
                  <a:pt x="510" y="496"/>
                </a:lnTo>
                <a:lnTo>
                  <a:pt x="508" y="500"/>
                </a:lnTo>
                <a:lnTo>
                  <a:pt x="505" y="504"/>
                </a:lnTo>
                <a:lnTo>
                  <a:pt x="505" y="504"/>
                </a:lnTo>
                <a:close/>
                <a:moveTo>
                  <a:pt x="436" y="622"/>
                </a:moveTo>
                <a:lnTo>
                  <a:pt x="436" y="622"/>
                </a:lnTo>
                <a:lnTo>
                  <a:pt x="427" y="631"/>
                </a:lnTo>
                <a:lnTo>
                  <a:pt x="420" y="641"/>
                </a:lnTo>
                <a:lnTo>
                  <a:pt x="413" y="652"/>
                </a:lnTo>
                <a:lnTo>
                  <a:pt x="408" y="662"/>
                </a:lnTo>
                <a:lnTo>
                  <a:pt x="404" y="674"/>
                </a:lnTo>
                <a:lnTo>
                  <a:pt x="401" y="686"/>
                </a:lnTo>
                <a:lnTo>
                  <a:pt x="399" y="698"/>
                </a:lnTo>
                <a:lnTo>
                  <a:pt x="399" y="710"/>
                </a:lnTo>
                <a:lnTo>
                  <a:pt x="399" y="722"/>
                </a:lnTo>
                <a:lnTo>
                  <a:pt x="401" y="734"/>
                </a:lnTo>
                <a:lnTo>
                  <a:pt x="404" y="745"/>
                </a:lnTo>
                <a:lnTo>
                  <a:pt x="408" y="757"/>
                </a:lnTo>
                <a:lnTo>
                  <a:pt x="413" y="769"/>
                </a:lnTo>
                <a:lnTo>
                  <a:pt x="420" y="779"/>
                </a:lnTo>
                <a:lnTo>
                  <a:pt x="427" y="789"/>
                </a:lnTo>
                <a:lnTo>
                  <a:pt x="436" y="799"/>
                </a:lnTo>
                <a:lnTo>
                  <a:pt x="436" y="799"/>
                </a:lnTo>
                <a:lnTo>
                  <a:pt x="445" y="808"/>
                </a:lnTo>
                <a:lnTo>
                  <a:pt x="456" y="815"/>
                </a:lnTo>
                <a:lnTo>
                  <a:pt x="466" y="822"/>
                </a:lnTo>
                <a:lnTo>
                  <a:pt x="478" y="826"/>
                </a:lnTo>
                <a:lnTo>
                  <a:pt x="488" y="830"/>
                </a:lnTo>
                <a:lnTo>
                  <a:pt x="501" y="833"/>
                </a:lnTo>
                <a:lnTo>
                  <a:pt x="513" y="834"/>
                </a:lnTo>
                <a:lnTo>
                  <a:pt x="524" y="836"/>
                </a:lnTo>
                <a:lnTo>
                  <a:pt x="537" y="834"/>
                </a:lnTo>
                <a:lnTo>
                  <a:pt x="549" y="833"/>
                </a:lnTo>
                <a:lnTo>
                  <a:pt x="560" y="830"/>
                </a:lnTo>
                <a:lnTo>
                  <a:pt x="572" y="826"/>
                </a:lnTo>
                <a:lnTo>
                  <a:pt x="583" y="822"/>
                </a:lnTo>
                <a:lnTo>
                  <a:pt x="594" y="815"/>
                </a:lnTo>
                <a:lnTo>
                  <a:pt x="604" y="808"/>
                </a:lnTo>
                <a:lnTo>
                  <a:pt x="614" y="799"/>
                </a:lnTo>
                <a:lnTo>
                  <a:pt x="614" y="799"/>
                </a:lnTo>
                <a:lnTo>
                  <a:pt x="623" y="789"/>
                </a:lnTo>
                <a:lnTo>
                  <a:pt x="630" y="779"/>
                </a:lnTo>
                <a:lnTo>
                  <a:pt x="637" y="769"/>
                </a:lnTo>
                <a:lnTo>
                  <a:pt x="641" y="757"/>
                </a:lnTo>
                <a:lnTo>
                  <a:pt x="645" y="745"/>
                </a:lnTo>
                <a:lnTo>
                  <a:pt x="648" y="734"/>
                </a:lnTo>
                <a:lnTo>
                  <a:pt x="649" y="722"/>
                </a:lnTo>
                <a:lnTo>
                  <a:pt x="651" y="710"/>
                </a:lnTo>
                <a:lnTo>
                  <a:pt x="649" y="698"/>
                </a:lnTo>
                <a:lnTo>
                  <a:pt x="648" y="686"/>
                </a:lnTo>
                <a:lnTo>
                  <a:pt x="646" y="674"/>
                </a:lnTo>
                <a:lnTo>
                  <a:pt x="641" y="662"/>
                </a:lnTo>
                <a:lnTo>
                  <a:pt x="637" y="652"/>
                </a:lnTo>
                <a:lnTo>
                  <a:pt x="630" y="641"/>
                </a:lnTo>
                <a:lnTo>
                  <a:pt x="623" y="631"/>
                </a:lnTo>
                <a:lnTo>
                  <a:pt x="614" y="622"/>
                </a:lnTo>
                <a:lnTo>
                  <a:pt x="614" y="622"/>
                </a:lnTo>
                <a:lnTo>
                  <a:pt x="604" y="612"/>
                </a:lnTo>
                <a:lnTo>
                  <a:pt x="594" y="606"/>
                </a:lnTo>
                <a:lnTo>
                  <a:pt x="583" y="599"/>
                </a:lnTo>
                <a:lnTo>
                  <a:pt x="572" y="594"/>
                </a:lnTo>
                <a:lnTo>
                  <a:pt x="560" y="589"/>
                </a:lnTo>
                <a:lnTo>
                  <a:pt x="549" y="587"/>
                </a:lnTo>
                <a:lnTo>
                  <a:pt x="537" y="585"/>
                </a:lnTo>
                <a:lnTo>
                  <a:pt x="524" y="585"/>
                </a:lnTo>
                <a:lnTo>
                  <a:pt x="513" y="585"/>
                </a:lnTo>
                <a:lnTo>
                  <a:pt x="501" y="587"/>
                </a:lnTo>
                <a:lnTo>
                  <a:pt x="488" y="589"/>
                </a:lnTo>
                <a:lnTo>
                  <a:pt x="477" y="594"/>
                </a:lnTo>
                <a:lnTo>
                  <a:pt x="466" y="599"/>
                </a:lnTo>
                <a:lnTo>
                  <a:pt x="456" y="606"/>
                </a:lnTo>
                <a:lnTo>
                  <a:pt x="445" y="612"/>
                </a:lnTo>
                <a:lnTo>
                  <a:pt x="436" y="622"/>
                </a:lnTo>
                <a:lnTo>
                  <a:pt x="436" y="622"/>
                </a:lnTo>
                <a:close/>
                <a:moveTo>
                  <a:pt x="571" y="756"/>
                </a:moveTo>
                <a:lnTo>
                  <a:pt x="571" y="756"/>
                </a:lnTo>
                <a:lnTo>
                  <a:pt x="560" y="764"/>
                </a:lnTo>
                <a:lnTo>
                  <a:pt x="550" y="771"/>
                </a:lnTo>
                <a:lnTo>
                  <a:pt x="537" y="774"/>
                </a:lnTo>
                <a:lnTo>
                  <a:pt x="524" y="775"/>
                </a:lnTo>
                <a:lnTo>
                  <a:pt x="513" y="774"/>
                </a:lnTo>
                <a:lnTo>
                  <a:pt x="500" y="771"/>
                </a:lnTo>
                <a:lnTo>
                  <a:pt x="488" y="764"/>
                </a:lnTo>
                <a:lnTo>
                  <a:pt x="479" y="756"/>
                </a:lnTo>
                <a:lnTo>
                  <a:pt x="479" y="756"/>
                </a:lnTo>
                <a:lnTo>
                  <a:pt x="470" y="745"/>
                </a:lnTo>
                <a:lnTo>
                  <a:pt x="464" y="735"/>
                </a:lnTo>
                <a:lnTo>
                  <a:pt x="461" y="722"/>
                </a:lnTo>
                <a:lnTo>
                  <a:pt x="459" y="710"/>
                </a:lnTo>
                <a:lnTo>
                  <a:pt x="461" y="698"/>
                </a:lnTo>
                <a:lnTo>
                  <a:pt x="464" y="685"/>
                </a:lnTo>
                <a:lnTo>
                  <a:pt x="470" y="674"/>
                </a:lnTo>
                <a:lnTo>
                  <a:pt x="479" y="663"/>
                </a:lnTo>
                <a:lnTo>
                  <a:pt x="479" y="663"/>
                </a:lnTo>
                <a:lnTo>
                  <a:pt x="488" y="655"/>
                </a:lnTo>
                <a:lnTo>
                  <a:pt x="500" y="649"/>
                </a:lnTo>
                <a:lnTo>
                  <a:pt x="513" y="646"/>
                </a:lnTo>
                <a:lnTo>
                  <a:pt x="524" y="645"/>
                </a:lnTo>
                <a:lnTo>
                  <a:pt x="537" y="646"/>
                </a:lnTo>
                <a:lnTo>
                  <a:pt x="550" y="649"/>
                </a:lnTo>
                <a:lnTo>
                  <a:pt x="560" y="655"/>
                </a:lnTo>
                <a:lnTo>
                  <a:pt x="571" y="663"/>
                </a:lnTo>
                <a:lnTo>
                  <a:pt x="571" y="663"/>
                </a:lnTo>
                <a:lnTo>
                  <a:pt x="580" y="674"/>
                </a:lnTo>
                <a:lnTo>
                  <a:pt x="586" y="685"/>
                </a:lnTo>
                <a:lnTo>
                  <a:pt x="589" y="698"/>
                </a:lnTo>
                <a:lnTo>
                  <a:pt x="590" y="710"/>
                </a:lnTo>
                <a:lnTo>
                  <a:pt x="589" y="722"/>
                </a:lnTo>
                <a:lnTo>
                  <a:pt x="586" y="735"/>
                </a:lnTo>
                <a:lnTo>
                  <a:pt x="580" y="745"/>
                </a:lnTo>
                <a:lnTo>
                  <a:pt x="571" y="756"/>
                </a:lnTo>
                <a:lnTo>
                  <a:pt x="571" y="756"/>
                </a:lnTo>
                <a:close/>
                <a:moveTo>
                  <a:pt x="638" y="419"/>
                </a:moveTo>
                <a:lnTo>
                  <a:pt x="638" y="419"/>
                </a:lnTo>
                <a:lnTo>
                  <a:pt x="629" y="429"/>
                </a:lnTo>
                <a:lnTo>
                  <a:pt x="622" y="439"/>
                </a:lnTo>
                <a:lnTo>
                  <a:pt x="616" y="449"/>
                </a:lnTo>
                <a:lnTo>
                  <a:pt x="610" y="461"/>
                </a:lnTo>
                <a:lnTo>
                  <a:pt x="607" y="473"/>
                </a:lnTo>
                <a:lnTo>
                  <a:pt x="603" y="484"/>
                </a:lnTo>
                <a:lnTo>
                  <a:pt x="602" y="497"/>
                </a:lnTo>
                <a:lnTo>
                  <a:pt x="601" y="508"/>
                </a:lnTo>
                <a:lnTo>
                  <a:pt x="602" y="520"/>
                </a:lnTo>
                <a:lnTo>
                  <a:pt x="603" y="533"/>
                </a:lnTo>
                <a:lnTo>
                  <a:pt x="607" y="544"/>
                </a:lnTo>
                <a:lnTo>
                  <a:pt x="610" y="556"/>
                </a:lnTo>
                <a:lnTo>
                  <a:pt x="616" y="567"/>
                </a:lnTo>
                <a:lnTo>
                  <a:pt x="622" y="578"/>
                </a:lnTo>
                <a:lnTo>
                  <a:pt x="630" y="588"/>
                </a:lnTo>
                <a:lnTo>
                  <a:pt x="638" y="597"/>
                </a:lnTo>
                <a:lnTo>
                  <a:pt x="638" y="597"/>
                </a:lnTo>
                <a:lnTo>
                  <a:pt x="647" y="606"/>
                </a:lnTo>
                <a:lnTo>
                  <a:pt x="658" y="614"/>
                </a:lnTo>
                <a:lnTo>
                  <a:pt x="668" y="619"/>
                </a:lnTo>
                <a:lnTo>
                  <a:pt x="680" y="625"/>
                </a:lnTo>
                <a:lnTo>
                  <a:pt x="691" y="629"/>
                </a:lnTo>
                <a:lnTo>
                  <a:pt x="703" y="632"/>
                </a:lnTo>
                <a:lnTo>
                  <a:pt x="714" y="633"/>
                </a:lnTo>
                <a:lnTo>
                  <a:pt x="727" y="634"/>
                </a:lnTo>
                <a:lnTo>
                  <a:pt x="739" y="633"/>
                </a:lnTo>
                <a:lnTo>
                  <a:pt x="750" y="632"/>
                </a:lnTo>
                <a:lnTo>
                  <a:pt x="763" y="629"/>
                </a:lnTo>
                <a:lnTo>
                  <a:pt x="775" y="625"/>
                </a:lnTo>
                <a:lnTo>
                  <a:pt x="785" y="619"/>
                </a:lnTo>
                <a:lnTo>
                  <a:pt x="797" y="614"/>
                </a:lnTo>
                <a:lnTo>
                  <a:pt x="806" y="606"/>
                </a:lnTo>
                <a:lnTo>
                  <a:pt x="816" y="597"/>
                </a:lnTo>
                <a:lnTo>
                  <a:pt x="816" y="597"/>
                </a:lnTo>
                <a:lnTo>
                  <a:pt x="825" y="588"/>
                </a:lnTo>
                <a:lnTo>
                  <a:pt x="831" y="578"/>
                </a:lnTo>
                <a:lnTo>
                  <a:pt x="838" y="567"/>
                </a:lnTo>
                <a:lnTo>
                  <a:pt x="843" y="556"/>
                </a:lnTo>
                <a:lnTo>
                  <a:pt x="848" y="544"/>
                </a:lnTo>
                <a:lnTo>
                  <a:pt x="850" y="533"/>
                </a:lnTo>
                <a:lnTo>
                  <a:pt x="852" y="520"/>
                </a:lnTo>
                <a:lnTo>
                  <a:pt x="852" y="508"/>
                </a:lnTo>
                <a:lnTo>
                  <a:pt x="852" y="497"/>
                </a:lnTo>
                <a:lnTo>
                  <a:pt x="850" y="484"/>
                </a:lnTo>
                <a:lnTo>
                  <a:pt x="848" y="473"/>
                </a:lnTo>
                <a:lnTo>
                  <a:pt x="843" y="461"/>
                </a:lnTo>
                <a:lnTo>
                  <a:pt x="838" y="449"/>
                </a:lnTo>
                <a:lnTo>
                  <a:pt x="833" y="439"/>
                </a:lnTo>
                <a:lnTo>
                  <a:pt x="825" y="429"/>
                </a:lnTo>
                <a:lnTo>
                  <a:pt x="816" y="419"/>
                </a:lnTo>
                <a:lnTo>
                  <a:pt x="816" y="419"/>
                </a:lnTo>
                <a:lnTo>
                  <a:pt x="806" y="411"/>
                </a:lnTo>
                <a:lnTo>
                  <a:pt x="797" y="403"/>
                </a:lnTo>
                <a:lnTo>
                  <a:pt x="785" y="397"/>
                </a:lnTo>
                <a:lnTo>
                  <a:pt x="775" y="392"/>
                </a:lnTo>
                <a:lnTo>
                  <a:pt x="763" y="388"/>
                </a:lnTo>
                <a:lnTo>
                  <a:pt x="751" y="385"/>
                </a:lnTo>
                <a:lnTo>
                  <a:pt x="739" y="384"/>
                </a:lnTo>
                <a:lnTo>
                  <a:pt x="727" y="382"/>
                </a:lnTo>
                <a:lnTo>
                  <a:pt x="714" y="384"/>
                </a:lnTo>
                <a:lnTo>
                  <a:pt x="703" y="385"/>
                </a:lnTo>
                <a:lnTo>
                  <a:pt x="691" y="388"/>
                </a:lnTo>
                <a:lnTo>
                  <a:pt x="680" y="392"/>
                </a:lnTo>
                <a:lnTo>
                  <a:pt x="668" y="397"/>
                </a:lnTo>
                <a:lnTo>
                  <a:pt x="658" y="403"/>
                </a:lnTo>
                <a:lnTo>
                  <a:pt x="647" y="411"/>
                </a:lnTo>
                <a:lnTo>
                  <a:pt x="638" y="419"/>
                </a:lnTo>
                <a:lnTo>
                  <a:pt x="638" y="419"/>
                </a:lnTo>
                <a:close/>
                <a:moveTo>
                  <a:pt x="774" y="555"/>
                </a:moveTo>
                <a:lnTo>
                  <a:pt x="774" y="555"/>
                </a:lnTo>
                <a:lnTo>
                  <a:pt x="763" y="563"/>
                </a:lnTo>
                <a:lnTo>
                  <a:pt x="751" y="569"/>
                </a:lnTo>
                <a:lnTo>
                  <a:pt x="740" y="572"/>
                </a:lnTo>
                <a:lnTo>
                  <a:pt x="727" y="573"/>
                </a:lnTo>
                <a:lnTo>
                  <a:pt x="714" y="572"/>
                </a:lnTo>
                <a:lnTo>
                  <a:pt x="703" y="569"/>
                </a:lnTo>
                <a:lnTo>
                  <a:pt x="691" y="563"/>
                </a:lnTo>
                <a:lnTo>
                  <a:pt x="681" y="555"/>
                </a:lnTo>
                <a:lnTo>
                  <a:pt x="681" y="555"/>
                </a:lnTo>
                <a:lnTo>
                  <a:pt x="673" y="544"/>
                </a:lnTo>
                <a:lnTo>
                  <a:pt x="667" y="533"/>
                </a:lnTo>
                <a:lnTo>
                  <a:pt x="662" y="521"/>
                </a:lnTo>
                <a:lnTo>
                  <a:pt x="661" y="508"/>
                </a:lnTo>
                <a:lnTo>
                  <a:pt x="662" y="496"/>
                </a:lnTo>
                <a:lnTo>
                  <a:pt x="667" y="484"/>
                </a:lnTo>
                <a:lnTo>
                  <a:pt x="673" y="473"/>
                </a:lnTo>
                <a:lnTo>
                  <a:pt x="681" y="462"/>
                </a:lnTo>
                <a:lnTo>
                  <a:pt x="681" y="462"/>
                </a:lnTo>
                <a:lnTo>
                  <a:pt x="691" y="454"/>
                </a:lnTo>
                <a:lnTo>
                  <a:pt x="703" y="448"/>
                </a:lnTo>
                <a:lnTo>
                  <a:pt x="714" y="445"/>
                </a:lnTo>
                <a:lnTo>
                  <a:pt x="727" y="444"/>
                </a:lnTo>
                <a:lnTo>
                  <a:pt x="740" y="445"/>
                </a:lnTo>
                <a:lnTo>
                  <a:pt x="751" y="448"/>
                </a:lnTo>
                <a:lnTo>
                  <a:pt x="763" y="454"/>
                </a:lnTo>
                <a:lnTo>
                  <a:pt x="774" y="462"/>
                </a:lnTo>
                <a:lnTo>
                  <a:pt x="774" y="462"/>
                </a:lnTo>
                <a:lnTo>
                  <a:pt x="782" y="473"/>
                </a:lnTo>
                <a:lnTo>
                  <a:pt x="787" y="484"/>
                </a:lnTo>
                <a:lnTo>
                  <a:pt x="791" y="496"/>
                </a:lnTo>
                <a:lnTo>
                  <a:pt x="792" y="508"/>
                </a:lnTo>
                <a:lnTo>
                  <a:pt x="791" y="521"/>
                </a:lnTo>
                <a:lnTo>
                  <a:pt x="787" y="533"/>
                </a:lnTo>
                <a:lnTo>
                  <a:pt x="782" y="544"/>
                </a:lnTo>
                <a:lnTo>
                  <a:pt x="774" y="555"/>
                </a:lnTo>
                <a:lnTo>
                  <a:pt x="774" y="55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Прямоугольник 30"/>
          <p:cNvSpPr/>
          <p:nvPr/>
        </p:nvSpPr>
        <p:spPr>
          <a:xfrm>
            <a:off x="6205054" y="3645024"/>
            <a:ext cx="803426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15 марта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870134" y="3573016"/>
            <a:ext cx="7803129" cy="1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Овал 27"/>
          <p:cNvSpPr/>
          <p:nvPr/>
        </p:nvSpPr>
        <p:spPr>
          <a:xfrm>
            <a:off x="6534758" y="3501008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10800000" flipV="1">
            <a:off x="1619671" y="3131968"/>
            <a:ext cx="4896539" cy="369332"/>
          </a:xfrm>
          <a:prstGeom prst="rect">
            <a:avLst/>
          </a:prstGeom>
          <a:solidFill>
            <a:srgbClr val="14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Arial Narrow" panose="020B0606020202030204" pitchFamily="34" charset="0"/>
              </a:rPr>
              <a:t>ПЕРИОД ПРЕДСТАВЛЕНИЯ ОТЧЕТНОСТИ ГРБС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121211" y="3342184"/>
            <a:ext cx="748923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Arial Narrow" panose="020B0606020202030204" pitchFamily="34" charset="0"/>
              </a:rPr>
              <a:t>2021</a:t>
            </a:r>
          </a:p>
        </p:txBody>
      </p:sp>
      <p:sp>
        <p:nvSpPr>
          <p:cNvPr id="19" name="Прямоугольник 18"/>
          <p:cNvSpPr/>
          <p:nvPr/>
        </p:nvSpPr>
        <p:spPr>
          <a:xfrm rot="10800000" flipV="1">
            <a:off x="1619672" y="3573016"/>
            <a:ext cx="4358088" cy="510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>
              <a:lnSpc>
                <a:spcPct val="85000"/>
              </a:lnSpc>
            </a:pP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в Счетную палату Российской Федерации </a:t>
            </a:r>
            <a:b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</a:b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для внешней проверки</a:t>
            </a:r>
          </a:p>
        </p:txBody>
      </p:sp>
      <p:sp>
        <p:nvSpPr>
          <p:cNvPr id="20" name="Номер слайда 4">
            <a:extLst>
              <a:ext uri="{FF2B5EF4-FFF2-40B4-BE49-F238E27FC236}">
                <a16:creationId xmlns:a16="http://schemas.microsoft.com/office/drawing/2014/main" xmlns="" id="{9C56EBE6-090E-4A3A-96AA-BE410A851B8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33126" y="6408000"/>
            <a:ext cx="360000" cy="360000"/>
          </a:xfrm>
          <a:prstGeom prst="rect">
            <a:avLst/>
          </a:prstGeom>
        </p:spPr>
        <p:txBody>
          <a:bodyPr anchor="b"/>
          <a:lstStyle/>
          <a:p>
            <a:pPr algn="r"/>
            <a:fld id="{2B83DC6B-EB60-4B2C-96CD-1D71C753CDAA}" type="slidenum">
              <a:rPr lang="ru-RU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3</a:t>
            </a:fld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62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188640"/>
            <a:ext cx="5047362" cy="553998"/>
          </a:xfr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144381"/>
                </a:solidFill>
              </a:rPr>
              <a:t>Порядок представления отчетности </a:t>
            </a:r>
            <a:br>
              <a:rPr lang="ru-RU" sz="1800" dirty="0">
                <a:solidFill>
                  <a:srgbClr val="144381"/>
                </a:solidFill>
              </a:rPr>
            </a:br>
            <a:r>
              <a:rPr lang="ru-RU" sz="1800" dirty="0">
                <a:solidFill>
                  <a:srgbClr val="144381"/>
                </a:solidFill>
              </a:rPr>
              <a:t>в Счетную палату Российской Федерации</a:t>
            </a:r>
            <a:endParaRPr lang="ru-RU" sz="1800" b="1" dirty="0">
              <a:solidFill>
                <a:srgbClr val="144381"/>
              </a:solidFill>
            </a:endParaRPr>
          </a:p>
        </p:txBody>
      </p:sp>
      <p:sp>
        <p:nvSpPr>
          <p:cNvPr id="18" name="Номер слайда 4">
            <a:extLst>
              <a:ext uri="{FF2B5EF4-FFF2-40B4-BE49-F238E27FC236}">
                <a16:creationId xmlns:a16="http://schemas.microsoft.com/office/drawing/2014/main" xmlns="" id="{9C56EBE6-090E-4A3A-96AA-BE410A851B8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33126" y="6408000"/>
            <a:ext cx="360000" cy="360000"/>
          </a:xfrm>
          <a:prstGeom prst="rect">
            <a:avLst/>
          </a:prstGeom>
        </p:spPr>
        <p:txBody>
          <a:bodyPr anchor="b"/>
          <a:lstStyle/>
          <a:p>
            <a:pPr algn="r"/>
            <a:fld id="{2B83DC6B-EB60-4B2C-96CD-1D71C753CDAA}" type="slidenum">
              <a:rPr lang="ru-RU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4</a:t>
            </a:fld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7E5FCB5C-7532-44EB-8824-A1014571CB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997222" y="3197952"/>
            <a:ext cx="976042" cy="109514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7746B11-827D-4A26-AF4A-4769FB82DF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5224" y="2935723"/>
            <a:ext cx="1427984" cy="1427984"/>
          </a:xfrm>
          <a:prstGeom prst="rect">
            <a:avLst/>
          </a:prstGeom>
        </p:spPr>
      </p:pic>
      <p:sp>
        <p:nvSpPr>
          <p:cNvPr id="21" name="Freeform 38">
            <a:extLst>
              <a:ext uri="{FF2B5EF4-FFF2-40B4-BE49-F238E27FC236}">
                <a16:creationId xmlns:a16="http://schemas.microsoft.com/office/drawing/2014/main" xmlns="" id="{55FCF09B-4F7F-420E-AFFE-6551ECA922A0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038656" y="3319360"/>
            <a:ext cx="661136" cy="852329"/>
          </a:xfrm>
          <a:custGeom>
            <a:avLst/>
            <a:gdLst>
              <a:gd name="T0" fmla="*/ 2147483647 w 3704"/>
              <a:gd name="T1" fmla="*/ 2147483647 h 4763"/>
              <a:gd name="T2" fmla="*/ 2147483647 w 3704"/>
              <a:gd name="T3" fmla="*/ 2147483647 h 4763"/>
              <a:gd name="T4" fmla="*/ 2147483647 w 3704"/>
              <a:gd name="T5" fmla="*/ 2147483647 h 4763"/>
              <a:gd name="T6" fmla="*/ 2147483647 w 3704"/>
              <a:gd name="T7" fmla="*/ 2147483647 h 4763"/>
              <a:gd name="T8" fmla="*/ 2147483647 w 3704"/>
              <a:gd name="T9" fmla="*/ 2147483647 h 4763"/>
              <a:gd name="T10" fmla="*/ 2147483647 w 3704"/>
              <a:gd name="T11" fmla="*/ 2147483647 h 4763"/>
              <a:gd name="T12" fmla="*/ 2147483647 w 3704"/>
              <a:gd name="T13" fmla="*/ 2147483647 h 4763"/>
              <a:gd name="T14" fmla="*/ 2147483647 w 3704"/>
              <a:gd name="T15" fmla="*/ 2147483647 h 4763"/>
              <a:gd name="T16" fmla="*/ 2147483647 w 3704"/>
              <a:gd name="T17" fmla="*/ 2147483647 h 4763"/>
              <a:gd name="T18" fmla="*/ 2147483647 w 3704"/>
              <a:gd name="T19" fmla="*/ 2147483647 h 4763"/>
              <a:gd name="T20" fmla="*/ 2147483647 w 3704"/>
              <a:gd name="T21" fmla="*/ 2147483647 h 4763"/>
              <a:gd name="T22" fmla="*/ 2147483647 w 3704"/>
              <a:gd name="T23" fmla="*/ 2147483647 h 4763"/>
              <a:gd name="T24" fmla="*/ 2147483647 w 3704"/>
              <a:gd name="T25" fmla="*/ 2147483647 h 4763"/>
              <a:gd name="T26" fmla="*/ 2147483647 w 3704"/>
              <a:gd name="T27" fmla="*/ 2147483647 h 4763"/>
              <a:gd name="T28" fmla="*/ 2147483647 w 3704"/>
              <a:gd name="T29" fmla="*/ 2147483647 h 4763"/>
              <a:gd name="T30" fmla="*/ 2147483647 w 3704"/>
              <a:gd name="T31" fmla="*/ 2147483647 h 4763"/>
              <a:gd name="T32" fmla="*/ 2147483647 w 3704"/>
              <a:gd name="T33" fmla="*/ 2147483647 h 4763"/>
              <a:gd name="T34" fmla="*/ 2147483647 w 3704"/>
              <a:gd name="T35" fmla="*/ 2147483647 h 4763"/>
              <a:gd name="T36" fmla="*/ 2147483647 w 3704"/>
              <a:gd name="T37" fmla="*/ 2147483647 h 4763"/>
              <a:gd name="T38" fmla="*/ 2147483647 w 3704"/>
              <a:gd name="T39" fmla="*/ 2147483647 h 4763"/>
              <a:gd name="T40" fmla="*/ 2147483647 w 3704"/>
              <a:gd name="T41" fmla="*/ 2147483647 h 4763"/>
              <a:gd name="T42" fmla="*/ 2147483647 w 3704"/>
              <a:gd name="T43" fmla="*/ 2147483647 h 4763"/>
              <a:gd name="T44" fmla="*/ 2147483647 w 3704"/>
              <a:gd name="T45" fmla="*/ 2147483647 h 4763"/>
              <a:gd name="T46" fmla="*/ 2147483647 w 3704"/>
              <a:gd name="T47" fmla="*/ 2147483647 h 4763"/>
              <a:gd name="T48" fmla="*/ 2147483647 w 3704"/>
              <a:gd name="T49" fmla="*/ 2147483647 h 4763"/>
              <a:gd name="T50" fmla="*/ 2147483647 w 3704"/>
              <a:gd name="T51" fmla="*/ 2147483647 h 4763"/>
              <a:gd name="T52" fmla="*/ 0 w 3704"/>
              <a:gd name="T53" fmla="*/ 2147483647 h 4763"/>
              <a:gd name="T54" fmla="*/ 0 w 3704"/>
              <a:gd name="T55" fmla="*/ 2147483647 h 4763"/>
              <a:gd name="T56" fmla="*/ 2147483647 w 3704"/>
              <a:gd name="T57" fmla="*/ 2147483647 h 4763"/>
              <a:gd name="T58" fmla="*/ 2147483647 w 3704"/>
              <a:gd name="T59" fmla="*/ 2147483647 h 4763"/>
              <a:gd name="T60" fmla="*/ 2147483647 w 3704"/>
              <a:gd name="T61" fmla="*/ 2147483647 h 4763"/>
              <a:gd name="T62" fmla="*/ 2147483647 w 3704"/>
              <a:gd name="T63" fmla="*/ 2147483647 h 4763"/>
              <a:gd name="T64" fmla="*/ 2147483647 w 3704"/>
              <a:gd name="T65" fmla="*/ 2147483647 h 4763"/>
              <a:gd name="T66" fmla="*/ 2147483647 w 3704"/>
              <a:gd name="T67" fmla="*/ 2147483647 h 4763"/>
              <a:gd name="T68" fmla="*/ 2147483647 w 3704"/>
              <a:gd name="T69" fmla="*/ 2147483647 h 4763"/>
              <a:gd name="T70" fmla="*/ 2147483647 w 3704"/>
              <a:gd name="T71" fmla="*/ 2147483647 h 4763"/>
              <a:gd name="T72" fmla="*/ 2147483647 w 3704"/>
              <a:gd name="T73" fmla="*/ 2147483647 h 4763"/>
              <a:gd name="T74" fmla="*/ 2147483647 w 3704"/>
              <a:gd name="T75" fmla="*/ 2147483647 h 4763"/>
              <a:gd name="T76" fmla="*/ 2147483647 w 3704"/>
              <a:gd name="T77" fmla="*/ 2147483647 h 4763"/>
              <a:gd name="T78" fmla="*/ 2147483647 w 3704"/>
              <a:gd name="T79" fmla="*/ 2147483647 h 4763"/>
              <a:gd name="T80" fmla="*/ 2147483647 w 3704"/>
              <a:gd name="T81" fmla="*/ 2147483647 h 4763"/>
              <a:gd name="T82" fmla="*/ 2147483647 w 3704"/>
              <a:gd name="T83" fmla="*/ 2147483647 h 4763"/>
              <a:gd name="T84" fmla="*/ 2147483647 w 3704"/>
              <a:gd name="T85" fmla="*/ 2147483647 h 4763"/>
              <a:gd name="T86" fmla="*/ 2147483647 w 3704"/>
              <a:gd name="T87" fmla="*/ 2147483647 h 4763"/>
              <a:gd name="T88" fmla="*/ 2147483647 w 3704"/>
              <a:gd name="T89" fmla="*/ 2147483647 h 4763"/>
              <a:gd name="T90" fmla="*/ 2147483647 w 3704"/>
              <a:gd name="T91" fmla="*/ 2147483647 h 4763"/>
              <a:gd name="T92" fmla="*/ 2147483647 w 3704"/>
              <a:gd name="T93" fmla="*/ 2147483647 h 4763"/>
              <a:gd name="T94" fmla="*/ 2147483647 w 3704"/>
              <a:gd name="T95" fmla="*/ 2147483647 h 4763"/>
              <a:gd name="T96" fmla="*/ 2147483647 w 3704"/>
              <a:gd name="T97" fmla="*/ 2147483647 h 4763"/>
              <a:gd name="T98" fmla="*/ 2147483647 w 3704"/>
              <a:gd name="T99" fmla="*/ 2147483647 h 4763"/>
              <a:gd name="T100" fmla="*/ 2147483647 w 3704"/>
              <a:gd name="T101" fmla="*/ 0 h 4763"/>
              <a:gd name="T102" fmla="*/ 2147483647 w 3704"/>
              <a:gd name="T103" fmla="*/ 0 h 4763"/>
              <a:gd name="T104" fmla="*/ 2147483647 w 3704"/>
              <a:gd name="T105" fmla="*/ 2147483647 h 4763"/>
              <a:gd name="T106" fmla="*/ 2147483647 w 3704"/>
              <a:gd name="T107" fmla="*/ 2147483647 h 4763"/>
              <a:gd name="T108" fmla="*/ 2147483647 w 3704"/>
              <a:gd name="T109" fmla="*/ 2147483647 h 4763"/>
              <a:gd name="T110" fmla="*/ 2147483647 w 3704"/>
              <a:gd name="T111" fmla="*/ 2147483647 h 4763"/>
              <a:gd name="T112" fmla="*/ 2147483647 w 3704"/>
              <a:gd name="T113" fmla="*/ 2147483647 h 4763"/>
              <a:gd name="T114" fmla="*/ 2147483647 w 3704"/>
              <a:gd name="T115" fmla="*/ 2147483647 h 4763"/>
              <a:gd name="T116" fmla="*/ 2147483647 w 3704"/>
              <a:gd name="T117" fmla="*/ 2147483647 h 4763"/>
              <a:gd name="T118" fmla="*/ 2147483647 w 3704"/>
              <a:gd name="T119" fmla="*/ 2147483647 h 47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3704"/>
              <a:gd name="T181" fmla="*/ 0 h 4763"/>
              <a:gd name="T182" fmla="*/ 3704 w 3704"/>
              <a:gd name="T183" fmla="*/ 4763 h 47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3704" h="4763">
                <a:moveTo>
                  <a:pt x="577" y="554"/>
                </a:moveTo>
                <a:lnTo>
                  <a:pt x="577" y="337"/>
                </a:lnTo>
                <a:lnTo>
                  <a:pt x="3327" y="337"/>
                </a:lnTo>
                <a:lnTo>
                  <a:pt x="3327" y="4213"/>
                </a:lnTo>
                <a:lnTo>
                  <a:pt x="3074" y="4213"/>
                </a:lnTo>
                <a:lnTo>
                  <a:pt x="3074" y="4115"/>
                </a:lnTo>
                <a:lnTo>
                  <a:pt x="3229" y="4115"/>
                </a:lnTo>
                <a:lnTo>
                  <a:pt x="3229" y="435"/>
                </a:lnTo>
                <a:lnTo>
                  <a:pt x="675" y="435"/>
                </a:lnTo>
                <a:lnTo>
                  <a:pt x="675" y="554"/>
                </a:lnTo>
                <a:lnTo>
                  <a:pt x="577" y="554"/>
                </a:lnTo>
                <a:close/>
                <a:moveTo>
                  <a:pt x="528" y="3793"/>
                </a:moveTo>
                <a:lnTo>
                  <a:pt x="2020" y="3793"/>
                </a:lnTo>
                <a:lnTo>
                  <a:pt x="2020" y="3890"/>
                </a:lnTo>
                <a:lnTo>
                  <a:pt x="528" y="3890"/>
                </a:lnTo>
                <a:lnTo>
                  <a:pt x="528" y="3793"/>
                </a:lnTo>
                <a:close/>
                <a:moveTo>
                  <a:pt x="2685" y="1426"/>
                </a:moveTo>
                <a:lnTo>
                  <a:pt x="2198" y="945"/>
                </a:lnTo>
                <a:lnTo>
                  <a:pt x="2198" y="1426"/>
                </a:lnTo>
                <a:lnTo>
                  <a:pt x="2685" y="1426"/>
                </a:lnTo>
                <a:close/>
                <a:moveTo>
                  <a:pt x="195" y="849"/>
                </a:moveTo>
                <a:lnTo>
                  <a:pt x="195" y="4568"/>
                </a:lnTo>
                <a:lnTo>
                  <a:pt x="2768" y="4568"/>
                </a:lnTo>
                <a:lnTo>
                  <a:pt x="2769" y="1718"/>
                </a:lnTo>
                <a:lnTo>
                  <a:pt x="2964" y="1718"/>
                </a:lnTo>
                <a:lnTo>
                  <a:pt x="2962" y="4763"/>
                </a:lnTo>
                <a:lnTo>
                  <a:pt x="0" y="4763"/>
                </a:lnTo>
                <a:lnTo>
                  <a:pt x="0" y="654"/>
                </a:lnTo>
                <a:lnTo>
                  <a:pt x="2190" y="654"/>
                </a:lnTo>
                <a:lnTo>
                  <a:pt x="2965" y="1428"/>
                </a:lnTo>
                <a:lnTo>
                  <a:pt x="2964" y="1621"/>
                </a:lnTo>
                <a:lnTo>
                  <a:pt x="2003" y="1621"/>
                </a:lnTo>
                <a:lnTo>
                  <a:pt x="2003" y="849"/>
                </a:lnTo>
                <a:lnTo>
                  <a:pt x="195" y="849"/>
                </a:lnTo>
                <a:close/>
                <a:moveTo>
                  <a:pt x="528" y="2209"/>
                </a:moveTo>
                <a:lnTo>
                  <a:pt x="2434" y="2209"/>
                </a:lnTo>
                <a:lnTo>
                  <a:pt x="2434" y="2306"/>
                </a:lnTo>
                <a:lnTo>
                  <a:pt x="528" y="2306"/>
                </a:lnTo>
                <a:lnTo>
                  <a:pt x="528" y="2209"/>
                </a:lnTo>
                <a:close/>
                <a:moveTo>
                  <a:pt x="528" y="2737"/>
                </a:moveTo>
                <a:lnTo>
                  <a:pt x="2434" y="2737"/>
                </a:lnTo>
                <a:lnTo>
                  <a:pt x="2434" y="2834"/>
                </a:lnTo>
                <a:lnTo>
                  <a:pt x="528" y="2834"/>
                </a:lnTo>
                <a:lnTo>
                  <a:pt x="528" y="2737"/>
                </a:lnTo>
                <a:close/>
                <a:moveTo>
                  <a:pt x="528" y="3265"/>
                </a:moveTo>
                <a:lnTo>
                  <a:pt x="2434" y="3265"/>
                </a:lnTo>
                <a:lnTo>
                  <a:pt x="2434" y="3363"/>
                </a:lnTo>
                <a:lnTo>
                  <a:pt x="528" y="3363"/>
                </a:lnTo>
                <a:lnTo>
                  <a:pt x="528" y="3265"/>
                </a:lnTo>
                <a:close/>
                <a:moveTo>
                  <a:pt x="964" y="218"/>
                </a:moveTo>
                <a:lnTo>
                  <a:pt x="964" y="0"/>
                </a:lnTo>
                <a:lnTo>
                  <a:pt x="3704" y="0"/>
                </a:lnTo>
                <a:lnTo>
                  <a:pt x="3704" y="3896"/>
                </a:lnTo>
                <a:lnTo>
                  <a:pt x="3452" y="3896"/>
                </a:lnTo>
                <a:lnTo>
                  <a:pt x="3452" y="3799"/>
                </a:lnTo>
                <a:lnTo>
                  <a:pt x="3607" y="3799"/>
                </a:lnTo>
                <a:lnTo>
                  <a:pt x="3607" y="97"/>
                </a:lnTo>
                <a:lnTo>
                  <a:pt x="1062" y="97"/>
                </a:lnTo>
                <a:lnTo>
                  <a:pt x="1062" y="218"/>
                </a:lnTo>
                <a:lnTo>
                  <a:pt x="964" y="218"/>
                </a:lnTo>
                <a:close/>
              </a:path>
            </a:pathLst>
          </a:cu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6ADB5DCA-7BF8-4199-87FC-B9761345ABBB}"/>
              </a:ext>
            </a:extLst>
          </p:cNvPr>
          <p:cNvSpPr/>
          <p:nvPr/>
        </p:nvSpPr>
        <p:spPr>
          <a:xfrm>
            <a:off x="1187624" y="1844824"/>
            <a:ext cx="7128792" cy="403244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FE8A9E48-809D-4E3C-9A64-9313BFDE6D73}"/>
              </a:ext>
            </a:extLst>
          </p:cNvPr>
          <p:cNvSpPr/>
          <p:nvPr/>
        </p:nvSpPr>
        <p:spPr>
          <a:xfrm rot="10800000" flipV="1">
            <a:off x="5700391" y="4441907"/>
            <a:ext cx="2417650" cy="510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>
              <a:lnSpc>
                <a:spcPct val="85000"/>
              </a:lnSpc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Счетная палата </a:t>
            </a:r>
            <a:b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Российской Федерации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084A62E1-1825-4E41-BC9B-57FAFF9F74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04" y="1591369"/>
            <a:ext cx="3509712" cy="1142168"/>
          </a:xfrm>
          <a:prstGeom prst="rect">
            <a:avLst/>
          </a:prstGeom>
        </p:spPr>
      </p:pic>
      <p:grpSp>
        <p:nvGrpSpPr>
          <p:cNvPr id="14" name="Группа 13">
            <a:extLst>
              <a:ext uri="{FF2B5EF4-FFF2-40B4-BE49-F238E27FC236}">
                <a16:creationId xmlns:a16="http://schemas.microsoft.com/office/drawing/2014/main" xmlns="" id="{BF540CD7-6CC6-4C1E-A59D-A45C2C1A3C16}"/>
              </a:ext>
            </a:extLst>
          </p:cNvPr>
          <p:cNvGrpSpPr/>
          <p:nvPr/>
        </p:nvGrpSpPr>
        <p:grpSpPr>
          <a:xfrm>
            <a:off x="3190089" y="3500116"/>
            <a:ext cx="430728" cy="433832"/>
            <a:chOff x="2978882" y="3429000"/>
            <a:chExt cx="819450" cy="576064"/>
          </a:xfrm>
        </p:grpSpPr>
        <p:sp>
          <p:nvSpPr>
            <p:cNvPr id="13" name="Стрелка: шеврон 12">
              <a:extLst>
                <a:ext uri="{FF2B5EF4-FFF2-40B4-BE49-F238E27FC236}">
                  <a16:creationId xmlns:a16="http://schemas.microsoft.com/office/drawing/2014/main" xmlns="" id="{9E111495-57C5-412B-862C-846F37CA7FC0}"/>
                </a:ext>
              </a:extLst>
            </p:cNvPr>
            <p:cNvSpPr/>
            <p:nvPr/>
          </p:nvSpPr>
          <p:spPr>
            <a:xfrm>
              <a:off x="3222268" y="3429000"/>
              <a:ext cx="576064" cy="576064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0" name="Стрелка: шеврон 29">
              <a:extLst>
                <a:ext uri="{FF2B5EF4-FFF2-40B4-BE49-F238E27FC236}">
                  <a16:creationId xmlns:a16="http://schemas.microsoft.com/office/drawing/2014/main" xmlns="" id="{55BD194E-5607-406D-8731-42E450DB7C6A}"/>
                </a:ext>
              </a:extLst>
            </p:cNvPr>
            <p:cNvSpPr/>
            <p:nvPr/>
          </p:nvSpPr>
          <p:spPr>
            <a:xfrm>
              <a:off x="2978882" y="3429000"/>
              <a:ext cx="576064" cy="576064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EE917A9C-D449-48C5-9974-29B5174F3498}"/>
              </a:ext>
            </a:extLst>
          </p:cNvPr>
          <p:cNvSpPr/>
          <p:nvPr/>
        </p:nvSpPr>
        <p:spPr>
          <a:xfrm rot="10800000" flipV="1">
            <a:off x="3986708" y="4443530"/>
            <a:ext cx="997069" cy="3016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>
              <a:lnSpc>
                <a:spcPct val="85000"/>
              </a:lnSpc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МОУ ФК</a:t>
            </a:r>
          </a:p>
        </p:txBody>
      </p:sp>
      <p:sp>
        <p:nvSpPr>
          <p:cNvPr id="42" name="Прямоугольник 41">
            <a:extLst>
              <a:ext uri="{FF2B5EF4-FFF2-40B4-BE49-F238E27FC236}">
                <a16:creationId xmlns:a16="http://schemas.microsoft.com/office/drawing/2014/main" xmlns="" id="{0012FC05-8446-4ABB-95C5-5FCAEEAB861F}"/>
              </a:ext>
            </a:extLst>
          </p:cNvPr>
          <p:cNvSpPr/>
          <p:nvPr/>
        </p:nvSpPr>
        <p:spPr>
          <a:xfrm rot="10800000" flipV="1">
            <a:off x="1680059" y="4441907"/>
            <a:ext cx="1266629" cy="510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>
              <a:lnSpc>
                <a:spcPct val="85000"/>
              </a:lnSpc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Бюджетная</a:t>
            </a:r>
            <a:b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отчетность</a:t>
            </a:r>
          </a:p>
        </p:txBody>
      </p: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xmlns="" id="{898056BC-761B-408B-B2E6-EC494C5BC0A9}"/>
              </a:ext>
            </a:extLst>
          </p:cNvPr>
          <p:cNvGrpSpPr/>
          <p:nvPr/>
        </p:nvGrpSpPr>
        <p:grpSpPr>
          <a:xfrm>
            <a:off x="5457817" y="3500116"/>
            <a:ext cx="430728" cy="433832"/>
            <a:chOff x="2978882" y="3429000"/>
            <a:chExt cx="819450" cy="576064"/>
          </a:xfrm>
        </p:grpSpPr>
        <p:sp>
          <p:nvSpPr>
            <p:cNvPr id="45" name="Стрелка: шеврон 44">
              <a:extLst>
                <a:ext uri="{FF2B5EF4-FFF2-40B4-BE49-F238E27FC236}">
                  <a16:creationId xmlns:a16="http://schemas.microsoft.com/office/drawing/2014/main" xmlns="" id="{4DD8FBFD-8BC3-4DE6-8A99-BAB7670942B9}"/>
                </a:ext>
              </a:extLst>
            </p:cNvPr>
            <p:cNvSpPr/>
            <p:nvPr/>
          </p:nvSpPr>
          <p:spPr>
            <a:xfrm>
              <a:off x="3222268" y="3429000"/>
              <a:ext cx="576064" cy="576064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6" name="Стрелка: шеврон 45">
              <a:extLst>
                <a:ext uri="{FF2B5EF4-FFF2-40B4-BE49-F238E27FC236}">
                  <a16:creationId xmlns:a16="http://schemas.microsoft.com/office/drawing/2014/main" xmlns="" id="{888F8155-4B7F-4550-8F3F-CC118229F068}"/>
                </a:ext>
              </a:extLst>
            </p:cNvPr>
            <p:cNvSpPr/>
            <p:nvPr/>
          </p:nvSpPr>
          <p:spPr>
            <a:xfrm>
              <a:off x="2978882" y="3429000"/>
              <a:ext cx="576064" cy="576064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506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6703546" cy="553998"/>
          </a:xfr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144381"/>
                </a:solidFill>
              </a:rPr>
              <a:t>Сроки представления отчетности ФО субъектов Российской Федерации и органами управления ГВБФ</a:t>
            </a:r>
            <a:endParaRPr lang="ru-RU" sz="1800" b="1" dirty="0">
              <a:solidFill>
                <a:srgbClr val="144381"/>
              </a:solidFill>
            </a:endParaRPr>
          </a:p>
        </p:txBody>
      </p:sp>
      <p:sp>
        <p:nvSpPr>
          <p:cNvPr id="18" name="Номер слайда 4">
            <a:extLst>
              <a:ext uri="{FF2B5EF4-FFF2-40B4-BE49-F238E27FC236}">
                <a16:creationId xmlns:a16="http://schemas.microsoft.com/office/drawing/2014/main" xmlns="" id="{9C56EBE6-090E-4A3A-96AA-BE410A851B8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33126" y="6408000"/>
            <a:ext cx="360000" cy="360000"/>
          </a:xfrm>
          <a:prstGeom prst="rect">
            <a:avLst/>
          </a:prstGeom>
        </p:spPr>
        <p:txBody>
          <a:bodyPr anchor="b"/>
          <a:lstStyle/>
          <a:p>
            <a:pPr algn="r"/>
            <a:fld id="{2B83DC6B-EB60-4B2C-96CD-1D71C753CDAA}" type="slidenum">
              <a:rPr lang="ru-RU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5</a:t>
            </a:fld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491AAB5D-6E0D-4FF0-9E4E-5A1D7C183CE3}"/>
              </a:ext>
            </a:extLst>
          </p:cNvPr>
          <p:cNvSpPr/>
          <p:nvPr/>
        </p:nvSpPr>
        <p:spPr>
          <a:xfrm>
            <a:off x="358800" y="1697760"/>
            <a:ext cx="448815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144381"/>
                </a:solidFill>
                <a:latin typeface="+mj-lt"/>
              </a:rPr>
              <a:t>Инструкция Минфина России № 191н</a:t>
            </a:r>
          </a:p>
        </p:txBody>
      </p:sp>
      <p:cxnSp>
        <p:nvCxnSpPr>
          <p:cNvPr id="38" name="Прямая со стрелкой 37">
            <a:extLst>
              <a:ext uri="{FF2B5EF4-FFF2-40B4-BE49-F238E27FC236}">
                <a16:creationId xmlns:a16="http://schemas.microsoft.com/office/drawing/2014/main" xmlns="" id="{449E9BD5-7188-4742-895B-3C1459759795}"/>
              </a:ext>
            </a:extLst>
          </p:cNvPr>
          <p:cNvCxnSpPr/>
          <p:nvPr/>
        </p:nvCxnSpPr>
        <p:spPr>
          <a:xfrm flipV="1">
            <a:off x="870134" y="4365105"/>
            <a:ext cx="7803129" cy="1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721C6957-B03C-485B-BCE7-F84851CFC08D}"/>
              </a:ext>
            </a:extLst>
          </p:cNvPr>
          <p:cNvSpPr/>
          <p:nvPr/>
        </p:nvSpPr>
        <p:spPr>
          <a:xfrm>
            <a:off x="121212" y="4134271"/>
            <a:ext cx="748923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Arial Narrow" panose="020B0606020202030204" pitchFamily="34" charset="0"/>
              </a:rPr>
              <a:t>2020</a:t>
            </a:r>
          </a:p>
        </p:txBody>
      </p:sp>
      <p:cxnSp>
        <p:nvCxnSpPr>
          <p:cNvPr id="48" name="Прямая со стрелкой 47">
            <a:extLst>
              <a:ext uri="{FF2B5EF4-FFF2-40B4-BE49-F238E27FC236}">
                <a16:creationId xmlns:a16="http://schemas.microsoft.com/office/drawing/2014/main" xmlns="" id="{34C434D5-A257-49D8-96B9-CCA1039FB51C}"/>
              </a:ext>
            </a:extLst>
          </p:cNvPr>
          <p:cNvCxnSpPr/>
          <p:nvPr/>
        </p:nvCxnSpPr>
        <p:spPr>
          <a:xfrm flipV="1">
            <a:off x="870134" y="3573016"/>
            <a:ext cx="7803129" cy="1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Овал 48">
            <a:extLst>
              <a:ext uri="{FF2B5EF4-FFF2-40B4-BE49-F238E27FC236}">
                <a16:creationId xmlns:a16="http://schemas.microsoft.com/office/drawing/2014/main" xmlns="" id="{A97C3C6C-B329-4B2B-A0D3-3F467E2F430E}"/>
              </a:ext>
            </a:extLst>
          </p:cNvPr>
          <p:cNvSpPr/>
          <p:nvPr/>
        </p:nvSpPr>
        <p:spPr>
          <a:xfrm>
            <a:off x="1475656" y="3501008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>
            <a:extLst>
              <a:ext uri="{FF2B5EF4-FFF2-40B4-BE49-F238E27FC236}">
                <a16:creationId xmlns:a16="http://schemas.microsoft.com/office/drawing/2014/main" xmlns="" id="{5E57A9EC-B9E5-4A4F-9D9A-C23E01CD39F5}"/>
              </a:ext>
            </a:extLst>
          </p:cNvPr>
          <p:cNvSpPr/>
          <p:nvPr/>
        </p:nvSpPr>
        <p:spPr>
          <a:xfrm>
            <a:off x="6989935" y="3501008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xmlns="" id="{C76943B8-7537-4D8D-A1D3-D2DF8D2CB69E}"/>
              </a:ext>
            </a:extLst>
          </p:cNvPr>
          <p:cNvSpPr/>
          <p:nvPr/>
        </p:nvSpPr>
        <p:spPr>
          <a:xfrm>
            <a:off x="1186829" y="3645024"/>
            <a:ext cx="72167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9 марта</a:t>
            </a: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xmlns="" id="{B221092D-28C4-4E6F-A8A4-C6407FC53B47}"/>
              </a:ext>
            </a:extLst>
          </p:cNvPr>
          <p:cNvSpPr/>
          <p:nvPr/>
        </p:nvSpPr>
        <p:spPr>
          <a:xfrm>
            <a:off x="6660232" y="3645024"/>
            <a:ext cx="803426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29 марта</a:t>
            </a: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xmlns="" id="{0FDDD5C3-D6DA-4FB0-A18E-CEC4EB4F0B84}"/>
              </a:ext>
            </a:extLst>
          </p:cNvPr>
          <p:cNvSpPr/>
          <p:nvPr/>
        </p:nvSpPr>
        <p:spPr>
          <a:xfrm>
            <a:off x="121211" y="3342184"/>
            <a:ext cx="748923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Arial Narrow" panose="020B0606020202030204" pitchFamily="34" charset="0"/>
              </a:rPr>
              <a:t>2021</a:t>
            </a:r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xmlns="" id="{FC5EBAE9-01EE-413D-9350-D500BC58A300}"/>
              </a:ext>
            </a:extLst>
          </p:cNvPr>
          <p:cNvSpPr/>
          <p:nvPr/>
        </p:nvSpPr>
        <p:spPr>
          <a:xfrm rot="10800000" flipV="1">
            <a:off x="1619672" y="3131968"/>
            <a:ext cx="5358130" cy="3693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Arial Narrow" panose="020B0606020202030204" pitchFamily="34" charset="0"/>
              </a:rPr>
              <a:t>ПЕРИОД ПРЕДСТАВЛЕНИЯ ОТЧЕТНОСТИ ФО и ГВБФ</a:t>
            </a:r>
          </a:p>
        </p:txBody>
      </p:sp>
      <p:sp>
        <p:nvSpPr>
          <p:cNvPr id="57" name="Овал 56">
            <a:extLst>
              <a:ext uri="{FF2B5EF4-FFF2-40B4-BE49-F238E27FC236}">
                <a16:creationId xmlns:a16="http://schemas.microsoft.com/office/drawing/2014/main" xmlns="" id="{D79397E0-EDD7-4D4F-A3B9-28893EFBFA16}"/>
              </a:ext>
            </a:extLst>
          </p:cNvPr>
          <p:cNvSpPr/>
          <p:nvPr/>
        </p:nvSpPr>
        <p:spPr>
          <a:xfrm>
            <a:off x="1475656" y="4298031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>
            <a:extLst>
              <a:ext uri="{FF2B5EF4-FFF2-40B4-BE49-F238E27FC236}">
                <a16:creationId xmlns:a16="http://schemas.microsoft.com/office/drawing/2014/main" xmlns="" id="{9463079D-379C-40E9-A03C-AD00903EBF80}"/>
              </a:ext>
            </a:extLst>
          </p:cNvPr>
          <p:cNvSpPr/>
          <p:nvPr/>
        </p:nvSpPr>
        <p:spPr>
          <a:xfrm>
            <a:off x="6989935" y="4298031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>
            <a:extLst>
              <a:ext uri="{FF2B5EF4-FFF2-40B4-BE49-F238E27FC236}">
                <a16:creationId xmlns:a16="http://schemas.microsoft.com/office/drawing/2014/main" xmlns="" id="{58ACDFD3-211B-4F15-AA25-1D608BF1AFCA}"/>
              </a:ext>
            </a:extLst>
          </p:cNvPr>
          <p:cNvSpPr/>
          <p:nvPr/>
        </p:nvSpPr>
        <p:spPr>
          <a:xfrm>
            <a:off x="1186829" y="4442047"/>
            <a:ext cx="72167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9 марта</a:t>
            </a:r>
          </a:p>
        </p:txBody>
      </p:sp>
      <p:sp>
        <p:nvSpPr>
          <p:cNvPr id="60" name="Прямоугольник 59">
            <a:extLst>
              <a:ext uri="{FF2B5EF4-FFF2-40B4-BE49-F238E27FC236}">
                <a16:creationId xmlns:a16="http://schemas.microsoft.com/office/drawing/2014/main" xmlns="" id="{31B8A3B7-F8E0-4F4A-AFD8-641624D8AB87}"/>
              </a:ext>
            </a:extLst>
          </p:cNvPr>
          <p:cNvSpPr/>
          <p:nvPr/>
        </p:nvSpPr>
        <p:spPr>
          <a:xfrm>
            <a:off x="6660232" y="4442047"/>
            <a:ext cx="803426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29 марта</a:t>
            </a: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xmlns="" id="{9388AAA3-04E0-4C90-AA66-C78D95413477}"/>
              </a:ext>
            </a:extLst>
          </p:cNvPr>
          <p:cNvSpPr/>
          <p:nvPr/>
        </p:nvSpPr>
        <p:spPr>
          <a:xfrm>
            <a:off x="107504" y="4134270"/>
            <a:ext cx="8915284" cy="610619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xmlns="" id="{B6A3AE34-AEB2-4F2A-AEB8-85CEABA42EFA}"/>
              </a:ext>
            </a:extLst>
          </p:cNvPr>
          <p:cNvSpPr/>
          <p:nvPr/>
        </p:nvSpPr>
        <p:spPr>
          <a:xfrm rot="10800000" flipV="1">
            <a:off x="358798" y="2031697"/>
            <a:ext cx="7957617" cy="3016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>
              <a:lnSpc>
                <a:spcPct val="85000"/>
              </a:lnSpc>
            </a:pP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с 69 календарного дня по 88 календарный день года, следующего за отчетным</a:t>
            </a:r>
          </a:p>
        </p:txBody>
      </p:sp>
    </p:spTree>
    <p:extLst>
      <p:ext uri="{BB962C8B-B14F-4D97-AF65-F5344CB8AC3E}">
        <p14:creationId xmlns:p14="http://schemas.microsoft.com/office/powerpoint/2010/main" val="130625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9" name="Прямая со стрелкой 78">
            <a:extLst>
              <a:ext uri="{FF2B5EF4-FFF2-40B4-BE49-F238E27FC236}">
                <a16:creationId xmlns:a16="http://schemas.microsoft.com/office/drawing/2014/main" xmlns="" id="{E9A06E24-81BC-46F7-8FAC-10FAC94E8D12}"/>
              </a:ext>
            </a:extLst>
          </p:cNvPr>
          <p:cNvCxnSpPr>
            <a:cxnSpLocks/>
          </p:cNvCxnSpPr>
          <p:nvPr/>
        </p:nvCxnSpPr>
        <p:spPr>
          <a:xfrm>
            <a:off x="1331640" y="2420888"/>
            <a:ext cx="0" cy="2018527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>
            <a:extLst>
              <a:ext uri="{FF2B5EF4-FFF2-40B4-BE49-F238E27FC236}">
                <a16:creationId xmlns:a16="http://schemas.microsoft.com/office/drawing/2014/main" xmlns="" id="{2892D189-4B36-4322-94F5-3A02B460D7E5}"/>
              </a:ext>
            </a:extLst>
          </p:cNvPr>
          <p:cNvCxnSpPr>
            <a:cxnSpLocks/>
          </p:cNvCxnSpPr>
          <p:nvPr/>
        </p:nvCxnSpPr>
        <p:spPr>
          <a:xfrm>
            <a:off x="2423295" y="2881392"/>
            <a:ext cx="0" cy="1558023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>
            <a:extLst>
              <a:ext uri="{FF2B5EF4-FFF2-40B4-BE49-F238E27FC236}">
                <a16:creationId xmlns:a16="http://schemas.microsoft.com/office/drawing/2014/main" xmlns="" id="{2E1D4395-2C88-41CB-8852-31B80156FE03}"/>
              </a:ext>
            </a:extLst>
          </p:cNvPr>
          <p:cNvCxnSpPr>
            <a:cxnSpLocks/>
          </p:cNvCxnSpPr>
          <p:nvPr/>
        </p:nvCxnSpPr>
        <p:spPr>
          <a:xfrm>
            <a:off x="6588224" y="2881392"/>
            <a:ext cx="0" cy="1558023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>
            <a:extLst>
              <a:ext uri="{FF2B5EF4-FFF2-40B4-BE49-F238E27FC236}">
                <a16:creationId xmlns:a16="http://schemas.microsoft.com/office/drawing/2014/main" xmlns="" id="{CB21D684-BF65-46D6-A107-6A60FFE8A0D2}"/>
              </a:ext>
            </a:extLst>
          </p:cNvPr>
          <p:cNvCxnSpPr>
            <a:cxnSpLocks/>
          </p:cNvCxnSpPr>
          <p:nvPr/>
        </p:nvCxnSpPr>
        <p:spPr>
          <a:xfrm>
            <a:off x="4067944" y="3622129"/>
            <a:ext cx="0" cy="817286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>
            <a:extLst>
              <a:ext uri="{FF2B5EF4-FFF2-40B4-BE49-F238E27FC236}">
                <a16:creationId xmlns:a16="http://schemas.microsoft.com/office/drawing/2014/main" xmlns="" id="{E726DC18-D3FF-409C-9602-EF2077E01110}"/>
              </a:ext>
            </a:extLst>
          </p:cNvPr>
          <p:cNvCxnSpPr>
            <a:cxnSpLocks/>
          </p:cNvCxnSpPr>
          <p:nvPr/>
        </p:nvCxnSpPr>
        <p:spPr>
          <a:xfrm>
            <a:off x="8748464" y="3622129"/>
            <a:ext cx="0" cy="817286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6703546" cy="553998"/>
          </a:xfr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144381"/>
                </a:solidFill>
              </a:rPr>
              <a:t>Сроки представления годовой отчетности об исполнении бюджетов бюджетной системы Российской Федерации</a:t>
            </a:r>
            <a:endParaRPr lang="ru-RU" sz="1800" b="1" dirty="0">
              <a:solidFill>
                <a:srgbClr val="144381"/>
              </a:solidFill>
            </a:endParaRPr>
          </a:p>
        </p:txBody>
      </p:sp>
      <p:sp>
        <p:nvSpPr>
          <p:cNvPr id="18" name="Номер слайда 4">
            <a:extLst>
              <a:ext uri="{FF2B5EF4-FFF2-40B4-BE49-F238E27FC236}">
                <a16:creationId xmlns:a16="http://schemas.microsoft.com/office/drawing/2014/main" xmlns="" id="{9C56EBE6-090E-4A3A-96AA-BE410A851B8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33126" y="6408000"/>
            <a:ext cx="360000" cy="360000"/>
          </a:xfrm>
          <a:prstGeom prst="rect">
            <a:avLst/>
          </a:prstGeom>
        </p:spPr>
        <p:txBody>
          <a:bodyPr anchor="b"/>
          <a:lstStyle/>
          <a:p>
            <a:pPr algn="r"/>
            <a:fld id="{2B83DC6B-EB60-4B2C-96CD-1D71C753CDAA}" type="slidenum">
              <a:rPr lang="ru-RU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6</a:t>
            </a:fld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5" name="Прямая со стрелкой 44">
            <a:extLst>
              <a:ext uri="{FF2B5EF4-FFF2-40B4-BE49-F238E27FC236}">
                <a16:creationId xmlns:a16="http://schemas.microsoft.com/office/drawing/2014/main" xmlns="" id="{66E95274-F569-409D-81C9-674AA2D86478}"/>
              </a:ext>
            </a:extLst>
          </p:cNvPr>
          <p:cNvCxnSpPr/>
          <p:nvPr/>
        </p:nvCxnSpPr>
        <p:spPr>
          <a:xfrm flipV="1">
            <a:off x="870134" y="4437112"/>
            <a:ext cx="8173164" cy="2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>
            <a:extLst>
              <a:ext uri="{FF2B5EF4-FFF2-40B4-BE49-F238E27FC236}">
                <a16:creationId xmlns:a16="http://schemas.microsoft.com/office/drawing/2014/main" xmlns="" id="{D2A4EBFD-126B-40F2-B172-1AE3E87E2991}"/>
              </a:ext>
            </a:extLst>
          </p:cNvPr>
          <p:cNvSpPr/>
          <p:nvPr/>
        </p:nvSpPr>
        <p:spPr>
          <a:xfrm>
            <a:off x="2348331" y="4365104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>
            <a:extLst>
              <a:ext uri="{FF2B5EF4-FFF2-40B4-BE49-F238E27FC236}">
                <a16:creationId xmlns:a16="http://schemas.microsoft.com/office/drawing/2014/main" xmlns="" id="{A69E256F-B964-4F82-A5A0-7674C351AACD}"/>
              </a:ext>
            </a:extLst>
          </p:cNvPr>
          <p:cNvSpPr/>
          <p:nvPr/>
        </p:nvSpPr>
        <p:spPr>
          <a:xfrm>
            <a:off x="6516216" y="4365105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xmlns="" id="{7717722C-84CB-4B9B-A514-E0ABFB026610}"/>
              </a:ext>
            </a:extLst>
          </p:cNvPr>
          <p:cNvSpPr/>
          <p:nvPr/>
        </p:nvSpPr>
        <p:spPr>
          <a:xfrm>
            <a:off x="1919240" y="4509120"/>
            <a:ext cx="1002197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22 февраля</a:t>
            </a: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xmlns="" id="{26A589AA-12F5-48EB-B535-634D84EE9028}"/>
              </a:ext>
            </a:extLst>
          </p:cNvPr>
          <p:cNvSpPr/>
          <p:nvPr/>
        </p:nvSpPr>
        <p:spPr>
          <a:xfrm>
            <a:off x="6216846" y="4509121"/>
            <a:ext cx="803426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12 марта</a:t>
            </a:r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0A51A288-3840-46BE-89EC-96AE9CDFC58E}"/>
              </a:ext>
            </a:extLst>
          </p:cNvPr>
          <p:cNvSpPr/>
          <p:nvPr/>
        </p:nvSpPr>
        <p:spPr>
          <a:xfrm>
            <a:off x="121211" y="4206280"/>
            <a:ext cx="748923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Arial Narrow" panose="020B0606020202030204" pitchFamily="34" charset="0"/>
              </a:rPr>
              <a:t>2021</a:t>
            </a: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xmlns="" id="{BF8E759C-8BB9-42A8-A28C-4BC3127FA9BD}"/>
              </a:ext>
            </a:extLst>
          </p:cNvPr>
          <p:cNvSpPr/>
          <p:nvPr/>
        </p:nvSpPr>
        <p:spPr>
          <a:xfrm rot="10800000" flipV="1">
            <a:off x="2417993" y="2881392"/>
            <a:ext cx="4170230" cy="338554"/>
          </a:xfrm>
          <a:prstGeom prst="rect">
            <a:avLst/>
          </a:prstGeom>
          <a:solidFill>
            <a:srgbClr val="14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Arial Narrow" panose="020B0606020202030204" pitchFamily="34" charset="0"/>
              </a:rPr>
              <a:t>ПЕРИОД ПРЕДСТАВЛЕНИЯ ОТЧЕТНОСТИ ГРБС</a:t>
            </a:r>
          </a:p>
        </p:txBody>
      </p:sp>
      <p:sp>
        <p:nvSpPr>
          <p:cNvPr id="67" name="Овал 66">
            <a:extLst>
              <a:ext uri="{FF2B5EF4-FFF2-40B4-BE49-F238E27FC236}">
                <a16:creationId xmlns:a16="http://schemas.microsoft.com/office/drawing/2014/main" xmlns="" id="{5449D5EF-0640-4C83-B2ED-5803AE667F88}"/>
              </a:ext>
            </a:extLst>
          </p:cNvPr>
          <p:cNvSpPr/>
          <p:nvPr/>
        </p:nvSpPr>
        <p:spPr>
          <a:xfrm>
            <a:off x="3995936" y="4370040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>
            <a:extLst>
              <a:ext uri="{FF2B5EF4-FFF2-40B4-BE49-F238E27FC236}">
                <a16:creationId xmlns:a16="http://schemas.microsoft.com/office/drawing/2014/main" xmlns="" id="{55A03B54-E3E7-4FDC-AC28-9F1CF059093B}"/>
              </a:ext>
            </a:extLst>
          </p:cNvPr>
          <p:cNvSpPr/>
          <p:nvPr/>
        </p:nvSpPr>
        <p:spPr>
          <a:xfrm>
            <a:off x="8676456" y="4365104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xmlns="" id="{6B621CD6-A746-4F3C-B395-A31034AEE8D9}"/>
              </a:ext>
            </a:extLst>
          </p:cNvPr>
          <p:cNvSpPr/>
          <p:nvPr/>
        </p:nvSpPr>
        <p:spPr>
          <a:xfrm>
            <a:off x="3850328" y="4514056"/>
            <a:ext cx="72167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9 марта</a:t>
            </a:r>
          </a:p>
        </p:txBody>
      </p:sp>
      <p:sp>
        <p:nvSpPr>
          <p:cNvPr id="70" name="Прямоугольник 69">
            <a:extLst>
              <a:ext uri="{FF2B5EF4-FFF2-40B4-BE49-F238E27FC236}">
                <a16:creationId xmlns:a16="http://schemas.microsoft.com/office/drawing/2014/main" xmlns="" id="{9A898600-CCBD-4585-929A-ABF25BDFBC2D}"/>
              </a:ext>
            </a:extLst>
          </p:cNvPr>
          <p:cNvSpPr/>
          <p:nvPr/>
        </p:nvSpPr>
        <p:spPr>
          <a:xfrm>
            <a:off x="8161062" y="4509120"/>
            <a:ext cx="803426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29 марта</a:t>
            </a:r>
          </a:p>
        </p:txBody>
      </p:sp>
      <p:sp>
        <p:nvSpPr>
          <p:cNvPr id="71" name="Прямоугольник 70">
            <a:extLst>
              <a:ext uri="{FF2B5EF4-FFF2-40B4-BE49-F238E27FC236}">
                <a16:creationId xmlns:a16="http://schemas.microsoft.com/office/drawing/2014/main" xmlns="" id="{DC92B399-A977-4942-990F-66502CE67E69}"/>
              </a:ext>
            </a:extLst>
          </p:cNvPr>
          <p:cNvSpPr/>
          <p:nvPr/>
        </p:nvSpPr>
        <p:spPr>
          <a:xfrm rot="10800000" flipV="1">
            <a:off x="4067943" y="3622129"/>
            <a:ext cx="4680508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Arial Narrow" panose="020B0606020202030204" pitchFamily="34" charset="0"/>
              </a:rPr>
              <a:t>ПЕРИОД ПРЕДСТАВЛЕНИЯ ОТЧЕТНОСТИ ФО и ГВБФ</a:t>
            </a:r>
          </a:p>
        </p:txBody>
      </p:sp>
      <p:sp>
        <p:nvSpPr>
          <p:cNvPr id="77" name="Овал 76">
            <a:extLst>
              <a:ext uri="{FF2B5EF4-FFF2-40B4-BE49-F238E27FC236}">
                <a16:creationId xmlns:a16="http://schemas.microsoft.com/office/drawing/2014/main" xmlns="" id="{4C6A4A26-E24C-4822-94EB-671951C7EAAC}"/>
              </a:ext>
            </a:extLst>
          </p:cNvPr>
          <p:cNvSpPr/>
          <p:nvPr/>
        </p:nvSpPr>
        <p:spPr>
          <a:xfrm>
            <a:off x="1259632" y="4365104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xmlns="" id="{38D44924-DCA3-4914-8781-058918D86ACE}"/>
              </a:ext>
            </a:extLst>
          </p:cNvPr>
          <p:cNvSpPr/>
          <p:nvPr/>
        </p:nvSpPr>
        <p:spPr>
          <a:xfrm>
            <a:off x="830541" y="4509120"/>
            <a:ext cx="1002198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10 февраля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CECAA894-56EE-41F8-948D-E00C1C0F18B4}"/>
              </a:ext>
            </a:extLst>
          </p:cNvPr>
          <p:cNvSpPr txBox="1"/>
          <p:nvPr/>
        </p:nvSpPr>
        <p:spPr>
          <a:xfrm>
            <a:off x="1331640" y="2370366"/>
            <a:ext cx="5081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latin typeface="Arial Narrow" panose="020B0606020202030204" pitchFamily="34" charset="0"/>
              </a:rPr>
              <a:t>ПРЕДСТАВЛЕНИЕ СПРАВОК ф. 0503125 ГРБС, ФО и ГВБФ</a:t>
            </a:r>
          </a:p>
        </p:txBody>
      </p:sp>
      <p:sp>
        <p:nvSpPr>
          <p:cNvPr id="81" name="Управляющая кнопка: звук 80">
            <a:hlinkClick r:id="" action="ppaction://noaction" highlightClick="1">
              <a:snd r:embed="rId2" name="applause.wav"/>
            </a:hlinkClick>
            <a:extLst>
              <a:ext uri="{FF2B5EF4-FFF2-40B4-BE49-F238E27FC236}">
                <a16:creationId xmlns:a16="http://schemas.microsoft.com/office/drawing/2014/main" xmlns="" id="{E50AF699-574C-4C5F-A957-F9A0BC5B24C1}"/>
              </a:ext>
            </a:extLst>
          </p:cNvPr>
          <p:cNvSpPr/>
          <p:nvPr/>
        </p:nvSpPr>
        <p:spPr>
          <a:xfrm>
            <a:off x="1403648" y="1889329"/>
            <a:ext cx="576064" cy="485647"/>
          </a:xfrm>
          <a:prstGeom prst="actionButtonSound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19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Прямая со стрелкой 31">
            <a:extLst>
              <a:ext uri="{FF2B5EF4-FFF2-40B4-BE49-F238E27FC236}">
                <a16:creationId xmlns:a16="http://schemas.microsoft.com/office/drawing/2014/main" xmlns="" id="{CBD18063-8248-4460-891F-741FE53A4DD6}"/>
              </a:ext>
            </a:extLst>
          </p:cNvPr>
          <p:cNvCxnSpPr>
            <a:cxnSpLocks/>
          </p:cNvCxnSpPr>
          <p:nvPr/>
        </p:nvCxnSpPr>
        <p:spPr>
          <a:xfrm>
            <a:off x="4415518" y="2206590"/>
            <a:ext cx="0" cy="381469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6703546" cy="553998"/>
          </a:xfr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144381"/>
                </a:solidFill>
              </a:rPr>
              <a:t>Результаты выверки данных </a:t>
            </a:r>
            <a:br>
              <a:rPr lang="ru-RU" sz="1800" dirty="0">
                <a:solidFill>
                  <a:srgbClr val="144381"/>
                </a:solidFill>
              </a:rPr>
            </a:br>
            <a:r>
              <a:rPr lang="ru-RU" sz="1800" dirty="0">
                <a:solidFill>
                  <a:srgbClr val="144381"/>
                </a:solidFill>
              </a:rPr>
              <a:t>в Справках по консолидируемым расчетам на 01.11.2020</a:t>
            </a:r>
            <a:endParaRPr lang="ru-RU" sz="1800" b="1" dirty="0">
              <a:solidFill>
                <a:srgbClr val="144381"/>
              </a:solidFill>
            </a:endParaRPr>
          </a:p>
        </p:txBody>
      </p:sp>
      <p:sp>
        <p:nvSpPr>
          <p:cNvPr id="18" name="Номер слайда 4">
            <a:extLst>
              <a:ext uri="{FF2B5EF4-FFF2-40B4-BE49-F238E27FC236}">
                <a16:creationId xmlns:a16="http://schemas.microsoft.com/office/drawing/2014/main" xmlns="" id="{9C56EBE6-090E-4A3A-96AA-BE410A851B8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33126" y="6408000"/>
            <a:ext cx="360000" cy="360000"/>
          </a:xfrm>
          <a:prstGeom prst="rect">
            <a:avLst/>
          </a:prstGeom>
        </p:spPr>
        <p:txBody>
          <a:bodyPr anchor="b"/>
          <a:lstStyle/>
          <a:p>
            <a:pPr algn="r"/>
            <a:fld id="{2B83DC6B-EB60-4B2C-96CD-1D71C753CDAA}" type="slidenum">
              <a:rPr lang="ru-RU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7</a:t>
            </a:fld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85073869-CE3E-475C-AD5B-F8C19CD1E240}"/>
              </a:ext>
            </a:extLst>
          </p:cNvPr>
          <p:cNvSpPr/>
          <p:nvPr/>
        </p:nvSpPr>
        <p:spPr>
          <a:xfrm rot="10800000" flipV="1">
            <a:off x="323523" y="1052736"/>
            <a:ext cx="8409602" cy="584775"/>
          </a:xfrm>
          <a:prstGeom prst="rect">
            <a:avLst/>
          </a:prstGeom>
          <a:solidFill>
            <a:srgbClr val="14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Передача имущества по передаточному акту, утвержденному  уполномоченным органом в одностороннем порядке, в установленных 122-ФЗ случаях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FDE4F35-9C64-4917-8BF1-A20C26DA07D5}"/>
              </a:ext>
            </a:extLst>
          </p:cNvPr>
          <p:cNvSpPr txBox="1"/>
          <p:nvPr/>
        </p:nvSpPr>
        <p:spPr>
          <a:xfrm>
            <a:off x="3692884" y="3563029"/>
            <a:ext cx="1445267" cy="540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ru-RU" b="1" dirty="0"/>
              <a:t>БЮДЖЕТ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D2DD5BE0-1587-45B3-A7CA-188ACAEE1419}"/>
              </a:ext>
            </a:extLst>
          </p:cNvPr>
          <p:cNvSpPr txBox="1"/>
          <p:nvPr/>
        </p:nvSpPr>
        <p:spPr>
          <a:xfrm>
            <a:off x="3692884" y="4875086"/>
            <a:ext cx="1445267" cy="54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ru-RU" b="1" dirty="0"/>
              <a:t>БЮДЖЕТ 2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xmlns="" id="{F494347B-BEFC-47B7-BD23-DB35E9EA8CE7}"/>
              </a:ext>
            </a:extLst>
          </p:cNvPr>
          <p:cNvSpPr/>
          <p:nvPr/>
        </p:nvSpPr>
        <p:spPr>
          <a:xfrm>
            <a:off x="4528324" y="2024054"/>
            <a:ext cx="230425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>
                    <a:alpha val="70000"/>
                  </a:srgbClr>
                </a:solidFill>
                <a:latin typeface="+mj-lt"/>
              </a:rPr>
              <a:t>если передача </a:t>
            </a:r>
            <a:r>
              <a:rPr lang="ru-RU" b="1" dirty="0">
                <a:solidFill>
                  <a:srgbClr val="C00000">
                    <a:alpha val="70000"/>
                  </a:srgbClr>
                </a:solidFill>
                <a:latin typeface="+mj-lt"/>
              </a:rPr>
              <a:t/>
            </a:r>
            <a:br>
              <a:rPr lang="ru-RU" b="1" dirty="0">
                <a:solidFill>
                  <a:srgbClr val="C00000">
                    <a:alpha val="70000"/>
                  </a:srgbClr>
                </a:solidFill>
                <a:latin typeface="+mj-lt"/>
              </a:rPr>
            </a:br>
            <a:r>
              <a:rPr lang="ru-RU" b="1" dirty="0">
                <a:solidFill>
                  <a:srgbClr val="C00000">
                    <a:alpha val="70000"/>
                  </a:srgbClr>
                </a:solidFill>
                <a:latin typeface="+mj-lt"/>
              </a:rPr>
              <a:t>ОСПАРИВАЕТСЯ </a:t>
            </a:r>
            <a:br>
              <a:rPr lang="ru-RU" b="1" dirty="0">
                <a:solidFill>
                  <a:srgbClr val="C00000">
                    <a:alpha val="70000"/>
                  </a:srgbClr>
                </a:solidFill>
                <a:latin typeface="+mj-lt"/>
              </a:rPr>
            </a:br>
            <a:r>
              <a:rPr lang="ru-RU" b="1" dirty="0">
                <a:solidFill>
                  <a:srgbClr val="C00000">
                    <a:alpha val="70000"/>
                  </a:srgbClr>
                </a:solidFill>
                <a:latin typeface="+mj-lt"/>
              </a:rPr>
              <a:t>в суде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35990EF9-E7FD-4B54-B919-A0CC242B1E86}"/>
              </a:ext>
            </a:extLst>
          </p:cNvPr>
          <p:cNvSpPr/>
          <p:nvPr/>
        </p:nvSpPr>
        <p:spPr>
          <a:xfrm>
            <a:off x="1625576" y="2024054"/>
            <a:ext cx="264673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dirty="0">
                <a:solidFill>
                  <a:srgbClr val="144381"/>
                </a:solidFill>
                <a:latin typeface="+mj-lt"/>
              </a:rPr>
              <a:t>если передача </a:t>
            </a:r>
            <a:r>
              <a:rPr lang="ru-RU" b="1" dirty="0">
                <a:solidFill>
                  <a:srgbClr val="144381"/>
                </a:solidFill>
                <a:latin typeface="+mj-lt"/>
              </a:rPr>
              <a:t/>
            </a:r>
            <a:br>
              <a:rPr lang="ru-RU" b="1" dirty="0">
                <a:solidFill>
                  <a:srgbClr val="144381"/>
                </a:solidFill>
                <a:latin typeface="+mj-lt"/>
              </a:rPr>
            </a:br>
            <a:r>
              <a:rPr lang="ru-RU" b="1" dirty="0">
                <a:solidFill>
                  <a:srgbClr val="144381"/>
                </a:solidFill>
                <a:latin typeface="+mj-lt"/>
              </a:rPr>
              <a:t>НЕ ОСПАРИВАЕТСЯ </a:t>
            </a:r>
            <a:br>
              <a:rPr lang="ru-RU" b="1" dirty="0">
                <a:solidFill>
                  <a:srgbClr val="144381"/>
                </a:solidFill>
                <a:latin typeface="+mj-lt"/>
              </a:rPr>
            </a:br>
            <a:r>
              <a:rPr lang="ru-RU" b="1" dirty="0">
                <a:solidFill>
                  <a:srgbClr val="144381"/>
                </a:solidFill>
                <a:latin typeface="+mj-lt"/>
              </a:rPr>
              <a:t>в суде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0DBB1D13-D5C2-49C4-B479-00964147353E}"/>
              </a:ext>
            </a:extLst>
          </p:cNvPr>
          <p:cNvSpPr/>
          <p:nvPr/>
        </p:nvSpPr>
        <p:spPr>
          <a:xfrm>
            <a:off x="5281363" y="3429000"/>
            <a:ext cx="3343520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НЕ </a:t>
            </a:r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отражается как безвозмездная передача, </a:t>
            </a:r>
            <a:r>
              <a:rPr lang="ru-RU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а отражается иное выбытие (1 </a:t>
            </a:r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401 10 199)</a:t>
            </a: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8DFE1E0E-9CF2-4B6A-AFD4-535280E546DE}"/>
              </a:ext>
            </a:extLst>
          </p:cNvPr>
          <p:cNvSpPr/>
          <p:nvPr/>
        </p:nvSpPr>
        <p:spPr>
          <a:xfrm>
            <a:off x="5281363" y="4870535"/>
            <a:ext cx="334352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НЕ </a:t>
            </a:r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отражается </a:t>
            </a:r>
            <a:b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как безвозмездное получение</a:t>
            </a: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xmlns="" id="{57FF320E-2073-48CA-82FB-850A6D8C7391}"/>
              </a:ext>
            </a:extLst>
          </p:cNvPr>
          <p:cNvSpPr/>
          <p:nvPr/>
        </p:nvSpPr>
        <p:spPr>
          <a:xfrm>
            <a:off x="1296124" y="4149080"/>
            <a:ext cx="2976182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Передача / получение  отражается обеими сторонами</a:t>
            </a:r>
          </a:p>
        </p:txBody>
      </p:sp>
      <p:sp>
        <p:nvSpPr>
          <p:cNvPr id="48" name="Freeform 24">
            <a:extLst>
              <a:ext uri="{FF2B5EF4-FFF2-40B4-BE49-F238E27FC236}">
                <a16:creationId xmlns:a16="http://schemas.microsoft.com/office/drawing/2014/main" xmlns="" id="{EAD68354-6310-4714-BCA5-143E29A4DE0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523908" y="4210635"/>
            <a:ext cx="772216" cy="527090"/>
          </a:xfrm>
          <a:custGeom>
            <a:avLst/>
            <a:gdLst>
              <a:gd name="T0" fmla="*/ 2147483647 w 6736"/>
              <a:gd name="T1" fmla="*/ 2147483647 h 4605"/>
              <a:gd name="T2" fmla="*/ 2147483647 w 6736"/>
              <a:gd name="T3" fmla="*/ 2147483647 h 4605"/>
              <a:gd name="T4" fmla="*/ 2147483647 w 6736"/>
              <a:gd name="T5" fmla="*/ 2147483647 h 4605"/>
              <a:gd name="T6" fmla="*/ 0 w 6736"/>
              <a:gd name="T7" fmla="*/ 2147483647 h 4605"/>
              <a:gd name="T8" fmla="*/ 2147483647 w 6736"/>
              <a:gd name="T9" fmla="*/ 2147483647 h 4605"/>
              <a:gd name="T10" fmla="*/ 2147483647 w 6736"/>
              <a:gd name="T11" fmla="*/ 2147483647 h 4605"/>
              <a:gd name="T12" fmla="*/ 2147483647 w 6736"/>
              <a:gd name="T13" fmla="*/ 2147483647 h 4605"/>
              <a:gd name="T14" fmla="*/ 2147483647 w 6736"/>
              <a:gd name="T15" fmla="*/ 2147483647 h 4605"/>
              <a:gd name="T16" fmla="*/ 2147483647 w 6736"/>
              <a:gd name="T17" fmla="*/ 2147483647 h 4605"/>
              <a:gd name="T18" fmla="*/ 2147483647 w 6736"/>
              <a:gd name="T19" fmla="*/ 2147483647 h 4605"/>
              <a:gd name="T20" fmla="*/ 2147483647 w 6736"/>
              <a:gd name="T21" fmla="*/ 2147483647 h 4605"/>
              <a:gd name="T22" fmla="*/ 2147483647 w 6736"/>
              <a:gd name="T23" fmla="*/ 2147483647 h 4605"/>
              <a:gd name="T24" fmla="*/ 2147483647 w 6736"/>
              <a:gd name="T25" fmla="*/ 2147483647 h 4605"/>
              <a:gd name="T26" fmla="*/ 2147483647 w 6736"/>
              <a:gd name="T27" fmla="*/ 2147483647 h 4605"/>
              <a:gd name="T28" fmla="*/ 2147483647 w 6736"/>
              <a:gd name="T29" fmla="*/ 2147483647 h 4605"/>
              <a:gd name="T30" fmla="*/ 2147483647 w 6736"/>
              <a:gd name="T31" fmla="*/ 2147483647 h 4605"/>
              <a:gd name="T32" fmla="*/ 2147483647 w 6736"/>
              <a:gd name="T33" fmla="*/ 2147483647 h 4605"/>
              <a:gd name="T34" fmla="*/ 2147483647 w 6736"/>
              <a:gd name="T35" fmla="*/ 2147483647 h 4605"/>
              <a:gd name="T36" fmla="*/ 2147483647 w 6736"/>
              <a:gd name="T37" fmla="*/ 2147483647 h 4605"/>
              <a:gd name="T38" fmla="*/ 2147483647 w 6736"/>
              <a:gd name="T39" fmla="*/ 2147483647 h 4605"/>
              <a:gd name="T40" fmla="*/ 2147483647 w 6736"/>
              <a:gd name="T41" fmla="*/ 2147483647 h 4605"/>
              <a:gd name="T42" fmla="*/ 2147483647 w 6736"/>
              <a:gd name="T43" fmla="*/ 2147483647 h 4605"/>
              <a:gd name="T44" fmla="*/ 2147483647 w 6736"/>
              <a:gd name="T45" fmla="*/ 2147483647 h 4605"/>
              <a:gd name="T46" fmla="*/ 2147483647 w 6736"/>
              <a:gd name="T47" fmla="*/ 2147483647 h 4605"/>
              <a:gd name="T48" fmla="*/ 2147483647 w 6736"/>
              <a:gd name="T49" fmla="*/ 2147483647 h 4605"/>
              <a:gd name="T50" fmla="*/ 2147483647 w 6736"/>
              <a:gd name="T51" fmla="*/ 2147483647 h 4605"/>
              <a:gd name="T52" fmla="*/ 2147483647 w 6736"/>
              <a:gd name="T53" fmla="*/ 2147483647 h 4605"/>
              <a:gd name="T54" fmla="*/ 2147483647 w 6736"/>
              <a:gd name="T55" fmla="*/ 2147483647 h 4605"/>
              <a:gd name="T56" fmla="*/ 2147483647 w 6736"/>
              <a:gd name="T57" fmla="*/ 2147483647 h 4605"/>
              <a:gd name="T58" fmla="*/ 2147483647 w 6736"/>
              <a:gd name="T59" fmla="*/ 2147483647 h 4605"/>
              <a:gd name="T60" fmla="*/ 2147483647 w 6736"/>
              <a:gd name="T61" fmla="*/ 2147483647 h 4605"/>
              <a:gd name="T62" fmla="*/ 2147483647 w 6736"/>
              <a:gd name="T63" fmla="*/ 2147483647 h 4605"/>
              <a:gd name="T64" fmla="*/ 2147483647 w 6736"/>
              <a:gd name="T65" fmla="*/ 2147483647 h 4605"/>
              <a:gd name="T66" fmla="*/ 2147483647 w 6736"/>
              <a:gd name="T67" fmla="*/ 2147483647 h 4605"/>
              <a:gd name="T68" fmla="*/ 2147483647 w 6736"/>
              <a:gd name="T69" fmla="*/ 2147483647 h 4605"/>
              <a:gd name="T70" fmla="*/ 2147483647 w 6736"/>
              <a:gd name="T71" fmla="*/ 2147483647 h 4605"/>
              <a:gd name="T72" fmla="*/ 2147483647 w 6736"/>
              <a:gd name="T73" fmla="*/ 2147483647 h 4605"/>
              <a:gd name="T74" fmla="*/ 2147483647 w 6736"/>
              <a:gd name="T75" fmla="*/ 2147483647 h 4605"/>
              <a:gd name="T76" fmla="*/ 2147483647 w 6736"/>
              <a:gd name="T77" fmla="*/ 2147483647 h 4605"/>
              <a:gd name="T78" fmla="*/ 2147483647 w 6736"/>
              <a:gd name="T79" fmla="*/ 2147483647 h 4605"/>
              <a:gd name="T80" fmla="*/ 2147483647 w 6736"/>
              <a:gd name="T81" fmla="*/ 2147483647 h 4605"/>
              <a:gd name="T82" fmla="*/ 2147483647 w 6736"/>
              <a:gd name="T83" fmla="*/ 2147483647 h 4605"/>
              <a:gd name="T84" fmla="*/ 2147483647 w 6736"/>
              <a:gd name="T85" fmla="*/ 2147483647 h 4605"/>
              <a:gd name="T86" fmla="*/ 2147483647 w 6736"/>
              <a:gd name="T87" fmla="*/ 2147483647 h 4605"/>
              <a:gd name="T88" fmla="*/ 2147483647 w 6736"/>
              <a:gd name="T89" fmla="*/ 2147483647 h 4605"/>
              <a:gd name="T90" fmla="*/ 2147483647 w 6736"/>
              <a:gd name="T91" fmla="*/ 2147483647 h 4605"/>
              <a:gd name="T92" fmla="*/ 2147483647 w 6736"/>
              <a:gd name="T93" fmla="*/ 2147483647 h 4605"/>
              <a:gd name="T94" fmla="*/ 2147483647 w 6736"/>
              <a:gd name="T95" fmla="*/ 2147483647 h 4605"/>
              <a:gd name="T96" fmla="*/ 2147483647 w 6736"/>
              <a:gd name="T97" fmla="*/ 2147483647 h 4605"/>
              <a:gd name="T98" fmla="*/ 2147483647 w 6736"/>
              <a:gd name="T99" fmla="*/ 2147483647 h 4605"/>
              <a:gd name="T100" fmla="*/ 2147483647 w 6736"/>
              <a:gd name="T101" fmla="*/ 2147483647 h 4605"/>
              <a:gd name="T102" fmla="*/ 2147483647 w 6736"/>
              <a:gd name="T103" fmla="*/ 2147483647 h 4605"/>
              <a:gd name="T104" fmla="*/ 2147483647 w 6736"/>
              <a:gd name="T105" fmla="*/ 2147483647 h 4605"/>
              <a:gd name="T106" fmla="*/ 2147483647 w 6736"/>
              <a:gd name="T107" fmla="*/ 2147483647 h 4605"/>
              <a:gd name="T108" fmla="*/ 2147483647 w 6736"/>
              <a:gd name="T109" fmla="*/ 2147483647 h 4605"/>
              <a:gd name="T110" fmla="*/ 2147483647 w 6736"/>
              <a:gd name="T111" fmla="*/ 2147483647 h 4605"/>
              <a:gd name="T112" fmla="*/ 2147483647 w 6736"/>
              <a:gd name="T113" fmla="*/ 2147483647 h 4605"/>
              <a:gd name="T114" fmla="*/ 2147483647 w 6736"/>
              <a:gd name="T115" fmla="*/ 2147483647 h 4605"/>
              <a:gd name="T116" fmla="*/ 2147483647 w 6736"/>
              <a:gd name="T117" fmla="*/ 2147483647 h 4605"/>
              <a:gd name="T118" fmla="*/ 2147483647 w 6736"/>
              <a:gd name="T119" fmla="*/ 0 h 4605"/>
              <a:gd name="T120" fmla="*/ 2147483647 w 6736"/>
              <a:gd name="T121" fmla="*/ 2147483647 h 4605"/>
              <a:gd name="T122" fmla="*/ 2147483647 w 6736"/>
              <a:gd name="T123" fmla="*/ 2147483647 h 460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6736"/>
              <a:gd name="T187" fmla="*/ 0 h 4605"/>
              <a:gd name="T188" fmla="*/ 6736 w 6736"/>
              <a:gd name="T189" fmla="*/ 4605 h 460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6736" h="4605">
                <a:moveTo>
                  <a:pt x="0" y="173"/>
                </a:moveTo>
                <a:lnTo>
                  <a:pt x="0" y="173"/>
                </a:lnTo>
                <a:lnTo>
                  <a:pt x="2" y="155"/>
                </a:lnTo>
                <a:lnTo>
                  <a:pt x="7" y="138"/>
                </a:lnTo>
                <a:lnTo>
                  <a:pt x="14" y="119"/>
                </a:lnTo>
                <a:lnTo>
                  <a:pt x="24" y="102"/>
                </a:lnTo>
                <a:lnTo>
                  <a:pt x="36" y="83"/>
                </a:lnTo>
                <a:lnTo>
                  <a:pt x="52" y="66"/>
                </a:lnTo>
                <a:lnTo>
                  <a:pt x="69" y="48"/>
                </a:lnTo>
                <a:lnTo>
                  <a:pt x="90" y="35"/>
                </a:lnTo>
                <a:lnTo>
                  <a:pt x="111" y="21"/>
                </a:lnTo>
                <a:lnTo>
                  <a:pt x="135" y="12"/>
                </a:lnTo>
                <a:lnTo>
                  <a:pt x="161" y="3"/>
                </a:lnTo>
                <a:lnTo>
                  <a:pt x="188" y="0"/>
                </a:lnTo>
                <a:lnTo>
                  <a:pt x="218" y="0"/>
                </a:lnTo>
                <a:lnTo>
                  <a:pt x="233" y="2"/>
                </a:lnTo>
                <a:lnTo>
                  <a:pt x="250" y="3"/>
                </a:lnTo>
                <a:lnTo>
                  <a:pt x="266" y="7"/>
                </a:lnTo>
                <a:lnTo>
                  <a:pt x="281" y="12"/>
                </a:lnTo>
                <a:lnTo>
                  <a:pt x="299" y="19"/>
                </a:lnTo>
                <a:lnTo>
                  <a:pt x="316" y="26"/>
                </a:lnTo>
                <a:lnTo>
                  <a:pt x="1539" y="615"/>
                </a:lnTo>
                <a:lnTo>
                  <a:pt x="340" y="3075"/>
                </a:lnTo>
                <a:lnTo>
                  <a:pt x="0" y="2911"/>
                </a:lnTo>
                <a:lnTo>
                  <a:pt x="0" y="173"/>
                </a:lnTo>
                <a:close/>
                <a:moveTo>
                  <a:pt x="4983" y="3167"/>
                </a:moveTo>
                <a:lnTo>
                  <a:pt x="4983" y="3167"/>
                </a:lnTo>
                <a:lnTo>
                  <a:pt x="4987" y="3170"/>
                </a:lnTo>
                <a:lnTo>
                  <a:pt x="4990" y="3177"/>
                </a:lnTo>
                <a:lnTo>
                  <a:pt x="4995" y="3194"/>
                </a:lnTo>
                <a:lnTo>
                  <a:pt x="4999" y="3218"/>
                </a:lnTo>
                <a:lnTo>
                  <a:pt x="4999" y="3243"/>
                </a:lnTo>
                <a:lnTo>
                  <a:pt x="4997" y="3270"/>
                </a:lnTo>
                <a:lnTo>
                  <a:pt x="4994" y="3284"/>
                </a:lnTo>
                <a:lnTo>
                  <a:pt x="4990" y="3298"/>
                </a:lnTo>
                <a:lnTo>
                  <a:pt x="4983" y="3310"/>
                </a:lnTo>
                <a:lnTo>
                  <a:pt x="4978" y="3322"/>
                </a:lnTo>
                <a:lnTo>
                  <a:pt x="4970" y="3332"/>
                </a:lnTo>
                <a:lnTo>
                  <a:pt x="4959" y="3343"/>
                </a:lnTo>
                <a:lnTo>
                  <a:pt x="4676" y="3624"/>
                </a:lnTo>
                <a:lnTo>
                  <a:pt x="4678" y="3652"/>
                </a:lnTo>
                <a:lnTo>
                  <a:pt x="4676" y="3681"/>
                </a:lnTo>
                <a:lnTo>
                  <a:pt x="4671" y="3711"/>
                </a:lnTo>
                <a:lnTo>
                  <a:pt x="4664" y="3738"/>
                </a:lnTo>
                <a:lnTo>
                  <a:pt x="4654" y="3768"/>
                </a:lnTo>
                <a:lnTo>
                  <a:pt x="4640" y="3793"/>
                </a:lnTo>
                <a:lnTo>
                  <a:pt x="4624" y="3818"/>
                </a:lnTo>
                <a:lnTo>
                  <a:pt x="4614" y="3828"/>
                </a:lnTo>
                <a:lnTo>
                  <a:pt x="4605" y="3837"/>
                </a:lnTo>
                <a:lnTo>
                  <a:pt x="4293" y="4125"/>
                </a:lnTo>
                <a:lnTo>
                  <a:pt x="4282" y="4135"/>
                </a:lnTo>
                <a:lnTo>
                  <a:pt x="4270" y="4144"/>
                </a:lnTo>
                <a:lnTo>
                  <a:pt x="4258" y="4151"/>
                </a:lnTo>
                <a:lnTo>
                  <a:pt x="4244" y="4158"/>
                </a:lnTo>
                <a:lnTo>
                  <a:pt x="4218" y="4168"/>
                </a:lnTo>
                <a:lnTo>
                  <a:pt x="4193" y="4175"/>
                </a:lnTo>
                <a:lnTo>
                  <a:pt x="4165" y="4177"/>
                </a:lnTo>
                <a:lnTo>
                  <a:pt x="4136" y="4177"/>
                </a:lnTo>
                <a:lnTo>
                  <a:pt x="4108" y="4175"/>
                </a:lnTo>
                <a:lnTo>
                  <a:pt x="4080" y="4168"/>
                </a:lnTo>
                <a:lnTo>
                  <a:pt x="3859" y="4353"/>
                </a:lnTo>
                <a:lnTo>
                  <a:pt x="3833" y="4374"/>
                </a:lnTo>
                <a:lnTo>
                  <a:pt x="3807" y="4389"/>
                </a:lnTo>
                <a:lnTo>
                  <a:pt x="3782" y="4401"/>
                </a:lnTo>
                <a:lnTo>
                  <a:pt x="3752" y="4412"/>
                </a:lnTo>
                <a:lnTo>
                  <a:pt x="3725" y="4417"/>
                </a:lnTo>
                <a:lnTo>
                  <a:pt x="3693" y="4419"/>
                </a:lnTo>
                <a:lnTo>
                  <a:pt x="3662" y="4419"/>
                </a:lnTo>
                <a:lnTo>
                  <a:pt x="3630" y="4413"/>
                </a:lnTo>
                <a:lnTo>
                  <a:pt x="3571" y="4401"/>
                </a:lnTo>
                <a:lnTo>
                  <a:pt x="3415" y="4527"/>
                </a:lnTo>
                <a:lnTo>
                  <a:pt x="3400" y="4539"/>
                </a:lnTo>
                <a:lnTo>
                  <a:pt x="3383" y="4551"/>
                </a:lnTo>
                <a:lnTo>
                  <a:pt x="3367" y="4560"/>
                </a:lnTo>
                <a:lnTo>
                  <a:pt x="3350" y="4570"/>
                </a:lnTo>
                <a:lnTo>
                  <a:pt x="3333" y="4577"/>
                </a:lnTo>
                <a:lnTo>
                  <a:pt x="3315" y="4584"/>
                </a:lnTo>
                <a:lnTo>
                  <a:pt x="3296" y="4591"/>
                </a:lnTo>
                <a:lnTo>
                  <a:pt x="3279" y="4595"/>
                </a:lnTo>
                <a:lnTo>
                  <a:pt x="3260" y="4600"/>
                </a:lnTo>
                <a:lnTo>
                  <a:pt x="3241" y="4602"/>
                </a:lnTo>
                <a:lnTo>
                  <a:pt x="3201" y="4605"/>
                </a:lnTo>
                <a:lnTo>
                  <a:pt x="3160" y="4603"/>
                </a:lnTo>
                <a:lnTo>
                  <a:pt x="3117" y="4598"/>
                </a:lnTo>
                <a:lnTo>
                  <a:pt x="2438" y="4493"/>
                </a:lnTo>
                <a:lnTo>
                  <a:pt x="2379" y="4482"/>
                </a:lnTo>
                <a:lnTo>
                  <a:pt x="2321" y="4472"/>
                </a:lnTo>
                <a:lnTo>
                  <a:pt x="2262" y="4458"/>
                </a:lnTo>
                <a:lnTo>
                  <a:pt x="2234" y="4450"/>
                </a:lnTo>
                <a:lnTo>
                  <a:pt x="2207" y="4441"/>
                </a:lnTo>
                <a:lnTo>
                  <a:pt x="2179" y="4431"/>
                </a:lnTo>
                <a:lnTo>
                  <a:pt x="2153" y="4419"/>
                </a:lnTo>
                <a:lnTo>
                  <a:pt x="2126" y="4405"/>
                </a:lnTo>
                <a:lnTo>
                  <a:pt x="2101" y="4389"/>
                </a:lnTo>
                <a:lnTo>
                  <a:pt x="2076" y="4374"/>
                </a:lnTo>
                <a:lnTo>
                  <a:pt x="2053" y="4355"/>
                </a:lnTo>
                <a:lnTo>
                  <a:pt x="2029" y="4334"/>
                </a:lnTo>
                <a:lnTo>
                  <a:pt x="2008" y="4310"/>
                </a:lnTo>
                <a:lnTo>
                  <a:pt x="855" y="3003"/>
                </a:lnTo>
                <a:lnTo>
                  <a:pt x="692" y="2923"/>
                </a:lnTo>
                <a:lnTo>
                  <a:pt x="815" y="2676"/>
                </a:lnTo>
                <a:lnTo>
                  <a:pt x="1024" y="2776"/>
                </a:lnTo>
                <a:lnTo>
                  <a:pt x="2122" y="4027"/>
                </a:lnTo>
                <a:lnTo>
                  <a:pt x="2160" y="4066"/>
                </a:lnTo>
                <a:lnTo>
                  <a:pt x="2195" y="4103"/>
                </a:lnTo>
                <a:lnTo>
                  <a:pt x="2227" y="4132"/>
                </a:lnTo>
                <a:lnTo>
                  <a:pt x="2262" y="4156"/>
                </a:lnTo>
                <a:lnTo>
                  <a:pt x="2279" y="4166"/>
                </a:lnTo>
                <a:lnTo>
                  <a:pt x="2297" y="4177"/>
                </a:lnTo>
                <a:lnTo>
                  <a:pt x="2314" y="4184"/>
                </a:lnTo>
                <a:lnTo>
                  <a:pt x="2333" y="4192"/>
                </a:lnTo>
                <a:lnTo>
                  <a:pt x="2352" y="4198"/>
                </a:lnTo>
                <a:lnTo>
                  <a:pt x="2373" y="4204"/>
                </a:lnTo>
                <a:lnTo>
                  <a:pt x="2414" y="4211"/>
                </a:lnTo>
                <a:lnTo>
                  <a:pt x="3132" y="4318"/>
                </a:lnTo>
                <a:lnTo>
                  <a:pt x="3156" y="4322"/>
                </a:lnTo>
                <a:lnTo>
                  <a:pt x="3179" y="4322"/>
                </a:lnTo>
                <a:lnTo>
                  <a:pt x="3200" y="4320"/>
                </a:lnTo>
                <a:lnTo>
                  <a:pt x="3219" y="4317"/>
                </a:lnTo>
                <a:lnTo>
                  <a:pt x="3236" y="4311"/>
                </a:lnTo>
                <a:lnTo>
                  <a:pt x="3251" y="4305"/>
                </a:lnTo>
                <a:lnTo>
                  <a:pt x="3265" y="4296"/>
                </a:lnTo>
                <a:lnTo>
                  <a:pt x="3279" y="4286"/>
                </a:lnTo>
                <a:lnTo>
                  <a:pt x="3409" y="4168"/>
                </a:lnTo>
                <a:lnTo>
                  <a:pt x="3426" y="4156"/>
                </a:lnTo>
                <a:lnTo>
                  <a:pt x="3441" y="4144"/>
                </a:lnTo>
                <a:lnTo>
                  <a:pt x="3459" y="4135"/>
                </a:lnTo>
                <a:lnTo>
                  <a:pt x="3476" y="4127"/>
                </a:lnTo>
                <a:lnTo>
                  <a:pt x="3495" y="4122"/>
                </a:lnTo>
                <a:lnTo>
                  <a:pt x="3512" y="4118"/>
                </a:lnTo>
                <a:lnTo>
                  <a:pt x="3529" y="4115"/>
                </a:lnTo>
                <a:lnTo>
                  <a:pt x="3548" y="4115"/>
                </a:lnTo>
                <a:lnTo>
                  <a:pt x="3566" y="4115"/>
                </a:lnTo>
                <a:lnTo>
                  <a:pt x="3585" y="4116"/>
                </a:lnTo>
                <a:lnTo>
                  <a:pt x="3602" y="4120"/>
                </a:lnTo>
                <a:lnTo>
                  <a:pt x="3621" y="4123"/>
                </a:lnTo>
                <a:lnTo>
                  <a:pt x="3638" y="4130"/>
                </a:lnTo>
                <a:lnTo>
                  <a:pt x="3656" y="4137"/>
                </a:lnTo>
                <a:lnTo>
                  <a:pt x="3690" y="4153"/>
                </a:lnTo>
                <a:lnTo>
                  <a:pt x="3915" y="3947"/>
                </a:lnTo>
                <a:lnTo>
                  <a:pt x="3928" y="3935"/>
                </a:lnTo>
                <a:lnTo>
                  <a:pt x="3942" y="3925"/>
                </a:lnTo>
                <a:lnTo>
                  <a:pt x="3958" y="3918"/>
                </a:lnTo>
                <a:lnTo>
                  <a:pt x="3973" y="3911"/>
                </a:lnTo>
                <a:lnTo>
                  <a:pt x="3989" y="3906"/>
                </a:lnTo>
                <a:lnTo>
                  <a:pt x="4004" y="3901"/>
                </a:lnTo>
                <a:lnTo>
                  <a:pt x="4020" y="3899"/>
                </a:lnTo>
                <a:lnTo>
                  <a:pt x="4035" y="3897"/>
                </a:lnTo>
                <a:lnTo>
                  <a:pt x="4065" y="3897"/>
                </a:lnTo>
                <a:lnTo>
                  <a:pt x="4091" y="3899"/>
                </a:lnTo>
                <a:lnTo>
                  <a:pt x="4115" y="3904"/>
                </a:lnTo>
                <a:lnTo>
                  <a:pt x="4134" y="3911"/>
                </a:lnTo>
                <a:lnTo>
                  <a:pt x="4403" y="3659"/>
                </a:lnTo>
                <a:lnTo>
                  <a:pt x="4398" y="3638"/>
                </a:lnTo>
                <a:lnTo>
                  <a:pt x="4395" y="3614"/>
                </a:lnTo>
                <a:lnTo>
                  <a:pt x="4395" y="3588"/>
                </a:lnTo>
                <a:lnTo>
                  <a:pt x="4398" y="3559"/>
                </a:lnTo>
                <a:lnTo>
                  <a:pt x="4401" y="3545"/>
                </a:lnTo>
                <a:lnTo>
                  <a:pt x="4405" y="3531"/>
                </a:lnTo>
                <a:lnTo>
                  <a:pt x="4410" y="3517"/>
                </a:lnTo>
                <a:lnTo>
                  <a:pt x="4417" y="3502"/>
                </a:lnTo>
                <a:lnTo>
                  <a:pt x="4424" y="3488"/>
                </a:lnTo>
                <a:lnTo>
                  <a:pt x="4433" y="3476"/>
                </a:lnTo>
                <a:lnTo>
                  <a:pt x="4443" y="3462"/>
                </a:lnTo>
                <a:lnTo>
                  <a:pt x="4455" y="3450"/>
                </a:lnTo>
                <a:lnTo>
                  <a:pt x="4704" y="3217"/>
                </a:lnTo>
                <a:lnTo>
                  <a:pt x="4716" y="3203"/>
                </a:lnTo>
                <a:lnTo>
                  <a:pt x="4724" y="3187"/>
                </a:lnTo>
                <a:lnTo>
                  <a:pt x="4731" y="3172"/>
                </a:lnTo>
                <a:lnTo>
                  <a:pt x="4735" y="3155"/>
                </a:lnTo>
                <a:lnTo>
                  <a:pt x="4736" y="3137"/>
                </a:lnTo>
                <a:lnTo>
                  <a:pt x="4733" y="3120"/>
                </a:lnTo>
                <a:lnTo>
                  <a:pt x="4728" y="3106"/>
                </a:lnTo>
                <a:lnTo>
                  <a:pt x="4723" y="3099"/>
                </a:lnTo>
                <a:lnTo>
                  <a:pt x="4717" y="3092"/>
                </a:lnTo>
                <a:lnTo>
                  <a:pt x="3635" y="1977"/>
                </a:lnTo>
                <a:lnTo>
                  <a:pt x="2740" y="2317"/>
                </a:lnTo>
                <a:lnTo>
                  <a:pt x="2716" y="2326"/>
                </a:lnTo>
                <a:lnTo>
                  <a:pt x="2692" y="2334"/>
                </a:lnTo>
                <a:lnTo>
                  <a:pt x="2668" y="2340"/>
                </a:lnTo>
                <a:lnTo>
                  <a:pt x="2645" y="2345"/>
                </a:lnTo>
                <a:lnTo>
                  <a:pt x="2621" y="2347"/>
                </a:lnTo>
                <a:lnTo>
                  <a:pt x="2599" y="2348"/>
                </a:lnTo>
                <a:lnTo>
                  <a:pt x="2576" y="2350"/>
                </a:lnTo>
                <a:lnTo>
                  <a:pt x="2556" y="2348"/>
                </a:lnTo>
                <a:lnTo>
                  <a:pt x="2533" y="2347"/>
                </a:lnTo>
                <a:lnTo>
                  <a:pt x="2512" y="2343"/>
                </a:lnTo>
                <a:lnTo>
                  <a:pt x="2492" y="2338"/>
                </a:lnTo>
                <a:lnTo>
                  <a:pt x="2473" y="2333"/>
                </a:lnTo>
                <a:lnTo>
                  <a:pt x="2452" y="2326"/>
                </a:lnTo>
                <a:lnTo>
                  <a:pt x="2431" y="2319"/>
                </a:lnTo>
                <a:lnTo>
                  <a:pt x="2393" y="2300"/>
                </a:lnTo>
                <a:lnTo>
                  <a:pt x="2171" y="2184"/>
                </a:lnTo>
                <a:lnTo>
                  <a:pt x="2858" y="1454"/>
                </a:lnTo>
                <a:lnTo>
                  <a:pt x="1618" y="1071"/>
                </a:lnTo>
                <a:lnTo>
                  <a:pt x="1744" y="820"/>
                </a:lnTo>
                <a:lnTo>
                  <a:pt x="2934" y="1188"/>
                </a:lnTo>
                <a:lnTo>
                  <a:pt x="3036" y="1088"/>
                </a:lnTo>
                <a:lnTo>
                  <a:pt x="3074" y="1053"/>
                </a:lnTo>
                <a:lnTo>
                  <a:pt x="3110" y="1022"/>
                </a:lnTo>
                <a:lnTo>
                  <a:pt x="3131" y="1008"/>
                </a:lnTo>
                <a:lnTo>
                  <a:pt x="3150" y="995"/>
                </a:lnTo>
                <a:lnTo>
                  <a:pt x="3170" y="982"/>
                </a:lnTo>
                <a:lnTo>
                  <a:pt x="3193" y="970"/>
                </a:lnTo>
                <a:lnTo>
                  <a:pt x="3213" y="962"/>
                </a:lnTo>
                <a:lnTo>
                  <a:pt x="3238" y="953"/>
                </a:lnTo>
                <a:lnTo>
                  <a:pt x="3262" y="944"/>
                </a:lnTo>
                <a:lnTo>
                  <a:pt x="3288" y="939"/>
                </a:lnTo>
                <a:lnTo>
                  <a:pt x="3314" y="934"/>
                </a:lnTo>
                <a:lnTo>
                  <a:pt x="3341" y="931"/>
                </a:lnTo>
                <a:lnTo>
                  <a:pt x="3372" y="927"/>
                </a:lnTo>
                <a:lnTo>
                  <a:pt x="3403" y="927"/>
                </a:lnTo>
                <a:lnTo>
                  <a:pt x="4533" y="927"/>
                </a:lnTo>
                <a:lnTo>
                  <a:pt x="4951" y="734"/>
                </a:lnTo>
                <a:lnTo>
                  <a:pt x="5073" y="981"/>
                </a:lnTo>
                <a:lnTo>
                  <a:pt x="4590" y="1203"/>
                </a:lnTo>
                <a:lnTo>
                  <a:pt x="3403" y="1203"/>
                </a:lnTo>
                <a:lnTo>
                  <a:pt x="3386" y="1203"/>
                </a:lnTo>
                <a:lnTo>
                  <a:pt x="3371" y="1207"/>
                </a:lnTo>
                <a:lnTo>
                  <a:pt x="3355" y="1210"/>
                </a:lnTo>
                <a:lnTo>
                  <a:pt x="3338" y="1214"/>
                </a:lnTo>
                <a:lnTo>
                  <a:pt x="3322" y="1221"/>
                </a:lnTo>
                <a:lnTo>
                  <a:pt x="3305" y="1228"/>
                </a:lnTo>
                <a:lnTo>
                  <a:pt x="3274" y="1245"/>
                </a:lnTo>
                <a:lnTo>
                  <a:pt x="3243" y="1266"/>
                </a:lnTo>
                <a:lnTo>
                  <a:pt x="3212" y="1290"/>
                </a:lnTo>
                <a:lnTo>
                  <a:pt x="3184" y="1316"/>
                </a:lnTo>
                <a:lnTo>
                  <a:pt x="3156" y="1343"/>
                </a:lnTo>
                <a:lnTo>
                  <a:pt x="2397" y="2146"/>
                </a:lnTo>
                <a:lnTo>
                  <a:pt x="2442" y="2169"/>
                </a:lnTo>
                <a:lnTo>
                  <a:pt x="2469" y="2182"/>
                </a:lnTo>
                <a:lnTo>
                  <a:pt x="2495" y="2193"/>
                </a:lnTo>
                <a:lnTo>
                  <a:pt x="2519" y="2201"/>
                </a:lnTo>
                <a:lnTo>
                  <a:pt x="2545" y="2208"/>
                </a:lnTo>
                <a:lnTo>
                  <a:pt x="2573" y="2210"/>
                </a:lnTo>
                <a:lnTo>
                  <a:pt x="2600" y="2210"/>
                </a:lnTo>
                <a:lnTo>
                  <a:pt x="2628" y="2207"/>
                </a:lnTo>
                <a:lnTo>
                  <a:pt x="2659" y="2200"/>
                </a:lnTo>
                <a:lnTo>
                  <a:pt x="2692" y="2189"/>
                </a:lnTo>
                <a:lnTo>
                  <a:pt x="3671" y="1816"/>
                </a:lnTo>
                <a:lnTo>
                  <a:pt x="3996" y="2151"/>
                </a:lnTo>
                <a:lnTo>
                  <a:pt x="4075" y="2160"/>
                </a:lnTo>
                <a:lnTo>
                  <a:pt x="4155" y="2167"/>
                </a:lnTo>
                <a:lnTo>
                  <a:pt x="4232" y="2169"/>
                </a:lnTo>
                <a:lnTo>
                  <a:pt x="4312" y="2169"/>
                </a:lnTo>
                <a:lnTo>
                  <a:pt x="4391" y="2165"/>
                </a:lnTo>
                <a:lnTo>
                  <a:pt x="4471" y="2160"/>
                </a:lnTo>
                <a:lnTo>
                  <a:pt x="4550" y="2150"/>
                </a:lnTo>
                <a:lnTo>
                  <a:pt x="4628" y="2138"/>
                </a:lnTo>
                <a:lnTo>
                  <a:pt x="4652" y="2274"/>
                </a:lnTo>
                <a:lnTo>
                  <a:pt x="4590" y="2284"/>
                </a:lnTo>
                <a:lnTo>
                  <a:pt x="4526" y="2293"/>
                </a:lnTo>
                <a:lnTo>
                  <a:pt x="4462" y="2298"/>
                </a:lnTo>
                <a:lnTo>
                  <a:pt x="4400" y="2303"/>
                </a:lnTo>
                <a:lnTo>
                  <a:pt x="4336" y="2307"/>
                </a:lnTo>
                <a:lnTo>
                  <a:pt x="4272" y="2307"/>
                </a:lnTo>
                <a:lnTo>
                  <a:pt x="4208" y="2307"/>
                </a:lnTo>
                <a:lnTo>
                  <a:pt x="4144" y="2303"/>
                </a:lnTo>
                <a:lnTo>
                  <a:pt x="4983" y="3167"/>
                </a:lnTo>
                <a:close/>
                <a:moveTo>
                  <a:pt x="1623" y="4503"/>
                </a:moveTo>
                <a:lnTo>
                  <a:pt x="1324" y="4142"/>
                </a:lnTo>
                <a:lnTo>
                  <a:pt x="1214" y="4142"/>
                </a:lnTo>
                <a:lnTo>
                  <a:pt x="1190" y="4141"/>
                </a:lnTo>
                <a:lnTo>
                  <a:pt x="1167" y="4139"/>
                </a:lnTo>
                <a:lnTo>
                  <a:pt x="1143" y="4134"/>
                </a:lnTo>
                <a:lnTo>
                  <a:pt x="1121" y="4128"/>
                </a:lnTo>
                <a:lnTo>
                  <a:pt x="1100" y="4122"/>
                </a:lnTo>
                <a:lnTo>
                  <a:pt x="1077" y="4111"/>
                </a:lnTo>
                <a:lnTo>
                  <a:pt x="1057" y="4101"/>
                </a:lnTo>
                <a:lnTo>
                  <a:pt x="1038" y="4090"/>
                </a:lnTo>
                <a:lnTo>
                  <a:pt x="1019" y="4077"/>
                </a:lnTo>
                <a:lnTo>
                  <a:pt x="1000" y="4063"/>
                </a:lnTo>
                <a:lnTo>
                  <a:pt x="983" y="4047"/>
                </a:lnTo>
                <a:lnTo>
                  <a:pt x="967" y="4030"/>
                </a:lnTo>
                <a:lnTo>
                  <a:pt x="953" y="4013"/>
                </a:lnTo>
                <a:lnTo>
                  <a:pt x="939" y="3995"/>
                </a:lnTo>
                <a:lnTo>
                  <a:pt x="927" y="3975"/>
                </a:lnTo>
                <a:lnTo>
                  <a:pt x="917" y="3956"/>
                </a:lnTo>
                <a:lnTo>
                  <a:pt x="907" y="3935"/>
                </a:lnTo>
                <a:lnTo>
                  <a:pt x="900" y="3913"/>
                </a:lnTo>
                <a:lnTo>
                  <a:pt x="893" y="3892"/>
                </a:lnTo>
                <a:lnTo>
                  <a:pt x="888" y="3869"/>
                </a:lnTo>
                <a:lnTo>
                  <a:pt x="886" y="3845"/>
                </a:lnTo>
                <a:lnTo>
                  <a:pt x="884" y="3823"/>
                </a:lnTo>
                <a:lnTo>
                  <a:pt x="886" y="3799"/>
                </a:lnTo>
                <a:lnTo>
                  <a:pt x="889" y="3774"/>
                </a:lnTo>
                <a:lnTo>
                  <a:pt x="894" y="3750"/>
                </a:lnTo>
                <a:lnTo>
                  <a:pt x="901" y="3726"/>
                </a:lnTo>
                <a:lnTo>
                  <a:pt x="912" y="3702"/>
                </a:lnTo>
                <a:lnTo>
                  <a:pt x="924" y="3678"/>
                </a:lnTo>
                <a:lnTo>
                  <a:pt x="938" y="3654"/>
                </a:lnTo>
                <a:lnTo>
                  <a:pt x="955" y="3629"/>
                </a:lnTo>
                <a:lnTo>
                  <a:pt x="974" y="3605"/>
                </a:lnTo>
                <a:lnTo>
                  <a:pt x="996" y="3583"/>
                </a:lnTo>
                <a:lnTo>
                  <a:pt x="1088" y="3686"/>
                </a:lnTo>
                <a:lnTo>
                  <a:pt x="1076" y="3700"/>
                </a:lnTo>
                <a:lnTo>
                  <a:pt x="1065" y="3714"/>
                </a:lnTo>
                <a:lnTo>
                  <a:pt x="1057" y="3728"/>
                </a:lnTo>
                <a:lnTo>
                  <a:pt x="1048" y="3742"/>
                </a:lnTo>
                <a:lnTo>
                  <a:pt x="1041" y="3755"/>
                </a:lnTo>
                <a:lnTo>
                  <a:pt x="1036" y="3769"/>
                </a:lnTo>
                <a:lnTo>
                  <a:pt x="1033" y="3783"/>
                </a:lnTo>
                <a:lnTo>
                  <a:pt x="1029" y="3797"/>
                </a:lnTo>
                <a:lnTo>
                  <a:pt x="1027" y="3811"/>
                </a:lnTo>
                <a:lnTo>
                  <a:pt x="1026" y="3823"/>
                </a:lnTo>
                <a:lnTo>
                  <a:pt x="1026" y="3837"/>
                </a:lnTo>
                <a:lnTo>
                  <a:pt x="1027" y="3850"/>
                </a:lnTo>
                <a:lnTo>
                  <a:pt x="1033" y="3875"/>
                </a:lnTo>
                <a:lnTo>
                  <a:pt x="1041" y="3899"/>
                </a:lnTo>
                <a:lnTo>
                  <a:pt x="1055" y="3921"/>
                </a:lnTo>
                <a:lnTo>
                  <a:pt x="1071" y="3942"/>
                </a:lnTo>
                <a:lnTo>
                  <a:pt x="1090" y="3959"/>
                </a:lnTo>
                <a:lnTo>
                  <a:pt x="1110" y="3975"/>
                </a:lnTo>
                <a:lnTo>
                  <a:pt x="1133" y="3987"/>
                </a:lnTo>
                <a:lnTo>
                  <a:pt x="1159" y="3995"/>
                </a:lnTo>
                <a:lnTo>
                  <a:pt x="1185" y="4002"/>
                </a:lnTo>
                <a:lnTo>
                  <a:pt x="1214" y="4004"/>
                </a:lnTo>
                <a:lnTo>
                  <a:pt x="1371" y="4004"/>
                </a:lnTo>
                <a:lnTo>
                  <a:pt x="1516" y="4166"/>
                </a:lnTo>
                <a:lnTo>
                  <a:pt x="1715" y="4401"/>
                </a:lnTo>
                <a:lnTo>
                  <a:pt x="1623" y="4503"/>
                </a:lnTo>
                <a:close/>
                <a:moveTo>
                  <a:pt x="5039" y="2830"/>
                </a:moveTo>
                <a:lnTo>
                  <a:pt x="5835" y="2504"/>
                </a:lnTo>
                <a:lnTo>
                  <a:pt x="5959" y="2752"/>
                </a:lnTo>
                <a:lnTo>
                  <a:pt x="5248" y="3044"/>
                </a:lnTo>
                <a:lnTo>
                  <a:pt x="5039" y="2830"/>
                </a:lnTo>
                <a:close/>
                <a:moveTo>
                  <a:pt x="6736" y="173"/>
                </a:moveTo>
                <a:lnTo>
                  <a:pt x="6736" y="2911"/>
                </a:lnTo>
                <a:lnTo>
                  <a:pt x="6398" y="3075"/>
                </a:lnTo>
                <a:lnTo>
                  <a:pt x="5199" y="615"/>
                </a:lnTo>
                <a:lnTo>
                  <a:pt x="6420" y="26"/>
                </a:lnTo>
                <a:lnTo>
                  <a:pt x="6437" y="19"/>
                </a:lnTo>
                <a:lnTo>
                  <a:pt x="6455" y="12"/>
                </a:lnTo>
                <a:lnTo>
                  <a:pt x="6470" y="7"/>
                </a:lnTo>
                <a:lnTo>
                  <a:pt x="6487" y="3"/>
                </a:lnTo>
                <a:lnTo>
                  <a:pt x="6503" y="2"/>
                </a:lnTo>
                <a:lnTo>
                  <a:pt x="6518" y="0"/>
                </a:lnTo>
                <a:lnTo>
                  <a:pt x="6548" y="0"/>
                </a:lnTo>
                <a:lnTo>
                  <a:pt x="6575" y="3"/>
                </a:lnTo>
                <a:lnTo>
                  <a:pt x="6601" y="12"/>
                </a:lnTo>
                <a:lnTo>
                  <a:pt x="6625" y="21"/>
                </a:lnTo>
                <a:lnTo>
                  <a:pt x="6648" y="35"/>
                </a:lnTo>
                <a:lnTo>
                  <a:pt x="6667" y="48"/>
                </a:lnTo>
                <a:lnTo>
                  <a:pt x="6684" y="66"/>
                </a:lnTo>
                <a:lnTo>
                  <a:pt x="6700" y="83"/>
                </a:lnTo>
                <a:lnTo>
                  <a:pt x="6712" y="102"/>
                </a:lnTo>
                <a:lnTo>
                  <a:pt x="6722" y="119"/>
                </a:lnTo>
                <a:lnTo>
                  <a:pt x="6729" y="138"/>
                </a:lnTo>
                <a:lnTo>
                  <a:pt x="6734" y="155"/>
                </a:lnTo>
                <a:lnTo>
                  <a:pt x="6736" y="173"/>
                </a:lnTo>
                <a:close/>
              </a:path>
            </a:pathLst>
          </a:cu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792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xmlns="" id="{5B352FBF-B845-43C0-8D78-3063172B3BE5}"/>
              </a:ext>
            </a:extLst>
          </p:cNvPr>
          <p:cNvCxnSpPr>
            <a:cxnSpLocks/>
          </p:cNvCxnSpPr>
          <p:nvPr/>
        </p:nvCxnSpPr>
        <p:spPr>
          <a:xfrm flipH="1">
            <a:off x="456049" y="4023482"/>
            <a:ext cx="7357000" cy="0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6703546" cy="553998"/>
          </a:xfr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144381"/>
                </a:solidFill>
              </a:rPr>
              <a:t>Результаты выверки данных </a:t>
            </a:r>
            <a:br>
              <a:rPr lang="ru-RU" sz="1800" dirty="0">
                <a:solidFill>
                  <a:srgbClr val="144381"/>
                </a:solidFill>
              </a:rPr>
            </a:br>
            <a:r>
              <a:rPr lang="ru-RU" sz="1800" dirty="0">
                <a:solidFill>
                  <a:srgbClr val="144381"/>
                </a:solidFill>
              </a:rPr>
              <a:t>в Справках по консолидируемым расчетам на 01.11.2020</a:t>
            </a:r>
            <a:endParaRPr lang="ru-RU" sz="1800" b="1" dirty="0">
              <a:solidFill>
                <a:srgbClr val="144381"/>
              </a:solidFill>
            </a:endParaRPr>
          </a:p>
        </p:txBody>
      </p:sp>
      <p:sp>
        <p:nvSpPr>
          <p:cNvPr id="18" name="Номер слайда 4">
            <a:extLst>
              <a:ext uri="{FF2B5EF4-FFF2-40B4-BE49-F238E27FC236}">
                <a16:creationId xmlns:a16="http://schemas.microsoft.com/office/drawing/2014/main" xmlns="" id="{9C56EBE6-090E-4A3A-96AA-BE410A851B8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33126" y="6408000"/>
            <a:ext cx="360000" cy="360000"/>
          </a:xfrm>
          <a:prstGeom prst="rect">
            <a:avLst/>
          </a:prstGeom>
        </p:spPr>
        <p:txBody>
          <a:bodyPr anchor="b"/>
          <a:lstStyle/>
          <a:p>
            <a:pPr algn="r"/>
            <a:fld id="{2B83DC6B-EB60-4B2C-96CD-1D71C753CDAA}" type="slidenum">
              <a:rPr lang="ru-RU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8</a:t>
            </a:fld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85073869-CE3E-475C-AD5B-F8C19CD1E240}"/>
              </a:ext>
            </a:extLst>
          </p:cNvPr>
          <p:cNvSpPr/>
          <p:nvPr/>
        </p:nvSpPr>
        <p:spPr>
          <a:xfrm rot="10800000" flipV="1">
            <a:off x="323523" y="1175846"/>
            <a:ext cx="4464501" cy="338554"/>
          </a:xfrm>
          <a:prstGeom prst="rect">
            <a:avLst/>
          </a:prstGeom>
          <a:solidFill>
            <a:srgbClr val="14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Передача из бюджета имущества АУ (БУ)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FDE4F35-9C64-4917-8BF1-A20C26DA07D5}"/>
              </a:ext>
            </a:extLst>
          </p:cNvPr>
          <p:cNvSpPr txBox="1"/>
          <p:nvPr/>
        </p:nvSpPr>
        <p:spPr>
          <a:xfrm>
            <a:off x="1062355" y="3737865"/>
            <a:ext cx="1445267" cy="540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ru-RU" b="1" dirty="0"/>
              <a:t>БЮДЖЕТ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D2DD5BE0-1587-45B3-A7CA-188ACAEE1419}"/>
              </a:ext>
            </a:extLst>
          </p:cNvPr>
          <p:cNvSpPr txBox="1"/>
          <p:nvPr/>
        </p:nvSpPr>
        <p:spPr>
          <a:xfrm>
            <a:off x="3649544" y="3737865"/>
            <a:ext cx="1445267" cy="54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ru-RU" b="1" dirty="0"/>
              <a:t>БЮДЖЕТ 2</a:t>
            </a: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xmlns="" id="{57FF320E-2073-48CA-82FB-850A6D8C7391}"/>
              </a:ext>
            </a:extLst>
          </p:cNvPr>
          <p:cNvSpPr/>
          <p:nvPr/>
        </p:nvSpPr>
        <p:spPr>
          <a:xfrm>
            <a:off x="-468560" y="2861989"/>
            <a:ext cx="297618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r"/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Передача: 1 401 20 251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42A7EC1A-1D2F-40AE-9BEA-667DA0CCF322}"/>
              </a:ext>
            </a:extLst>
          </p:cNvPr>
          <p:cNvSpPr/>
          <p:nvPr/>
        </p:nvSpPr>
        <p:spPr>
          <a:xfrm>
            <a:off x="288702" y="1505979"/>
            <a:ext cx="752434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Примеры: высвобождаемое военное имущество, централизованные закупки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4B677935-9EAC-40CE-A47A-178566BC1636}"/>
              </a:ext>
            </a:extLst>
          </p:cNvPr>
          <p:cNvSpPr txBox="1"/>
          <p:nvPr/>
        </p:nvSpPr>
        <p:spPr>
          <a:xfrm>
            <a:off x="1062355" y="2559107"/>
            <a:ext cx="144526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b="1" dirty="0"/>
              <a:t>ПБС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9CAB361-D3EA-4CC5-AC72-4EF82B1CA647}"/>
              </a:ext>
            </a:extLst>
          </p:cNvPr>
          <p:cNvSpPr txBox="1"/>
          <p:nvPr/>
        </p:nvSpPr>
        <p:spPr>
          <a:xfrm>
            <a:off x="1062355" y="4711774"/>
            <a:ext cx="144526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b="1" dirty="0"/>
              <a:t>ПБС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6A740045-250F-480C-A2CF-A68A324A1747}"/>
              </a:ext>
            </a:extLst>
          </p:cNvPr>
          <p:cNvSpPr txBox="1"/>
          <p:nvPr/>
        </p:nvSpPr>
        <p:spPr>
          <a:xfrm>
            <a:off x="3649543" y="2559107"/>
            <a:ext cx="144526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b="1" dirty="0"/>
              <a:t>АУ(БУ)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64BF4CA-5FF0-4279-9AA9-4CAA29D72597}"/>
              </a:ext>
            </a:extLst>
          </p:cNvPr>
          <p:cNvSpPr txBox="1"/>
          <p:nvPr/>
        </p:nvSpPr>
        <p:spPr>
          <a:xfrm>
            <a:off x="3649543" y="4496331"/>
            <a:ext cx="144526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b="1" dirty="0"/>
              <a:t>АУ (БУ), </a:t>
            </a:r>
            <a:r>
              <a:rPr lang="ru-RU" sz="1400" dirty="0"/>
              <a:t>выступает </a:t>
            </a:r>
            <a:br>
              <a:rPr lang="ru-RU" sz="1400" dirty="0"/>
            </a:br>
            <a:r>
              <a:rPr lang="ru-RU" sz="1400" dirty="0"/>
              <a:t>от имени </a:t>
            </a:r>
            <a:r>
              <a:rPr lang="ru-RU" sz="1600" b="1" dirty="0"/>
              <a:t>ПБС</a:t>
            </a:r>
            <a:endParaRPr lang="ru-RU" b="1" dirty="0"/>
          </a:p>
        </p:txBody>
      </p: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xmlns="" id="{08318C71-09E5-4BAF-9083-7B8CBB0C1E2E}"/>
              </a:ext>
            </a:extLst>
          </p:cNvPr>
          <p:cNvGrpSpPr/>
          <p:nvPr/>
        </p:nvGrpSpPr>
        <p:grpSpPr>
          <a:xfrm>
            <a:off x="2891193" y="3806566"/>
            <a:ext cx="430728" cy="433832"/>
            <a:chOff x="2978882" y="3429000"/>
            <a:chExt cx="819450" cy="576064"/>
          </a:xfrm>
        </p:grpSpPr>
        <p:sp>
          <p:nvSpPr>
            <p:cNvPr id="22" name="Стрелка: шеврон 21">
              <a:extLst>
                <a:ext uri="{FF2B5EF4-FFF2-40B4-BE49-F238E27FC236}">
                  <a16:creationId xmlns:a16="http://schemas.microsoft.com/office/drawing/2014/main" xmlns="" id="{AA0694AE-BD56-4EB1-A45A-0FFA873BF13E}"/>
                </a:ext>
              </a:extLst>
            </p:cNvPr>
            <p:cNvSpPr/>
            <p:nvPr/>
          </p:nvSpPr>
          <p:spPr>
            <a:xfrm>
              <a:off x="3222268" y="3429000"/>
              <a:ext cx="576064" cy="576064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3" name="Стрелка: шеврон 22">
              <a:extLst>
                <a:ext uri="{FF2B5EF4-FFF2-40B4-BE49-F238E27FC236}">
                  <a16:creationId xmlns:a16="http://schemas.microsoft.com/office/drawing/2014/main" xmlns="" id="{EEA82ABE-9B77-4C7D-8E6A-BBA0AC2F6A12}"/>
                </a:ext>
              </a:extLst>
            </p:cNvPr>
            <p:cNvSpPr/>
            <p:nvPr/>
          </p:nvSpPr>
          <p:spPr>
            <a:xfrm>
              <a:off x="2978882" y="3429000"/>
              <a:ext cx="576064" cy="576064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CF0F8EE7-3E6C-4E7A-BDD8-66F690DFC193}"/>
              </a:ext>
            </a:extLst>
          </p:cNvPr>
          <p:cNvSpPr/>
          <p:nvPr/>
        </p:nvSpPr>
        <p:spPr>
          <a:xfrm>
            <a:off x="-468560" y="5252955"/>
            <a:ext cx="297618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r"/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Передача: 1 401 20 251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4DDE26EB-0430-423F-A2F5-7A864357CAAC}"/>
              </a:ext>
            </a:extLst>
          </p:cNvPr>
          <p:cNvSpPr/>
          <p:nvPr/>
        </p:nvSpPr>
        <p:spPr>
          <a:xfrm>
            <a:off x="3649543" y="2861989"/>
            <a:ext cx="297618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Получение:</a:t>
            </a:r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  <a:t> 4 </a:t>
            </a:r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401 10 191 (195)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id="{935A55AE-FE46-4099-B272-4E63698AB2BB}"/>
              </a:ext>
            </a:extLst>
          </p:cNvPr>
          <p:cNvSpPr/>
          <p:nvPr/>
        </p:nvSpPr>
        <p:spPr>
          <a:xfrm>
            <a:off x="3649543" y="5299328"/>
            <a:ext cx="297618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Получение: </a:t>
            </a:r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  <a:t>1</a:t>
            </a:r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 401 10 191 (195)</a:t>
            </a: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ED8490A2-5A95-4A36-BC93-7DF6A34D2AEC}"/>
              </a:ext>
            </a:extLst>
          </p:cNvPr>
          <p:cNvSpPr/>
          <p:nvPr/>
        </p:nvSpPr>
        <p:spPr>
          <a:xfrm>
            <a:off x="5936944" y="3268693"/>
            <a:ext cx="2976182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  <a:t>НЕ ВКЛЮЧАЮТСЯ </a:t>
            </a:r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в Справки ф.0503125</a:t>
            </a: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F77F0304-B4E1-44CB-A6DA-76F75B7A1C70}"/>
              </a:ext>
            </a:extLst>
          </p:cNvPr>
          <p:cNvSpPr/>
          <p:nvPr/>
        </p:nvSpPr>
        <p:spPr>
          <a:xfrm>
            <a:off x="5936944" y="4131940"/>
            <a:ext cx="2976182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  <a:t>ВКЛЮЧАЮТСЯ </a:t>
            </a:r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в Справки ф.0503125</a:t>
            </a:r>
          </a:p>
        </p:txBody>
      </p:sp>
    </p:spTree>
    <p:extLst>
      <p:ext uri="{BB962C8B-B14F-4D97-AF65-F5344CB8AC3E}">
        <p14:creationId xmlns:p14="http://schemas.microsoft.com/office/powerpoint/2010/main" val="223750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8A49BFD1-83BF-4B0C-A870-4F548B4B71D7}"/>
              </a:ext>
            </a:extLst>
          </p:cNvPr>
          <p:cNvSpPr txBox="1"/>
          <p:nvPr/>
        </p:nvSpPr>
        <p:spPr>
          <a:xfrm>
            <a:off x="942256" y="4192531"/>
            <a:ext cx="2986469" cy="1977627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ru-RU" b="1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826E2FDF-9A71-497E-87D4-68C859515A97}"/>
              </a:ext>
            </a:extLst>
          </p:cNvPr>
          <p:cNvSpPr txBox="1"/>
          <p:nvPr/>
        </p:nvSpPr>
        <p:spPr>
          <a:xfrm>
            <a:off x="5076056" y="4192531"/>
            <a:ext cx="2172537" cy="1977627"/>
          </a:xfrm>
          <a:prstGeom prst="rect">
            <a:avLst/>
          </a:prstGeom>
          <a:solidFill>
            <a:schemeClr val="tx1">
              <a:lumMod val="50000"/>
              <a:lumOff val="50000"/>
              <a:alpha val="5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6703546" cy="553998"/>
          </a:xfr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144381"/>
                </a:solidFill>
              </a:rPr>
              <a:t>Результаты выверки данных </a:t>
            </a:r>
            <a:br>
              <a:rPr lang="ru-RU" sz="1800" dirty="0">
                <a:solidFill>
                  <a:srgbClr val="144381"/>
                </a:solidFill>
              </a:rPr>
            </a:br>
            <a:r>
              <a:rPr lang="ru-RU" sz="1800" dirty="0">
                <a:solidFill>
                  <a:srgbClr val="144381"/>
                </a:solidFill>
              </a:rPr>
              <a:t>в Справках по консолидируемым расчетам на 01.11.2020</a:t>
            </a:r>
            <a:endParaRPr lang="ru-RU" sz="1800" b="1" dirty="0">
              <a:solidFill>
                <a:srgbClr val="144381"/>
              </a:solidFill>
            </a:endParaRPr>
          </a:p>
        </p:txBody>
      </p:sp>
      <p:sp>
        <p:nvSpPr>
          <p:cNvPr id="18" name="Номер слайда 4">
            <a:extLst>
              <a:ext uri="{FF2B5EF4-FFF2-40B4-BE49-F238E27FC236}">
                <a16:creationId xmlns:a16="http://schemas.microsoft.com/office/drawing/2014/main" xmlns="" id="{9C56EBE6-090E-4A3A-96AA-BE410A851B8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33126" y="6408000"/>
            <a:ext cx="360000" cy="360000"/>
          </a:xfrm>
          <a:prstGeom prst="rect">
            <a:avLst/>
          </a:prstGeom>
        </p:spPr>
        <p:txBody>
          <a:bodyPr anchor="b"/>
          <a:lstStyle/>
          <a:p>
            <a:pPr algn="r"/>
            <a:fld id="{2B83DC6B-EB60-4B2C-96CD-1D71C753CDAA}" type="slidenum">
              <a:rPr lang="ru-RU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9</a:t>
            </a:fld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85073869-CE3E-475C-AD5B-F8C19CD1E240}"/>
              </a:ext>
            </a:extLst>
          </p:cNvPr>
          <p:cNvSpPr/>
          <p:nvPr/>
        </p:nvSpPr>
        <p:spPr>
          <a:xfrm rot="10800000" flipV="1">
            <a:off x="323521" y="1175846"/>
            <a:ext cx="6302203" cy="338554"/>
          </a:xfrm>
          <a:prstGeom prst="rect">
            <a:avLst/>
          </a:prstGeom>
          <a:solidFill>
            <a:srgbClr val="14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Передача имущества, отраженного на забалансовых счетах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1C766915-B4C0-4626-9590-3085F2765A96}"/>
              </a:ext>
            </a:extLst>
          </p:cNvPr>
          <p:cNvSpPr txBox="1"/>
          <p:nvPr/>
        </p:nvSpPr>
        <p:spPr>
          <a:xfrm>
            <a:off x="434424" y="1772816"/>
            <a:ext cx="82987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>
                <a:solidFill>
                  <a:srgbClr val="144381"/>
                </a:solidFill>
                <a:latin typeface="Arial Narrow" panose="020B0606020202030204" pitchFamily="34" charset="0"/>
              </a:rPr>
              <a:t>п. 7 Инструкции 162н в редакции Приказа 264н от 28.10.2020</a:t>
            </a:r>
          </a:p>
          <a:p>
            <a:pPr algn="just"/>
            <a:r>
              <a:rPr lang="ru-RU" sz="1600" dirty="0">
                <a:latin typeface="Arial Narrow" panose="020B0606020202030204" pitchFamily="34" charset="0"/>
              </a:rPr>
              <a:t>восстановление объектов основных средств на балансовом учете …. в случае принятия решения </a:t>
            </a:r>
            <a:br>
              <a:rPr lang="ru-RU" sz="1600" dirty="0">
                <a:latin typeface="Arial Narrow" panose="020B0606020202030204" pitchFamily="34" charset="0"/>
              </a:rPr>
            </a:br>
            <a:r>
              <a:rPr lang="ru-RU" sz="1600" dirty="0">
                <a:latin typeface="Arial Narrow" panose="020B0606020202030204" pitchFamily="34" charset="0"/>
              </a:rPr>
              <a:t>о безвозмездной передаче…. отражается по дебету счета 1 101 хх 000  и кредиту счета  1 401 10 172 </a:t>
            </a:r>
            <a:br>
              <a:rPr lang="ru-RU" sz="1600" dirty="0">
                <a:latin typeface="Arial Narrow" panose="020B0606020202030204" pitchFamily="34" charset="0"/>
              </a:rPr>
            </a:br>
            <a:r>
              <a:rPr lang="ru-RU" sz="1600" dirty="0">
                <a:latin typeface="Arial Narrow" panose="020B0606020202030204" pitchFamily="34" charset="0"/>
              </a:rPr>
              <a:t>с одновременным уменьшением забалансового счета  21,  02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A6473D53-DCF9-4D22-AADD-7F7A17173EA0}"/>
              </a:ext>
            </a:extLst>
          </p:cNvPr>
          <p:cNvSpPr txBox="1"/>
          <p:nvPr/>
        </p:nvSpPr>
        <p:spPr>
          <a:xfrm>
            <a:off x="1860937" y="3823199"/>
            <a:ext cx="2073198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ru-RU" b="1" dirty="0"/>
              <a:t>УЧРЕЖДЕНИЕ А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7E928B46-C827-44AD-A94E-827CED0FDE05}"/>
              </a:ext>
            </a:extLst>
          </p:cNvPr>
          <p:cNvSpPr txBox="1"/>
          <p:nvPr/>
        </p:nvSpPr>
        <p:spPr>
          <a:xfrm>
            <a:off x="5076056" y="3823199"/>
            <a:ext cx="2172537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ru-RU" b="1" dirty="0"/>
              <a:t>УЧРЕЖДЕНИЕ В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xmlns="" id="{96E13806-A160-4989-9017-BEEBDEAA545F}"/>
              </a:ext>
            </a:extLst>
          </p:cNvPr>
          <p:cNvGrpSpPr/>
          <p:nvPr/>
        </p:nvGrpSpPr>
        <p:grpSpPr>
          <a:xfrm>
            <a:off x="4349724" y="3823199"/>
            <a:ext cx="366690" cy="369332"/>
            <a:chOff x="2978882" y="3429000"/>
            <a:chExt cx="819450" cy="576064"/>
          </a:xfrm>
        </p:grpSpPr>
        <p:sp>
          <p:nvSpPr>
            <p:cNvPr id="36" name="Стрелка: шеврон 35">
              <a:extLst>
                <a:ext uri="{FF2B5EF4-FFF2-40B4-BE49-F238E27FC236}">
                  <a16:creationId xmlns:a16="http://schemas.microsoft.com/office/drawing/2014/main" xmlns="" id="{C45CE079-E89E-4FAE-BD28-79652911266E}"/>
                </a:ext>
              </a:extLst>
            </p:cNvPr>
            <p:cNvSpPr/>
            <p:nvPr/>
          </p:nvSpPr>
          <p:spPr>
            <a:xfrm>
              <a:off x="3222268" y="3429000"/>
              <a:ext cx="576064" cy="576064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7" name="Стрелка: шеврон 36">
              <a:extLst>
                <a:ext uri="{FF2B5EF4-FFF2-40B4-BE49-F238E27FC236}">
                  <a16:creationId xmlns:a16="http://schemas.microsoft.com/office/drawing/2014/main" xmlns="" id="{8FA35F92-E261-4396-9D7B-5B8940C0BDE7}"/>
                </a:ext>
              </a:extLst>
            </p:cNvPr>
            <p:cNvSpPr/>
            <p:nvPr/>
          </p:nvSpPr>
          <p:spPr>
            <a:xfrm>
              <a:off x="2978882" y="3429000"/>
              <a:ext cx="576064" cy="576064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AAF2C80C-BCF3-4B37-8092-5C228F8959B1}"/>
              </a:ext>
            </a:extLst>
          </p:cNvPr>
          <p:cNvSpPr/>
          <p:nvPr/>
        </p:nvSpPr>
        <p:spPr>
          <a:xfrm>
            <a:off x="942256" y="4606625"/>
            <a:ext cx="1837362" cy="1015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b">
            <a:sp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ЗАБАЛАНСОВЫЙ </a:t>
            </a:r>
            <a:b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СЧЕТ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Arial Narrow" panose="020B0606020202030204" pitchFamily="34" charset="0"/>
              </a:rPr>
              <a:t>−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xmlns="" id="{F8F1140A-5BAB-4565-AB10-26DF289D5A34}"/>
              </a:ext>
            </a:extLst>
          </p:cNvPr>
          <p:cNvSpPr/>
          <p:nvPr/>
        </p:nvSpPr>
        <p:spPr>
          <a:xfrm>
            <a:off x="2969025" y="4975957"/>
            <a:ext cx="957314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БАЛАНС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  <a:t>+</a:t>
            </a:r>
          </a:p>
          <a:p>
            <a:pPr algn="ctr"/>
            <a:r>
              <a:rPr lang="ru-RU" sz="1800" b="1" dirty="0">
                <a:solidFill>
                  <a:schemeClr val="tx1"/>
                </a:solidFill>
                <a:latin typeface="Arial Narrow" panose="020B0606020202030204" pitchFamily="34" charset="0"/>
              </a:rPr>
              <a:t>−</a:t>
            </a: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xmlns="" id="{52F84CFA-B866-4931-9C14-4035B5A4ADA1}"/>
              </a:ext>
            </a:extLst>
          </p:cNvPr>
          <p:cNvSpPr/>
          <p:nvPr/>
        </p:nvSpPr>
        <p:spPr>
          <a:xfrm>
            <a:off x="5683667" y="4975957"/>
            <a:ext cx="957314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БАЛАНС</a:t>
            </a:r>
          </a:p>
          <a:p>
            <a:pPr algn="ctr"/>
            <a:endParaRPr lang="ru-RU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  <a:t>+</a:t>
            </a: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xmlns="" id="{E7E4BB4F-1CA1-4CBB-AB79-FF5F77E7331C}"/>
              </a:ext>
            </a:extLst>
          </p:cNvPr>
          <p:cNvSpPr/>
          <p:nvPr/>
        </p:nvSpPr>
        <p:spPr>
          <a:xfrm>
            <a:off x="1698072" y="4191127"/>
            <a:ext cx="325731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b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1</a:t>
            </a:r>
            <a:endParaRPr lang="ru-RU" sz="3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xmlns="" id="{E9DD940C-E674-4A90-BFA1-C2C33249DF7D}"/>
              </a:ext>
            </a:extLst>
          </p:cNvPr>
          <p:cNvSpPr/>
          <p:nvPr/>
        </p:nvSpPr>
        <p:spPr>
          <a:xfrm>
            <a:off x="3284816" y="4191127"/>
            <a:ext cx="325731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b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2</a:t>
            </a:r>
            <a:endParaRPr lang="ru-RU" sz="3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xmlns="" id="{B4D625A0-8C4E-46ED-96E7-5AB950246F4A}"/>
              </a:ext>
            </a:extLst>
          </p:cNvPr>
          <p:cNvSpPr/>
          <p:nvPr/>
        </p:nvSpPr>
        <p:spPr>
          <a:xfrm>
            <a:off x="5976215" y="4192531"/>
            <a:ext cx="37221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b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Arial Narrow" panose="020B060602020203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1146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12263</TotalTime>
  <Words>2125</Words>
  <Application>Microsoft Office PowerPoint</Application>
  <PresentationFormat>Экран (4:3)</PresentationFormat>
  <Paragraphs>387</Paragraphs>
  <Slides>29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Office Theme</vt:lpstr>
      <vt:lpstr>Особенности составления и представления годовой бюджетной (бухгалтерской) отчетности  за 2020 год</vt:lpstr>
      <vt:lpstr>Сроки представления отчетности  об исполнении федерального бюджета</vt:lpstr>
      <vt:lpstr>Сроки представления отчетности  в Счетную палату Российской Федерации</vt:lpstr>
      <vt:lpstr>Порядок представления отчетности  в Счетную палату Российской Федерации</vt:lpstr>
      <vt:lpstr>Сроки представления отчетности ФО субъектов Российской Федерации и органами управления ГВБФ</vt:lpstr>
      <vt:lpstr>Сроки представления годовой отчетности об исполнении бюджетов бюджетной системы Российской Федерации</vt:lpstr>
      <vt:lpstr>Результаты выверки данных  в Справках по консолидируемым расчетам на 01.11.2020</vt:lpstr>
      <vt:lpstr>Результаты выверки данных  в Справках по консолидируемым расчетам на 01.11.2020</vt:lpstr>
      <vt:lpstr>Результаты выверки данных  в Справках по консолидируемым расчетам на 01.11.2020</vt:lpstr>
      <vt:lpstr>Результаты выверки данных  в Справках по консолидируемым расчетам на 01.11.2020</vt:lpstr>
      <vt:lpstr>Остатки неиспользованных «целевых» дотаций</vt:lpstr>
      <vt:lpstr>Остатки находящихся на единых счетах бюджетов неиспользованных  субсидий (520 КВР)  субвенций (530 КВР)  иных МБТ (540 КВР)  имеющих целевое назначение</vt:lpstr>
      <vt:lpstr>Презентация PowerPoint</vt:lpstr>
      <vt:lpstr>Письмо Минфина России от 15.01.2020  № 02-06-07/1666 "Об отражении в бухгалтерском учете операций по перечислению межбюджетных трансфертов" </vt:lpstr>
      <vt:lpstr>Презентация PowerPoint</vt:lpstr>
      <vt:lpstr>Заполнение показателей по строкам «неденежные расчеты»  в Справках ф. 0503125</vt:lpstr>
      <vt:lpstr>Обеспечение корректного отражения КБК  в бюджетной (бухгалтерской) отчетности </vt:lpstr>
      <vt:lpstr>Обеспечение взаимосвязанных расчетов в бюджетной (бухгалтерской) отчетности федерального бюджета  </vt:lpstr>
      <vt:lpstr>Обеспечение корректного отражения КБК  в бюджетной (бухгалтерской) отчетности </vt:lpstr>
      <vt:lpstr>Результаты выверки данных  в Справках по консолидируемым расчетам на 01.11.2020</vt:lpstr>
      <vt:lpstr>Изменение валюты баланса </vt:lpstr>
      <vt:lpstr>Обеспечение корректного отражения КБК и КОСГУ  в бюджетной (бухгалтерской) отчетности  </vt:lpstr>
      <vt:lpstr>Обеспечение корректного отражения КБК и КОСГУ  в бюджетной (бухгалтерской) отчетности  </vt:lpstr>
      <vt:lpstr>Обеспечение корректного отражения КБК и КОСГУ  в бюджетной (бухгалтерской) отчетности  </vt:lpstr>
      <vt:lpstr>Презентация PowerPoint</vt:lpstr>
      <vt:lpstr>Временное привлечение остатков средств бюджетных и автономных учреждений</vt:lpstr>
      <vt:lpstr>Временное привлечение остатков средств бюджетных и автономных учреждений</vt:lpstr>
      <vt:lpstr>Взаимосвязь показателей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Кривенец Анна Николаевна</dc:creator>
  <cp:lastModifiedBy>Кривенец Анна Николаевна</cp:lastModifiedBy>
  <cp:revision>145</cp:revision>
  <dcterms:created xsi:type="dcterms:W3CDTF">2020-10-20T15:30:03Z</dcterms:created>
  <dcterms:modified xsi:type="dcterms:W3CDTF">2020-12-18T04:45:12Z</dcterms:modified>
</cp:coreProperties>
</file>