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72" r:id="rId3"/>
    <p:sldId id="278" r:id="rId4"/>
    <p:sldId id="273" r:id="rId5"/>
    <p:sldId id="286" r:id="rId6"/>
    <p:sldId id="287" r:id="rId7"/>
    <p:sldId id="280" r:id="rId8"/>
    <p:sldId id="281" r:id="rId9"/>
    <p:sldId id="283" r:id="rId10"/>
    <p:sldId id="279" r:id="rId11"/>
    <p:sldId id="285" r:id="rId12"/>
    <p:sldId id="282" r:id="rId13"/>
  </p:sldIdLst>
  <p:sldSz cx="9144000" cy="5143500" type="screen16x9"/>
  <p:notesSz cx="9918700" cy="6819900"/>
  <p:defaultTextStyle>
    <a:defPPr>
      <a:defRPr lang="ru-RU"/>
    </a:defPPr>
    <a:lvl1pPr marL="0" algn="l" defTabSz="1449324" rtl="0" eaLnBrk="1" latinLnBrk="0" hangingPunct="1">
      <a:defRPr sz="2853" kern="1200">
        <a:solidFill>
          <a:schemeClr val="tx1"/>
        </a:solidFill>
        <a:latin typeface="+mn-lt"/>
        <a:ea typeface="+mn-ea"/>
        <a:cs typeface="+mn-cs"/>
      </a:defRPr>
    </a:lvl1pPr>
    <a:lvl2pPr marL="724662" algn="l" defTabSz="1449324" rtl="0" eaLnBrk="1" latinLnBrk="0" hangingPunct="1">
      <a:defRPr sz="2853" kern="1200">
        <a:solidFill>
          <a:schemeClr val="tx1"/>
        </a:solidFill>
        <a:latin typeface="+mn-lt"/>
        <a:ea typeface="+mn-ea"/>
        <a:cs typeface="+mn-cs"/>
      </a:defRPr>
    </a:lvl2pPr>
    <a:lvl3pPr marL="1449324" algn="l" defTabSz="1449324" rtl="0" eaLnBrk="1" latinLnBrk="0" hangingPunct="1">
      <a:defRPr sz="2853" kern="1200">
        <a:solidFill>
          <a:schemeClr val="tx1"/>
        </a:solidFill>
        <a:latin typeface="+mn-lt"/>
        <a:ea typeface="+mn-ea"/>
        <a:cs typeface="+mn-cs"/>
      </a:defRPr>
    </a:lvl3pPr>
    <a:lvl4pPr marL="2173986" algn="l" defTabSz="1449324" rtl="0" eaLnBrk="1" latinLnBrk="0" hangingPunct="1">
      <a:defRPr sz="2853" kern="1200">
        <a:solidFill>
          <a:schemeClr val="tx1"/>
        </a:solidFill>
        <a:latin typeface="+mn-lt"/>
        <a:ea typeface="+mn-ea"/>
        <a:cs typeface="+mn-cs"/>
      </a:defRPr>
    </a:lvl4pPr>
    <a:lvl5pPr marL="2898648" algn="l" defTabSz="1449324" rtl="0" eaLnBrk="1" latinLnBrk="0" hangingPunct="1">
      <a:defRPr sz="2853" kern="1200">
        <a:solidFill>
          <a:schemeClr val="tx1"/>
        </a:solidFill>
        <a:latin typeface="+mn-lt"/>
        <a:ea typeface="+mn-ea"/>
        <a:cs typeface="+mn-cs"/>
      </a:defRPr>
    </a:lvl5pPr>
    <a:lvl6pPr marL="3623310" algn="l" defTabSz="1449324" rtl="0" eaLnBrk="1" latinLnBrk="0" hangingPunct="1">
      <a:defRPr sz="2853" kern="1200">
        <a:solidFill>
          <a:schemeClr val="tx1"/>
        </a:solidFill>
        <a:latin typeface="+mn-lt"/>
        <a:ea typeface="+mn-ea"/>
        <a:cs typeface="+mn-cs"/>
      </a:defRPr>
    </a:lvl6pPr>
    <a:lvl7pPr marL="4347972" algn="l" defTabSz="1449324" rtl="0" eaLnBrk="1" latinLnBrk="0" hangingPunct="1">
      <a:defRPr sz="2853" kern="1200">
        <a:solidFill>
          <a:schemeClr val="tx1"/>
        </a:solidFill>
        <a:latin typeface="+mn-lt"/>
        <a:ea typeface="+mn-ea"/>
        <a:cs typeface="+mn-cs"/>
      </a:defRPr>
    </a:lvl7pPr>
    <a:lvl8pPr marL="5072634" algn="l" defTabSz="1449324" rtl="0" eaLnBrk="1" latinLnBrk="0" hangingPunct="1">
      <a:defRPr sz="2853" kern="1200">
        <a:solidFill>
          <a:schemeClr val="tx1"/>
        </a:solidFill>
        <a:latin typeface="+mn-lt"/>
        <a:ea typeface="+mn-ea"/>
        <a:cs typeface="+mn-cs"/>
      </a:defRPr>
    </a:lvl8pPr>
    <a:lvl9pPr marL="5797296" algn="l" defTabSz="1449324" rtl="0" eaLnBrk="1" latinLnBrk="0" hangingPunct="1">
      <a:defRPr sz="285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565" userDrawn="1">
          <p15:clr>
            <a:srgbClr val="A4A3A4"/>
          </p15:clr>
        </p15:guide>
        <p15:guide id="2" pos="34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11437F"/>
    <a:srgbClr val="4978B1"/>
    <a:srgbClr val="E6E6E6"/>
    <a:srgbClr val="DDDDDD"/>
    <a:srgbClr val="99CCFF"/>
    <a:srgbClr val="FCFCFC"/>
    <a:srgbClr val="003B59"/>
    <a:srgbClr val="ECD6A5"/>
    <a:srgbClr val="C192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69" autoAdjust="0"/>
    <p:restoredTop sz="93887" autoAdjust="0"/>
  </p:normalViewPr>
  <p:slideViewPr>
    <p:cSldViewPr>
      <p:cViewPr varScale="1">
        <p:scale>
          <a:sx n="140" d="100"/>
          <a:sy n="140" d="100"/>
        </p:scale>
        <p:origin x="-696" y="-96"/>
      </p:cViewPr>
      <p:guideLst>
        <p:guide orient="horz" pos="4565"/>
        <p:guide pos="340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xmlns="" id="{E30B252F-8492-4B2F-BA77-150FFEA8476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1"/>
            <a:ext cx="4298467" cy="340328"/>
          </a:xfrm>
          <a:prstGeom prst="rect">
            <a:avLst/>
          </a:prstGeom>
        </p:spPr>
        <p:txBody>
          <a:bodyPr vert="horz" lIns="169859" tIns="84929" rIns="169859" bIns="84929" rtlCol="0"/>
          <a:lstStyle>
            <a:lvl1pPr algn="l">
              <a:defRPr sz="2200"/>
            </a:lvl1pPr>
          </a:lstStyle>
          <a:p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C33C85C5-53C6-4F20-A46C-AE2DEDE0481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617504" y="1"/>
            <a:ext cx="4298467" cy="340328"/>
          </a:xfrm>
          <a:prstGeom prst="rect">
            <a:avLst/>
          </a:prstGeom>
        </p:spPr>
        <p:txBody>
          <a:bodyPr vert="horz" lIns="169859" tIns="84929" rIns="169859" bIns="84929" rtlCol="0"/>
          <a:lstStyle>
            <a:lvl1pPr algn="r">
              <a:defRPr sz="2200"/>
            </a:lvl1pPr>
          </a:lstStyle>
          <a:p>
            <a:fld id="{B319EF66-CBD7-4FA5-874F-C15789B8559E}" type="datetimeFigureOut">
              <a:rPr lang="ru-RU" smtClean="0"/>
              <a:t>16.12.2020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DCB46D85-D407-4DF4-945D-6827D592EB9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" y="6479573"/>
            <a:ext cx="4298467" cy="340328"/>
          </a:xfrm>
          <a:prstGeom prst="rect">
            <a:avLst/>
          </a:prstGeom>
        </p:spPr>
        <p:txBody>
          <a:bodyPr vert="horz" lIns="169859" tIns="84929" rIns="169859" bIns="84929" rtlCol="0" anchor="b"/>
          <a:lstStyle>
            <a:lvl1pPr algn="l">
              <a:defRPr sz="2200"/>
            </a:lvl1pPr>
          </a:lstStyle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A525DC81-42C0-4D20-A881-B2050CF5607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617504" y="6479573"/>
            <a:ext cx="4298467" cy="340328"/>
          </a:xfrm>
          <a:prstGeom prst="rect">
            <a:avLst/>
          </a:prstGeom>
        </p:spPr>
        <p:txBody>
          <a:bodyPr vert="horz" lIns="169859" tIns="84929" rIns="169859" bIns="84929" rtlCol="0" anchor="b"/>
          <a:lstStyle>
            <a:lvl1pPr algn="r">
              <a:defRPr sz="2200"/>
            </a:lvl1pPr>
          </a:lstStyle>
          <a:p>
            <a:fld id="{7FB3B98C-91AF-4E43-94DE-89EACF5A2C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34497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298467" cy="340328"/>
          </a:xfrm>
          <a:prstGeom prst="rect">
            <a:avLst/>
          </a:prstGeom>
        </p:spPr>
        <p:txBody>
          <a:bodyPr vert="horz" lIns="169859" tIns="84929" rIns="169859" bIns="84929" rtlCol="0"/>
          <a:lstStyle>
            <a:lvl1pPr algn="l">
              <a:defRPr sz="2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17504" y="1"/>
            <a:ext cx="4298467" cy="340328"/>
          </a:xfrm>
          <a:prstGeom prst="rect">
            <a:avLst/>
          </a:prstGeom>
        </p:spPr>
        <p:txBody>
          <a:bodyPr vert="horz" lIns="169859" tIns="84929" rIns="169859" bIns="84929" rtlCol="0"/>
          <a:lstStyle>
            <a:lvl1pPr algn="r">
              <a:defRPr sz="2200"/>
            </a:lvl1pPr>
          </a:lstStyle>
          <a:p>
            <a:fld id="{8F7CBA3A-4016-4326-8AC3-4CA1C77DF708}" type="datetimeFigureOut">
              <a:rPr lang="ru-RU" smtClean="0"/>
              <a:t>16.12.2020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916238" y="854075"/>
            <a:ext cx="4086225" cy="2298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69859" tIns="84929" rIns="169859" bIns="84929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1326" y="3283161"/>
            <a:ext cx="7936052" cy="2685921"/>
          </a:xfrm>
          <a:prstGeom prst="rect">
            <a:avLst/>
          </a:prstGeom>
        </p:spPr>
        <p:txBody>
          <a:bodyPr vert="horz" lIns="169859" tIns="84929" rIns="169859" bIns="84929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6479573"/>
            <a:ext cx="4298467" cy="340328"/>
          </a:xfrm>
          <a:prstGeom prst="rect">
            <a:avLst/>
          </a:prstGeom>
        </p:spPr>
        <p:txBody>
          <a:bodyPr vert="horz" lIns="169859" tIns="84929" rIns="169859" bIns="84929" rtlCol="0" anchor="b"/>
          <a:lstStyle>
            <a:lvl1pPr algn="l">
              <a:defRPr sz="2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17504" y="6479573"/>
            <a:ext cx="4298467" cy="340328"/>
          </a:xfrm>
          <a:prstGeom prst="rect">
            <a:avLst/>
          </a:prstGeom>
        </p:spPr>
        <p:txBody>
          <a:bodyPr vert="horz" lIns="169859" tIns="84929" rIns="169859" bIns="84929" rtlCol="0" anchor="b"/>
          <a:lstStyle>
            <a:lvl1pPr algn="r">
              <a:defRPr sz="2200"/>
            </a:lvl1pPr>
          </a:lstStyle>
          <a:p>
            <a:fld id="{1D3B102A-EDC8-431F-B475-B3229B34ED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5655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4932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1pPr>
    <a:lvl2pPr marL="724662" algn="l" defTabSz="144932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2pPr>
    <a:lvl3pPr marL="1449324" algn="l" defTabSz="144932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3pPr>
    <a:lvl4pPr marL="2173986" algn="l" defTabSz="144932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4pPr>
    <a:lvl5pPr marL="2898648" algn="l" defTabSz="144932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5pPr>
    <a:lvl6pPr marL="3623310" algn="l" defTabSz="144932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6pPr>
    <a:lvl7pPr marL="4347972" algn="l" defTabSz="144932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7pPr>
    <a:lvl8pPr marL="5072634" algn="l" defTabSz="144932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8pPr>
    <a:lvl9pPr marL="5797296" algn="l" defTabSz="144932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916238" y="854075"/>
            <a:ext cx="4086225" cy="22987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96099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932365" y="1363884"/>
            <a:ext cx="6400801" cy="26832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743"/>
            </a:lvl1pPr>
          </a:lstStyle>
          <a:p>
            <a:endParaRPr dirty="0"/>
          </a:p>
        </p:txBody>
      </p:sp>
      <p:sp>
        <p:nvSpPr>
          <p:cNvPr id="7" name="Holder 2">
            <a:extLst>
              <a:ext uri="{FF2B5EF4-FFF2-40B4-BE49-F238E27FC236}">
                <a16:creationId xmlns:a16="http://schemas.microsoft.com/office/drawing/2014/main" xmlns="" id="{7B23EBB8-90AE-42AD-89F1-AAACFA842C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0822" y="35233"/>
            <a:ext cx="4342476" cy="268834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747" b="1" i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8" name="object 2">
            <a:extLst>
              <a:ext uri="{FF2B5EF4-FFF2-40B4-BE49-F238E27FC236}">
                <a16:creationId xmlns:a16="http://schemas.microsoft.com/office/drawing/2014/main" xmlns="" id="{AC4B3DDE-8657-4CD7-8D3E-CD345DD21E94}"/>
              </a:ext>
            </a:extLst>
          </p:cNvPr>
          <p:cNvSpPr/>
          <p:nvPr userDrawn="1"/>
        </p:nvSpPr>
        <p:spPr>
          <a:xfrm flipV="1">
            <a:off x="1" y="397589"/>
            <a:ext cx="9144000" cy="280834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12700">
            <a:solidFill>
              <a:schemeClr val="bg1">
                <a:lumMod val="85000"/>
              </a:schemeClr>
            </a:solidFill>
          </a:ln>
        </p:spPr>
        <p:txBody>
          <a:bodyPr wrap="square" lIns="0" tIns="0" rIns="0" bIns="0" rtlCol="0"/>
          <a:lstStyle/>
          <a:p>
            <a:endParaRPr sz="2856"/>
          </a:p>
        </p:txBody>
      </p:sp>
      <p:sp>
        <p:nvSpPr>
          <p:cNvPr id="10" name="Дата 9">
            <a:extLst>
              <a:ext uri="{FF2B5EF4-FFF2-40B4-BE49-F238E27FC236}">
                <a16:creationId xmlns:a16="http://schemas.microsoft.com/office/drawing/2014/main" xmlns="" id="{20278EF6-AF14-48C2-AE7F-BB201C5464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340C1-9663-4834-9678-E2A955AB6CD1}" type="datetime1">
              <a:rPr lang="en-US" smtClean="0"/>
              <a:t>12/16/2020</a:t>
            </a:fld>
            <a:endParaRPr lang="en-US"/>
          </a:p>
        </p:txBody>
      </p:sp>
      <p:sp>
        <p:nvSpPr>
          <p:cNvPr id="11" name="Нижний колонтитул 10">
            <a:extLst>
              <a:ext uri="{FF2B5EF4-FFF2-40B4-BE49-F238E27FC236}">
                <a16:creationId xmlns:a16="http://schemas.microsoft.com/office/drawing/2014/main" xmlns="" id="{673C5D05-5317-4410-986D-0EB45742A9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Номер слайда 11">
            <a:extLst>
              <a:ext uri="{FF2B5EF4-FFF2-40B4-BE49-F238E27FC236}">
                <a16:creationId xmlns:a16="http://schemas.microsoft.com/office/drawing/2014/main" xmlns="" id="{9B8336B5-74EC-4EED-88A6-FF7D2C8A8A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7DF15-E714-4CF6-BEF1-7D53FFC8CFCA}" type="datetime1">
              <a:rPr lang="en-US" smtClean="0"/>
              <a:t>12/16/2020</a:t>
            </a:fld>
            <a:endParaRPr lang="en-US"/>
          </a:p>
        </p:txBody>
      </p:sp>
      <p:sp>
        <p:nvSpPr>
          <p:cNvPr id="5" name="Holder 5">
            <a:extLst>
              <a:ext uri="{FF2B5EF4-FFF2-40B4-BE49-F238E27FC236}">
                <a16:creationId xmlns:a16="http://schemas.microsoft.com/office/drawing/2014/main" xmlns="" id="{4E065825-85CD-4AFB-994B-2E973E9F02EE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6940176" y="4795860"/>
            <a:ext cx="2103121" cy="268834"/>
          </a:xfrm>
        </p:spPr>
        <p:txBody>
          <a:bodyPr lIns="0" tIns="0" rIns="0" bIns="0"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Holder 2">
            <a:extLst>
              <a:ext uri="{FF2B5EF4-FFF2-40B4-BE49-F238E27FC236}">
                <a16:creationId xmlns:a16="http://schemas.microsoft.com/office/drawing/2014/main" xmlns="" id="{E801F513-37A4-4436-BBD3-3D2847934C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0822" y="35233"/>
            <a:ext cx="4342476" cy="268834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747" b="1" i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7" name="object 2">
            <a:extLst>
              <a:ext uri="{FF2B5EF4-FFF2-40B4-BE49-F238E27FC236}">
                <a16:creationId xmlns:a16="http://schemas.microsoft.com/office/drawing/2014/main" xmlns="" id="{59F58909-8CF7-4B59-B73D-6D9E4358D6C5}"/>
              </a:ext>
            </a:extLst>
          </p:cNvPr>
          <p:cNvSpPr/>
          <p:nvPr userDrawn="1"/>
        </p:nvSpPr>
        <p:spPr>
          <a:xfrm flipV="1">
            <a:off x="1" y="397589"/>
            <a:ext cx="9144000" cy="280834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12700">
            <a:solidFill>
              <a:schemeClr val="bg1">
                <a:lumMod val="85000"/>
              </a:schemeClr>
            </a:solidFill>
          </a:ln>
        </p:spPr>
        <p:txBody>
          <a:bodyPr wrap="square" lIns="0" tIns="0" rIns="0" bIns="0" rtlCol="0"/>
          <a:lstStyle/>
          <a:p>
            <a:endParaRPr sz="2856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1" y="4783458"/>
            <a:ext cx="2103121" cy="439079"/>
          </a:xfrm>
        </p:spPr>
        <p:txBody>
          <a:bodyPr/>
          <a:lstStyle/>
          <a:p>
            <a:fld id="{DCF62467-51A0-4331-81DA-2BBFEC3C67EF}" type="datetime1">
              <a:rPr lang="en-US" smtClean="0"/>
              <a:t>12/16/2020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08961" y="4783460"/>
            <a:ext cx="2926080" cy="439079"/>
          </a:xfrm>
        </p:spPr>
        <p:txBody>
          <a:bodyPr/>
          <a:lstStyle/>
          <a:p>
            <a:endParaRPr lang="ru-RU"/>
          </a:p>
        </p:txBody>
      </p:sp>
      <p:sp>
        <p:nvSpPr>
          <p:cNvPr id="5" name="Holder 5">
            <a:extLst>
              <a:ext uri="{FF2B5EF4-FFF2-40B4-BE49-F238E27FC236}">
                <a16:creationId xmlns:a16="http://schemas.microsoft.com/office/drawing/2014/main" xmlns="" id="{2C64C0D2-3B01-4D89-AC3D-D015BF578CA3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6940176" y="4795860"/>
            <a:ext cx="2103121" cy="268834"/>
          </a:xfrm>
        </p:spPr>
        <p:txBody>
          <a:bodyPr lIns="0" tIns="0" rIns="0" bIns="0"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Holder 2">
            <a:extLst>
              <a:ext uri="{FF2B5EF4-FFF2-40B4-BE49-F238E27FC236}">
                <a16:creationId xmlns:a16="http://schemas.microsoft.com/office/drawing/2014/main" xmlns="" id="{ACA70A9C-BB1B-495B-A91D-4FFE807FD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0822" y="35233"/>
            <a:ext cx="4342476" cy="268834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747" b="1" i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7" name="object 2">
            <a:extLst>
              <a:ext uri="{FF2B5EF4-FFF2-40B4-BE49-F238E27FC236}">
                <a16:creationId xmlns:a16="http://schemas.microsoft.com/office/drawing/2014/main" xmlns="" id="{D1FFA894-E666-4AAB-90B4-A00984BD322C}"/>
              </a:ext>
            </a:extLst>
          </p:cNvPr>
          <p:cNvSpPr/>
          <p:nvPr userDrawn="1"/>
        </p:nvSpPr>
        <p:spPr>
          <a:xfrm flipV="1">
            <a:off x="1" y="397589"/>
            <a:ext cx="9144000" cy="280834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12700">
            <a:solidFill>
              <a:schemeClr val="bg1">
                <a:lumMod val="85000"/>
              </a:schemeClr>
            </a:solidFill>
          </a:ln>
        </p:spPr>
        <p:txBody>
          <a:bodyPr wrap="square" lIns="0" tIns="0" rIns="0" bIns="0" rtlCol="0"/>
          <a:lstStyle/>
          <a:p>
            <a:endParaRPr sz="2856"/>
          </a:p>
        </p:txBody>
      </p:sp>
    </p:spTree>
    <p:extLst>
      <p:ext uri="{BB962C8B-B14F-4D97-AF65-F5344CB8AC3E}">
        <p14:creationId xmlns:p14="http://schemas.microsoft.com/office/powerpoint/2010/main" val="1135436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25238" y="2425391"/>
            <a:ext cx="6012240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1" i="0">
                <a:solidFill>
                  <a:srgbClr val="003B5A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199" y="3684403"/>
            <a:ext cx="4235581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1" y="4783458"/>
            <a:ext cx="2926080" cy="4390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1" y="4783456"/>
            <a:ext cx="2103121" cy="4390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6340C1-9663-4834-9678-E2A955AB6CD1}" type="datetime1">
              <a:rPr lang="en-US" smtClean="0"/>
              <a:t>12/16/2020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940176" y="4795860"/>
            <a:ext cx="2103121" cy="2688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 sz="1747" b="1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7171B215-76B1-4062-B300-9C7BB6A65CB1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63410"/>
            <a:ext cx="1402441" cy="54898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5" r:id="rId2"/>
    <p:sldLayoutId id="2147483666" r:id="rId3"/>
  </p:sldLayoutIdLst>
  <p:hf hdr="0" ftr="0" dt="0"/>
  <p:txStyles>
    <p:titleStyle>
      <a:lvl1pPr>
        <a:defRPr sz="3170"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725145">
        <a:defRPr>
          <a:latin typeface="+mn-lt"/>
          <a:ea typeface="+mn-ea"/>
          <a:cs typeface="+mn-cs"/>
        </a:defRPr>
      </a:lvl2pPr>
      <a:lvl3pPr marL="1450291">
        <a:defRPr>
          <a:latin typeface="+mn-lt"/>
          <a:ea typeface="+mn-ea"/>
          <a:cs typeface="+mn-cs"/>
        </a:defRPr>
      </a:lvl3pPr>
      <a:lvl4pPr marL="2175435">
        <a:defRPr>
          <a:latin typeface="+mn-lt"/>
          <a:ea typeface="+mn-ea"/>
          <a:cs typeface="+mn-cs"/>
        </a:defRPr>
      </a:lvl4pPr>
      <a:lvl5pPr marL="2900580">
        <a:defRPr>
          <a:latin typeface="+mn-lt"/>
          <a:ea typeface="+mn-ea"/>
          <a:cs typeface="+mn-cs"/>
        </a:defRPr>
      </a:lvl5pPr>
      <a:lvl6pPr marL="3625726">
        <a:defRPr>
          <a:latin typeface="+mn-lt"/>
          <a:ea typeface="+mn-ea"/>
          <a:cs typeface="+mn-cs"/>
        </a:defRPr>
      </a:lvl6pPr>
      <a:lvl7pPr marL="4350871">
        <a:defRPr>
          <a:latin typeface="+mn-lt"/>
          <a:ea typeface="+mn-ea"/>
          <a:cs typeface="+mn-cs"/>
        </a:defRPr>
      </a:lvl7pPr>
      <a:lvl8pPr marL="5076016">
        <a:defRPr>
          <a:latin typeface="+mn-lt"/>
          <a:ea typeface="+mn-ea"/>
          <a:cs typeface="+mn-cs"/>
        </a:defRPr>
      </a:lvl8pPr>
      <a:lvl9pPr marL="5801162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725145">
        <a:defRPr>
          <a:latin typeface="+mn-lt"/>
          <a:ea typeface="+mn-ea"/>
          <a:cs typeface="+mn-cs"/>
        </a:defRPr>
      </a:lvl2pPr>
      <a:lvl3pPr marL="1450291">
        <a:defRPr>
          <a:latin typeface="+mn-lt"/>
          <a:ea typeface="+mn-ea"/>
          <a:cs typeface="+mn-cs"/>
        </a:defRPr>
      </a:lvl3pPr>
      <a:lvl4pPr marL="2175435">
        <a:defRPr>
          <a:latin typeface="+mn-lt"/>
          <a:ea typeface="+mn-ea"/>
          <a:cs typeface="+mn-cs"/>
        </a:defRPr>
      </a:lvl4pPr>
      <a:lvl5pPr marL="2900580">
        <a:defRPr>
          <a:latin typeface="+mn-lt"/>
          <a:ea typeface="+mn-ea"/>
          <a:cs typeface="+mn-cs"/>
        </a:defRPr>
      </a:lvl5pPr>
      <a:lvl6pPr marL="3625726">
        <a:defRPr>
          <a:latin typeface="+mn-lt"/>
          <a:ea typeface="+mn-ea"/>
          <a:cs typeface="+mn-cs"/>
        </a:defRPr>
      </a:lvl6pPr>
      <a:lvl7pPr marL="4350871">
        <a:defRPr>
          <a:latin typeface="+mn-lt"/>
          <a:ea typeface="+mn-ea"/>
          <a:cs typeface="+mn-cs"/>
        </a:defRPr>
      </a:lvl7pPr>
      <a:lvl8pPr marL="5076016">
        <a:defRPr>
          <a:latin typeface="+mn-lt"/>
          <a:ea typeface="+mn-ea"/>
          <a:cs typeface="+mn-cs"/>
        </a:defRPr>
      </a:lvl8pPr>
      <a:lvl9pPr marL="5801162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emf"/><Relationship Id="rId4" Type="http://schemas.openxmlformats.org/officeDocument/2006/relationships/image" Target="../media/image11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/>
          <p:nvPr/>
        </p:nvSpPr>
        <p:spPr>
          <a:xfrm>
            <a:off x="12777" y="4828294"/>
            <a:ext cx="9122853" cy="0"/>
          </a:xfrm>
          <a:custGeom>
            <a:avLst/>
            <a:gdLst/>
            <a:ahLst/>
            <a:cxnLst/>
            <a:rect l="l" t="t" r="r" b="b"/>
            <a:pathLst>
              <a:path w="5752465">
                <a:moveTo>
                  <a:pt x="0" y="0"/>
                </a:moveTo>
                <a:lnTo>
                  <a:pt x="5751940" y="0"/>
                </a:lnTo>
              </a:path>
            </a:pathLst>
          </a:custGeom>
          <a:ln w="9525">
            <a:solidFill>
              <a:srgbClr val="003B59"/>
            </a:solidFill>
          </a:ln>
        </p:spPr>
        <p:txBody>
          <a:bodyPr wrap="square" lIns="0" tIns="0" rIns="0" bIns="0" rtlCol="0"/>
          <a:lstStyle/>
          <a:p>
            <a:endParaRPr sz="2856"/>
          </a:p>
        </p:txBody>
      </p:sp>
      <p:sp>
        <p:nvSpPr>
          <p:cNvPr id="9" name="object 9"/>
          <p:cNvSpPr/>
          <p:nvPr/>
        </p:nvSpPr>
        <p:spPr>
          <a:xfrm>
            <a:off x="7167446" y="327990"/>
            <a:ext cx="1967349" cy="436530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856"/>
          </a:p>
        </p:txBody>
      </p:sp>
      <p:sp>
        <p:nvSpPr>
          <p:cNvPr id="10" name="TextBox 9"/>
          <p:cNvSpPr txBox="1"/>
          <p:nvPr/>
        </p:nvSpPr>
        <p:spPr>
          <a:xfrm>
            <a:off x="463243" y="895350"/>
            <a:ext cx="55589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Представление отчетности об использовании ассигнований резервных фондов Правительства Российской Федерации и Резервного фонда Президента Российской Федерации</a:t>
            </a:r>
            <a:endParaRPr lang="ru-RU" sz="2400" dirty="0">
              <a:solidFill>
                <a:srgbClr val="11437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" y="4803086"/>
            <a:ext cx="3638149" cy="2874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68" dirty="0">
                <a:solidFill>
                  <a:schemeClr val="bg1">
                    <a:lumMod val="65000"/>
                  </a:schemeClr>
                </a:solidFill>
              </a:rPr>
              <a:t>www.roskazna.ru</a:t>
            </a:r>
            <a:endParaRPr lang="ru-RU" sz="1268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38767" y="4803086"/>
            <a:ext cx="3625376" cy="2874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68" dirty="0">
                <a:solidFill>
                  <a:schemeClr val="bg1">
                    <a:lumMod val="65000"/>
                  </a:schemeClr>
                </a:solidFill>
              </a:rPr>
              <a:t> г. Москва, </a:t>
            </a:r>
            <a:r>
              <a:rPr lang="ru-RU" sz="1268" dirty="0" smtClean="0">
                <a:solidFill>
                  <a:schemeClr val="bg1">
                    <a:lumMod val="65000"/>
                  </a:schemeClr>
                </a:solidFill>
              </a:rPr>
              <a:t>18 декабря 2020 года</a:t>
            </a:r>
            <a:endParaRPr lang="ru-RU" sz="1268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0709" y="3625387"/>
            <a:ext cx="5217823" cy="654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30" b="1" dirty="0" smtClean="0">
                <a:solidFill>
                  <a:srgbClr val="11437F"/>
                </a:solidFill>
              </a:rPr>
              <a:t>Зайцев Павел Борисович</a:t>
            </a:r>
            <a:endParaRPr lang="ru-RU" sz="1430" dirty="0">
              <a:solidFill>
                <a:srgbClr val="11437F"/>
              </a:solidFill>
            </a:endParaRPr>
          </a:p>
          <a:p>
            <a:r>
              <a:rPr lang="ru-RU" sz="1110" dirty="0" smtClean="0">
                <a:solidFill>
                  <a:srgbClr val="11437F"/>
                </a:solidFill>
              </a:rPr>
              <a:t>Начальник отдела отчетности об исполнении бюджетов</a:t>
            </a:r>
          </a:p>
          <a:p>
            <a:r>
              <a:rPr lang="ru-RU" sz="1110" dirty="0" smtClean="0">
                <a:solidFill>
                  <a:srgbClr val="11437F"/>
                </a:solidFill>
              </a:rPr>
              <a:t>Управления бюджетного учета и отчетности</a:t>
            </a:r>
            <a:endParaRPr lang="ru-RU" sz="1110" dirty="0">
              <a:solidFill>
                <a:srgbClr val="11437F"/>
              </a:solidFill>
            </a:endParaRPr>
          </a:p>
        </p:txBody>
      </p:sp>
      <p:sp>
        <p:nvSpPr>
          <p:cNvPr id="16" name="object 2"/>
          <p:cNvSpPr/>
          <p:nvPr/>
        </p:nvSpPr>
        <p:spPr>
          <a:xfrm>
            <a:off x="5" y="4250972"/>
            <a:ext cx="4209462" cy="248238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9525">
            <a:solidFill>
              <a:srgbClr val="003B59"/>
            </a:solidFill>
          </a:ln>
        </p:spPr>
        <p:txBody>
          <a:bodyPr wrap="square" lIns="0" tIns="0" rIns="0" bIns="0" rtlCol="0"/>
          <a:lstStyle/>
          <a:p>
            <a:endParaRPr sz="2856"/>
          </a:p>
        </p:txBody>
      </p:sp>
      <p:sp>
        <p:nvSpPr>
          <p:cNvPr id="20" name="object 2">
            <a:extLst>
              <a:ext uri="{FF2B5EF4-FFF2-40B4-BE49-F238E27FC236}">
                <a16:creationId xmlns:a16="http://schemas.microsoft.com/office/drawing/2014/main" xmlns="" id="{5B18A36C-A304-4C91-856D-493F17EA7DB3}"/>
              </a:ext>
            </a:extLst>
          </p:cNvPr>
          <p:cNvSpPr/>
          <p:nvPr/>
        </p:nvSpPr>
        <p:spPr>
          <a:xfrm flipV="1">
            <a:off x="-1" y="396526"/>
            <a:ext cx="7591483" cy="280972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12700">
            <a:solidFill>
              <a:schemeClr val="bg1">
                <a:lumMod val="85000"/>
              </a:schemeClr>
            </a:solidFill>
          </a:ln>
        </p:spPr>
        <p:txBody>
          <a:bodyPr wrap="square" lIns="0" tIns="0" rIns="0" bIns="0" rtlCol="0"/>
          <a:lstStyle/>
          <a:p>
            <a:endParaRPr sz="2856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9057F448-D147-4228-A0FD-8008E86D846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63410"/>
            <a:ext cx="1402441" cy="5489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341AB2DE-CECA-49A9-9B95-65EA53230060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xmlns="" id="{97F93A75-AAAF-4A40-898A-1931B53DB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0822" y="35233"/>
            <a:ext cx="4342476" cy="545855"/>
          </a:xfrm>
        </p:spPr>
        <p:txBody>
          <a:bodyPr/>
          <a:lstStyle/>
          <a:p>
            <a:r>
              <a:rPr lang="ru-RU" sz="1800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Порядок представления</a:t>
            </a:r>
            <a:r>
              <a:rPr lang="ru-RU" sz="1800" dirty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800" dirty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F4BDD4EC-669E-4F28-8FBB-5BE17EF201BE}"/>
              </a:ext>
            </a:extLst>
          </p:cNvPr>
          <p:cNvSpPr txBox="1"/>
          <p:nvPr/>
        </p:nvSpPr>
        <p:spPr>
          <a:xfrm>
            <a:off x="762000" y="696021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b="1" dirty="0" smtClean="0"/>
              <a:t>Представление отчетности в информационные системы Федерального казначейства</a:t>
            </a:r>
            <a:endParaRPr lang="ru-RU" sz="1800" b="1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963" y="776298"/>
            <a:ext cx="514350" cy="48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7384960"/>
              </p:ext>
            </p:extLst>
          </p:nvPr>
        </p:nvGraphicFramePr>
        <p:xfrm>
          <a:off x="838200" y="1374480"/>
          <a:ext cx="7467600" cy="32546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3800"/>
                <a:gridCol w="3733800"/>
              </a:tblGrid>
              <a:tr h="487867"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/>
                        <a:t>ПУиО</a:t>
                      </a:r>
                      <a:r>
                        <a:rPr lang="ru-RU" dirty="0" smtClean="0"/>
                        <a:t> ЭБ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ИС АСФК</a:t>
                      </a:r>
                      <a:endParaRPr lang="ru-RU" dirty="0"/>
                    </a:p>
                  </a:txBody>
                  <a:tcPr/>
                </a:tc>
              </a:tr>
              <a:tr h="1563845">
                <a:tc>
                  <a:txBody>
                    <a:bodyPr/>
                    <a:lstStyle/>
                    <a:p>
                      <a:r>
                        <a:rPr lang="ru-RU" dirty="0" smtClean="0"/>
                        <a:t>Только в части сведений,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u="sng" baseline="0" dirty="0" smtClean="0"/>
                        <a:t>не</a:t>
                      </a:r>
                      <a:r>
                        <a:rPr lang="ru-RU" baseline="0" dirty="0" smtClean="0"/>
                        <a:t> составляющих государственную тайну и служебную информацию ограниченного распространения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 части сведений, </a:t>
                      </a:r>
                      <a:r>
                        <a:rPr lang="ru-RU" baseline="0" dirty="0" smtClean="0"/>
                        <a:t>составляющих государственную тайну и служебную информацию ограниченного распространения</a:t>
                      </a:r>
                      <a:endParaRPr lang="ru-RU" dirty="0"/>
                    </a:p>
                  </a:txBody>
                  <a:tcPr/>
                </a:tc>
              </a:tr>
              <a:tr h="1202958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Предзаполненная</a:t>
                      </a:r>
                      <a:r>
                        <a:rPr lang="ru-RU" dirty="0" smtClean="0"/>
                        <a:t> форма,</a:t>
                      </a:r>
                      <a:r>
                        <a:rPr lang="ru-RU" baseline="0" dirty="0" smtClean="0"/>
                        <a:t> требующая проверки, согласования и представления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Представление в соответствии с Альбомом</a:t>
                      </a:r>
                      <a:r>
                        <a:rPr lang="ru-RU" baseline="0" dirty="0" smtClean="0"/>
                        <a:t> ТФФ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265" y="3714750"/>
            <a:ext cx="533400" cy="51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5569" y="2357509"/>
            <a:ext cx="548813" cy="5268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62" y="2339880"/>
            <a:ext cx="563504" cy="536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1850" y="3674376"/>
            <a:ext cx="47625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2126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420C55A1-2B83-4FE2-987C-546E2D478764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10</a:t>
            </a:fld>
            <a:endParaRPr lang="ru-RU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C346BD26-ACB1-4ABB-AC14-553A6AC5837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17" y="887186"/>
            <a:ext cx="447995" cy="44799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F4BDD4EC-669E-4F28-8FBB-5BE17EF201BE}"/>
              </a:ext>
            </a:extLst>
          </p:cNvPr>
          <p:cNvSpPr txBox="1"/>
          <p:nvPr/>
        </p:nvSpPr>
        <p:spPr>
          <a:xfrm>
            <a:off x="914400" y="917642"/>
            <a:ext cx="7567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b="1" dirty="0" smtClean="0"/>
              <a:t>На что обратить внимание?</a:t>
            </a:r>
            <a:endParaRPr lang="ru-RU" sz="1800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36E071FB-4248-4597-944D-62E699719B79}"/>
              </a:ext>
            </a:extLst>
          </p:cNvPr>
          <p:cNvSpPr txBox="1"/>
          <p:nvPr/>
        </p:nvSpPr>
        <p:spPr>
          <a:xfrm>
            <a:off x="1066800" y="1600979"/>
            <a:ext cx="7517219" cy="2164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1800" b="1" dirty="0" smtClean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Распоряжения прошлых лет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1800" b="1" dirty="0" smtClean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Отражение КБК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1800" b="1" dirty="0" smtClean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Соответствие грифов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1800" b="1" dirty="0" smtClean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Детализированные КВР</a:t>
            </a:r>
            <a:endParaRPr lang="en-US" sz="1800" b="1" dirty="0">
              <a:solidFill>
                <a:srgbClr val="11437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149" y="1661046"/>
            <a:ext cx="438150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149" y="2245176"/>
            <a:ext cx="438150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331" y="2790257"/>
            <a:ext cx="438150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585" y="3314914"/>
            <a:ext cx="438150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287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341AB2DE-CECA-49A9-9B95-65EA53230060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895600" y="2038350"/>
            <a:ext cx="35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Спасибо за внимание!</a:t>
            </a:r>
            <a:endParaRPr lang="ru-RU" sz="2400" dirty="0">
              <a:solidFill>
                <a:srgbClr val="11437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2585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420C55A1-2B83-4FE2-987C-546E2D478764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xmlns="" id="{91E50705-0BAB-4EF1-B003-B21983F221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0822" y="35233"/>
            <a:ext cx="4342476" cy="276999"/>
          </a:xfrm>
        </p:spPr>
        <p:txBody>
          <a:bodyPr/>
          <a:lstStyle/>
          <a:p>
            <a:r>
              <a:rPr lang="ru-RU" sz="1800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Нормативное регулирование</a:t>
            </a:r>
            <a:endParaRPr lang="ru-RU" dirty="0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C346BD26-ACB1-4ABB-AC14-553A6AC5837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779" y="795188"/>
            <a:ext cx="447995" cy="44799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F4BDD4EC-669E-4F28-8FBB-5BE17EF201BE}"/>
              </a:ext>
            </a:extLst>
          </p:cNvPr>
          <p:cNvSpPr txBox="1"/>
          <p:nvPr/>
        </p:nvSpPr>
        <p:spPr>
          <a:xfrm>
            <a:off x="854660" y="696021"/>
            <a:ext cx="75677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b="1" dirty="0" smtClean="0"/>
              <a:t>Нормативно-правовые акты, регламентирующие </a:t>
            </a:r>
            <a:r>
              <a:rPr lang="ru-RU" sz="1800" b="1" dirty="0"/>
              <a:t>представление отчетности об использовании ассигнований резервных фондов Правительства Российской Федерации и Резервного фонда Президента Российской </a:t>
            </a:r>
            <a:r>
              <a:rPr lang="ru-RU" sz="1800" b="1" dirty="0" smtClean="0"/>
              <a:t>Федерации</a:t>
            </a:r>
            <a:endParaRPr lang="ru-RU" sz="1800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36E071FB-4248-4597-944D-62E699719B79}"/>
              </a:ext>
            </a:extLst>
          </p:cNvPr>
          <p:cNvSpPr txBox="1"/>
          <p:nvPr/>
        </p:nvSpPr>
        <p:spPr>
          <a:xfrm>
            <a:off x="735773" y="1962150"/>
            <a:ext cx="7517219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800" b="1" dirty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Бюджетный кодекс Российской Федерации (</a:t>
            </a:r>
            <a:r>
              <a:rPr lang="ru-RU" sz="1800" b="1" dirty="0" smtClean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статьи 81, 264.1</a:t>
            </a:r>
            <a:r>
              <a:rPr lang="ru-RU" sz="1800" b="1" dirty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)</a:t>
            </a:r>
          </a:p>
          <a:p>
            <a:pPr marL="171450" indent="-1714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800" b="1" dirty="0" smtClean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Приказы </a:t>
            </a:r>
            <a:r>
              <a:rPr lang="ru-RU" sz="1800" b="1" dirty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Министерства финансов Российской Федерации </a:t>
            </a:r>
            <a:r>
              <a:rPr lang="ru-RU" sz="1800" b="1" dirty="0" smtClean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/>
            </a:r>
            <a:br>
              <a:rPr lang="ru-RU" sz="1800" b="1" dirty="0" smtClean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lang="ru-RU" sz="1800" b="1" dirty="0" smtClean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от </a:t>
            </a:r>
            <a:r>
              <a:rPr lang="ru-RU" sz="1800" b="1" dirty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11.04.2016 №</a:t>
            </a:r>
            <a:r>
              <a:rPr lang="en-US" sz="1800" b="1" dirty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</a:t>
            </a:r>
            <a:r>
              <a:rPr lang="en-US" sz="1800" b="1" dirty="0" smtClean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116</a:t>
            </a:r>
            <a:r>
              <a:rPr lang="ru-RU" sz="1800" b="1" dirty="0" smtClean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и от </a:t>
            </a:r>
            <a:r>
              <a:rPr lang="en-US" sz="1800" b="1" dirty="0" smtClean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16.09.2014 </a:t>
            </a:r>
            <a:r>
              <a:rPr lang="ru-RU" sz="1800" b="1" dirty="0" smtClean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№</a:t>
            </a:r>
            <a:r>
              <a:rPr lang="en-US" sz="1800" b="1" dirty="0" smtClean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293</a:t>
            </a:r>
            <a:endParaRPr lang="ru-RU" sz="1800" b="1" dirty="0">
              <a:solidFill>
                <a:srgbClr val="11437F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marL="171450" indent="-1714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800" b="1" dirty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Постановление Правительства Российской Федерации </a:t>
            </a:r>
            <a:r>
              <a:rPr lang="ru-RU" sz="1800" b="1" dirty="0" smtClean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/>
            </a:r>
            <a:br>
              <a:rPr lang="ru-RU" sz="1800" b="1" dirty="0" smtClean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lang="ru-RU" sz="1800" b="1" dirty="0" smtClean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от </a:t>
            </a:r>
            <a:r>
              <a:rPr lang="ru-RU" sz="1800" b="1" dirty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26 декабря 2019 г. № </a:t>
            </a:r>
            <a:r>
              <a:rPr lang="ru-RU" sz="1800" b="1" dirty="0" smtClean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1846</a:t>
            </a:r>
          </a:p>
          <a:p>
            <a:pPr marL="171450" indent="-1714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800" b="1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Приказ </a:t>
            </a:r>
            <a:r>
              <a:rPr lang="ru-RU" sz="1800" b="1" dirty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Министерства финансов Российской Федерации </a:t>
            </a:r>
            <a:br>
              <a:rPr lang="ru-RU" sz="1800" b="1" dirty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b="1" dirty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 6 февраля 2020 г. № </a:t>
            </a:r>
            <a:r>
              <a:rPr lang="ru-RU" sz="1800" b="1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15н</a:t>
            </a:r>
            <a:endParaRPr lang="en-US" sz="1800" b="1" dirty="0">
              <a:solidFill>
                <a:srgbClr val="11437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049" y="2081212"/>
            <a:ext cx="37147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269" y="2451099"/>
            <a:ext cx="37147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489" y="3276822"/>
            <a:ext cx="37147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029" y="4095750"/>
            <a:ext cx="37147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41905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420C55A1-2B83-4FE2-987C-546E2D478764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xmlns="" id="{91E50705-0BAB-4EF1-B003-B21983F221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0822" y="35233"/>
            <a:ext cx="4342476" cy="276999"/>
          </a:xfrm>
        </p:spPr>
        <p:txBody>
          <a:bodyPr/>
          <a:lstStyle/>
          <a:p>
            <a:r>
              <a:rPr lang="ru-RU" sz="1800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Нормативное регулирование</a:t>
            </a:r>
            <a:endParaRPr lang="ru-RU" dirty="0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C346BD26-ACB1-4ABB-AC14-553A6AC5837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779" y="795188"/>
            <a:ext cx="447995" cy="44799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F4BDD4EC-669E-4F28-8FBB-5BE17EF201BE}"/>
              </a:ext>
            </a:extLst>
          </p:cNvPr>
          <p:cNvSpPr txBox="1"/>
          <p:nvPr/>
        </p:nvSpPr>
        <p:spPr>
          <a:xfrm>
            <a:off x="854660" y="696021"/>
            <a:ext cx="75677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b="1" dirty="0" smtClean="0"/>
              <a:t>Изменения, касающиеся порядка формирования отчетности за 2020 год и в 2021 году</a:t>
            </a:r>
            <a:endParaRPr lang="ru-RU" sz="1800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36E071FB-4248-4597-944D-62E699719B79}"/>
              </a:ext>
            </a:extLst>
          </p:cNvPr>
          <p:cNvSpPr txBox="1"/>
          <p:nvPr/>
        </p:nvSpPr>
        <p:spPr>
          <a:xfrm>
            <a:off x="723193" y="1323302"/>
            <a:ext cx="751721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600" b="1" dirty="0" smtClean="0">
                <a:solidFill>
                  <a:srgbClr val="FF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Постановление </a:t>
            </a:r>
            <a:r>
              <a:rPr lang="ru-RU" sz="1600" b="1" dirty="0">
                <a:solidFill>
                  <a:srgbClr val="FF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Правительства Российской Федерации </a:t>
            </a:r>
            <a:r>
              <a:rPr lang="ru-RU" sz="1600" b="1" dirty="0" smtClean="0">
                <a:solidFill>
                  <a:srgbClr val="FF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/>
            </a:r>
            <a:br>
              <a:rPr lang="ru-RU" sz="1600" b="1" dirty="0" smtClean="0">
                <a:solidFill>
                  <a:srgbClr val="FF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lang="ru-RU" sz="1600" b="1" dirty="0" smtClean="0">
                <a:solidFill>
                  <a:srgbClr val="FF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от </a:t>
            </a:r>
            <a:r>
              <a:rPr lang="ru-RU" sz="1600" b="1" dirty="0">
                <a:solidFill>
                  <a:srgbClr val="FF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26 декабря 2019 г. № </a:t>
            </a:r>
            <a:r>
              <a:rPr lang="ru-RU" sz="1600" b="1" dirty="0" smtClean="0">
                <a:solidFill>
                  <a:srgbClr val="FF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1846 </a:t>
            </a:r>
            <a:r>
              <a:rPr lang="ru-RU" sz="1600" b="1" u="sng" dirty="0" smtClean="0">
                <a:solidFill>
                  <a:srgbClr val="FF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(изменения)</a:t>
            </a:r>
          </a:p>
          <a:p>
            <a:pPr marL="171450" indent="-1714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600" b="1" dirty="0">
                <a:solidFill>
                  <a:srgbClr val="FF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приказ Министерства финансов </a:t>
            </a:r>
            <a:r>
              <a:rPr lang="ru-RU" sz="1600" b="1" dirty="0" smtClean="0">
                <a:solidFill>
                  <a:srgbClr val="FF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Российской Федерации </a:t>
            </a:r>
            <a:br>
              <a:rPr lang="ru-RU" sz="1600" b="1" dirty="0" smtClean="0">
                <a:solidFill>
                  <a:srgbClr val="FF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lang="ru-RU" sz="1600" b="1" dirty="0" smtClean="0">
                <a:solidFill>
                  <a:srgbClr val="FF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от </a:t>
            </a:r>
            <a:r>
              <a:rPr lang="ru-RU" sz="1600" b="1" dirty="0">
                <a:solidFill>
                  <a:srgbClr val="FF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6 февраля 2020 г. № </a:t>
            </a:r>
            <a:r>
              <a:rPr lang="ru-RU" sz="1600" b="1" dirty="0" smtClean="0">
                <a:solidFill>
                  <a:srgbClr val="FF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15н </a:t>
            </a:r>
            <a:r>
              <a:rPr lang="ru-RU" sz="1600" b="1" u="sng" dirty="0" smtClean="0">
                <a:solidFill>
                  <a:srgbClr val="FF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(признание утратившим силу)</a:t>
            </a:r>
          </a:p>
          <a:p>
            <a:pPr marL="171450" indent="-1714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600" b="1" dirty="0" smtClean="0">
                <a:solidFill>
                  <a:srgbClr val="4978B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Проект приказа Минфина России «Об </a:t>
            </a:r>
            <a:r>
              <a:rPr lang="ru-RU" sz="1600" b="1" dirty="0">
                <a:solidFill>
                  <a:srgbClr val="4978B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утверждении форм сведений о результатах реализации </a:t>
            </a:r>
            <a:r>
              <a:rPr lang="ru-RU" sz="1600" b="1" dirty="0" smtClean="0">
                <a:solidFill>
                  <a:srgbClr val="4978B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мероприятий, источником </a:t>
            </a:r>
            <a:r>
              <a:rPr lang="ru-RU" sz="1600" b="1" dirty="0">
                <a:solidFill>
                  <a:srgbClr val="4978B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финансового обеспечения которых являются </a:t>
            </a:r>
            <a:r>
              <a:rPr lang="ru-RU" sz="1600" b="1" dirty="0" smtClean="0">
                <a:solidFill>
                  <a:srgbClr val="4978B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бюджетные ассигнования </a:t>
            </a:r>
            <a:r>
              <a:rPr lang="ru-RU" sz="1600" b="1" dirty="0">
                <a:solidFill>
                  <a:srgbClr val="4978B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резервного фонда Правительства Российской </a:t>
            </a:r>
            <a:r>
              <a:rPr lang="ru-RU" sz="1600" b="1" dirty="0" smtClean="0">
                <a:solidFill>
                  <a:srgbClr val="4978B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Федерации, а </a:t>
            </a:r>
            <a:r>
              <a:rPr lang="ru-RU" sz="1600" b="1" dirty="0">
                <a:solidFill>
                  <a:srgbClr val="4978B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также рекомендаций по их составлению и </a:t>
            </a:r>
            <a:r>
              <a:rPr lang="ru-RU" sz="1600" b="1" dirty="0" smtClean="0">
                <a:solidFill>
                  <a:srgbClr val="4978B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представлению»</a:t>
            </a:r>
            <a:endParaRPr lang="en-US" sz="1600" b="1" dirty="0">
              <a:solidFill>
                <a:srgbClr val="4978B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049" y="1428750"/>
            <a:ext cx="37147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582" y="2114550"/>
            <a:ext cx="37147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582" y="2876549"/>
            <a:ext cx="37147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81582" y="1428750"/>
            <a:ext cx="7735006" cy="31771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Главные распорядители средств федерального </a:t>
            </a:r>
            <a:r>
              <a:rPr lang="ru-RU" sz="18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бюджета, которым </a:t>
            </a:r>
            <a:r>
              <a:rPr lang="ru-RU" sz="18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актами Правительства Российской Федерации </a:t>
            </a:r>
            <a:r>
              <a:rPr lang="ru-RU" sz="18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предусмотрено выделение </a:t>
            </a:r>
            <a:r>
              <a:rPr lang="ru-RU" sz="18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бюджетных ассигнований резервного фонда, представляют </a:t>
            </a:r>
            <a:r>
              <a:rPr lang="ru-RU" sz="1800" u="sng" dirty="0" smtClean="0">
                <a:solidFill>
                  <a:srgbClr val="FF0000"/>
                </a:solidFill>
              </a:rPr>
              <a:t>в Федеральное </a:t>
            </a:r>
            <a:r>
              <a:rPr lang="ru-RU" sz="1800" u="sng" dirty="0">
                <a:solidFill>
                  <a:srgbClr val="FF0000"/>
                </a:solidFill>
              </a:rPr>
              <a:t>казначейство </a:t>
            </a:r>
            <a:r>
              <a:rPr lang="ru-RU" sz="18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в составе бюджетной отчетности сведения </a:t>
            </a:r>
            <a:r>
              <a:rPr lang="ru-RU" sz="18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о результатах </a:t>
            </a:r>
            <a:r>
              <a:rPr lang="ru-RU" sz="18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реализации </a:t>
            </a:r>
            <a:r>
              <a:rPr lang="ru-RU" sz="18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мероприятий</a:t>
            </a:r>
            <a:r>
              <a:rPr lang="ru-RU" sz="18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, источником </a:t>
            </a:r>
            <a:r>
              <a:rPr lang="ru-RU" sz="18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финансового обеспечения </a:t>
            </a:r>
            <a:r>
              <a:rPr lang="ru-RU" sz="18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которых в </a:t>
            </a:r>
            <a:r>
              <a:rPr lang="ru-RU" sz="18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текущем финансовом </a:t>
            </a:r>
            <a:r>
              <a:rPr lang="ru-RU" sz="18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году являются </a:t>
            </a:r>
            <a:r>
              <a:rPr lang="ru-RU" sz="18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бюджетные ассигнования </a:t>
            </a:r>
            <a:r>
              <a:rPr lang="ru-RU" sz="18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резервного фонда, по форме и в порядке, </a:t>
            </a:r>
            <a:r>
              <a:rPr lang="ru-RU" sz="18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установленном Министерством </a:t>
            </a:r>
            <a:r>
              <a:rPr lang="ru-RU" sz="18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финансов Российской Федерации.</a:t>
            </a:r>
          </a:p>
        </p:txBody>
      </p:sp>
    </p:spTree>
    <p:extLst>
      <p:ext uri="{BB962C8B-B14F-4D97-AF65-F5344CB8AC3E}">
        <p14:creationId xmlns:p14="http://schemas.microsoft.com/office/powerpoint/2010/main" val="1869420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341AB2DE-CECA-49A9-9B95-65EA53230060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xmlns="" id="{97F93A75-AAAF-4A40-898A-1931B53DB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0822" y="35233"/>
            <a:ext cx="4342476" cy="545855"/>
          </a:xfrm>
        </p:spPr>
        <p:txBody>
          <a:bodyPr/>
          <a:lstStyle/>
          <a:p>
            <a:r>
              <a:rPr lang="ru-RU" sz="1800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Порядок представления</a:t>
            </a:r>
            <a:r>
              <a:rPr lang="ru-RU" sz="1800" dirty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800" dirty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5C03846A-773B-4354-A3C2-5946AAF3B30A}"/>
              </a:ext>
            </a:extLst>
          </p:cNvPr>
          <p:cNvSpPr/>
          <p:nvPr/>
        </p:nvSpPr>
        <p:spPr>
          <a:xfrm>
            <a:off x="990600" y="1423766"/>
            <a:ext cx="7842098" cy="830995"/>
          </a:xfrm>
          <a:prstGeom prst="rect">
            <a:avLst/>
          </a:prstGeom>
        </p:spPr>
        <p:txBody>
          <a:bodyPr wrap="square" lIns="91439" tIns="45719" rIns="91439" bIns="45719">
            <a:spAutoFit/>
          </a:bodyPr>
          <a:lstStyle/>
          <a:p>
            <a:r>
              <a:rPr lang="ru-RU" sz="1600" dirty="0" smtClean="0">
                <a:solidFill>
                  <a:srgbClr val="11437F"/>
                </a:solidFill>
                <a:cs typeface="Times New Roman" panose="02020603050405020304" pitchFamily="18" charset="0"/>
              </a:rPr>
              <a:t>Отчет </a:t>
            </a:r>
            <a:r>
              <a:rPr lang="ru-RU" sz="1600" dirty="0">
                <a:solidFill>
                  <a:srgbClr val="11437F"/>
                </a:solidFill>
                <a:cs typeface="Times New Roman" panose="02020603050405020304" pitchFamily="18" charset="0"/>
              </a:rPr>
              <a:t>об использовании ассигнований </a:t>
            </a:r>
            <a:r>
              <a:rPr lang="ru-RU" sz="1600" strike="sngStrike" dirty="0">
                <a:solidFill>
                  <a:srgbClr val="FF0000"/>
                </a:solidFill>
                <a:cs typeface="Times New Roman" panose="02020603050405020304" pitchFamily="18" charset="0"/>
              </a:rPr>
              <a:t>резервного фонда Правительства Российской Федерации и </a:t>
            </a:r>
            <a:r>
              <a:rPr lang="ru-RU" sz="1600" dirty="0">
                <a:solidFill>
                  <a:srgbClr val="11437F"/>
                </a:solidFill>
                <a:cs typeface="Times New Roman" panose="02020603050405020304" pitchFamily="18" charset="0"/>
              </a:rPr>
              <a:t>резервного фонда Президента Российской Федерации (ф. 0503127) (Отчет (ф. 0503127U)</a:t>
            </a:r>
            <a:endParaRPr lang="ru-RU" sz="1600" dirty="0"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999" y="1586850"/>
            <a:ext cx="504825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273975"/>
            <a:ext cx="504825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xmlns="" id="{5C03846A-773B-4354-A3C2-5946AAF3B30A}"/>
              </a:ext>
            </a:extLst>
          </p:cNvPr>
          <p:cNvSpPr/>
          <p:nvPr/>
        </p:nvSpPr>
        <p:spPr>
          <a:xfrm>
            <a:off x="990599" y="3110891"/>
            <a:ext cx="7889865" cy="830995"/>
          </a:xfrm>
          <a:prstGeom prst="rect">
            <a:avLst/>
          </a:prstGeom>
        </p:spPr>
        <p:txBody>
          <a:bodyPr wrap="square" lIns="91439" tIns="45719" rIns="91439" bIns="45719">
            <a:spAutoFit/>
          </a:bodyPr>
          <a:lstStyle/>
          <a:p>
            <a:r>
              <a:rPr lang="ru-RU" sz="1600" dirty="0">
                <a:solidFill>
                  <a:srgbClr val="11437F"/>
                </a:solidFill>
                <a:cs typeface="Times New Roman" panose="02020603050405020304" pitchFamily="18" charset="0"/>
              </a:rPr>
              <a:t>Сведения о результатах реализации мероприятий, источником финансового</a:t>
            </a:r>
          </a:p>
          <a:p>
            <a:r>
              <a:rPr lang="ru-RU" sz="1600" dirty="0">
                <a:solidFill>
                  <a:srgbClr val="11437F"/>
                </a:solidFill>
                <a:cs typeface="Times New Roman" panose="02020603050405020304" pitchFamily="18" charset="0"/>
              </a:rPr>
              <a:t>обеспечения которых являются бюджетные ассигнования резервного фонда</a:t>
            </a:r>
          </a:p>
          <a:p>
            <a:r>
              <a:rPr lang="ru-RU" sz="1600" dirty="0">
                <a:solidFill>
                  <a:srgbClr val="11437F"/>
                </a:solidFill>
                <a:cs typeface="Times New Roman" panose="02020603050405020304" pitchFamily="18" charset="0"/>
              </a:rPr>
              <a:t>Правительства Российской Федерации (ф. 0501118)</a:t>
            </a:r>
            <a:endParaRPr lang="ru-RU" sz="1600" dirty="0">
              <a:cs typeface="Times New Roman" panose="02020603050405020304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F4BDD4EC-669E-4F28-8FBB-5BE17EF201BE}"/>
              </a:ext>
            </a:extLst>
          </p:cNvPr>
          <p:cNvSpPr txBox="1"/>
          <p:nvPr/>
        </p:nvSpPr>
        <p:spPr>
          <a:xfrm>
            <a:off x="762000" y="696021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b="1" dirty="0" smtClean="0"/>
              <a:t>Формы отчетности, представляемые в Федеральное казначейство ГРБС за 2020 год и в 2021 году</a:t>
            </a:r>
            <a:endParaRPr lang="ru-RU" sz="18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066801" y="2282341"/>
            <a:ext cx="7620000" cy="7086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Представляется по состоянию на 01.01.2021</a:t>
            </a:r>
            <a:endParaRPr lang="ru-RU" sz="16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1066801" y="4019549"/>
            <a:ext cx="7619999" cy="7086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Представляется по состоянию на 01.01.2021, далее – ежеквартально в составе квартальной отчетности</a:t>
            </a:r>
            <a:endParaRPr lang="ru-RU" sz="16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963" y="776298"/>
            <a:ext cx="514350" cy="48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94207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Схема представления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6850" y="1559968"/>
            <a:ext cx="495300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0513" y="742949"/>
            <a:ext cx="767687" cy="669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1559967"/>
            <a:ext cx="495300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304800" y="4133850"/>
            <a:ext cx="1028700" cy="3810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ГРБС</a:t>
            </a:r>
            <a:endParaRPr lang="ru-RU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914400" y="2114550"/>
            <a:ext cx="1600200" cy="439785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Федеральное казначейство</a:t>
            </a:r>
            <a:endParaRPr lang="ru-RU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334000" y="4136124"/>
            <a:ext cx="1028700" cy="3810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ГРБС</a:t>
            </a:r>
            <a:endParaRPr lang="ru-RU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924550" y="2114550"/>
            <a:ext cx="1600200" cy="439785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Минфин России</a:t>
            </a:r>
            <a:endParaRPr lang="ru-RU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447800" y="4133850"/>
            <a:ext cx="1028700" cy="3810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ГРБС</a:t>
            </a:r>
            <a:endParaRPr lang="ru-RU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590800" y="4129870"/>
            <a:ext cx="1028700" cy="3810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ГРБС</a:t>
            </a:r>
            <a:endParaRPr lang="ru-RU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496050" y="4129870"/>
            <a:ext cx="1028700" cy="3810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ГРБС</a:t>
            </a:r>
            <a:endParaRPr lang="ru-RU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7696200" y="4129870"/>
            <a:ext cx="1028700" cy="3810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ГРБС</a:t>
            </a:r>
            <a:endParaRPr lang="ru-RU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7" name="Прямая со стрелкой 6"/>
          <p:cNvCxnSpPr>
            <a:stCxn id="4" idx="0"/>
            <a:endCxn id="8" idx="2"/>
          </p:cNvCxnSpPr>
          <p:nvPr/>
        </p:nvCxnSpPr>
        <p:spPr>
          <a:xfrm flipV="1">
            <a:off x="819150" y="2554335"/>
            <a:ext cx="895350" cy="1579515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11" idx="0"/>
            <a:endCxn id="8" idx="2"/>
          </p:cNvCxnSpPr>
          <p:nvPr/>
        </p:nvCxnSpPr>
        <p:spPr>
          <a:xfrm flipH="1" flipV="1">
            <a:off x="1714500" y="2554335"/>
            <a:ext cx="247650" cy="1579515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9" idx="0"/>
            <a:endCxn id="10" idx="2"/>
          </p:cNvCxnSpPr>
          <p:nvPr/>
        </p:nvCxnSpPr>
        <p:spPr>
          <a:xfrm flipV="1">
            <a:off x="5848350" y="2554335"/>
            <a:ext cx="876300" cy="1581789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12" idx="0"/>
            <a:endCxn id="8" idx="2"/>
          </p:cNvCxnSpPr>
          <p:nvPr/>
        </p:nvCxnSpPr>
        <p:spPr>
          <a:xfrm flipH="1" flipV="1">
            <a:off x="1714500" y="2554335"/>
            <a:ext cx="1390650" cy="1575535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stCxn id="13" idx="0"/>
            <a:endCxn id="10" idx="2"/>
          </p:cNvCxnSpPr>
          <p:nvPr/>
        </p:nvCxnSpPr>
        <p:spPr>
          <a:xfrm flipH="1" flipV="1">
            <a:off x="6724650" y="2554335"/>
            <a:ext cx="285750" cy="1575535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14" idx="0"/>
            <a:endCxn id="10" idx="2"/>
          </p:cNvCxnSpPr>
          <p:nvPr/>
        </p:nvCxnSpPr>
        <p:spPr>
          <a:xfrm flipH="1" flipV="1">
            <a:off x="6724650" y="2554335"/>
            <a:ext cx="1485900" cy="1575535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Прямоугольник 29"/>
          <p:cNvSpPr/>
          <p:nvPr/>
        </p:nvSpPr>
        <p:spPr>
          <a:xfrm>
            <a:off x="457200" y="2952750"/>
            <a:ext cx="3048000" cy="685800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Ежегодно ф. 0503127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u</a:t>
            </a:r>
            <a:endParaRPr lang="ru-RU" sz="1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5353050" y="2952750"/>
            <a:ext cx="3105150" cy="685800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Ежеквартально ф. 0503118</a:t>
            </a:r>
            <a:endParaRPr lang="ru-RU" sz="1800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32" name="Прямая со стрелкой 31"/>
          <p:cNvCxnSpPr>
            <a:stCxn id="8" idx="3"/>
            <a:endCxn id="10" idx="1"/>
          </p:cNvCxnSpPr>
          <p:nvPr/>
        </p:nvCxnSpPr>
        <p:spPr>
          <a:xfrm>
            <a:off x="2514600" y="2334443"/>
            <a:ext cx="3409950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 flipH="1" flipV="1">
            <a:off x="5181600" y="1632822"/>
            <a:ext cx="1104900" cy="48172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Скругленный прямоугольник 41"/>
          <p:cNvSpPr/>
          <p:nvPr/>
        </p:nvSpPr>
        <p:spPr>
          <a:xfrm>
            <a:off x="3352800" y="1412930"/>
            <a:ext cx="1828800" cy="439785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Правительство РФ</a:t>
            </a:r>
            <a:endParaRPr lang="ru-RU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6" name="Умножение 35"/>
          <p:cNvSpPr/>
          <p:nvPr/>
        </p:nvSpPr>
        <p:spPr>
          <a:xfrm>
            <a:off x="1466850" y="590550"/>
            <a:ext cx="5715000" cy="4724400"/>
          </a:xfrm>
          <a:prstGeom prst="mathMultiply">
            <a:avLst/>
          </a:prstGeom>
          <a:solidFill>
            <a:srgbClr val="CC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2275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Новая схема представления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6850" y="1559968"/>
            <a:ext cx="495300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0513" y="742949"/>
            <a:ext cx="767687" cy="669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1559967"/>
            <a:ext cx="495300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304800" y="4133850"/>
            <a:ext cx="1028700" cy="3810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ГРБС</a:t>
            </a:r>
            <a:endParaRPr lang="ru-RU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914400" y="2114550"/>
            <a:ext cx="1600200" cy="439785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Федеральное казначейство</a:t>
            </a:r>
            <a:endParaRPr lang="ru-RU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924550" y="2114550"/>
            <a:ext cx="1600200" cy="439785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Минфин России</a:t>
            </a:r>
            <a:endParaRPr lang="ru-RU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654505" y="4133850"/>
            <a:ext cx="1028700" cy="3810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ГРБС</a:t>
            </a:r>
            <a:endParaRPr lang="ru-RU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048000" y="4129870"/>
            <a:ext cx="1028700" cy="3810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ГРБС</a:t>
            </a:r>
            <a:endParaRPr lang="ru-RU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7" name="Прямая со стрелкой 6"/>
          <p:cNvCxnSpPr>
            <a:stCxn id="4" idx="0"/>
            <a:endCxn id="8" idx="2"/>
          </p:cNvCxnSpPr>
          <p:nvPr/>
        </p:nvCxnSpPr>
        <p:spPr>
          <a:xfrm flipV="1">
            <a:off x="819150" y="2554335"/>
            <a:ext cx="895350" cy="1579515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11" idx="0"/>
            <a:endCxn id="8" idx="2"/>
          </p:cNvCxnSpPr>
          <p:nvPr/>
        </p:nvCxnSpPr>
        <p:spPr>
          <a:xfrm flipH="1" flipV="1">
            <a:off x="1714500" y="2554335"/>
            <a:ext cx="454355" cy="1579515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12" idx="0"/>
            <a:endCxn id="8" idx="2"/>
          </p:cNvCxnSpPr>
          <p:nvPr/>
        </p:nvCxnSpPr>
        <p:spPr>
          <a:xfrm flipH="1" flipV="1">
            <a:off x="1714500" y="2554335"/>
            <a:ext cx="1847850" cy="1575535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Прямоугольник 29"/>
          <p:cNvSpPr/>
          <p:nvPr/>
        </p:nvSpPr>
        <p:spPr>
          <a:xfrm>
            <a:off x="457199" y="2952750"/>
            <a:ext cx="3423313" cy="914400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Ежегодно ф. 0503127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u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 (в части ПНА Президента РФ) </a:t>
            </a:r>
            <a:r>
              <a:rPr lang="ru-RU" sz="1800" b="1" dirty="0" smtClean="0">
                <a:solidFill>
                  <a:srgbClr val="FF0000"/>
                </a:solidFill>
              </a:rPr>
              <a:t>+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 Ежеквартально </a:t>
            </a:r>
            <a:r>
              <a:rPr lang="ru-RU" sz="1800" dirty="0">
                <a:solidFill>
                  <a:schemeClr val="tx2">
                    <a:lumMod val="75000"/>
                  </a:schemeClr>
                </a:solidFill>
              </a:rPr>
              <a:t>ф. 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0503118</a:t>
            </a:r>
            <a:endParaRPr lang="ru-RU" sz="1800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32" name="Прямая со стрелкой 31"/>
          <p:cNvCxnSpPr>
            <a:stCxn id="8" idx="3"/>
            <a:endCxn id="10" idx="1"/>
          </p:cNvCxnSpPr>
          <p:nvPr/>
        </p:nvCxnSpPr>
        <p:spPr>
          <a:xfrm>
            <a:off x="2514600" y="2334443"/>
            <a:ext cx="3409950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 flipH="1" flipV="1">
            <a:off x="5181600" y="1632822"/>
            <a:ext cx="1104900" cy="48172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Скругленный прямоугольник 41"/>
          <p:cNvSpPr/>
          <p:nvPr/>
        </p:nvSpPr>
        <p:spPr>
          <a:xfrm>
            <a:off x="3352800" y="1412930"/>
            <a:ext cx="1828800" cy="439785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Правительство РФ</a:t>
            </a:r>
            <a:endParaRPr lang="ru-RU" sz="1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4741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341AB2DE-CECA-49A9-9B95-65EA53230060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xmlns="" id="{97F93A75-AAAF-4A40-898A-1931B53DB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0822" y="35233"/>
            <a:ext cx="4342476" cy="545855"/>
          </a:xfrm>
        </p:spPr>
        <p:txBody>
          <a:bodyPr/>
          <a:lstStyle/>
          <a:p>
            <a:r>
              <a:rPr lang="ru-RU" sz="1800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Порядок представления</a:t>
            </a:r>
            <a:r>
              <a:rPr lang="ru-RU" sz="1800" dirty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800" dirty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847" y="692547"/>
            <a:ext cx="514350" cy="48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F4BDD4EC-669E-4F28-8FBB-5BE17EF201BE}"/>
              </a:ext>
            </a:extLst>
          </p:cNvPr>
          <p:cNvSpPr txBox="1"/>
          <p:nvPr/>
        </p:nvSpPr>
        <p:spPr>
          <a:xfrm>
            <a:off x="780197" y="588102"/>
            <a:ext cx="8153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rgbClr val="11437F"/>
                </a:solidFill>
              </a:rPr>
              <a:t>Отчет об использовании ассигнований </a:t>
            </a:r>
            <a:r>
              <a:rPr lang="ru-RU" sz="1600" b="1" dirty="0" smtClean="0">
                <a:solidFill>
                  <a:srgbClr val="11437F"/>
                </a:solidFill>
              </a:rPr>
              <a:t>резервного </a:t>
            </a:r>
            <a:r>
              <a:rPr lang="ru-RU" sz="1600" b="1" dirty="0">
                <a:solidFill>
                  <a:srgbClr val="11437F"/>
                </a:solidFill>
              </a:rPr>
              <a:t>фонда Президента Российской Федерации (ф. 0503127) (Отчет (ф. 0503127U)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1" y="1092435"/>
            <a:ext cx="5867400" cy="4051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1562100" y="3028949"/>
            <a:ext cx="4686299" cy="533401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324599" y="3028948"/>
            <a:ext cx="838201" cy="533402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9578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341AB2DE-CECA-49A9-9B95-65EA53230060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xmlns="" id="{97F93A75-AAAF-4A40-898A-1931B53DB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0822" y="35233"/>
            <a:ext cx="4342476" cy="545855"/>
          </a:xfrm>
        </p:spPr>
        <p:txBody>
          <a:bodyPr/>
          <a:lstStyle/>
          <a:p>
            <a:r>
              <a:rPr lang="ru-RU" sz="1800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Порядок представления</a:t>
            </a:r>
            <a:r>
              <a:rPr lang="ru-RU" sz="1800" dirty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800" dirty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847" y="692547"/>
            <a:ext cx="514350" cy="48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F4BDD4EC-669E-4F28-8FBB-5BE17EF201BE}"/>
              </a:ext>
            </a:extLst>
          </p:cNvPr>
          <p:cNvSpPr txBox="1"/>
          <p:nvPr/>
        </p:nvSpPr>
        <p:spPr>
          <a:xfrm>
            <a:off x="780197" y="588102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rgbClr val="11437F"/>
                </a:solidFill>
              </a:rPr>
              <a:t>Сведения о результатах реализации мероприятий, источником финансового</a:t>
            </a:r>
          </a:p>
          <a:p>
            <a:r>
              <a:rPr lang="ru-RU" sz="1600" b="1" dirty="0">
                <a:solidFill>
                  <a:srgbClr val="11437F"/>
                </a:solidFill>
              </a:rPr>
              <a:t>обеспечения которых являются бюджетные ассигнования резервного фонда</a:t>
            </a:r>
          </a:p>
          <a:p>
            <a:r>
              <a:rPr lang="ru-RU" sz="1600" b="1" dirty="0">
                <a:solidFill>
                  <a:srgbClr val="11437F"/>
                </a:solidFill>
              </a:rPr>
              <a:t>Правительства Российской Федерации (ф. 0501118)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7134" y="1417109"/>
            <a:ext cx="6657975" cy="3564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Выноска 1 4"/>
          <p:cNvSpPr/>
          <p:nvPr/>
        </p:nvSpPr>
        <p:spPr>
          <a:xfrm>
            <a:off x="61415" y="3125371"/>
            <a:ext cx="1371600" cy="1371600"/>
          </a:xfrm>
          <a:prstGeom prst="borderCallout1">
            <a:avLst>
              <a:gd name="adj1" fmla="val 51373"/>
              <a:gd name="adj2" fmla="val 101196"/>
              <a:gd name="adj3" fmla="val 28136"/>
              <a:gd name="adj4" fmla="val 19239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В </a:t>
            </a:r>
            <a:r>
              <a:rPr lang="ru-RU" sz="1400" dirty="0" err="1" smtClean="0"/>
              <a:t>ПУиО</a:t>
            </a:r>
            <a:r>
              <a:rPr lang="ru-RU" sz="1400" dirty="0" smtClean="0"/>
              <a:t> на основании данных Минфина России</a:t>
            </a:r>
            <a:endParaRPr lang="ru-RU" sz="1400" dirty="0"/>
          </a:p>
        </p:txBody>
      </p:sp>
      <p:sp>
        <p:nvSpPr>
          <p:cNvPr id="6" name="Прямоугольная выноска 5"/>
          <p:cNvSpPr/>
          <p:nvPr/>
        </p:nvSpPr>
        <p:spPr>
          <a:xfrm>
            <a:off x="8125108" y="2591971"/>
            <a:ext cx="942691" cy="1219200"/>
          </a:xfrm>
          <a:prstGeom prst="wedgeRectCallout">
            <a:avLst>
              <a:gd name="adj1" fmla="val -82524"/>
              <a:gd name="adj2" fmla="val 2276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Текстовые пояснения ГРБС</a:t>
            </a:r>
            <a:endParaRPr lang="ru-RU" sz="1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733800" y="2419350"/>
            <a:ext cx="2667000" cy="780231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477000" y="2419350"/>
            <a:ext cx="457200" cy="780231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7010400" y="2421340"/>
            <a:ext cx="1066800" cy="7802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438400" y="2421340"/>
            <a:ext cx="1219200" cy="780231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1714500" y="2421340"/>
            <a:ext cx="647700" cy="780231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6350" y="1369831"/>
            <a:ext cx="2781300" cy="3453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Выноска 1 16"/>
          <p:cNvSpPr/>
          <p:nvPr/>
        </p:nvSpPr>
        <p:spPr>
          <a:xfrm>
            <a:off x="95534" y="1657350"/>
            <a:ext cx="1371600" cy="1371600"/>
          </a:xfrm>
          <a:prstGeom prst="borderCallout1">
            <a:avLst>
              <a:gd name="adj1" fmla="val 51373"/>
              <a:gd name="adj2" fmla="val 101196"/>
              <a:gd name="adj3" fmla="val 101271"/>
              <a:gd name="adj4" fmla="val 12075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Тольк</a:t>
            </a:r>
            <a:r>
              <a:rPr lang="ru-RU" sz="1400" dirty="0" smtClean="0"/>
              <a:t>о основное НПА</a:t>
            </a:r>
            <a:endParaRPr lang="ru-RU" sz="1400" dirty="0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1544395"/>
            <a:ext cx="1976721" cy="3314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1774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Заполнение ф. 0501118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819150"/>
            <a:ext cx="7236066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096000" y="2266950"/>
            <a:ext cx="1902066" cy="167640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046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5919</TotalTime>
  <Words>440</Words>
  <Application>Microsoft Office PowerPoint</Application>
  <PresentationFormat>Экран (16:9)</PresentationFormat>
  <Paragraphs>82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Office Theme</vt:lpstr>
      <vt:lpstr>Презентация PowerPoint</vt:lpstr>
      <vt:lpstr>Нормативное регулирование</vt:lpstr>
      <vt:lpstr>Нормативное регулирование</vt:lpstr>
      <vt:lpstr>Порядок представления </vt:lpstr>
      <vt:lpstr>Схема представления</vt:lpstr>
      <vt:lpstr>Новая схема представления</vt:lpstr>
      <vt:lpstr>Порядок представления </vt:lpstr>
      <vt:lpstr>Порядок представления </vt:lpstr>
      <vt:lpstr>Заполнение ф. 0501118</vt:lpstr>
      <vt:lpstr>Порядок представления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евоывлд</dc:title>
  <dc:creator>Елизавета Арбатова</dc:creator>
  <cp:lastModifiedBy>Зайцев Павел Борисович</cp:lastModifiedBy>
  <cp:revision>102</cp:revision>
  <cp:lastPrinted>2020-12-18T04:14:24Z</cp:lastPrinted>
  <dcterms:created xsi:type="dcterms:W3CDTF">2019-07-31T16:47:50Z</dcterms:created>
  <dcterms:modified xsi:type="dcterms:W3CDTF">2020-12-18T04:20:45Z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2019-03-19T00:00:00Z</vt:filetime>
  </property>
  <property fmtid="{D5CDD505-2E9C-101B-9397-08002B2CF9AE}" pid="3" name="Creator">
    <vt:lpwstr>Adobe Illustrator CC 22.1 (Windows)</vt:lpwstr>
  </property>
  <property fmtid="{D5CDD505-2E9C-101B-9397-08002B2CF9AE}" pid="4" name="LastSaved">
    <vt:filetime>2019-07-31T00:00:00Z</vt:filetime>
  </property>
</Properties>
</file>