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38" r:id="rId3"/>
    <p:sldId id="331" r:id="rId4"/>
    <p:sldId id="339" r:id="rId5"/>
    <p:sldId id="341" r:id="rId6"/>
    <p:sldId id="343" r:id="rId7"/>
    <p:sldId id="345" r:id="rId8"/>
    <p:sldId id="346" r:id="rId9"/>
    <p:sldId id="369" r:id="rId10"/>
    <p:sldId id="371" r:id="rId11"/>
    <p:sldId id="370" r:id="rId12"/>
    <p:sldId id="351" r:id="rId13"/>
    <p:sldId id="352" r:id="rId14"/>
    <p:sldId id="355" r:id="rId15"/>
    <p:sldId id="356" r:id="rId16"/>
    <p:sldId id="354" r:id="rId17"/>
    <p:sldId id="353" r:id="rId18"/>
    <p:sldId id="357" r:id="rId19"/>
    <p:sldId id="358" r:id="rId20"/>
    <p:sldId id="360" r:id="rId21"/>
    <p:sldId id="359" r:id="rId22"/>
    <p:sldId id="361" r:id="rId23"/>
    <p:sldId id="362" r:id="rId24"/>
    <p:sldId id="363" r:id="rId25"/>
    <p:sldId id="364" r:id="rId26"/>
    <p:sldId id="365" r:id="rId27"/>
    <p:sldId id="366" r:id="rId28"/>
    <p:sldId id="367" r:id="rId29"/>
  </p:sldIdLst>
  <p:sldSz cx="9144000" cy="5143500" type="screen16x9"/>
  <p:notesSz cx="9926638" cy="6797675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ручинин Сергей Сергеевич" initials="КСС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78B1"/>
    <a:srgbClr val="11437F"/>
    <a:srgbClr val="E6E6E6"/>
    <a:srgbClr val="DDDDDD"/>
    <a:srgbClr val="99CCFF"/>
    <a:srgbClr val="FCFCFC"/>
    <a:srgbClr val="003B59"/>
    <a:srgbClr val="ECD6A5"/>
    <a:srgbClr val="C19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374" autoAdjust="0"/>
  </p:normalViewPr>
  <p:slideViewPr>
    <p:cSldViewPr>
      <p:cViewPr varScale="1">
        <p:scale>
          <a:sx n="132" d="100"/>
          <a:sy n="132" d="100"/>
        </p:scale>
        <p:origin x="96" y="336"/>
      </p:cViewPr>
      <p:guideLst>
        <p:guide orient="horz" pos="4565"/>
        <p:guide pos="34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908" cy="339219"/>
          </a:xfrm>
          <a:prstGeom prst="rect">
            <a:avLst/>
          </a:prstGeom>
        </p:spPr>
        <p:txBody>
          <a:bodyPr vert="horz" lIns="169713" tIns="84856" rIns="169713" bIns="84856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1999" y="1"/>
            <a:ext cx="4301908" cy="339219"/>
          </a:xfrm>
          <a:prstGeom prst="rect">
            <a:avLst/>
          </a:prstGeom>
        </p:spPr>
        <p:txBody>
          <a:bodyPr vert="horz" lIns="169713" tIns="84856" rIns="169713" bIns="84856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58457"/>
            <a:ext cx="4301908" cy="339219"/>
          </a:xfrm>
          <a:prstGeom prst="rect">
            <a:avLst/>
          </a:prstGeom>
        </p:spPr>
        <p:txBody>
          <a:bodyPr vert="horz" lIns="169713" tIns="84856" rIns="169713" bIns="84856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1999" y="6458457"/>
            <a:ext cx="4301908" cy="339219"/>
          </a:xfrm>
          <a:prstGeom prst="rect">
            <a:avLst/>
          </a:prstGeom>
        </p:spPr>
        <p:txBody>
          <a:bodyPr vert="horz" lIns="169713" tIns="84856" rIns="169713" bIns="84856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908" cy="339219"/>
          </a:xfrm>
          <a:prstGeom prst="rect">
            <a:avLst/>
          </a:prstGeom>
        </p:spPr>
        <p:txBody>
          <a:bodyPr vert="horz" lIns="169713" tIns="84856" rIns="169713" bIns="84856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1999" y="1"/>
            <a:ext cx="4301908" cy="339219"/>
          </a:xfrm>
          <a:prstGeom prst="rect">
            <a:avLst/>
          </a:prstGeom>
        </p:spPr>
        <p:txBody>
          <a:bodyPr vert="horz" lIns="169713" tIns="84856" rIns="169713" bIns="84856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713" tIns="84856" rIns="169713" bIns="8485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19" y="3272462"/>
            <a:ext cx="7942404" cy="2677168"/>
          </a:xfrm>
          <a:prstGeom prst="rect">
            <a:avLst/>
          </a:prstGeom>
        </p:spPr>
        <p:txBody>
          <a:bodyPr vert="horz" lIns="169713" tIns="84856" rIns="169713" bIns="8485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8457"/>
            <a:ext cx="4301908" cy="339219"/>
          </a:xfrm>
          <a:prstGeom prst="rect">
            <a:avLst/>
          </a:prstGeom>
        </p:spPr>
        <p:txBody>
          <a:bodyPr vert="horz" lIns="169713" tIns="84856" rIns="169713" bIns="84856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1999" y="6458457"/>
            <a:ext cx="4301908" cy="339219"/>
          </a:xfrm>
          <a:prstGeom prst="rect">
            <a:avLst/>
          </a:prstGeom>
        </p:spPr>
        <p:txBody>
          <a:bodyPr vert="horz" lIns="169713" tIns="84856" rIns="169713" bIns="84856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5112" cy="22923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505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404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1473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721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7505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321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2804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8907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625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33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678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282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606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5471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4010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1259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9437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239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363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953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405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79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89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320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3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210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45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="" xmlns:a16="http://schemas.microsoft.com/office/drawing/2014/main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="" xmlns:a16="http://schemas.microsoft.com/office/drawing/2014/main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10" name="Дата 9">
            <a:extLst>
              <a:ext uri="{FF2B5EF4-FFF2-40B4-BE49-F238E27FC236}">
                <a16:creationId xmlns="" xmlns:a16="http://schemas.microsoft.com/office/drawing/2014/main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12/14/2020</a:t>
            </a:fld>
            <a:endParaRPr lang="en-US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="" xmlns:a16="http://schemas.microsoft.com/office/drawing/2014/main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12/14/2020</a:t>
            </a:fld>
            <a:endParaRPr lang="en-US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83459"/>
            <a:ext cx="2103120" cy="439079"/>
          </a:xfrm>
        </p:spPr>
        <p:txBody>
          <a:bodyPr/>
          <a:lstStyle/>
          <a:p>
            <a:fld id="{1FB54944-417F-4596-98D8-3ECD53C1D52D}" type="datetime1">
              <a:rPr lang="en-US" smtClean="0"/>
              <a:t>12/14/2020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0" y="4783465"/>
            <a:ext cx="2926080" cy="439079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3680" y="4783465"/>
            <a:ext cx="2103120" cy="268856"/>
          </a:xfrm>
        </p:spPr>
        <p:txBody>
          <a:bodyPr/>
          <a:lstStyle/>
          <a:p>
            <a:fld id="{FAA6C436-0D4A-4340-A2B7-930FFE7E9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726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12/14/2020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171B215-76B1-4062-B300-9C7BB6A65C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7" r:id="rId3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tm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10" name="TextBox 9"/>
          <p:cNvSpPr txBox="1"/>
          <p:nvPr/>
        </p:nvSpPr>
        <p:spPr>
          <a:xfrm>
            <a:off x="457200" y="1454265"/>
            <a:ext cx="6934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Отдельные вопросы бюджетного учета и отчетности в рамках реализации Постановления Правительства Российской Федерации от 15.02.2020 № 153</a:t>
            </a:r>
            <a:endParaRPr lang="ru-RU" sz="28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Декабрь 2020 г.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20" name="object 2">
            <a:extLst>
              <a:ext uri="{FF2B5EF4-FFF2-40B4-BE49-F238E27FC236}">
                <a16:creationId xmlns="" xmlns:a16="http://schemas.microsoft.com/office/drawing/2014/main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9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по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МБТ и субсидиям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Сервис ГИИС «Электронный бюджет»</a:t>
            </a:r>
            <a:endParaRPr lang="ru-RU" altLang="ru-RU" sz="1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14406" y="12763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Рисунок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276" y="1457297"/>
            <a:ext cx="3990528" cy="350996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558232" y="1483038"/>
            <a:ext cx="378879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1. Формирование проекта Извещения (МБУ ФК);</a:t>
            </a:r>
          </a:p>
          <a:p>
            <a:endParaRPr lang="ru-RU" sz="1400" dirty="0"/>
          </a:p>
          <a:p>
            <a:r>
              <a:rPr lang="ru-RU" sz="1400" dirty="0" smtClean="0"/>
              <a:t>2. Публикация в ГИИС «Электронный бюджет»;</a:t>
            </a:r>
          </a:p>
          <a:p>
            <a:endParaRPr lang="ru-RU" sz="1400" dirty="0"/>
          </a:p>
          <a:p>
            <a:r>
              <a:rPr lang="ru-RU" sz="1400" dirty="0" smtClean="0"/>
              <a:t>3. Согласование показателей (МБУ ФК, получатель);</a:t>
            </a:r>
          </a:p>
          <a:p>
            <a:endParaRPr lang="ru-RU" sz="1400" dirty="0"/>
          </a:p>
          <a:p>
            <a:r>
              <a:rPr lang="ru-RU" sz="1400" dirty="0" smtClean="0"/>
              <a:t>4. Утверждение Извещения;</a:t>
            </a:r>
          </a:p>
          <a:p>
            <a:endParaRPr lang="ru-RU" sz="1400" dirty="0"/>
          </a:p>
          <a:p>
            <a:r>
              <a:rPr lang="ru-RU" sz="1400" dirty="0" smtClean="0"/>
              <a:t>5. Отражение в бюджетном (бухгалтерском) учете. 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6213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10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по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МБТ и субсидиям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Сервис ГИИС «Электронный бюджет»</a:t>
            </a:r>
            <a:endParaRPr lang="ru-RU" altLang="ru-RU" sz="1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14406" y="12763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99" y="1616448"/>
            <a:ext cx="8458200" cy="163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11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Нормативное</a:t>
            </a:r>
            <a:r>
              <a:rPr lang="ru-RU" altLang="ru-RU" sz="1800" dirty="0" smtClean="0">
                <a:latin typeface="+mn-lt"/>
              </a:rPr>
              <a:t> </a:t>
            </a: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регулирование – Приказ Минфина России № 52н</a:t>
            </a:r>
            <a:endParaRPr lang="ru-RU" altLang="ru-RU" sz="1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5473" y="13525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056674" y="1652061"/>
            <a:ext cx="76529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Решение о </a:t>
            </a:r>
            <a:r>
              <a:rPr lang="ru-RU" sz="1600" dirty="0"/>
              <a:t>командировании на территории Российской </a:t>
            </a:r>
            <a:r>
              <a:rPr lang="ru-RU" sz="1600" dirty="0" smtClean="0"/>
              <a:t>Федерации </a:t>
            </a:r>
          </a:p>
          <a:p>
            <a:r>
              <a:rPr lang="ru-RU" sz="1600" dirty="0" smtClean="0"/>
              <a:t>(ф. 0504512)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83661" y="2391443"/>
            <a:ext cx="76529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Изменение решения о </a:t>
            </a:r>
            <a:r>
              <a:rPr lang="ru-RU" sz="1600" dirty="0"/>
              <a:t>командировании на территории Российской </a:t>
            </a:r>
            <a:r>
              <a:rPr lang="ru-RU" sz="1600" dirty="0" smtClean="0"/>
              <a:t>Федерации </a:t>
            </a:r>
          </a:p>
          <a:p>
            <a:r>
              <a:rPr lang="ru-RU" sz="1600" dirty="0" smtClean="0"/>
              <a:t>(ф. 0504513)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66800" y="3438335"/>
            <a:ext cx="76529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Решение о </a:t>
            </a:r>
            <a:r>
              <a:rPr lang="ru-RU" sz="1600" dirty="0"/>
              <a:t>командировании на </a:t>
            </a:r>
            <a:r>
              <a:rPr lang="ru-RU" sz="1600" dirty="0" smtClean="0"/>
              <a:t>территорию иностранного государства (ф. 0504515)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83661" y="4120575"/>
            <a:ext cx="76529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Изменение решения </a:t>
            </a:r>
            <a:r>
              <a:rPr lang="ru-RU" sz="1600" dirty="0"/>
              <a:t>о командировании на территорию иностранного государства (ф. </a:t>
            </a:r>
            <a:r>
              <a:rPr lang="ru-RU" sz="1600" dirty="0" smtClean="0"/>
              <a:t>0504516)</a:t>
            </a:r>
            <a:endParaRPr lang="ru-RU" sz="1600" dirty="0"/>
          </a:p>
        </p:txBody>
      </p:sp>
      <p:pic>
        <p:nvPicPr>
          <p:cNvPr id="13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3" y="1764476"/>
            <a:ext cx="3651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3" y="2502855"/>
            <a:ext cx="3651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3" y="3549747"/>
            <a:ext cx="3651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" y="4207307"/>
            <a:ext cx="3651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25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12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Нормативное регулирование – Приказ Минфина России № 52н</a:t>
            </a:r>
            <a:endParaRPr lang="ru-RU" altLang="ru-RU" sz="1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5473" y="13525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116013" y="1655751"/>
            <a:ext cx="7595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Решение </a:t>
            </a:r>
            <a:r>
              <a:rPr lang="ru-RU" sz="1600" dirty="0" smtClean="0"/>
              <a:t>о </a:t>
            </a:r>
            <a:r>
              <a:rPr lang="ru-RU" sz="1600" dirty="0"/>
              <a:t>компенсации расходов на оплату стоимости проезда и провоза багажа для лиц, работающих в районах Крайнего Севера и приравненных к ним местностях, и членов их семей </a:t>
            </a:r>
            <a:r>
              <a:rPr lang="ru-RU" sz="1600" dirty="0" smtClean="0"/>
              <a:t>(ф. 0504517)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16013" y="2952750"/>
            <a:ext cx="7595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Заявка-обоснование </a:t>
            </a:r>
            <a:r>
              <a:rPr lang="ru-RU" sz="1600" dirty="0" smtClean="0"/>
              <a:t>закупки </a:t>
            </a:r>
            <a:r>
              <a:rPr lang="ru-RU" sz="1600" dirty="0"/>
              <a:t>товаров, работ, услуг малого </a:t>
            </a:r>
            <a:r>
              <a:rPr lang="ru-RU" sz="1600" dirty="0" smtClean="0"/>
              <a:t>объема (ф. 0504518)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0" y="3965431"/>
            <a:ext cx="75958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Отчет </a:t>
            </a:r>
            <a:r>
              <a:rPr lang="ru-RU" sz="1600" dirty="0" smtClean="0"/>
              <a:t>о </a:t>
            </a:r>
            <a:r>
              <a:rPr lang="ru-RU" sz="1600" dirty="0"/>
              <a:t>расходах подотчетного </a:t>
            </a:r>
            <a:r>
              <a:rPr lang="ru-RU" sz="1600" dirty="0" smtClean="0"/>
              <a:t>лица (ф. 0504520) </a:t>
            </a:r>
            <a:endParaRPr lang="ru-RU" sz="1600" dirty="0"/>
          </a:p>
        </p:txBody>
      </p:sp>
      <p:pic>
        <p:nvPicPr>
          <p:cNvPr id="13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3" y="1764476"/>
            <a:ext cx="3651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" y="3064162"/>
            <a:ext cx="3651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" y="4014121"/>
            <a:ext cx="3651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30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13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n-lt"/>
              </a:rPr>
              <a:t>Решение о командировании на территории Российской Федерации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n-lt"/>
              </a:rPr>
              <a:t>(ф. </a:t>
            </a:r>
            <a:r>
              <a:rPr lang="ru-RU" altLang="ru-RU" sz="1600" dirty="0" smtClean="0">
                <a:latin typeface="+mn-lt"/>
              </a:rPr>
              <a:t>0504512</a:t>
            </a:r>
            <a:r>
              <a:rPr lang="ru-RU" altLang="ru-RU" sz="1600" dirty="0">
                <a:latin typeface="+mn-lt"/>
              </a:rPr>
              <a:t>)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58232" y="14287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581150"/>
            <a:ext cx="3293621" cy="340995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20406" y="1581150"/>
            <a:ext cx="3137194" cy="2141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показателей:</a:t>
            </a:r>
          </a:p>
          <a:p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64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Условия командирования;</a:t>
            </a:r>
          </a:p>
          <a:p>
            <a:endParaRPr lang="ru-RU" sz="1664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64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Обоснование командировочных расходов;</a:t>
            </a:r>
          </a:p>
          <a:p>
            <a:endParaRPr lang="ru-RU" sz="1664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64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Финансовое обеспечение;</a:t>
            </a:r>
            <a:endParaRPr lang="ru-RU" sz="1664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48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14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n-lt"/>
              </a:rPr>
              <a:t>Решение о командировании на территории Российской Федерации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n-lt"/>
              </a:rPr>
              <a:t>(ф. </a:t>
            </a:r>
            <a:r>
              <a:rPr lang="ru-RU" altLang="ru-RU" sz="1600" dirty="0" smtClean="0">
                <a:latin typeface="+mn-lt"/>
              </a:rPr>
              <a:t>0504512</a:t>
            </a:r>
            <a:r>
              <a:rPr lang="ru-RU" altLang="ru-RU" sz="1600" dirty="0">
                <a:latin typeface="+mn-lt"/>
              </a:rPr>
              <a:t>)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58232" y="14287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635768"/>
            <a:ext cx="4164137" cy="16809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1556391"/>
            <a:ext cx="2552475" cy="349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8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15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n-lt"/>
              </a:rPr>
              <a:t>Решение о командировании на территории Российской Федерации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n-lt"/>
              </a:rPr>
              <a:t>(ф. 0504512</a:t>
            </a:r>
            <a:r>
              <a:rPr lang="ru-RU" altLang="ru-RU" sz="1600" dirty="0" smtClean="0">
                <a:latin typeface="+mn-lt"/>
              </a:rPr>
              <a:t>) – организация взаимодействия</a:t>
            </a:r>
            <a:endParaRPr lang="ru-RU" altLang="ru-RU" sz="1600" dirty="0">
              <a:latin typeface="+mn-lt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58232" y="14287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4013" y="24193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4013" y="20383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50649" y="1642054"/>
            <a:ext cx="2712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Система «Электронный бюджет»</a:t>
            </a:r>
            <a:endParaRPr lang="ru-RU" sz="12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6629400" y="2038350"/>
            <a:ext cx="0" cy="29289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14706" y="2064478"/>
            <a:ext cx="2692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Получатель бюджетных средств</a:t>
            </a:r>
            <a:endParaRPr lang="ru-RU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705600" y="2064478"/>
            <a:ext cx="1902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Бухгалтерская служба</a:t>
            </a:r>
            <a:endParaRPr lang="ru-RU" sz="1200" b="1" dirty="0"/>
          </a:p>
        </p:txBody>
      </p:sp>
      <p:pic>
        <p:nvPicPr>
          <p:cNvPr id="23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1" y="2647950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723" y="2647950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105" y="2647950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487" y="2647950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868" y="2647950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125" y="2647950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97909" y="3320380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Сотрудник</a:t>
            </a:r>
            <a:endParaRPr lang="ru-RU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1428252" y="3320380"/>
            <a:ext cx="1103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Руководитель</a:t>
            </a:r>
          </a:p>
          <a:p>
            <a:r>
              <a:rPr lang="ru-RU" sz="1000" dirty="0" smtClean="0"/>
              <a:t>подразделения</a:t>
            </a:r>
            <a:endParaRPr lang="ru-RU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2654774" y="3320380"/>
            <a:ext cx="1231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 smtClean="0"/>
              <a:t>Специалист </a:t>
            </a:r>
          </a:p>
          <a:p>
            <a:r>
              <a:rPr lang="ru-RU" sz="1000" i="1" dirty="0" smtClean="0"/>
              <a:t>кадровой службы</a:t>
            </a:r>
            <a:endParaRPr lang="ru-RU" sz="10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4009534" y="3320380"/>
            <a:ext cx="1055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Руководитель </a:t>
            </a:r>
          </a:p>
          <a:p>
            <a:r>
              <a:rPr lang="ru-RU" sz="1000" dirty="0" smtClean="0"/>
              <a:t>ФЭС</a:t>
            </a:r>
            <a:endParaRPr lang="ru-RU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5286915" y="3320380"/>
            <a:ext cx="10550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Руководитель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10400" y="3320380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Бухгалтер </a:t>
            </a:r>
          </a:p>
        </p:txBody>
      </p:sp>
      <p:cxnSp>
        <p:nvCxnSpPr>
          <p:cNvPr id="37" name="Прямая со стрелкой 36"/>
          <p:cNvCxnSpPr>
            <a:stCxn id="23" idx="3"/>
            <a:endCxn id="24" idx="1"/>
          </p:cNvCxnSpPr>
          <p:nvPr/>
        </p:nvCxnSpPr>
        <p:spPr>
          <a:xfrm>
            <a:off x="975533" y="2917950"/>
            <a:ext cx="7361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4" idx="3"/>
            <a:endCxn id="27" idx="1"/>
          </p:cNvCxnSpPr>
          <p:nvPr/>
        </p:nvCxnSpPr>
        <p:spPr>
          <a:xfrm>
            <a:off x="2252915" y="2917950"/>
            <a:ext cx="7361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27" idx="3"/>
            <a:endCxn id="28" idx="1"/>
          </p:cNvCxnSpPr>
          <p:nvPr/>
        </p:nvCxnSpPr>
        <p:spPr>
          <a:xfrm>
            <a:off x="3530297" y="2917950"/>
            <a:ext cx="7361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28" idx="3"/>
            <a:endCxn id="30" idx="1"/>
          </p:cNvCxnSpPr>
          <p:nvPr/>
        </p:nvCxnSpPr>
        <p:spPr>
          <a:xfrm>
            <a:off x="4807679" y="2917950"/>
            <a:ext cx="7361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30" idx="3"/>
            <a:endCxn id="31" idx="1"/>
          </p:cNvCxnSpPr>
          <p:nvPr/>
        </p:nvCxnSpPr>
        <p:spPr>
          <a:xfrm>
            <a:off x="6085060" y="2917950"/>
            <a:ext cx="10710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93736" y="4248150"/>
            <a:ext cx="11303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/>
              <a:t>Формирование </a:t>
            </a:r>
            <a:endParaRPr lang="ru-RU" sz="1000" dirty="0" smtClean="0"/>
          </a:p>
          <a:p>
            <a:r>
              <a:rPr lang="ru-RU" sz="1000" dirty="0" smtClean="0"/>
              <a:t>Проекта </a:t>
            </a:r>
            <a:r>
              <a:rPr lang="ru-RU" sz="1000" dirty="0"/>
              <a:t>решения 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431041" y="4248150"/>
            <a:ext cx="13121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/>
              <a:t>Согласование </a:t>
            </a:r>
            <a:endParaRPr lang="ru-RU" altLang="ru-RU" sz="1000" dirty="0" smtClean="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 smtClean="0"/>
              <a:t>обоснованности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 smtClean="0"/>
              <a:t>запланированных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 smtClean="0"/>
              <a:t>расходов</a:t>
            </a:r>
            <a:endParaRPr lang="ru-RU" altLang="ru-RU" sz="10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2681715" y="4248150"/>
            <a:ext cx="13121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/>
              <a:t>Согласование </a:t>
            </a:r>
            <a:r>
              <a:rPr lang="ru-RU" altLang="ru-RU" sz="1000" dirty="0" smtClean="0"/>
              <a:t>решения</a:t>
            </a:r>
            <a:endParaRPr lang="ru-RU" altLang="ru-RU" sz="10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3993298" y="4248150"/>
            <a:ext cx="10713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000" dirty="0"/>
              <a:t>Контроль</a:t>
            </a:r>
            <a:endParaRPr lang="ru-RU" sz="10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5242327" y="4248150"/>
            <a:ext cx="13108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000" dirty="0"/>
              <a:t>Принятие решения о командировании </a:t>
            </a:r>
            <a:endParaRPr lang="ru-RU" sz="10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951153" y="4248150"/>
            <a:ext cx="13108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000" dirty="0"/>
              <a:t>Принятие </a:t>
            </a:r>
            <a:r>
              <a:rPr lang="ru-RU" altLang="ru-RU" sz="1000" dirty="0" smtClean="0"/>
              <a:t>к бюджетному учету БО и ДО</a:t>
            </a:r>
            <a:endParaRPr lang="ru-RU" sz="1000" dirty="0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flipH="1" flipV="1">
            <a:off x="293736" y="3943350"/>
            <a:ext cx="8164464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25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16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Отчет о расходах подотчетного лица (ф. 0504520)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5473" y="13525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428750"/>
            <a:ext cx="3132334" cy="36148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0406" y="1581150"/>
            <a:ext cx="3137194" cy="3421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показателей:</a:t>
            </a:r>
          </a:p>
          <a:p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64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Расчеты по Авансовому отчету;</a:t>
            </a:r>
          </a:p>
          <a:p>
            <a:endParaRPr lang="ru-RU" sz="1664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64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Авансовый отчет;</a:t>
            </a:r>
          </a:p>
          <a:p>
            <a:endParaRPr lang="ru-RU" sz="1664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64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Отчет о выполненной работе;</a:t>
            </a:r>
          </a:p>
          <a:p>
            <a:endParaRPr lang="ru-RU" sz="1664" dirty="0" smtClean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64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Обоснование расходов, отличных от установленных нормативов.</a:t>
            </a:r>
            <a:endParaRPr lang="ru-RU" sz="1664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34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17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Отчет о расходах подотчетного лица (ф. 0504520)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5473" y="13525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428750"/>
            <a:ext cx="3719008" cy="36148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581150"/>
            <a:ext cx="4397367" cy="304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6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18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Отчет о расходах подотчетного лица (ф. 0504520)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5473" y="13525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733550"/>
            <a:ext cx="3795428" cy="19166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685952"/>
            <a:ext cx="4376095" cy="309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32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</a:t>
            </a:fld>
            <a:endParaRPr lang="ru-RU" sz="1200" dirty="0"/>
          </a:p>
        </p:txBody>
      </p:sp>
      <p:sp>
        <p:nvSpPr>
          <p:cNvPr id="27" name="Прямоугольник 6"/>
          <p:cNvSpPr>
            <a:spLocks noChangeArrowheads="1"/>
          </p:cNvSpPr>
          <p:nvPr/>
        </p:nvSpPr>
        <p:spPr bwMode="auto">
          <a:xfrm>
            <a:off x="1371599" y="1392246"/>
            <a:ext cx="7338061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Cambria" panose="02040503050406030204" pitchFamily="18" charset="0"/>
              </a:rPr>
              <a:t>Обеспечение завершения расчетов по </a:t>
            </a:r>
            <a:r>
              <a:rPr lang="ru-RU" altLang="ru-RU" sz="2000" dirty="0" smtClean="0">
                <a:latin typeface="Cambria" panose="02040503050406030204" pitchFamily="18" charset="0"/>
              </a:rPr>
              <a:t>представленным межбюджетным </a:t>
            </a:r>
            <a:r>
              <a:rPr lang="ru-RU" altLang="ru-RU" sz="2000" dirty="0" smtClean="0">
                <a:latin typeface="Cambria" panose="02040503050406030204" pitchFamily="18" charset="0"/>
              </a:rPr>
              <a:t>трансфертам по итогам 2020 года;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000" dirty="0"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Cambria" panose="02040503050406030204" pitchFamily="18" charset="0"/>
              </a:rPr>
              <a:t>Обеспечение завершения расчетов по </a:t>
            </a:r>
            <a:r>
              <a:rPr lang="ru-RU" altLang="ru-RU" sz="2000" dirty="0" smtClean="0">
                <a:latin typeface="Cambria" panose="02040503050406030204" pitchFamily="18" charset="0"/>
              </a:rPr>
              <a:t>субсидиям, </a:t>
            </a:r>
            <a:r>
              <a:rPr lang="ru-RU" altLang="ru-RU" sz="2000" dirty="0" smtClean="0">
                <a:latin typeface="Cambria" panose="02040503050406030204" pitchFamily="18" charset="0"/>
              </a:rPr>
              <a:t>представленным федеральным бюджетным и </a:t>
            </a:r>
            <a:r>
              <a:rPr lang="ru-RU" altLang="ru-RU" sz="2000" dirty="0">
                <a:latin typeface="Cambria" panose="02040503050406030204" pitchFamily="18" charset="0"/>
              </a:rPr>
              <a:t>автономным учреждениям по итогам 2020 года;</a:t>
            </a:r>
            <a:endParaRPr lang="ru-RU" altLang="ru-RU" sz="2000" dirty="0" smtClean="0"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000" dirty="0"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Cambria" panose="02040503050406030204" pitchFamily="18" charset="0"/>
              </a:rPr>
              <a:t>Организация взаимодействия в 2021 году с подотчетными лицами в связи с изменениями, внесенными в Приказ Минфина России № 52н.   </a:t>
            </a:r>
            <a:endParaRPr lang="ru-RU" altLang="ru-RU" sz="2000" dirty="0">
              <a:latin typeface="Cambria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вопросы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049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7545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83" y="36385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55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19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Отчет о расходах подотчетного лица (ф. 0504520)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5473" y="13525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711847"/>
            <a:ext cx="4227321" cy="25363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1962150"/>
            <a:ext cx="3982954" cy="202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1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20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лицами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Отчет о расходах подотчетного лица (ф. 0504520)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5473" y="13525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4013" y="2386041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4013" y="2005041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50649" y="1608745"/>
            <a:ext cx="2712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Система «Электронный бюджет»</a:t>
            </a:r>
            <a:endParaRPr lang="ru-RU" sz="12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6629400" y="2005041"/>
            <a:ext cx="0" cy="29289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14706" y="2031169"/>
            <a:ext cx="2692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Получатель бюджетных средств</a:t>
            </a:r>
            <a:endParaRPr lang="ru-RU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05600" y="2031169"/>
            <a:ext cx="1902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Бухгалтерская служба</a:t>
            </a:r>
            <a:endParaRPr lang="ru-RU" sz="1200" b="1" dirty="0"/>
          </a:p>
        </p:txBody>
      </p:sp>
      <p:pic>
        <p:nvPicPr>
          <p:cNvPr id="14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1" y="2614641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723" y="2614641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105" y="2614641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487" y="2614641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868" y="2614641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C:\Users\2323\AppData\Local\Temp\reading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125" y="2614641"/>
            <a:ext cx="54119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97909" y="3287071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Сотрудник</a:t>
            </a:r>
            <a:endParaRPr lang="ru-RU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1428252" y="3287071"/>
            <a:ext cx="1103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Руководитель</a:t>
            </a:r>
          </a:p>
          <a:p>
            <a:r>
              <a:rPr lang="ru-RU" sz="1000" dirty="0" smtClean="0"/>
              <a:t>подразделения</a:t>
            </a:r>
            <a:endParaRPr lang="ru-RU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2654774" y="3287071"/>
            <a:ext cx="1231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 smtClean="0"/>
              <a:t>Специалист </a:t>
            </a:r>
          </a:p>
          <a:p>
            <a:r>
              <a:rPr lang="ru-RU" sz="1000" i="1" dirty="0" smtClean="0"/>
              <a:t>кадровой службы</a:t>
            </a:r>
            <a:endParaRPr lang="ru-RU" sz="10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009534" y="3287071"/>
            <a:ext cx="1055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Руководитель </a:t>
            </a:r>
          </a:p>
          <a:p>
            <a:r>
              <a:rPr lang="ru-RU" sz="1000" dirty="0" smtClean="0"/>
              <a:t>ФЭС</a:t>
            </a:r>
            <a:endParaRPr lang="ru-RU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5286915" y="3287071"/>
            <a:ext cx="10550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Руководитель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010400" y="3287071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Бухгалтер </a:t>
            </a:r>
          </a:p>
        </p:txBody>
      </p:sp>
      <p:cxnSp>
        <p:nvCxnSpPr>
          <p:cNvPr id="28" name="Прямая со стрелкой 27"/>
          <p:cNvCxnSpPr>
            <a:stCxn id="14" idx="3"/>
            <a:endCxn id="15" idx="1"/>
          </p:cNvCxnSpPr>
          <p:nvPr/>
        </p:nvCxnSpPr>
        <p:spPr>
          <a:xfrm>
            <a:off x="975533" y="2884641"/>
            <a:ext cx="7361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5" idx="3"/>
            <a:endCxn id="16" idx="1"/>
          </p:cNvCxnSpPr>
          <p:nvPr/>
        </p:nvCxnSpPr>
        <p:spPr>
          <a:xfrm>
            <a:off x="2252915" y="2884641"/>
            <a:ext cx="7361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6" idx="3"/>
            <a:endCxn id="18" idx="1"/>
          </p:cNvCxnSpPr>
          <p:nvPr/>
        </p:nvCxnSpPr>
        <p:spPr>
          <a:xfrm>
            <a:off x="3530297" y="2884641"/>
            <a:ext cx="7361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8" idx="3"/>
            <a:endCxn id="19" idx="1"/>
          </p:cNvCxnSpPr>
          <p:nvPr/>
        </p:nvCxnSpPr>
        <p:spPr>
          <a:xfrm>
            <a:off x="4807679" y="2884641"/>
            <a:ext cx="7361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9" idx="3"/>
            <a:endCxn id="20" idx="1"/>
          </p:cNvCxnSpPr>
          <p:nvPr/>
        </p:nvCxnSpPr>
        <p:spPr>
          <a:xfrm>
            <a:off x="6085060" y="2884641"/>
            <a:ext cx="10710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93736" y="4214841"/>
            <a:ext cx="11303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/>
              <a:t>Формирование </a:t>
            </a:r>
            <a:endParaRPr lang="ru-RU" sz="1000" dirty="0" smtClean="0"/>
          </a:p>
          <a:p>
            <a:r>
              <a:rPr lang="ru-RU" sz="1000" dirty="0" smtClean="0"/>
              <a:t>Проекта </a:t>
            </a:r>
          </a:p>
          <a:p>
            <a:r>
              <a:rPr lang="ru-RU" sz="1000" dirty="0" smtClean="0"/>
              <a:t>Отчета </a:t>
            </a:r>
            <a:endParaRPr lang="ru-RU" sz="1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431041" y="4214841"/>
            <a:ext cx="13121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/>
              <a:t>Согласование </a:t>
            </a:r>
            <a:endParaRPr lang="ru-RU" altLang="ru-RU" sz="1000" dirty="0" smtClean="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 smtClean="0"/>
              <a:t>результатов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 smtClean="0"/>
              <a:t>командирования и отклонений</a:t>
            </a:r>
            <a:endParaRPr lang="ru-RU" altLang="ru-RU" sz="1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681715" y="4214841"/>
            <a:ext cx="13121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dirty="0" smtClean="0"/>
              <a:t>Проверка скан-копий документов</a:t>
            </a:r>
            <a:endParaRPr lang="ru-RU" altLang="ru-RU" sz="10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993298" y="4214841"/>
            <a:ext cx="10713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000" dirty="0" smtClean="0"/>
              <a:t>Контроль</a:t>
            </a:r>
            <a:endParaRPr lang="ru-RU" sz="1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242327" y="4214841"/>
            <a:ext cx="13108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000" dirty="0" smtClean="0"/>
              <a:t>Утверждение Отчета</a:t>
            </a:r>
            <a:endParaRPr lang="ru-RU" sz="1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951153" y="4214841"/>
            <a:ext cx="13108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000" dirty="0" smtClean="0"/>
              <a:t>Проверка документов, принятие к бюджетному учету расчетов</a:t>
            </a:r>
            <a:endParaRPr lang="ru-RU" sz="1000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293736" y="3910041"/>
            <a:ext cx="8164464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38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21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79045" y="14938"/>
            <a:ext cx="5148470" cy="60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с подотчетными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лицами – сервис ГИИС «Электронный бюджет» 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5556" y="890215"/>
            <a:ext cx="3608386" cy="356050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571847"/>
            <a:ext cx="5004236" cy="139541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23950"/>
            <a:ext cx="4953000" cy="226943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4" name="Выгнутая вправо стрелка 43"/>
          <p:cNvSpPr/>
          <p:nvPr/>
        </p:nvSpPr>
        <p:spPr>
          <a:xfrm>
            <a:off x="4864318" y="2419350"/>
            <a:ext cx="482164" cy="134336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Выгнутая вниз стрелка 45"/>
          <p:cNvSpPr/>
          <p:nvPr/>
        </p:nvSpPr>
        <p:spPr>
          <a:xfrm>
            <a:off x="4893347" y="4346796"/>
            <a:ext cx="1520952" cy="4357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5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22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79045" y="14938"/>
            <a:ext cx="5148470" cy="60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о командировании – сервис ГИИС «Электронный бюджет» 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45863"/>
            <a:ext cx="7772400" cy="363874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83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23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79045" y="14938"/>
            <a:ext cx="5148470" cy="60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о командировании –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сервис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ГИИС «Электронный бюджет» 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39978"/>
            <a:ext cx="7634550" cy="360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82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24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79045" y="14938"/>
            <a:ext cx="5148470" cy="60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о командировании –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сервис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ГИИС «Электронный бюджет» 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845" y="895350"/>
            <a:ext cx="3124200" cy="41195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1147742"/>
            <a:ext cx="4052361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6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25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79045" y="14938"/>
            <a:ext cx="5148470" cy="60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расходах подотчетного лица – сервис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ГИИС «Электронный бюджет» 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23631"/>
            <a:ext cx="7669042" cy="360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26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79045" y="14938"/>
            <a:ext cx="5148470" cy="60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расходах подотчетного лица – сервис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ГИИС «Электронный бюджет» 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87664"/>
            <a:ext cx="7641964" cy="360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14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27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79045" y="14938"/>
            <a:ext cx="5148470" cy="60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расходах подотчетного лица – сервис 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ГИИС «Электронный бюджет» 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925269"/>
            <a:ext cx="4368419" cy="394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7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2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Межбюджетные расчеты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+mn-lt"/>
              </a:rPr>
              <a:t>Порядок учета: </a:t>
            </a:r>
            <a:endParaRPr lang="ru-RU" altLang="ru-RU" sz="1800" dirty="0">
              <a:latin typeface="+mn-lt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69118" y="138631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966004"/>
              </p:ext>
            </p:extLst>
          </p:nvPr>
        </p:nvGraphicFramePr>
        <p:xfrm>
          <a:off x="596105" y="1570922"/>
          <a:ext cx="80772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568"/>
                <a:gridCol w="3276600"/>
                <a:gridCol w="2133600"/>
                <a:gridCol w="2158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№ п</a:t>
                      </a:r>
                      <a:r>
                        <a:rPr lang="en-US" sz="1600" b="0" dirty="0" smtClean="0"/>
                        <a:t>/</a:t>
                      </a:r>
                      <a:r>
                        <a:rPr lang="ru-RU" sz="1600" b="0" dirty="0" smtClean="0"/>
                        <a:t>п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Наименование операции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Федеральный</a:t>
                      </a:r>
                      <a:r>
                        <a:rPr lang="ru-RU" sz="1600" b="0" baseline="0" dirty="0" smtClean="0"/>
                        <a:t> уровень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Уровень </a:t>
                      </a:r>
                      <a:endParaRPr lang="ru-RU" sz="1600" b="0" dirty="0" smtClean="0"/>
                    </a:p>
                    <a:p>
                      <a:pPr algn="ctr"/>
                      <a:r>
                        <a:rPr lang="ru-RU" sz="1600" b="0" dirty="0" smtClean="0"/>
                        <a:t>субъекта</a:t>
                      </a:r>
                      <a:r>
                        <a:rPr lang="ru-RU" sz="1600" b="0" baseline="0" dirty="0" smtClean="0"/>
                        <a:t> </a:t>
                      </a:r>
                      <a:r>
                        <a:rPr lang="ru-RU" sz="1600" b="0" baseline="0" dirty="0" smtClean="0"/>
                        <a:t>РФ</a:t>
                      </a:r>
                      <a:endParaRPr lang="ru-RU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Заключено</a:t>
                      </a:r>
                      <a:r>
                        <a:rPr lang="ru-RU" sz="1400" baseline="0" dirty="0" smtClean="0"/>
                        <a:t> Соглашение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1 205 00</a:t>
                      </a:r>
                      <a:r>
                        <a:rPr lang="ru-RU" sz="1400" baseline="0" dirty="0" smtClean="0"/>
                        <a:t> 000 –</a:t>
                      </a:r>
                    </a:p>
                    <a:p>
                      <a:r>
                        <a:rPr lang="ru-RU" sz="1400" baseline="0" dirty="0" smtClean="0"/>
                        <a:t>1 401 40 000</a:t>
                      </a:r>
                      <a:endParaRPr lang="ru-RU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Перечислены средства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1 206</a:t>
                      </a:r>
                      <a:r>
                        <a:rPr lang="ru-RU" sz="1400" baseline="0" dirty="0" smtClean="0"/>
                        <a:t> 51 000</a:t>
                      </a:r>
                      <a:r>
                        <a:rPr lang="ru-RU" sz="1400" dirty="0" smtClean="0"/>
                        <a:t> –</a:t>
                      </a:r>
                    </a:p>
                    <a:p>
                      <a:r>
                        <a:rPr lang="ru-RU" sz="1400" dirty="0" smtClean="0"/>
                        <a:t>1 304</a:t>
                      </a:r>
                      <a:r>
                        <a:rPr lang="ru-RU" sz="1400" baseline="0" dirty="0" smtClean="0"/>
                        <a:t> 05 000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1 210 02 000 –</a:t>
                      </a:r>
                    </a:p>
                    <a:p>
                      <a:r>
                        <a:rPr lang="ru-RU" sz="1400" dirty="0" smtClean="0"/>
                        <a:t>1 205 00 000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Принятие</a:t>
                      </a:r>
                      <a:r>
                        <a:rPr lang="ru-RU" sz="1400" baseline="0" dirty="0" smtClean="0"/>
                        <a:t> к учету произведенных расходов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1 401 20</a:t>
                      </a:r>
                      <a:r>
                        <a:rPr lang="ru-RU" sz="1400" baseline="0" dirty="0" smtClean="0"/>
                        <a:t> 000 – </a:t>
                      </a:r>
                    </a:p>
                    <a:p>
                      <a:r>
                        <a:rPr lang="ru-RU" sz="1400" dirty="0" smtClean="0"/>
                        <a:t>1 302 51 000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1 302 51 000 –</a:t>
                      </a:r>
                    </a:p>
                    <a:p>
                      <a:r>
                        <a:rPr lang="ru-RU" sz="1400" baseline="0" dirty="0" smtClean="0"/>
                        <a:t>1 206 51 000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1 401 40 000 –</a:t>
                      </a:r>
                    </a:p>
                    <a:p>
                      <a:r>
                        <a:rPr lang="ru-RU" sz="1400" dirty="0" smtClean="0"/>
                        <a:t>1 401</a:t>
                      </a:r>
                      <a:r>
                        <a:rPr lang="ru-RU" sz="1400" baseline="0" dirty="0" smtClean="0"/>
                        <a:t> 10 000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36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3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Межбюджетные расчеты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+mn-lt"/>
              </a:rPr>
              <a:t>Принятие к учету произведенных расходов: </a:t>
            </a:r>
            <a:endParaRPr lang="ru-RU" altLang="ru-RU" sz="1800" dirty="0">
              <a:latin typeface="+mn-lt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69118" y="138631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796992"/>
              </p:ext>
            </p:extLst>
          </p:nvPr>
        </p:nvGraphicFramePr>
        <p:xfrm>
          <a:off x="596105" y="1570922"/>
          <a:ext cx="80772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568"/>
                <a:gridCol w="3276600"/>
                <a:gridCol w="2133600"/>
                <a:gridCol w="2158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№ п</a:t>
                      </a:r>
                      <a:r>
                        <a:rPr lang="en-US" sz="1600" b="0" dirty="0" smtClean="0"/>
                        <a:t>/</a:t>
                      </a:r>
                      <a:r>
                        <a:rPr lang="ru-RU" sz="1600" b="0" dirty="0" smtClean="0"/>
                        <a:t>п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Наименование операции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Федеральный</a:t>
                      </a:r>
                      <a:r>
                        <a:rPr lang="ru-RU" sz="1600" b="0" baseline="0" dirty="0" smtClean="0"/>
                        <a:t> уровень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Уровень субъекта</a:t>
                      </a:r>
                      <a:r>
                        <a:rPr lang="ru-RU" sz="1600" b="0" baseline="0" dirty="0" smtClean="0"/>
                        <a:t> РФ</a:t>
                      </a:r>
                      <a:endParaRPr lang="ru-RU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Принятие</a:t>
                      </a:r>
                      <a:r>
                        <a:rPr lang="ru-RU" sz="1400" baseline="0" dirty="0" smtClean="0"/>
                        <a:t> к учету произведенных расходов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1 401 20</a:t>
                      </a:r>
                      <a:r>
                        <a:rPr lang="ru-RU" sz="1400" baseline="0" dirty="0" smtClean="0"/>
                        <a:t> 000 – </a:t>
                      </a:r>
                    </a:p>
                    <a:p>
                      <a:r>
                        <a:rPr lang="ru-RU" sz="1400" dirty="0" smtClean="0"/>
                        <a:t>1 302 51 000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1 302 51 000 –</a:t>
                      </a:r>
                    </a:p>
                    <a:p>
                      <a:r>
                        <a:rPr lang="ru-RU" sz="1400" baseline="0" dirty="0" smtClean="0"/>
                        <a:t>1 206 51 000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1 401 40 000 –</a:t>
                      </a:r>
                    </a:p>
                    <a:p>
                      <a:r>
                        <a:rPr lang="ru-RU" sz="1400" dirty="0" smtClean="0"/>
                        <a:t>1 401</a:t>
                      </a:r>
                      <a:r>
                        <a:rPr lang="ru-RU" sz="1400" baseline="0" dirty="0" smtClean="0"/>
                        <a:t> 10 000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6"/>
          <p:cNvSpPr>
            <a:spLocks noChangeArrowheads="1"/>
          </p:cNvSpPr>
          <p:nvPr/>
        </p:nvSpPr>
        <p:spPr bwMode="auto">
          <a:xfrm>
            <a:off x="563674" y="3409950"/>
            <a:ext cx="8115073" cy="141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64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№ 52н</a:t>
            </a:r>
            <a:r>
              <a:rPr lang="ru-RU" alt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None/>
            </a:pPr>
            <a:r>
              <a:rPr lang="ru-RU" sz="1664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Извещение (ф. 0504805):</a:t>
            </a:r>
          </a:p>
          <a:p>
            <a:pPr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….в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целях отражения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 операций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возникающих при: предоставлении межбюджетных трансфертов с условиями при передаче активов, включая операции, формирующие расчеты по возврату неиспользованных средств межбюджетного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трансферта….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79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4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Межбюджетные расчеты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+mn-lt"/>
              </a:rPr>
              <a:t>Примеры оформления </a:t>
            </a:r>
            <a:r>
              <a:rPr lang="ru-RU" altLang="ru-RU" sz="2000" dirty="0" smtClean="0">
                <a:latin typeface="+mn-lt"/>
              </a:rPr>
              <a:t>Извещения </a:t>
            </a:r>
            <a:r>
              <a:rPr lang="ru-RU" altLang="ru-RU" sz="2000" dirty="0">
                <a:latin typeface="+mn-lt"/>
              </a:rPr>
              <a:t>(ф. 0504805</a:t>
            </a:r>
            <a:r>
              <a:rPr lang="ru-RU" altLang="ru-RU" sz="2000" dirty="0" smtClean="0">
                <a:latin typeface="+mn-lt"/>
              </a:rPr>
              <a:t>) (2019 год): </a:t>
            </a:r>
            <a:endParaRPr lang="ru-RU" altLang="ru-RU" sz="1800" dirty="0">
              <a:latin typeface="+mn-lt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05473" y="13525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Тюмень Извещение_1920_23_01_2020(ver1).pdf~0.pdf - Adobe Acrobat Reader DC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1" t="13350" r="17158"/>
          <a:stretch/>
        </p:blipFill>
        <p:spPr>
          <a:xfrm>
            <a:off x="228600" y="1648775"/>
            <a:ext cx="4267200" cy="2962205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6" name="Рисунок 5" descr="Тюмень Извещение_1920_23_01_2020(ver1).pdf~0.pdf - Adobe Acrobat Reader DC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11806" r="16667"/>
          <a:stretch/>
        </p:blipFill>
        <p:spPr>
          <a:xfrm>
            <a:off x="4648200" y="1648775"/>
            <a:ext cx="4310359" cy="2962205"/>
          </a:xfrm>
          <a:prstGeom prst="rect">
            <a:avLst/>
          </a:prstGeom>
          <a:ln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52910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5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Межбюджетные расчеты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Единый порядок </a:t>
            </a: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организации документооборота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88636" y="3333732"/>
            <a:ext cx="8074364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286000" y="1575197"/>
            <a:ext cx="0" cy="33861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81674" y="1956197"/>
            <a:ext cx="8029958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3540" y="2600690"/>
            <a:ext cx="1382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ГРБС (ФБ)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540" y="3585889"/>
            <a:ext cx="1084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МБУ ФК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540" y="4394597"/>
            <a:ext cx="150656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ГРБС 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(субъект РФ)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688636" y="4248132"/>
            <a:ext cx="8074364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86000" y="3467767"/>
            <a:ext cx="1447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Формирование </a:t>
            </a:r>
          </a:p>
          <a:p>
            <a:pPr algn="ctr"/>
            <a:r>
              <a:rPr lang="ru-RU" sz="1200" dirty="0"/>
              <a:t>п</a:t>
            </a:r>
            <a:r>
              <a:rPr lang="ru-RU" sz="1200" dirty="0" smtClean="0"/>
              <a:t>роекта Извещения </a:t>
            </a:r>
            <a:endParaRPr lang="ru-RU" sz="1200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3886200" y="1557293"/>
            <a:ext cx="0" cy="33861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34472" y="3466610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Публикация в </a:t>
            </a:r>
            <a:r>
              <a:rPr lang="ru-RU" sz="1200" dirty="0" err="1" smtClean="0"/>
              <a:t>ПУиО</a:t>
            </a:r>
            <a:r>
              <a:rPr lang="ru-RU" sz="1200" dirty="0" smtClean="0"/>
              <a:t> ЭБ</a:t>
            </a:r>
            <a:endParaRPr lang="ru-RU" sz="1200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5562600" y="1575196"/>
            <a:ext cx="0" cy="33861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315199" y="3433690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Подписание</a:t>
            </a:r>
          </a:p>
          <a:p>
            <a:pPr algn="ctr"/>
            <a:r>
              <a:rPr lang="ru-RU" sz="1200" dirty="0" smtClean="0"/>
              <a:t>Извещения</a:t>
            </a:r>
            <a:endParaRPr lang="ru-RU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7315199" y="4431750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Подписание</a:t>
            </a:r>
          </a:p>
          <a:p>
            <a:pPr algn="ctr"/>
            <a:r>
              <a:rPr lang="ru-RU" sz="1200" dirty="0" smtClean="0"/>
              <a:t>Извещения</a:t>
            </a:r>
            <a:endParaRPr lang="ru-RU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315199" y="2583896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Подписание</a:t>
            </a:r>
          </a:p>
          <a:p>
            <a:pPr algn="ctr"/>
            <a:r>
              <a:rPr lang="ru-RU" sz="1200" dirty="0" smtClean="0"/>
              <a:t>Извещения</a:t>
            </a:r>
            <a:endParaRPr lang="ru-RU" sz="1200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V="1">
            <a:off x="7241064" y="1541888"/>
            <a:ext cx="0" cy="33861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585459" y="4430815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Выверка показателей</a:t>
            </a:r>
            <a:endParaRPr lang="ru-RU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5597604" y="3460681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Выверка показателей</a:t>
            </a:r>
            <a:endParaRPr lang="ru-RU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2929647" y="15448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1</a:t>
            </a:r>
            <a:endParaRPr lang="ru-RU" sz="1800" dirty="0"/>
          </a:p>
        </p:txBody>
      </p:sp>
      <p:sp>
        <p:nvSpPr>
          <p:cNvPr id="54" name="TextBox 53"/>
          <p:cNvSpPr txBox="1"/>
          <p:nvPr/>
        </p:nvSpPr>
        <p:spPr>
          <a:xfrm>
            <a:off x="4571827" y="155460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2</a:t>
            </a:r>
            <a:endParaRPr lang="ru-RU" sz="1800" dirty="0"/>
          </a:p>
        </p:txBody>
      </p:sp>
      <p:sp>
        <p:nvSpPr>
          <p:cNvPr id="55" name="TextBox 54"/>
          <p:cNvSpPr txBox="1"/>
          <p:nvPr/>
        </p:nvSpPr>
        <p:spPr>
          <a:xfrm>
            <a:off x="6202472" y="15567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3</a:t>
            </a:r>
            <a:endParaRPr lang="ru-RU" sz="1800" dirty="0"/>
          </a:p>
        </p:txBody>
      </p:sp>
      <p:sp>
        <p:nvSpPr>
          <p:cNvPr id="56" name="TextBox 55"/>
          <p:cNvSpPr txBox="1"/>
          <p:nvPr/>
        </p:nvSpPr>
        <p:spPr>
          <a:xfrm>
            <a:off x="7810298" y="155408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4</a:t>
            </a:r>
            <a:endParaRPr lang="ru-RU" sz="1800" dirty="0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H="1">
            <a:off x="688635" y="2413397"/>
            <a:ext cx="8029958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73540" y="1529433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Этап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3540" y="1967865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Сроки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05287" y="1998643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до </a:t>
            </a:r>
            <a:r>
              <a:rPr lang="ru-RU" sz="1400" dirty="0" smtClean="0"/>
              <a:t>20.01</a:t>
            </a:r>
            <a:endParaRPr lang="ru-RU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4271900" y="1998643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до </a:t>
            </a:r>
            <a:r>
              <a:rPr lang="ru-RU" sz="1400" dirty="0" smtClean="0"/>
              <a:t>22.01</a:t>
            </a:r>
            <a:endParaRPr lang="ru-RU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7548499" y="1998643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до </a:t>
            </a:r>
            <a:r>
              <a:rPr lang="ru-RU" sz="1400" dirty="0" smtClean="0"/>
              <a:t>01.02</a:t>
            </a:r>
            <a:endParaRPr lang="ru-RU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5916335" y="1998643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до </a:t>
            </a:r>
            <a:r>
              <a:rPr lang="ru-RU" sz="1400" dirty="0" smtClean="0"/>
              <a:t>29.01</a:t>
            </a:r>
            <a:endParaRPr lang="ru-RU" sz="1400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14406" y="12763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6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по субсидиям АУ</a:t>
            </a:r>
            <a:r>
              <a:rPr lang="en-US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+mn-lt"/>
              </a:rPr>
              <a:t>Порядок учета: </a:t>
            </a:r>
            <a:endParaRPr lang="ru-RU" altLang="ru-RU" sz="1800" dirty="0">
              <a:latin typeface="+mn-lt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69118" y="138631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233238"/>
              </p:ext>
            </p:extLst>
          </p:nvPr>
        </p:nvGraphicFramePr>
        <p:xfrm>
          <a:off x="596105" y="1570922"/>
          <a:ext cx="80772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568"/>
                <a:gridCol w="3276600"/>
                <a:gridCol w="2133600"/>
                <a:gridCol w="2158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№ п</a:t>
                      </a:r>
                      <a:r>
                        <a:rPr lang="en-US" sz="1600" b="0" dirty="0" smtClean="0"/>
                        <a:t>/</a:t>
                      </a:r>
                      <a:r>
                        <a:rPr lang="ru-RU" sz="1600" b="0" dirty="0" smtClean="0"/>
                        <a:t>п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Наименование операции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Уровень Учредителя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Уровень</a:t>
                      </a:r>
                      <a:r>
                        <a:rPr lang="ru-RU" sz="1600" b="0" baseline="0" dirty="0" smtClean="0"/>
                        <a:t> АУ</a:t>
                      </a:r>
                      <a:r>
                        <a:rPr lang="en-US" sz="1600" b="0" baseline="0" dirty="0" smtClean="0"/>
                        <a:t>/</a:t>
                      </a:r>
                      <a:r>
                        <a:rPr lang="ru-RU" sz="1600" b="0" baseline="0" dirty="0" smtClean="0"/>
                        <a:t>БУ</a:t>
                      </a:r>
                      <a:endParaRPr lang="ru-RU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Заключено</a:t>
                      </a:r>
                      <a:r>
                        <a:rPr lang="ru-RU" sz="1400" baseline="0" dirty="0" smtClean="0"/>
                        <a:t> Соглашение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0 205 00</a:t>
                      </a:r>
                      <a:r>
                        <a:rPr lang="ru-RU" sz="1400" baseline="0" dirty="0" smtClean="0"/>
                        <a:t> 000 –</a:t>
                      </a:r>
                    </a:p>
                    <a:p>
                      <a:r>
                        <a:rPr lang="ru-RU" sz="1400" baseline="0" dirty="0" smtClean="0"/>
                        <a:t>0 401 40 000</a:t>
                      </a:r>
                      <a:endParaRPr lang="ru-RU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Перечислены средства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1 206 00 000 –</a:t>
                      </a:r>
                    </a:p>
                    <a:p>
                      <a:r>
                        <a:rPr lang="ru-RU" sz="1400" dirty="0" smtClean="0"/>
                        <a:t>1 304 05 000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</a:t>
                      </a:r>
                      <a:r>
                        <a:rPr lang="ru-RU" sz="1400" baseline="0" dirty="0" smtClean="0"/>
                        <a:t> 201 00 000 –</a:t>
                      </a:r>
                    </a:p>
                    <a:p>
                      <a:r>
                        <a:rPr lang="ru-RU" sz="1400" baseline="0" dirty="0" smtClean="0"/>
                        <a:t>0 205 00 000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Принятие</a:t>
                      </a:r>
                      <a:r>
                        <a:rPr lang="ru-RU" sz="1400" baseline="0" dirty="0" smtClean="0"/>
                        <a:t> к учету произведенных расходов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1 401 20 000 – </a:t>
                      </a:r>
                    </a:p>
                    <a:p>
                      <a:r>
                        <a:rPr lang="ru-RU" sz="1400" dirty="0" smtClean="0"/>
                        <a:t>1 302</a:t>
                      </a:r>
                      <a:r>
                        <a:rPr lang="ru-RU" sz="1400" baseline="0" dirty="0" smtClean="0"/>
                        <a:t> 00 000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1 302 00 000 –</a:t>
                      </a:r>
                    </a:p>
                    <a:p>
                      <a:r>
                        <a:rPr lang="ru-RU" sz="1400" dirty="0" smtClean="0"/>
                        <a:t>1 206 00 000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0 401 40 000</a:t>
                      </a:r>
                      <a:r>
                        <a:rPr lang="ru-RU" sz="1400" baseline="0" dirty="0" smtClean="0"/>
                        <a:t> –</a:t>
                      </a:r>
                    </a:p>
                    <a:p>
                      <a:r>
                        <a:rPr lang="ru-RU" sz="1400" baseline="0" dirty="0" smtClean="0"/>
                        <a:t>0 401 10 000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4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7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по субсидиям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+mn-lt"/>
              </a:rPr>
              <a:t>Принятие к учету произведенных расходов: </a:t>
            </a:r>
            <a:endParaRPr lang="ru-RU" altLang="ru-RU" sz="1800" dirty="0">
              <a:latin typeface="+mn-lt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69118" y="138631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96105" y="1570922"/>
          <a:ext cx="80772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568"/>
                <a:gridCol w="3276600"/>
                <a:gridCol w="2133600"/>
                <a:gridCol w="2158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№ п</a:t>
                      </a:r>
                      <a:r>
                        <a:rPr lang="en-US" sz="1600" b="0" dirty="0" smtClean="0"/>
                        <a:t>/</a:t>
                      </a:r>
                      <a:r>
                        <a:rPr lang="ru-RU" sz="1600" b="0" dirty="0" smtClean="0"/>
                        <a:t>п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Наименование операции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Уровень Учредителя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Уровень</a:t>
                      </a:r>
                      <a:r>
                        <a:rPr lang="ru-RU" sz="1600" b="0" baseline="0" dirty="0" smtClean="0"/>
                        <a:t> АУ</a:t>
                      </a:r>
                      <a:r>
                        <a:rPr lang="en-US" sz="1600" b="0" baseline="0" dirty="0" smtClean="0"/>
                        <a:t>/</a:t>
                      </a:r>
                      <a:r>
                        <a:rPr lang="ru-RU" sz="1600" b="0" baseline="0" dirty="0" smtClean="0"/>
                        <a:t>БУ</a:t>
                      </a:r>
                      <a:endParaRPr lang="ru-RU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Принятие</a:t>
                      </a:r>
                      <a:r>
                        <a:rPr lang="ru-RU" sz="1400" baseline="0" dirty="0" smtClean="0"/>
                        <a:t> к учету произведенных расходов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1 401 20 000 – </a:t>
                      </a:r>
                    </a:p>
                    <a:p>
                      <a:r>
                        <a:rPr lang="ru-RU" sz="1400" dirty="0" smtClean="0"/>
                        <a:t>1 302</a:t>
                      </a:r>
                      <a:r>
                        <a:rPr lang="ru-RU" sz="1400" baseline="0" dirty="0" smtClean="0"/>
                        <a:t> 00 000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1 302 00 000 –</a:t>
                      </a:r>
                    </a:p>
                    <a:p>
                      <a:r>
                        <a:rPr lang="ru-RU" sz="1400" dirty="0" smtClean="0"/>
                        <a:t>1 206 00 000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0 401 40 000</a:t>
                      </a:r>
                      <a:r>
                        <a:rPr lang="ru-RU" sz="1400" baseline="0" dirty="0" smtClean="0"/>
                        <a:t> –</a:t>
                      </a:r>
                    </a:p>
                    <a:p>
                      <a:r>
                        <a:rPr lang="ru-RU" sz="1400" baseline="0" dirty="0" smtClean="0"/>
                        <a:t>0 401 10 000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6"/>
          <p:cNvSpPr>
            <a:spLocks noChangeArrowheads="1"/>
          </p:cNvSpPr>
          <p:nvPr/>
        </p:nvSpPr>
        <p:spPr bwMode="auto">
          <a:xfrm>
            <a:off x="563674" y="3409950"/>
            <a:ext cx="8115073" cy="141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64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№ 52н</a:t>
            </a:r>
            <a:r>
              <a:rPr lang="ru-RU" alt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None/>
            </a:pPr>
            <a:r>
              <a:rPr lang="ru-RU" sz="1664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Извещение (ф. 0504805):</a:t>
            </a:r>
          </a:p>
          <a:p>
            <a:pPr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….в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целях отражения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 операций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возникающих при: предоставлении с условиями при передаче активов бюджетным и автономным учреждениям субсидий (грантов) из бюджетов бюджетной системы Российской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Федерации….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0" y="397590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06540" y="4782593"/>
            <a:ext cx="2103120" cy="184666"/>
          </a:xfrm>
        </p:spPr>
        <p:txBody>
          <a:bodyPr/>
          <a:lstStyle/>
          <a:p>
            <a:fld id="{FAA6C436-0D4A-4340-A2B7-930FFE7E96AA}" type="slidenum">
              <a:rPr lang="ru-RU" sz="1200" smtClean="0"/>
              <a:t>8</a:t>
            </a:fld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93298" y="146318"/>
            <a:ext cx="5148470" cy="348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64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по субсидиям</a:t>
            </a:r>
            <a:endParaRPr lang="ru-RU" sz="1664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88636" y="3309249"/>
            <a:ext cx="8074364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286000" y="1550714"/>
            <a:ext cx="0" cy="33861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81674" y="1931714"/>
            <a:ext cx="8029958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3540" y="2576207"/>
            <a:ext cx="1382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ГРБС (ФБ)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540" y="3561406"/>
            <a:ext cx="1084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МБУ ФК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540" y="4370114"/>
            <a:ext cx="85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АУ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БУ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688636" y="4223649"/>
            <a:ext cx="8074364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86000" y="3443284"/>
            <a:ext cx="1447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Формирование </a:t>
            </a:r>
          </a:p>
          <a:p>
            <a:pPr algn="ctr"/>
            <a:r>
              <a:rPr lang="ru-RU" sz="1200" dirty="0"/>
              <a:t>п</a:t>
            </a:r>
            <a:r>
              <a:rPr lang="ru-RU" sz="1200" dirty="0" smtClean="0"/>
              <a:t>роекта Извещения </a:t>
            </a:r>
            <a:endParaRPr lang="ru-RU" sz="1200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3886200" y="1532810"/>
            <a:ext cx="0" cy="33861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34472" y="3442127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Публикация в </a:t>
            </a:r>
            <a:r>
              <a:rPr lang="ru-RU" sz="1200" dirty="0" err="1" smtClean="0"/>
              <a:t>ПУиО</a:t>
            </a:r>
            <a:r>
              <a:rPr lang="ru-RU" sz="1200" dirty="0" smtClean="0"/>
              <a:t> ЭБ</a:t>
            </a:r>
            <a:endParaRPr lang="ru-RU" sz="1200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5562600" y="1550713"/>
            <a:ext cx="0" cy="33861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315199" y="3409207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Подписание</a:t>
            </a:r>
          </a:p>
          <a:p>
            <a:pPr algn="ctr"/>
            <a:r>
              <a:rPr lang="ru-RU" sz="1200" dirty="0" smtClean="0"/>
              <a:t>Извещения</a:t>
            </a:r>
            <a:endParaRPr lang="ru-RU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7315199" y="4407267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Подписание</a:t>
            </a:r>
          </a:p>
          <a:p>
            <a:pPr algn="ctr"/>
            <a:r>
              <a:rPr lang="ru-RU" sz="1200" dirty="0" smtClean="0"/>
              <a:t>Извещения</a:t>
            </a:r>
            <a:endParaRPr lang="ru-RU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315199" y="2559413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Подписание</a:t>
            </a:r>
          </a:p>
          <a:p>
            <a:pPr algn="ctr"/>
            <a:r>
              <a:rPr lang="ru-RU" sz="1200" dirty="0" smtClean="0"/>
              <a:t>Извещения</a:t>
            </a:r>
            <a:endParaRPr lang="ru-RU" sz="1200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V="1">
            <a:off x="7241064" y="1517405"/>
            <a:ext cx="0" cy="3386109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585459" y="4406332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Выверка показателей</a:t>
            </a:r>
            <a:endParaRPr lang="ru-RU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5597604" y="3436198"/>
            <a:ext cx="144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Выверка показателей</a:t>
            </a:r>
            <a:endParaRPr lang="ru-RU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2929647" y="15203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1</a:t>
            </a:r>
            <a:endParaRPr lang="ru-RU" sz="1800" dirty="0"/>
          </a:p>
        </p:txBody>
      </p:sp>
      <p:sp>
        <p:nvSpPr>
          <p:cNvPr id="54" name="TextBox 53"/>
          <p:cNvSpPr txBox="1"/>
          <p:nvPr/>
        </p:nvSpPr>
        <p:spPr>
          <a:xfrm>
            <a:off x="4571827" y="153011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2</a:t>
            </a:r>
            <a:endParaRPr lang="ru-RU" sz="1800" dirty="0"/>
          </a:p>
        </p:txBody>
      </p:sp>
      <p:sp>
        <p:nvSpPr>
          <p:cNvPr id="55" name="TextBox 54"/>
          <p:cNvSpPr txBox="1"/>
          <p:nvPr/>
        </p:nvSpPr>
        <p:spPr>
          <a:xfrm>
            <a:off x="6202472" y="153230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3</a:t>
            </a:r>
            <a:endParaRPr lang="ru-RU" sz="1800" dirty="0"/>
          </a:p>
        </p:txBody>
      </p:sp>
      <p:sp>
        <p:nvSpPr>
          <p:cNvPr id="56" name="TextBox 55"/>
          <p:cNvSpPr txBox="1"/>
          <p:nvPr/>
        </p:nvSpPr>
        <p:spPr>
          <a:xfrm>
            <a:off x="7810298" y="152959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4</a:t>
            </a:r>
            <a:endParaRPr lang="ru-RU" sz="1800" dirty="0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H="1">
            <a:off x="688635" y="2388914"/>
            <a:ext cx="8029958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73540" y="150495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Этап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3540" y="194338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Сроки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05287" y="1974160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до </a:t>
            </a:r>
            <a:r>
              <a:rPr lang="ru-RU" sz="1400" dirty="0" smtClean="0"/>
              <a:t>20.01</a:t>
            </a:r>
            <a:endParaRPr lang="ru-RU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4271900" y="1974160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до </a:t>
            </a:r>
            <a:r>
              <a:rPr lang="ru-RU" sz="1400" dirty="0" smtClean="0"/>
              <a:t>22.01</a:t>
            </a:r>
            <a:endParaRPr lang="ru-RU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7548499" y="1974160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до </a:t>
            </a:r>
            <a:r>
              <a:rPr lang="ru-RU" sz="1400" dirty="0" smtClean="0"/>
              <a:t>01.02</a:t>
            </a:r>
            <a:endParaRPr lang="ru-RU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5916335" y="1974160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до </a:t>
            </a:r>
            <a:r>
              <a:rPr lang="ru-RU" sz="1400" dirty="0" smtClean="0"/>
              <a:t>29.01</a:t>
            </a:r>
            <a:endParaRPr lang="ru-RU" sz="1400" dirty="0"/>
          </a:p>
        </p:txBody>
      </p:sp>
      <p:sp>
        <p:nvSpPr>
          <p:cNvPr id="34" name="Прямоугольник 3"/>
          <p:cNvSpPr>
            <a:spLocks noChangeArrowheads="1"/>
          </p:cNvSpPr>
          <p:nvPr/>
        </p:nvSpPr>
        <p:spPr bwMode="auto">
          <a:xfrm>
            <a:off x="558232" y="807135"/>
            <a:ext cx="8077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Единый порядок </a:t>
            </a: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организации документооборота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14406" y="1276350"/>
            <a:ext cx="810418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62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11442</TotalTime>
  <Words>1124</Words>
  <Application>Microsoft Office PowerPoint</Application>
  <PresentationFormat>Экран (16:9)</PresentationFormat>
  <Paragraphs>317</Paragraphs>
  <Slides>28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Cambria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Дубовик Антон Викторович</cp:lastModifiedBy>
  <cp:revision>571</cp:revision>
  <cp:lastPrinted>2020-09-09T15:13:12Z</cp:lastPrinted>
  <dcterms:created xsi:type="dcterms:W3CDTF">2019-07-31T16:47:50Z</dcterms:created>
  <dcterms:modified xsi:type="dcterms:W3CDTF">2020-12-17T10:00:34Z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