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  <p:sldMasterId id="2147483696" r:id="rId2"/>
    <p:sldMasterId id="2147483711" r:id="rId3"/>
  </p:sldMasterIdLst>
  <p:notesMasterIdLst>
    <p:notesMasterId r:id="rId37"/>
  </p:notesMasterIdLst>
  <p:sldIdLst>
    <p:sldId id="291" r:id="rId4"/>
    <p:sldId id="292" r:id="rId5"/>
    <p:sldId id="305" r:id="rId6"/>
    <p:sldId id="306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307" r:id="rId30"/>
    <p:sldId id="284" r:id="rId31"/>
    <p:sldId id="285" r:id="rId32"/>
    <p:sldId id="286" r:id="rId33"/>
    <p:sldId id="303" r:id="rId34"/>
    <p:sldId id="289" r:id="rId35"/>
    <p:sldId id="290" r:id="rId36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0"/>
    <a:srgbClr val="72A8C4"/>
    <a:srgbClr val="0070C0"/>
    <a:srgbClr val="4472C4"/>
    <a:srgbClr val="5FBAD3"/>
    <a:srgbClr val="42ADCA"/>
    <a:srgbClr val="EF8D4B"/>
    <a:srgbClr val="F79443"/>
    <a:srgbClr val="EC7A2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5309" autoAdjust="0"/>
  </p:normalViewPr>
  <p:slideViewPr>
    <p:cSldViewPr snapToGrid="0">
      <p:cViewPr>
        <p:scale>
          <a:sx n="100" d="100"/>
          <a:sy n="100" d="100"/>
        </p:scale>
        <p:origin x="-1146" y="-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A33A83F5-5422-4D84-B18B-338A7D97B82C}" type="datetimeFigureOut">
              <a:rPr lang="ru-RU"/>
              <a:pPr>
                <a:defRPr/>
              </a:pPr>
              <a:t>18.12.2020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3" rIns="91408" bIns="45703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08" tIns="45703" rIns="91408" bIns="45703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08" tIns="45703" rIns="91408" bIns="45703" rtlCol="0" anchor="b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08" tIns="45703" rIns="91408" bIns="4570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163B17-E008-41CA-82FE-3B08521F76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313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9463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346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87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12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9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13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8853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14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839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51497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3749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endParaRPr lang="ru-RU" altLang="ru-RU" baseline="0" dirty="0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A64562-A958-4EAE-BF71-CF0B8D6B2BD1}" type="slidenum">
              <a:rPr lang="ru-RU" altLang="ru-RU" smtClean="0">
                <a:cs typeface="Arial" pitchFamily="34" charset="0"/>
              </a:rPr>
              <a:pPr/>
              <a:t>17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70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D9B0DB3-6791-4744-B3CC-2D2EDFE907D8}" type="slidenum">
              <a:rPr lang="ru-RU" altLang="ru-RU" smtClean="0">
                <a:cs typeface="Arial" pitchFamily="34" charset="0"/>
              </a:rPr>
              <a:pPr/>
              <a:t>18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503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FF2D16C-09BC-4D26-9E20-4B9B638F769D}" type="slidenum">
              <a:rPr lang="ru-RU" altLang="ru-RU" smtClean="0">
                <a:cs typeface="Arial" pitchFamily="34" charset="0"/>
              </a:rPr>
              <a:pPr/>
              <a:t>19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985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2659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34CC279-4084-4151-B467-2FF260F2B603}" type="slidenum">
              <a:rPr lang="ru-RU" altLang="ru-RU" smtClean="0">
                <a:cs typeface="Arial" pitchFamily="34" charset="0"/>
              </a:rPr>
              <a:pPr/>
              <a:t>20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5549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dirty="0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2591A30-43F6-44A6-A958-FEDB2CB140BA}" type="slidenum">
              <a:rPr lang="ru-RU" altLang="ru-RU" smtClean="0">
                <a:cs typeface="Arial" pitchFamily="34" charset="0"/>
              </a:rPr>
              <a:pPr/>
              <a:t>21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1057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1113690-DC81-494B-8518-52B2E4205FA5}" type="slidenum">
              <a:rPr lang="ru-RU" altLang="ru-RU" smtClean="0">
                <a:cs typeface="Arial" pitchFamily="34" charset="0"/>
              </a:rPr>
              <a:pPr/>
              <a:t>22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2325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89867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35BFFC3-A0F4-4761-94B2-1BE946B8BF8D}" type="slidenum">
              <a:rPr lang="ru-RU" altLang="ru-RU" smtClean="0">
                <a:cs typeface="Arial" pitchFamily="34" charset="0"/>
              </a:rPr>
              <a:pPr/>
              <a:t>24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364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spcAft>
                <a:spcPts val="300"/>
              </a:spcAft>
              <a:buFont typeface="+mj-lt"/>
              <a:buNone/>
              <a:defRPr/>
            </a:pPr>
            <a:endParaRPr lang="ru-RU" sz="1200" b="0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06933B54-40E7-4A4A-B0D9-F32D62F1ECB7}" type="slidenum">
              <a:rPr lang="ru-RU" altLang="ru-RU" smtClean="0">
                <a:solidFill>
                  <a:prstClr val="black"/>
                </a:solidFill>
              </a:rPr>
              <a:pPr/>
              <a:t>25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8552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35BFFC3-A0F4-4761-94B2-1BE946B8BF8D}" type="slidenum">
              <a:rPr lang="ru-RU" altLang="ru-RU" smtClean="0">
                <a:cs typeface="Arial" pitchFamily="34" charset="0"/>
              </a:rPr>
              <a:pPr/>
              <a:t>26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7347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62114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29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64700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865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84921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77040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1136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F0F6F3F-8500-487B-9058-CEB570C43A10}" type="slidenum">
              <a:rPr lang="ru-RU" altLang="ru-RU" smtClean="0">
                <a:cs typeface="Arial" pitchFamily="34" charset="0"/>
              </a:rPr>
              <a:pPr>
                <a:spcBef>
                  <a:spcPct val="0"/>
                </a:spcBef>
              </a:pPr>
              <a:t>32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1040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9775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82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54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26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98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42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14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EA16A2B-EE6B-4899-9640-7D6753A26704}" type="slidenum">
              <a:rPr lang="ru-RU" altLang="ru-RU" smtClean="0"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</a:pPr>
              <a:t>33</a:t>
            </a:fld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8483" name="Rectangle 7"/>
          <p:cNvSpPr txBox="1">
            <a:spLocks noGrp="1" noChangeArrowheads="1"/>
          </p:cNvSpPr>
          <p:nvPr/>
        </p:nvSpPr>
        <p:spPr bwMode="auto">
          <a:xfrm>
            <a:off x="3852863" y="9428163"/>
            <a:ext cx="29432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06" tIns="46255" rIns="92506" bIns="46255" anchor="b"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476A86A-476F-4860-8CB6-229A399AE054}" type="slidenum">
              <a:rPr lang="ru-RU" altLang="ru-RU"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ru-RU" altLang="ru-RU">
              <a:latin typeface="Arial" pitchFamily="34" charset="0"/>
            </a:endParaRPr>
          </a:p>
        </p:txBody>
      </p:sp>
      <p:sp>
        <p:nvSpPr>
          <p:cNvPr id="148484" name="Rectangle 7"/>
          <p:cNvSpPr txBox="1">
            <a:spLocks noGrp="1" noChangeArrowheads="1"/>
          </p:cNvSpPr>
          <p:nvPr/>
        </p:nvSpPr>
        <p:spPr bwMode="auto">
          <a:xfrm>
            <a:off x="3852863" y="9428163"/>
            <a:ext cx="29432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06" tIns="46255" rIns="92506" bIns="46255" anchor="b"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152C86F-C740-4084-B0FD-919BB205D4CB}" type="slidenum">
              <a:rPr lang="ru-RU" altLang="ru-RU"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ru-RU" altLang="ru-RU">
              <a:latin typeface="Arial" pitchFamily="34" charset="0"/>
            </a:endParaRPr>
          </a:p>
        </p:txBody>
      </p:sp>
      <p:sp>
        <p:nvSpPr>
          <p:cNvPr id="148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506" tIns="46255" rIns="92506" bIns="46255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71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3162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6BD22402-3040-40BD-80C5-B67B99C8EA82}" type="slidenum">
              <a:rPr lang="ru-RU" altLang="ru-RU" smtClean="0">
                <a:solidFill>
                  <a:prstClr val="black"/>
                </a:solidFill>
              </a:rPr>
              <a:pPr/>
              <a:t>5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801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983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73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88944-45A6-4202-8B2E-145F7DD8B4F9}" type="slidenum">
              <a:rPr lang="ru-RU" altLang="ru-RU" smtClean="0">
                <a:solidFill>
                  <a:prstClr val="black"/>
                </a:solidFill>
              </a:rPr>
              <a:pPr/>
              <a:t>8</a:t>
            </a:fld>
            <a:endParaRPr lang="ru-RU" alt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290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88944-45A6-4202-8B2E-145F7DD8B4F9}" type="slidenum">
              <a:rPr lang="ru-RU" altLang="ru-RU" smtClean="0">
                <a:solidFill>
                  <a:prstClr val="black"/>
                </a:solidFill>
              </a:rPr>
              <a:pPr/>
              <a:t>9</a:t>
            </a:fld>
            <a:endParaRPr lang="ru-RU" alt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907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9517E-B232-4D06-A242-2475F3143F1A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7218-78D7-419F-A700-B2320ABE45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89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FF844-B848-4D54-B273-C8974FE45FCE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AEE1E-6A9D-4DF6-AE0F-0EB662C7AE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034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FA0DD-BB20-4185-BF76-4D8327CE1ADA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82C37-B6DA-4A20-BC1C-8CE8DDB264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3755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92767" y="4508501"/>
            <a:ext cx="7296151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8821498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ABAC6-6D12-47E7-A505-AF3B89680616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2987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A9D-E44E-4FD9-891B-150BEC68D6E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5985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40C8-DC24-4392-8386-AD934D3D9D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2242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9F761-5F0C-4B6C-A8BF-44269C6E6CD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718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47C2-1E97-49F9-8920-1D81EE416A6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945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18C09-FCBD-47FF-B992-65453CFB3B4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6977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2424-DA66-4B44-AE3C-70DCB1EF31D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643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78236-5F77-4D1A-89C8-4AFB5C20CF82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AC401-7FEE-40CB-90EB-28CC8AC772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86409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E21E2-EE04-40F0-88A6-6E009FB1605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2217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0933D-4A7B-47B1-9D2E-7D7A45D85BD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67761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84734" y="134939"/>
            <a:ext cx="2760133" cy="5553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7984" y="134939"/>
            <a:ext cx="8083549" cy="5553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CD0E8-F485-45B2-8DDA-A08C922B2723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92336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C7DBA-0B56-4A59-A662-5225CA655C5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2747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489701" y="1628776"/>
            <a:ext cx="5355167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489701" y="3733801"/>
            <a:ext cx="5355167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08C0B-D530-4808-81D2-3B59F0E3585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7040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31334" y="1628775"/>
            <a:ext cx="10913533" cy="405923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82FD-4BA8-4DB5-9E21-29626992125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3464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92767" y="4508501"/>
            <a:ext cx="7296151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5125546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ABAC6-6D12-47E7-A505-AF3B89680616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5426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A9D-E44E-4FD9-891B-150BEC68D6E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6046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40C8-DC24-4392-8386-AD934D3D9D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673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ABB8-70C8-4C30-B669-A5ED92A82783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8AEDF-ED4D-4031-B412-55C258614D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5884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9F761-5F0C-4B6C-A8BF-44269C6E6CD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72833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47C2-1E97-49F9-8920-1D81EE416A6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5667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18C09-FCBD-47FF-B992-65453CFB3B4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77799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2424-DA66-4B44-AE3C-70DCB1EF31D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8591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E21E2-EE04-40F0-88A6-6E009FB1605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27415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0933D-4A7B-47B1-9D2E-7D7A45D85BD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06199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84734" y="134939"/>
            <a:ext cx="2760133" cy="5553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7984" y="134939"/>
            <a:ext cx="8083549" cy="5553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CD0E8-F485-45B2-8DDA-A08C922B2723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41772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C7DBA-0B56-4A59-A662-5225CA655C5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386752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489701" y="1628776"/>
            <a:ext cx="5355167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489701" y="3733801"/>
            <a:ext cx="5355167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08C0B-D530-4808-81D2-3B59F0E3585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23898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31334" y="1628775"/>
            <a:ext cx="10913533" cy="405923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82FD-4BA8-4DB5-9E21-29626992125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79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88873-CB45-48DF-ABA2-947D914EACF2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AAE69-6339-40AE-A249-A6659218D4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16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EF49F-F0A5-459D-8272-969A0E4979F9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66927-CD47-4A2B-AC69-A1D8430FD3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78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223B0-CB62-41A8-A570-4F2DA9E22E19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28A3-1449-4C97-AD89-4FD0D800A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844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D3D47-CF01-4C51-82D3-4A7E596CDA73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D840-E929-41F8-B399-1E0BCA0730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294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056F1-CE6F-4B02-9513-86CBA23C0CBC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E2BF0-FE07-4BB5-808E-F59698445B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4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6CBBF-D68B-45B9-8C87-93F7568A7401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2CD55-9F7C-46E1-B66D-89A200826D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433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05387D-41B3-4243-933B-8F1EF3011EB5}" type="datetime1">
              <a:rPr lang="ru-RU" smtClean="0"/>
              <a:t>18.12.2020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DE9BE37-F438-4066-8E60-F56DB53A4B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334" y="1628775"/>
            <a:ext cx="10913533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8501" y="6330950"/>
            <a:ext cx="768351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200"/>
            </a:lvl1pPr>
          </a:lstStyle>
          <a:p>
            <a:pPr>
              <a:defRPr/>
            </a:pPr>
            <a:fld id="{058742AA-850F-47C8-ADC4-38C6AA02AA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797984" y="134938"/>
            <a:ext cx="831426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4190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334" y="1628775"/>
            <a:ext cx="10913533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8501" y="6330950"/>
            <a:ext cx="768351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200"/>
            </a:lvl1pPr>
          </a:lstStyle>
          <a:p>
            <a:pPr>
              <a:defRPr/>
            </a:pPr>
            <a:fld id="{058742AA-850F-47C8-ADC4-38C6AA02AA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797984" y="134938"/>
            <a:ext cx="831426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9474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://www.roskazna.ru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kazna.ru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25.gif"/><Relationship Id="rId10" Type="http://schemas.openxmlformats.org/officeDocument/2006/relationships/image" Target="../media/image30.png"/><Relationship Id="rId4" Type="http://schemas.openxmlformats.org/officeDocument/2006/relationships/image" Target="../media/image24.jpeg"/><Relationship Id="rId9" Type="http://schemas.openxmlformats.org/officeDocument/2006/relationships/image" Target="../media/image29.jpeg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:\Users\Davydov.Igor\YandexDisk\ Документы\Иконки для през\w128h1281385326516tools.png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161" y="6345421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r>
              <a:rPr lang="ru-RU" altLang="ru-RU" sz="2800" dirty="0" smtClean="0">
                <a:solidFill>
                  <a:srgbClr val="000090"/>
                </a:solidFill>
                <a:latin typeface="Arial" charset="0"/>
              </a:rPr>
              <a:t>Технические о</a:t>
            </a:r>
            <a:r>
              <a:rPr lang="ru-RU" altLang="ru-RU" sz="2800" cap="none" dirty="0" smtClean="0">
                <a:solidFill>
                  <a:srgbClr val="000090"/>
                </a:solidFill>
                <a:latin typeface="Arial" charset="0"/>
              </a:rPr>
              <a:t>собенности формирования и представления бюджетной (бухгалтерской) отчетности </a:t>
            </a:r>
            <a:r>
              <a:rPr lang="ru-RU" altLang="ru-RU" sz="2800" cap="none" smtClean="0">
                <a:solidFill>
                  <a:srgbClr val="000090"/>
                </a:solidFill>
                <a:latin typeface="Arial" charset="0"/>
              </a:rPr>
              <a:t>за 2020 </a:t>
            </a:r>
            <a:r>
              <a:rPr lang="ru-RU" altLang="ru-RU" sz="2800" cap="none" dirty="0" smtClean="0">
                <a:solidFill>
                  <a:srgbClr val="000090"/>
                </a:solidFill>
                <a:latin typeface="Arial" charset="0"/>
              </a:rPr>
              <a:t>год в подсистеме учета и отчетности ГИИС «Электронный бюджет»</a:t>
            </a:r>
            <a:endParaRPr altLang="ru-RU" sz="2800" cap="none" dirty="0" smtClean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21767" y="5031109"/>
            <a:ext cx="95350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2200" b="1" dirty="0" smtClean="0">
                <a:solidFill>
                  <a:srgbClr val="000090"/>
                </a:solidFill>
              </a:rPr>
              <a:t>Учайкин Сергей Александрович</a:t>
            </a:r>
          </a:p>
          <a:p>
            <a:pPr algn="r" eaLnBrk="1" hangingPunct="1"/>
            <a:r>
              <a:rPr lang="ru-RU" altLang="ru-RU" b="1" dirty="0" smtClean="0">
                <a:solidFill>
                  <a:srgbClr val="000090"/>
                </a:solidFill>
              </a:rPr>
              <a:t>Заместитель начальника </a:t>
            </a:r>
            <a:r>
              <a:rPr lang="ru-RU" altLang="ru-RU" b="1" dirty="0">
                <a:solidFill>
                  <a:srgbClr val="000090"/>
                </a:solidFill>
              </a:rPr>
              <a:t>Отдела развития систем бухгалтерской отчетности </a:t>
            </a:r>
          </a:p>
          <a:p>
            <a:pPr algn="r" eaLnBrk="1" hangingPunct="1"/>
            <a:r>
              <a:rPr lang="ru-RU" altLang="ru-RU" b="1" dirty="0">
                <a:solidFill>
                  <a:srgbClr val="000090"/>
                </a:solidFill>
              </a:rPr>
              <a:t>Управления развития </a:t>
            </a:r>
            <a:r>
              <a:rPr lang="ru-RU" altLang="ru-RU" b="1" dirty="0" smtClean="0">
                <a:solidFill>
                  <a:srgbClr val="000090"/>
                </a:solidFill>
              </a:rPr>
              <a:t>информационных систем Федерального </a:t>
            </a:r>
            <a:r>
              <a:rPr lang="ru-RU" altLang="ru-RU" b="1" dirty="0">
                <a:solidFill>
                  <a:srgbClr val="000090"/>
                </a:solidFill>
              </a:rPr>
              <a:t>казначейства </a:t>
            </a:r>
          </a:p>
          <a:p>
            <a:pPr algn="r" eaLnBrk="1" hangingPunct="1"/>
            <a:r>
              <a:rPr lang="ru-RU" altLang="ru-RU" sz="1600" b="1" dirty="0" smtClean="0">
                <a:solidFill>
                  <a:srgbClr val="000090"/>
                </a:solidFill>
              </a:rPr>
              <a:t>18.12.2020</a:t>
            </a:r>
          </a:p>
          <a:p>
            <a:pPr algn="r" eaLnBrk="1" hangingPunct="1"/>
            <a:endParaRPr lang="ru-RU" altLang="ru-RU" sz="1600" b="1" dirty="0">
              <a:solidFill>
                <a:srgbClr val="00009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721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трелка вправо 22"/>
          <p:cNvSpPr/>
          <p:nvPr/>
        </p:nvSpPr>
        <p:spPr>
          <a:xfrm rot="8045740" flipH="1" flipV="1">
            <a:off x="3781699" y="3132924"/>
            <a:ext cx="749538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Shape 36"/>
          <p:cNvSpPr/>
          <p:nvPr/>
        </p:nvSpPr>
        <p:spPr>
          <a:xfrm rot="18029687" flipH="1">
            <a:off x="2684400" y="1207881"/>
            <a:ext cx="2099521" cy="1357292"/>
          </a:xfrm>
          <a:prstGeom prst="swooshArrow">
            <a:avLst>
              <a:gd name="adj1" fmla="val 16310"/>
              <a:gd name="adj2" fmla="val 3137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sp>
        <p:nvSpPr>
          <p:cNvPr id="72" name="Прямоугольник 71"/>
          <p:cNvSpPr/>
          <p:nvPr/>
        </p:nvSpPr>
        <p:spPr>
          <a:xfrm>
            <a:off x="3931556" y="174713"/>
            <a:ext cx="804031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ринятие отчетности пользователем отчетности в подсистеме учета </a:t>
            </a:r>
          </a:p>
          <a:p>
            <a:pPr algn="ctr">
              <a:lnSpc>
                <a:spcPct val="90000"/>
              </a:lnSpc>
            </a:pP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и отчетности 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0" name="Стрелка вправо 29"/>
          <p:cNvSpPr/>
          <p:nvPr/>
        </p:nvSpPr>
        <p:spPr>
          <a:xfrm rot="13554260" flipH="1">
            <a:off x="3743934" y="5082761"/>
            <a:ext cx="749538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893106" y="959927"/>
            <a:ext cx="5864792" cy="1408242"/>
            <a:chOff x="3356977" y="1341516"/>
            <a:chExt cx="6363021" cy="1241837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356977" y="1341516"/>
              <a:ext cx="6363021" cy="124183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</a:rPr>
                <a:t>                      Формы </a:t>
              </a:r>
              <a:r>
                <a:rPr lang="ru-RU" b="1" dirty="0">
                  <a:solidFill>
                    <a:srgbClr val="4F81BD">
                      <a:lumMod val="50000"/>
                    </a:srgbClr>
                  </a:solidFill>
                </a:rPr>
                <a:t>отчетности 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</a:rPr>
                <a:t>представлены </a:t>
              </a:r>
            </a:p>
            <a:p>
              <a:pPr algn="ctr"/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</a:rPr>
                <a:t>                      Субъектом отчетности</a:t>
              </a:r>
            </a:p>
            <a:p>
              <a:r>
                <a:rPr lang="ru-RU" sz="800" b="1" dirty="0" smtClean="0">
                  <a:solidFill>
                    <a:srgbClr val="4F81BD">
                      <a:lumMod val="50000"/>
                    </a:srgbClr>
                  </a:solidFill>
                </a:rPr>
                <a:t> </a:t>
              </a:r>
            </a:p>
            <a:p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</a:rPr>
                <a:t>                                           - </a:t>
              </a:r>
              <a:r>
                <a:rPr lang="ru-RU" sz="1400" b="1" dirty="0">
                  <a:solidFill>
                    <a:srgbClr val="4F81BD">
                      <a:lumMod val="50000"/>
                    </a:srgbClr>
                  </a:solidFill>
                </a:rPr>
                <a:t>формы отчетности </a:t>
              </a:r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</a:rPr>
                <a:t>в </a:t>
              </a:r>
              <a:r>
                <a:rPr lang="ru-RU" sz="1400" b="1" dirty="0">
                  <a:solidFill>
                    <a:srgbClr val="4F81BD">
                      <a:lumMod val="50000"/>
                    </a:srgbClr>
                  </a:solidFill>
                </a:rPr>
                <a:t>статусе </a:t>
              </a:r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</a:rPr>
                <a:t>«Представлен»</a:t>
              </a:r>
            </a:p>
            <a:p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</a:rPr>
                <a:t>                                           - активна </a:t>
              </a:r>
              <a:r>
                <a:rPr lang="ru-RU" sz="1400" b="1" dirty="0">
                  <a:solidFill>
                    <a:srgbClr val="4F81BD">
                      <a:lumMod val="50000"/>
                    </a:srgbClr>
                  </a:solidFill>
                </a:rPr>
                <a:t>кнопка «Все контроли»</a:t>
              </a:r>
            </a:p>
          </p:txBody>
        </p:sp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8504" y="2293802"/>
              <a:ext cx="42862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6" name="Picture 4" descr="C:\Users\3256\Desktop\Презентации\Картинки\icono_archivo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529" y="1406148"/>
              <a:ext cx="1558739" cy="1158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Скругленный прямоугольник 42"/>
          <p:cNvSpPr/>
          <p:nvPr/>
        </p:nvSpPr>
        <p:spPr>
          <a:xfrm>
            <a:off x="8431596" y="2681449"/>
            <a:ext cx="3412274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Статус документа </a:t>
            </a:r>
            <a:endParaRPr lang="ru-RU" sz="1600" b="1" dirty="0" smtClean="0">
              <a:solidFill>
                <a:prstClr val="white"/>
              </a:solidFill>
            </a:endParaRPr>
          </a:p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«</a:t>
            </a:r>
            <a:r>
              <a:rPr lang="ru-RU" sz="1600" b="1" dirty="0">
                <a:solidFill>
                  <a:prstClr val="white"/>
                </a:solidFill>
              </a:rPr>
              <a:t>Принят</a:t>
            </a:r>
            <a:r>
              <a:rPr lang="ru-RU" sz="1600" b="1" dirty="0" smtClean="0">
                <a:solidFill>
                  <a:prstClr val="white"/>
                </a:solidFill>
              </a:rPr>
              <a:t>»</a:t>
            </a:r>
            <a:endParaRPr lang="ru-RU" sz="1600" b="1" dirty="0">
              <a:solidFill>
                <a:prstClr val="white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431596" y="3887723"/>
            <a:ext cx="341227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Статус документа </a:t>
            </a:r>
          </a:p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«</a:t>
            </a:r>
            <a:r>
              <a:rPr lang="ru-RU" sz="1600" b="1" dirty="0">
                <a:solidFill>
                  <a:prstClr val="white"/>
                </a:solidFill>
              </a:rPr>
              <a:t>Принят условно»</a:t>
            </a:r>
          </a:p>
        </p:txBody>
      </p:sp>
      <p:sp>
        <p:nvSpPr>
          <p:cNvPr id="39" name="Стрелка вправо 38"/>
          <p:cNvSpPr/>
          <p:nvPr/>
        </p:nvSpPr>
        <p:spPr>
          <a:xfrm>
            <a:off x="7583859" y="3027886"/>
            <a:ext cx="74373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486670" y="3892233"/>
            <a:ext cx="3075673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Документ </a:t>
            </a:r>
            <a:r>
              <a:rPr lang="ru-RU" sz="1600" b="1" dirty="0" smtClean="0">
                <a:solidFill>
                  <a:prstClr val="white"/>
                </a:solidFill>
              </a:rPr>
              <a:t>содержит ошибки</a:t>
            </a:r>
            <a:endParaRPr lang="ru-RU" sz="1600" b="1" dirty="0">
              <a:solidFill>
                <a:prstClr val="white"/>
              </a:solidFill>
            </a:endParaRPr>
          </a:p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Контроль </a:t>
            </a:r>
            <a:r>
              <a:rPr lang="ru-RU" sz="1600" b="1" dirty="0">
                <a:solidFill>
                  <a:prstClr val="white"/>
                </a:solidFill>
              </a:rPr>
              <a:t>не пройден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486672" y="2681449"/>
            <a:ext cx="3075673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Документ не содержит ошибок</a:t>
            </a:r>
          </a:p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Контроль </a:t>
            </a:r>
            <a:r>
              <a:rPr lang="ru-RU" sz="1600" b="1" dirty="0">
                <a:solidFill>
                  <a:prstClr val="white"/>
                </a:solidFill>
              </a:rPr>
              <a:t>пройден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5014" y="2789029"/>
            <a:ext cx="3412274" cy="33048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465153" y="5055868"/>
            <a:ext cx="3075674" cy="89818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Отмена документа</a:t>
            </a:r>
            <a:endParaRPr lang="ru-RU" sz="1600" b="1" dirty="0">
              <a:solidFill>
                <a:prstClr val="white"/>
              </a:solidFill>
            </a:endParaRPr>
          </a:p>
        </p:txBody>
      </p:sp>
      <p:pic>
        <p:nvPicPr>
          <p:cNvPr id="2050" name="Picture 2" descr="C:\Users\3256\Desktop\Презентации\Картинки\newpersde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43" y="4267612"/>
            <a:ext cx="2061833" cy="138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3741" y="2976854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Контроль </a:t>
            </a:r>
            <a:endParaRPr lang="ru-RU" b="1" dirty="0" smtClean="0">
              <a:solidFill>
                <a:srgbClr val="4F81BD">
                  <a:lumMod val="50000"/>
                </a:srgbClr>
              </a:solidFill>
            </a:endParaRPr>
          </a:p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Пользователем 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отчетности предоставленных форм отчетности</a:t>
            </a:r>
          </a:p>
        </p:txBody>
      </p:sp>
      <p:sp>
        <p:nvSpPr>
          <p:cNvPr id="22" name="Стрелка вправо 21"/>
          <p:cNvSpPr/>
          <p:nvPr/>
        </p:nvSpPr>
        <p:spPr>
          <a:xfrm rot="10800000" flipH="1">
            <a:off x="3878911" y="4149980"/>
            <a:ext cx="512082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 rot="16200000" flipH="1">
            <a:off x="5838905" y="4795118"/>
            <a:ext cx="328171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7594619" y="4190169"/>
            <a:ext cx="74373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431596" y="5039651"/>
            <a:ext cx="3412274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Возврат документа Субъекту отчетности</a:t>
            </a:r>
            <a:endParaRPr lang="ru-RU" sz="1600" b="1" dirty="0">
              <a:solidFill>
                <a:prstClr val="white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7583859" y="5350204"/>
            <a:ext cx="74373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6913691" y="6115958"/>
            <a:ext cx="2703897" cy="612648"/>
          </a:xfrm>
          <a:prstGeom prst="wedgeRectCallout">
            <a:avLst>
              <a:gd name="adj1" fmla="val 87790"/>
              <a:gd name="adj2" fmla="val -63927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     Необходимо создать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новый отчет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3256\Desktop\Презентации\Картинки\77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091" y="6115958"/>
            <a:ext cx="612648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50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4518493" y="3468491"/>
            <a:ext cx="1754633" cy="640664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prstClr val="white"/>
                </a:solidFill>
              </a:rPr>
              <a:t> </a:t>
            </a:r>
            <a:r>
              <a:rPr lang="ru-RU" sz="1600" b="1" dirty="0" smtClean="0">
                <a:solidFill>
                  <a:prstClr val="white"/>
                </a:solidFill>
              </a:rPr>
              <a:t>Кнопка </a:t>
            </a:r>
            <a:endParaRPr lang="ru-RU" sz="1600" b="1" dirty="0">
              <a:solidFill>
                <a:prstClr val="white"/>
              </a:solidFill>
            </a:endParaRPr>
          </a:p>
          <a:p>
            <a:r>
              <a:rPr lang="ru-RU" sz="1600" b="1" dirty="0">
                <a:solidFill>
                  <a:prstClr val="white"/>
                </a:solidFill>
              </a:rPr>
              <a:t> </a:t>
            </a:r>
            <a:r>
              <a:rPr lang="ru-RU" sz="1600" b="1" dirty="0" smtClean="0">
                <a:solidFill>
                  <a:prstClr val="white"/>
                </a:solidFill>
              </a:rPr>
              <a:t>«</a:t>
            </a:r>
            <a:r>
              <a:rPr lang="ru-RU" sz="1600" b="1" dirty="0">
                <a:solidFill>
                  <a:prstClr val="white"/>
                </a:solidFill>
              </a:rPr>
              <a:t>Свод»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931557" y="174713"/>
            <a:ext cx="800644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ормирование сводного отчета пользователем отчетности в подсистеме учета и отчетности 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7296019" y="2750992"/>
            <a:ext cx="4384738" cy="2988292"/>
            <a:chOff x="1085520" y="2043133"/>
            <a:chExt cx="4384738" cy="2988292"/>
          </a:xfrm>
        </p:grpSpPr>
        <p:sp>
          <p:nvSpPr>
            <p:cNvPr id="6" name="Полилиния 5"/>
            <p:cNvSpPr/>
            <p:nvPr/>
          </p:nvSpPr>
          <p:spPr>
            <a:xfrm>
              <a:off x="1085520" y="2767528"/>
              <a:ext cx="1854896" cy="1394638"/>
            </a:xfrm>
            <a:custGeom>
              <a:avLst/>
              <a:gdLst>
                <a:gd name="connsiteX0" fmla="*/ 0 w 1988505"/>
                <a:gd name="connsiteY0" fmla="*/ 0 h 1976383"/>
                <a:gd name="connsiteX1" fmla="*/ 1988505 w 1988505"/>
                <a:gd name="connsiteY1" fmla="*/ 0 h 1976383"/>
                <a:gd name="connsiteX2" fmla="*/ 1988505 w 1988505"/>
                <a:gd name="connsiteY2" fmla="*/ 1976383 h 1976383"/>
                <a:gd name="connsiteX3" fmla="*/ 0 w 1988505"/>
                <a:gd name="connsiteY3" fmla="*/ 1976383 h 1976383"/>
                <a:gd name="connsiteX4" fmla="*/ 0 w 1988505"/>
                <a:gd name="connsiteY4" fmla="*/ 0 h 1976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505" h="1976383">
                  <a:moveTo>
                    <a:pt x="0" y="0"/>
                  </a:moveTo>
                  <a:lnTo>
                    <a:pt x="1988505" y="0"/>
                  </a:lnTo>
                  <a:lnTo>
                    <a:pt x="1988505" y="1976383"/>
                  </a:lnTo>
                  <a:lnTo>
                    <a:pt x="0" y="1976383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980" tIns="93980" rIns="93980" bIns="93980" numCol="1" spcCol="1270" anchor="b" anchorCtr="0">
              <a:noAutofit/>
            </a:bodyPr>
            <a:lstStyle/>
            <a:p>
              <a:pPr algn="ctr" defTabSz="1644650">
                <a:lnSpc>
                  <a:spcPct val="90000"/>
                </a:lnSpc>
                <a:spcAft>
                  <a:spcPct val="35000"/>
                </a:spcAft>
              </a:pPr>
              <a:r>
                <a:rPr lang="ru-RU" dirty="0" smtClean="0">
                  <a:solidFill>
                    <a:prstClr val="black"/>
                  </a:solidFill>
                </a:rPr>
                <a:t>В появившемся списке отчетов выбрать отчет для включения в сводный отчет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3581492" y="2043133"/>
              <a:ext cx="889372" cy="889372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олилиния 11"/>
            <p:cNvSpPr/>
            <p:nvPr/>
          </p:nvSpPr>
          <p:spPr>
            <a:xfrm>
              <a:off x="4470864" y="204313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Отчетность субъекта отчетности</a:t>
              </a:r>
              <a:endParaRPr lang="ru-RU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3581492" y="3092593"/>
              <a:ext cx="889372" cy="889372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олилиния 13"/>
            <p:cNvSpPr/>
            <p:nvPr/>
          </p:nvSpPr>
          <p:spPr>
            <a:xfrm>
              <a:off x="4470864" y="309259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Отчетность субъекта отчетности</a:t>
              </a:r>
              <a:endParaRPr lang="ru-RU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3581492" y="4142053"/>
              <a:ext cx="889372" cy="889372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>
            <a:xfrm>
              <a:off x="4470864" y="414205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Отчетность субъекта отчетности</a:t>
              </a:r>
              <a:endParaRPr lang="ru-RU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pic>
        <p:nvPicPr>
          <p:cNvPr id="5122" name="Picture 2" descr="C:\Users\3256\Desktop\Презентации\Картинки\descarga-de-documento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23" y="3981750"/>
            <a:ext cx="1943842" cy="132284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Стрелка вправо 30"/>
          <p:cNvSpPr/>
          <p:nvPr/>
        </p:nvSpPr>
        <p:spPr>
          <a:xfrm>
            <a:off x="3664129" y="3276290"/>
            <a:ext cx="643949" cy="1114024"/>
          </a:xfrm>
          <a:prstGeom prst="rightArrow">
            <a:avLst>
              <a:gd name="adj1" fmla="val 65563"/>
              <a:gd name="adj2" fmla="val 68461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с двумя скругленными соседними углами 24"/>
          <p:cNvSpPr/>
          <p:nvPr/>
        </p:nvSpPr>
        <p:spPr>
          <a:xfrm>
            <a:off x="424787" y="1852924"/>
            <a:ext cx="3229000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Новый отчет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24788" y="2469579"/>
            <a:ext cx="3218113" cy="33436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7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37" y="3038499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37" y="4061827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4787" y="2774352"/>
            <a:ext cx="3218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Создан отчет с типом</a:t>
            </a:r>
          </a:p>
          <a:p>
            <a:pPr algn="ctr"/>
            <a:r>
              <a:rPr lang="ru-RU" dirty="0">
                <a:solidFill>
                  <a:prstClr val="black"/>
                </a:solidFill>
              </a:rPr>
              <a:t>«Сводный» 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217011" y="2477581"/>
            <a:ext cx="4611916" cy="3323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5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37" y="5057954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Рисунок 1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748" y="3572889"/>
            <a:ext cx="446264" cy="431868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3256\Desktop\Презентации\Картинки\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57" y="4210651"/>
            <a:ext cx="1034809" cy="91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301413" y="1852924"/>
            <a:ext cx="2253343" cy="115208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На панели инструментов появилась кнопка «Свод»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0" name="Прямоугольник с двумя скругленными соседними углами 39"/>
          <p:cNvSpPr/>
          <p:nvPr/>
        </p:nvSpPr>
        <p:spPr>
          <a:xfrm>
            <a:off x="7217011" y="1860926"/>
            <a:ext cx="4611916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Выбор отчетов</a:t>
            </a:r>
          </a:p>
        </p:txBody>
      </p:sp>
      <p:sp>
        <p:nvSpPr>
          <p:cNvPr id="41" name="Стрелка вправо 40"/>
          <p:cNvSpPr/>
          <p:nvPr/>
        </p:nvSpPr>
        <p:spPr>
          <a:xfrm>
            <a:off x="6521438" y="3319703"/>
            <a:ext cx="643949" cy="1114024"/>
          </a:xfrm>
          <a:prstGeom prst="rightArrow">
            <a:avLst>
              <a:gd name="adj1" fmla="val 65563"/>
              <a:gd name="adj2" fmla="val 68461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3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Прямоугольник 158"/>
          <p:cNvSpPr/>
          <p:nvPr/>
        </p:nvSpPr>
        <p:spPr>
          <a:xfrm>
            <a:off x="17936" y="1237056"/>
            <a:ext cx="12011767" cy="5522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4264120" y="69883"/>
            <a:ext cx="776558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ункционал согласования и подписания форм отчетности в подсистеме учета и отчетности 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71250" y="1637167"/>
            <a:ext cx="5716707" cy="2091296"/>
            <a:chOff x="71250" y="1364719"/>
            <a:chExt cx="5716707" cy="2091296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249554" y="1554984"/>
              <a:ext cx="5538403" cy="1901031"/>
              <a:chOff x="2068120" y="1162620"/>
              <a:chExt cx="5636488" cy="1901031"/>
            </a:xfrm>
          </p:grpSpPr>
          <p:sp>
            <p:nvSpPr>
              <p:cNvPr id="110" name="Rounded Rectangle 30"/>
              <p:cNvSpPr/>
              <p:nvPr/>
            </p:nvSpPr>
            <p:spPr>
              <a:xfrm>
                <a:off x="2068120" y="1162620"/>
                <a:ext cx="5636488" cy="1901031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67" name="Рисунок 66"/>
              <p:cNvPicPr/>
              <p:nvPr/>
            </p:nvPicPr>
            <p:blipFill rotWithShape="1">
              <a:blip r:embed="rId3"/>
              <a:srcRect l="1124" r="34143" b="27389"/>
              <a:stretch/>
            </p:blipFill>
            <p:spPr>
              <a:xfrm>
                <a:off x="2259096" y="1328099"/>
                <a:ext cx="5273678" cy="1600874"/>
              </a:xfrm>
              <a:prstGeom prst="rect">
                <a:avLst/>
              </a:prstGeom>
            </p:spPr>
          </p:pic>
        </p:grpSp>
        <p:sp>
          <p:nvSpPr>
            <p:cNvPr id="70" name="Овал 69"/>
            <p:cNvSpPr/>
            <p:nvPr/>
          </p:nvSpPr>
          <p:spPr>
            <a:xfrm>
              <a:off x="71250" y="1364719"/>
              <a:ext cx="381955" cy="381955"/>
            </a:xfrm>
            <a:prstGeom prst="ellipse">
              <a:avLst/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1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060267" y="1672842"/>
            <a:ext cx="3871856" cy="2092009"/>
            <a:chOff x="6504669" y="1364005"/>
            <a:chExt cx="3871856" cy="2092009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6504669" y="1364005"/>
              <a:ext cx="3871856" cy="2092009"/>
              <a:chOff x="58575" y="1364006"/>
              <a:chExt cx="3871856" cy="2092009"/>
            </a:xfrm>
          </p:grpSpPr>
          <p:sp>
            <p:nvSpPr>
              <p:cNvPr id="75" name="Rounded Rectangle 30"/>
              <p:cNvSpPr/>
              <p:nvPr/>
            </p:nvSpPr>
            <p:spPr>
              <a:xfrm>
                <a:off x="249555" y="1554985"/>
                <a:ext cx="3680876" cy="1901030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Овал 73"/>
              <p:cNvSpPr/>
              <p:nvPr/>
            </p:nvSpPr>
            <p:spPr>
              <a:xfrm>
                <a:off x="58575" y="1364006"/>
                <a:ext cx="381955" cy="381955"/>
              </a:xfrm>
              <a:prstGeom prst="ellipse">
                <a:avLst/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prstClr val="white"/>
                    </a:solidFill>
                  </a:rPr>
                  <a:t>2</a:t>
                </a:r>
                <a:endParaRPr lang="ru-RU" sz="2400" b="1" dirty="0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77" name="Рисунок 76"/>
            <p:cNvPicPr/>
            <p:nvPr/>
          </p:nvPicPr>
          <p:blipFill rotWithShape="1">
            <a:blip r:embed="rId4"/>
            <a:srcRect l="11546" t="10020" r="13616" b="15080"/>
            <a:stretch/>
          </p:blipFill>
          <p:spPr>
            <a:xfrm>
              <a:off x="6896352" y="1689026"/>
              <a:ext cx="3278780" cy="1663748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>
          <a:xfrm>
            <a:off x="58575" y="3803498"/>
            <a:ext cx="5729382" cy="2883919"/>
            <a:chOff x="58575" y="3803498"/>
            <a:chExt cx="5729382" cy="2883919"/>
          </a:xfrm>
        </p:grpSpPr>
        <p:grpSp>
          <p:nvGrpSpPr>
            <p:cNvPr id="80" name="Группа 79"/>
            <p:cNvGrpSpPr/>
            <p:nvPr/>
          </p:nvGrpSpPr>
          <p:grpSpPr>
            <a:xfrm>
              <a:off x="58575" y="3803498"/>
              <a:ext cx="5729382" cy="2883919"/>
              <a:chOff x="58575" y="1364006"/>
              <a:chExt cx="5729382" cy="2883919"/>
            </a:xfrm>
          </p:grpSpPr>
          <p:sp>
            <p:nvSpPr>
              <p:cNvPr id="82" name="Rounded Rectangle 30"/>
              <p:cNvSpPr/>
              <p:nvPr/>
            </p:nvSpPr>
            <p:spPr>
              <a:xfrm>
                <a:off x="249555" y="1554984"/>
                <a:ext cx="5538402" cy="2692941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Овал 83"/>
              <p:cNvSpPr/>
              <p:nvPr/>
            </p:nvSpPr>
            <p:spPr>
              <a:xfrm>
                <a:off x="58575" y="1364006"/>
                <a:ext cx="381955" cy="381955"/>
              </a:xfrm>
              <a:prstGeom prst="ellipse">
                <a:avLst/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prstClr val="white"/>
                    </a:solidFill>
                  </a:rPr>
                  <a:t>3</a:t>
                </a:r>
                <a:endParaRPr lang="ru-RU" sz="2400" b="1" dirty="0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87" name="Рисунок 86"/>
            <p:cNvPicPr/>
            <p:nvPr/>
          </p:nvPicPr>
          <p:blipFill rotWithShape="1">
            <a:blip r:embed="rId5"/>
            <a:srcRect l="2515" t="3772" r="7636" b="5692"/>
            <a:stretch/>
          </p:blipFill>
          <p:spPr>
            <a:xfrm>
              <a:off x="440531" y="4176013"/>
              <a:ext cx="5178584" cy="2394957"/>
            </a:xfrm>
            <a:prstGeom prst="rect">
              <a:avLst/>
            </a:prstGeom>
          </p:spPr>
        </p:pic>
      </p:grpSp>
      <p:grpSp>
        <p:nvGrpSpPr>
          <p:cNvPr id="97" name="Группа 96"/>
          <p:cNvGrpSpPr/>
          <p:nvPr/>
        </p:nvGrpSpPr>
        <p:grpSpPr>
          <a:xfrm>
            <a:off x="6011186" y="3803499"/>
            <a:ext cx="5729382" cy="2883919"/>
            <a:chOff x="58575" y="1364006"/>
            <a:chExt cx="5729382" cy="2883919"/>
          </a:xfrm>
        </p:grpSpPr>
        <p:sp>
          <p:nvSpPr>
            <p:cNvPr id="100" name="Rounded Rectangle 30"/>
            <p:cNvSpPr/>
            <p:nvPr/>
          </p:nvSpPr>
          <p:spPr>
            <a:xfrm>
              <a:off x="249555" y="1554984"/>
              <a:ext cx="5538402" cy="2692941"/>
            </a:xfrm>
            <a:prstGeom prst="roundRect">
              <a:avLst>
                <a:gd name="adj" fmla="val 2293"/>
              </a:avLst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58575" y="1364006"/>
              <a:ext cx="381955" cy="381955"/>
            </a:xfrm>
            <a:prstGeom prst="ellipse">
              <a:avLst/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4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" name="Рисунок 101"/>
          <p:cNvPicPr/>
          <p:nvPr/>
        </p:nvPicPr>
        <p:blipFill rotWithShape="1">
          <a:blip r:embed="rId6"/>
          <a:srcRect l="2499" t="2191" r="17237" b="71464"/>
          <a:stretch/>
        </p:blipFill>
        <p:spPr>
          <a:xfrm>
            <a:off x="6413948" y="4185454"/>
            <a:ext cx="5164494" cy="1211255"/>
          </a:xfrm>
          <a:prstGeom prst="rect">
            <a:avLst/>
          </a:prstGeom>
        </p:spPr>
      </p:pic>
      <p:sp>
        <p:nvSpPr>
          <p:cNvPr id="107" name="Прямоугольник 106"/>
          <p:cNvSpPr/>
          <p:nvPr/>
        </p:nvSpPr>
        <p:spPr>
          <a:xfrm>
            <a:off x="2570203" y="1272732"/>
            <a:ext cx="7579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Возможность выбора согласующего и утверждающего из списка</a:t>
            </a:r>
            <a:endParaRPr lang="en-US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0530" y="4634733"/>
            <a:ext cx="378867" cy="3237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437207" y="5198046"/>
            <a:ext cx="378867" cy="118824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7572298" y="3170727"/>
            <a:ext cx="1013562" cy="24117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414223" y="4721264"/>
            <a:ext cx="189433" cy="6522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4" name="Рисунок 113"/>
          <p:cNvPicPr/>
          <p:nvPr/>
        </p:nvPicPr>
        <p:blipFill rotWithShape="1">
          <a:blip r:embed="rId6"/>
          <a:srcRect l="2500" t="89408" r="3125" b="2960"/>
          <a:stretch/>
        </p:blipFill>
        <p:spPr>
          <a:xfrm>
            <a:off x="6413948" y="6471451"/>
            <a:ext cx="5164494" cy="215967"/>
          </a:xfrm>
          <a:prstGeom prst="rect">
            <a:avLst/>
          </a:prstGeom>
        </p:spPr>
      </p:pic>
      <p:pic>
        <p:nvPicPr>
          <p:cNvPr id="103" name="Рисунок 102"/>
          <p:cNvPicPr/>
          <p:nvPr/>
        </p:nvPicPr>
        <p:blipFill rotWithShape="1">
          <a:blip r:embed="rId7"/>
          <a:srcRect l="1169" r="16349" b="73972"/>
          <a:stretch/>
        </p:blipFill>
        <p:spPr>
          <a:xfrm>
            <a:off x="6414223" y="5401261"/>
            <a:ext cx="5164493" cy="1082461"/>
          </a:xfrm>
          <a:prstGeom prst="rect">
            <a:avLst/>
          </a:prstGeom>
        </p:spPr>
      </p:pic>
      <p:sp>
        <p:nvSpPr>
          <p:cNvPr id="113" name="Прямоугольник 112"/>
          <p:cNvSpPr/>
          <p:nvPr/>
        </p:nvSpPr>
        <p:spPr>
          <a:xfrm>
            <a:off x="6460269" y="5857428"/>
            <a:ext cx="189433" cy="6522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6413947" y="6535250"/>
            <a:ext cx="2582247" cy="15216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772900" y="6356350"/>
            <a:ext cx="380999" cy="365125"/>
          </a:xfrm>
        </p:spPr>
        <p:txBody>
          <a:bodyPr/>
          <a:lstStyle/>
          <a:p>
            <a:pPr>
              <a:defRPr/>
            </a:pPr>
            <a:fld id="{17DDDC1F-B868-481C-8FAA-78D572F49E2B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62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Прямоугольник 119"/>
          <p:cNvSpPr/>
          <p:nvPr/>
        </p:nvSpPr>
        <p:spPr>
          <a:xfrm>
            <a:off x="4264120" y="69883"/>
            <a:ext cx="773314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С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огласование и подписание форм отчетности в подсистеме учета и отчетности 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265203" y="1162618"/>
            <a:ext cx="10290413" cy="5149333"/>
            <a:chOff x="851416" y="1186633"/>
            <a:chExt cx="9757935" cy="4368758"/>
          </a:xfrm>
        </p:grpSpPr>
        <p:sp>
          <p:nvSpPr>
            <p:cNvPr id="110" name="Rounded Rectangle 30"/>
            <p:cNvSpPr/>
            <p:nvPr/>
          </p:nvSpPr>
          <p:spPr>
            <a:xfrm>
              <a:off x="851417" y="1186633"/>
              <a:ext cx="9757934" cy="4368758"/>
            </a:xfrm>
            <a:prstGeom prst="roundRect">
              <a:avLst>
                <a:gd name="adj" fmla="val 2293"/>
              </a:avLst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851416" y="1231280"/>
              <a:ext cx="9757934" cy="3844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000" b="1" dirty="0" smtClean="0">
                  <a:solidFill>
                    <a:prstClr val="white"/>
                  </a:solidFill>
                </a:rPr>
                <a:t>Отображение статуса согласования</a:t>
              </a:r>
              <a:endParaRPr lang="en-US" sz="20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125" name="Рисунок 124"/>
          <p:cNvPicPr/>
          <p:nvPr/>
        </p:nvPicPr>
        <p:blipFill rotWithShape="1">
          <a:blip r:embed="rId3"/>
          <a:srcRect b="8432"/>
          <a:stretch/>
        </p:blipFill>
        <p:spPr>
          <a:xfrm>
            <a:off x="1388876" y="1659549"/>
            <a:ext cx="9951455" cy="4486837"/>
          </a:xfrm>
          <a:prstGeom prst="rect">
            <a:avLst/>
          </a:prstGeom>
        </p:spPr>
      </p:pic>
      <p:sp>
        <p:nvSpPr>
          <p:cNvPr id="126" name="Прямоугольник 125"/>
          <p:cNvSpPr/>
          <p:nvPr/>
        </p:nvSpPr>
        <p:spPr>
          <a:xfrm>
            <a:off x="6360150" y="5303660"/>
            <a:ext cx="286310" cy="619143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1435581" y="3481097"/>
            <a:ext cx="243093" cy="2425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8685967" y="4604063"/>
            <a:ext cx="2869649" cy="1087875"/>
            <a:chOff x="8293166" y="4511006"/>
            <a:chExt cx="2869649" cy="1087875"/>
          </a:xfrm>
        </p:grpSpPr>
        <p:sp>
          <p:nvSpPr>
            <p:cNvPr id="117" name="Rounded Rectangle 30"/>
            <p:cNvSpPr/>
            <p:nvPr/>
          </p:nvSpPr>
          <p:spPr>
            <a:xfrm>
              <a:off x="8313613" y="4511006"/>
              <a:ext cx="2849202" cy="1087875"/>
            </a:xfrm>
            <a:prstGeom prst="roundRect">
              <a:avLst>
                <a:gd name="adj" fmla="val 5228"/>
              </a:avLst>
            </a:prstGeom>
            <a:gradFill>
              <a:gsLst>
                <a:gs pos="1000">
                  <a:schemeClr val="accent6">
                    <a:lumMod val="20000"/>
                    <a:lumOff val="80000"/>
                  </a:schemeClr>
                </a:gs>
                <a:gs pos="50000">
                  <a:srgbClr val="FCE2CC"/>
                </a:gs>
                <a:gs pos="100000">
                  <a:srgbClr val="FCDBC0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4BACC6">
                    <a:lumMod val="50000"/>
                  </a:srgbClr>
                </a:solidFill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8293166" y="4586718"/>
              <a:ext cx="281938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b="1" dirty="0" smtClean="0">
                  <a:solidFill>
                    <a:srgbClr val="F79646">
                      <a:lumMod val="50000"/>
                    </a:srgbClr>
                  </a:solidFill>
                </a:rPr>
                <a:t>Возможность просмотра статуса согласования при выборе формы из списка</a:t>
              </a:r>
              <a:endParaRPr lang="en-US" b="1" dirty="0">
                <a:solidFill>
                  <a:srgbClr val="F79646">
                    <a:lumMod val="50000"/>
                  </a:srgbClr>
                </a:solidFill>
              </a:endParaRPr>
            </a:p>
          </p:txBody>
        </p:sp>
      </p:grpSp>
      <p:cxnSp>
        <p:nvCxnSpPr>
          <p:cNvPr id="24" name="Соединительная линия уступом 23"/>
          <p:cNvCxnSpPr>
            <a:stCxn id="117" idx="1"/>
            <a:endCxn id="126" idx="3"/>
          </p:cNvCxnSpPr>
          <p:nvPr/>
        </p:nvCxnSpPr>
        <p:spPr>
          <a:xfrm rot="10800000" flipV="1">
            <a:off x="6646460" y="5148000"/>
            <a:ext cx="2059954" cy="465231"/>
          </a:xfrm>
          <a:prstGeom prst="bentConnector3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772900" y="6356350"/>
            <a:ext cx="380999" cy="365125"/>
          </a:xfrm>
        </p:spPr>
        <p:txBody>
          <a:bodyPr/>
          <a:lstStyle/>
          <a:p>
            <a:pPr>
              <a:defRPr/>
            </a:pPr>
            <a:fld id="{17DDDC1F-B868-481C-8FAA-78D572F49E2B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21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Прямоугольник 158"/>
          <p:cNvSpPr/>
          <p:nvPr/>
        </p:nvSpPr>
        <p:spPr>
          <a:xfrm>
            <a:off x="130629" y="1045662"/>
            <a:ext cx="11899074" cy="56270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4025736" y="69883"/>
            <a:ext cx="80039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реднастройка списка должностных лиц, участвующих в согласовании и утверждении форм отчетности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527711" y="1025879"/>
            <a:ext cx="566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Предварительная настройка листа согласования</a:t>
            </a:r>
            <a:endParaRPr lang="en-US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261253" y="1425989"/>
            <a:ext cx="5094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4F81BD">
                    <a:lumMod val="50000"/>
                  </a:srgbClr>
                </a:solidFill>
              </a:rPr>
              <a:t>Формуляры – справочник  «Настройка согласования отчетных форм»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96" name="Рисунок 95"/>
          <p:cNvPicPr/>
          <p:nvPr/>
        </p:nvPicPr>
        <p:blipFill rotWithShape="1">
          <a:blip r:embed="rId3"/>
          <a:srcRect t="4800" r="26161" b="2543"/>
          <a:stretch/>
        </p:blipFill>
        <p:spPr>
          <a:xfrm>
            <a:off x="261255" y="2058264"/>
            <a:ext cx="6282050" cy="450951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98" name="Прямоугольник 97"/>
          <p:cNvSpPr/>
          <p:nvPr/>
        </p:nvSpPr>
        <p:spPr>
          <a:xfrm>
            <a:off x="5996233" y="2590711"/>
            <a:ext cx="547072" cy="16187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6706786" y="1425988"/>
            <a:ext cx="5094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  <a:defRPr/>
            </a:pPr>
            <a:r>
              <a:rPr lang="ru-RU" dirty="0" smtClean="0">
                <a:solidFill>
                  <a:srgbClr val="4F81BD">
                    <a:lumMod val="50000"/>
                  </a:srgbClr>
                </a:solidFill>
              </a:rPr>
              <a:t>Выбор организации из справочника «Субъекты отчетности» 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108" name="Рисунок 107"/>
          <p:cNvPicPr/>
          <p:nvPr/>
        </p:nvPicPr>
        <p:blipFill rotWithShape="1">
          <a:blip r:embed="rId4"/>
          <a:srcRect l="13404" t="10704" r="36153" b="62526"/>
          <a:stretch/>
        </p:blipFill>
        <p:spPr>
          <a:xfrm>
            <a:off x="6706785" y="2029518"/>
            <a:ext cx="5094517" cy="160649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14" name="Прямоугольник 113"/>
          <p:cNvSpPr/>
          <p:nvPr/>
        </p:nvSpPr>
        <p:spPr>
          <a:xfrm>
            <a:off x="6706786" y="3706649"/>
            <a:ext cx="5094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  <a:defRPr/>
            </a:pPr>
            <a:r>
              <a:rPr lang="ru-RU" dirty="0" smtClean="0">
                <a:solidFill>
                  <a:srgbClr val="4F81BD">
                    <a:lumMod val="50000"/>
                  </a:srgbClr>
                </a:solidFill>
              </a:rPr>
              <a:t>Выбор комплекта отчетности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19" name="Овал 118"/>
          <p:cNvSpPr/>
          <p:nvPr/>
        </p:nvSpPr>
        <p:spPr>
          <a:xfrm>
            <a:off x="5675387" y="2355483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448477" y="3915585"/>
            <a:ext cx="1539404" cy="1035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2" name="Овал 121"/>
          <p:cNvSpPr/>
          <p:nvPr/>
        </p:nvSpPr>
        <p:spPr>
          <a:xfrm>
            <a:off x="186081" y="3612403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4" name="Овал 123"/>
          <p:cNvSpPr/>
          <p:nvPr/>
        </p:nvSpPr>
        <p:spPr>
          <a:xfrm>
            <a:off x="50085" y="1916522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5" name="Рисунок 124"/>
          <p:cNvPicPr/>
          <p:nvPr/>
        </p:nvPicPr>
        <p:blipFill rotWithShape="1">
          <a:blip r:embed="rId5"/>
          <a:srcRect l="6573" t="5417" r="33229" b="72015"/>
          <a:stretch/>
        </p:blipFill>
        <p:spPr>
          <a:xfrm>
            <a:off x="6706785" y="4046205"/>
            <a:ext cx="5094517" cy="99623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26" name="Прямоугольник 125"/>
          <p:cNvSpPr/>
          <p:nvPr/>
        </p:nvSpPr>
        <p:spPr>
          <a:xfrm>
            <a:off x="6739199" y="2905197"/>
            <a:ext cx="175521" cy="6035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6807034" y="4678869"/>
            <a:ext cx="139585" cy="3576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9" name="Овал 128"/>
          <p:cNvSpPr/>
          <p:nvPr/>
        </p:nvSpPr>
        <p:spPr>
          <a:xfrm>
            <a:off x="2009147" y="4042097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6706786" y="5168813"/>
            <a:ext cx="5094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  <a:defRPr/>
            </a:pPr>
            <a:r>
              <a:rPr lang="ru-RU" dirty="0" smtClean="0">
                <a:solidFill>
                  <a:srgbClr val="4F81BD">
                    <a:lumMod val="50000"/>
                  </a:srgbClr>
                </a:solidFill>
              </a:rPr>
              <a:t>Выбор отчетов из комплекта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131" name="Рисунок 130"/>
          <p:cNvPicPr/>
          <p:nvPr/>
        </p:nvPicPr>
        <p:blipFill rotWithShape="1">
          <a:blip r:embed="rId6"/>
          <a:srcRect l="13187" t="4107" r="49436" b="71175"/>
          <a:stretch/>
        </p:blipFill>
        <p:spPr>
          <a:xfrm>
            <a:off x="6707301" y="5500544"/>
            <a:ext cx="5094001" cy="10672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32" name="Прямоугольник 131"/>
          <p:cNvSpPr/>
          <p:nvPr/>
        </p:nvSpPr>
        <p:spPr>
          <a:xfrm>
            <a:off x="6697407" y="5994438"/>
            <a:ext cx="171964" cy="57333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448477" y="4053355"/>
            <a:ext cx="1539404" cy="1035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14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6827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20130" y="1889154"/>
            <a:ext cx="11267045" cy="4474575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2400" y="212245"/>
            <a:ext cx="7948424" cy="980375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000090"/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90"/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000090"/>
                </a:solidFill>
                <a:latin typeface="Times New Roman" pitchFamily="18" charset="0"/>
              </a:rPr>
              <a:t>Функция 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автоматического формирования отчетных форм, не содержащих показателей</a:t>
            </a:r>
            <a:b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</a:br>
            <a:endParaRPr lang="ru-RU" sz="2000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592" y="1690745"/>
            <a:ext cx="11018808" cy="4435419"/>
          </a:xfrm>
        </p:spPr>
        <p:txBody>
          <a:bodyPr/>
          <a:lstStyle/>
          <a:p>
            <a:pPr marL="0" indent="0">
              <a:buNone/>
            </a:pPr>
            <a:endParaRPr lang="ru-RU" sz="1800" b="1" i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  <p:pic>
        <p:nvPicPr>
          <p:cNvPr id="2050" name="Picture 2" descr="E:\Матереалы к 19.01.2018\Скрины для презы\показатели отс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68"/>
          <a:stretch/>
        </p:blipFill>
        <p:spPr bwMode="auto">
          <a:xfrm>
            <a:off x="585829" y="1967744"/>
            <a:ext cx="5467823" cy="357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3519577" y="3157268"/>
            <a:ext cx="7361208" cy="2838090"/>
          </a:xfrm>
          <a:prstGeom prst="wedgeRectCallout">
            <a:avLst>
              <a:gd name="adj1" fmla="val -65587"/>
              <a:gd name="adj2" fmla="val -51482"/>
            </a:avLst>
          </a:prstGeom>
          <a:solidFill>
            <a:schemeClr val="accent1">
              <a:lumMod val="40000"/>
              <a:lumOff val="6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rgbClr val="FF0000"/>
                </a:solidFill>
              </a:rPr>
              <a:t>Пункт 8 приказа </a:t>
            </a:r>
            <a:r>
              <a:rPr lang="ru-RU" u="sng" dirty="0" smtClean="0">
                <a:solidFill>
                  <a:srgbClr val="FF0000"/>
                </a:solidFill>
              </a:rPr>
              <a:t>Минфина России </a:t>
            </a:r>
          </a:p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от 02.11.2017 №176н:</a:t>
            </a:r>
            <a:endParaRPr lang="ru-RU" u="sng" dirty="0">
              <a:solidFill>
                <a:srgbClr val="FF0000"/>
              </a:solidFill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</a:rPr>
              <a:t>"При осуществлении формирования и (или) представления бюджетной отчетности средствами программных комплексов автоматизации документы бюджетной отчетности, не имеющие числовых значений показателей и не содержащие пояснения, формируются и представляются с указанием отметки (статуса) "показатели </a:t>
            </a:r>
            <a:r>
              <a:rPr lang="ru-RU" sz="1600" dirty="0" smtClean="0">
                <a:solidFill>
                  <a:srgbClr val="FF0000"/>
                </a:solidFill>
              </a:rPr>
              <a:t>отсутствуют". 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63863" y="2234001"/>
            <a:ext cx="54286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</a:rPr>
              <a:t>Перевод отчетов в статус «Показатели отсутствуют»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5224" y="390137"/>
            <a:ext cx="8220075" cy="504825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0090"/>
                </a:solidFill>
                <a:latin typeface="Times New Roman" pitchFamily="18" charset="0"/>
              </a:rPr>
              <a:t>             Перевод 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отчетов в статус «Показатели отсутствуют»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592" y="1337095"/>
            <a:ext cx="11018808" cy="4789069"/>
          </a:xfrm>
        </p:spPr>
        <p:txBody>
          <a:bodyPr/>
          <a:lstStyle/>
          <a:p>
            <a:pPr marL="0" indent="0">
              <a:buNone/>
            </a:pPr>
            <a:endParaRPr lang="ru-RU" sz="1800" b="1" i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  <p:pic>
        <p:nvPicPr>
          <p:cNvPr id="5" name="Picture 2" descr="E:\Матереалы к 19.01.2018\Скрины для презы\Перевод на показатели отсутствует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3" r="44105"/>
          <a:stretch/>
        </p:blipFill>
        <p:spPr bwMode="auto">
          <a:xfrm>
            <a:off x="648659" y="2114515"/>
            <a:ext cx="6316924" cy="333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035831" y="2512753"/>
            <a:ext cx="1771291" cy="1700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807121" y="2512753"/>
            <a:ext cx="3669109" cy="170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76230" y="2114515"/>
            <a:ext cx="2691439" cy="33398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Выполнение операции:</a:t>
            </a:r>
          </a:p>
          <a:p>
            <a:pPr algn="ctr"/>
            <a:endParaRPr lang="ru-RU" b="1" dirty="0" smtClean="0">
              <a:solidFill>
                <a:srgbClr val="1F497D"/>
              </a:solidFill>
            </a:endParaRPr>
          </a:p>
          <a:p>
            <a:pPr algn="ctr"/>
            <a:r>
              <a:rPr lang="ru-RU" b="1" dirty="0" smtClean="0">
                <a:solidFill>
                  <a:srgbClr val="1F497D"/>
                </a:solidFill>
              </a:rPr>
              <a:t>«Изменить» </a:t>
            </a:r>
          </a:p>
          <a:p>
            <a:pPr algn="ctr"/>
            <a:endParaRPr lang="ru-RU" sz="1400" b="1" dirty="0" smtClean="0">
              <a:solidFill>
                <a:srgbClr val="1F497D"/>
              </a:solidFill>
            </a:endParaRPr>
          </a:p>
          <a:p>
            <a:pPr algn="ctr"/>
            <a:endParaRPr lang="ru-RU" sz="1400" b="1" dirty="0" smtClean="0">
              <a:solidFill>
                <a:srgbClr val="1F497D"/>
              </a:solidFill>
            </a:endParaRPr>
          </a:p>
          <a:p>
            <a:pPr algn="ctr"/>
            <a:endParaRPr lang="ru-RU" sz="1400" b="1" dirty="0">
              <a:solidFill>
                <a:srgbClr val="1F497D"/>
              </a:solidFill>
            </a:endParaRPr>
          </a:p>
          <a:p>
            <a:pPr algn="ctr"/>
            <a:endParaRPr lang="ru-RU" sz="1400" b="1" dirty="0" smtClean="0">
              <a:solidFill>
                <a:srgbClr val="1F497D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1F497D"/>
                </a:solidFill>
              </a:rPr>
              <a:t>«</a:t>
            </a:r>
            <a:r>
              <a:rPr lang="ru-RU" b="1" dirty="0" smtClean="0">
                <a:solidFill>
                  <a:srgbClr val="1F497D"/>
                </a:solidFill>
              </a:rPr>
              <a:t>Показатели отчета отсутствуют»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8526944" y="3528524"/>
            <a:ext cx="590009" cy="511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2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EBEB6B1-4956-451F-974C-E4CE7FF8FE8C}" type="slidenum">
              <a:rPr lang="ru-RU" altLang="ru-RU" smtClean="0">
                <a:cs typeface="Arial" pitchFamily="34" charset="0"/>
              </a:rPr>
              <a:pPr/>
              <a:t>17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23555" name="TextBox 11"/>
          <p:cNvSpPr txBox="1">
            <a:spLocks noChangeArrowheads="1"/>
          </p:cNvSpPr>
          <p:nvPr/>
        </p:nvSpPr>
        <p:spPr bwMode="auto">
          <a:xfrm>
            <a:off x="2860675" y="534988"/>
            <a:ext cx="9461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endParaRPr lang="ru-RU" altLang="ru-RU" sz="2000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dirty="0" smtClean="0">
                <a:solidFill>
                  <a:srgbClr val="000090"/>
                </a:solidFill>
                <a:latin typeface="Times New Roman" pitchFamily="18" charset="0"/>
              </a:rPr>
              <a:t>Функционал </a:t>
            </a:r>
            <a:r>
              <a:rPr lang="ru-RU" altLang="ru-RU" sz="2000" dirty="0">
                <a:solidFill>
                  <a:srgbClr val="000090"/>
                </a:solidFill>
                <a:latin typeface="Times New Roman" pitchFamily="18" charset="0"/>
              </a:rPr>
              <a:t>централизованной бухгалтерии. Справочник «Субъекты отчетности» 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90550" y="1560513"/>
            <a:ext cx="4752975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 «Субъекты отчетности».</a:t>
            </a:r>
          </a:p>
          <a:p>
            <a:pPr algn="just" eaLnBrk="1" hangingPunct="1">
              <a:defRPr/>
            </a:pP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Добавление признака</a:t>
            </a:r>
            <a:r>
              <a:rPr lang="en-US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Централизованная бухгалтерия»</a:t>
            </a:r>
            <a:endParaRPr lang="ru-RU" altLang="ru-RU" sz="1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5738813" y="1820863"/>
            <a:ext cx="475297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Добавление вкладки «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Централизованная бухгалтерия»</a:t>
            </a:r>
            <a:endParaRPr lang="ru-RU" altLang="ru-RU" sz="1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65" y="2191311"/>
            <a:ext cx="5377977" cy="416503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Овал 16"/>
          <p:cNvSpPr/>
          <p:nvPr/>
        </p:nvSpPr>
        <p:spPr>
          <a:xfrm>
            <a:off x="2075332" y="4349561"/>
            <a:ext cx="2873186" cy="40173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C00000"/>
              </a:solidFill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301" y="2246778"/>
            <a:ext cx="6374193" cy="410957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Овал 17"/>
          <p:cNvSpPr/>
          <p:nvPr/>
        </p:nvSpPr>
        <p:spPr>
          <a:xfrm>
            <a:off x="6572808" y="2319898"/>
            <a:ext cx="3883121" cy="442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8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AF5BD43-3BC4-4665-8B7F-6F3C574EEC5E}" type="slidenum">
              <a:rPr lang="ru-RU" altLang="ru-RU" smtClean="0">
                <a:cs typeface="Arial" pitchFamily="34" charset="0"/>
              </a:rPr>
              <a:pPr/>
              <a:t>18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24579" name="TextBox 11"/>
          <p:cNvSpPr txBox="1">
            <a:spLocks noChangeArrowheads="1"/>
          </p:cNvSpPr>
          <p:nvPr/>
        </p:nvSpPr>
        <p:spPr bwMode="auto">
          <a:xfrm>
            <a:off x="2860675" y="534988"/>
            <a:ext cx="9461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2000" dirty="0" smtClean="0">
                <a:solidFill>
                  <a:srgbClr val="000090"/>
                </a:solidFill>
                <a:latin typeface="Times New Roman" pitchFamily="18" charset="0"/>
              </a:rPr>
              <a:t>Функционал </a:t>
            </a:r>
            <a:r>
              <a:rPr lang="ru-RU" altLang="ru-RU" sz="2000" dirty="0">
                <a:solidFill>
                  <a:srgbClr val="000090"/>
                </a:solidFill>
                <a:latin typeface="Times New Roman" pitchFamily="18" charset="0"/>
              </a:rPr>
              <a:t>централизованной бухгалтерии. Дерево субъектов отчетности 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985838" y="1379538"/>
            <a:ext cx="47529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</a:t>
            </a: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отчетности: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6705600" y="1398588"/>
            <a:ext cx="378618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пользователя</a:t>
            </a: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отчетности: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543550" y="1438275"/>
            <a:ext cx="28575" cy="5038725"/>
          </a:xfrm>
          <a:prstGeom prst="line">
            <a:avLst/>
          </a:prstGeom>
          <a:ln w="28575">
            <a:solidFill>
              <a:srgbClr val="00206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83" name="Рисунок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4188"/>
            <a:ext cx="48196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Рисунок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754188"/>
            <a:ext cx="48577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04800" y="3667125"/>
            <a:ext cx="48196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субъекта отчетности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РБС 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6000750" y="3640138"/>
            <a:ext cx="47815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ru-RU" altLang="ru-RU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субъекта отчетности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 </a:t>
            </a:r>
            <a:endParaRPr lang="ru-RU" altLang="ru-RU" sz="1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87" name="Рисунок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63" y="3978275"/>
            <a:ext cx="2776537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Рисунок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775" y="3906838"/>
            <a:ext cx="2857500" cy="275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47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29F1A99-3C03-405A-8052-5B91872991A9}" type="slidenum">
              <a:rPr lang="ru-RU" altLang="ru-RU" smtClean="0">
                <a:cs typeface="Arial" pitchFamily="34" charset="0"/>
              </a:rPr>
              <a:pPr/>
              <a:t>19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938588" y="196850"/>
            <a:ext cx="82534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endParaRPr lang="ru-RU" altLang="ru-RU" sz="2000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dirty="0" smtClean="0">
                <a:solidFill>
                  <a:srgbClr val="000090"/>
                </a:solidFill>
                <a:latin typeface="Times New Roman" pitchFamily="18" charset="0"/>
              </a:rPr>
              <a:t>Сервис </a:t>
            </a:r>
            <a:r>
              <a:rPr lang="ru-RU" altLang="ru-RU" sz="2000" dirty="0">
                <a:solidFill>
                  <a:srgbClr val="000090"/>
                </a:solidFill>
                <a:latin typeface="Times New Roman" pitchFamily="18" charset="0"/>
              </a:rPr>
              <a:t>по формированию срезов оперативных статистических данных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9850" y="998538"/>
            <a:ext cx="10250488" cy="5364162"/>
          </a:xfrm>
          <a:prstGeom prst="roundRect">
            <a:avLst>
              <a:gd name="adj" fmla="val 0"/>
            </a:avLst>
          </a:prstGeom>
          <a:noFill/>
          <a:ln w="63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 algn="ctr" eaLnBrk="1" hangingPunct="1">
              <a:buFont typeface="Wingdings" panose="05000000000000000000" pitchFamily="2" charset="2"/>
              <a:buChar char="ü"/>
              <a:defRPr/>
            </a:pPr>
            <a:endParaRPr lang="ru-RU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60538" y="1116013"/>
            <a:ext cx="6402387" cy="1074737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</a:rPr>
              <a:t>Цель:  Предоставить Пользователям инструмент по формированию оперативной информации о состоянии процедур составления и представления бюджетной (бухгалтерской) отчетности</a:t>
            </a:r>
          </a:p>
          <a:p>
            <a:pPr algn="ctr">
              <a:defRPr/>
            </a:pPr>
            <a:endParaRPr lang="ru-RU" sz="1400" dirty="0">
              <a:solidFill>
                <a:prstClr val="white"/>
              </a:solidFill>
            </a:endParaRPr>
          </a:p>
        </p:txBody>
      </p:sp>
      <p:grpSp>
        <p:nvGrpSpPr>
          <p:cNvPr id="19462" name="Группа 14"/>
          <p:cNvGrpSpPr>
            <a:grpSpLocks/>
          </p:cNvGrpSpPr>
          <p:nvPr/>
        </p:nvGrpSpPr>
        <p:grpSpPr bwMode="auto">
          <a:xfrm>
            <a:off x="1400175" y="1096963"/>
            <a:ext cx="360363" cy="338137"/>
            <a:chOff x="592404" y="2463793"/>
            <a:chExt cx="420125" cy="359982"/>
          </a:xfrm>
        </p:grpSpPr>
        <p:sp>
          <p:nvSpPr>
            <p:cNvPr id="11" name="Sev01"/>
            <p:cNvSpPr/>
            <p:nvPr/>
          </p:nvSpPr>
          <p:spPr>
            <a:xfrm>
              <a:off x="592404" y="2463793"/>
              <a:ext cx="420125" cy="359982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4000" dirty="0">
                <a:solidFill>
                  <a:srgbClr val="4F81BD">
                    <a:lumMod val="50000"/>
                  </a:srgbClr>
                </a:solidFill>
                <a:latin typeface="FontAwesome" pitchFamily="2" charset="0"/>
              </a:endParaRPr>
            </a:p>
          </p:txBody>
        </p:sp>
        <p:sp>
          <p:nvSpPr>
            <p:cNvPr id="19467" name="Freeform 144"/>
            <p:cNvSpPr>
              <a:spLocks noEditPoints="1"/>
            </p:cNvSpPr>
            <p:nvPr/>
          </p:nvSpPr>
          <p:spPr bwMode="auto">
            <a:xfrm>
              <a:off x="696692" y="2550190"/>
              <a:ext cx="224071" cy="187188"/>
            </a:xfrm>
            <a:custGeom>
              <a:avLst/>
              <a:gdLst>
                <a:gd name="T0" fmla="*/ 2147483647 w 126"/>
                <a:gd name="T1" fmla="*/ 0 h 123"/>
                <a:gd name="T2" fmla="*/ 2147483647 w 126"/>
                <a:gd name="T3" fmla="*/ 2147483647 h 123"/>
                <a:gd name="T4" fmla="*/ 2147483647 w 126"/>
                <a:gd name="T5" fmla="*/ 2147483647 h 123"/>
                <a:gd name="T6" fmla="*/ 2147483647 w 126"/>
                <a:gd name="T7" fmla="*/ 2147483647 h 123"/>
                <a:gd name="T8" fmla="*/ 0 w 126"/>
                <a:gd name="T9" fmla="*/ 2147483647 h 123"/>
                <a:gd name="T10" fmla="*/ 2147483647 w 126"/>
                <a:gd name="T11" fmla="*/ 2147483647 h 123"/>
                <a:gd name="T12" fmla="*/ 2147483647 w 126"/>
                <a:gd name="T13" fmla="*/ 2147483647 h 123"/>
                <a:gd name="T14" fmla="*/ 2147483647 w 126"/>
                <a:gd name="T15" fmla="*/ 2147483647 h 123"/>
                <a:gd name="T16" fmla="*/ 2147483647 w 126"/>
                <a:gd name="T17" fmla="*/ 2147483647 h 123"/>
                <a:gd name="T18" fmla="*/ 2147483647 w 126"/>
                <a:gd name="T19" fmla="*/ 2147483647 h 123"/>
                <a:gd name="T20" fmla="*/ 2147483647 w 126"/>
                <a:gd name="T21" fmla="*/ 2147483647 h 123"/>
                <a:gd name="T22" fmla="*/ 2147483647 w 126"/>
                <a:gd name="T23" fmla="*/ 2147483647 h 123"/>
                <a:gd name="T24" fmla="*/ 2147483647 w 126"/>
                <a:gd name="T25" fmla="*/ 2147483647 h 123"/>
                <a:gd name="T26" fmla="*/ 2147483647 w 126"/>
                <a:gd name="T27" fmla="*/ 2147483647 h 123"/>
                <a:gd name="T28" fmla="*/ 2147483647 w 126"/>
                <a:gd name="T29" fmla="*/ 2147483647 h 123"/>
                <a:gd name="T30" fmla="*/ 2147483647 w 126"/>
                <a:gd name="T31" fmla="*/ 2147483647 h 123"/>
                <a:gd name="T32" fmla="*/ 2147483647 w 126"/>
                <a:gd name="T33" fmla="*/ 2147483647 h 123"/>
                <a:gd name="T34" fmla="*/ 2147483647 w 126"/>
                <a:gd name="T35" fmla="*/ 2147483647 h 123"/>
                <a:gd name="T36" fmla="*/ 2147483647 w 126"/>
                <a:gd name="T37" fmla="*/ 2147483647 h 123"/>
                <a:gd name="T38" fmla="*/ 2147483647 w 126"/>
                <a:gd name="T39" fmla="*/ 2147483647 h 123"/>
                <a:gd name="T40" fmla="*/ 2147483647 w 126"/>
                <a:gd name="T41" fmla="*/ 2147483647 h 123"/>
                <a:gd name="T42" fmla="*/ 2147483647 w 126"/>
                <a:gd name="T43" fmla="*/ 2147483647 h 123"/>
                <a:gd name="T44" fmla="*/ 2147483647 w 126"/>
                <a:gd name="T45" fmla="*/ 2147483647 h 123"/>
                <a:gd name="T46" fmla="*/ 2147483647 w 126"/>
                <a:gd name="T47" fmla="*/ 2147483647 h 123"/>
                <a:gd name="T48" fmla="*/ 2147483647 w 126"/>
                <a:gd name="T49" fmla="*/ 2147483647 h 123"/>
                <a:gd name="T50" fmla="*/ 2147483647 w 126"/>
                <a:gd name="T51" fmla="*/ 2147483647 h 123"/>
                <a:gd name="T52" fmla="*/ 2147483647 w 126"/>
                <a:gd name="T53" fmla="*/ 2147483647 h 123"/>
                <a:gd name="T54" fmla="*/ 2147483647 w 126"/>
                <a:gd name="T55" fmla="*/ 2147483647 h 123"/>
                <a:gd name="T56" fmla="*/ 2147483647 w 126"/>
                <a:gd name="T57" fmla="*/ 2147483647 h 123"/>
                <a:gd name="T58" fmla="*/ 2147483647 w 126"/>
                <a:gd name="T59" fmla="*/ 2147483647 h 123"/>
                <a:gd name="T60" fmla="*/ 2147483647 w 126"/>
                <a:gd name="T61" fmla="*/ 2147483647 h 123"/>
                <a:gd name="T62" fmla="*/ 2147483647 w 126"/>
                <a:gd name="T63" fmla="*/ 2147483647 h 123"/>
                <a:gd name="T64" fmla="*/ 2147483647 w 126"/>
                <a:gd name="T65" fmla="*/ 2147483647 h 1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6" h="123">
                  <a:moveTo>
                    <a:pt x="112" y="10"/>
                  </a:moveTo>
                  <a:cubicBezTo>
                    <a:pt x="106" y="4"/>
                    <a:pt x="98" y="0"/>
                    <a:pt x="90" y="0"/>
                  </a:cubicBezTo>
                  <a:cubicBezTo>
                    <a:pt x="83" y="0"/>
                    <a:pt x="76" y="3"/>
                    <a:pt x="72" y="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1" y="68"/>
                    <a:pt x="10" y="70"/>
                    <a:pt x="9" y="7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8"/>
                    <a:pt x="0" y="110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5" y="123"/>
                    <a:pt x="17" y="122"/>
                    <a:pt x="18" y="122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2" y="113"/>
                    <a:pt x="55" y="112"/>
                    <a:pt x="57" y="11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26" y="40"/>
                    <a:pt x="125" y="22"/>
                    <a:pt x="112" y="10"/>
                  </a:cubicBezTo>
                  <a:close/>
                  <a:moveTo>
                    <a:pt x="61" y="91"/>
                  </a:moveTo>
                  <a:cubicBezTo>
                    <a:pt x="61" y="88"/>
                    <a:pt x="60" y="85"/>
                    <a:pt x="58" y="81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7" y="52"/>
                    <a:pt x="96" y="59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3"/>
                    <a:pt x="61" y="92"/>
                    <a:pt x="61" y="91"/>
                  </a:cubicBezTo>
                  <a:close/>
                  <a:moveTo>
                    <a:pt x="56" y="78"/>
                  </a:moveTo>
                  <a:cubicBezTo>
                    <a:pt x="55" y="76"/>
                    <a:pt x="53" y="73"/>
                    <a:pt x="51" y="71"/>
                  </a:cubicBezTo>
                  <a:cubicBezTo>
                    <a:pt x="49" y="69"/>
                    <a:pt x="46" y="67"/>
                    <a:pt x="43" y="66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3" y="30"/>
                    <a:pt x="86" y="32"/>
                    <a:pt x="88" y="34"/>
                  </a:cubicBezTo>
                  <a:cubicBezTo>
                    <a:pt x="90" y="37"/>
                    <a:pt x="92" y="39"/>
                    <a:pt x="93" y="41"/>
                  </a:cubicBezTo>
                  <a:lnTo>
                    <a:pt x="56" y="78"/>
                  </a:lnTo>
                  <a:close/>
                  <a:moveTo>
                    <a:pt x="40" y="64"/>
                  </a:moveTo>
                  <a:cubicBezTo>
                    <a:pt x="36" y="62"/>
                    <a:pt x="33" y="61"/>
                    <a:pt x="29" y="6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27"/>
                    <a:pt x="69" y="26"/>
                    <a:pt x="76" y="28"/>
                  </a:cubicBezTo>
                  <a:lnTo>
                    <a:pt x="40" y="64"/>
                  </a:lnTo>
                  <a:close/>
                  <a:moveTo>
                    <a:pt x="16" y="115"/>
                  </a:moveTo>
                  <a:cubicBezTo>
                    <a:pt x="15" y="115"/>
                    <a:pt x="14" y="115"/>
                    <a:pt x="13" y="115"/>
                  </a:cubicBezTo>
                  <a:cubicBezTo>
                    <a:pt x="10" y="115"/>
                    <a:pt x="7" y="113"/>
                    <a:pt x="7" y="110"/>
                  </a:cubicBezTo>
                  <a:cubicBezTo>
                    <a:pt x="7" y="109"/>
                    <a:pt x="8" y="108"/>
                    <a:pt x="8" y="107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6" y="93"/>
                    <a:pt x="21" y="94"/>
                    <a:pt x="25" y="98"/>
                  </a:cubicBezTo>
                  <a:cubicBezTo>
                    <a:pt x="28" y="102"/>
                    <a:pt x="30" y="107"/>
                    <a:pt x="30" y="111"/>
                  </a:cubicBezTo>
                  <a:lnTo>
                    <a:pt x="16" y="115"/>
                  </a:lnTo>
                  <a:close/>
                  <a:moveTo>
                    <a:pt x="34" y="110"/>
                  </a:moveTo>
                  <a:cubicBezTo>
                    <a:pt x="34" y="105"/>
                    <a:pt x="31" y="100"/>
                    <a:pt x="27" y="95"/>
                  </a:cubicBezTo>
                  <a:cubicBezTo>
                    <a:pt x="23" y="91"/>
                    <a:pt x="18" y="89"/>
                    <a:pt x="13" y="89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3"/>
                    <a:pt x="18" y="72"/>
                  </a:cubicBezTo>
                  <a:cubicBezTo>
                    <a:pt x="26" y="67"/>
                    <a:pt x="38" y="68"/>
                    <a:pt x="46" y="77"/>
                  </a:cubicBezTo>
                  <a:cubicBezTo>
                    <a:pt x="55" y="85"/>
                    <a:pt x="56" y="98"/>
                    <a:pt x="49" y="106"/>
                  </a:cubicBezTo>
                  <a:cubicBezTo>
                    <a:pt x="49" y="106"/>
                    <a:pt x="48" y="106"/>
                    <a:pt x="48" y="106"/>
                  </a:cubicBezTo>
                  <a:lnTo>
                    <a:pt x="34" y="110"/>
                  </a:lnTo>
                  <a:close/>
                  <a:moveTo>
                    <a:pt x="110" y="45"/>
                  </a:moveTo>
                  <a:cubicBezTo>
                    <a:pt x="103" y="52"/>
                    <a:pt x="103" y="52"/>
                    <a:pt x="103" y="52"/>
                  </a:cubicBezTo>
                  <a:cubicBezTo>
                    <a:pt x="103" y="51"/>
                    <a:pt x="103" y="50"/>
                    <a:pt x="103" y="49"/>
                  </a:cubicBezTo>
                  <a:cubicBezTo>
                    <a:pt x="103" y="42"/>
                    <a:pt x="99" y="35"/>
                    <a:pt x="93" y="29"/>
                  </a:cubicBezTo>
                  <a:cubicBezTo>
                    <a:pt x="87" y="23"/>
                    <a:pt x="79" y="19"/>
                    <a:pt x="71" y="19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80" y="10"/>
                    <a:pt x="85" y="8"/>
                    <a:pt x="90" y="8"/>
                  </a:cubicBezTo>
                  <a:cubicBezTo>
                    <a:pt x="96" y="8"/>
                    <a:pt x="102" y="11"/>
                    <a:pt x="107" y="16"/>
                  </a:cubicBezTo>
                  <a:cubicBezTo>
                    <a:pt x="112" y="20"/>
                    <a:pt x="114" y="26"/>
                    <a:pt x="115" y="32"/>
                  </a:cubicBezTo>
                  <a:cubicBezTo>
                    <a:pt x="115" y="37"/>
                    <a:pt x="113" y="42"/>
                    <a:pt x="110" y="45"/>
                  </a:cubicBezTo>
                  <a:close/>
                  <a:moveTo>
                    <a:pt x="110" y="45"/>
                  </a:moveTo>
                  <a:cubicBezTo>
                    <a:pt x="110" y="45"/>
                    <a:pt x="110" y="45"/>
                    <a:pt x="110" y="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8296275" y="1116013"/>
            <a:ext cx="2847975" cy="1074737"/>
          </a:xfrm>
          <a:prstGeom prst="roundRect">
            <a:avLst/>
          </a:prstGeom>
          <a:gradFill>
            <a:gsLst>
              <a:gs pos="0">
                <a:srgbClr val="F79443"/>
              </a:gs>
              <a:gs pos="75000">
                <a:schemeClr val="accent2">
                  <a:lumMod val="75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4" name="TextBox 16"/>
          <p:cNvSpPr txBox="1">
            <a:spLocks noChangeArrowheads="1"/>
          </p:cNvSpPr>
          <p:nvPr/>
        </p:nvSpPr>
        <p:spPr bwMode="auto">
          <a:xfrm>
            <a:off x="8486775" y="1177925"/>
            <a:ext cx="26574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chemeClr val="bg1"/>
                </a:solidFill>
              </a:rPr>
              <a:t>Целевая аудитория: Организации, имеющие подведомственную сеть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81188" y="2263775"/>
            <a:ext cx="9263062" cy="3538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  <a:defRPr/>
            </a:pPr>
            <a:endParaRPr lang="ru-RU" sz="1400" b="1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Возможность  формирования среза информации по выбранным фильтрам</a:t>
            </a: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: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субъект отчетности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тип субъекта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комплект отчетности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отчетная форма и другие.</a:t>
            </a:r>
          </a:p>
          <a:p>
            <a:pPr marL="285750" indent="-285750">
              <a:buFontTx/>
              <a:buChar char="-"/>
              <a:defRPr/>
            </a:pPr>
            <a:endParaRPr lang="ru-RU" sz="14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Разделение субъектов отчетности на группы в зависимости от  прогресса составления и представления отчетности: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завершено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в процессе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на начальном этапе </a:t>
            </a:r>
          </a:p>
          <a:p>
            <a:pPr>
              <a:defRPr/>
            </a:pPr>
            <a:endParaRPr lang="ru-RU" sz="14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Детализация списка организаций с отображением собственного прогресса представления в процентном соотношении.</a:t>
            </a:r>
          </a:p>
          <a:p>
            <a:pPr>
              <a:defRPr/>
            </a:pPr>
            <a:endParaRPr lang="ru-RU" sz="14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325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  <a:t/>
            </a:r>
            <a:b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</a:br>
            <a:endParaRPr altLang="ru-RU" sz="3200" cap="none" dirty="0" smtClean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693967" y="1997015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1. Базовый функционал</a:t>
            </a:r>
            <a:r>
              <a:rPr 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ПУиО ГИИС «Электронный бюджет</a:t>
            </a:r>
            <a:r>
              <a:rPr 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»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;</a:t>
            </a:r>
          </a:p>
          <a:p>
            <a:pPr marL="0" indent="0">
              <a:buNone/>
            </a:pP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2. Отдельные </a:t>
            </a:r>
            <a:r>
              <a:rPr lang="ru-RU" alt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функциональные возможности 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ПУиО </a:t>
            </a:r>
            <a:r>
              <a:rPr lang="ru-RU" sz="2600" dirty="0">
                <a:solidFill>
                  <a:srgbClr val="000090"/>
                </a:solidFill>
                <a:latin typeface="Arial" charset="0"/>
              </a:rPr>
              <a:t>ГИИС «Электронный бюджет»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;</a:t>
            </a: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3. </a:t>
            </a:r>
            <a:r>
              <a:rPr lang="ru-RU" alt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Порядок действий пользователей в случае возникновении вопросов при работе в 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ПУиО </a:t>
            </a:r>
            <a:r>
              <a:rPr lang="ru-RU" sz="2600" dirty="0">
                <a:solidFill>
                  <a:srgbClr val="000090"/>
                </a:solidFill>
                <a:latin typeface="Arial" charset="0"/>
              </a:rPr>
              <a:t>ГИИС «Электронный бюджет»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. </a:t>
            </a: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25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гнутая вниз стрелка 5"/>
          <p:cNvSpPr/>
          <p:nvPr/>
        </p:nvSpPr>
        <p:spPr>
          <a:xfrm rot="20445279">
            <a:off x="7168169" y="4789115"/>
            <a:ext cx="1933215" cy="563525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48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2D86801-D01C-4F4A-AC53-6C93D30C688F}" type="slidenum">
              <a:rPr lang="ru-RU" altLang="ru-RU" smtClean="0">
                <a:cs typeface="Arial" pitchFamily="34" charset="0"/>
              </a:rPr>
              <a:pPr/>
              <a:t>20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93028" y="208843"/>
            <a:ext cx="80989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ru-RU" sz="2000" dirty="0" smtClean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Сервис </a:t>
            </a:r>
            <a:r>
              <a:rPr lang="ru-RU" sz="20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по формированию срезов оперативных статистических данных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92125" y="1406525"/>
            <a:ext cx="4684713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личном кабинете ПУиО ЭБ пользователь переходит в отдельное рабочее место</a:t>
            </a:r>
            <a:r>
              <a:rPr lang="en-US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отчетности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18138" y="4699000"/>
            <a:ext cx="6096000" cy="619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установленных параметров пользователь нажимает кнопку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20489" name="Picture 2" descr="сервис мониторинга отчетнос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2282825"/>
            <a:ext cx="4443412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9936163" y="3697288"/>
            <a:ext cx="1336675" cy="153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418138" y="1528763"/>
            <a:ext cx="65278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переходе в рабочее место «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отчетности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открывается окно с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дополнительными параметрами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Фильтр данных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altLang="ru-RU" sz="1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9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38" y="2509838"/>
            <a:ext cx="6435725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21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785D301-544E-4C56-97A4-B16AECBB79D5}" type="slidenum">
              <a:rPr lang="ru-RU" altLang="ru-RU" smtClean="0">
                <a:cs typeface="Arial" pitchFamily="34" charset="0"/>
              </a:rPr>
              <a:pPr/>
              <a:t>21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55700" y="1206500"/>
            <a:ext cx="49736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Сформированные итоговые данные пользователь может увидеть при раскрытии блока 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«Итоги»</a:t>
            </a:r>
          </a:p>
          <a:p>
            <a:pPr>
              <a:defRPr/>
            </a:pPr>
            <a:endParaRPr lang="ru-RU" altLang="ru-RU" sz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725" y="5170488"/>
            <a:ext cx="452596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раскрытия подробного списка необходимо нажать на кнопку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рядом с соответствующим полем</a:t>
            </a:r>
          </a:p>
        </p:txBody>
      </p:sp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968885" y="196850"/>
            <a:ext cx="796117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ru-RU" altLang="ru-RU" sz="2000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dirty="0" smtClean="0">
                <a:solidFill>
                  <a:srgbClr val="000090"/>
                </a:solidFill>
                <a:latin typeface="Times New Roman" pitchFamily="18" charset="0"/>
              </a:rPr>
              <a:t>Сервис </a:t>
            </a:r>
            <a:r>
              <a:rPr lang="ru-RU" altLang="ru-RU" sz="2000" dirty="0">
                <a:solidFill>
                  <a:srgbClr val="000090"/>
                </a:solidFill>
                <a:latin typeface="Times New Roman" pitchFamily="18" charset="0"/>
              </a:rPr>
              <a:t>по формированию срезов оперативных статистических данных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9338" y="1217613"/>
            <a:ext cx="5173662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нажатии на кнопку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«Список»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раскрывается блок с отражением в табличной части подробного списка субъектов отчётности</a:t>
            </a:r>
          </a:p>
        </p:txBody>
      </p:sp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079625"/>
            <a:ext cx="5578475" cy="289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2079625"/>
            <a:ext cx="5035550" cy="354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Выгнутая вниз стрелка 13"/>
          <p:cNvSpPr/>
          <p:nvPr/>
        </p:nvSpPr>
        <p:spPr>
          <a:xfrm rot="20455859">
            <a:off x="4812089" y="5015761"/>
            <a:ext cx="4229842" cy="592622"/>
          </a:xfrm>
          <a:prstGeom prst="curvedUpArrow">
            <a:avLst>
              <a:gd name="adj1" fmla="val 25000"/>
              <a:gd name="adj2" fmla="val 48494"/>
              <a:gd name="adj3" fmla="val 38389"/>
            </a:avLst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51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70E8957-7C58-4D69-85F3-B0EAD0F20DF9}" type="slidenum">
              <a:rPr lang="ru-RU" altLang="ru-RU" smtClean="0">
                <a:cs typeface="Arial" pitchFamily="34" charset="0"/>
              </a:rPr>
              <a:pPr/>
              <a:t>22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975" y="5802313"/>
            <a:ext cx="45259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«Всего отчетов»</a:t>
            </a: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3852153" y="175064"/>
            <a:ext cx="79085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ru-RU" altLang="ru-RU" sz="2000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dirty="0" smtClean="0">
                <a:solidFill>
                  <a:srgbClr val="000090"/>
                </a:solidFill>
                <a:latin typeface="Times New Roman" pitchFamily="18" charset="0"/>
              </a:rPr>
              <a:t>Блок </a:t>
            </a:r>
            <a:r>
              <a:rPr lang="ru-RU" altLang="ru-RU" sz="2000" dirty="0">
                <a:solidFill>
                  <a:srgbClr val="000090"/>
                </a:solidFill>
                <a:latin typeface="Times New Roman" pitchFamily="18" charset="0"/>
              </a:rPr>
              <a:t>«Ошибки контрольных соотношений» </a:t>
            </a: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487488"/>
            <a:ext cx="5829300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1487488"/>
            <a:ext cx="5808663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57950" y="5848350"/>
            <a:ext cx="45259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них с ошибками»</a:t>
            </a:r>
          </a:p>
        </p:txBody>
      </p:sp>
      <p:sp>
        <p:nvSpPr>
          <p:cNvPr id="15" name="Выгнутая вниз стрелка 14"/>
          <p:cNvSpPr/>
          <p:nvPr/>
        </p:nvSpPr>
        <p:spPr>
          <a:xfrm rot="17968011">
            <a:off x="8786491" y="4605628"/>
            <a:ext cx="2889727" cy="714660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17039299">
            <a:off x="1911647" y="4500805"/>
            <a:ext cx="2708849" cy="680713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3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23</a:t>
            </a:fld>
            <a:endParaRPr lang="ru-RU" alt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33826" y="196948"/>
            <a:ext cx="7995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endParaRPr lang="ru-RU" sz="2000" dirty="0" smtClean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>
              <a:lnSpc>
                <a:spcPct val="90000"/>
              </a:lnSpc>
            </a:pPr>
            <a:r>
              <a:rPr lang="ru-RU" sz="2000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Настройка </a:t>
            </a:r>
            <a:r>
              <a:rPr lang="ru-RU" sz="2000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блокировки загрузки сводной отчетности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57003" y="1659087"/>
            <a:ext cx="4332189" cy="196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7280694" y="3752492"/>
            <a:ext cx="4129177" cy="1354347"/>
          </a:xfrm>
          <a:prstGeom prst="wedgeRoundRectCallout">
            <a:avLst>
              <a:gd name="adj1" fmla="val -54782"/>
              <a:gd name="adj2" fmla="val -1800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80694" y="3799034"/>
            <a:ext cx="39873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справочнике «Комплекты отчетности» </a:t>
            </a:r>
            <a:endParaRPr lang="ru-RU" sz="1600" b="1" dirty="0" smtClean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«Импорт формы» проставлен признак, обозначающий возможность  загрузки сводной отчетности.</a:t>
            </a:r>
          </a:p>
        </p:txBody>
      </p:sp>
      <p:pic>
        <p:nvPicPr>
          <p:cNvPr id="10" name="Рисунок 9"/>
          <p:cNvPicPr/>
          <p:nvPr/>
        </p:nvPicPr>
        <p:blipFill rotWithShape="1">
          <a:blip r:embed="rId3"/>
          <a:srcRect l="-537" t="13854" r="49911" b="17488"/>
          <a:stretch/>
        </p:blipFill>
        <p:spPr bwMode="auto">
          <a:xfrm>
            <a:off x="511913" y="1447799"/>
            <a:ext cx="6498487" cy="49600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76311" y="3225799"/>
            <a:ext cx="267286" cy="31820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57003" y="1574801"/>
            <a:ext cx="4097597" cy="1827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8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FFF0791-04C8-4798-974E-3B3799ED7D82}" type="slidenum">
              <a:rPr lang="ru-RU" altLang="ru-RU" smtClean="0">
                <a:cs typeface="Arial" pitchFamily="34" charset="0"/>
              </a:rPr>
              <a:pPr/>
              <a:t>24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33825" y="196850"/>
            <a:ext cx="799623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ru-RU" sz="2000" dirty="0" smtClean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Уведомление </a:t>
            </a:r>
            <a:r>
              <a:rPr lang="ru-RU" sz="2000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 плановых технических работах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9193213" y="1746250"/>
            <a:ext cx="2511425" cy="2495550"/>
          </a:xfrm>
          <a:prstGeom prst="wedgeRoundRectCallout">
            <a:avLst>
              <a:gd name="adj1" fmla="val -71911"/>
              <a:gd name="adj2" fmla="val -412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677" name="TextBox 7"/>
          <p:cNvSpPr txBox="1">
            <a:spLocks noChangeArrowheads="1"/>
          </p:cNvSpPr>
          <p:nvPr/>
        </p:nvSpPr>
        <p:spPr bwMode="auto">
          <a:xfrm>
            <a:off x="9323388" y="1879600"/>
            <a:ext cx="21939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 sz="160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красной строке </a:t>
            </a:r>
            <a:r>
              <a:rPr lang="ru-RU" altLang="ru-RU" sz="160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отображается уведомление о запланированных технических паузах.</a:t>
            </a:r>
          </a:p>
          <a:p>
            <a:pPr algn="just"/>
            <a:endParaRPr lang="ru-RU" altLang="ru-RU" sz="1600">
              <a:solidFill>
                <a:srgbClr val="44546A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60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Для скрытия строки необходимо </a:t>
            </a:r>
            <a:r>
              <a:rPr lang="ru-RU" altLang="ru-RU" sz="1600" b="1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прочитать </a:t>
            </a:r>
            <a:r>
              <a:rPr lang="ru-RU" altLang="ru-RU" sz="160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новость.</a:t>
            </a:r>
          </a:p>
        </p:txBody>
      </p:sp>
      <p:pic>
        <p:nvPicPr>
          <p:cNvPr id="28678" name="Изображение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633538"/>
            <a:ext cx="8269288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786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71"/>
          <p:cNvSpPr>
            <a:spLocks noChangeArrowheads="1"/>
          </p:cNvSpPr>
          <p:nvPr/>
        </p:nvSpPr>
        <p:spPr bwMode="auto">
          <a:xfrm>
            <a:off x="4195734" y="111988"/>
            <a:ext cx="8280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Изменения 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Статусной модели 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ПУиО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25" y="1462088"/>
            <a:ext cx="6625784" cy="2322512"/>
          </a:xfrm>
          <a:prstGeom prst="rect">
            <a:avLst/>
          </a:prstGeom>
        </p:spPr>
      </p:pic>
      <p:pic>
        <p:nvPicPr>
          <p:cNvPr id="56" name="Рисунок 5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" y="3930650"/>
            <a:ext cx="6518275" cy="292735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60" name="Рисунок 5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3924300"/>
            <a:ext cx="5153660" cy="2952750"/>
          </a:xfrm>
          <a:prstGeom prst="rect">
            <a:avLst/>
          </a:prstGeom>
        </p:spPr>
      </p:pic>
      <p:sp>
        <p:nvSpPr>
          <p:cNvPr id="61" name="Rectangle 2"/>
          <p:cNvSpPr>
            <a:spLocks noChangeArrowheads="1"/>
          </p:cNvSpPr>
          <p:nvPr/>
        </p:nvSpPr>
        <p:spPr bwMode="auto">
          <a:xfrm>
            <a:off x="4579717" y="4768851"/>
            <a:ext cx="614583" cy="2476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" name="Rectangle 2"/>
          <p:cNvSpPr>
            <a:spLocks noChangeArrowheads="1"/>
          </p:cNvSpPr>
          <p:nvPr/>
        </p:nvSpPr>
        <p:spPr bwMode="auto">
          <a:xfrm>
            <a:off x="7178917" y="4070351"/>
            <a:ext cx="1977783" cy="24764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" name="Рисунок 6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1375569"/>
            <a:ext cx="5153660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FFF0791-04C8-4798-974E-3B3799ED7D82}" type="slidenum">
              <a:rPr lang="ru-RU" altLang="ru-RU" smtClean="0">
                <a:cs typeface="Arial" pitchFamily="34" charset="0"/>
              </a:rPr>
              <a:pPr/>
              <a:t>26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10024" y="196850"/>
            <a:ext cx="799623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Оптимизация процесса формирования </a:t>
            </a:r>
            <a:endParaRPr lang="ru-RU" sz="2000" b="1" dirty="0" smtClean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/>
            <a:r>
              <a:rPr 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консолидированной 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отчетности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pic>
        <p:nvPicPr>
          <p:cNvPr id="2051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99" y="2011361"/>
            <a:ext cx="3571764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463" y="2632342"/>
            <a:ext cx="3619773" cy="259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200042" y="3834955"/>
            <a:ext cx="2022417" cy="228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9399" y="2034362"/>
            <a:ext cx="1568856" cy="2952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6459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5720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57200" y="1612613"/>
            <a:ext cx="307393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1. </a:t>
            </a:r>
            <a:r>
              <a:rPr lang="ru-RU" alt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Действие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«Создание отчета»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57200" y="21431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010024" y="139760"/>
            <a:ext cx="830843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19632" y="2329637"/>
            <a:ext cx="20837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ru-RU" altLang="ru-RU" sz="1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2. Выбор типа отчета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688634" y="3237476"/>
            <a:ext cx="2781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ru-RU" altLang="ru-RU" sz="1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3. Выбор типа консолидации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807" y="3620405"/>
            <a:ext cx="2814637" cy="262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8742806" y="5310955"/>
            <a:ext cx="2066707" cy="2713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8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CD840-E929-41F8-B399-1E0BCA0730E4}" type="slidenum">
              <a:rPr lang="ru-RU" altLang="ru-RU" smtClean="0"/>
              <a:pPr>
                <a:defRPr/>
              </a:pPr>
              <a:t>27</a:t>
            </a:fld>
            <a:endParaRPr lang="ru-RU" alt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740" y="1217558"/>
            <a:ext cx="9723437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2184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28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04011" y="326489"/>
            <a:ext cx="66535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Ф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ормирование статистики в подсистеме учета и отчетности 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sym typeface="Arial" pitchFamily="34" charset="0"/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1505885"/>
            <a:ext cx="7756525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911225" y="2977032"/>
            <a:ext cx="8186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kern="0" dirty="0" smtClean="0">
                <a:solidFill>
                  <a:srgbClr val="605E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Статистики предоставления отчетности</a:t>
            </a:r>
            <a:endParaRPr lang="ru-RU" altLang="ru-RU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253" y="3471211"/>
            <a:ext cx="7533528" cy="308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96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29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42427" y="482112"/>
            <a:ext cx="746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А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налитический инструмент в подсистеме учета и отчетности 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sym typeface="Arial" pitchFamily="34" charset="0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6642846" y="2918892"/>
            <a:ext cx="418203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6225" indent="-276225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0225" indent="-252413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8038" indent="-276225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2038" indent="-252413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7788" indent="-284163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kumimoji="1" lang="en-US" altLang="ru-RU" sz="2000" b="1" dirty="0" smtClean="0">
                <a:solidFill>
                  <a:srgbClr val="302F2E"/>
                </a:solidFill>
                <a:latin typeface="Times New Roman" panose="02020603050405020304" pitchFamily="18" charset="0"/>
              </a:rPr>
              <a:t>    </a:t>
            </a:r>
            <a:r>
              <a:rPr kumimoji="1"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Запуск  «Аналитического</a:t>
            </a:r>
            <a:r>
              <a:rPr kumimoji="1" lang="en-US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kumimoji="1"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инструмента» производится через меню навигатора ПУиО «Рабочие места – Учет и отчетность – Аналитический инструмент»</a:t>
            </a:r>
            <a:endParaRPr kumimoji="1" lang="ru-RU" altLang="ru-RU" sz="20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0"/>
          <a:stretch>
            <a:fillRect/>
          </a:stretch>
        </p:blipFill>
        <p:spPr bwMode="auto">
          <a:xfrm>
            <a:off x="797984" y="1668315"/>
            <a:ext cx="5510754" cy="462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07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auto">
          <a:xfrm>
            <a:off x="891970" y="1570075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  <a:t/>
            </a:r>
            <a:b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</a:br>
            <a:endParaRPr altLang="ru-RU" sz="3200" cap="none" dirty="0" smtClean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94220" y="5509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</a:rPr>
              <a:t>Доработка </a:t>
            </a:r>
            <a:r>
              <a:rPr lang="ru-RU" b="1" dirty="0">
                <a:solidFill>
                  <a:srgbClr val="000090"/>
                </a:solidFill>
                <a:latin typeface="Times New Roman" pitchFamily="18" charset="0"/>
              </a:rPr>
              <a:t>функционал </a:t>
            </a:r>
            <a:r>
              <a:rPr lang="ru-RU" b="1" dirty="0" err="1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b="1" dirty="0">
                <a:solidFill>
                  <a:srgbClr val="000090"/>
                </a:solidFill>
                <a:latin typeface="Times New Roman" pitchFamily="18" charset="0"/>
              </a:rPr>
              <a:t> ГИИС «Электронный бюджет»</a:t>
            </a: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</a:rPr>
              <a:t> в соответствии с изменениями НПА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323295" y="2250323"/>
            <a:ext cx="2561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90"/>
                </a:solidFill>
                <a:latin typeface="Times New Roman" pitchFamily="18" charset="0"/>
              </a:rPr>
              <a:t>Требования к форматам файлов </a:t>
            </a:r>
            <a:r>
              <a:rPr lang="ru-RU" dirty="0" smtClean="0">
                <a:solidFill>
                  <a:srgbClr val="000090"/>
                </a:solidFill>
                <a:latin typeface="Times New Roman" pitchFamily="18" charset="0"/>
              </a:rPr>
              <a:t>размещаются </a:t>
            </a:r>
            <a:r>
              <a:rPr lang="ru-RU" dirty="0">
                <a:solidFill>
                  <a:srgbClr val="000090"/>
                </a:solidFill>
                <a:latin typeface="Times New Roman" pitchFamily="18" charset="0"/>
              </a:rPr>
              <a:t>на сайте </a:t>
            </a:r>
            <a:r>
              <a:rPr lang="en-US" b="1" dirty="0" smtClean="0">
                <a:solidFill>
                  <a:srgbClr val="000090"/>
                </a:solidFill>
                <a:latin typeface="Times New Roman" pitchFamily="18" charset="0"/>
                <a:hlinkClick r:id="rId4"/>
              </a:rPr>
              <a:t>www.roskazna.ru</a:t>
            </a:r>
            <a:endParaRPr lang="ru-RU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9323294" y="2207806"/>
            <a:ext cx="2561709" cy="965848"/>
          </a:xfrm>
          <a:prstGeom prst="wedgeRoundRectCallout">
            <a:avLst>
              <a:gd name="adj1" fmla="val -104520"/>
              <a:gd name="adj2" fmla="val 19177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360" y="1197300"/>
            <a:ext cx="6796066" cy="508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0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30</a:t>
            </a:fld>
            <a:endParaRPr lang="ru-RU" altLang="ru-RU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04" y="1905001"/>
            <a:ext cx="6377536" cy="446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8032930" y="2795066"/>
            <a:ext cx="3828870" cy="2988292"/>
            <a:chOff x="3581492" y="2043133"/>
            <a:chExt cx="1888766" cy="2988292"/>
          </a:xfrm>
        </p:grpSpPr>
        <p:sp>
          <p:nvSpPr>
            <p:cNvPr id="5" name="Овал 4"/>
            <p:cNvSpPr/>
            <p:nvPr/>
          </p:nvSpPr>
          <p:spPr>
            <a:xfrm>
              <a:off x="3581492" y="2043133"/>
              <a:ext cx="449143" cy="889372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6" name="Полилиния 5"/>
            <p:cNvSpPr/>
            <p:nvPr/>
          </p:nvSpPr>
          <p:spPr>
            <a:xfrm>
              <a:off x="4470864" y="204313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ru-RU" sz="1400" kern="0" dirty="0" smtClean="0">
                  <a:solidFill>
                    <a:srgbClr val="605E5D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cs typeface="Arial"/>
                </a:rPr>
                <a:t>Данные за несколько отчетных периодов</a:t>
              </a:r>
            </a:p>
          </p:txBody>
        </p:sp>
        <p:sp>
          <p:nvSpPr>
            <p:cNvPr id="7" name="Овал 6"/>
            <p:cNvSpPr/>
            <p:nvPr/>
          </p:nvSpPr>
          <p:spPr>
            <a:xfrm>
              <a:off x="3581492" y="3092593"/>
              <a:ext cx="465860" cy="889372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8" name="Полилиния 7"/>
            <p:cNvSpPr/>
            <p:nvPr/>
          </p:nvSpPr>
          <p:spPr>
            <a:xfrm>
              <a:off x="4470864" y="309259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ru-RU" sz="1400" kern="0" dirty="0" smtClean="0">
                  <a:solidFill>
                    <a:srgbClr val="605E5D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cs typeface="Arial"/>
                </a:rPr>
                <a:t>Формирование сводных данных в разрезе подведомственных учреждений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3581492" y="4142053"/>
              <a:ext cx="465860" cy="889372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10" name="Полилиния 9"/>
            <p:cNvSpPr/>
            <p:nvPr/>
          </p:nvSpPr>
          <p:spPr>
            <a:xfrm>
              <a:off x="4470864" y="414205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ru-RU" altLang="ru-RU" sz="1400" kern="0" dirty="0" smtClean="0">
                  <a:solidFill>
                    <a:srgbClr val="605E5D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cs typeface="Arial"/>
                </a:rPr>
                <a:t>Фильтры и функции работы с данными</a:t>
              </a:r>
              <a:endParaRPr lang="ru-RU" sz="1400" kern="0" dirty="0" smtClean="0">
                <a:solidFill>
                  <a:srgbClr val="605E5D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  <a:cs typeface="Arial"/>
              </a:endParaRPr>
            </a:p>
          </p:txBody>
        </p:sp>
      </p:grpSp>
      <p:pic>
        <p:nvPicPr>
          <p:cNvPr id="11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476" y="3082573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476" y="4105901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7406870" y="2521655"/>
            <a:ext cx="4611916" cy="3848100"/>
          </a:xfrm>
          <a:prstGeom prst="rect">
            <a:avLst/>
          </a:prstGeom>
          <a:noFill/>
          <a:ln w="12700" cap="flat" cmpd="sng" algn="ctr">
            <a:solidFill>
              <a:srgbClr val="C8DCF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 smtClean="0">
              <a:solidFill>
                <a:srgbClr val="605E5D"/>
              </a:solidFill>
              <a:latin typeface="Arial"/>
              <a:cs typeface="Arial"/>
            </a:endParaRPr>
          </a:p>
        </p:txBody>
      </p:sp>
      <p:pic>
        <p:nvPicPr>
          <p:cNvPr id="14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476" y="5102028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с двумя скругленными соседними углами 14"/>
          <p:cNvSpPr/>
          <p:nvPr/>
        </p:nvSpPr>
        <p:spPr>
          <a:xfrm>
            <a:off x="7406870" y="1905000"/>
            <a:ext cx="4611916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 smtClean="0">
                <a:solidFill>
                  <a:srgbClr val="FFFFFF"/>
                </a:solidFill>
                <a:latin typeface="Arial"/>
                <a:cs typeface="Arial"/>
              </a:rPr>
              <a:t>ВОЗМОЖНОСТИ АНАЛИЗА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793787" y="548073"/>
            <a:ext cx="7918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А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налитический инструмент в подсистеме учета и отчетности 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15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31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08929" y="166393"/>
            <a:ext cx="7826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О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собенности настроек формы списка 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отчетности в подсистеме учета и отчетности 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sym typeface="Arial" pitchFamily="34" charset="0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auto">
          <a:xfrm>
            <a:off x="1393172" y="1184930"/>
            <a:ext cx="72358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0" kern="0" dirty="0">
                <a:solidFill>
                  <a:srgbClr val="605E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Настройки клиента. Режим отображения панели быстрого просмотра</a:t>
            </a:r>
            <a:endParaRPr lang="ru-RU" altLang="ru-RU" b="0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197" y="1892955"/>
            <a:ext cx="302577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536" y="1873111"/>
            <a:ext cx="2603500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7"/>
          <p:cNvSpPr>
            <a:spLocks noChangeArrowheads="1"/>
          </p:cNvSpPr>
          <p:nvPr/>
        </p:nvSpPr>
        <p:spPr bwMode="auto">
          <a:xfrm>
            <a:off x="1514197" y="3840773"/>
            <a:ext cx="95661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0" kern="0" dirty="0">
                <a:solidFill>
                  <a:srgbClr val="605E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Настройки клиента. Количество строк в списке</a:t>
            </a:r>
            <a:endParaRPr lang="ru-RU" altLang="ru-RU" b="0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197" y="4370916"/>
            <a:ext cx="3999097" cy="236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51529" y="2259106"/>
            <a:ext cx="1362216" cy="336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23529" y="3307976"/>
            <a:ext cx="875507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21424" y="4975412"/>
            <a:ext cx="981635" cy="2151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38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Прямоугольник 197"/>
          <p:cNvSpPr/>
          <p:nvPr/>
        </p:nvSpPr>
        <p:spPr>
          <a:xfrm>
            <a:off x="5521325" y="1004888"/>
            <a:ext cx="5961063" cy="54784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2275" y="2025650"/>
            <a:ext cx="4430713" cy="44592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9" name="Freeform 8"/>
          <p:cNvSpPr/>
          <p:nvPr/>
        </p:nvSpPr>
        <p:spPr>
          <a:xfrm>
            <a:off x="5680075" y="5559425"/>
            <a:ext cx="544513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/>
          </a:p>
        </p:txBody>
      </p:sp>
      <p:sp>
        <p:nvSpPr>
          <p:cNvPr id="197" name="Freeform 8"/>
          <p:cNvSpPr/>
          <p:nvPr/>
        </p:nvSpPr>
        <p:spPr>
          <a:xfrm>
            <a:off x="5651500" y="4152900"/>
            <a:ext cx="544513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5" name="Freeform 8"/>
          <p:cNvSpPr/>
          <p:nvPr/>
        </p:nvSpPr>
        <p:spPr>
          <a:xfrm>
            <a:off x="5651500" y="2843213"/>
            <a:ext cx="544513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6" name="Freeform 8"/>
          <p:cNvSpPr/>
          <p:nvPr/>
        </p:nvSpPr>
        <p:spPr>
          <a:xfrm>
            <a:off x="5641975" y="3506788"/>
            <a:ext cx="542925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75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227CCE1B-CE20-44BD-AB45-558C86CAA2C9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31753" name="Прямоугольник 6"/>
          <p:cNvSpPr>
            <a:spLocks noChangeArrowheads="1"/>
          </p:cNvSpPr>
          <p:nvPr/>
        </p:nvSpPr>
        <p:spPr bwMode="auto">
          <a:xfrm>
            <a:off x="4299626" y="171450"/>
            <a:ext cx="654732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Информация о подсистеме учета и отчетности </a:t>
            </a:r>
            <a:endParaRPr lang="ru-RU" altLang="ru-RU" sz="2000" b="1" dirty="0" smtClean="0">
              <a:solidFill>
                <a:srgbClr val="000090"/>
              </a:solidFill>
              <a:latin typeface="Times New Roman" pitchFamily="18" charset="0"/>
              <a:ea typeface="+mj-ea"/>
              <a:cs typeface="Arial"/>
              <a:sym typeface="Arial" pitchFamily="34" charset="0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ГИИС 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sym typeface="Arial" pitchFamily="34" charset="0"/>
              </a:rPr>
              <a:t> </a:t>
            </a:r>
            <a:endParaRPr lang="ru-RU" altLang="ru-RU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sym typeface="Arial" pitchFamily="34" charset="0"/>
            </a:endParaRPr>
          </a:p>
        </p:txBody>
      </p:sp>
      <p:sp>
        <p:nvSpPr>
          <p:cNvPr id="31754" name="Text Placeholder 3"/>
          <p:cNvSpPr txBox="1">
            <a:spLocks/>
          </p:cNvSpPr>
          <p:nvPr/>
        </p:nvSpPr>
        <p:spPr bwMode="auto">
          <a:xfrm>
            <a:off x="6327775" y="5337175"/>
            <a:ext cx="50196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форма заявки на подключение к ПУиО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письма Минфина России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схема подключения организаций к ГИИС ЭБ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руководство регистратора ГИИС ЭБ</a:t>
            </a:r>
          </a:p>
        </p:txBody>
      </p:sp>
      <p:sp>
        <p:nvSpPr>
          <p:cNvPr id="31755" name="Text Placeholder 3"/>
          <p:cNvSpPr txBox="1">
            <a:spLocks/>
          </p:cNvSpPr>
          <p:nvPr/>
        </p:nvSpPr>
        <p:spPr bwMode="auto">
          <a:xfrm>
            <a:off x="6327775" y="2197100"/>
            <a:ext cx="40020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C58D01"/>
                </a:solidFill>
                <a:cs typeface="Calibri" pitchFamily="34" charset="0"/>
              </a:rPr>
              <a:t>руководство пользователя подсистемы учета и отчетности</a:t>
            </a:r>
          </a:p>
        </p:txBody>
      </p:sp>
      <p:sp>
        <p:nvSpPr>
          <p:cNvPr id="31756" name="Text Placeholder 3"/>
          <p:cNvSpPr txBox="1">
            <a:spLocks/>
          </p:cNvSpPr>
          <p:nvPr/>
        </p:nvSpPr>
        <p:spPr bwMode="auto">
          <a:xfrm>
            <a:off x="6327775" y="2973388"/>
            <a:ext cx="38433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0D5A50"/>
                </a:solidFill>
                <a:cs typeface="Calibri" pitchFamily="34" charset="0"/>
              </a:rPr>
              <a:t>обучающие видеоролики</a:t>
            </a:r>
          </a:p>
        </p:txBody>
      </p:sp>
      <p:sp>
        <p:nvSpPr>
          <p:cNvPr id="31757" name="Footer Text"/>
          <p:cNvSpPr txBox="1">
            <a:spLocks noChangeArrowheads="1"/>
          </p:cNvSpPr>
          <p:nvPr/>
        </p:nvSpPr>
        <p:spPr bwMode="auto">
          <a:xfrm>
            <a:off x="604838" y="2146300"/>
            <a:ext cx="40020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 Мониторинг и поддержка со стороны ТОФК</a:t>
            </a:r>
          </a:p>
        </p:txBody>
      </p:sp>
      <p:sp>
        <p:nvSpPr>
          <p:cNvPr id="42" name="Freeform 8"/>
          <p:cNvSpPr/>
          <p:nvPr/>
        </p:nvSpPr>
        <p:spPr>
          <a:xfrm>
            <a:off x="5654675" y="2184400"/>
            <a:ext cx="542925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/>
          </a:p>
        </p:txBody>
      </p:sp>
      <p:grpSp>
        <p:nvGrpSpPr>
          <p:cNvPr id="31759" name="Group 83"/>
          <p:cNvGrpSpPr>
            <a:grpSpLocks/>
          </p:cNvGrpSpPr>
          <p:nvPr/>
        </p:nvGrpSpPr>
        <p:grpSpPr bwMode="auto">
          <a:xfrm>
            <a:off x="1527175" y="2803525"/>
            <a:ext cx="2032000" cy="1971675"/>
            <a:chOff x="3298548" y="782264"/>
            <a:chExt cx="2385425" cy="2385425"/>
          </a:xfrm>
        </p:grpSpPr>
        <p:sp>
          <p:nvSpPr>
            <p:cNvPr id="112" name="Oval 5"/>
            <p:cNvSpPr>
              <a:spLocks noChangeArrowheads="1"/>
            </p:cNvSpPr>
            <p:nvPr/>
          </p:nvSpPr>
          <p:spPr bwMode="auto">
            <a:xfrm>
              <a:off x="3298548" y="782264"/>
              <a:ext cx="2385425" cy="23854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4865847" y="1195200"/>
              <a:ext cx="596356" cy="597316"/>
            </a:xfrm>
            <a:custGeom>
              <a:avLst/>
              <a:gdLst>
                <a:gd name="T0" fmla="*/ 97 w 233"/>
                <a:gd name="T1" fmla="*/ 213 h 233"/>
                <a:gd name="T2" fmla="*/ 70 w 233"/>
                <a:gd name="T3" fmla="*/ 224 h 233"/>
                <a:gd name="T4" fmla="*/ 52 w 233"/>
                <a:gd name="T5" fmla="*/ 191 h 233"/>
                <a:gd name="T6" fmla="*/ 22 w 233"/>
                <a:gd name="T7" fmla="*/ 186 h 233"/>
                <a:gd name="T8" fmla="*/ 23 w 233"/>
                <a:gd name="T9" fmla="*/ 149 h 233"/>
                <a:gd name="T10" fmla="*/ 0 w 233"/>
                <a:gd name="T11" fmla="*/ 106 h 233"/>
                <a:gd name="T12" fmla="*/ 12 w 233"/>
                <a:gd name="T13" fmla="*/ 82 h 233"/>
                <a:gd name="T14" fmla="*/ 28 w 233"/>
                <a:gd name="T15" fmla="*/ 45 h 233"/>
                <a:gd name="T16" fmla="*/ 44 w 233"/>
                <a:gd name="T17" fmla="*/ 34 h 233"/>
                <a:gd name="T18" fmla="*/ 72 w 233"/>
                <a:gd name="T19" fmla="*/ 10 h 233"/>
                <a:gd name="T20" fmla="*/ 95 w 233"/>
                <a:gd name="T21" fmla="*/ 9 h 233"/>
                <a:gd name="T22" fmla="*/ 135 w 233"/>
                <a:gd name="T23" fmla="*/ 20 h 233"/>
                <a:gd name="T24" fmla="*/ 163 w 233"/>
                <a:gd name="T25" fmla="*/ 10 h 233"/>
                <a:gd name="T26" fmla="*/ 189 w 233"/>
                <a:gd name="T27" fmla="*/ 50 h 233"/>
                <a:gd name="T28" fmla="*/ 222 w 233"/>
                <a:gd name="T29" fmla="*/ 68 h 233"/>
                <a:gd name="T30" fmla="*/ 224 w 233"/>
                <a:gd name="T31" fmla="*/ 95 h 233"/>
                <a:gd name="T32" fmla="*/ 224 w 233"/>
                <a:gd name="T33" fmla="*/ 136 h 233"/>
                <a:gd name="T34" fmla="*/ 224 w 233"/>
                <a:gd name="T35" fmla="*/ 164 h 233"/>
                <a:gd name="T36" fmla="*/ 190 w 233"/>
                <a:gd name="T37" fmla="*/ 181 h 233"/>
                <a:gd name="T38" fmla="*/ 166 w 233"/>
                <a:gd name="T39" fmla="*/ 223 h 233"/>
                <a:gd name="T40" fmla="*/ 138 w 233"/>
                <a:gd name="T41" fmla="*/ 213 h 233"/>
                <a:gd name="T42" fmla="*/ 87 w 233"/>
                <a:gd name="T43" fmla="*/ 205 h 233"/>
                <a:gd name="T44" fmla="*/ 106 w 233"/>
                <a:gd name="T45" fmla="*/ 227 h 233"/>
                <a:gd name="T46" fmla="*/ 135 w 233"/>
                <a:gd name="T47" fmla="*/ 208 h 233"/>
                <a:gd name="T48" fmla="*/ 163 w 233"/>
                <a:gd name="T49" fmla="*/ 218 h 233"/>
                <a:gd name="T50" fmla="*/ 178 w 233"/>
                <a:gd name="T51" fmla="*/ 186 h 233"/>
                <a:gd name="T52" fmla="*/ 207 w 233"/>
                <a:gd name="T53" fmla="*/ 181 h 233"/>
                <a:gd name="T54" fmla="*/ 204 w 233"/>
                <a:gd name="T55" fmla="*/ 146 h 233"/>
                <a:gd name="T56" fmla="*/ 227 w 233"/>
                <a:gd name="T57" fmla="*/ 127 h 233"/>
                <a:gd name="T58" fmla="*/ 208 w 233"/>
                <a:gd name="T59" fmla="*/ 101 h 233"/>
                <a:gd name="T60" fmla="*/ 216 w 233"/>
                <a:gd name="T61" fmla="*/ 75 h 233"/>
                <a:gd name="T62" fmla="*/ 188 w 233"/>
                <a:gd name="T63" fmla="*/ 57 h 233"/>
                <a:gd name="T64" fmla="*/ 182 w 233"/>
                <a:gd name="T65" fmla="*/ 30 h 233"/>
                <a:gd name="T66" fmla="*/ 148 w 233"/>
                <a:gd name="T67" fmla="*/ 30 h 233"/>
                <a:gd name="T68" fmla="*/ 130 w 233"/>
                <a:gd name="T69" fmla="*/ 9 h 233"/>
                <a:gd name="T70" fmla="*/ 100 w 233"/>
                <a:gd name="T71" fmla="*/ 25 h 233"/>
                <a:gd name="T72" fmla="*/ 74 w 233"/>
                <a:gd name="T73" fmla="*/ 17 h 233"/>
                <a:gd name="T74" fmla="*/ 49 w 233"/>
                <a:gd name="T75" fmla="*/ 32 h 233"/>
                <a:gd name="T76" fmla="*/ 44 w 233"/>
                <a:gd name="T77" fmla="*/ 59 h 233"/>
                <a:gd name="T78" fmla="*/ 14 w 233"/>
                <a:gd name="T79" fmla="*/ 75 h 233"/>
                <a:gd name="T80" fmla="*/ 25 w 233"/>
                <a:gd name="T81" fmla="*/ 101 h 233"/>
                <a:gd name="T82" fmla="*/ 6 w 233"/>
                <a:gd name="T83" fmla="*/ 130 h 233"/>
                <a:gd name="T84" fmla="*/ 29 w 233"/>
                <a:gd name="T85" fmla="*/ 149 h 233"/>
                <a:gd name="T86" fmla="*/ 15 w 233"/>
                <a:gd name="T87" fmla="*/ 163 h 233"/>
                <a:gd name="T88" fmla="*/ 47 w 233"/>
                <a:gd name="T89" fmla="*/ 178 h 233"/>
                <a:gd name="T90" fmla="*/ 51 w 233"/>
                <a:gd name="T91" fmla="*/ 206 h 233"/>
                <a:gd name="T92" fmla="*/ 85 w 233"/>
                <a:gd name="T93" fmla="*/ 204 h 233"/>
                <a:gd name="T94" fmla="*/ 180 w 233"/>
                <a:gd name="T95" fmla="*/ 117 h 233"/>
                <a:gd name="T96" fmla="*/ 116 w 233"/>
                <a:gd name="T97" fmla="*/ 17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3" h="233">
                  <a:moveTo>
                    <a:pt x="129" y="233"/>
                  </a:moveTo>
                  <a:cubicBezTo>
                    <a:pt x="106" y="233"/>
                    <a:pt x="106" y="233"/>
                    <a:pt x="106" y="233"/>
                  </a:cubicBezTo>
                  <a:cubicBezTo>
                    <a:pt x="101" y="233"/>
                    <a:pt x="97" y="229"/>
                    <a:pt x="97" y="224"/>
                  </a:cubicBezTo>
                  <a:cubicBezTo>
                    <a:pt x="97" y="213"/>
                    <a:pt x="97" y="213"/>
                    <a:pt x="97" y="213"/>
                  </a:cubicBezTo>
                  <a:cubicBezTo>
                    <a:pt x="94" y="213"/>
                    <a:pt x="91" y="212"/>
                    <a:pt x="87" y="211"/>
                  </a:cubicBezTo>
                  <a:cubicBezTo>
                    <a:pt x="81" y="221"/>
                    <a:pt x="81" y="221"/>
                    <a:pt x="81" y="221"/>
                  </a:cubicBezTo>
                  <a:cubicBezTo>
                    <a:pt x="80" y="223"/>
                    <a:pt x="77" y="225"/>
                    <a:pt x="74" y="225"/>
                  </a:cubicBezTo>
                  <a:cubicBezTo>
                    <a:pt x="72" y="225"/>
                    <a:pt x="71" y="225"/>
                    <a:pt x="70" y="224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7" y="211"/>
                    <a:pt x="46" y="209"/>
                    <a:pt x="45" y="207"/>
                  </a:cubicBezTo>
                  <a:cubicBezTo>
                    <a:pt x="45" y="205"/>
                    <a:pt x="45" y="202"/>
                    <a:pt x="46" y="200"/>
                  </a:cubicBezTo>
                  <a:cubicBezTo>
                    <a:pt x="52" y="191"/>
                    <a:pt x="52" y="191"/>
                    <a:pt x="52" y="191"/>
                  </a:cubicBezTo>
                  <a:cubicBezTo>
                    <a:pt x="49" y="189"/>
                    <a:pt x="47" y="186"/>
                    <a:pt x="44" y="183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90"/>
                    <a:pt x="31" y="190"/>
                    <a:pt x="30" y="190"/>
                  </a:cubicBezTo>
                  <a:cubicBezTo>
                    <a:pt x="27" y="190"/>
                    <a:pt x="24" y="189"/>
                    <a:pt x="22" y="186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9" y="164"/>
                    <a:pt x="9" y="162"/>
                    <a:pt x="10" y="159"/>
                  </a:cubicBezTo>
                  <a:cubicBezTo>
                    <a:pt x="10" y="157"/>
                    <a:pt x="12" y="155"/>
                    <a:pt x="14" y="154"/>
                  </a:cubicBezTo>
                  <a:cubicBezTo>
                    <a:pt x="23" y="149"/>
                    <a:pt x="23" y="149"/>
                    <a:pt x="23" y="149"/>
                  </a:cubicBezTo>
                  <a:cubicBezTo>
                    <a:pt x="22" y="145"/>
                    <a:pt x="21" y="142"/>
                    <a:pt x="20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4" y="138"/>
                    <a:pt x="0" y="134"/>
                    <a:pt x="0" y="13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2"/>
                    <a:pt x="4" y="98"/>
                    <a:pt x="9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1" y="94"/>
                    <a:pt x="21" y="91"/>
                    <a:pt x="23" y="87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0"/>
                    <a:pt x="9" y="79"/>
                    <a:pt x="8" y="76"/>
                  </a:cubicBezTo>
                  <a:cubicBezTo>
                    <a:pt x="8" y="74"/>
                    <a:pt x="8" y="72"/>
                    <a:pt x="9" y="7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2" y="47"/>
                    <a:pt x="25" y="45"/>
                    <a:pt x="28" y="45"/>
                  </a:cubicBezTo>
                  <a:cubicBezTo>
                    <a:pt x="30" y="45"/>
                    <a:pt x="31" y="46"/>
                    <a:pt x="33" y="46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49"/>
                    <a:pt x="47" y="47"/>
                    <a:pt x="50" y="4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2"/>
                    <a:pt x="42" y="30"/>
                    <a:pt x="43" y="28"/>
                  </a:cubicBezTo>
                  <a:cubicBezTo>
                    <a:pt x="44" y="26"/>
                    <a:pt x="45" y="24"/>
                    <a:pt x="47" y="23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9" y="10"/>
                    <a:pt x="70" y="10"/>
                    <a:pt x="72" y="10"/>
                  </a:cubicBezTo>
                  <a:cubicBezTo>
                    <a:pt x="75" y="10"/>
                    <a:pt x="78" y="11"/>
                    <a:pt x="79" y="1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8" y="23"/>
                    <a:pt x="91" y="22"/>
                    <a:pt x="95" y="21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5" y="4"/>
                    <a:pt x="99" y="0"/>
                    <a:pt x="103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2" y="0"/>
                    <a:pt x="135" y="4"/>
                    <a:pt x="135" y="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9" y="21"/>
                    <a:pt x="142" y="22"/>
                    <a:pt x="146" y="23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3" y="10"/>
                    <a:pt x="156" y="8"/>
                    <a:pt x="159" y="8"/>
                  </a:cubicBezTo>
                  <a:cubicBezTo>
                    <a:pt x="161" y="8"/>
                    <a:pt x="162" y="9"/>
                    <a:pt x="163" y="1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8" y="24"/>
                    <a:pt x="189" y="29"/>
                    <a:pt x="187" y="33"/>
                  </a:cubicBezTo>
                  <a:cubicBezTo>
                    <a:pt x="181" y="43"/>
                    <a:pt x="181" y="43"/>
                    <a:pt x="181" y="43"/>
                  </a:cubicBezTo>
                  <a:cubicBezTo>
                    <a:pt x="184" y="45"/>
                    <a:pt x="186" y="47"/>
                    <a:pt x="189" y="50"/>
                  </a:cubicBezTo>
                  <a:cubicBezTo>
                    <a:pt x="199" y="44"/>
                    <a:pt x="199" y="44"/>
                    <a:pt x="199" y="44"/>
                  </a:cubicBezTo>
                  <a:cubicBezTo>
                    <a:pt x="200" y="43"/>
                    <a:pt x="202" y="43"/>
                    <a:pt x="203" y="43"/>
                  </a:cubicBezTo>
                  <a:cubicBezTo>
                    <a:pt x="206" y="43"/>
                    <a:pt x="209" y="45"/>
                    <a:pt x="211" y="47"/>
                  </a:cubicBezTo>
                  <a:cubicBezTo>
                    <a:pt x="222" y="68"/>
                    <a:pt x="222" y="68"/>
                    <a:pt x="222" y="68"/>
                  </a:cubicBezTo>
                  <a:cubicBezTo>
                    <a:pt x="225" y="72"/>
                    <a:pt x="223" y="77"/>
                    <a:pt x="219" y="79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11" y="88"/>
                    <a:pt x="212" y="92"/>
                    <a:pt x="212" y="95"/>
                  </a:cubicBezTo>
                  <a:cubicBezTo>
                    <a:pt x="224" y="95"/>
                    <a:pt x="224" y="95"/>
                    <a:pt x="224" y="95"/>
                  </a:cubicBezTo>
                  <a:cubicBezTo>
                    <a:pt x="226" y="95"/>
                    <a:pt x="229" y="96"/>
                    <a:pt x="230" y="98"/>
                  </a:cubicBezTo>
                  <a:cubicBezTo>
                    <a:pt x="232" y="99"/>
                    <a:pt x="233" y="101"/>
                    <a:pt x="233" y="104"/>
                  </a:cubicBezTo>
                  <a:cubicBezTo>
                    <a:pt x="233" y="127"/>
                    <a:pt x="233" y="127"/>
                    <a:pt x="233" y="127"/>
                  </a:cubicBezTo>
                  <a:cubicBezTo>
                    <a:pt x="233" y="132"/>
                    <a:pt x="229" y="136"/>
                    <a:pt x="224" y="136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9"/>
                    <a:pt x="211" y="143"/>
                    <a:pt x="210" y="146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25" y="154"/>
                    <a:pt x="226" y="160"/>
                    <a:pt x="224" y="164"/>
                  </a:cubicBezTo>
                  <a:cubicBezTo>
                    <a:pt x="212" y="184"/>
                    <a:pt x="212" y="184"/>
                    <a:pt x="212" y="184"/>
                  </a:cubicBezTo>
                  <a:cubicBezTo>
                    <a:pt x="210" y="187"/>
                    <a:pt x="207" y="188"/>
                    <a:pt x="204" y="188"/>
                  </a:cubicBezTo>
                  <a:cubicBezTo>
                    <a:pt x="203" y="188"/>
                    <a:pt x="201" y="188"/>
                    <a:pt x="200" y="187"/>
                  </a:cubicBezTo>
                  <a:cubicBezTo>
                    <a:pt x="190" y="181"/>
                    <a:pt x="190" y="181"/>
                    <a:pt x="190" y="181"/>
                  </a:cubicBezTo>
                  <a:cubicBezTo>
                    <a:pt x="188" y="184"/>
                    <a:pt x="186" y="187"/>
                    <a:pt x="183" y="18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1" y="203"/>
                    <a:pt x="190" y="209"/>
                    <a:pt x="186" y="211"/>
                  </a:cubicBezTo>
                  <a:cubicBezTo>
                    <a:pt x="166" y="223"/>
                    <a:pt x="166" y="223"/>
                    <a:pt x="166" y="223"/>
                  </a:cubicBezTo>
                  <a:cubicBezTo>
                    <a:pt x="164" y="223"/>
                    <a:pt x="163" y="224"/>
                    <a:pt x="161" y="224"/>
                  </a:cubicBezTo>
                  <a:cubicBezTo>
                    <a:pt x="158" y="224"/>
                    <a:pt x="155" y="222"/>
                    <a:pt x="154" y="219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5" y="211"/>
                    <a:pt x="142" y="212"/>
                    <a:pt x="138" y="213"/>
                  </a:cubicBezTo>
                  <a:cubicBezTo>
                    <a:pt x="138" y="224"/>
                    <a:pt x="138" y="224"/>
                    <a:pt x="138" y="224"/>
                  </a:cubicBezTo>
                  <a:cubicBezTo>
                    <a:pt x="138" y="229"/>
                    <a:pt x="134" y="233"/>
                    <a:pt x="129" y="233"/>
                  </a:cubicBezTo>
                  <a:moveTo>
                    <a:pt x="85" y="204"/>
                  </a:moveTo>
                  <a:cubicBezTo>
                    <a:pt x="87" y="205"/>
                    <a:pt x="87" y="205"/>
                    <a:pt x="87" y="205"/>
                  </a:cubicBezTo>
                  <a:cubicBezTo>
                    <a:pt x="91" y="206"/>
                    <a:pt x="96" y="207"/>
                    <a:pt x="101" y="208"/>
                  </a:cubicBezTo>
                  <a:cubicBezTo>
                    <a:pt x="103" y="208"/>
                    <a:pt x="103" y="208"/>
                    <a:pt x="103" y="208"/>
                  </a:cubicBezTo>
                  <a:cubicBezTo>
                    <a:pt x="103" y="224"/>
                    <a:pt x="103" y="224"/>
                    <a:pt x="103" y="224"/>
                  </a:cubicBezTo>
                  <a:cubicBezTo>
                    <a:pt x="103" y="226"/>
                    <a:pt x="104" y="227"/>
                    <a:pt x="106" y="227"/>
                  </a:cubicBezTo>
                  <a:cubicBezTo>
                    <a:pt x="129" y="227"/>
                    <a:pt x="129" y="227"/>
                    <a:pt x="129" y="227"/>
                  </a:cubicBezTo>
                  <a:cubicBezTo>
                    <a:pt x="131" y="227"/>
                    <a:pt x="132" y="226"/>
                    <a:pt x="132" y="224"/>
                  </a:cubicBezTo>
                  <a:cubicBezTo>
                    <a:pt x="132" y="208"/>
                    <a:pt x="132" y="208"/>
                    <a:pt x="132" y="208"/>
                  </a:cubicBezTo>
                  <a:cubicBezTo>
                    <a:pt x="135" y="208"/>
                    <a:pt x="135" y="208"/>
                    <a:pt x="135" y="208"/>
                  </a:cubicBezTo>
                  <a:cubicBezTo>
                    <a:pt x="139" y="207"/>
                    <a:pt x="144" y="205"/>
                    <a:pt x="149" y="204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9" y="217"/>
                    <a:pt x="159" y="217"/>
                    <a:pt x="159" y="217"/>
                  </a:cubicBezTo>
                  <a:cubicBezTo>
                    <a:pt x="159" y="218"/>
                    <a:pt x="161" y="219"/>
                    <a:pt x="163" y="218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4" y="205"/>
                    <a:pt x="185" y="203"/>
                    <a:pt x="184" y="202"/>
                  </a:cubicBezTo>
                  <a:cubicBezTo>
                    <a:pt x="176" y="188"/>
                    <a:pt x="176" y="188"/>
                    <a:pt x="176" y="188"/>
                  </a:cubicBezTo>
                  <a:cubicBezTo>
                    <a:pt x="178" y="186"/>
                    <a:pt x="178" y="186"/>
                    <a:pt x="178" y="186"/>
                  </a:cubicBezTo>
                  <a:cubicBezTo>
                    <a:pt x="181" y="183"/>
                    <a:pt x="185" y="180"/>
                    <a:pt x="188" y="176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203" y="182"/>
                    <a:pt x="203" y="182"/>
                    <a:pt x="203" y="182"/>
                  </a:cubicBezTo>
                  <a:cubicBezTo>
                    <a:pt x="204" y="183"/>
                    <a:pt x="206" y="182"/>
                    <a:pt x="207" y="181"/>
                  </a:cubicBezTo>
                  <a:cubicBezTo>
                    <a:pt x="219" y="161"/>
                    <a:pt x="219" y="161"/>
                    <a:pt x="219" y="161"/>
                  </a:cubicBezTo>
                  <a:cubicBezTo>
                    <a:pt x="220" y="159"/>
                    <a:pt x="219" y="158"/>
                    <a:pt x="218" y="157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6" y="142"/>
                    <a:pt x="207" y="137"/>
                    <a:pt x="208" y="132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26" y="130"/>
                    <a:pt x="227" y="129"/>
                    <a:pt x="227" y="127"/>
                  </a:cubicBezTo>
                  <a:cubicBezTo>
                    <a:pt x="227" y="104"/>
                    <a:pt x="227" y="104"/>
                    <a:pt x="227" y="104"/>
                  </a:cubicBezTo>
                  <a:cubicBezTo>
                    <a:pt x="227" y="103"/>
                    <a:pt x="227" y="102"/>
                    <a:pt x="226" y="102"/>
                  </a:cubicBezTo>
                  <a:cubicBezTo>
                    <a:pt x="226" y="101"/>
                    <a:pt x="225" y="101"/>
                    <a:pt x="224" y="101"/>
                  </a:cubicBezTo>
                  <a:cubicBezTo>
                    <a:pt x="208" y="101"/>
                    <a:pt x="208" y="101"/>
                    <a:pt x="208" y="101"/>
                  </a:cubicBezTo>
                  <a:cubicBezTo>
                    <a:pt x="207" y="98"/>
                    <a:pt x="207" y="98"/>
                    <a:pt x="207" y="98"/>
                  </a:cubicBezTo>
                  <a:cubicBezTo>
                    <a:pt x="206" y="94"/>
                    <a:pt x="205" y="89"/>
                    <a:pt x="203" y="85"/>
                  </a:cubicBezTo>
                  <a:cubicBezTo>
                    <a:pt x="203" y="82"/>
                    <a:pt x="203" y="82"/>
                    <a:pt x="203" y="82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8" y="74"/>
                    <a:pt x="218" y="72"/>
                    <a:pt x="217" y="70"/>
                  </a:cubicBezTo>
                  <a:cubicBezTo>
                    <a:pt x="206" y="50"/>
                    <a:pt x="206" y="50"/>
                    <a:pt x="206" y="50"/>
                  </a:cubicBezTo>
                  <a:cubicBezTo>
                    <a:pt x="205" y="49"/>
                    <a:pt x="203" y="48"/>
                    <a:pt x="202" y="49"/>
                  </a:cubicBezTo>
                  <a:cubicBezTo>
                    <a:pt x="188" y="57"/>
                    <a:pt x="188" y="57"/>
                    <a:pt x="188" y="57"/>
                  </a:cubicBezTo>
                  <a:cubicBezTo>
                    <a:pt x="186" y="55"/>
                    <a:pt x="186" y="55"/>
                    <a:pt x="186" y="55"/>
                  </a:cubicBezTo>
                  <a:cubicBezTo>
                    <a:pt x="183" y="52"/>
                    <a:pt x="179" y="49"/>
                    <a:pt x="176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3" y="29"/>
                    <a:pt x="182" y="27"/>
                    <a:pt x="181" y="26"/>
                  </a:cubicBezTo>
                  <a:cubicBezTo>
                    <a:pt x="161" y="14"/>
                    <a:pt x="161" y="14"/>
                    <a:pt x="161" y="14"/>
                  </a:cubicBezTo>
                  <a:cubicBezTo>
                    <a:pt x="159" y="14"/>
                    <a:pt x="157" y="14"/>
                    <a:pt x="156" y="16"/>
                  </a:cubicBezTo>
                  <a:cubicBezTo>
                    <a:pt x="148" y="30"/>
                    <a:pt x="148" y="30"/>
                    <a:pt x="148" y="30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2" y="27"/>
                    <a:pt x="137" y="26"/>
                    <a:pt x="132" y="25"/>
                  </a:cubicBezTo>
                  <a:cubicBezTo>
                    <a:pt x="130" y="25"/>
                    <a:pt x="130" y="25"/>
                    <a:pt x="130" y="25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7"/>
                    <a:pt x="128" y="6"/>
                    <a:pt x="127" y="6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2" y="6"/>
                    <a:pt x="100" y="7"/>
                    <a:pt x="100" y="9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3" y="27"/>
                    <a:pt x="89" y="28"/>
                    <a:pt x="84" y="30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3" y="15"/>
                    <a:pt x="72" y="15"/>
                    <a:pt x="70" y="16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8" y="29"/>
                  </a:cubicBezTo>
                  <a:cubicBezTo>
                    <a:pt x="48" y="30"/>
                    <a:pt x="48" y="31"/>
                    <a:pt x="49" y="32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1" y="50"/>
                    <a:pt x="48" y="54"/>
                    <a:pt x="45" y="57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7" y="51"/>
                    <a:pt x="26" y="52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4"/>
                    <a:pt x="14" y="75"/>
                  </a:cubicBezTo>
                  <a:cubicBezTo>
                    <a:pt x="14" y="76"/>
                    <a:pt x="15" y="76"/>
                    <a:pt x="15" y="7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7" y="92"/>
                    <a:pt x="26" y="96"/>
                    <a:pt x="25" y="101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7" y="103"/>
                    <a:pt x="6" y="105"/>
                    <a:pt x="6" y="106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7" y="133"/>
                    <a:pt x="9" y="133"/>
                  </a:cubicBezTo>
                  <a:cubicBezTo>
                    <a:pt x="25" y="133"/>
                    <a:pt x="25" y="133"/>
                    <a:pt x="25" y="133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6" y="140"/>
                    <a:pt x="28" y="144"/>
                    <a:pt x="29" y="149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6" y="159"/>
                    <a:pt x="15" y="160"/>
                    <a:pt x="15" y="161"/>
                  </a:cubicBezTo>
                  <a:cubicBezTo>
                    <a:pt x="15" y="162"/>
                    <a:pt x="15" y="162"/>
                    <a:pt x="15" y="163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8" y="185"/>
                    <a:pt x="30" y="185"/>
                    <a:pt x="31" y="184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50" y="182"/>
                    <a:pt x="54" y="185"/>
                    <a:pt x="57" y="188"/>
                  </a:cubicBezTo>
                  <a:cubicBezTo>
                    <a:pt x="59" y="190"/>
                    <a:pt x="59" y="190"/>
                    <a:pt x="59" y="190"/>
                  </a:cubicBezTo>
                  <a:cubicBezTo>
                    <a:pt x="51" y="203"/>
                    <a:pt x="51" y="203"/>
                    <a:pt x="51" y="203"/>
                  </a:cubicBezTo>
                  <a:cubicBezTo>
                    <a:pt x="51" y="204"/>
                    <a:pt x="51" y="205"/>
                    <a:pt x="51" y="206"/>
                  </a:cubicBezTo>
                  <a:cubicBezTo>
                    <a:pt x="51" y="206"/>
                    <a:pt x="51" y="207"/>
                    <a:pt x="52" y="207"/>
                  </a:cubicBezTo>
                  <a:cubicBezTo>
                    <a:pt x="72" y="219"/>
                    <a:pt x="72" y="219"/>
                    <a:pt x="72" y="219"/>
                  </a:cubicBezTo>
                  <a:cubicBezTo>
                    <a:pt x="74" y="220"/>
                    <a:pt x="76" y="219"/>
                    <a:pt x="76" y="218"/>
                  </a:cubicBezTo>
                  <a:cubicBezTo>
                    <a:pt x="85" y="204"/>
                    <a:pt x="85" y="204"/>
                    <a:pt x="85" y="204"/>
                  </a:cubicBezTo>
                  <a:moveTo>
                    <a:pt x="116" y="180"/>
                  </a:moveTo>
                  <a:cubicBezTo>
                    <a:pt x="81" y="180"/>
                    <a:pt x="53" y="152"/>
                    <a:pt x="53" y="117"/>
                  </a:cubicBezTo>
                  <a:cubicBezTo>
                    <a:pt x="53" y="82"/>
                    <a:pt x="81" y="53"/>
                    <a:pt x="116" y="53"/>
                  </a:cubicBezTo>
                  <a:cubicBezTo>
                    <a:pt x="151" y="53"/>
                    <a:pt x="180" y="82"/>
                    <a:pt x="180" y="117"/>
                  </a:cubicBezTo>
                  <a:cubicBezTo>
                    <a:pt x="180" y="152"/>
                    <a:pt x="151" y="180"/>
                    <a:pt x="116" y="180"/>
                  </a:cubicBezTo>
                  <a:moveTo>
                    <a:pt x="116" y="59"/>
                  </a:moveTo>
                  <a:cubicBezTo>
                    <a:pt x="85" y="59"/>
                    <a:pt x="59" y="85"/>
                    <a:pt x="59" y="117"/>
                  </a:cubicBezTo>
                  <a:cubicBezTo>
                    <a:pt x="59" y="149"/>
                    <a:pt x="85" y="174"/>
                    <a:pt x="116" y="174"/>
                  </a:cubicBezTo>
                  <a:cubicBezTo>
                    <a:pt x="148" y="174"/>
                    <a:pt x="174" y="149"/>
                    <a:pt x="174" y="117"/>
                  </a:cubicBezTo>
                  <a:cubicBezTo>
                    <a:pt x="174" y="85"/>
                    <a:pt x="148" y="59"/>
                    <a:pt x="116" y="59"/>
                  </a:cubicBezTo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4" name="Freeform 7"/>
            <p:cNvSpPr>
              <a:spLocks noEditPoints="1"/>
            </p:cNvSpPr>
            <p:nvPr/>
          </p:nvSpPr>
          <p:spPr bwMode="auto">
            <a:xfrm>
              <a:off x="5342932" y="1054994"/>
              <a:ext cx="262769" cy="263127"/>
            </a:xfrm>
            <a:custGeom>
              <a:avLst/>
              <a:gdLst>
                <a:gd name="T0" fmla="*/ 40 w 103"/>
                <a:gd name="T1" fmla="*/ 97 h 103"/>
                <a:gd name="T2" fmla="*/ 35 w 103"/>
                <a:gd name="T3" fmla="*/ 86 h 103"/>
                <a:gd name="T4" fmla="*/ 20 w 103"/>
                <a:gd name="T5" fmla="*/ 92 h 103"/>
                <a:gd name="T6" fmla="*/ 11 w 103"/>
                <a:gd name="T7" fmla="*/ 75 h 103"/>
                <a:gd name="T8" fmla="*/ 16 w 103"/>
                <a:gd name="T9" fmla="*/ 64 h 103"/>
                <a:gd name="T10" fmla="*/ 0 w 103"/>
                <a:gd name="T11" fmla="*/ 57 h 103"/>
                <a:gd name="T12" fmla="*/ 14 w 103"/>
                <a:gd name="T13" fmla="*/ 40 h 103"/>
                <a:gd name="T14" fmla="*/ 17 w 103"/>
                <a:gd name="T15" fmla="*/ 33 h 103"/>
                <a:gd name="T16" fmla="*/ 11 w 103"/>
                <a:gd name="T17" fmla="*/ 19 h 103"/>
                <a:gd name="T18" fmla="*/ 33 w 103"/>
                <a:gd name="T19" fmla="*/ 16 h 103"/>
                <a:gd name="T20" fmla="*/ 39 w 103"/>
                <a:gd name="T21" fmla="*/ 15 h 103"/>
                <a:gd name="T22" fmla="*/ 46 w 103"/>
                <a:gd name="T23" fmla="*/ 0 h 103"/>
                <a:gd name="T24" fmla="*/ 64 w 103"/>
                <a:gd name="T25" fmla="*/ 13 h 103"/>
                <a:gd name="T26" fmla="*/ 70 w 103"/>
                <a:gd name="T27" fmla="*/ 16 h 103"/>
                <a:gd name="T28" fmla="*/ 92 w 103"/>
                <a:gd name="T29" fmla="*/ 19 h 103"/>
                <a:gd name="T30" fmla="*/ 87 w 103"/>
                <a:gd name="T31" fmla="*/ 33 h 103"/>
                <a:gd name="T32" fmla="*/ 90 w 103"/>
                <a:gd name="T33" fmla="*/ 40 h 103"/>
                <a:gd name="T34" fmla="*/ 103 w 103"/>
                <a:gd name="T35" fmla="*/ 57 h 103"/>
                <a:gd name="T36" fmla="*/ 88 w 103"/>
                <a:gd name="T37" fmla="*/ 64 h 103"/>
                <a:gd name="T38" fmla="*/ 92 w 103"/>
                <a:gd name="T39" fmla="*/ 75 h 103"/>
                <a:gd name="T40" fmla="*/ 84 w 103"/>
                <a:gd name="T41" fmla="*/ 92 h 103"/>
                <a:gd name="T42" fmla="*/ 69 w 103"/>
                <a:gd name="T43" fmla="*/ 86 h 103"/>
                <a:gd name="T44" fmla="*/ 64 w 103"/>
                <a:gd name="T45" fmla="*/ 97 h 103"/>
                <a:gd name="T46" fmla="*/ 38 w 103"/>
                <a:gd name="T47" fmla="*/ 81 h 103"/>
                <a:gd name="T48" fmla="*/ 46 w 103"/>
                <a:gd name="T49" fmla="*/ 97 h 103"/>
                <a:gd name="T50" fmla="*/ 58 w 103"/>
                <a:gd name="T51" fmla="*/ 97 h 103"/>
                <a:gd name="T52" fmla="*/ 66 w 103"/>
                <a:gd name="T53" fmla="*/ 81 h 103"/>
                <a:gd name="T54" fmla="*/ 80 w 103"/>
                <a:gd name="T55" fmla="*/ 88 h 103"/>
                <a:gd name="T56" fmla="*/ 88 w 103"/>
                <a:gd name="T57" fmla="*/ 80 h 103"/>
                <a:gd name="T58" fmla="*/ 82 w 103"/>
                <a:gd name="T59" fmla="*/ 66 h 103"/>
                <a:gd name="T60" fmla="*/ 97 w 103"/>
                <a:gd name="T61" fmla="*/ 58 h 103"/>
                <a:gd name="T62" fmla="*/ 97 w 103"/>
                <a:gd name="T63" fmla="*/ 45 h 103"/>
                <a:gd name="T64" fmla="*/ 82 w 103"/>
                <a:gd name="T65" fmla="*/ 37 h 103"/>
                <a:gd name="T66" fmla="*/ 88 w 103"/>
                <a:gd name="T67" fmla="*/ 24 h 103"/>
                <a:gd name="T68" fmla="*/ 80 w 103"/>
                <a:gd name="T69" fmla="*/ 15 h 103"/>
                <a:gd name="T70" fmla="*/ 63 w 103"/>
                <a:gd name="T71" fmla="*/ 20 h 103"/>
                <a:gd name="T72" fmla="*/ 58 w 103"/>
                <a:gd name="T73" fmla="*/ 6 h 103"/>
                <a:gd name="T74" fmla="*/ 46 w 103"/>
                <a:gd name="T75" fmla="*/ 13 h 103"/>
                <a:gd name="T76" fmla="*/ 35 w 103"/>
                <a:gd name="T77" fmla="*/ 22 h 103"/>
                <a:gd name="T78" fmla="*/ 24 w 103"/>
                <a:gd name="T79" fmla="*/ 15 h 103"/>
                <a:gd name="T80" fmla="*/ 15 w 103"/>
                <a:gd name="T81" fmla="*/ 24 h 103"/>
                <a:gd name="T82" fmla="*/ 21 w 103"/>
                <a:gd name="T83" fmla="*/ 40 h 103"/>
                <a:gd name="T84" fmla="*/ 6 w 103"/>
                <a:gd name="T85" fmla="*/ 46 h 103"/>
                <a:gd name="T86" fmla="*/ 14 w 103"/>
                <a:gd name="T87" fmla="*/ 58 h 103"/>
                <a:gd name="T88" fmla="*/ 21 w 103"/>
                <a:gd name="T89" fmla="*/ 74 h 103"/>
                <a:gd name="T90" fmla="*/ 24 w 103"/>
                <a:gd name="T91" fmla="*/ 88 h 103"/>
                <a:gd name="T92" fmla="*/ 35 w 103"/>
                <a:gd name="T93" fmla="*/ 81 h 103"/>
                <a:gd name="T94" fmla="*/ 52 w 103"/>
                <a:gd name="T95" fmla="*/ 33 h 103"/>
                <a:gd name="T96" fmla="*/ 52 w 103"/>
                <a:gd name="T97" fmla="*/ 39 h 103"/>
                <a:gd name="T98" fmla="*/ 64 w 103"/>
                <a:gd name="T99" fmla="*/ 5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" h="103">
                  <a:moveTo>
                    <a:pt x="58" y="103"/>
                  </a:moveTo>
                  <a:cubicBezTo>
                    <a:pt x="46" y="103"/>
                    <a:pt x="46" y="103"/>
                    <a:pt x="46" y="103"/>
                  </a:cubicBezTo>
                  <a:cubicBezTo>
                    <a:pt x="43" y="103"/>
                    <a:pt x="40" y="100"/>
                    <a:pt x="40" y="97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40" y="89"/>
                    <a:pt x="40" y="88"/>
                    <a:pt x="39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4" y="86"/>
                    <a:pt x="33" y="87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4"/>
                    <a:pt x="22" y="94"/>
                    <a:pt x="20" y="92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0" y="83"/>
                    <a:pt x="10" y="81"/>
                    <a:pt x="10" y="79"/>
                  </a:cubicBezTo>
                  <a:cubicBezTo>
                    <a:pt x="10" y="78"/>
                    <a:pt x="10" y="76"/>
                    <a:pt x="11" y="75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0"/>
                    <a:pt x="17" y="69"/>
                    <a:pt x="17" y="6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3"/>
                    <a:pt x="14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63"/>
                    <a:pt x="0" y="60"/>
                    <a:pt x="0" y="5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2"/>
                    <a:pt x="3" y="40"/>
                    <a:pt x="6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40"/>
                    <a:pt x="15" y="39"/>
                    <a:pt x="16" y="38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4"/>
                    <a:pt x="17" y="33"/>
                    <a:pt x="17" y="33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6"/>
                    <a:pt x="10" y="25"/>
                    <a:pt x="10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9"/>
                    <a:pt x="26" y="9"/>
                    <a:pt x="28" y="11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7"/>
                    <a:pt x="35" y="17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5"/>
                    <a:pt x="40" y="14"/>
                    <a:pt x="40" y="13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3"/>
                    <a:pt x="43" y="0"/>
                    <a:pt x="46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1" y="0"/>
                    <a:pt x="64" y="3"/>
                    <a:pt x="64" y="6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4"/>
                    <a:pt x="64" y="15"/>
                    <a:pt x="65" y="15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9" y="17"/>
                    <a:pt x="70" y="16"/>
                    <a:pt x="70" y="16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8" y="9"/>
                    <a:pt x="82" y="9"/>
                    <a:pt x="84" y="11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4" y="20"/>
                    <a:pt x="94" y="22"/>
                    <a:pt x="94" y="23"/>
                  </a:cubicBezTo>
                  <a:cubicBezTo>
                    <a:pt x="94" y="25"/>
                    <a:pt x="94" y="26"/>
                    <a:pt x="92" y="28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87" y="34"/>
                    <a:pt x="87" y="35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9" y="39"/>
                    <a:pt x="89" y="40"/>
                    <a:pt x="90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1" y="40"/>
                    <a:pt x="103" y="42"/>
                    <a:pt x="103" y="46"/>
                  </a:cubicBezTo>
                  <a:cubicBezTo>
                    <a:pt x="103" y="57"/>
                    <a:pt x="103" y="57"/>
                    <a:pt x="103" y="57"/>
                  </a:cubicBezTo>
                  <a:cubicBezTo>
                    <a:pt x="103" y="60"/>
                    <a:pt x="101" y="63"/>
                    <a:pt x="97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9" y="63"/>
                    <a:pt x="89" y="64"/>
                    <a:pt x="88" y="64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7" y="70"/>
                    <a:pt x="87" y="70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4" y="76"/>
                    <a:pt x="94" y="78"/>
                    <a:pt x="94" y="79"/>
                  </a:cubicBezTo>
                  <a:cubicBezTo>
                    <a:pt x="94" y="81"/>
                    <a:pt x="94" y="83"/>
                    <a:pt x="92" y="84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2" y="94"/>
                    <a:pt x="78" y="94"/>
                    <a:pt x="76" y="92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6"/>
                    <a:pt x="69" y="86"/>
                    <a:pt x="69" y="86"/>
                  </a:cubicBezTo>
                  <a:cubicBezTo>
                    <a:pt x="65" y="88"/>
                    <a:pt x="65" y="88"/>
                    <a:pt x="65" y="88"/>
                  </a:cubicBezTo>
                  <a:cubicBezTo>
                    <a:pt x="64" y="88"/>
                    <a:pt x="64" y="89"/>
                    <a:pt x="64" y="89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100"/>
                    <a:pt x="61" y="103"/>
                    <a:pt x="58" y="103"/>
                  </a:cubicBezTo>
                  <a:close/>
                  <a:moveTo>
                    <a:pt x="35" y="81"/>
                  </a:moveTo>
                  <a:cubicBezTo>
                    <a:pt x="36" y="81"/>
                    <a:pt x="37" y="81"/>
                    <a:pt x="38" y="81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4" y="83"/>
                    <a:pt x="46" y="86"/>
                    <a:pt x="46" y="89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6"/>
                    <a:pt x="60" y="83"/>
                    <a:pt x="63" y="82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1"/>
                    <a:pt x="68" y="81"/>
                    <a:pt x="69" y="81"/>
                  </a:cubicBezTo>
                  <a:cubicBezTo>
                    <a:pt x="71" y="81"/>
                    <a:pt x="73" y="81"/>
                    <a:pt x="74" y="83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3" y="74"/>
                    <a:pt x="83" y="74"/>
                    <a:pt x="83" y="74"/>
                  </a:cubicBezTo>
                  <a:cubicBezTo>
                    <a:pt x="81" y="72"/>
                    <a:pt x="80" y="68"/>
                    <a:pt x="82" y="6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4" y="60"/>
                    <a:pt x="87" y="58"/>
                    <a:pt x="90" y="58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7" y="45"/>
                    <a:pt x="84" y="43"/>
                    <a:pt x="83" y="40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0" y="35"/>
                    <a:pt x="81" y="31"/>
                    <a:pt x="83" y="29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2" y="22"/>
                    <a:pt x="69" y="23"/>
                    <a:pt x="66" y="22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0" y="19"/>
                    <a:pt x="58" y="16"/>
                    <a:pt x="58" y="13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6"/>
                    <a:pt x="44" y="19"/>
                    <a:pt x="41" y="20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22"/>
                    <a:pt x="36" y="22"/>
                    <a:pt x="35" y="22"/>
                  </a:cubicBezTo>
                  <a:cubicBezTo>
                    <a:pt x="33" y="22"/>
                    <a:pt x="31" y="21"/>
                    <a:pt x="29" y="2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31"/>
                    <a:pt x="23" y="35"/>
                    <a:pt x="22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43"/>
                    <a:pt x="17" y="45"/>
                    <a:pt x="14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7" y="58"/>
                    <a:pt x="20" y="60"/>
                    <a:pt x="21" y="6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3" y="68"/>
                    <a:pt x="23" y="72"/>
                    <a:pt x="21" y="74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3" y="81"/>
                    <a:pt x="35" y="81"/>
                  </a:cubicBezTo>
                  <a:close/>
                  <a:moveTo>
                    <a:pt x="52" y="70"/>
                  </a:moveTo>
                  <a:cubicBezTo>
                    <a:pt x="42" y="70"/>
                    <a:pt x="34" y="61"/>
                    <a:pt x="34" y="51"/>
                  </a:cubicBezTo>
                  <a:cubicBezTo>
                    <a:pt x="34" y="41"/>
                    <a:pt x="42" y="33"/>
                    <a:pt x="52" y="33"/>
                  </a:cubicBezTo>
                  <a:cubicBezTo>
                    <a:pt x="62" y="33"/>
                    <a:pt x="70" y="41"/>
                    <a:pt x="70" y="51"/>
                  </a:cubicBezTo>
                  <a:cubicBezTo>
                    <a:pt x="70" y="61"/>
                    <a:pt x="62" y="70"/>
                    <a:pt x="52" y="70"/>
                  </a:cubicBezTo>
                  <a:close/>
                  <a:moveTo>
                    <a:pt x="52" y="39"/>
                  </a:moveTo>
                  <a:cubicBezTo>
                    <a:pt x="45" y="39"/>
                    <a:pt x="39" y="44"/>
                    <a:pt x="39" y="51"/>
                  </a:cubicBezTo>
                  <a:cubicBezTo>
                    <a:pt x="39" y="58"/>
                    <a:pt x="45" y="64"/>
                    <a:pt x="52" y="64"/>
                  </a:cubicBezTo>
                  <a:cubicBezTo>
                    <a:pt x="59" y="64"/>
                    <a:pt x="64" y="58"/>
                    <a:pt x="64" y="51"/>
                  </a:cubicBezTo>
                  <a:cubicBezTo>
                    <a:pt x="64" y="44"/>
                    <a:pt x="59" y="39"/>
                    <a:pt x="52" y="39"/>
                  </a:cubicBezTo>
                  <a:close/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5" name="Freeform 8"/>
            <p:cNvSpPr>
              <a:spLocks noEditPoints="1"/>
            </p:cNvSpPr>
            <p:nvPr/>
          </p:nvSpPr>
          <p:spPr bwMode="auto">
            <a:xfrm>
              <a:off x="5197571" y="1037709"/>
              <a:ext cx="137907" cy="140206"/>
            </a:xfrm>
            <a:custGeom>
              <a:avLst/>
              <a:gdLst>
                <a:gd name="T0" fmla="*/ 48 w 54"/>
                <a:gd name="T1" fmla="*/ 22 h 54"/>
                <a:gd name="T2" fmla="*/ 45 w 54"/>
                <a:gd name="T3" fmla="*/ 18 h 54"/>
                <a:gd name="T4" fmla="*/ 48 w 54"/>
                <a:gd name="T5" fmla="*/ 12 h 54"/>
                <a:gd name="T6" fmla="*/ 44 w 54"/>
                <a:gd name="T7" fmla="*/ 5 h 54"/>
                <a:gd name="T8" fmla="*/ 38 w 54"/>
                <a:gd name="T9" fmla="*/ 8 h 54"/>
                <a:gd name="T10" fmla="*/ 33 w 54"/>
                <a:gd name="T11" fmla="*/ 8 h 54"/>
                <a:gd name="T12" fmla="*/ 32 w 54"/>
                <a:gd name="T13" fmla="*/ 1 h 54"/>
                <a:gd name="T14" fmla="*/ 23 w 54"/>
                <a:gd name="T15" fmla="*/ 0 h 54"/>
                <a:gd name="T16" fmla="*/ 22 w 54"/>
                <a:gd name="T17" fmla="*/ 6 h 54"/>
                <a:gd name="T18" fmla="*/ 18 w 54"/>
                <a:gd name="T19" fmla="*/ 9 h 54"/>
                <a:gd name="T20" fmla="*/ 12 w 54"/>
                <a:gd name="T21" fmla="*/ 5 h 54"/>
                <a:gd name="T22" fmla="*/ 5 w 54"/>
                <a:gd name="T23" fmla="*/ 10 h 54"/>
                <a:gd name="T24" fmla="*/ 8 w 54"/>
                <a:gd name="T25" fmla="*/ 15 h 54"/>
                <a:gd name="T26" fmla="*/ 8 w 54"/>
                <a:gd name="T27" fmla="*/ 20 h 54"/>
                <a:gd name="T28" fmla="*/ 1 w 54"/>
                <a:gd name="T29" fmla="*/ 22 h 54"/>
                <a:gd name="T30" fmla="*/ 0 w 54"/>
                <a:gd name="T31" fmla="*/ 30 h 54"/>
                <a:gd name="T32" fmla="*/ 6 w 54"/>
                <a:gd name="T33" fmla="*/ 32 h 54"/>
                <a:gd name="T34" fmla="*/ 9 w 54"/>
                <a:gd name="T35" fmla="*/ 35 h 54"/>
                <a:gd name="T36" fmla="*/ 5 w 54"/>
                <a:gd name="T37" fmla="*/ 41 h 54"/>
                <a:gd name="T38" fmla="*/ 10 w 54"/>
                <a:gd name="T39" fmla="*/ 48 h 54"/>
                <a:gd name="T40" fmla="*/ 15 w 54"/>
                <a:gd name="T41" fmla="*/ 45 h 54"/>
                <a:gd name="T42" fmla="*/ 20 w 54"/>
                <a:gd name="T43" fmla="*/ 45 h 54"/>
                <a:gd name="T44" fmla="*/ 22 w 54"/>
                <a:gd name="T45" fmla="*/ 52 h 54"/>
                <a:gd name="T46" fmla="*/ 30 w 54"/>
                <a:gd name="T47" fmla="*/ 54 h 54"/>
                <a:gd name="T48" fmla="*/ 32 w 54"/>
                <a:gd name="T49" fmla="*/ 48 h 54"/>
                <a:gd name="T50" fmla="*/ 35 w 54"/>
                <a:gd name="T51" fmla="*/ 45 h 54"/>
                <a:gd name="T52" fmla="*/ 41 w 54"/>
                <a:gd name="T53" fmla="*/ 48 h 54"/>
                <a:gd name="T54" fmla="*/ 48 w 54"/>
                <a:gd name="T55" fmla="*/ 43 h 54"/>
                <a:gd name="T56" fmla="*/ 45 w 54"/>
                <a:gd name="T57" fmla="*/ 38 h 54"/>
                <a:gd name="T58" fmla="*/ 46 w 54"/>
                <a:gd name="T59" fmla="*/ 33 h 54"/>
                <a:gd name="T60" fmla="*/ 52 w 54"/>
                <a:gd name="T61" fmla="*/ 32 h 54"/>
                <a:gd name="T62" fmla="*/ 54 w 54"/>
                <a:gd name="T63" fmla="*/ 23 h 54"/>
                <a:gd name="T64" fmla="*/ 27 w 54"/>
                <a:gd name="T65" fmla="*/ 35 h 54"/>
                <a:gd name="T66" fmla="*/ 27 w 54"/>
                <a:gd name="T67" fmla="*/ 18 h 54"/>
                <a:gd name="T68" fmla="*/ 27 w 54"/>
                <a:gd name="T69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54">
                  <a:moveTo>
                    <a:pt x="52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7" y="22"/>
                    <a:pt x="46" y="21"/>
                    <a:pt x="46" y="20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7"/>
                    <a:pt x="45" y="16"/>
                    <a:pt x="45" y="15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0"/>
                    <a:pt x="48" y="1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5"/>
                    <a:pt x="42" y="5"/>
                    <a:pt x="41" y="5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9"/>
                    <a:pt x="36" y="9"/>
                    <a:pt x="35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6"/>
                    <a:pt x="32" y="6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0"/>
                    <a:pt x="22" y="1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1" y="8"/>
                    <a:pt x="20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6" y="9"/>
                    <a:pt x="15" y="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2"/>
                    <a:pt x="5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7" y="22"/>
                    <a:pt x="6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8" y="32"/>
                    <a:pt x="8" y="3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7"/>
                    <a:pt x="8" y="3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49"/>
                    <a:pt x="12" y="49"/>
                    <a:pt x="12" y="4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4"/>
                    <a:pt x="17" y="44"/>
                    <a:pt x="18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3"/>
                    <a:pt x="23" y="54"/>
                    <a:pt x="23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1" y="54"/>
                    <a:pt x="32" y="53"/>
                    <a:pt x="32" y="52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7"/>
                    <a:pt x="32" y="46"/>
                    <a:pt x="33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4"/>
                    <a:pt x="37" y="44"/>
                    <a:pt x="38" y="45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9" y="43"/>
                    <a:pt x="49" y="42"/>
                    <a:pt x="48" y="41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7"/>
                    <a:pt x="44" y="36"/>
                    <a:pt x="45" y="35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2"/>
                    <a:pt x="47" y="32"/>
                    <a:pt x="48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4" y="31"/>
                    <a:pt x="54" y="3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3" y="22"/>
                    <a:pt x="52" y="22"/>
                  </a:cubicBezTo>
                  <a:close/>
                  <a:moveTo>
                    <a:pt x="27" y="35"/>
                  </a:moveTo>
                  <a:cubicBezTo>
                    <a:pt x="22" y="35"/>
                    <a:pt x="18" y="31"/>
                    <a:pt x="18" y="27"/>
                  </a:cubicBezTo>
                  <a:cubicBezTo>
                    <a:pt x="18" y="22"/>
                    <a:pt x="22" y="18"/>
                    <a:pt x="27" y="18"/>
                  </a:cubicBezTo>
                  <a:cubicBezTo>
                    <a:pt x="31" y="18"/>
                    <a:pt x="35" y="22"/>
                    <a:pt x="35" y="27"/>
                  </a:cubicBezTo>
                  <a:cubicBezTo>
                    <a:pt x="35" y="31"/>
                    <a:pt x="31" y="35"/>
                    <a:pt x="27" y="35"/>
                  </a:cubicBezTo>
                  <a:close/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6" name="Freeform 9"/>
            <p:cNvSpPr>
              <a:spLocks/>
            </p:cNvSpPr>
            <p:nvPr/>
          </p:nvSpPr>
          <p:spPr bwMode="auto">
            <a:xfrm>
              <a:off x="3883723" y="1022344"/>
              <a:ext cx="480812" cy="291936"/>
            </a:xfrm>
            <a:custGeom>
              <a:avLst/>
              <a:gdLst>
                <a:gd name="T0" fmla="*/ 188 w 188"/>
                <a:gd name="T1" fmla="*/ 74 h 114"/>
                <a:gd name="T2" fmla="*/ 148 w 188"/>
                <a:gd name="T3" fmla="*/ 34 h 114"/>
                <a:gd name="T4" fmla="*/ 134 w 188"/>
                <a:gd name="T5" fmla="*/ 36 h 114"/>
                <a:gd name="T6" fmla="*/ 88 w 188"/>
                <a:gd name="T7" fmla="*/ 0 h 114"/>
                <a:gd name="T8" fmla="*/ 41 w 188"/>
                <a:gd name="T9" fmla="*/ 46 h 114"/>
                <a:gd name="T10" fmla="*/ 34 w 188"/>
                <a:gd name="T11" fmla="*/ 45 h 114"/>
                <a:gd name="T12" fmla="*/ 0 w 188"/>
                <a:gd name="T13" fmla="*/ 80 h 114"/>
                <a:gd name="T14" fmla="*/ 24 w 188"/>
                <a:gd name="T15" fmla="*/ 113 h 114"/>
                <a:gd name="T16" fmla="*/ 34 w 188"/>
                <a:gd name="T17" fmla="*/ 114 h 114"/>
                <a:gd name="T18" fmla="*/ 150 w 188"/>
                <a:gd name="T19" fmla="*/ 114 h 114"/>
                <a:gd name="T20" fmla="*/ 160 w 188"/>
                <a:gd name="T21" fmla="*/ 112 h 114"/>
                <a:gd name="T22" fmla="*/ 188 w 188"/>
                <a:gd name="T23" fmla="*/ 7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114">
                  <a:moveTo>
                    <a:pt x="188" y="74"/>
                  </a:moveTo>
                  <a:cubicBezTo>
                    <a:pt x="188" y="52"/>
                    <a:pt x="170" y="34"/>
                    <a:pt x="148" y="34"/>
                  </a:cubicBezTo>
                  <a:cubicBezTo>
                    <a:pt x="143" y="34"/>
                    <a:pt x="138" y="35"/>
                    <a:pt x="134" y="36"/>
                  </a:cubicBezTo>
                  <a:cubicBezTo>
                    <a:pt x="129" y="16"/>
                    <a:pt x="111" y="0"/>
                    <a:pt x="88" y="0"/>
                  </a:cubicBezTo>
                  <a:cubicBezTo>
                    <a:pt x="63" y="0"/>
                    <a:pt x="42" y="21"/>
                    <a:pt x="41" y="46"/>
                  </a:cubicBezTo>
                  <a:cubicBezTo>
                    <a:pt x="39" y="46"/>
                    <a:pt x="37" y="45"/>
                    <a:pt x="34" y="45"/>
                  </a:cubicBezTo>
                  <a:cubicBezTo>
                    <a:pt x="15" y="45"/>
                    <a:pt x="0" y="61"/>
                    <a:pt x="0" y="80"/>
                  </a:cubicBezTo>
                  <a:cubicBezTo>
                    <a:pt x="0" y="95"/>
                    <a:pt x="10" y="109"/>
                    <a:pt x="24" y="113"/>
                  </a:cubicBezTo>
                  <a:cubicBezTo>
                    <a:pt x="27" y="114"/>
                    <a:pt x="30" y="114"/>
                    <a:pt x="34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3" y="114"/>
                    <a:pt x="157" y="114"/>
                    <a:pt x="160" y="112"/>
                  </a:cubicBezTo>
                  <a:cubicBezTo>
                    <a:pt x="176" y="107"/>
                    <a:pt x="188" y="92"/>
                    <a:pt x="188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7" name="Freeform 10"/>
            <p:cNvSpPr>
              <a:spLocks/>
            </p:cNvSpPr>
            <p:nvPr/>
          </p:nvSpPr>
          <p:spPr bwMode="auto">
            <a:xfrm>
              <a:off x="4107356" y="987772"/>
              <a:ext cx="423041" cy="259285"/>
            </a:xfrm>
            <a:custGeom>
              <a:avLst/>
              <a:gdLst>
                <a:gd name="T0" fmla="*/ 165 w 165"/>
                <a:gd name="T1" fmla="*/ 65 h 101"/>
                <a:gd name="T2" fmla="*/ 130 w 165"/>
                <a:gd name="T3" fmla="*/ 30 h 101"/>
                <a:gd name="T4" fmla="*/ 118 w 165"/>
                <a:gd name="T5" fmla="*/ 32 h 101"/>
                <a:gd name="T6" fmla="*/ 78 w 165"/>
                <a:gd name="T7" fmla="*/ 0 h 101"/>
                <a:gd name="T8" fmla="*/ 36 w 165"/>
                <a:gd name="T9" fmla="*/ 41 h 101"/>
                <a:gd name="T10" fmla="*/ 30 w 165"/>
                <a:gd name="T11" fmla="*/ 40 h 101"/>
                <a:gd name="T12" fmla="*/ 0 w 165"/>
                <a:gd name="T13" fmla="*/ 70 h 101"/>
                <a:gd name="T14" fmla="*/ 21 w 165"/>
                <a:gd name="T15" fmla="*/ 99 h 101"/>
                <a:gd name="T16" fmla="*/ 29 w 165"/>
                <a:gd name="T17" fmla="*/ 101 h 101"/>
                <a:gd name="T18" fmla="*/ 132 w 165"/>
                <a:gd name="T19" fmla="*/ 101 h 101"/>
                <a:gd name="T20" fmla="*/ 141 w 165"/>
                <a:gd name="T21" fmla="*/ 99 h 101"/>
                <a:gd name="T22" fmla="*/ 165 w 165"/>
                <a:gd name="T23" fmla="*/ 6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01">
                  <a:moveTo>
                    <a:pt x="165" y="65"/>
                  </a:moveTo>
                  <a:cubicBezTo>
                    <a:pt x="165" y="46"/>
                    <a:pt x="149" y="30"/>
                    <a:pt x="130" y="30"/>
                  </a:cubicBezTo>
                  <a:cubicBezTo>
                    <a:pt x="126" y="30"/>
                    <a:pt x="122" y="31"/>
                    <a:pt x="118" y="32"/>
                  </a:cubicBezTo>
                  <a:cubicBezTo>
                    <a:pt x="114" y="14"/>
                    <a:pt x="97" y="0"/>
                    <a:pt x="78" y="0"/>
                  </a:cubicBezTo>
                  <a:cubicBezTo>
                    <a:pt x="55" y="0"/>
                    <a:pt x="37" y="18"/>
                    <a:pt x="36" y="41"/>
                  </a:cubicBezTo>
                  <a:cubicBezTo>
                    <a:pt x="34" y="40"/>
                    <a:pt x="32" y="40"/>
                    <a:pt x="30" y="40"/>
                  </a:cubicBezTo>
                  <a:cubicBezTo>
                    <a:pt x="13" y="40"/>
                    <a:pt x="0" y="54"/>
                    <a:pt x="0" y="70"/>
                  </a:cubicBezTo>
                  <a:cubicBezTo>
                    <a:pt x="0" y="84"/>
                    <a:pt x="9" y="96"/>
                    <a:pt x="21" y="99"/>
                  </a:cubicBezTo>
                  <a:cubicBezTo>
                    <a:pt x="24" y="100"/>
                    <a:pt x="26" y="101"/>
                    <a:pt x="29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5" y="101"/>
                    <a:pt x="138" y="100"/>
                    <a:pt x="141" y="99"/>
                  </a:cubicBezTo>
                  <a:cubicBezTo>
                    <a:pt x="155" y="95"/>
                    <a:pt x="165" y="81"/>
                    <a:pt x="165" y="65"/>
                  </a:cubicBezTo>
                  <a:close/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8" name="Freeform 11"/>
            <p:cNvSpPr>
              <a:spLocks/>
            </p:cNvSpPr>
            <p:nvPr/>
          </p:nvSpPr>
          <p:spPr bwMode="auto">
            <a:xfrm>
              <a:off x="4217310" y="2497389"/>
              <a:ext cx="471494" cy="205507"/>
            </a:xfrm>
            <a:custGeom>
              <a:avLst/>
              <a:gdLst>
                <a:gd name="T0" fmla="*/ 20 w 184"/>
                <a:gd name="T1" fmla="*/ 0 h 80"/>
                <a:gd name="T2" fmla="*/ 0 w 184"/>
                <a:gd name="T3" fmla="*/ 80 h 80"/>
                <a:gd name="T4" fmla="*/ 184 w 184"/>
                <a:gd name="T5" fmla="*/ 80 h 80"/>
                <a:gd name="T6" fmla="*/ 164 w 184"/>
                <a:gd name="T7" fmla="*/ 0 h 80"/>
                <a:gd name="T8" fmla="*/ 20 w 184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0">
                  <a:moveTo>
                    <a:pt x="20" y="0"/>
                  </a:moveTo>
                  <a:cubicBezTo>
                    <a:pt x="13" y="26"/>
                    <a:pt x="7" y="53"/>
                    <a:pt x="0" y="80"/>
                  </a:cubicBezTo>
                  <a:cubicBezTo>
                    <a:pt x="62" y="80"/>
                    <a:pt x="123" y="80"/>
                    <a:pt x="184" y="80"/>
                  </a:cubicBezTo>
                  <a:cubicBezTo>
                    <a:pt x="178" y="53"/>
                    <a:pt x="171" y="26"/>
                    <a:pt x="164" y="0"/>
                  </a:cubicBezTo>
                  <a:cubicBezTo>
                    <a:pt x="116" y="0"/>
                    <a:pt x="68" y="0"/>
                    <a:pt x="20" y="0"/>
                  </a:cubicBez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9" name="Freeform 12"/>
            <p:cNvSpPr>
              <a:spLocks/>
            </p:cNvSpPr>
            <p:nvPr/>
          </p:nvSpPr>
          <p:spPr bwMode="auto">
            <a:xfrm>
              <a:off x="4163265" y="2700976"/>
              <a:ext cx="579584" cy="38413"/>
            </a:xfrm>
            <a:custGeom>
              <a:avLst/>
              <a:gdLst>
                <a:gd name="T0" fmla="*/ 217 w 226"/>
                <a:gd name="T1" fmla="*/ 0 h 15"/>
                <a:gd name="T2" fmla="*/ 10 w 226"/>
                <a:gd name="T3" fmla="*/ 0 h 15"/>
                <a:gd name="T4" fmla="*/ 0 w 226"/>
                <a:gd name="T5" fmla="*/ 11 h 15"/>
                <a:gd name="T6" fmla="*/ 0 w 226"/>
                <a:gd name="T7" fmla="*/ 15 h 15"/>
                <a:gd name="T8" fmla="*/ 226 w 226"/>
                <a:gd name="T9" fmla="*/ 15 h 15"/>
                <a:gd name="T10" fmla="*/ 226 w 226"/>
                <a:gd name="T11" fmla="*/ 11 h 15"/>
                <a:gd name="T12" fmla="*/ 217 w 22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5">
                  <a:moveTo>
                    <a:pt x="21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6" y="5"/>
                    <a:pt x="222" y="0"/>
                    <a:pt x="217" y="0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0" name="Freeform 13"/>
            <p:cNvSpPr>
              <a:spLocks/>
            </p:cNvSpPr>
            <p:nvPr/>
          </p:nvSpPr>
          <p:spPr bwMode="auto">
            <a:xfrm>
              <a:off x="3656362" y="2416722"/>
              <a:ext cx="1595253" cy="153651"/>
            </a:xfrm>
            <a:custGeom>
              <a:avLst/>
              <a:gdLst>
                <a:gd name="T0" fmla="*/ 0 w 622"/>
                <a:gd name="T1" fmla="*/ 0 h 60"/>
                <a:gd name="T2" fmla="*/ 0 w 622"/>
                <a:gd name="T3" fmla="*/ 45 h 60"/>
                <a:gd name="T4" fmla="*/ 16 w 622"/>
                <a:gd name="T5" fmla="*/ 60 h 60"/>
                <a:gd name="T6" fmla="*/ 607 w 622"/>
                <a:gd name="T7" fmla="*/ 60 h 60"/>
                <a:gd name="T8" fmla="*/ 622 w 622"/>
                <a:gd name="T9" fmla="*/ 45 h 60"/>
                <a:gd name="T10" fmla="*/ 622 w 622"/>
                <a:gd name="T11" fmla="*/ 0 h 60"/>
                <a:gd name="T12" fmla="*/ 0 w 62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2" h="60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7" y="60"/>
                    <a:pt x="16" y="60"/>
                  </a:cubicBezTo>
                  <a:cubicBezTo>
                    <a:pt x="607" y="60"/>
                    <a:pt x="607" y="60"/>
                    <a:pt x="607" y="60"/>
                  </a:cubicBezTo>
                  <a:cubicBezTo>
                    <a:pt x="615" y="60"/>
                    <a:pt x="622" y="53"/>
                    <a:pt x="622" y="45"/>
                  </a:cubicBezTo>
                  <a:cubicBezTo>
                    <a:pt x="622" y="0"/>
                    <a:pt x="622" y="0"/>
                    <a:pt x="62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1" name="Freeform 14"/>
            <p:cNvSpPr>
              <a:spLocks/>
            </p:cNvSpPr>
            <p:nvPr/>
          </p:nvSpPr>
          <p:spPr bwMode="auto">
            <a:xfrm>
              <a:off x="3656362" y="1414153"/>
              <a:ext cx="1595253" cy="1002570"/>
            </a:xfrm>
            <a:custGeom>
              <a:avLst/>
              <a:gdLst>
                <a:gd name="T0" fmla="*/ 622 w 622"/>
                <a:gd name="T1" fmla="*/ 391 h 391"/>
                <a:gd name="T2" fmla="*/ 622 w 622"/>
                <a:gd name="T3" fmla="*/ 15 h 391"/>
                <a:gd name="T4" fmla="*/ 607 w 622"/>
                <a:gd name="T5" fmla="*/ 0 h 391"/>
                <a:gd name="T6" fmla="*/ 16 w 622"/>
                <a:gd name="T7" fmla="*/ 0 h 391"/>
                <a:gd name="T8" fmla="*/ 0 w 622"/>
                <a:gd name="T9" fmla="*/ 15 h 391"/>
                <a:gd name="T10" fmla="*/ 0 w 622"/>
                <a:gd name="T11" fmla="*/ 391 h 391"/>
                <a:gd name="T12" fmla="*/ 622 w 622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2" h="391">
                  <a:moveTo>
                    <a:pt x="622" y="391"/>
                  </a:moveTo>
                  <a:cubicBezTo>
                    <a:pt x="622" y="15"/>
                    <a:pt x="622" y="15"/>
                    <a:pt x="622" y="15"/>
                  </a:cubicBezTo>
                  <a:cubicBezTo>
                    <a:pt x="622" y="7"/>
                    <a:pt x="615" y="0"/>
                    <a:pt x="60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622" y="391"/>
                    <a:pt x="622" y="391"/>
                    <a:pt x="622" y="391"/>
                  </a:cubicBezTo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2" name="Rectangle 15"/>
            <p:cNvSpPr>
              <a:spLocks noChangeArrowheads="1"/>
            </p:cNvSpPr>
            <p:nvPr/>
          </p:nvSpPr>
          <p:spPr bwMode="auto">
            <a:xfrm>
              <a:off x="3723452" y="1475613"/>
              <a:ext cx="1462937" cy="8777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3" name="Rectangle 16"/>
            <p:cNvSpPr>
              <a:spLocks noChangeArrowheads="1"/>
            </p:cNvSpPr>
            <p:nvPr/>
          </p:nvSpPr>
          <p:spPr bwMode="auto">
            <a:xfrm>
              <a:off x="3723452" y="1475613"/>
              <a:ext cx="1462937" cy="877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4" name="Rectangle 17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5" name="Rectangle 18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6" name="Rectangle 19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7" name="Rectangle 20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8" name="Rectangle 21"/>
            <p:cNvSpPr>
              <a:spLocks noChangeArrowheads="1"/>
            </p:cNvSpPr>
            <p:nvPr/>
          </p:nvSpPr>
          <p:spPr bwMode="auto">
            <a:xfrm>
              <a:off x="4153947" y="2065246"/>
              <a:ext cx="67090" cy="228556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9" name="Rectangle 22"/>
            <p:cNvSpPr>
              <a:spLocks noChangeArrowheads="1"/>
            </p:cNvSpPr>
            <p:nvPr/>
          </p:nvSpPr>
          <p:spPr bwMode="auto">
            <a:xfrm>
              <a:off x="4288127" y="2120945"/>
              <a:ext cx="65226" cy="172857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0" name="Rectangle 23"/>
            <p:cNvSpPr>
              <a:spLocks noChangeArrowheads="1"/>
            </p:cNvSpPr>
            <p:nvPr/>
          </p:nvSpPr>
          <p:spPr bwMode="auto">
            <a:xfrm>
              <a:off x="4420443" y="1921199"/>
              <a:ext cx="67090" cy="372603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1" name="Rectangle 24"/>
            <p:cNvSpPr>
              <a:spLocks noChangeArrowheads="1"/>
            </p:cNvSpPr>
            <p:nvPr/>
          </p:nvSpPr>
          <p:spPr bwMode="auto">
            <a:xfrm>
              <a:off x="4552760" y="1988421"/>
              <a:ext cx="68953" cy="305381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2" name="Rectangle 25"/>
            <p:cNvSpPr>
              <a:spLocks noChangeArrowheads="1"/>
            </p:cNvSpPr>
            <p:nvPr/>
          </p:nvSpPr>
          <p:spPr bwMode="auto">
            <a:xfrm>
              <a:off x="4688804" y="1848215"/>
              <a:ext cx="67090" cy="445587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3" name="Rectangle 26"/>
            <p:cNvSpPr>
              <a:spLocks noChangeArrowheads="1"/>
            </p:cNvSpPr>
            <p:nvPr/>
          </p:nvSpPr>
          <p:spPr bwMode="auto">
            <a:xfrm>
              <a:off x="4822984" y="1723374"/>
              <a:ext cx="65227" cy="570428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4" name="Rectangle 27"/>
            <p:cNvSpPr>
              <a:spLocks noChangeArrowheads="1"/>
            </p:cNvSpPr>
            <p:nvPr/>
          </p:nvSpPr>
          <p:spPr bwMode="auto">
            <a:xfrm>
              <a:off x="4822984" y="1723374"/>
              <a:ext cx="65227" cy="570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5" name="Rectangle 28"/>
            <p:cNvSpPr>
              <a:spLocks noChangeArrowheads="1"/>
            </p:cNvSpPr>
            <p:nvPr/>
          </p:nvSpPr>
          <p:spPr bwMode="auto">
            <a:xfrm>
              <a:off x="4955301" y="1590851"/>
              <a:ext cx="67090" cy="702951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6" name="Rectangle 29"/>
            <p:cNvSpPr>
              <a:spLocks noChangeArrowheads="1"/>
            </p:cNvSpPr>
            <p:nvPr/>
          </p:nvSpPr>
          <p:spPr bwMode="auto">
            <a:xfrm>
              <a:off x="4955301" y="1590851"/>
              <a:ext cx="67090" cy="702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7" name="Rectangle 30"/>
            <p:cNvSpPr>
              <a:spLocks noChangeArrowheads="1"/>
            </p:cNvSpPr>
            <p:nvPr/>
          </p:nvSpPr>
          <p:spPr bwMode="auto">
            <a:xfrm>
              <a:off x="3820360" y="1577406"/>
              <a:ext cx="270225" cy="26889"/>
            </a:xfrm>
            <a:prstGeom prst="rect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8" name="Rectangle 31"/>
            <p:cNvSpPr>
              <a:spLocks noChangeArrowheads="1"/>
            </p:cNvSpPr>
            <p:nvPr/>
          </p:nvSpPr>
          <p:spPr bwMode="auto">
            <a:xfrm>
              <a:off x="3820360" y="1644628"/>
              <a:ext cx="491994" cy="1536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9" name="Rectangle 32"/>
            <p:cNvSpPr>
              <a:spLocks noChangeArrowheads="1"/>
            </p:cNvSpPr>
            <p:nvPr/>
          </p:nvSpPr>
          <p:spPr bwMode="auto">
            <a:xfrm>
              <a:off x="3820360" y="1692644"/>
              <a:ext cx="419314" cy="1536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0" name="Rectangle 33"/>
            <p:cNvSpPr>
              <a:spLocks noChangeArrowheads="1"/>
            </p:cNvSpPr>
            <p:nvPr/>
          </p:nvSpPr>
          <p:spPr bwMode="auto">
            <a:xfrm>
              <a:off x="3820360" y="1742580"/>
              <a:ext cx="464040" cy="1344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1" name="Rectangle 34"/>
            <p:cNvSpPr>
              <a:spLocks noChangeArrowheads="1"/>
            </p:cNvSpPr>
            <p:nvPr/>
          </p:nvSpPr>
          <p:spPr bwMode="auto">
            <a:xfrm>
              <a:off x="3820360" y="1788675"/>
              <a:ext cx="359678" cy="17286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2" name="Freeform 35"/>
            <p:cNvSpPr>
              <a:spLocks noEditPoints="1"/>
            </p:cNvSpPr>
            <p:nvPr/>
          </p:nvSpPr>
          <p:spPr bwMode="auto">
            <a:xfrm>
              <a:off x="3820360" y="1850135"/>
              <a:ext cx="156544" cy="49936"/>
            </a:xfrm>
            <a:custGeom>
              <a:avLst/>
              <a:gdLst>
                <a:gd name="T0" fmla="*/ 0 w 146"/>
                <a:gd name="T1" fmla="*/ 0 h 45"/>
                <a:gd name="T2" fmla="*/ 0 w 146"/>
                <a:gd name="T3" fmla="*/ 45 h 45"/>
                <a:gd name="T4" fmla="*/ 146 w 146"/>
                <a:gd name="T5" fmla="*/ 45 h 45"/>
                <a:gd name="T6" fmla="*/ 146 w 146"/>
                <a:gd name="T7" fmla="*/ 0 h 45"/>
                <a:gd name="T8" fmla="*/ 0 w 146"/>
                <a:gd name="T9" fmla="*/ 0 h 45"/>
                <a:gd name="T10" fmla="*/ 123 w 146"/>
                <a:gd name="T11" fmla="*/ 31 h 45"/>
                <a:gd name="T12" fmla="*/ 23 w 146"/>
                <a:gd name="T13" fmla="*/ 31 h 45"/>
                <a:gd name="T14" fmla="*/ 23 w 146"/>
                <a:gd name="T15" fmla="*/ 14 h 45"/>
                <a:gd name="T16" fmla="*/ 123 w 146"/>
                <a:gd name="T17" fmla="*/ 14 h 45"/>
                <a:gd name="T18" fmla="*/ 123 w 146"/>
                <a:gd name="T1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45">
                  <a:moveTo>
                    <a:pt x="0" y="0"/>
                  </a:moveTo>
                  <a:lnTo>
                    <a:pt x="0" y="45"/>
                  </a:lnTo>
                  <a:lnTo>
                    <a:pt x="146" y="45"/>
                  </a:lnTo>
                  <a:lnTo>
                    <a:pt x="146" y="0"/>
                  </a:lnTo>
                  <a:lnTo>
                    <a:pt x="0" y="0"/>
                  </a:lnTo>
                  <a:close/>
                  <a:moveTo>
                    <a:pt x="123" y="31"/>
                  </a:moveTo>
                  <a:lnTo>
                    <a:pt x="23" y="31"/>
                  </a:lnTo>
                  <a:lnTo>
                    <a:pt x="23" y="14"/>
                  </a:lnTo>
                  <a:lnTo>
                    <a:pt x="123" y="14"/>
                  </a:lnTo>
                  <a:lnTo>
                    <a:pt x="123" y="31"/>
                  </a:lnTo>
                  <a:close/>
                </a:path>
              </a:pathLst>
            </a:cu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3" name="Freeform 36"/>
            <p:cNvSpPr>
              <a:spLocks/>
            </p:cNvSpPr>
            <p:nvPr/>
          </p:nvSpPr>
          <p:spPr bwMode="auto">
            <a:xfrm>
              <a:off x="3803588" y="1527469"/>
              <a:ext cx="1190848" cy="674142"/>
            </a:xfrm>
            <a:custGeom>
              <a:avLst/>
              <a:gdLst>
                <a:gd name="T0" fmla="*/ 3 w 464"/>
                <a:gd name="T1" fmla="*/ 262 h 262"/>
                <a:gd name="T2" fmla="*/ 1 w 464"/>
                <a:gd name="T3" fmla="*/ 260 h 262"/>
                <a:gd name="T4" fmla="*/ 2 w 464"/>
                <a:gd name="T5" fmla="*/ 257 h 262"/>
                <a:gd name="T6" fmla="*/ 151 w 464"/>
                <a:gd name="T7" fmla="*/ 160 h 262"/>
                <a:gd name="T8" fmla="*/ 154 w 464"/>
                <a:gd name="T9" fmla="*/ 160 h 262"/>
                <a:gd name="T10" fmla="*/ 198 w 464"/>
                <a:gd name="T11" fmla="*/ 185 h 262"/>
                <a:gd name="T12" fmla="*/ 253 w 464"/>
                <a:gd name="T13" fmla="*/ 99 h 262"/>
                <a:gd name="T14" fmla="*/ 255 w 464"/>
                <a:gd name="T15" fmla="*/ 98 h 262"/>
                <a:gd name="T16" fmla="*/ 257 w 464"/>
                <a:gd name="T17" fmla="*/ 98 h 262"/>
                <a:gd name="T18" fmla="*/ 304 w 464"/>
                <a:gd name="T19" fmla="*/ 134 h 262"/>
                <a:gd name="T20" fmla="*/ 459 w 464"/>
                <a:gd name="T21" fmla="*/ 1 h 262"/>
                <a:gd name="T22" fmla="*/ 463 w 464"/>
                <a:gd name="T23" fmla="*/ 1 h 262"/>
                <a:gd name="T24" fmla="*/ 462 w 464"/>
                <a:gd name="T25" fmla="*/ 5 h 262"/>
                <a:gd name="T26" fmla="*/ 306 w 464"/>
                <a:gd name="T27" fmla="*/ 140 h 262"/>
                <a:gd name="T28" fmla="*/ 302 w 464"/>
                <a:gd name="T29" fmla="*/ 140 h 262"/>
                <a:gd name="T30" fmla="*/ 256 w 464"/>
                <a:gd name="T31" fmla="*/ 105 h 262"/>
                <a:gd name="T32" fmla="*/ 202 w 464"/>
                <a:gd name="T33" fmla="*/ 190 h 262"/>
                <a:gd name="T34" fmla="*/ 198 w 464"/>
                <a:gd name="T35" fmla="*/ 191 h 262"/>
                <a:gd name="T36" fmla="*/ 152 w 464"/>
                <a:gd name="T37" fmla="*/ 166 h 262"/>
                <a:gd name="T38" fmla="*/ 5 w 464"/>
                <a:gd name="T39" fmla="*/ 261 h 262"/>
                <a:gd name="T40" fmla="*/ 3 w 464"/>
                <a:gd name="T4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4" h="262">
                  <a:moveTo>
                    <a:pt x="3" y="262"/>
                  </a:moveTo>
                  <a:cubicBezTo>
                    <a:pt x="2" y="262"/>
                    <a:pt x="2" y="261"/>
                    <a:pt x="1" y="260"/>
                  </a:cubicBezTo>
                  <a:cubicBezTo>
                    <a:pt x="0" y="259"/>
                    <a:pt x="0" y="257"/>
                    <a:pt x="2" y="257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2" y="159"/>
                    <a:pt x="153" y="159"/>
                    <a:pt x="154" y="160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253" y="99"/>
                    <a:pt x="253" y="99"/>
                    <a:pt x="253" y="99"/>
                  </a:cubicBezTo>
                  <a:cubicBezTo>
                    <a:pt x="253" y="98"/>
                    <a:pt x="254" y="98"/>
                    <a:pt x="255" y="98"/>
                  </a:cubicBezTo>
                  <a:cubicBezTo>
                    <a:pt x="256" y="98"/>
                    <a:pt x="257" y="98"/>
                    <a:pt x="257" y="98"/>
                  </a:cubicBezTo>
                  <a:cubicBezTo>
                    <a:pt x="304" y="134"/>
                    <a:pt x="304" y="134"/>
                    <a:pt x="304" y="134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0" y="0"/>
                    <a:pt x="462" y="0"/>
                    <a:pt x="463" y="1"/>
                  </a:cubicBezTo>
                  <a:cubicBezTo>
                    <a:pt x="464" y="3"/>
                    <a:pt x="463" y="4"/>
                    <a:pt x="462" y="5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5" y="141"/>
                    <a:pt x="304" y="141"/>
                    <a:pt x="302" y="140"/>
                  </a:cubicBezTo>
                  <a:cubicBezTo>
                    <a:pt x="256" y="105"/>
                    <a:pt x="256" y="105"/>
                    <a:pt x="256" y="105"/>
                  </a:cubicBezTo>
                  <a:cubicBezTo>
                    <a:pt x="202" y="190"/>
                    <a:pt x="202" y="190"/>
                    <a:pt x="202" y="190"/>
                  </a:cubicBezTo>
                  <a:cubicBezTo>
                    <a:pt x="201" y="191"/>
                    <a:pt x="199" y="192"/>
                    <a:pt x="198" y="191"/>
                  </a:cubicBezTo>
                  <a:cubicBezTo>
                    <a:pt x="152" y="166"/>
                    <a:pt x="152" y="166"/>
                    <a:pt x="152" y="166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4" y="262"/>
                    <a:pt x="4" y="262"/>
                    <a:pt x="3" y="262"/>
                  </a:cubicBezTo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4" name="Oval 37"/>
            <p:cNvSpPr>
              <a:spLocks noChangeArrowheads="1"/>
            </p:cNvSpPr>
            <p:nvPr/>
          </p:nvSpPr>
          <p:spPr bwMode="auto">
            <a:xfrm>
              <a:off x="3794269" y="2161278"/>
              <a:ext cx="55908" cy="5761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5" name="Oval 38"/>
            <p:cNvSpPr>
              <a:spLocks noChangeArrowheads="1"/>
            </p:cNvSpPr>
            <p:nvPr/>
          </p:nvSpPr>
          <p:spPr bwMode="auto">
            <a:xfrm>
              <a:off x="4163265" y="1921199"/>
              <a:ext cx="57773" cy="53778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6" name="Oval 39"/>
            <p:cNvSpPr>
              <a:spLocks noChangeArrowheads="1"/>
            </p:cNvSpPr>
            <p:nvPr/>
          </p:nvSpPr>
          <p:spPr bwMode="auto">
            <a:xfrm>
              <a:off x="4288127" y="1982660"/>
              <a:ext cx="54044" cy="5761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7" name="Oval 40"/>
            <p:cNvSpPr>
              <a:spLocks noChangeArrowheads="1"/>
            </p:cNvSpPr>
            <p:nvPr/>
          </p:nvSpPr>
          <p:spPr bwMode="auto">
            <a:xfrm>
              <a:off x="4431625" y="1759866"/>
              <a:ext cx="57773" cy="55698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8" name="Oval 41"/>
            <p:cNvSpPr>
              <a:spLocks noChangeArrowheads="1"/>
            </p:cNvSpPr>
            <p:nvPr/>
          </p:nvSpPr>
          <p:spPr bwMode="auto">
            <a:xfrm>
              <a:off x="4560215" y="1857818"/>
              <a:ext cx="57771" cy="5569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9" name="Oval 42"/>
            <p:cNvSpPr>
              <a:spLocks noChangeArrowheads="1"/>
            </p:cNvSpPr>
            <p:nvPr/>
          </p:nvSpPr>
          <p:spPr bwMode="auto">
            <a:xfrm>
              <a:off x="4955301" y="1508263"/>
              <a:ext cx="57771" cy="5569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0" name="Freeform 43"/>
            <p:cNvSpPr>
              <a:spLocks/>
            </p:cNvSpPr>
            <p:nvPr/>
          </p:nvSpPr>
          <p:spPr bwMode="auto">
            <a:xfrm>
              <a:off x="5186389" y="2161278"/>
              <a:ext cx="65226" cy="96032"/>
            </a:xfrm>
            <a:custGeom>
              <a:avLst/>
              <a:gdLst>
                <a:gd name="T0" fmla="*/ 25 w 25"/>
                <a:gd name="T1" fmla="*/ 0 h 37"/>
                <a:gd name="T2" fmla="*/ 0 w 25"/>
                <a:gd name="T3" fmla="*/ 16 h 37"/>
                <a:gd name="T4" fmla="*/ 0 w 25"/>
                <a:gd name="T5" fmla="*/ 37 h 37"/>
                <a:gd name="T6" fmla="*/ 20 w 25"/>
                <a:gd name="T7" fmla="*/ 25 h 37"/>
                <a:gd name="T8" fmla="*/ 25 w 25"/>
                <a:gd name="T9" fmla="*/ 29 h 37"/>
                <a:gd name="T10" fmla="*/ 25 w 2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cubicBezTo>
                    <a:pt x="17" y="6"/>
                    <a:pt x="9" y="12"/>
                    <a:pt x="0" y="1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" y="34"/>
                    <a:pt x="14" y="30"/>
                    <a:pt x="20" y="25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113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1" name="Freeform 44"/>
            <p:cNvSpPr>
              <a:spLocks noEditPoints="1"/>
            </p:cNvSpPr>
            <p:nvPr/>
          </p:nvSpPr>
          <p:spPr bwMode="auto">
            <a:xfrm>
              <a:off x="4795030" y="1978818"/>
              <a:ext cx="391359" cy="305380"/>
            </a:xfrm>
            <a:custGeom>
              <a:avLst/>
              <a:gdLst>
                <a:gd name="T0" fmla="*/ 153 w 153"/>
                <a:gd name="T1" fmla="*/ 87 h 118"/>
                <a:gd name="T2" fmla="*/ 108 w 153"/>
                <a:gd name="T3" fmla="*/ 97 h 118"/>
                <a:gd name="T4" fmla="*/ 108 w 153"/>
                <a:gd name="T5" fmla="*/ 97 h 118"/>
                <a:gd name="T6" fmla="*/ 89 w 153"/>
                <a:gd name="T7" fmla="*/ 95 h 118"/>
                <a:gd name="T8" fmla="*/ 89 w 153"/>
                <a:gd name="T9" fmla="*/ 116 h 118"/>
                <a:gd name="T10" fmla="*/ 108 w 153"/>
                <a:gd name="T11" fmla="*/ 118 h 118"/>
                <a:gd name="T12" fmla="*/ 108 w 153"/>
                <a:gd name="T13" fmla="*/ 118 h 118"/>
                <a:gd name="T14" fmla="*/ 153 w 153"/>
                <a:gd name="T15" fmla="*/ 108 h 118"/>
                <a:gd name="T16" fmla="*/ 153 w 153"/>
                <a:gd name="T17" fmla="*/ 87 h 118"/>
                <a:gd name="T18" fmla="*/ 37 w 153"/>
                <a:gd name="T19" fmla="*/ 70 h 118"/>
                <a:gd name="T20" fmla="*/ 37 w 153"/>
                <a:gd name="T21" fmla="*/ 91 h 118"/>
                <a:gd name="T22" fmla="*/ 63 w 153"/>
                <a:gd name="T23" fmla="*/ 108 h 118"/>
                <a:gd name="T24" fmla="*/ 63 w 153"/>
                <a:gd name="T25" fmla="*/ 87 h 118"/>
                <a:gd name="T26" fmla="*/ 37 w 153"/>
                <a:gd name="T27" fmla="*/ 70 h 118"/>
                <a:gd name="T28" fmla="*/ 1 w 153"/>
                <a:gd name="T29" fmla="*/ 0 h 118"/>
                <a:gd name="T30" fmla="*/ 0 w 153"/>
                <a:gd name="T31" fmla="*/ 10 h 118"/>
                <a:gd name="T32" fmla="*/ 11 w 153"/>
                <a:gd name="T33" fmla="*/ 57 h 118"/>
                <a:gd name="T34" fmla="*/ 11 w 153"/>
                <a:gd name="T35" fmla="*/ 36 h 118"/>
                <a:gd name="T36" fmla="*/ 1 w 153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" h="118">
                  <a:moveTo>
                    <a:pt x="153" y="87"/>
                  </a:moveTo>
                  <a:cubicBezTo>
                    <a:pt x="139" y="93"/>
                    <a:pt x="124" y="97"/>
                    <a:pt x="108" y="97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1" y="97"/>
                    <a:pt x="95" y="96"/>
                    <a:pt x="89" y="95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95" y="117"/>
                    <a:pt x="101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24" y="118"/>
                    <a:pt x="139" y="114"/>
                    <a:pt x="153" y="108"/>
                  </a:cubicBezTo>
                  <a:cubicBezTo>
                    <a:pt x="153" y="87"/>
                    <a:pt x="153" y="87"/>
                    <a:pt x="153" y="87"/>
                  </a:cubicBezTo>
                  <a:moveTo>
                    <a:pt x="37" y="70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45" y="98"/>
                    <a:pt x="54" y="104"/>
                    <a:pt x="63" y="108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83"/>
                    <a:pt x="45" y="77"/>
                    <a:pt x="37" y="70"/>
                  </a:cubicBezTo>
                  <a:moveTo>
                    <a:pt x="1" y="0"/>
                  </a:moveTo>
                  <a:cubicBezTo>
                    <a:pt x="0" y="3"/>
                    <a:pt x="0" y="7"/>
                    <a:pt x="0" y="10"/>
                  </a:cubicBezTo>
                  <a:cubicBezTo>
                    <a:pt x="0" y="27"/>
                    <a:pt x="4" y="43"/>
                    <a:pt x="11" y="5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6" y="25"/>
                    <a:pt x="2" y="13"/>
                    <a:pt x="1" y="0"/>
                  </a:cubicBezTo>
                </a:path>
              </a:pathLst>
            </a:custGeom>
            <a:solidFill>
              <a:srgbClr val="C2C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2" name="Freeform 45"/>
            <p:cNvSpPr>
              <a:spLocks/>
            </p:cNvSpPr>
            <p:nvPr/>
          </p:nvSpPr>
          <p:spPr bwMode="auto">
            <a:xfrm>
              <a:off x="4822984" y="2072929"/>
              <a:ext cx="65227" cy="142127"/>
            </a:xfrm>
            <a:custGeom>
              <a:avLst/>
              <a:gdLst>
                <a:gd name="T0" fmla="*/ 0 w 26"/>
                <a:gd name="T1" fmla="*/ 0 h 55"/>
                <a:gd name="T2" fmla="*/ 0 w 26"/>
                <a:gd name="T3" fmla="*/ 21 h 55"/>
                <a:gd name="T4" fmla="*/ 26 w 26"/>
                <a:gd name="T5" fmla="*/ 55 h 55"/>
                <a:gd name="T6" fmla="*/ 26 w 26"/>
                <a:gd name="T7" fmla="*/ 34 h 55"/>
                <a:gd name="T8" fmla="*/ 0 w 2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6" y="34"/>
                    <a:pt x="15" y="46"/>
                    <a:pt x="26" y="5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15" y="25"/>
                    <a:pt x="6" y="13"/>
                    <a:pt x="0" y="0"/>
                  </a:cubicBezTo>
                </a:path>
              </a:pathLst>
            </a:cu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3" name="Freeform 46"/>
            <p:cNvSpPr>
              <a:spLocks/>
            </p:cNvSpPr>
            <p:nvPr/>
          </p:nvSpPr>
          <p:spPr bwMode="auto">
            <a:xfrm>
              <a:off x="4955301" y="2201612"/>
              <a:ext cx="67090" cy="74904"/>
            </a:xfrm>
            <a:custGeom>
              <a:avLst/>
              <a:gdLst>
                <a:gd name="T0" fmla="*/ 0 w 26"/>
                <a:gd name="T1" fmla="*/ 0 h 29"/>
                <a:gd name="T2" fmla="*/ 0 w 26"/>
                <a:gd name="T3" fmla="*/ 21 h 29"/>
                <a:gd name="T4" fmla="*/ 26 w 26"/>
                <a:gd name="T5" fmla="*/ 29 h 29"/>
                <a:gd name="T6" fmla="*/ 26 w 26"/>
                <a:gd name="T7" fmla="*/ 8 h 29"/>
                <a:gd name="T8" fmla="*/ 0 w 2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9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8" y="25"/>
                    <a:pt x="17" y="28"/>
                    <a:pt x="26" y="2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17" y="7"/>
                    <a:pt x="8" y="4"/>
                    <a:pt x="0" y="0"/>
                  </a:cubicBezTo>
                </a:path>
              </a:pathLst>
            </a:cu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4" name="Freeform 47"/>
            <p:cNvSpPr>
              <a:spLocks/>
            </p:cNvSpPr>
            <p:nvPr/>
          </p:nvSpPr>
          <p:spPr bwMode="auto">
            <a:xfrm>
              <a:off x="3656362" y="2092135"/>
              <a:ext cx="480812" cy="261206"/>
            </a:xfrm>
            <a:custGeom>
              <a:avLst/>
              <a:gdLst>
                <a:gd name="T0" fmla="*/ 62 w 445"/>
                <a:gd name="T1" fmla="*/ 0 h 239"/>
                <a:gd name="T2" fmla="*/ 0 w 445"/>
                <a:gd name="T3" fmla="*/ 0 h 239"/>
                <a:gd name="T4" fmla="*/ 0 w 445"/>
                <a:gd name="T5" fmla="*/ 239 h 239"/>
                <a:gd name="T6" fmla="*/ 445 w 445"/>
                <a:gd name="T7" fmla="*/ 239 h 239"/>
                <a:gd name="T8" fmla="*/ 445 w 445"/>
                <a:gd name="T9" fmla="*/ 239 h 239"/>
                <a:gd name="T10" fmla="*/ 62 w 445"/>
                <a:gd name="T11" fmla="*/ 239 h 239"/>
                <a:gd name="T12" fmla="*/ 62 w 445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239">
                  <a:moveTo>
                    <a:pt x="62" y="0"/>
                  </a:moveTo>
                  <a:lnTo>
                    <a:pt x="0" y="0"/>
                  </a:lnTo>
                  <a:lnTo>
                    <a:pt x="0" y="239"/>
                  </a:lnTo>
                  <a:lnTo>
                    <a:pt x="445" y="239"/>
                  </a:lnTo>
                  <a:lnTo>
                    <a:pt x="445" y="239"/>
                  </a:lnTo>
                  <a:lnTo>
                    <a:pt x="62" y="239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113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5" name="Freeform 48"/>
            <p:cNvSpPr>
              <a:spLocks/>
            </p:cNvSpPr>
            <p:nvPr/>
          </p:nvSpPr>
          <p:spPr bwMode="auto">
            <a:xfrm>
              <a:off x="3656362" y="2092135"/>
              <a:ext cx="480812" cy="261206"/>
            </a:xfrm>
            <a:custGeom>
              <a:avLst/>
              <a:gdLst>
                <a:gd name="T0" fmla="*/ 62 w 445"/>
                <a:gd name="T1" fmla="*/ 0 h 239"/>
                <a:gd name="T2" fmla="*/ 0 w 445"/>
                <a:gd name="T3" fmla="*/ 0 h 239"/>
                <a:gd name="T4" fmla="*/ 0 w 445"/>
                <a:gd name="T5" fmla="*/ 239 h 239"/>
                <a:gd name="T6" fmla="*/ 445 w 445"/>
                <a:gd name="T7" fmla="*/ 239 h 239"/>
                <a:gd name="T8" fmla="*/ 445 w 445"/>
                <a:gd name="T9" fmla="*/ 239 h 239"/>
                <a:gd name="T10" fmla="*/ 62 w 445"/>
                <a:gd name="T11" fmla="*/ 239 h 239"/>
                <a:gd name="T12" fmla="*/ 62 w 445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239">
                  <a:moveTo>
                    <a:pt x="62" y="0"/>
                  </a:moveTo>
                  <a:lnTo>
                    <a:pt x="0" y="0"/>
                  </a:lnTo>
                  <a:lnTo>
                    <a:pt x="0" y="239"/>
                  </a:lnTo>
                  <a:lnTo>
                    <a:pt x="445" y="239"/>
                  </a:lnTo>
                  <a:lnTo>
                    <a:pt x="445" y="239"/>
                  </a:lnTo>
                  <a:lnTo>
                    <a:pt x="62" y="239"/>
                  </a:lnTo>
                  <a:lnTo>
                    <a:pt x="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6" name="Freeform 49"/>
            <p:cNvSpPr>
              <a:spLocks noEditPoints="1"/>
            </p:cNvSpPr>
            <p:nvPr/>
          </p:nvSpPr>
          <p:spPr bwMode="auto">
            <a:xfrm>
              <a:off x="3723452" y="2092135"/>
              <a:ext cx="413722" cy="261206"/>
            </a:xfrm>
            <a:custGeom>
              <a:avLst/>
              <a:gdLst>
                <a:gd name="T0" fmla="*/ 63 w 162"/>
                <a:gd name="T1" fmla="*/ 79 h 101"/>
                <a:gd name="T2" fmla="*/ 63 w 162"/>
                <a:gd name="T3" fmla="*/ 44 h 101"/>
                <a:gd name="T4" fmla="*/ 89 w 162"/>
                <a:gd name="T5" fmla="*/ 44 h 101"/>
                <a:gd name="T6" fmla="*/ 89 w 162"/>
                <a:gd name="T7" fmla="*/ 79 h 101"/>
                <a:gd name="T8" fmla="*/ 63 w 162"/>
                <a:gd name="T9" fmla="*/ 79 h 101"/>
                <a:gd name="T10" fmla="*/ 115 w 162"/>
                <a:gd name="T11" fmla="*/ 79 h 101"/>
                <a:gd name="T12" fmla="*/ 115 w 162"/>
                <a:gd name="T13" fmla="*/ 13 h 101"/>
                <a:gd name="T14" fmla="*/ 141 w 162"/>
                <a:gd name="T15" fmla="*/ 13 h 101"/>
                <a:gd name="T16" fmla="*/ 141 w 162"/>
                <a:gd name="T17" fmla="*/ 79 h 101"/>
                <a:gd name="T18" fmla="*/ 115 w 162"/>
                <a:gd name="T19" fmla="*/ 79 h 101"/>
                <a:gd name="T20" fmla="*/ 148 w 162"/>
                <a:gd name="T21" fmla="*/ 0 h 101"/>
                <a:gd name="T22" fmla="*/ 100 w 162"/>
                <a:gd name="T23" fmla="*/ 0 h 101"/>
                <a:gd name="T24" fmla="*/ 49 w 162"/>
                <a:gd name="T25" fmla="*/ 33 h 101"/>
                <a:gd name="T26" fmla="*/ 50 w 162"/>
                <a:gd name="T27" fmla="*/ 38 h 101"/>
                <a:gd name="T28" fmla="*/ 39 w 162"/>
                <a:gd name="T29" fmla="*/ 49 h 101"/>
                <a:gd name="T30" fmla="*/ 28 w 162"/>
                <a:gd name="T31" fmla="*/ 38 h 101"/>
                <a:gd name="T32" fmla="*/ 39 w 162"/>
                <a:gd name="T33" fmla="*/ 27 h 101"/>
                <a:gd name="T34" fmla="*/ 46 w 162"/>
                <a:gd name="T35" fmla="*/ 29 h 101"/>
                <a:gd name="T36" fmla="*/ 90 w 162"/>
                <a:gd name="T37" fmla="*/ 0 h 101"/>
                <a:gd name="T38" fmla="*/ 0 w 162"/>
                <a:gd name="T39" fmla="*/ 0 h 101"/>
                <a:gd name="T40" fmla="*/ 0 w 162"/>
                <a:gd name="T41" fmla="*/ 101 h 101"/>
                <a:gd name="T42" fmla="*/ 162 w 162"/>
                <a:gd name="T43" fmla="*/ 101 h 101"/>
                <a:gd name="T44" fmla="*/ 162 w 162"/>
                <a:gd name="T45" fmla="*/ 15 h 101"/>
                <a:gd name="T46" fmla="*/ 148 w 162"/>
                <a:gd name="T4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101">
                  <a:moveTo>
                    <a:pt x="63" y="79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63" y="79"/>
                    <a:pt x="63" y="79"/>
                    <a:pt x="63" y="79"/>
                  </a:cubicBezTo>
                  <a:moveTo>
                    <a:pt x="115" y="79"/>
                  </a:moveTo>
                  <a:cubicBezTo>
                    <a:pt x="115" y="13"/>
                    <a:pt x="115" y="13"/>
                    <a:pt x="115" y="13"/>
                  </a:cubicBezTo>
                  <a:cubicBezTo>
                    <a:pt x="141" y="13"/>
                    <a:pt x="141" y="13"/>
                    <a:pt x="141" y="13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15" y="79"/>
                    <a:pt x="115" y="79"/>
                    <a:pt x="115" y="79"/>
                  </a:cubicBezTo>
                  <a:moveTo>
                    <a:pt x="14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5"/>
                    <a:pt x="50" y="36"/>
                    <a:pt x="50" y="38"/>
                  </a:cubicBezTo>
                  <a:cubicBezTo>
                    <a:pt x="50" y="44"/>
                    <a:pt x="45" y="49"/>
                    <a:pt x="39" y="49"/>
                  </a:cubicBezTo>
                  <a:cubicBezTo>
                    <a:pt x="33" y="49"/>
                    <a:pt x="28" y="44"/>
                    <a:pt x="28" y="38"/>
                  </a:cubicBezTo>
                  <a:cubicBezTo>
                    <a:pt x="28" y="32"/>
                    <a:pt x="33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7"/>
                    <a:pt x="156" y="0"/>
                    <a:pt x="148" y="0"/>
                  </a:cubicBezTo>
                </a:path>
              </a:pathLst>
            </a:custGeom>
            <a:solidFill>
              <a:srgbClr val="C2C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7" name="Rectangle 50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8" name="Rectangle 51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9" name="Rectangle 52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0" name="Rectangle 53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1" name="Freeform 54"/>
            <p:cNvSpPr>
              <a:spLocks/>
            </p:cNvSpPr>
            <p:nvPr/>
          </p:nvSpPr>
          <p:spPr bwMode="auto">
            <a:xfrm>
              <a:off x="3840860" y="2092135"/>
              <a:ext cx="136043" cy="86429"/>
            </a:xfrm>
            <a:custGeom>
              <a:avLst/>
              <a:gdLst>
                <a:gd name="T0" fmla="*/ 54 w 54"/>
                <a:gd name="T1" fmla="*/ 0 h 33"/>
                <a:gd name="T2" fmla="*/ 44 w 54"/>
                <a:gd name="T3" fmla="*/ 0 h 33"/>
                <a:gd name="T4" fmla="*/ 0 w 54"/>
                <a:gd name="T5" fmla="*/ 29 h 33"/>
                <a:gd name="T6" fmla="*/ 3 w 54"/>
                <a:gd name="T7" fmla="*/ 33 h 33"/>
                <a:gd name="T8" fmla="*/ 54 w 54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3">
                  <a:moveTo>
                    <a:pt x="5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30"/>
                    <a:pt x="3" y="31"/>
                    <a:pt x="3" y="33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74A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2" name="Freeform 55"/>
            <p:cNvSpPr>
              <a:spLocks/>
            </p:cNvSpPr>
            <p:nvPr/>
          </p:nvSpPr>
          <p:spPr bwMode="auto">
            <a:xfrm>
              <a:off x="3794269" y="2161278"/>
              <a:ext cx="55908" cy="57619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21 w 22"/>
                <a:gd name="T9" fmla="*/ 6 h 22"/>
                <a:gd name="T10" fmla="*/ 18 w 22"/>
                <a:gd name="T11" fmla="*/ 2 h 22"/>
                <a:gd name="T12" fmla="*/ 11 w 2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9"/>
                    <a:pt x="22" y="8"/>
                    <a:pt x="21" y="6"/>
                  </a:cubicBezTo>
                  <a:cubicBezTo>
                    <a:pt x="21" y="4"/>
                    <a:pt x="19" y="3"/>
                    <a:pt x="18" y="2"/>
                  </a:cubicBezTo>
                  <a:cubicBezTo>
                    <a:pt x="16" y="1"/>
                    <a:pt x="14" y="0"/>
                    <a:pt x="11" y="0"/>
                  </a:cubicBezTo>
                </a:path>
              </a:pathLst>
            </a:custGeom>
            <a:solidFill>
              <a:srgbClr val="A831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3" name="Freeform 56"/>
            <p:cNvSpPr>
              <a:spLocks/>
            </p:cNvSpPr>
            <p:nvPr/>
          </p:nvSpPr>
          <p:spPr bwMode="auto">
            <a:xfrm>
              <a:off x="5268388" y="2149754"/>
              <a:ext cx="368995" cy="370683"/>
            </a:xfrm>
            <a:custGeom>
              <a:avLst/>
              <a:gdLst>
                <a:gd name="T0" fmla="*/ 133 w 144"/>
                <a:gd name="T1" fmla="*/ 134 h 145"/>
                <a:gd name="T2" fmla="*/ 133 w 144"/>
                <a:gd name="T3" fmla="*/ 135 h 145"/>
                <a:gd name="T4" fmla="*/ 94 w 144"/>
                <a:gd name="T5" fmla="*/ 134 h 145"/>
                <a:gd name="T6" fmla="*/ 10 w 144"/>
                <a:gd name="T7" fmla="*/ 50 h 145"/>
                <a:gd name="T8" fmla="*/ 11 w 144"/>
                <a:gd name="T9" fmla="*/ 11 h 145"/>
                <a:gd name="T10" fmla="*/ 11 w 144"/>
                <a:gd name="T11" fmla="*/ 11 h 145"/>
                <a:gd name="T12" fmla="*/ 49 w 144"/>
                <a:gd name="T13" fmla="*/ 11 h 145"/>
                <a:gd name="T14" fmla="*/ 133 w 144"/>
                <a:gd name="T15" fmla="*/ 96 h 145"/>
                <a:gd name="T16" fmla="*/ 133 w 144"/>
                <a:gd name="T17" fmla="*/ 13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145">
                  <a:moveTo>
                    <a:pt x="133" y="134"/>
                  </a:moveTo>
                  <a:cubicBezTo>
                    <a:pt x="133" y="135"/>
                    <a:pt x="133" y="135"/>
                    <a:pt x="133" y="135"/>
                  </a:cubicBezTo>
                  <a:cubicBezTo>
                    <a:pt x="123" y="145"/>
                    <a:pt x="105" y="145"/>
                    <a:pt x="94" y="134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0" y="39"/>
                    <a:pt x="0" y="2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1" y="0"/>
                    <a:pt x="39" y="1"/>
                    <a:pt x="49" y="11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44" y="106"/>
                    <a:pt x="144" y="124"/>
                    <a:pt x="133" y="134"/>
                  </a:cubicBezTo>
                  <a:close/>
                </a:path>
              </a:pathLst>
            </a:custGeom>
            <a:solidFill>
              <a:srgbClr val="F6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4" name="Freeform 57"/>
            <p:cNvSpPr>
              <a:spLocks/>
            </p:cNvSpPr>
            <p:nvPr/>
          </p:nvSpPr>
          <p:spPr bwMode="auto">
            <a:xfrm>
              <a:off x="5314978" y="2226579"/>
              <a:ext cx="277679" cy="276571"/>
            </a:xfrm>
            <a:custGeom>
              <a:avLst/>
              <a:gdLst>
                <a:gd name="T0" fmla="*/ 103 w 108"/>
                <a:gd name="T1" fmla="*/ 104 h 108"/>
                <a:gd name="T2" fmla="*/ 88 w 108"/>
                <a:gd name="T3" fmla="*/ 104 h 108"/>
                <a:gd name="T4" fmla="*/ 4 w 108"/>
                <a:gd name="T5" fmla="*/ 20 h 108"/>
                <a:gd name="T6" fmla="*/ 4 w 108"/>
                <a:gd name="T7" fmla="*/ 5 h 108"/>
                <a:gd name="T8" fmla="*/ 20 w 108"/>
                <a:gd name="T9" fmla="*/ 5 h 108"/>
                <a:gd name="T10" fmla="*/ 103 w 108"/>
                <a:gd name="T11" fmla="*/ 89 h 108"/>
                <a:gd name="T12" fmla="*/ 103 w 108"/>
                <a:gd name="T13" fmla="*/ 10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8">
                  <a:moveTo>
                    <a:pt x="103" y="104"/>
                  </a:moveTo>
                  <a:cubicBezTo>
                    <a:pt x="99" y="108"/>
                    <a:pt x="92" y="108"/>
                    <a:pt x="88" y="10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15"/>
                    <a:pt x="0" y="9"/>
                    <a:pt x="4" y="5"/>
                  </a:cubicBezTo>
                  <a:cubicBezTo>
                    <a:pt x="9" y="0"/>
                    <a:pt x="15" y="0"/>
                    <a:pt x="20" y="5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8" y="93"/>
                    <a:pt x="108" y="100"/>
                    <a:pt x="103" y="104"/>
                  </a:cubicBezTo>
                  <a:close/>
                </a:path>
              </a:pathLst>
            </a:custGeom>
            <a:solidFill>
              <a:srgbClr val="FAA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5" name="Freeform 58"/>
            <p:cNvSpPr>
              <a:spLocks/>
            </p:cNvSpPr>
            <p:nvPr/>
          </p:nvSpPr>
          <p:spPr bwMode="auto">
            <a:xfrm>
              <a:off x="4795030" y="1675359"/>
              <a:ext cx="551630" cy="555062"/>
            </a:xfrm>
            <a:custGeom>
              <a:avLst/>
              <a:gdLst>
                <a:gd name="T0" fmla="*/ 184 w 215"/>
                <a:gd name="T1" fmla="*/ 183 h 215"/>
                <a:gd name="T2" fmla="*/ 184 w 215"/>
                <a:gd name="T3" fmla="*/ 183 h 215"/>
                <a:gd name="T4" fmla="*/ 108 w 215"/>
                <a:gd name="T5" fmla="*/ 215 h 215"/>
                <a:gd name="T6" fmla="*/ 0 w 215"/>
                <a:gd name="T7" fmla="*/ 107 h 215"/>
                <a:gd name="T8" fmla="*/ 32 w 215"/>
                <a:gd name="T9" fmla="*/ 31 h 215"/>
                <a:gd name="T10" fmla="*/ 108 w 215"/>
                <a:gd name="T11" fmla="*/ 0 h 215"/>
                <a:gd name="T12" fmla="*/ 184 w 215"/>
                <a:gd name="T13" fmla="*/ 31 h 215"/>
                <a:gd name="T14" fmla="*/ 215 w 215"/>
                <a:gd name="T15" fmla="*/ 107 h 215"/>
                <a:gd name="T16" fmla="*/ 184 w 215"/>
                <a:gd name="T17" fmla="*/ 18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4" y="183"/>
                  </a:moveTo>
                  <a:cubicBezTo>
                    <a:pt x="184" y="183"/>
                    <a:pt x="184" y="183"/>
                    <a:pt x="184" y="183"/>
                  </a:cubicBezTo>
                  <a:cubicBezTo>
                    <a:pt x="164" y="204"/>
                    <a:pt x="136" y="215"/>
                    <a:pt x="108" y="215"/>
                  </a:cubicBezTo>
                  <a:cubicBezTo>
                    <a:pt x="48" y="215"/>
                    <a:pt x="0" y="166"/>
                    <a:pt x="0" y="107"/>
                  </a:cubicBezTo>
                  <a:cubicBezTo>
                    <a:pt x="0" y="78"/>
                    <a:pt x="12" y="51"/>
                    <a:pt x="32" y="31"/>
                  </a:cubicBezTo>
                  <a:cubicBezTo>
                    <a:pt x="52" y="11"/>
                    <a:pt x="79" y="0"/>
                    <a:pt x="108" y="0"/>
                  </a:cubicBezTo>
                  <a:cubicBezTo>
                    <a:pt x="137" y="0"/>
                    <a:pt x="164" y="11"/>
                    <a:pt x="184" y="31"/>
                  </a:cubicBezTo>
                  <a:cubicBezTo>
                    <a:pt x="204" y="52"/>
                    <a:pt x="215" y="79"/>
                    <a:pt x="215" y="107"/>
                  </a:cubicBezTo>
                  <a:cubicBezTo>
                    <a:pt x="215" y="136"/>
                    <a:pt x="204" y="163"/>
                    <a:pt x="184" y="183"/>
                  </a:cubicBezTo>
                </a:path>
              </a:pathLst>
            </a:custGeom>
            <a:solidFill>
              <a:srgbClr val="21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6" name="Freeform 59"/>
            <p:cNvSpPr>
              <a:spLocks/>
            </p:cNvSpPr>
            <p:nvPr/>
          </p:nvSpPr>
          <p:spPr bwMode="auto">
            <a:xfrm>
              <a:off x="4811802" y="1692644"/>
              <a:ext cx="259043" cy="522412"/>
            </a:xfrm>
            <a:custGeom>
              <a:avLst/>
              <a:gdLst>
                <a:gd name="T0" fmla="*/ 102 w 102"/>
                <a:gd name="T1" fmla="*/ 203 h 203"/>
                <a:gd name="T2" fmla="*/ 30 w 102"/>
                <a:gd name="T3" fmla="*/ 173 h 203"/>
                <a:gd name="T4" fmla="*/ 0 w 102"/>
                <a:gd name="T5" fmla="*/ 101 h 203"/>
                <a:gd name="T6" fmla="*/ 30 w 102"/>
                <a:gd name="T7" fmla="*/ 29 h 203"/>
                <a:gd name="T8" fmla="*/ 102 w 102"/>
                <a:gd name="T9" fmla="*/ 0 h 203"/>
                <a:gd name="T10" fmla="*/ 102 w 102"/>
                <a:gd name="T11" fmla="*/ 0 h 203"/>
                <a:gd name="T12" fmla="*/ 102 w 102"/>
                <a:gd name="T13" fmla="*/ 13 h 203"/>
                <a:gd name="T14" fmla="*/ 102 w 102"/>
                <a:gd name="T15" fmla="*/ 13 h 203"/>
                <a:gd name="T16" fmla="*/ 40 w 102"/>
                <a:gd name="T17" fmla="*/ 39 h 203"/>
                <a:gd name="T18" fmla="*/ 14 w 102"/>
                <a:gd name="T19" fmla="*/ 101 h 203"/>
                <a:gd name="T20" fmla="*/ 40 w 102"/>
                <a:gd name="T21" fmla="*/ 163 h 203"/>
                <a:gd name="T22" fmla="*/ 102 w 102"/>
                <a:gd name="T23" fmla="*/ 189 h 203"/>
                <a:gd name="T24" fmla="*/ 102 w 102"/>
                <a:gd name="T2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203">
                  <a:moveTo>
                    <a:pt x="102" y="203"/>
                  </a:moveTo>
                  <a:cubicBezTo>
                    <a:pt x="75" y="203"/>
                    <a:pt x="49" y="192"/>
                    <a:pt x="30" y="173"/>
                  </a:cubicBezTo>
                  <a:cubicBezTo>
                    <a:pt x="11" y="154"/>
                    <a:pt x="0" y="128"/>
                    <a:pt x="0" y="101"/>
                  </a:cubicBezTo>
                  <a:cubicBezTo>
                    <a:pt x="0" y="74"/>
                    <a:pt x="11" y="49"/>
                    <a:pt x="30" y="29"/>
                  </a:cubicBezTo>
                  <a:cubicBezTo>
                    <a:pt x="49" y="10"/>
                    <a:pt x="75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78" y="13"/>
                    <a:pt x="56" y="22"/>
                    <a:pt x="40" y="39"/>
                  </a:cubicBezTo>
                  <a:cubicBezTo>
                    <a:pt x="23" y="56"/>
                    <a:pt x="14" y="78"/>
                    <a:pt x="14" y="101"/>
                  </a:cubicBezTo>
                  <a:cubicBezTo>
                    <a:pt x="14" y="124"/>
                    <a:pt x="23" y="147"/>
                    <a:pt x="40" y="163"/>
                  </a:cubicBezTo>
                  <a:cubicBezTo>
                    <a:pt x="56" y="180"/>
                    <a:pt x="78" y="189"/>
                    <a:pt x="102" y="189"/>
                  </a:cubicBezTo>
                  <a:lnTo>
                    <a:pt x="102" y="203"/>
                  </a:lnTo>
                  <a:close/>
                </a:path>
              </a:pathLst>
            </a:custGeom>
            <a:solidFill>
              <a:srgbClr val="408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7" name="Freeform 60"/>
            <p:cNvSpPr>
              <a:spLocks/>
            </p:cNvSpPr>
            <p:nvPr/>
          </p:nvSpPr>
          <p:spPr bwMode="auto">
            <a:xfrm>
              <a:off x="4865847" y="1746421"/>
              <a:ext cx="409995" cy="411015"/>
            </a:xfrm>
            <a:custGeom>
              <a:avLst/>
              <a:gdLst>
                <a:gd name="T0" fmla="*/ 23 w 160"/>
                <a:gd name="T1" fmla="*/ 24 h 160"/>
                <a:gd name="T2" fmla="*/ 0 w 160"/>
                <a:gd name="T3" fmla="*/ 80 h 160"/>
                <a:gd name="T4" fmla="*/ 80 w 160"/>
                <a:gd name="T5" fmla="*/ 160 h 160"/>
                <a:gd name="T6" fmla="*/ 136 w 160"/>
                <a:gd name="T7" fmla="*/ 137 h 160"/>
                <a:gd name="T8" fmla="*/ 136 w 160"/>
                <a:gd name="T9" fmla="*/ 137 h 160"/>
                <a:gd name="T10" fmla="*/ 160 w 160"/>
                <a:gd name="T11" fmla="*/ 80 h 160"/>
                <a:gd name="T12" fmla="*/ 137 w 160"/>
                <a:gd name="T13" fmla="*/ 24 h 160"/>
                <a:gd name="T14" fmla="*/ 80 w 160"/>
                <a:gd name="T15" fmla="*/ 0 h 160"/>
                <a:gd name="T16" fmla="*/ 23 w 160"/>
                <a:gd name="T17" fmla="*/ 2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60">
                  <a:moveTo>
                    <a:pt x="23" y="24"/>
                  </a:moveTo>
                  <a:cubicBezTo>
                    <a:pt x="8" y="39"/>
                    <a:pt x="0" y="59"/>
                    <a:pt x="0" y="80"/>
                  </a:cubicBezTo>
                  <a:cubicBezTo>
                    <a:pt x="0" y="124"/>
                    <a:pt x="36" y="160"/>
                    <a:pt x="80" y="160"/>
                  </a:cubicBezTo>
                  <a:cubicBezTo>
                    <a:pt x="101" y="160"/>
                    <a:pt x="121" y="152"/>
                    <a:pt x="13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52" y="122"/>
                    <a:pt x="160" y="102"/>
                    <a:pt x="160" y="80"/>
                  </a:cubicBezTo>
                  <a:cubicBezTo>
                    <a:pt x="160" y="59"/>
                    <a:pt x="152" y="39"/>
                    <a:pt x="137" y="24"/>
                  </a:cubicBezTo>
                  <a:cubicBezTo>
                    <a:pt x="121" y="9"/>
                    <a:pt x="101" y="0"/>
                    <a:pt x="80" y="0"/>
                  </a:cubicBezTo>
                  <a:cubicBezTo>
                    <a:pt x="59" y="0"/>
                    <a:pt x="38" y="8"/>
                    <a:pt x="23" y="24"/>
                  </a:cubicBezTo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8" name="Freeform 61"/>
            <p:cNvSpPr>
              <a:spLocks/>
            </p:cNvSpPr>
            <p:nvPr/>
          </p:nvSpPr>
          <p:spPr bwMode="auto">
            <a:xfrm>
              <a:off x="4904983" y="1746421"/>
              <a:ext cx="370860" cy="397571"/>
            </a:xfrm>
            <a:custGeom>
              <a:avLst/>
              <a:gdLst>
                <a:gd name="T0" fmla="*/ 122 w 145"/>
                <a:gd name="T1" fmla="*/ 24 h 155"/>
                <a:gd name="T2" fmla="*/ 65 w 145"/>
                <a:gd name="T3" fmla="*/ 0 h 155"/>
                <a:gd name="T4" fmla="*/ 47 w 145"/>
                <a:gd name="T5" fmla="*/ 2 h 155"/>
                <a:gd name="T6" fmla="*/ 24 w 145"/>
                <a:gd name="T7" fmla="*/ 19 h 155"/>
                <a:gd name="T8" fmla="*/ 0 w 145"/>
                <a:gd name="T9" fmla="*/ 75 h 155"/>
                <a:gd name="T10" fmla="*/ 80 w 145"/>
                <a:gd name="T11" fmla="*/ 155 h 155"/>
                <a:gd name="T12" fmla="*/ 98 w 145"/>
                <a:gd name="T13" fmla="*/ 153 h 155"/>
                <a:gd name="T14" fmla="*/ 121 w 145"/>
                <a:gd name="T15" fmla="*/ 137 h 155"/>
                <a:gd name="T16" fmla="*/ 121 w 145"/>
                <a:gd name="T17" fmla="*/ 137 h 155"/>
                <a:gd name="T18" fmla="*/ 145 w 145"/>
                <a:gd name="T19" fmla="*/ 80 h 155"/>
                <a:gd name="T20" fmla="*/ 122 w 145"/>
                <a:gd name="T21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55">
                  <a:moveTo>
                    <a:pt x="122" y="24"/>
                  </a:moveTo>
                  <a:cubicBezTo>
                    <a:pt x="106" y="9"/>
                    <a:pt x="86" y="0"/>
                    <a:pt x="65" y="0"/>
                  </a:cubicBezTo>
                  <a:cubicBezTo>
                    <a:pt x="59" y="0"/>
                    <a:pt x="53" y="1"/>
                    <a:pt x="47" y="2"/>
                  </a:cubicBezTo>
                  <a:cubicBezTo>
                    <a:pt x="39" y="6"/>
                    <a:pt x="31" y="12"/>
                    <a:pt x="24" y="19"/>
                  </a:cubicBezTo>
                  <a:cubicBezTo>
                    <a:pt x="9" y="34"/>
                    <a:pt x="0" y="54"/>
                    <a:pt x="0" y="75"/>
                  </a:cubicBezTo>
                  <a:cubicBezTo>
                    <a:pt x="0" y="119"/>
                    <a:pt x="36" y="155"/>
                    <a:pt x="80" y="155"/>
                  </a:cubicBezTo>
                  <a:cubicBezTo>
                    <a:pt x="86" y="155"/>
                    <a:pt x="92" y="154"/>
                    <a:pt x="98" y="153"/>
                  </a:cubicBezTo>
                  <a:cubicBezTo>
                    <a:pt x="106" y="149"/>
                    <a:pt x="114" y="144"/>
                    <a:pt x="121" y="137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37" y="122"/>
                    <a:pt x="145" y="102"/>
                    <a:pt x="145" y="80"/>
                  </a:cubicBezTo>
                  <a:cubicBezTo>
                    <a:pt x="145" y="59"/>
                    <a:pt x="137" y="39"/>
                    <a:pt x="122" y="24"/>
                  </a:cubicBezTo>
                </a:path>
              </a:pathLst>
            </a:custGeom>
            <a:solidFill>
              <a:srgbClr val="C0E1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9" name="Freeform 62"/>
            <p:cNvSpPr>
              <a:spLocks/>
            </p:cNvSpPr>
            <p:nvPr/>
          </p:nvSpPr>
          <p:spPr bwMode="auto">
            <a:xfrm>
              <a:off x="5214342" y="2097898"/>
              <a:ext cx="122998" cy="124840"/>
            </a:xfrm>
            <a:custGeom>
              <a:avLst/>
              <a:gdLst>
                <a:gd name="T0" fmla="*/ 42 w 48"/>
                <a:gd name="T1" fmla="*/ 43 h 48"/>
                <a:gd name="T2" fmla="*/ 23 w 48"/>
                <a:gd name="T3" fmla="*/ 42 h 48"/>
                <a:gd name="T4" fmla="*/ 6 w 48"/>
                <a:gd name="T5" fmla="*/ 25 h 48"/>
                <a:gd name="T6" fmla="*/ 6 w 48"/>
                <a:gd name="T7" fmla="*/ 5 h 48"/>
                <a:gd name="T8" fmla="*/ 6 w 48"/>
                <a:gd name="T9" fmla="*/ 5 h 48"/>
                <a:gd name="T10" fmla="*/ 25 w 48"/>
                <a:gd name="T11" fmla="*/ 5 h 48"/>
                <a:gd name="T12" fmla="*/ 42 w 48"/>
                <a:gd name="T13" fmla="*/ 23 h 48"/>
                <a:gd name="T14" fmla="*/ 42 w 48"/>
                <a:gd name="T15" fmla="*/ 42 h 48"/>
                <a:gd name="T16" fmla="*/ 42 w 48"/>
                <a:gd name="T17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42" y="43"/>
                  </a:moveTo>
                  <a:cubicBezTo>
                    <a:pt x="37" y="48"/>
                    <a:pt x="28" y="48"/>
                    <a:pt x="23" y="4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0" y="19"/>
                    <a:pt x="0" y="11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1" y="0"/>
                    <a:pt x="20" y="0"/>
                    <a:pt x="25" y="5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28"/>
                    <a:pt x="48" y="37"/>
                    <a:pt x="42" y="42"/>
                  </a:cubicBezTo>
                  <a:lnTo>
                    <a:pt x="42" y="43"/>
                  </a:lnTo>
                  <a:close/>
                </a:path>
              </a:pathLst>
            </a:custGeom>
            <a:solidFill>
              <a:srgbClr val="21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0" name="Freeform 63"/>
            <p:cNvSpPr>
              <a:spLocks/>
            </p:cNvSpPr>
            <p:nvPr/>
          </p:nvSpPr>
          <p:spPr bwMode="auto">
            <a:xfrm>
              <a:off x="4865847" y="1815564"/>
              <a:ext cx="52181" cy="270810"/>
            </a:xfrm>
            <a:custGeom>
              <a:avLst/>
              <a:gdLst>
                <a:gd name="T0" fmla="*/ 20 w 20"/>
                <a:gd name="T1" fmla="*/ 0 h 106"/>
                <a:gd name="T2" fmla="*/ 0 w 20"/>
                <a:gd name="T3" fmla="*/ 53 h 106"/>
                <a:gd name="T4" fmla="*/ 0 w 20"/>
                <a:gd name="T5" fmla="*/ 53 h 106"/>
                <a:gd name="T6" fmla="*/ 20 w 20"/>
                <a:gd name="T7" fmla="*/ 106 h 106"/>
                <a:gd name="T8" fmla="*/ 20 w 20"/>
                <a:gd name="T9" fmla="*/ 75 h 106"/>
                <a:gd name="T10" fmla="*/ 15 w 20"/>
                <a:gd name="T11" fmla="*/ 48 h 106"/>
                <a:gd name="T12" fmla="*/ 20 w 20"/>
                <a:gd name="T13" fmla="*/ 21 h 106"/>
                <a:gd name="T14" fmla="*/ 20 w 20"/>
                <a:gd name="T1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06">
                  <a:moveTo>
                    <a:pt x="20" y="0"/>
                  </a:moveTo>
                  <a:cubicBezTo>
                    <a:pt x="7" y="15"/>
                    <a:pt x="0" y="3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73"/>
                    <a:pt x="7" y="92"/>
                    <a:pt x="20" y="106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17" y="66"/>
                    <a:pt x="15" y="57"/>
                    <a:pt x="15" y="48"/>
                  </a:cubicBezTo>
                  <a:cubicBezTo>
                    <a:pt x="15" y="39"/>
                    <a:pt x="17" y="30"/>
                    <a:pt x="20" y="2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907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1" name="Freeform 64"/>
            <p:cNvSpPr>
              <a:spLocks/>
            </p:cNvSpPr>
            <p:nvPr/>
          </p:nvSpPr>
          <p:spPr bwMode="auto">
            <a:xfrm>
              <a:off x="4904983" y="1871263"/>
              <a:ext cx="13046" cy="136364"/>
            </a:xfrm>
            <a:custGeom>
              <a:avLst/>
              <a:gdLst>
                <a:gd name="T0" fmla="*/ 5 w 5"/>
                <a:gd name="T1" fmla="*/ 0 h 54"/>
                <a:gd name="T2" fmla="*/ 0 w 5"/>
                <a:gd name="T3" fmla="*/ 27 h 54"/>
                <a:gd name="T4" fmla="*/ 5 w 5"/>
                <a:gd name="T5" fmla="*/ 54 h 54"/>
                <a:gd name="T6" fmla="*/ 5 w 5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4">
                  <a:moveTo>
                    <a:pt x="5" y="0"/>
                  </a:moveTo>
                  <a:cubicBezTo>
                    <a:pt x="2" y="9"/>
                    <a:pt x="0" y="18"/>
                    <a:pt x="0" y="27"/>
                  </a:cubicBezTo>
                  <a:cubicBezTo>
                    <a:pt x="0" y="36"/>
                    <a:pt x="2" y="45"/>
                    <a:pt x="5" y="5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B67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2" name="Freeform 65"/>
            <p:cNvSpPr>
              <a:spLocks noEditPoints="1"/>
            </p:cNvSpPr>
            <p:nvPr/>
          </p:nvSpPr>
          <p:spPr bwMode="auto">
            <a:xfrm>
              <a:off x="4985119" y="1746421"/>
              <a:ext cx="119271" cy="411015"/>
            </a:xfrm>
            <a:custGeom>
              <a:avLst/>
              <a:gdLst>
                <a:gd name="T0" fmla="*/ 0 w 47"/>
                <a:gd name="T1" fmla="*/ 138 h 160"/>
                <a:gd name="T2" fmla="*/ 0 w 47"/>
                <a:gd name="T3" fmla="*/ 153 h 160"/>
                <a:gd name="T4" fmla="*/ 34 w 47"/>
                <a:gd name="T5" fmla="*/ 160 h 160"/>
                <a:gd name="T6" fmla="*/ 34 w 47"/>
                <a:gd name="T7" fmla="*/ 160 h 160"/>
                <a:gd name="T8" fmla="*/ 47 w 47"/>
                <a:gd name="T9" fmla="*/ 159 h 160"/>
                <a:gd name="T10" fmla="*/ 47 w 47"/>
                <a:gd name="T11" fmla="*/ 155 h 160"/>
                <a:gd name="T12" fmla="*/ 0 w 47"/>
                <a:gd name="T13" fmla="*/ 138 h 160"/>
                <a:gd name="T14" fmla="*/ 34 w 47"/>
                <a:gd name="T15" fmla="*/ 0 h 160"/>
                <a:gd name="T16" fmla="*/ 0 w 47"/>
                <a:gd name="T17" fmla="*/ 7 h 160"/>
                <a:gd name="T18" fmla="*/ 0 w 47"/>
                <a:gd name="T19" fmla="*/ 12 h 160"/>
                <a:gd name="T20" fmla="*/ 16 w 47"/>
                <a:gd name="T21" fmla="*/ 2 h 160"/>
                <a:gd name="T22" fmla="*/ 34 w 47"/>
                <a:gd name="T23" fmla="*/ 0 h 160"/>
                <a:gd name="T24" fmla="*/ 34 w 47"/>
                <a:gd name="T25" fmla="*/ 0 h 160"/>
                <a:gd name="T26" fmla="*/ 34 w 47"/>
                <a:gd name="T2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160">
                  <a:moveTo>
                    <a:pt x="0" y="138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11" y="158"/>
                    <a:pt x="22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8" y="160"/>
                    <a:pt x="43" y="160"/>
                    <a:pt x="47" y="159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30" y="155"/>
                    <a:pt x="13" y="149"/>
                    <a:pt x="0" y="138"/>
                  </a:cubicBezTo>
                  <a:moveTo>
                    <a:pt x="34" y="0"/>
                  </a:moveTo>
                  <a:cubicBezTo>
                    <a:pt x="22" y="0"/>
                    <a:pt x="11" y="3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8"/>
                    <a:pt x="11" y="5"/>
                    <a:pt x="16" y="2"/>
                  </a:cubicBezTo>
                  <a:cubicBezTo>
                    <a:pt x="22" y="1"/>
                    <a:pt x="28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07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4985119" y="1746421"/>
              <a:ext cx="119271" cy="397571"/>
            </a:xfrm>
            <a:custGeom>
              <a:avLst/>
              <a:gdLst>
                <a:gd name="T0" fmla="*/ 34 w 47"/>
                <a:gd name="T1" fmla="*/ 0 h 155"/>
                <a:gd name="T2" fmla="*/ 16 w 47"/>
                <a:gd name="T3" fmla="*/ 2 h 155"/>
                <a:gd name="T4" fmla="*/ 0 w 47"/>
                <a:gd name="T5" fmla="*/ 12 h 155"/>
                <a:gd name="T6" fmla="*/ 0 w 47"/>
                <a:gd name="T7" fmla="*/ 138 h 155"/>
                <a:gd name="T8" fmla="*/ 47 w 47"/>
                <a:gd name="T9" fmla="*/ 155 h 155"/>
                <a:gd name="T10" fmla="*/ 47 w 47"/>
                <a:gd name="T11" fmla="*/ 1 h 155"/>
                <a:gd name="T12" fmla="*/ 34 w 47"/>
                <a:gd name="T13" fmla="*/ 0 h 155"/>
                <a:gd name="T14" fmla="*/ 34 w 47"/>
                <a:gd name="T15" fmla="*/ 0 h 155"/>
                <a:gd name="T16" fmla="*/ 34 w 47"/>
                <a:gd name="T1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5">
                  <a:moveTo>
                    <a:pt x="34" y="0"/>
                  </a:moveTo>
                  <a:cubicBezTo>
                    <a:pt x="28" y="0"/>
                    <a:pt x="22" y="1"/>
                    <a:pt x="16" y="2"/>
                  </a:cubicBezTo>
                  <a:cubicBezTo>
                    <a:pt x="11" y="5"/>
                    <a:pt x="5" y="8"/>
                    <a:pt x="0" y="12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3" y="149"/>
                    <a:pt x="30" y="155"/>
                    <a:pt x="47" y="155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3" y="1"/>
                    <a:pt x="39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B67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3546409" y="2353341"/>
              <a:ext cx="590765" cy="220873"/>
            </a:xfrm>
            <a:custGeom>
              <a:avLst/>
              <a:gdLst>
                <a:gd name="T0" fmla="*/ 42 w 230"/>
                <a:gd name="T1" fmla="*/ 0 h 87"/>
                <a:gd name="T2" fmla="*/ 0 w 230"/>
                <a:gd name="T3" fmla="*/ 0 h 87"/>
                <a:gd name="T4" fmla="*/ 0 w 230"/>
                <a:gd name="T5" fmla="*/ 87 h 87"/>
                <a:gd name="T6" fmla="*/ 230 w 230"/>
                <a:gd name="T7" fmla="*/ 87 h 87"/>
                <a:gd name="T8" fmla="*/ 230 w 230"/>
                <a:gd name="T9" fmla="*/ 85 h 87"/>
                <a:gd name="T10" fmla="*/ 58 w 230"/>
                <a:gd name="T11" fmla="*/ 85 h 87"/>
                <a:gd name="T12" fmla="*/ 42 w 230"/>
                <a:gd name="T13" fmla="*/ 70 h 87"/>
                <a:gd name="T14" fmla="*/ 42 w 230"/>
                <a:gd name="T15" fmla="*/ 25 h 87"/>
                <a:gd name="T16" fmla="*/ 230 w 230"/>
                <a:gd name="T17" fmla="*/ 25 h 87"/>
                <a:gd name="T18" fmla="*/ 42 w 230"/>
                <a:gd name="T19" fmla="*/ 25 h 87"/>
                <a:gd name="T20" fmla="*/ 42 w 230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87"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0" y="87"/>
                    <a:pt x="230" y="87"/>
                    <a:pt x="230" y="87"/>
                  </a:cubicBezTo>
                  <a:cubicBezTo>
                    <a:pt x="230" y="85"/>
                    <a:pt x="230" y="85"/>
                    <a:pt x="230" y="85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49" y="85"/>
                    <a:pt x="42" y="78"/>
                    <a:pt x="42" y="70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230" y="25"/>
                    <a:pt x="230" y="25"/>
                    <a:pt x="230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C2A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3656362" y="2416722"/>
              <a:ext cx="480812" cy="153651"/>
            </a:xfrm>
            <a:custGeom>
              <a:avLst/>
              <a:gdLst>
                <a:gd name="T0" fmla="*/ 188 w 188"/>
                <a:gd name="T1" fmla="*/ 0 h 60"/>
                <a:gd name="T2" fmla="*/ 0 w 188"/>
                <a:gd name="T3" fmla="*/ 0 h 60"/>
                <a:gd name="T4" fmla="*/ 0 w 188"/>
                <a:gd name="T5" fmla="*/ 45 h 60"/>
                <a:gd name="T6" fmla="*/ 16 w 188"/>
                <a:gd name="T7" fmla="*/ 60 h 60"/>
                <a:gd name="T8" fmla="*/ 188 w 188"/>
                <a:gd name="T9" fmla="*/ 60 h 60"/>
                <a:gd name="T10" fmla="*/ 188 w 188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60">
                  <a:moveTo>
                    <a:pt x="1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7" y="60"/>
                    <a:pt x="16" y="60"/>
                  </a:cubicBezTo>
                  <a:cubicBezTo>
                    <a:pt x="188" y="60"/>
                    <a:pt x="188" y="60"/>
                    <a:pt x="188" y="60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B0B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6" name="Rectangle 69"/>
            <p:cNvSpPr>
              <a:spLocks noChangeArrowheads="1"/>
            </p:cNvSpPr>
            <p:nvPr/>
          </p:nvSpPr>
          <p:spPr bwMode="auto">
            <a:xfrm>
              <a:off x="3656362" y="2353341"/>
              <a:ext cx="480812" cy="63381"/>
            </a:xfrm>
            <a:prstGeom prst="rect">
              <a:avLst/>
            </a:prstGeom>
            <a:solidFill>
              <a:srgbClr val="0D31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7" name="Rectangle 70"/>
            <p:cNvSpPr>
              <a:spLocks noChangeArrowheads="1"/>
            </p:cNvSpPr>
            <p:nvPr/>
          </p:nvSpPr>
          <p:spPr bwMode="auto">
            <a:xfrm>
              <a:off x="3656362" y="2353341"/>
              <a:ext cx="480812" cy="63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3509137" y="2109421"/>
              <a:ext cx="588902" cy="756729"/>
            </a:xfrm>
            <a:custGeom>
              <a:avLst/>
              <a:gdLst>
                <a:gd name="T0" fmla="*/ 215 w 230"/>
                <a:gd name="T1" fmla="*/ 0 h 294"/>
                <a:gd name="T2" fmla="*/ 14 w 230"/>
                <a:gd name="T3" fmla="*/ 0 h 294"/>
                <a:gd name="T4" fmla="*/ 0 w 230"/>
                <a:gd name="T5" fmla="*/ 15 h 294"/>
                <a:gd name="T6" fmla="*/ 0 w 230"/>
                <a:gd name="T7" fmla="*/ 279 h 294"/>
                <a:gd name="T8" fmla="*/ 14 w 230"/>
                <a:gd name="T9" fmla="*/ 294 h 294"/>
                <a:gd name="T10" fmla="*/ 215 w 230"/>
                <a:gd name="T11" fmla="*/ 294 h 294"/>
                <a:gd name="T12" fmla="*/ 230 w 230"/>
                <a:gd name="T13" fmla="*/ 279 h 294"/>
                <a:gd name="T14" fmla="*/ 230 w 230"/>
                <a:gd name="T15" fmla="*/ 15 h 294"/>
                <a:gd name="T16" fmla="*/ 215 w 230"/>
                <a:gd name="T1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94">
                  <a:moveTo>
                    <a:pt x="2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0" y="287"/>
                    <a:pt x="6" y="294"/>
                    <a:pt x="14" y="294"/>
                  </a:cubicBezTo>
                  <a:cubicBezTo>
                    <a:pt x="215" y="294"/>
                    <a:pt x="215" y="294"/>
                    <a:pt x="215" y="294"/>
                  </a:cubicBezTo>
                  <a:cubicBezTo>
                    <a:pt x="223" y="294"/>
                    <a:pt x="230" y="287"/>
                    <a:pt x="230" y="279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30" y="7"/>
                    <a:pt x="223" y="0"/>
                    <a:pt x="215" y="0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9" name="Oval 72"/>
            <p:cNvSpPr>
              <a:spLocks noChangeArrowheads="1"/>
            </p:cNvSpPr>
            <p:nvPr/>
          </p:nvSpPr>
          <p:spPr bwMode="auto">
            <a:xfrm>
              <a:off x="3788679" y="2816214"/>
              <a:ext cx="31681" cy="288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0" name="Rectangle 73"/>
            <p:cNvSpPr>
              <a:spLocks noChangeArrowheads="1"/>
            </p:cNvSpPr>
            <p:nvPr/>
          </p:nvSpPr>
          <p:spPr bwMode="auto">
            <a:xfrm>
              <a:off x="3576227" y="2186247"/>
              <a:ext cx="456585" cy="603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1" name="Freeform 74"/>
            <p:cNvSpPr>
              <a:spLocks/>
            </p:cNvSpPr>
            <p:nvPr/>
          </p:nvSpPr>
          <p:spPr bwMode="auto">
            <a:xfrm>
              <a:off x="3848315" y="2505072"/>
              <a:ext cx="87589" cy="88349"/>
            </a:xfrm>
            <a:custGeom>
              <a:avLst/>
              <a:gdLst>
                <a:gd name="T0" fmla="*/ 5 w 35"/>
                <a:gd name="T1" fmla="*/ 0 h 34"/>
                <a:gd name="T2" fmla="*/ 0 w 35"/>
                <a:gd name="T3" fmla="*/ 9 h 34"/>
                <a:gd name="T4" fmla="*/ 17 w 35"/>
                <a:gd name="T5" fmla="*/ 34 h 34"/>
                <a:gd name="T6" fmla="*/ 35 w 35"/>
                <a:gd name="T7" fmla="*/ 4 h 34"/>
                <a:gd name="T8" fmla="*/ 5 w 3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5" y="0"/>
                  </a:moveTo>
                  <a:cubicBezTo>
                    <a:pt x="4" y="4"/>
                    <a:pt x="2" y="7"/>
                    <a:pt x="0" y="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6" y="26"/>
                    <a:pt x="32" y="15"/>
                    <a:pt x="35" y="4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0A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2" name="Freeform 75"/>
            <p:cNvSpPr>
              <a:spLocks/>
            </p:cNvSpPr>
            <p:nvPr/>
          </p:nvSpPr>
          <p:spPr bwMode="auto">
            <a:xfrm>
              <a:off x="3814769" y="2349500"/>
              <a:ext cx="126726" cy="140207"/>
            </a:xfrm>
            <a:custGeom>
              <a:avLst/>
              <a:gdLst>
                <a:gd name="T0" fmla="*/ 0 w 49"/>
                <a:gd name="T1" fmla="*/ 30 h 55"/>
                <a:gd name="T2" fmla="*/ 19 w 49"/>
                <a:gd name="T3" fmla="*/ 52 h 55"/>
                <a:gd name="T4" fmla="*/ 49 w 49"/>
                <a:gd name="T5" fmla="*/ 55 h 55"/>
                <a:gd name="T6" fmla="*/ 49 w 49"/>
                <a:gd name="T7" fmla="*/ 54 h 55"/>
                <a:gd name="T8" fmla="*/ 0 w 49"/>
                <a:gd name="T9" fmla="*/ 0 h 55"/>
                <a:gd name="T10" fmla="*/ 0 w 49"/>
                <a:gd name="T1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5">
                  <a:moveTo>
                    <a:pt x="0" y="30"/>
                  </a:moveTo>
                  <a:cubicBezTo>
                    <a:pt x="10" y="32"/>
                    <a:pt x="18" y="41"/>
                    <a:pt x="19" y="52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26"/>
                    <a:pt x="27" y="3"/>
                    <a:pt x="0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0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3" name="Freeform 76"/>
            <p:cNvSpPr>
              <a:spLocks/>
            </p:cNvSpPr>
            <p:nvPr/>
          </p:nvSpPr>
          <p:spPr bwMode="auto">
            <a:xfrm>
              <a:off x="3689907" y="2349500"/>
              <a:ext cx="98772" cy="96032"/>
            </a:xfrm>
            <a:custGeom>
              <a:avLst/>
              <a:gdLst>
                <a:gd name="T0" fmla="*/ 26 w 39"/>
                <a:gd name="T1" fmla="*/ 38 h 38"/>
                <a:gd name="T2" fmla="*/ 39 w 39"/>
                <a:gd name="T3" fmla="*/ 30 h 38"/>
                <a:gd name="T4" fmla="*/ 39 w 39"/>
                <a:gd name="T5" fmla="*/ 0 h 38"/>
                <a:gd name="T6" fmla="*/ 0 w 39"/>
                <a:gd name="T7" fmla="*/ 22 h 38"/>
                <a:gd name="T8" fmla="*/ 26 w 39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26" y="38"/>
                  </a:moveTo>
                  <a:cubicBezTo>
                    <a:pt x="30" y="34"/>
                    <a:pt x="34" y="31"/>
                    <a:pt x="39" y="3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3" y="2"/>
                    <a:pt x="9" y="10"/>
                    <a:pt x="0" y="22"/>
                  </a:cubicBezTo>
                  <a:lnTo>
                    <a:pt x="26" y="38"/>
                  </a:lnTo>
                  <a:close/>
                </a:path>
              </a:pathLst>
            </a:custGeom>
            <a:solidFill>
              <a:srgbClr val="2DAD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4" name="Freeform 77"/>
            <p:cNvSpPr>
              <a:spLocks/>
            </p:cNvSpPr>
            <p:nvPr/>
          </p:nvSpPr>
          <p:spPr bwMode="auto">
            <a:xfrm>
              <a:off x="3661953" y="2428246"/>
              <a:ext cx="208725" cy="197824"/>
            </a:xfrm>
            <a:custGeom>
              <a:avLst/>
              <a:gdLst>
                <a:gd name="T0" fmla="*/ 64 w 81"/>
                <a:gd name="T1" fmla="*/ 45 h 77"/>
                <a:gd name="T2" fmla="*/ 54 w 81"/>
                <a:gd name="T3" fmla="*/ 47 h 77"/>
                <a:gd name="T4" fmla="*/ 30 w 81"/>
                <a:gd name="T5" fmla="*/ 23 h 77"/>
                <a:gd name="T6" fmla="*/ 31 w 81"/>
                <a:gd name="T7" fmla="*/ 15 h 77"/>
                <a:gd name="T8" fmla="*/ 5 w 81"/>
                <a:gd name="T9" fmla="*/ 0 h 77"/>
                <a:gd name="T10" fmla="*/ 0 w 81"/>
                <a:gd name="T11" fmla="*/ 23 h 77"/>
                <a:gd name="T12" fmla="*/ 54 w 81"/>
                <a:gd name="T13" fmla="*/ 77 h 77"/>
                <a:gd name="T14" fmla="*/ 81 w 81"/>
                <a:gd name="T15" fmla="*/ 69 h 77"/>
                <a:gd name="T16" fmla="*/ 64 w 81"/>
                <a:gd name="T17" fmla="*/ 4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77">
                  <a:moveTo>
                    <a:pt x="64" y="45"/>
                  </a:moveTo>
                  <a:cubicBezTo>
                    <a:pt x="61" y="46"/>
                    <a:pt x="58" y="47"/>
                    <a:pt x="54" y="47"/>
                  </a:cubicBezTo>
                  <a:cubicBezTo>
                    <a:pt x="41" y="47"/>
                    <a:pt x="30" y="36"/>
                    <a:pt x="30" y="23"/>
                  </a:cubicBezTo>
                  <a:cubicBezTo>
                    <a:pt x="30" y="20"/>
                    <a:pt x="31" y="18"/>
                    <a:pt x="31" y="1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7"/>
                    <a:pt x="0" y="15"/>
                    <a:pt x="0" y="23"/>
                  </a:cubicBezTo>
                  <a:cubicBezTo>
                    <a:pt x="0" y="53"/>
                    <a:pt x="24" y="77"/>
                    <a:pt x="54" y="77"/>
                  </a:cubicBezTo>
                  <a:cubicBezTo>
                    <a:pt x="64" y="77"/>
                    <a:pt x="73" y="74"/>
                    <a:pt x="81" y="69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rgbClr val="FC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5" name="Rectangle 78"/>
            <p:cNvSpPr>
              <a:spLocks noChangeArrowheads="1"/>
            </p:cNvSpPr>
            <p:nvPr/>
          </p:nvSpPr>
          <p:spPr bwMode="auto">
            <a:xfrm>
              <a:off x="3807315" y="2704817"/>
              <a:ext cx="128589" cy="15365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6" name="Rectangle 79"/>
            <p:cNvSpPr>
              <a:spLocks noChangeArrowheads="1"/>
            </p:cNvSpPr>
            <p:nvPr/>
          </p:nvSpPr>
          <p:spPr bwMode="auto">
            <a:xfrm>
              <a:off x="3632135" y="2668325"/>
              <a:ext cx="132316" cy="11524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7" name="Rectangle 80"/>
            <p:cNvSpPr>
              <a:spLocks noChangeArrowheads="1"/>
            </p:cNvSpPr>
            <p:nvPr/>
          </p:nvSpPr>
          <p:spPr bwMode="auto">
            <a:xfrm>
              <a:off x="3606045" y="2322611"/>
              <a:ext cx="130453" cy="11524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8" name="Freeform 81"/>
            <p:cNvSpPr>
              <a:spLocks/>
            </p:cNvSpPr>
            <p:nvPr/>
          </p:nvSpPr>
          <p:spPr bwMode="auto">
            <a:xfrm>
              <a:off x="3758861" y="2631833"/>
              <a:ext cx="16772" cy="51856"/>
            </a:xfrm>
            <a:custGeom>
              <a:avLst/>
              <a:gdLst>
                <a:gd name="T0" fmla="*/ 5 w 16"/>
                <a:gd name="T1" fmla="*/ 48 h 48"/>
                <a:gd name="T2" fmla="*/ 0 w 16"/>
                <a:gd name="T3" fmla="*/ 45 h 48"/>
                <a:gd name="T4" fmla="*/ 12 w 16"/>
                <a:gd name="T5" fmla="*/ 0 h 48"/>
                <a:gd name="T6" fmla="*/ 16 w 16"/>
                <a:gd name="T7" fmla="*/ 3 h 48"/>
                <a:gd name="T8" fmla="*/ 5 w 16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8">
                  <a:moveTo>
                    <a:pt x="5" y="48"/>
                  </a:moveTo>
                  <a:lnTo>
                    <a:pt x="0" y="45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9" name="Freeform 82"/>
            <p:cNvSpPr>
              <a:spLocks/>
            </p:cNvSpPr>
            <p:nvPr/>
          </p:nvSpPr>
          <p:spPr bwMode="auto">
            <a:xfrm>
              <a:off x="3732770" y="2320691"/>
              <a:ext cx="20499" cy="32650"/>
            </a:xfrm>
            <a:custGeom>
              <a:avLst/>
              <a:gdLst>
                <a:gd name="T0" fmla="*/ 14 w 19"/>
                <a:gd name="T1" fmla="*/ 29 h 29"/>
                <a:gd name="T2" fmla="*/ 0 w 19"/>
                <a:gd name="T3" fmla="*/ 5 h 29"/>
                <a:gd name="T4" fmla="*/ 5 w 19"/>
                <a:gd name="T5" fmla="*/ 0 h 29"/>
                <a:gd name="T6" fmla="*/ 19 w 19"/>
                <a:gd name="T7" fmla="*/ 26 h 29"/>
                <a:gd name="T8" fmla="*/ 14 w 1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4" y="2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19" y="26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0" name="Rectangle 83"/>
            <p:cNvSpPr>
              <a:spLocks noChangeArrowheads="1"/>
            </p:cNvSpPr>
            <p:nvPr/>
          </p:nvSpPr>
          <p:spPr bwMode="auto">
            <a:xfrm>
              <a:off x="3868814" y="2313008"/>
              <a:ext cx="130453" cy="9603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1" name="Freeform 84"/>
            <p:cNvSpPr>
              <a:spLocks/>
            </p:cNvSpPr>
            <p:nvPr/>
          </p:nvSpPr>
          <p:spPr bwMode="auto">
            <a:xfrm>
              <a:off x="3848315" y="2313008"/>
              <a:ext cx="24226" cy="36491"/>
            </a:xfrm>
            <a:custGeom>
              <a:avLst/>
              <a:gdLst>
                <a:gd name="T0" fmla="*/ 4 w 23"/>
                <a:gd name="T1" fmla="*/ 33 h 33"/>
                <a:gd name="T2" fmla="*/ 0 w 23"/>
                <a:gd name="T3" fmla="*/ 31 h 33"/>
                <a:gd name="T4" fmla="*/ 19 w 23"/>
                <a:gd name="T5" fmla="*/ 0 h 33"/>
                <a:gd name="T6" fmla="*/ 23 w 23"/>
                <a:gd name="T7" fmla="*/ 2 h 33"/>
                <a:gd name="T8" fmla="*/ 4 w 23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3">
                  <a:moveTo>
                    <a:pt x="4" y="33"/>
                  </a:moveTo>
                  <a:lnTo>
                    <a:pt x="0" y="31"/>
                  </a:lnTo>
                  <a:lnTo>
                    <a:pt x="19" y="0"/>
                  </a:lnTo>
                  <a:lnTo>
                    <a:pt x="23" y="2"/>
                  </a:lnTo>
                  <a:lnTo>
                    <a:pt x="4" y="33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2" name="Freeform 85"/>
            <p:cNvSpPr>
              <a:spLocks/>
            </p:cNvSpPr>
            <p:nvPr/>
          </p:nvSpPr>
          <p:spPr bwMode="auto">
            <a:xfrm>
              <a:off x="3904223" y="2589579"/>
              <a:ext cx="31681" cy="120999"/>
            </a:xfrm>
            <a:custGeom>
              <a:avLst/>
              <a:gdLst>
                <a:gd name="T0" fmla="*/ 26 w 30"/>
                <a:gd name="T1" fmla="*/ 114 h 114"/>
                <a:gd name="T2" fmla="*/ 0 w 30"/>
                <a:gd name="T3" fmla="*/ 2 h 114"/>
                <a:gd name="T4" fmla="*/ 4 w 30"/>
                <a:gd name="T5" fmla="*/ 0 h 114"/>
                <a:gd name="T6" fmla="*/ 30 w 30"/>
                <a:gd name="T7" fmla="*/ 111 h 114"/>
                <a:gd name="T8" fmla="*/ 26 w 3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4">
                  <a:moveTo>
                    <a:pt x="26" y="114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30" y="111"/>
                  </a:lnTo>
                  <a:lnTo>
                    <a:pt x="26" y="114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</p:grpSp>
      <p:sp>
        <p:nvSpPr>
          <p:cNvPr id="31760" name="Freeform 52"/>
          <p:cNvSpPr>
            <a:spLocks noEditPoints="1"/>
          </p:cNvSpPr>
          <p:nvPr/>
        </p:nvSpPr>
        <p:spPr bwMode="auto">
          <a:xfrm>
            <a:off x="5797550" y="2978150"/>
            <a:ext cx="250825" cy="247650"/>
          </a:xfrm>
          <a:custGeom>
            <a:avLst/>
            <a:gdLst>
              <a:gd name="T0" fmla="*/ 2147483647 w 67"/>
              <a:gd name="T1" fmla="*/ 2147483647 h 72"/>
              <a:gd name="T2" fmla="*/ 2147483647 w 67"/>
              <a:gd name="T3" fmla="*/ 2147483647 h 72"/>
              <a:gd name="T4" fmla="*/ 2147483647 w 67"/>
              <a:gd name="T5" fmla="*/ 2147483647 h 72"/>
              <a:gd name="T6" fmla="*/ 0 w 67"/>
              <a:gd name="T7" fmla="*/ 2147483647 h 72"/>
              <a:gd name="T8" fmla="*/ 0 w 67"/>
              <a:gd name="T9" fmla="*/ 2147483647 h 72"/>
              <a:gd name="T10" fmla="*/ 2147483647 w 67"/>
              <a:gd name="T11" fmla="*/ 2147483647 h 72"/>
              <a:gd name="T12" fmla="*/ 2147483647 w 67"/>
              <a:gd name="T13" fmla="*/ 2147483647 h 72"/>
              <a:gd name="T14" fmla="*/ 2147483647 w 67"/>
              <a:gd name="T15" fmla="*/ 2147483647 h 72"/>
              <a:gd name="T16" fmla="*/ 2147483647 w 67"/>
              <a:gd name="T17" fmla="*/ 0 h 72"/>
              <a:gd name="T18" fmla="*/ 2147483647 w 67"/>
              <a:gd name="T19" fmla="*/ 0 h 72"/>
              <a:gd name="T20" fmla="*/ 2147483647 w 67"/>
              <a:gd name="T21" fmla="*/ 2147483647 h 72"/>
              <a:gd name="T22" fmla="*/ 2147483647 w 67"/>
              <a:gd name="T23" fmla="*/ 2147483647 h 72"/>
              <a:gd name="T24" fmla="*/ 2147483647 w 67"/>
              <a:gd name="T25" fmla="*/ 2147483647 h 72"/>
              <a:gd name="T26" fmla="*/ 2147483647 w 67"/>
              <a:gd name="T27" fmla="*/ 2147483647 h 72"/>
              <a:gd name="T28" fmla="*/ 2147483647 w 67"/>
              <a:gd name="T29" fmla="*/ 0 h 72"/>
              <a:gd name="T30" fmla="*/ 2147483647 w 67"/>
              <a:gd name="T31" fmla="*/ 0 h 72"/>
              <a:gd name="T32" fmla="*/ 2147483647 w 67"/>
              <a:gd name="T33" fmla="*/ 2147483647 h 72"/>
              <a:gd name="T34" fmla="*/ 2147483647 w 67"/>
              <a:gd name="T35" fmla="*/ 2147483647 h 72"/>
              <a:gd name="T36" fmla="*/ 2147483647 w 67"/>
              <a:gd name="T37" fmla="*/ 2147483647 h 72"/>
              <a:gd name="T38" fmla="*/ 2147483647 w 67"/>
              <a:gd name="T39" fmla="*/ 2147483647 h 72"/>
              <a:gd name="T40" fmla="*/ 2147483647 w 67"/>
              <a:gd name="T41" fmla="*/ 2147483647 h 72"/>
              <a:gd name="T42" fmla="*/ 2147483647 w 67"/>
              <a:gd name="T43" fmla="*/ 2147483647 h 72"/>
              <a:gd name="T44" fmla="*/ 2147483647 w 67"/>
              <a:gd name="T45" fmla="*/ 2147483647 h 72"/>
              <a:gd name="T46" fmla="*/ 2147483647 w 67"/>
              <a:gd name="T47" fmla="*/ 2147483647 h 72"/>
              <a:gd name="T48" fmla="*/ 2147483647 w 67"/>
              <a:gd name="T49" fmla="*/ 2147483647 h 72"/>
              <a:gd name="T50" fmla="*/ 2147483647 w 67"/>
              <a:gd name="T51" fmla="*/ 2147483647 h 72"/>
              <a:gd name="T52" fmla="*/ 2147483647 w 67"/>
              <a:gd name="T53" fmla="*/ 2147483647 h 72"/>
              <a:gd name="T54" fmla="*/ 2147483647 w 67"/>
              <a:gd name="T55" fmla="*/ 2147483647 h 72"/>
              <a:gd name="T56" fmla="*/ 2147483647 w 67"/>
              <a:gd name="T57" fmla="*/ 2147483647 h 72"/>
              <a:gd name="T58" fmla="*/ 2147483647 w 67"/>
              <a:gd name="T59" fmla="*/ 2147483647 h 72"/>
              <a:gd name="T60" fmla="*/ 2147483647 w 67"/>
              <a:gd name="T61" fmla="*/ 2147483647 h 72"/>
              <a:gd name="T62" fmla="*/ 2147483647 w 67"/>
              <a:gd name="T63" fmla="*/ 2147483647 h 72"/>
              <a:gd name="T64" fmla="*/ 2147483647 w 67"/>
              <a:gd name="T65" fmla="*/ 2147483647 h 72"/>
              <a:gd name="T66" fmla="*/ 2147483647 w 67"/>
              <a:gd name="T67" fmla="*/ 2147483647 h 72"/>
              <a:gd name="T68" fmla="*/ 2147483647 w 67"/>
              <a:gd name="T69" fmla="*/ 2147483647 h 72"/>
              <a:gd name="T70" fmla="*/ 2147483647 w 67"/>
              <a:gd name="T71" fmla="*/ 2147483647 h 72"/>
              <a:gd name="T72" fmla="*/ 2147483647 w 67"/>
              <a:gd name="T73" fmla="*/ 2147483647 h 72"/>
              <a:gd name="T74" fmla="*/ 2147483647 w 67"/>
              <a:gd name="T75" fmla="*/ 2147483647 h 72"/>
              <a:gd name="T76" fmla="*/ 2147483647 w 67"/>
              <a:gd name="T77" fmla="*/ 2147483647 h 72"/>
              <a:gd name="T78" fmla="*/ 2147483647 w 67"/>
              <a:gd name="T79" fmla="*/ 2147483647 h 72"/>
              <a:gd name="T80" fmla="*/ 2147483647 w 67"/>
              <a:gd name="T81" fmla="*/ 2147483647 h 72"/>
              <a:gd name="T82" fmla="*/ 2147483647 w 67"/>
              <a:gd name="T83" fmla="*/ 2147483647 h 72"/>
              <a:gd name="T84" fmla="*/ 2147483647 w 67"/>
              <a:gd name="T85" fmla="*/ 2147483647 h 72"/>
              <a:gd name="T86" fmla="*/ 2147483647 w 67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1" name="Freeform 135"/>
          <p:cNvSpPr>
            <a:spLocks noEditPoints="1"/>
          </p:cNvSpPr>
          <p:nvPr/>
        </p:nvSpPr>
        <p:spPr bwMode="auto">
          <a:xfrm>
            <a:off x="5835650" y="5719763"/>
            <a:ext cx="230188" cy="214312"/>
          </a:xfrm>
          <a:custGeom>
            <a:avLst/>
            <a:gdLst>
              <a:gd name="T0" fmla="*/ 2147483647 w 73"/>
              <a:gd name="T1" fmla="*/ 2147483647 h 68"/>
              <a:gd name="T2" fmla="*/ 2147483647 w 73"/>
              <a:gd name="T3" fmla="*/ 2147483647 h 68"/>
              <a:gd name="T4" fmla="*/ 0 w 73"/>
              <a:gd name="T5" fmla="*/ 2147483647 h 68"/>
              <a:gd name="T6" fmla="*/ 2147483647 w 73"/>
              <a:gd name="T7" fmla="*/ 2147483647 h 68"/>
              <a:gd name="T8" fmla="*/ 2147483647 w 73"/>
              <a:gd name="T9" fmla="*/ 2147483647 h 68"/>
              <a:gd name="T10" fmla="*/ 2147483647 w 73"/>
              <a:gd name="T11" fmla="*/ 2147483647 h 68"/>
              <a:gd name="T12" fmla="*/ 2147483647 w 73"/>
              <a:gd name="T13" fmla="*/ 2147483647 h 68"/>
              <a:gd name="T14" fmla="*/ 2147483647 w 73"/>
              <a:gd name="T15" fmla="*/ 2147483647 h 68"/>
              <a:gd name="T16" fmla="*/ 2147483647 w 73"/>
              <a:gd name="T17" fmla="*/ 2147483647 h 68"/>
              <a:gd name="T18" fmla="*/ 2147483647 w 73"/>
              <a:gd name="T19" fmla="*/ 2147483647 h 68"/>
              <a:gd name="T20" fmla="*/ 2147483647 w 73"/>
              <a:gd name="T21" fmla="*/ 2147483647 h 68"/>
              <a:gd name="T22" fmla="*/ 2147483647 w 73"/>
              <a:gd name="T23" fmla="*/ 0 h 68"/>
              <a:gd name="T24" fmla="*/ 2147483647 w 73"/>
              <a:gd name="T25" fmla="*/ 2147483647 h 68"/>
              <a:gd name="T26" fmla="*/ 2147483647 w 73"/>
              <a:gd name="T27" fmla="*/ 2147483647 h 68"/>
              <a:gd name="T28" fmla="*/ 2147483647 w 73"/>
              <a:gd name="T29" fmla="*/ 2147483647 h 68"/>
              <a:gd name="T30" fmla="*/ 2147483647 w 73"/>
              <a:gd name="T31" fmla="*/ 2147483647 h 68"/>
              <a:gd name="T32" fmla="*/ 2147483647 w 73"/>
              <a:gd name="T33" fmla="*/ 2147483647 h 68"/>
              <a:gd name="T34" fmla="*/ 2147483647 w 73"/>
              <a:gd name="T35" fmla="*/ 2147483647 h 68"/>
              <a:gd name="T36" fmla="*/ 2147483647 w 73"/>
              <a:gd name="T37" fmla="*/ 2147483647 h 68"/>
              <a:gd name="T38" fmla="*/ 2147483647 w 73"/>
              <a:gd name="T39" fmla="*/ 2147483647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2147483647 w 73"/>
              <a:gd name="T45" fmla="*/ 2147483647 h 68"/>
              <a:gd name="T46" fmla="*/ 2147483647 w 73"/>
              <a:gd name="T47" fmla="*/ 2147483647 h 68"/>
              <a:gd name="T48" fmla="*/ 2147483647 w 73"/>
              <a:gd name="T49" fmla="*/ 2147483647 h 68"/>
              <a:gd name="T50" fmla="*/ 2147483647 w 73"/>
              <a:gd name="T51" fmla="*/ 2147483647 h 68"/>
              <a:gd name="T52" fmla="*/ 2147483647 w 73"/>
              <a:gd name="T53" fmla="*/ 2147483647 h 68"/>
              <a:gd name="T54" fmla="*/ 2147483647 w 73"/>
              <a:gd name="T55" fmla="*/ 2147483647 h 68"/>
              <a:gd name="T56" fmla="*/ 2147483647 w 73"/>
              <a:gd name="T57" fmla="*/ 2147483647 h 68"/>
              <a:gd name="T58" fmla="*/ 2147483647 w 73"/>
              <a:gd name="T59" fmla="*/ 0 h 68"/>
              <a:gd name="T60" fmla="*/ 2147483647 w 73"/>
              <a:gd name="T61" fmla="*/ 2147483647 h 68"/>
              <a:gd name="T62" fmla="*/ 2147483647 w 73"/>
              <a:gd name="T63" fmla="*/ 2147483647 h 68"/>
              <a:gd name="T64" fmla="*/ 2147483647 w 73"/>
              <a:gd name="T65" fmla="*/ 2147483647 h 68"/>
              <a:gd name="T66" fmla="*/ 2147483647 w 73"/>
              <a:gd name="T67" fmla="*/ 2147483647 h 68"/>
              <a:gd name="T68" fmla="*/ 2147483647 w 73"/>
              <a:gd name="T69" fmla="*/ 2147483647 h 68"/>
              <a:gd name="T70" fmla="*/ 2147483647 w 73"/>
              <a:gd name="T71" fmla="*/ 2147483647 h 68"/>
              <a:gd name="T72" fmla="*/ 2147483647 w 73"/>
              <a:gd name="T73" fmla="*/ 2147483647 h 68"/>
              <a:gd name="T74" fmla="*/ 2147483647 w 73"/>
              <a:gd name="T75" fmla="*/ 2147483647 h 68"/>
              <a:gd name="T76" fmla="*/ 2147483647 w 73"/>
              <a:gd name="T77" fmla="*/ 2147483647 h 68"/>
              <a:gd name="T78" fmla="*/ 2147483647 w 73"/>
              <a:gd name="T79" fmla="*/ 2147483647 h 68"/>
              <a:gd name="T80" fmla="*/ 2147483647 w 73"/>
              <a:gd name="T81" fmla="*/ 2147483647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2" name="Freeform 82"/>
          <p:cNvSpPr>
            <a:spLocks noEditPoints="1"/>
          </p:cNvSpPr>
          <p:nvPr/>
        </p:nvSpPr>
        <p:spPr bwMode="auto">
          <a:xfrm>
            <a:off x="5827713" y="2320925"/>
            <a:ext cx="206375" cy="257175"/>
          </a:xfrm>
          <a:custGeom>
            <a:avLst/>
            <a:gdLst>
              <a:gd name="T0" fmla="*/ 2147483647 w 61"/>
              <a:gd name="T1" fmla="*/ 2147483647 h 72"/>
              <a:gd name="T2" fmla="*/ 2147483647 w 61"/>
              <a:gd name="T3" fmla="*/ 2147483647 h 72"/>
              <a:gd name="T4" fmla="*/ 2147483647 w 61"/>
              <a:gd name="T5" fmla="*/ 2147483647 h 72"/>
              <a:gd name="T6" fmla="*/ 2147483647 w 61"/>
              <a:gd name="T7" fmla="*/ 2147483647 h 72"/>
              <a:gd name="T8" fmla="*/ 0 w 61"/>
              <a:gd name="T9" fmla="*/ 2147483647 h 72"/>
              <a:gd name="T10" fmla="*/ 0 w 61"/>
              <a:gd name="T11" fmla="*/ 2147483647 h 72"/>
              <a:gd name="T12" fmla="*/ 2147483647 w 61"/>
              <a:gd name="T13" fmla="*/ 0 h 72"/>
              <a:gd name="T14" fmla="*/ 2147483647 w 61"/>
              <a:gd name="T15" fmla="*/ 0 h 72"/>
              <a:gd name="T16" fmla="*/ 2147483647 w 61"/>
              <a:gd name="T17" fmla="*/ 2147483647 h 72"/>
              <a:gd name="T18" fmla="*/ 2147483647 w 61"/>
              <a:gd name="T19" fmla="*/ 2147483647 h 72"/>
              <a:gd name="T20" fmla="*/ 2147483647 w 61"/>
              <a:gd name="T21" fmla="*/ 2147483647 h 72"/>
              <a:gd name="T22" fmla="*/ 2147483647 w 61"/>
              <a:gd name="T23" fmla="*/ 2147483647 h 72"/>
              <a:gd name="T24" fmla="*/ 2147483647 w 61"/>
              <a:gd name="T25" fmla="*/ 2147483647 h 72"/>
              <a:gd name="T26" fmla="*/ 2147483647 w 61"/>
              <a:gd name="T27" fmla="*/ 2147483647 h 72"/>
              <a:gd name="T28" fmla="*/ 2147483647 w 61"/>
              <a:gd name="T29" fmla="*/ 2147483647 h 72"/>
              <a:gd name="T30" fmla="*/ 2147483647 w 61"/>
              <a:gd name="T31" fmla="*/ 2147483647 h 72"/>
              <a:gd name="T32" fmla="*/ 2147483647 w 61"/>
              <a:gd name="T33" fmla="*/ 2147483647 h 72"/>
              <a:gd name="T34" fmla="*/ 2147483647 w 61"/>
              <a:gd name="T35" fmla="*/ 2147483647 h 72"/>
              <a:gd name="T36" fmla="*/ 2147483647 w 61"/>
              <a:gd name="T37" fmla="*/ 2147483647 h 72"/>
              <a:gd name="T38" fmla="*/ 2147483647 w 61"/>
              <a:gd name="T39" fmla="*/ 2147483647 h 72"/>
              <a:gd name="T40" fmla="*/ 2147483647 w 61"/>
              <a:gd name="T41" fmla="*/ 2147483647 h 72"/>
              <a:gd name="T42" fmla="*/ 2147483647 w 61"/>
              <a:gd name="T43" fmla="*/ 2147483647 h 72"/>
              <a:gd name="T44" fmla="*/ 2147483647 w 61"/>
              <a:gd name="T45" fmla="*/ 2147483647 h 72"/>
              <a:gd name="T46" fmla="*/ 2147483647 w 61"/>
              <a:gd name="T47" fmla="*/ 2147483647 h 72"/>
              <a:gd name="T48" fmla="*/ 2147483647 w 61"/>
              <a:gd name="T49" fmla="*/ 2147483647 h 72"/>
              <a:gd name="T50" fmla="*/ 2147483647 w 61"/>
              <a:gd name="T51" fmla="*/ 2147483647 h 72"/>
              <a:gd name="T52" fmla="*/ 2147483647 w 61"/>
              <a:gd name="T53" fmla="*/ 2147483647 h 72"/>
              <a:gd name="T54" fmla="*/ 2147483647 w 61"/>
              <a:gd name="T55" fmla="*/ 2147483647 h 72"/>
              <a:gd name="T56" fmla="*/ 2147483647 w 61"/>
              <a:gd name="T57" fmla="*/ 2147483647 h 72"/>
              <a:gd name="T58" fmla="*/ 2147483647 w 61"/>
              <a:gd name="T59" fmla="*/ 2147483647 h 72"/>
              <a:gd name="T60" fmla="*/ 2147483647 w 61"/>
              <a:gd name="T61" fmla="*/ 2147483647 h 72"/>
              <a:gd name="T62" fmla="*/ 2147483647 w 61"/>
              <a:gd name="T63" fmla="*/ 2147483647 h 72"/>
              <a:gd name="T64" fmla="*/ 2147483647 w 61"/>
              <a:gd name="T65" fmla="*/ 2147483647 h 72"/>
              <a:gd name="T66" fmla="*/ 2147483647 w 61"/>
              <a:gd name="T67" fmla="*/ 2147483647 h 72"/>
              <a:gd name="T68" fmla="*/ 2147483647 w 61"/>
              <a:gd name="T69" fmla="*/ 2147483647 h 72"/>
              <a:gd name="T70" fmla="*/ 2147483647 w 61"/>
              <a:gd name="T71" fmla="*/ 2147483647 h 72"/>
              <a:gd name="T72" fmla="*/ 2147483647 w 61"/>
              <a:gd name="T73" fmla="*/ 2147483647 h 72"/>
              <a:gd name="T74" fmla="*/ 2147483647 w 61"/>
              <a:gd name="T75" fmla="*/ 2147483647 h 72"/>
              <a:gd name="T76" fmla="*/ 2147483647 w 61"/>
              <a:gd name="T77" fmla="*/ 2147483647 h 72"/>
              <a:gd name="T78" fmla="*/ 2147483647 w 61"/>
              <a:gd name="T79" fmla="*/ 2147483647 h 72"/>
              <a:gd name="T80" fmla="*/ 2147483647 w 61"/>
              <a:gd name="T81" fmla="*/ 2147483647 h 72"/>
              <a:gd name="T82" fmla="*/ 2147483647 w 61"/>
              <a:gd name="T83" fmla="*/ 2147483647 h 72"/>
              <a:gd name="T84" fmla="*/ 2147483647 w 61"/>
              <a:gd name="T85" fmla="*/ 2147483647 h 72"/>
              <a:gd name="T86" fmla="*/ 2147483647 w 61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3" name="Freeform 131"/>
          <p:cNvSpPr>
            <a:spLocks noEditPoints="1"/>
          </p:cNvSpPr>
          <p:nvPr/>
        </p:nvSpPr>
        <p:spPr bwMode="auto">
          <a:xfrm>
            <a:off x="5780088" y="3673475"/>
            <a:ext cx="273050" cy="244475"/>
          </a:xfrm>
          <a:custGeom>
            <a:avLst/>
            <a:gdLst>
              <a:gd name="T0" fmla="*/ 2147483647 w 123"/>
              <a:gd name="T1" fmla="*/ 0 h 115"/>
              <a:gd name="T2" fmla="*/ 2147483647 w 123"/>
              <a:gd name="T3" fmla="*/ 0 h 115"/>
              <a:gd name="T4" fmla="*/ 0 w 123"/>
              <a:gd name="T5" fmla="*/ 2147483647 h 115"/>
              <a:gd name="T6" fmla="*/ 0 w 123"/>
              <a:gd name="T7" fmla="*/ 2147483647 h 115"/>
              <a:gd name="T8" fmla="*/ 2147483647 w 123"/>
              <a:gd name="T9" fmla="*/ 2147483647 h 115"/>
              <a:gd name="T10" fmla="*/ 2147483647 w 123"/>
              <a:gd name="T11" fmla="*/ 2147483647 h 115"/>
              <a:gd name="T12" fmla="*/ 2147483647 w 123"/>
              <a:gd name="T13" fmla="*/ 2147483647 h 115"/>
              <a:gd name="T14" fmla="*/ 2147483647 w 123"/>
              <a:gd name="T15" fmla="*/ 2147483647 h 115"/>
              <a:gd name="T16" fmla="*/ 2147483647 w 123"/>
              <a:gd name="T17" fmla="*/ 2147483647 h 115"/>
              <a:gd name="T18" fmla="*/ 2147483647 w 123"/>
              <a:gd name="T19" fmla="*/ 2147483647 h 115"/>
              <a:gd name="T20" fmla="*/ 2147483647 w 123"/>
              <a:gd name="T21" fmla="*/ 2147483647 h 115"/>
              <a:gd name="T22" fmla="*/ 2147483647 w 123"/>
              <a:gd name="T23" fmla="*/ 2147483647 h 115"/>
              <a:gd name="T24" fmla="*/ 2147483647 w 123"/>
              <a:gd name="T25" fmla="*/ 2147483647 h 115"/>
              <a:gd name="T26" fmla="*/ 2147483647 w 123"/>
              <a:gd name="T27" fmla="*/ 2147483647 h 115"/>
              <a:gd name="T28" fmla="*/ 2147483647 w 123"/>
              <a:gd name="T29" fmla="*/ 2147483647 h 115"/>
              <a:gd name="T30" fmla="*/ 2147483647 w 123"/>
              <a:gd name="T31" fmla="*/ 2147483647 h 115"/>
              <a:gd name="T32" fmla="*/ 2147483647 w 123"/>
              <a:gd name="T33" fmla="*/ 2147483647 h 115"/>
              <a:gd name="T34" fmla="*/ 2147483647 w 123"/>
              <a:gd name="T35" fmla="*/ 2147483647 h 115"/>
              <a:gd name="T36" fmla="*/ 2147483647 w 123"/>
              <a:gd name="T37" fmla="*/ 0 h 115"/>
              <a:gd name="T38" fmla="*/ 2147483647 w 123"/>
              <a:gd name="T39" fmla="*/ 2147483647 h 115"/>
              <a:gd name="T40" fmla="*/ 2147483647 w 123"/>
              <a:gd name="T41" fmla="*/ 2147483647 h 115"/>
              <a:gd name="T42" fmla="*/ 2147483647 w 123"/>
              <a:gd name="T43" fmla="*/ 2147483647 h 115"/>
              <a:gd name="T44" fmla="*/ 2147483647 w 123"/>
              <a:gd name="T45" fmla="*/ 2147483647 h 115"/>
              <a:gd name="T46" fmla="*/ 2147483647 w 123"/>
              <a:gd name="T47" fmla="*/ 2147483647 h 115"/>
              <a:gd name="T48" fmla="*/ 2147483647 w 123"/>
              <a:gd name="T49" fmla="*/ 2147483647 h 115"/>
              <a:gd name="T50" fmla="*/ 2147483647 w 123"/>
              <a:gd name="T51" fmla="*/ 2147483647 h 115"/>
              <a:gd name="T52" fmla="*/ 2147483647 w 123"/>
              <a:gd name="T53" fmla="*/ 2147483647 h 115"/>
              <a:gd name="T54" fmla="*/ 2147483647 w 123"/>
              <a:gd name="T55" fmla="*/ 2147483647 h 115"/>
              <a:gd name="T56" fmla="*/ 2147483647 w 123"/>
              <a:gd name="T57" fmla="*/ 2147483647 h 115"/>
              <a:gd name="T58" fmla="*/ 2147483647 w 123"/>
              <a:gd name="T59" fmla="*/ 2147483647 h 115"/>
              <a:gd name="T60" fmla="*/ 2147483647 w 123"/>
              <a:gd name="T61" fmla="*/ 2147483647 h 115"/>
              <a:gd name="T62" fmla="*/ 2147483647 w 123"/>
              <a:gd name="T63" fmla="*/ 2147483647 h 115"/>
              <a:gd name="T64" fmla="*/ 2147483647 w 123"/>
              <a:gd name="T65" fmla="*/ 2147483647 h 115"/>
              <a:gd name="T66" fmla="*/ 2147483647 w 123"/>
              <a:gd name="T67" fmla="*/ 2147483647 h 115"/>
              <a:gd name="T68" fmla="*/ 2147483647 w 123"/>
              <a:gd name="T69" fmla="*/ 2147483647 h 115"/>
              <a:gd name="T70" fmla="*/ 2147483647 w 123"/>
              <a:gd name="T71" fmla="*/ 2147483647 h 115"/>
              <a:gd name="T72" fmla="*/ 2147483647 w 123"/>
              <a:gd name="T73" fmla="*/ 2147483647 h 115"/>
              <a:gd name="T74" fmla="*/ 2147483647 w 123"/>
              <a:gd name="T75" fmla="*/ 2147483647 h 115"/>
              <a:gd name="T76" fmla="*/ 2147483647 w 123"/>
              <a:gd name="T77" fmla="*/ 2147483647 h 115"/>
              <a:gd name="T78" fmla="*/ 2147483647 w 123"/>
              <a:gd name="T79" fmla="*/ 2147483647 h 115"/>
              <a:gd name="T80" fmla="*/ 2147483647 w 123"/>
              <a:gd name="T81" fmla="*/ 2147483647 h 115"/>
              <a:gd name="T82" fmla="*/ 2147483647 w 123"/>
              <a:gd name="T83" fmla="*/ 2147483647 h 115"/>
              <a:gd name="T84" fmla="*/ 2147483647 w 123"/>
              <a:gd name="T85" fmla="*/ 2147483647 h 115"/>
              <a:gd name="T86" fmla="*/ 2147483647 w 123"/>
              <a:gd name="T87" fmla="*/ 2147483647 h 1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4" name="Text Placeholder 3"/>
          <p:cNvSpPr txBox="1">
            <a:spLocks/>
          </p:cNvSpPr>
          <p:nvPr/>
        </p:nvSpPr>
        <p:spPr bwMode="auto">
          <a:xfrm>
            <a:off x="6327775" y="3465513"/>
            <a:ext cx="46037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376092"/>
                </a:solidFill>
                <a:cs typeface="Calibri" pitchFamily="34" charset="0"/>
              </a:rPr>
              <a:t>список обновлений подсистемы учета и отчетности</a:t>
            </a:r>
          </a:p>
        </p:txBody>
      </p:sp>
      <p:grpSp>
        <p:nvGrpSpPr>
          <p:cNvPr id="103" name="Group 56"/>
          <p:cNvGrpSpPr/>
          <p:nvPr/>
        </p:nvGrpSpPr>
        <p:grpSpPr>
          <a:xfrm>
            <a:off x="5823966" y="4292999"/>
            <a:ext cx="228088" cy="239215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10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7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8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9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0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1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3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31766" name="Text Placeholder 3"/>
          <p:cNvSpPr txBox="1">
            <a:spLocks/>
          </p:cNvSpPr>
          <p:nvPr/>
        </p:nvSpPr>
        <p:spPr bwMode="auto">
          <a:xfrm>
            <a:off x="6327775" y="4117975"/>
            <a:ext cx="5019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4A452A"/>
                </a:solidFill>
                <a:cs typeface="Calibri" pitchFamily="34" charset="0"/>
              </a:rPr>
              <a:t>краткая памятка по работе в подсистеме учета и отчетности</a:t>
            </a:r>
          </a:p>
        </p:txBody>
      </p:sp>
      <p:sp>
        <p:nvSpPr>
          <p:cNvPr id="31767" name="Прямоугольник 1"/>
          <p:cNvSpPr>
            <a:spLocks noChangeArrowheads="1"/>
          </p:cNvSpPr>
          <p:nvPr/>
        </p:nvSpPr>
        <p:spPr bwMode="auto">
          <a:xfrm>
            <a:off x="6091238" y="1760538"/>
            <a:ext cx="5132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«ГИС/Электронный бюджет/</a:t>
            </a:r>
            <a:r>
              <a:rPr lang="en-US" altLang="ru-RU" sz="1800" b="1">
                <a:solidFill>
                  <a:srgbClr val="00192F"/>
                </a:solidFill>
                <a:cs typeface="Calibri" pitchFamily="34" charset="0"/>
              </a:rPr>
              <a:t> </a:t>
            </a: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Учет и отчетность» :</a:t>
            </a:r>
          </a:p>
        </p:txBody>
      </p:sp>
      <p:sp>
        <p:nvSpPr>
          <p:cNvPr id="31768" name="Text Placeholder 3"/>
          <p:cNvSpPr txBox="1">
            <a:spLocks/>
          </p:cNvSpPr>
          <p:nvPr/>
        </p:nvSpPr>
        <p:spPr bwMode="auto">
          <a:xfrm>
            <a:off x="631825" y="4891088"/>
            <a:ext cx="400208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>
                <a:cs typeface="Calibri" pitchFamily="34" charset="0"/>
              </a:rPr>
              <a:t>консультация пользователей по вопросам подключения к подсистеме учета и отчетности;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>
                <a:cs typeface="Calibri" pitchFamily="34" charset="0"/>
              </a:rPr>
              <a:t>методологическое сопровождение пользователей;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>
                <a:cs typeface="Calibri" pitchFamily="34" charset="0"/>
              </a:rPr>
              <a:t>помощь в устранении технических неисправностей.</a:t>
            </a:r>
          </a:p>
        </p:txBody>
      </p:sp>
      <p:sp>
        <p:nvSpPr>
          <p:cNvPr id="31769" name="Прямоугольник 1"/>
          <p:cNvSpPr>
            <a:spLocks noChangeArrowheads="1"/>
          </p:cNvSpPr>
          <p:nvPr/>
        </p:nvSpPr>
        <p:spPr bwMode="auto">
          <a:xfrm>
            <a:off x="5678488" y="4879975"/>
            <a:ext cx="578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«ГИС/Электронный бюджет/</a:t>
            </a:r>
            <a:r>
              <a:rPr lang="en-US" altLang="ru-RU" sz="1800" b="1">
                <a:solidFill>
                  <a:srgbClr val="00192F"/>
                </a:solidFill>
                <a:cs typeface="Calibri" pitchFamily="34" charset="0"/>
              </a:rPr>
              <a:t> </a:t>
            </a: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Подключение к системе» :</a:t>
            </a:r>
          </a:p>
        </p:txBody>
      </p:sp>
      <p:sp>
        <p:nvSpPr>
          <p:cNvPr id="31770" name="Прямоугольник 2"/>
          <p:cNvSpPr>
            <a:spLocks noChangeArrowheads="1"/>
          </p:cNvSpPr>
          <p:nvPr/>
        </p:nvSpPr>
        <p:spPr bwMode="auto">
          <a:xfrm>
            <a:off x="5719763" y="1004888"/>
            <a:ext cx="5875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>
                <a:cs typeface="Calibri" pitchFamily="34" charset="0"/>
              </a:rPr>
              <a:t>Официальный сайт Федерального казначейства </a:t>
            </a:r>
            <a:r>
              <a:rPr lang="en-US" altLang="ru-RU" b="1">
                <a:solidFill>
                  <a:srgbClr val="00192F"/>
                </a:solidFill>
                <a:cs typeface="Calibri" pitchFamily="34" charset="0"/>
                <a:hlinkClick r:id="rId3"/>
              </a:rPr>
              <a:t>www.roskazna.ru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884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Номер слайда 4"/>
          <p:cNvSpPr txBox="1">
            <a:spLocks noGrp="1"/>
          </p:cNvSpPr>
          <p:nvPr/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8" rIns="91424" bIns="45718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500"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66349" y="2276883"/>
            <a:ext cx="8160907" cy="1015663"/>
          </a:xfrm>
          <a:prstGeom prst="rect">
            <a:avLst/>
          </a:prstGeom>
          <a:noFill/>
        </p:spPr>
        <p:txBody>
          <a:bodyPr lIns="91424" tIns="45718" rIns="91424" bIns="45718">
            <a:spAutoFit/>
          </a:bodyPr>
          <a:lstStyle/>
          <a:p>
            <a:pPr algn="ctr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www.roskazna.ru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3647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auto">
          <a:xfrm>
            <a:off x="927020" y="1922836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  <a:t/>
            </a:r>
            <a:b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</a:br>
            <a:endParaRPr altLang="ru-RU" sz="3200" cap="none" dirty="0" smtClean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94220" y="5509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90"/>
                </a:solidFill>
              </a:rPr>
              <a:t>Направление </a:t>
            </a:r>
            <a:r>
              <a:rPr lang="ru-RU" b="1" dirty="0">
                <a:solidFill>
                  <a:srgbClr val="000090"/>
                </a:solidFill>
              </a:rPr>
              <a:t>принятых комплектов отчетности </a:t>
            </a:r>
            <a:r>
              <a:rPr lang="ru-RU" b="1" dirty="0" smtClean="0">
                <a:solidFill>
                  <a:srgbClr val="000090"/>
                </a:solidFill>
              </a:rPr>
              <a:t>ГРБС </a:t>
            </a:r>
            <a:r>
              <a:rPr lang="ru-RU" b="1" dirty="0">
                <a:solidFill>
                  <a:srgbClr val="000090"/>
                </a:solidFill>
              </a:rPr>
              <a:t>в Счетную палату Российской Федерации из </a:t>
            </a:r>
            <a:r>
              <a:rPr lang="ru-RU" b="1" dirty="0" err="1">
                <a:solidFill>
                  <a:srgbClr val="000090"/>
                </a:solidFill>
              </a:rPr>
              <a:t>ПУиО</a:t>
            </a:r>
            <a:r>
              <a:rPr lang="ru-RU" b="1" dirty="0">
                <a:solidFill>
                  <a:srgbClr val="000090"/>
                </a:solidFill>
              </a:rPr>
              <a:t> </a:t>
            </a:r>
            <a:r>
              <a:rPr lang="ru-RU" b="1" dirty="0" smtClean="0">
                <a:solidFill>
                  <a:srgbClr val="000090"/>
                </a:solidFill>
              </a:rPr>
              <a:t>ГИИС ЭБ</a:t>
            </a:r>
            <a:endParaRPr lang="ru-RU" b="1" dirty="0">
              <a:solidFill>
                <a:srgbClr val="00009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97" y="1570075"/>
            <a:ext cx="5952381" cy="13047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6844" y="3093389"/>
            <a:ext cx="5352381" cy="2342857"/>
          </a:xfrm>
          <a:prstGeom prst="rect">
            <a:avLst/>
          </a:prstGeom>
        </p:spPr>
      </p:pic>
      <p:sp>
        <p:nvSpPr>
          <p:cNvPr id="13" name="Выгнутая вниз стрелка 12"/>
          <p:cNvSpPr/>
          <p:nvPr/>
        </p:nvSpPr>
        <p:spPr>
          <a:xfrm rot="3388702">
            <a:off x="3079806" y="3380729"/>
            <a:ext cx="2510527" cy="2088298"/>
          </a:xfrm>
          <a:prstGeom prst="curvedUpArrow">
            <a:avLst>
              <a:gd name="adj1" fmla="val 25000"/>
              <a:gd name="adj2" fmla="val 5082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78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Скругленный прямоугольник 79"/>
          <p:cNvSpPr/>
          <p:nvPr/>
        </p:nvSpPr>
        <p:spPr>
          <a:xfrm>
            <a:off x="233652" y="4078235"/>
            <a:ext cx="11780158" cy="2667137"/>
          </a:xfrm>
          <a:prstGeom prst="roundRect">
            <a:avLst>
              <a:gd name="adj" fmla="val 2229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233455" y="1566339"/>
            <a:ext cx="11780158" cy="2435743"/>
          </a:xfrm>
          <a:prstGeom prst="roundRect">
            <a:avLst>
              <a:gd name="adj" fmla="val 222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624971" y="4095169"/>
            <a:ext cx="2442359" cy="4668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Пользователь отчетности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650091" y="1532961"/>
            <a:ext cx="2689435" cy="33178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 smtClean="0">
                <a:solidFill>
                  <a:srgbClr val="1F497D"/>
                </a:solidFill>
              </a:rPr>
              <a:t>Субъект отчетности</a:t>
            </a:r>
            <a:endParaRPr lang="ru-RU" sz="1400" b="1" dirty="0">
              <a:solidFill>
                <a:srgbClr val="1F497D"/>
              </a:solidFill>
            </a:endParaRPr>
          </a:p>
        </p:txBody>
      </p:sp>
      <p:sp>
        <p:nvSpPr>
          <p:cNvPr id="64" name="Прямоугольник 6"/>
          <p:cNvSpPr>
            <a:spLocks noChangeArrowheads="1"/>
          </p:cNvSpPr>
          <p:nvPr/>
        </p:nvSpPr>
        <p:spPr bwMode="auto">
          <a:xfrm>
            <a:off x="3995738" y="171450"/>
            <a:ext cx="80518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8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Р</a:t>
            </a:r>
            <a:r>
              <a:rPr lang="ru-RU" altLang="ru-RU" sz="18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еализованный функционал подсистемы учета и отчетности </a:t>
            </a:r>
          </a:p>
          <a:p>
            <a:pPr algn="ctr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8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65" name="Стрелка углом вверх 64"/>
          <p:cNvSpPr/>
          <p:nvPr/>
        </p:nvSpPr>
        <p:spPr>
          <a:xfrm rot="16200000" flipH="1">
            <a:off x="5474831" y="-708396"/>
            <a:ext cx="2052000" cy="8272005"/>
          </a:xfrm>
          <a:prstGeom prst="bentUpArrow">
            <a:avLst>
              <a:gd name="adj1" fmla="val 7614"/>
              <a:gd name="adj2" fmla="val 7921"/>
              <a:gd name="adj3" fmla="val 16268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9233433" y="4475614"/>
            <a:ext cx="2590154" cy="1592559"/>
            <a:chOff x="9137736" y="4512239"/>
            <a:chExt cx="2590154" cy="1592559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67" name="Группа 66"/>
            <p:cNvGrpSpPr/>
            <p:nvPr/>
          </p:nvGrpSpPr>
          <p:grpSpPr>
            <a:xfrm>
              <a:off x="9365689" y="4650553"/>
              <a:ext cx="2362201" cy="1454245"/>
              <a:chOff x="1601478" y="1526230"/>
              <a:chExt cx="2362201" cy="1294156"/>
            </a:xfrm>
          </p:grpSpPr>
          <p:sp>
            <p:nvSpPr>
              <p:cNvPr id="69" name="Скругленный прямоугольник 68"/>
              <p:cNvSpPr/>
              <p:nvPr/>
            </p:nvSpPr>
            <p:spPr>
              <a:xfrm>
                <a:off x="1601478" y="1548559"/>
                <a:ext cx="2362201" cy="1271827"/>
              </a:xfrm>
              <a:prstGeom prst="roundRect">
                <a:avLst>
                  <a:gd name="adj" fmla="val 9584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1644165" y="1526230"/>
                <a:ext cx="2225058" cy="1294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8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Представление консолидированной 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Представление консолидированной отчетности в Федеральное казначейство.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8" name="Группа 97"/>
            <p:cNvGrpSpPr/>
            <p:nvPr/>
          </p:nvGrpSpPr>
          <p:grpSpPr>
            <a:xfrm>
              <a:off x="9137736" y="4512239"/>
              <a:ext cx="457200" cy="457200"/>
              <a:chOff x="3220211" y="1673844"/>
              <a:chExt cx="457200" cy="457200"/>
            </a:xfrm>
          </p:grpSpPr>
          <p:sp>
            <p:nvSpPr>
              <p:cNvPr id="99" name="Овал 98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00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2" name="Группа 11"/>
          <p:cNvGrpSpPr/>
          <p:nvPr/>
        </p:nvGrpSpPr>
        <p:grpSpPr>
          <a:xfrm>
            <a:off x="9220187" y="1701105"/>
            <a:ext cx="2667001" cy="1419138"/>
            <a:chOff x="9060889" y="1593791"/>
            <a:chExt cx="2667001" cy="141913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47" name="Группа 46"/>
            <p:cNvGrpSpPr/>
            <p:nvPr/>
          </p:nvGrpSpPr>
          <p:grpSpPr>
            <a:xfrm>
              <a:off x="9365690" y="1791850"/>
              <a:ext cx="2362200" cy="1221079"/>
              <a:chOff x="1570038" y="1499754"/>
              <a:chExt cx="2362200" cy="1221079"/>
            </a:xfrm>
          </p:grpSpPr>
          <p:sp>
            <p:nvSpPr>
              <p:cNvPr id="49" name="Скругленный прямоугольник 48"/>
              <p:cNvSpPr/>
              <p:nvPr/>
            </p:nvSpPr>
            <p:spPr>
              <a:xfrm>
                <a:off x="1570038" y="1499754"/>
                <a:ext cx="2362200" cy="1221079"/>
              </a:xfrm>
              <a:prstGeom prst="roundRect">
                <a:avLst>
                  <a:gd name="adj" fmla="val 1139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1601522" y="1527209"/>
                <a:ext cx="2299229" cy="10695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4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Представление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Представление подписанных форм отчетности пользователю отчетности.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6" name="Группа 85"/>
            <p:cNvGrpSpPr/>
            <p:nvPr/>
          </p:nvGrpSpPr>
          <p:grpSpPr>
            <a:xfrm>
              <a:off x="9060889" y="1593791"/>
              <a:ext cx="457200" cy="457200"/>
              <a:chOff x="3144011" y="1635744"/>
              <a:chExt cx="457200" cy="457200"/>
            </a:xfrm>
          </p:grpSpPr>
          <p:sp>
            <p:nvSpPr>
              <p:cNvPr id="87" name="Овал 86"/>
              <p:cNvSpPr/>
              <p:nvPr/>
            </p:nvSpPr>
            <p:spPr>
              <a:xfrm>
                <a:off x="3144011" y="16357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8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62751" y="16696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3" name="Стрелка вправо 72"/>
          <p:cNvSpPr/>
          <p:nvPr/>
        </p:nvSpPr>
        <p:spPr>
          <a:xfrm>
            <a:off x="8673324" y="2364877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6316798" y="1738830"/>
            <a:ext cx="2710053" cy="1377917"/>
            <a:chOff x="6157500" y="1631516"/>
            <a:chExt cx="2710053" cy="1377917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43" name="Группа 42"/>
            <p:cNvGrpSpPr/>
            <p:nvPr/>
          </p:nvGrpSpPr>
          <p:grpSpPr>
            <a:xfrm>
              <a:off x="6375694" y="1791850"/>
              <a:ext cx="2491859" cy="1217583"/>
              <a:chOff x="1570038" y="1503250"/>
              <a:chExt cx="2491859" cy="1217583"/>
            </a:xfrm>
          </p:grpSpPr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1570038" y="1503250"/>
                <a:ext cx="2362200" cy="1217583"/>
              </a:xfrm>
              <a:prstGeom prst="roundRect">
                <a:avLst>
                  <a:gd name="adj" fmla="val 964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581104" y="1530548"/>
                <a:ext cx="2480793" cy="11156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3. Согласование и подписание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согласование форм отчетности;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подписание форм отчетности.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>
              <a:off x="6157500" y="1631516"/>
              <a:ext cx="457200" cy="457200"/>
              <a:chOff x="3220211" y="1673844"/>
              <a:chExt cx="457200" cy="457200"/>
            </a:xfrm>
          </p:grpSpPr>
          <p:sp>
            <p:nvSpPr>
              <p:cNvPr id="84" name="Овал 83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5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2" name="Стрелка вправо 71"/>
          <p:cNvSpPr/>
          <p:nvPr/>
        </p:nvSpPr>
        <p:spPr>
          <a:xfrm>
            <a:off x="5725771" y="2360687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347979" y="1739118"/>
            <a:ext cx="2701756" cy="2189148"/>
            <a:chOff x="3188681" y="1631804"/>
            <a:chExt cx="2701756" cy="218914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39" name="Группа 38"/>
            <p:cNvGrpSpPr/>
            <p:nvPr/>
          </p:nvGrpSpPr>
          <p:grpSpPr>
            <a:xfrm>
              <a:off x="3417327" y="1791850"/>
              <a:ext cx="2473110" cy="2029102"/>
              <a:chOff x="1570037" y="1508029"/>
              <a:chExt cx="2473110" cy="1839919"/>
            </a:xfrm>
          </p:grpSpPr>
          <p:sp>
            <p:nvSpPr>
              <p:cNvPr id="41" name="Скругленный прямоугольник 40"/>
              <p:cNvSpPr/>
              <p:nvPr/>
            </p:nvSpPr>
            <p:spPr>
              <a:xfrm>
                <a:off x="1570037" y="1508029"/>
                <a:ext cx="2452590" cy="1839919"/>
              </a:xfrm>
              <a:prstGeom prst="roundRect">
                <a:avLst>
                  <a:gd name="adj" fmla="val 6913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1601522" y="1531896"/>
                <a:ext cx="2441625" cy="17372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2. Проверка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(в том числе на соответствие контрольным соотношениям)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автоматизированных контролей: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форматно-логического;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err="1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внутридокументного</a:t>
                </a: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err="1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междокументного</a:t>
                </a: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</a:t>
                </a: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нешнего.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4" name="Группа 3"/>
            <p:cNvGrpSpPr/>
            <p:nvPr/>
          </p:nvGrpSpPr>
          <p:grpSpPr>
            <a:xfrm>
              <a:off x="3188681" y="1631804"/>
              <a:ext cx="457200" cy="457200"/>
              <a:chOff x="3220211" y="1673844"/>
              <a:chExt cx="457200" cy="457200"/>
            </a:xfrm>
          </p:grpSpPr>
          <p:sp>
            <p:nvSpPr>
              <p:cNvPr id="81" name="Овал 80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2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1" name="Стрелка вправо 70"/>
          <p:cNvSpPr/>
          <p:nvPr/>
        </p:nvSpPr>
        <p:spPr>
          <a:xfrm>
            <a:off x="2724962" y="2326881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42883" y="1751970"/>
            <a:ext cx="2828054" cy="2270852"/>
            <a:chOff x="200548" y="1644656"/>
            <a:chExt cx="2828054" cy="2270852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28594" y="1795346"/>
              <a:ext cx="2474094" cy="2043218"/>
            </a:xfrm>
            <a:prstGeom prst="roundRect">
              <a:avLst>
                <a:gd name="adj" fmla="val 659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28593" y="1791850"/>
              <a:ext cx="2600009" cy="2123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1. Формирование </a:t>
              </a:r>
            </a:p>
            <a:p>
              <a:pPr algn="ctr">
                <a:spcAft>
                  <a:spcPts val="300"/>
                </a:spcAft>
                <a:defRPr/>
              </a:pPr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форм отчетности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импорт форм отчетности из    внешних информационных систем;</a:t>
              </a:r>
              <a:endParaRPr lang="ru-RU" sz="1100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ввод информации вручную для формирования формы отчетности;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формирование форм отчетности на основе данных других форм отчетности.</a:t>
              </a:r>
              <a:endParaRPr lang="ru-RU" sz="1100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200548" y="1644656"/>
              <a:ext cx="457200" cy="457200"/>
              <a:chOff x="200548" y="1697206"/>
              <a:chExt cx="457200" cy="457200"/>
            </a:xfrm>
          </p:grpSpPr>
          <p:sp>
            <p:nvSpPr>
              <p:cNvPr id="3" name="Овал 2"/>
              <p:cNvSpPr/>
              <p:nvPr/>
            </p:nvSpPr>
            <p:spPr>
              <a:xfrm>
                <a:off x="200548" y="1697206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2295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193" y="1731078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6" name="Стрелка вправо 75"/>
          <p:cNvSpPr/>
          <p:nvPr/>
        </p:nvSpPr>
        <p:spPr>
          <a:xfrm>
            <a:off x="8609722" y="5035794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6261996" y="4477300"/>
            <a:ext cx="2592861" cy="1590874"/>
            <a:chOff x="6145033" y="4513925"/>
            <a:chExt cx="2592861" cy="1590874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9" name="Группа 58"/>
            <p:cNvGrpSpPr/>
            <p:nvPr/>
          </p:nvGrpSpPr>
          <p:grpSpPr>
            <a:xfrm>
              <a:off x="6375694" y="4679141"/>
              <a:ext cx="2362200" cy="1425658"/>
              <a:chOff x="1643608" y="1524000"/>
              <a:chExt cx="2362200" cy="1425658"/>
            </a:xfrm>
          </p:grpSpPr>
          <p:sp>
            <p:nvSpPr>
              <p:cNvPr id="61" name="Скругленный прямоугольник 60"/>
              <p:cNvSpPr/>
              <p:nvPr/>
            </p:nvSpPr>
            <p:spPr>
              <a:xfrm>
                <a:off x="1643608" y="1524000"/>
                <a:ext cx="2362200" cy="1425658"/>
              </a:xfrm>
              <a:prstGeom prst="roundRect">
                <a:avLst>
                  <a:gd name="adj" fmla="val 1128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1706579" y="1534820"/>
                <a:ext cx="2299229" cy="12849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7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Свод и консолидация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свода и консолидации принятых форм отчетности.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5" name="Группа 94"/>
            <p:cNvGrpSpPr/>
            <p:nvPr/>
          </p:nvGrpSpPr>
          <p:grpSpPr>
            <a:xfrm>
              <a:off x="6145033" y="4513925"/>
              <a:ext cx="457200" cy="457200"/>
              <a:chOff x="3220211" y="1673844"/>
              <a:chExt cx="457200" cy="457200"/>
            </a:xfrm>
          </p:grpSpPr>
          <p:sp>
            <p:nvSpPr>
              <p:cNvPr id="96" name="Овал 95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7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5" name="Стрелка вправо 74"/>
          <p:cNvSpPr/>
          <p:nvPr/>
        </p:nvSpPr>
        <p:spPr>
          <a:xfrm>
            <a:off x="5662170" y="5035793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3273914" y="4470013"/>
            <a:ext cx="2624225" cy="2234410"/>
            <a:chOff x="3178217" y="4506638"/>
            <a:chExt cx="2624225" cy="2234410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5" name="Группа 54"/>
            <p:cNvGrpSpPr/>
            <p:nvPr/>
          </p:nvGrpSpPr>
          <p:grpSpPr>
            <a:xfrm>
              <a:off x="3408711" y="4675646"/>
              <a:ext cx="2393731" cy="2065402"/>
              <a:chOff x="1592862" y="1520504"/>
              <a:chExt cx="2393731" cy="1777172"/>
            </a:xfrm>
          </p:grpSpPr>
          <p:sp>
            <p:nvSpPr>
              <p:cNvPr id="57" name="Скругленный прямоугольник 56"/>
              <p:cNvSpPr/>
              <p:nvPr/>
            </p:nvSpPr>
            <p:spPr>
              <a:xfrm>
                <a:off x="1592862" y="1523999"/>
                <a:ext cx="2370816" cy="1773677"/>
              </a:xfrm>
              <a:prstGeom prst="roundRect">
                <a:avLst>
                  <a:gd name="adj" fmla="val 7478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1592862" y="1520504"/>
                <a:ext cx="2393731" cy="16485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6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Приемка форм отчетности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(прошедших проверку)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приемки форм отчетности, прошедших все виды проверки, а том числе автоматизированной;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возврат форм отчетности, не прошедших проверку, на доработку.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2" name="Группа 91"/>
            <p:cNvGrpSpPr/>
            <p:nvPr/>
          </p:nvGrpSpPr>
          <p:grpSpPr>
            <a:xfrm>
              <a:off x="3178217" y="4506638"/>
              <a:ext cx="457200" cy="457200"/>
              <a:chOff x="3220211" y="1673844"/>
              <a:chExt cx="457200" cy="457200"/>
            </a:xfrm>
          </p:grpSpPr>
          <p:sp>
            <p:nvSpPr>
              <p:cNvPr id="93" name="Овал 92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4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4" name="Стрелка вправо 73"/>
          <p:cNvSpPr/>
          <p:nvPr/>
        </p:nvSpPr>
        <p:spPr>
          <a:xfrm>
            <a:off x="2661361" y="5035792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99993" y="4466815"/>
            <a:ext cx="2775444" cy="2237608"/>
            <a:chOff x="199993" y="4492807"/>
            <a:chExt cx="2775444" cy="223760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1" name="Группа 50"/>
            <p:cNvGrpSpPr/>
            <p:nvPr/>
          </p:nvGrpSpPr>
          <p:grpSpPr>
            <a:xfrm>
              <a:off x="375429" y="4667178"/>
              <a:ext cx="2600008" cy="2063237"/>
              <a:chOff x="1485343" y="1520504"/>
              <a:chExt cx="2600008" cy="2063237"/>
            </a:xfrm>
          </p:grpSpPr>
          <p:pic>
            <p:nvPicPr>
              <p:cNvPr id="52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0037" y="2096935"/>
                <a:ext cx="274373" cy="2743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Скругленный прямоугольник 52"/>
              <p:cNvSpPr/>
              <p:nvPr/>
            </p:nvSpPr>
            <p:spPr>
              <a:xfrm>
                <a:off x="1538508" y="1524000"/>
                <a:ext cx="2474094" cy="2059741"/>
              </a:xfrm>
              <a:prstGeom prst="roundRect">
                <a:avLst>
                  <a:gd name="adj" fmla="val 7204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485343" y="1520504"/>
                <a:ext cx="2600008" cy="19620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5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Выполнение </a:t>
                </a:r>
              </a:p>
              <a:p>
                <a:pPr algn="ctr">
                  <a:defRPr/>
                </a:pP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проверки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  <a:endParaRPr lang="ru-RU" sz="1100" b="1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(в </a:t>
                </a:r>
                <a:r>
                  <a:rPr lang="ru-RU" sz="11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том числе на соответствие контрольным </a:t>
                </a:r>
                <a:r>
                  <a:rPr lang="ru-RU" sz="11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соотношениям)</a:t>
                </a:r>
                <a:endParaRPr lang="ru-RU" sz="1100" b="1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</a:t>
                </a:r>
                <a:r>
                  <a:rPr lang="ru-RU" sz="1100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автоматизированных </a:t>
                </a: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контролей;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иных проверок форм отчетности, за исключением автоматизированных.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9" name="Группа 88"/>
            <p:cNvGrpSpPr/>
            <p:nvPr/>
          </p:nvGrpSpPr>
          <p:grpSpPr>
            <a:xfrm>
              <a:off x="199993" y="4492807"/>
              <a:ext cx="457200" cy="457200"/>
              <a:chOff x="3220211" y="1673844"/>
              <a:chExt cx="457200" cy="457200"/>
            </a:xfrm>
          </p:grpSpPr>
          <p:sp>
            <p:nvSpPr>
              <p:cNvPr id="90" name="Овал 89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1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2488026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с двумя скругленными соседними углами 32"/>
          <p:cNvSpPr/>
          <p:nvPr/>
        </p:nvSpPr>
        <p:spPr>
          <a:xfrm>
            <a:off x="6425512" y="1223029"/>
            <a:ext cx="4228781" cy="616658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Создание отчета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911601" y="174713"/>
            <a:ext cx="810259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ормирование отчетности в подсистеме учета и отчетности </a:t>
            </a:r>
          </a:p>
          <a:p>
            <a:pPr algn="ctr">
              <a:lnSpc>
                <a:spcPct val="90000"/>
              </a:lnSpc>
            </a:pP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5" name="Прямоугольник с двумя скругленными соседними углами 14"/>
          <p:cNvSpPr/>
          <p:nvPr/>
        </p:nvSpPr>
        <p:spPr>
          <a:xfrm>
            <a:off x="1663535" y="1223030"/>
            <a:ext cx="3235045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Новый отчет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438534" y="1839686"/>
            <a:ext cx="4215759" cy="31459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556031" y="4072455"/>
            <a:ext cx="2924081" cy="76758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prstClr val="black"/>
                </a:solidFill>
              </a:rPr>
              <a:t>Формирования </a:t>
            </a:r>
            <a:r>
              <a:rPr lang="ru-RU" dirty="0">
                <a:solidFill>
                  <a:prstClr val="black"/>
                </a:solidFill>
              </a:rPr>
              <a:t>на основе данных другого отчета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536803" y="2550881"/>
            <a:ext cx="2943309" cy="76758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prstClr val="black"/>
                </a:solidFill>
              </a:rPr>
              <a:t>Ручной </a:t>
            </a:r>
            <a:r>
              <a:rPr lang="ru-RU" dirty="0">
                <a:solidFill>
                  <a:prstClr val="black"/>
                </a:solidFill>
              </a:rPr>
              <a:t>ввод данных 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556031" y="3318464"/>
            <a:ext cx="2924081" cy="75399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prstClr val="black"/>
                </a:solidFill>
              </a:rPr>
              <a:t>Загрузка </a:t>
            </a:r>
            <a:r>
              <a:rPr lang="ru-RU" dirty="0">
                <a:solidFill>
                  <a:prstClr val="black"/>
                </a:solidFill>
              </a:rPr>
              <a:t>данных из структурированного файла</a:t>
            </a:r>
          </a:p>
        </p:txBody>
      </p:sp>
      <p:sp>
        <p:nvSpPr>
          <p:cNvPr id="23" name="Стрелка вправо 22"/>
          <p:cNvSpPr/>
          <p:nvPr/>
        </p:nvSpPr>
        <p:spPr>
          <a:xfrm>
            <a:off x="4898581" y="2959818"/>
            <a:ext cx="1621973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0244" y="2292633"/>
            <a:ext cx="2132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Субъект отчетности</a:t>
            </a:r>
            <a:endParaRPr lang="ru-RU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556031" y="1923463"/>
            <a:ext cx="2924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Способы формирования форм отчетности:</a:t>
            </a:r>
            <a:endParaRPr lang="ru-RU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5" name="Прямоугольник с двумя скругленными соседними углами 24"/>
          <p:cNvSpPr/>
          <p:nvPr/>
        </p:nvSpPr>
        <p:spPr>
          <a:xfrm>
            <a:off x="6401734" y="5141675"/>
            <a:ext cx="4252559" cy="616658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Создание пустой формы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410201" y="5758332"/>
            <a:ext cx="4244092" cy="7254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6031" y="5804620"/>
            <a:ext cx="2943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Создан отчет со статусом  «Показатели отсутствуют»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4898580" y="5282255"/>
            <a:ext cx="1621973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69583" y="1839686"/>
            <a:ext cx="3218113" cy="46441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22" y="4861539"/>
            <a:ext cx="1155119" cy="115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362" y="5880631"/>
            <a:ext cx="494308" cy="49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24" y="2801337"/>
            <a:ext cx="1082357" cy="1082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101" y="2801337"/>
            <a:ext cx="1134400" cy="113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262" y="2661965"/>
            <a:ext cx="890508" cy="1104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292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Прямоугольник 71"/>
          <p:cNvSpPr/>
          <p:nvPr/>
        </p:nvSpPr>
        <p:spPr>
          <a:xfrm>
            <a:off x="3965423" y="174712"/>
            <a:ext cx="80657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роверка форм отчетности в подсистеме учета и отчетности </a:t>
            </a:r>
          </a:p>
          <a:p>
            <a:pPr algn="r" eaLnBrk="1" hangingPunct="1"/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6295499" y="2986314"/>
            <a:ext cx="1254981" cy="900613"/>
          </a:xfrm>
          <a:custGeom>
            <a:avLst/>
            <a:gdLst>
              <a:gd name="connsiteX0" fmla="*/ 0 w 1254981"/>
              <a:gd name="connsiteY0" fmla="*/ 0 h 900613"/>
              <a:gd name="connsiteX1" fmla="*/ 1254981 w 1254981"/>
              <a:gd name="connsiteY1" fmla="*/ 0 h 900613"/>
              <a:gd name="connsiteX2" fmla="*/ 1254981 w 1254981"/>
              <a:gd name="connsiteY2" fmla="*/ 900613 h 900613"/>
              <a:gd name="connsiteX3" fmla="*/ 0 w 1254981"/>
              <a:gd name="connsiteY3" fmla="*/ 900613 h 900613"/>
              <a:gd name="connsiteX4" fmla="*/ 0 w 1254981"/>
              <a:gd name="connsiteY4" fmla="*/ 0 h 90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4981" h="900613">
                <a:moveTo>
                  <a:pt x="0" y="0"/>
                </a:moveTo>
                <a:lnTo>
                  <a:pt x="1254981" y="0"/>
                </a:lnTo>
                <a:lnTo>
                  <a:pt x="1254981" y="900613"/>
                </a:lnTo>
                <a:lnTo>
                  <a:pt x="0" y="9006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0452" rIns="0" bIns="64770" numCol="1" spcCol="1270" anchor="ctr" anchorCtr="0">
            <a:no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</a:pPr>
            <a:r>
              <a:rPr lang="ru-RU" sz="1700" dirty="0" smtClean="0">
                <a:solidFill>
                  <a:prstClr val="white"/>
                </a:solidFill>
              </a:rPr>
              <a:t>Создан с ошибками</a:t>
            </a:r>
            <a:endParaRPr lang="ru-RU" sz="1700" dirty="0">
              <a:solidFill>
                <a:prstClr val="white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889760" y="1426029"/>
            <a:ext cx="10292901" cy="5087256"/>
            <a:chOff x="764673" y="1110509"/>
            <a:chExt cx="10380249" cy="5421962"/>
          </a:xfrm>
        </p:grpSpPr>
        <p:pic>
          <p:nvPicPr>
            <p:cNvPr id="3083" name="Picture 11" descr="C:\Users\3256\Desktop\Презентации\Картинки\протокол (1)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546" y="4050219"/>
              <a:ext cx="1975306" cy="1667359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Стрелка вправо 32"/>
            <p:cNvSpPr/>
            <p:nvPr/>
          </p:nvSpPr>
          <p:spPr>
            <a:xfrm rot="3889480">
              <a:off x="4155880" y="3939651"/>
              <a:ext cx="983058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трелка вправо 33"/>
            <p:cNvSpPr/>
            <p:nvPr/>
          </p:nvSpPr>
          <p:spPr>
            <a:xfrm rot="7101049">
              <a:off x="6556707" y="3878398"/>
              <a:ext cx="1130086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трелка вправо 34"/>
            <p:cNvSpPr/>
            <p:nvPr/>
          </p:nvSpPr>
          <p:spPr>
            <a:xfrm rot="9013788">
              <a:off x="7503995" y="4476235"/>
              <a:ext cx="2202272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трелка вправо 30"/>
            <p:cNvSpPr/>
            <p:nvPr/>
          </p:nvSpPr>
          <p:spPr>
            <a:xfrm rot="1694560">
              <a:off x="2086350" y="4493788"/>
              <a:ext cx="2283390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" name="Скругленный прямоугольник 1"/>
            <p:cNvSpPr/>
            <p:nvPr/>
          </p:nvSpPr>
          <p:spPr>
            <a:xfrm>
              <a:off x="2231846" y="1110509"/>
              <a:ext cx="7559654" cy="2448002"/>
            </a:xfrm>
            <a:prstGeom prst="roundRect">
              <a:avLst/>
            </a:prstGeom>
            <a:noFill/>
            <a:ln w="111125" cap="flat" cmpd="dbl">
              <a:solidFill>
                <a:schemeClr val="accent1">
                  <a:lumMod val="7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</a:rPr>
                <a:t> </a:t>
              </a:r>
            </a:p>
            <a:p>
              <a:pPr algn="ctr"/>
              <a:endParaRPr lang="ru-RU" sz="32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ru-RU" sz="2400" b="1" dirty="0" smtClean="0">
                  <a:solidFill>
                    <a:prstClr val="black"/>
                  </a:solidFill>
                </a:rPr>
                <a:t> </a:t>
              </a:r>
              <a:endParaRPr lang="ru-RU" sz="2400" b="1" dirty="0">
                <a:solidFill>
                  <a:prstClr val="black"/>
                </a:solidFill>
              </a:endParaRPr>
            </a:p>
            <a:p>
              <a:r>
                <a:rPr lang="ru-RU" sz="2400" b="1" dirty="0" smtClean="0">
                  <a:solidFill>
                    <a:prstClr val="black"/>
                  </a:solidFill>
                </a:rPr>
                <a:t> 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764673" y="3268617"/>
              <a:ext cx="2474259" cy="985379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black"/>
                  </a:solidFill>
                </a:rPr>
                <a:t>Форматно-логический контроль</a:t>
              </a:r>
              <a:endParaRPr lang="ru-RU" b="1" dirty="0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8616875" y="3204067"/>
              <a:ext cx="2528047" cy="985379"/>
            </a:xfrm>
            <a:prstGeom prst="round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white"/>
                  </a:solidFill>
                </a:rPr>
                <a:t>Внешний контроль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5841403" y="2773750"/>
              <a:ext cx="2671481" cy="985379"/>
            </a:xfrm>
            <a:prstGeom prst="round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black"/>
                  </a:solidFill>
                </a:rPr>
                <a:t>Междокументный</a:t>
              </a:r>
            </a:p>
            <a:p>
              <a:pPr algn="ctr"/>
              <a:r>
                <a:rPr lang="ru-RU" b="1" dirty="0">
                  <a:solidFill>
                    <a:prstClr val="black"/>
                  </a:solidFill>
                </a:rPr>
                <a:t>контроль</a:t>
              </a: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3324115" y="2773746"/>
              <a:ext cx="2377440" cy="985379"/>
            </a:xfrm>
            <a:prstGeom prst="round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err="1" smtClean="0">
                  <a:solidFill>
                    <a:prstClr val="black"/>
                  </a:solidFill>
                </a:rPr>
                <a:t>Внутридокументный</a:t>
              </a:r>
              <a:endParaRPr lang="ru-RU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ru-RU" b="1" dirty="0" smtClean="0">
                  <a:solidFill>
                    <a:prstClr val="black"/>
                  </a:solidFill>
                </a:rPr>
                <a:t>контроль</a:t>
              </a:r>
              <a:endParaRPr lang="ru-RU" b="1" dirty="0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3964027" y="5717579"/>
              <a:ext cx="3754750" cy="814892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ru-RU" sz="2000" b="1" dirty="0" smtClean="0">
                  <a:solidFill>
                    <a:prstClr val="white"/>
                  </a:solidFill>
                </a:rPr>
                <a:t>Формирование протокола контролей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789543" y="3270795"/>
              <a:ext cx="2474259" cy="985379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white"/>
                  </a:solidFill>
                </a:rPr>
                <a:t>Форматно-логический контроль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5866273" y="2775928"/>
              <a:ext cx="2671481" cy="985379"/>
            </a:xfrm>
            <a:prstGeom prst="round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white"/>
                  </a:solidFill>
                </a:rPr>
                <a:t>Междокументный</a:t>
              </a:r>
            </a:p>
            <a:p>
              <a:pPr algn="ctr"/>
              <a:r>
                <a:rPr lang="ru-RU" b="1" dirty="0">
                  <a:solidFill>
                    <a:prstClr val="white"/>
                  </a:solidFill>
                </a:rPr>
                <a:t>контроль</a:t>
              </a: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348986" y="2775924"/>
              <a:ext cx="2377440" cy="985379"/>
            </a:xfrm>
            <a:prstGeom prst="round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err="1" smtClean="0">
                  <a:solidFill>
                    <a:prstClr val="white"/>
                  </a:solidFill>
                </a:rPr>
                <a:t>Внутридокументный</a:t>
              </a:r>
              <a:endParaRPr lang="ru-RU" b="1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ru-RU" b="1" dirty="0" smtClean="0">
                  <a:solidFill>
                    <a:prstClr val="white"/>
                  </a:solidFill>
                </a:rPr>
                <a:t>контроль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611720" y="2295390"/>
            <a:ext cx="2524545" cy="492016"/>
            <a:chOff x="4584610" y="2392698"/>
            <a:chExt cx="2524545" cy="49201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584610" y="2392698"/>
              <a:ext cx="2524545" cy="492016"/>
            </a:xfrm>
            <a:prstGeom prst="roundRect">
              <a:avLst/>
            </a:prstGeom>
            <a:solidFill>
              <a:srgbClr val="DEEBF6"/>
            </a:solidFill>
            <a:scene3d>
              <a:camera prst="orthographicFront"/>
              <a:lightRig rig="threePt" dir="t"/>
            </a:scene3d>
            <a:sp3d prstMaterial="powder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074" name="Рисунок 6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772" y="2440719"/>
              <a:ext cx="656647" cy="383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5293908" y="2447128"/>
              <a:ext cx="17717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</a:rPr>
                <a:t>«Все контроли»</a:t>
              </a:r>
              <a:endParaRPr lang="ru-RU" b="1" dirty="0">
                <a:solidFill>
                  <a:srgbClr val="4F81BD">
                    <a:lumMod val="50000"/>
                  </a:srgbClr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3708587" y="1588778"/>
            <a:ext cx="44796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rgbClr val="4F81BD">
                    <a:lumMod val="50000"/>
                  </a:srgbClr>
                </a:solidFill>
              </a:rPr>
              <a:t>Сформированные отчеты</a:t>
            </a:r>
          </a:p>
        </p:txBody>
      </p:sp>
    </p:spTree>
    <p:extLst>
      <p:ext uri="{BB962C8B-B14F-4D97-AF65-F5344CB8AC3E}">
        <p14:creationId xmlns:p14="http://schemas.microsoft.com/office/powerpoint/2010/main" val="243659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трелка вправо 29"/>
          <p:cNvSpPr/>
          <p:nvPr/>
        </p:nvSpPr>
        <p:spPr>
          <a:xfrm>
            <a:off x="4459245" y="2967340"/>
            <a:ext cx="844667" cy="1259368"/>
          </a:xfrm>
          <a:prstGeom prst="rightArrow">
            <a:avLst>
              <a:gd name="adj1" fmla="val 68705"/>
              <a:gd name="adj2" fmla="val 6301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931557" y="174713"/>
            <a:ext cx="803184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К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онтроль форм отчетности в подсистеме учета и отчетности </a:t>
            </a:r>
          </a:p>
          <a:p>
            <a:pPr algn="ctr">
              <a:lnSpc>
                <a:spcPct val="90000"/>
              </a:lnSpc>
            </a:pP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69" name="Прямоугольник с двумя скругленными соседними углами 68"/>
          <p:cNvSpPr/>
          <p:nvPr/>
        </p:nvSpPr>
        <p:spPr>
          <a:xfrm>
            <a:off x="5367538" y="1583249"/>
            <a:ext cx="2824391" cy="588900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Отчет создан</a:t>
            </a: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8720562" y="1558589"/>
            <a:ext cx="3100039" cy="203873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Отправка форм отчетности на согласование и подписание</a:t>
            </a:r>
            <a:endParaRPr lang="ru-RU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554065" y="4165570"/>
            <a:ext cx="1428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 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ошибками</a:t>
            </a:r>
          </a:p>
        </p:txBody>
      </p:sp>
      <p:pic>
        <p:nvPicPr>
          <p:cNvPr id="6" name="Picture 2" descr="C:\Users\3256\Desktop\Презентации\Картинки\k108801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089" y="2370356"/>
            <a:ext cx="1501858" cy="112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3256\Desktop\Презентации\Картинки\w256h2561372342413documentdelete25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466" y="3891478"/>
            <a:ext cx="914706" cy="91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Стрелка углом вверх 89"/>
          <p:cNvSpPr/>
          <p:nvPr/>
        </p:nvSpPr>
        <p:spPr>
          <a:xfrm>
            <a:off x="8191928" y="3714413"/>
            <a:ext cx="1317831" cy="623286"/>
          </a:xfrm>
          <a:prstGeom prst="bentUpArrow">
            <a:avLst>
              <a:gd name="adj1" fmla="val 31113"/>
              <a:gd name="adj2" fmla="val 27684"/>
              <a:gd name="adj3" fmla="val 45338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9" name="Стрелка вправо 58"/>
          <p:cNvSpPr/>
          <p:nvPr/>
        </p:nvSpPr>
        <p:spPr>
          <a:xfrm rot="10800000">
            <a:off x="4481545" y="5540260"/>
            <a:ext cx="854543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2" name="Стрелка вправо 91"/>
          <p:cNvSpPr/>
          <p:nvPr/>
        </p:nvSpPr>
        <p:spPr>
          <a:xfrm>
            <a:off x="8191929" y="2607929"/>
            <a:ext cx="515388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1033246" y="1583250"/>
            <a:ext cx="3425999" cy="588900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Результат прохождения контролей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90960" y="2242367"/>
            <a:ext cx="343661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4F81BD">
                    <a:lumMod val="50000"/>
                  </a:srgbClr>
                </a:solidFill>
              </a:rPr>
              <a:t>Отображаются в виде фонарной группы</a:t>
            </a:r>
            <a:endParaRPr lang="ru-RU" sz="17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4098" name="Picture 2" descr="C:\Users\3256\Desktop\Презентации\Картинки\exclamation-28996_960_72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130" y="3714412"/>
            <a:ext cx="548867" cy="54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3256\Desktop\Презентации\Картинки\simple-green-check-button-h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025" y="2937122"/>
            <a:ext cx="573634" cy="57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3256\Desktop\Презентации\Картинки\Question-Mark-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014" y="4442433"/>
            <a:ext cx="556134" cy="55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4284" y="2928655"/>
            <a:ext cx="19131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dirty="0" smtClean="0">
                <a:solidFill>
                  <a:prstClr val="black"/>
                </a:solidFill>
              </a:rPr>
              <a:t>Контроль пройден</a:t>
            </a:r>
          </a:p>
          <a:p>
            <a:r>
              <a:rPr lang="ru-RU" sz="1700" dirty="0" smtClean="0">
                <a:solidFill>
                  <a:prstClr val="black"/>
                </a:solidFill>
              </a:rPr>
              <a:t>«Успешно»</a:t>
            </a:r>
            <a:endParaRPr lang="ru-RU" sz="1700" dirty="0">
              <a:solidFill>
                <a:prstClr val="black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74284" y="3706188"/>
            <a:ext cx="19131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dirty="0" smtClean="0">
                <a:solidFill>
                  <a:prstClr val="black"/>
                </a:solidFill>
              </a:rPr>
              <a:t>Контроль пройден</a:t>
            </a:r>
          </a:p>
          <a:p>
            <a:r>
              <a:rPr lang="ru-RU" sz="1700" dirty="0" smtClean="0">
                <a:solidFill>
                  <a:prstClr val="black"/>
                </a:solidFill>
              </a:rPr>
              <a:t>«Есть ошибки»</a:t>
            </a:r>
            <a:endParaRPr lang="ru-RU" sz="1700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81721" y="4561101"/>
            <a:ext cx="218886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dirty="0" smtClean="0">
                <a:solidFill>
                  <a:prstClr val="black"/>
                </a:solidFill>
              </a:rPr>
              <a:t>Контроль не пройден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33246" y="2172149"/>
            <a:ext cx="3425999" cy="2901249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6618356" y="2693132"/>
            <a:ext cx="136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Без 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ошибок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67538" y="2172149"/>
            <a:ext cx="2824391" cy="1425178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8762897" y="4515949"/>
            <a:ext cx="3100039" cy="1595647"/>
          </a:xfrm>
          <a:prstGeom prst="wedgeRoundRectCallout">
            <a:avLst>
              <a:gd name="adj1" fmla="val -60501"/>
              <a:gd name="adj2" fmla="val -53663"/>
              <a:gd name="adj3" fmla="val 16667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101" name="Picture 5" descr="C:\Users\3256\Desktop\Презентации\Картинки\77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817" y="4557337"/>
            <a:ext cx="1398183" cy="158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8869813" y="4557337"/>
            <a:ext cx="2414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Пользователь уверен в правильности представленного отчета не смотря на протокол об ошибках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338178" y="5344014"/>
            <a:ext cx="2853751" cy="76758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prstClr val="black"/>
                </a:solidFill>
              </a:rPr>
              <a:t>Отчет требует доработки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3" name="Стрелка вправо 92"/>
          <p:cNvSpPr/>
          <p:nvPr/>
        </p:nvSpPr>
        <p:spPr>
          <a:xfrm rot="5400000">
            <a:off x="6496052" y="5121425"/>
            <a:ext cx="40556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367538" y="3597327"/>
            <a:ext cx="2824391" cy="1476071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Стрелка углом вверх 31"/>
          <p:cNvSpPr/>
          <p:nvPr/>
        </p:nvSpPr>
        <p:spPr>
          <a:xfrm rot="5400000" flipH="1">
            <a:off x="-1032915" y="3254413"/>
            <a:ext cx="3627242" cy="505081"/>
          </a:xfrm>
          <a:prstGeom prst="bentUpArrow">
            <a:avLst>
              <a:gd name="adj1" fmla="val 31113"/>
              <a:gd name="adj2" fmla="val 27684"/>
              <a:gd name="adj3" fmla="val 45338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75764" y="5320574"/>
            <a:ext cx="4083482" cy="76758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Проверка форм отчетности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61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256\Desktop\Презентации\Картинки\green_globe_document_5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688" y="5567066"/>
            <a:ext cx="489207" cy="48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3256\Desktop\Презентации\Картинки\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479" y="1793158"/>
            <a:ext cx="509413" cy="50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Прямоугольник 71"/>
          <p:cNvSpPr/>
          <p:nvPr/>
        </p:nvSpPr>
        <p:spPr>
          <a:xfrm>
            <a:off x="4236364" y="174713"/>
            <a:ext cx="7735503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С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огласование и представление отчетности в подсистеме учета и отчетности </a:t>
            </a:r>
          </a:p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</a:t>
            </a: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Э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6698281" y="2599154"/>
            <a:ext cx="1254981" cy="900613"/>
          </a:xfrm>
          <a:custGeom>
            <a:avLst/>
            <a:gdLst>
              <a:gd name="connsiteX0" fmla="*/ 0 w 1254981"/>
              <a:gd name="connsiteY0" fmla="*/ 0 h 900613"/>
              <a:gd name="connsiteX1" fmla="*/ 1254981 w 1254981"/>
              <a:gd name="connsiteY1" fmla="*/ 0 h 900613"/>
              <a:gd name="connsiteX2" fmla="*/ 1254981 w 1254981"/>
              <a:gd name="connsiteY2" fmla="*/ 900613 h 900613"/>
              <a:gd name="connsiteX3" fmla="*/ 0 w 1254981"/>
              <a:gd name="connsiteY3" fmla="*/ 900613 h 900613"/>
              <a:gd name="connsiteX4" fmla="*/ 0 w 1254981"/>
              <a:gd name="connsiteY4" fmla="*/ 0 h 90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4981" h="900613">
                <a:moveTo>
                  <a:pt x="0" y="0"/>
                </a:moveTo>
                <a:lnTo>
                  <a:pt x="1254981" y="0"/>
                </a:lnTo>
                <a:lnTo>
                  <a:pt x="1254981" y="900613"/>
                </a:lnTo>
                <a:lnTo>
                  <a:pt x="0" y="9006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0452" rIns="0" bIns="64770" numCol="1" spcCol="1270" anchor="ctr" anchorCtr="0">
            <a:no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</a:pPr>
            <a:r>
              <a:rPr lang="ru-RU" sz="1700" dirty="0" smtClean="0">
                <a:solidFill>
                  <a:prstClr val="white"/>
                </a:solidFill>
              </a:rPr>
              <a:t>Создан с ошибками</a:t>
            </a:r>
            <a:endParaRPr lang="ru-RU" sz="1700" dirty="0">
              <a:solidFill>
                <a:prstClr val="white"/>
              </a:solidFill>
            </a:endParaRPr>
          </a:p>
        </p:txBody>
      </p:sp>
      <p:pic>
        <p:nvPicPr>
          <p:cNvPr id="4098" name="Picture 2" descr="C:\Users\3256\Desktop\Презентации\Картинки\checklist-clipart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94" y="1867508"/>
            <a:ext cx="1230085" cy="123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5443133" y="1410882"/>
            <a:ext cx="6093813" cy="50761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9" name="Picture 3" descr="C:\Users\3256\Desktop\Презентации\Картинки\Supervisor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252" y="2175944"/>
            <a:ext cx="1408901" cy="140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3256\Desktop\Презентации\Картинки\Notary-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724" y="2013884"/>
            <a:ext cx="1592733" cy="159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3"/>
          <p:cNvSpPr/>
          <p:nvPr/>
        </p:nvSpPr>
        <p:spPr>
          <a:xfrm rot="1909652">
            <a:off x="7048726" y="977602"/>
            <a:ext cx="2611826" cy="2032514"/>
          </a:xfrm>
          <a:prstGeom prst="swooshArrow">
            <a:avLst>
              <a:gd name="adj1" fmla="val 16310"/>
              <a:gd name="adj2" fmla="val 313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709" y="2942485"/>
            <a:ext cx="310143" cy="28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Стрелка вправо 29"/>
          <p:cNvSpPr/>
          <p:nvPr/>
        </p:nvSpPr>
        <p:spPr>
          <a:xfrm>
            <a:off x="5053767" y="2552596"/>
            <a:ext cx="889844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27926" y="3615283"/>
            <a:ext cx="2521890" cy="101566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Согласование </a:t>
            </a:r>
          </a:p>
          <a:p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Все пользователи, указанные в схеме подписи с типом согласования «Согласует»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25771" y="2211756"/>
            <a:ext cx="179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Статус «Согласование»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871868" y="3601904"/>
            <a:ext cx="2492828" cy="101566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Подписание </a:t>
            </a:r>
          </a:p>
          <a:p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Все пользователи, указанные в схеме подписи с типом согласования «Подписывает»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694383" y="5985542"/>
            <a:ext cx="179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Статус «Согласовано»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8095" y="1524000"/>
            <a:ext cx="4585672" cy="18941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183093" y="5062021"/>
            <a:ext cx="1906231" cy="1398649"/>
            <a:chOff x="5900809" y="5152410"/>
            <a:chExt cx="1649671" cy="1238605"/>
          </a:xfrm>
        </p:grpSpPr>
        <p:pic>
          <p:nvPicPr>
            <p:cNvPr id="4102" name="Picture 6" descr="C:\Users\3256\Desktop\Презентации\Картинки\certified-document-icon-psd-53020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0809" y="5152410"/>
              <a:ext cx="1649671" cy="1238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3256\Desktop\Презентации\Картинки\soglasovanie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5499" y="5490513"/>
              <a:ext cx="825462" cy="507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Shape 26"/>
          <p:cNvSpPr/>
          <p:nvPr/>
        </p:nvSpPr>
        <p:spPr>
          <a:xfrm rot="10800000">
            <a:off x="7663809" y="4652461"/>
            <a:ext cx="2645228" cy="1530088"/>
          </a:xfrm>
          <a:prstGeom prst="swooshArrow">
            <a:avLst>
              <a:gd name="adj1" fmla="val 16310"/>
              <a:gd name="adj2" fmla="val 3137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sp>
        <p:nvSpPr>
          <p:cNvPr id="26" name="Скругленный прямоугольник 25"/>
          <p:cNvSpPr/>
          <p:nvPr/>
        </p:nvSpPr>
        <p:spPr>
          <a:xfrm>
            <a:off x="2378936" y="3615283"/>
            <a:ext cx="2674830" cy="289347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Формы 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отчетности </a:t>
            </a:r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согласованы</a:t>
            </a:r>
          </a:p>
          <a:p>
            <a:r>
              <a:rPr lang="ru-RU" sz="600" b="1" dirty="0" smtClean="0">
                <a:solidFill>
                  <a:srgbClr val="4F81BD">
                    <a:lumMod val="50000"/>
                  </a:srgbClr>
                </a:solidFill>
              </a:rPr>
              <a:t> </a:t>
            </a:r>
          </a:p>
          <a:p>
            <a:r>
              <a:rPr lang="ru-RU" sz="1400" b="1" dirty="0">
                <a:solidFill>
                  <a:srgbClr val="4F81BD">
                    <a:lumMod val="50000"/>
                  </a:srgbClr>
                </a:solidFill>
              </a:rPr>
              <a:t>- </a:t>
            </a:r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формы </a:t>
            </a:r>
            <a:r>
              <a:rPr lang="ru-RU" sz="1400" b="1" dirty="0">
                <a:solidFill>
                  <a:srgbClr val="4F81BD">
                    <a:lumMod val="50000"/>
                  </a:srgbClr>
                </a:solidFill>
              </a:rPr>
              <a:t>отчетности </a:t>
            </a:r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в </a:t>
            </a:r>
            <a:r>
              <a:rPr lang="ru-RU" sz="1400" b="1" dirty="0">
                <a:solidFill>
                  <a:srgbClr val="4F81BD">
                    <a:lumMod val="50000"/>
                  </a:srgbClr>
                </a:solidFill>
              </a:rPr>
              <a:t>статусе «Согласовано»</a:t>
            </a:r>
            <a:endParaRPr lang="ru-RU" sz="1400" b="1" dirty="0" smtClean="0">
              <a:solidFill>
                <a:srgbClr val="4F81BD">
                  <a:lumMod val="50000"/>
                </a:srgbClr>
              </a:solidFill>
            </a:endParaRPr>
          </a:p>
          <a:p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- активна </a:t>
            </a:r>
            <a:r>
              <a:rPr lang="ru-RU" sz="1400" b="1" dirty="0">
                <a:solidFill>
                  <a:srgbClr val="4F81BD">
                    <a:lumMod val="50000"/>
                  </a:srgbClr>
                </a:solidFill>
              </a:rPr>
              <a:t>кнопка «Представление форм отчетности</a:t>
            </a:r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28" name="Picture 2" descr="C:\Users\3256\Desktop\Презентации\Картинки\soglasovanie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855" y="3786461"/>
            <a:ext cx="1102509" cy="82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411" y="6143940"/>
            <a:ext cx="345523" cy="31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Стрелка вправо 28"/>
          <p:cNvSpPr/>
          <p:nvPr/>
        </p:nvSpPr>
        <p:spPr>
          <a:xfrm rot="10800000">
            <a:off x="4920619" y="5673189"/>
            <a:ext cx="1610889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86886" y="4722417"/>
            <a:ext cx="179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Статус «Представлен»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34" name="Picture 5" descr="C:\Users\3256\Desktop\Презентации\Картинки\yazıisleri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92" y="3615283"/>
            <a:ext cx="1090449" cy="109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70603" y="1703924"/>
            <a:ext cx="3368917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Проверка форм отчетности выполнена</a:t>
            </a:r>
          </a:p>
          <a:p>
            <a:r>
              <a:rPr lang="ru-RU" sz="1000" b="1" dirty="0">
                <a:solidFill>
                  <a:srgbClr val="4F81BD">
                    <a:lumMod val="50000"/>
                  </a:srgbClr>
                </a:solidFill>
              </a:rPr>
              <a:t> </a:t>
            </a:r>
            <a:endParaRPr lang="ru-RU" sz="800" b="1" dirty="0">
              <a:solidFill>
                <a:srgbClr val="4F81BD">
                  <a:lumMod val="50000"/>
                </a:srgbClr>
              </a:solidFill>
            </a:endParaRPr>
          </a:p>
          <a:p>
            <a:r>
              <a:rPr lang="ru-RU" sz="1600" b="1" dirty="0">
                <a:solidFill>
                  <a:srgbClr val="4F81BD">
                    <a:lumMod val="50000"/>
                  </a:srgbClr>
                </a:solidFill>
              </a:rPr>
              <a:t>- заполнен регистр флагов</a:t>
            </a:r>
          </a:p>
          <a:p>
            <a:r>
              <a:rPr lang="ru-RU" sz="1600" b="1" dirty="0">
                <a:solidFill>
                  <a:srgbClr val="4F81BD">
                    <a:lumMod val="50000"/>
                  </a:srgbClr>
                </a:solidFill>
              </a:rPr>
              <a:t>- активна кнопка «Согласование форм отчетности»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174171" y="5567065"/>
            <a:ext cx="2020391" cy="1070403"/>
          </a:xfrm>
          <a:prstGeom prst="wedgeRectCallout">
            <a:avLst>
              <a:gd name="adj1" fmla="val -543"/>
              <a:gd name="adj2" fmla="val -80987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    С документом</a:t>
            </a:r>
          </a:p>
          <a:p>
            <a:pPr algn="ctr"/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          нельзя совершить</a:t>
            </a:r>
          </a:p>
          <a:p>
            <a:pPr algn="ctr"/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          никаких действий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10800000">
            <a:off x="1842932" y="4703030"/>
            <a:ext cx="515388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6" name="Picture 2" descr="C:\Users\3256\Desktop\Презентации\Картинки\772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7" y="5704933"/>
            <a:ext cx="835573" cy="83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82370" y="1533186"/>
            <a:ext cx="457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1.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848252" y="1533186"/>
            <a:ext cx="457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2.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32064" y="3740403"/>
            <a:ext cx="457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3.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0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27899</TotalTime>
  <Words>1498</Words>
  <Application>Microsoft Office PowerPoint</Application>
  <PresentationFormat>Произвольный</PresentationFormat>
  <Paragraphs>348</Paragraphs>
  <Slides>33</Slides>
  <Notes>32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Тема Office</vt:lpstr>
      <vt:lpstr>6_Оформление по умолчанию</vt:lpstr>
      <vt:lpstr>7_Оформление по умолчанию</vt:lpstr>
      <vt:lpstr>Технические особенности формирования и представления бюджетной (бухгалтерской) отчетности за 2020 год в подсистеме учета и отчетности ГИИС «Электронный бюджет»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Функция автоматического формирования отчетных форм, не содержащих показателей </vt:lpstr>
      <vt:lpstr>             Перевод отчетов в статус «Показатели отсутствуют»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Lenovo</cp:lastModifiedBy>
  <cp:revision>1402</cp:revision>
  <cp:lastPrinted>2018-11-15T12:37:59Z</cp:lastPrinted>
  <dcterms:created xsi:type="dcterms:W3CDTF">2015-03-03T16:27:21Z</dcterms:created>
  <dcterms:modified xsi:type="dcterms:W3CDTF">2020-12-18T06:15:10Z</dcterms:modified>
</cp:coreProperties>
</file>