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520" r:id="rId2"/>
    <p:sldId id="260" r:id="rId3"/>
    <p:sldId id="261" r:id="rId4"/>
    <p:sldId id="262" r:id="rId5"/>
    <p:sldId id="263" r:id="rId6"/>
    <p:sldId id="264" r:id="rId7"/>
    <p:sldId id="279" r:id="rId8"/>
    <p:sldId id="295" r:id="rId9"/>
    <p:sldId id="300" r:id="rId10"/>
    <p:sldId id="303" r:id="rId11"/>
    <p:sldId id="304" r:id="rId12"/>
    <p:sldId id="307" r:id="rId13"/>
    <p:sldId id="311" r:id="rId14"/>
    <p:sldId id="312" r:id="rId15"/>
    <p:sldId id="308" r:id="rId16"/>
    <p:sldId id="313" r:id="rId17"/>
    <p:sldId id="315" r:id="rId18"/>
    <p:sldId id="314" r:id="rId19"/>
    <p:sldId id="316" r:id="rId20"/>
    <p:sldId id="317" r:id="rId21"/>
    <p:sldId id="324" r:id="rId22"/>
    <p:sldId id="325" r:id="rId23"/>
    <p:sldId id="332" r:id="rId24"/>
    <p:sldId id="334" r:id="rId25"/>
    <p:sldId id="342" r:id="rId26"/>
    <p:sldId id="343" r:id="rId27"/>
    <p:sldId id="344" r:id="rId28"/>
    <p:sldId id="345" r:id="rId29"/>
    <p:sldId id="346" r:id="rId30"/>
    <p:sldId id="347" r:id="rId31"/>
    <p:sldId id="354" r:id="rId32"/>
    <p:sldId id="355" r:id="rId33"/>
    <p:sldId id="356" r:id="rId34"/>
    <p:sldId id="467" r:id="rId35"/>
    <p:sldId id="468" r:id="rId36"/>
    <p:sldId id="522" r:id="rId37"/>
    <p:sldId id="470" r:id="rId38"/>
    <p:sldId id="521" r:id="rId39"/>
    <p:sldId id="469" r:id="rId40"/>
    <p:sldId id="471" r:id="rId41"/>
    <p:sldId id="472" r:id="rId42"/>
    <p:sldId id="473" r:id="rId43"/>
    <p:sldId id="476" r:id="rId44"/>
    <p:sldId id="477" r:id="rId45"/>
    <p:sldId id="478" r:id="rId46"/>
    <p:sldId id="479" r:id="rId47"/>
    <p:sldId id="480" r:id="rId48"/>
    <p:sldId id="481" r:id="rId49"/>
    <p:sldId id="482" r:id="rId50"/>
    <p:sldId id="483" r:id="rId51"/>
    <p:sldId id="519" r:id="rId52"/>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Дмитрий" initials="Д" lastIdx="1" clrIdx="0">
    <p:extLst>
      <p:ext uri="{19B8F6BF-5375-455C-9EA6-DF929625EA0E}">
        <p15:presenceInfo xmlns:p15="http://schemas.microsoft.com/office/powerpoint/2012/main" xmlns="" userId="Дмитрий"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0045091-541A-4BC0-A818-2A17EE1DCF85}" type="datetimeFigureOut">
              <a:rPr lang="ru-RU" smtClean="0"/>
              <a:pPr/>
              <a:t>18.12.2020</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1E187C3-EB69-4F16-A7D7-E142A2B685FD}" type="slidenum">
              <a:rPr lang="ru-RU" smtClean="0"/>
              <a:pPr/>
              <a:t>‹#›</a:t>
            </a:fld>
            <a:endParaRPr lang="ru-RU"/>
          </a:p>
        </p:txBody>
      </p:sp>
    </p:spTree>
    <p:extLst>
      <p:ext uri="{BB962C8B-B14F-4D97-AF65-F5344CB8AC3E}">
        <p14:creationId xmlns:p14="http://schemas.microsoft.com/office/powerpoint/2010/main" xmlns="" val="2723883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Образ слайда 1"/>
          <p:cNvSpPr>
            <a:spLocks noGrp="1" noRot="1" noChangeAspect="1" noTextEdit="1"/>
          </p:cNvSpPr>
          <p:nvPr>
            <p:ph type="sldImg"/>
          </p:nvPr>
        </p:nvSpPr>
        <p:spPr bwMode="auto">
          <a:xfrm>
            <a:off x="2111375" y="49213"/>
            <a:ext cx="5700713" cy="320833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7411" name="Заметки 2"/>
          <p:cNvSpPr>
            <a:spLocks noGrp="1"/>
          </p:cNvSpPr>
          <p:nvPr>
            <p:ph type="body" idx="1"/>
          </p:nvPr>
        </p:nvSpPr>
        <p:spPr>
          <a:xfrm>
            <a:off x="150959" y="3297327"/>
            <a:ext cx="9657173" cy="350035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indent="287463" algn="just">
              <a:spcAft>
                <a:spcPts val="300"/>
              </a:spcAft>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203718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пункт 2 Приказа № 209н</a:t>
            </a:r>
            <a:br>
              <a:rPr lang="ru-RU" b="1" dirty="0" smtClean="0"/>
            </a:br>
            <a:endParaRPr lang="ru-RU" b="1" dirty="0"/>
          </a:p>
        </p:txBody>
      </p:sp>
    </p:spTree>
    <p:extLst>
      <p:ext uri="{BB962C8B-B14F-4D97-AF65-F5344CB8AC3E}">
        <p14:creationId xmlns:p14="http://schemas.microsoft.com/office/powerpoint/2010/main" xmlns="" val="1339793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15977D-9A5A-45CA-A236-9BBFF46B9CF6}" type="slidenum">
              <a:rPr lang="ru-RU" smtClean="0"/>
              <a:pPr/>
              <a:t>43</a:t>
            </a:fld>
            <a:endParaRPr lang="ru-RU"/>
          </a:p>
        </p:txBody>
      </p:sp>
    </p:spTree>
    <p:extLst>
      <p:ext uri="{BB962C8B-B14F-4D97-AF65-F5344CB8AC3E}">
        <p14:creationId xmlns:p14="http://schemas.microsoft.com/office/powerpoint/2010/main" xmlns="" val="4054626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15977D-9A5A-45CA-A236-9BBFF46B9CF6}" type="slidenum">
              <a:rPr lang="ru-RU" smtClean="0"/>
              <a:pPr/>
              <a:t>44</a:t>
            </a:fld>
            <a:endParaRPr lang="ru-RU"/>
          </a:p>
        </p:txBody>
      </p:sp>
    </p:spTree>
    <p:extLst>
      <p:ext uri="{BB962C8B-B14F-4D97-AF65-F5344CB8AC3E}">
        <p14:creationId xmlns:p14="http://schemas.microsoft.com/office/powerpoint/2010/main" xmlns="" val="1296655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1850833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630837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3755059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Slide Number Placeholder 12"/>
          <p:cNvSpPr txBox="1">
            <a:spLocks/>
          </p:cNvSpPr>
          <p:nvPr userDrawn="1"/>
        </p:nvSpPr>
        <p:spPr>
          <a:xfrm>
            <a:off x="11355346" y="97634"/>
            <a:ext cx="1131732" cy="537466"/>
          </a:xfrm>
          <a:prstGeom prst="rect">
            <a:avLst/>
          </a:prstGeom>
        </p:spPr>
        <p:txBody>
          <a:bodyPr vert="horz" lIns="91440" tIns="45720" rIns="91440" bIns="45720" rtlCol="0" anchor="ctr"/>
          <a:lstStyle>
            <a:defPPr>
              <a:defRPr lang="en-US"/>
            </a:defPPr>
            <a:lvl1pPr marL="0" algn="l" defTabSz="457200" rtl="0" eaLnBrk="1" latinLnBrk="0" hangingPunct="1">
              <a:defRPr sz="2200" kern="1200">
                <a:solidFill>
                  <a:srgbClr val="DEAA46"/>
                </a:solidFill>
                <a:latin typeface="DINPro-Light"/>
                <a:ea typeface="+mn-ea"/>
                <a:cs typeface="DINPro-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D350B4-811D-9C49-8D4A-B431FFD45952}" type="slidenum">
              <a:rPr lang="en-US" sz="2200" smtClean="0"/>
              <a:pPr/>
              <a:t>‹#›</a:t>
            </a:fld>
            <a:endParaRPr lang="en-US" sz="2200" dirty="0"/>
          </a:p>
        </p:txBody>
      </p:sp>
    </p:spTree>
    <p:extLst>
      <p:ext uri="{BB962C8B-B14F-4D97-AF65-F5344CB8AC3E}">
        <p14:creationId xmlns:p14="http://schemas.microsoft.com/office/powerpoint/2010/main" xmlns="" val="3489879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4287481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109639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3672958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693785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676093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4204199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3280064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BCB2333-8FCE-4C08-8EDF-11FA321AB3E1}" type="datetimeFigureOut">
              <a:rPr lang="ru-RU" smtClean="0"/>
              <a:pPr/>
              <a:t>18.12.2020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2760039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B2333-8FCE-4C08-8EDF-11FA321AB3E1}" type="datetimeFigureOut">
              <a:rPr lang="ru-RU" smtClean="0"/>
              <a:pPr/>
              <a:t>18.12.2020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871947-2D36-489C-A0D7-7117E2CEF429}" type="slidenum">
              <a:rPr lang="ru-RU" smtClean="0"/>
              <a:pPr/>
              <a:t>‹#›</a:t>
            </a:fld>
            <a:endParaRPr lang="ru-RU"/>
          </a:p>
        </p:txBody>
      </p:sp>
    </p:spTree>
    <p:extLst>
      <p:ext uri="{BB962C8B-B14F-4D97-AF65-F5344CB8AC3E}">
        <p14:creationId xmlns:p14="http://schemas.microsoft.com/office/powerpoint/2010/main" xmlns="" val="196607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hyperlink" Target="consultantplus://offline/ref=BFB91860DAFB4447A47DB571E0AFFD2948235F9DE4C7793B4ED1362C263E76D7B406D68E7F5B6678B76DAAFBFA6741F6B622CCBD5471B165gFXBJ"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consultantplus://offline/ref=BFB91860DAFB4447A47DB571E0AFFD2948235F9DE4C7793B4ED1362C263E76D7B406D68E7F5B6678B76DAAFBFA6741F6B622CCBD5471B165gFXBJ"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consultantplus://offline/ref=BFB91860DAFB4447A47DB571E0AFFD2948235F9DE4C7793B4ED1362C263E76D7B406D68E7F5B6678B76DAAFBFA6741F6B622CCBD5471B165gFXBJ"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consultantplus://offline/ref=E1C959C4AE50494DB94B5F40BF2830B0D193E8CAFB860DA0E0341F13E885B5EC74B727FDFD2C27D2841ECE156D5A2D98985CB923C567395ExFU1J" TargetMode="External"/><Relationship Id="rId2" Type="http://schemas.openxmlformats.org/officeDocument/2006/relationships/hyperlink" Target="consultantplus://offline/ref=E1C959C4AE50494DB94B5F40BF2830B0D193E8CAFB860DA0E0341F13E885B5EC74B727FDFD2C26D98E1ECE156D5A2D98985CB923C567395ExFU1J"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Рисунок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23449"/>
            <a:ext cx="12192000" cy="1545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710788" y="4201935"/>
            <a:ext cx="10938248"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Новации в бюджетной (бухгалтерской)</a:t>
            </a:r>
          </a:p>
          <a:p>
            <a:pPr algn="ctr"/>
            <a:r>
              <a:rPr lang="ru-RU" sz="2400" b="1" dirty="0" smtClean="0">
                <a:latin typeface="Times New Roman" panose="02020603050405020304" pitchFamily="18" charset="0"/>
                <a:cs typeface="Times New Roman" panose="02020603050405020304" pitchFamily="18" charset="0"/>
              </a:rPr>
              <a:t>отчетности в </a:t>
            </a:r>
            <a:r>
              <a:rPr lang="ru-RU" sz="2400" b="1" dirty="0" smtClean="0">
                <a:latin typeface="Times New Roman" panose="02020603050405020304" pitchFamily="18" charset="0"/>
                <a:cs typeface="Times New Roman" panose="02020603050405020304" pitchFamily="18" charset="0"/>
              </a:rPr>
              <a:t>2020 - 2021 годах</a:t>
            </a:r>
            <a:endParaRPr lang="ru-RU" sz="2400" b="1" dirty="0">
              <a:solidFill>
                <a:srgbClr val="077A3E"/>
              </a:solidFill>
              <a:latin typeface="Times New Roman" panose="02020603050405020304" pitchFamily="18" charset="0"/>
              <a:cs typeface="Times New Roman" panose="02020603050405020304" pitchFamily="18" charset="0"/>
            </a:endParaRPr>
          </a:p>
        </p:txBody>
      </p:sp>
      <p:sp useBgFill="1">
        <p:nvSpPr>
          <p:cNvPr id="8" name="Прямоугольник 7"/>
          <p:cNvSpPr/>
          <p:nvPr/>
        </p:nvSpPr>
        <p:spPr>
          <a:xfrm>
            <a:off x="191908" y="220207"/>
            <a:ext cx="5988003" cy="10836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useBgFill="1">
        <p:nvSpPr>
          <p:cNvPr id="9" name="Прямоугольник 8"/>
          <p:cNvSpPr/>
          <p:nvPr/>
        </p:nvSpPr>
        <p:spPr>
          <a:xfrm>
            <a:off x="0" y="5774340"/>
            <a:ext cx="12192000" cy="10836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0" y="5782655"/>
            <a:ext cx="12192000" cy="10836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5372191" y="6543587"/>
            <a:ext cx="1818640" cy="307777"/>
          </a:xfrm>
          <a:prstGeom prst="rect">
            <a:avLst/>
          </a:prstGeom>
          <a:noFill/>
        </p:spPr>
        <p:txBody>
          <a:bodyPr wrap="square" rtlCol="0">
            <a:spAutoFit/>
          </a:bodyPr>
          <a:lstStyle/>
          <a:p>
            <a:r>
              <a:rPr lang="ru-RU" sz="1400" dirty="0" smtClean="0"/>
              <a:t>18 декабря </a:t>
            </a:r>
            <a:r>
              <a:rPr lang="ru-RU" sz="1400" dirty="0" smtClean="0"/>
              <a:t> </a:t>
            </a:r>
            <a:r>
              <a:rPr lang="ru-RU" sz="1400" dirty="0" smtClean="0"/>
              <a:t>2020</a:t>
            </a:r>
            <a:endParaRPr lang="ru-RU" sz="1400" dirty="0"/>
          </a:p>
        </p:txBody>
      </p:sp>
    </p:spTree>
    <p:extLst>
      <p:ext uri="{BB962C8B-B14F-4D97-AF65-F5344CB8AC3E}">
        <p14:creationId xmlns:p14="http://schemas.microsoft.com/office/powerpoint/2010/main" xmlns="" val="2232245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a:scene3d>
            <a:camera prst="orthographicFront"/>
            <a:lightRig rig="threePt" dir="t"/>
          </a:scene3d>
          <a:sp3d>
            <a:bevelT w="165100" prst="coolSlant"/>
          </a:sp3d>
        </p:spPr>
        <p:txBody>
          <a:bodyPr>
            <a:normAutofit/>
          </a:bodyPr>
          <a:lstStyle/>
          <a:p>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Журнал операций по исправлению ошибок прошлых лет </a:t>
            </a:r>
            <a:endParaRPr lang="ru-RU" dirty="0"/>
          </a:p>
        </p:txBody>
      </p:sp>
      <p:sp>
        <p:nvSpPr>
          <p:cNvPr id="8" name="Объект 7"/>
          <p:cNvSpPr>
            <a:spLocks noGrp="1"/>
          </p:cNvSpPr>
          <p:nvPr>
            <p:ph idx="1"/>
          </p:nvPr>
        </p:nvSpPr>
        <p:spPr>
          <a:xfrm>
            <a:off x="1981200" y="1600200"/>
            <a:ext cx="8363272" cy="4997152"/>
          </a:xfrm>
          <a:noFill/>
        </p:spPr>
        <p:txBody>
          <a:bodyPr>
            <a:normAutofit fontScale="62500" lnSpcReduction="20000"/>
          </a:bodyPr>
          <a:lstStyle/>
          <a:p>
            <a:pPr indent="342900" algn="just">
              <a:lnSpc>
                <a:spcPct val="115000"/>
              </a:lnSpc>
              <a:spcBef>
                <a:spcPts val="1100"/>
              </a:spcBef>
              <a:spcAft>
                <a:spcPts val="5"/>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Записи в Журнал операций по исправлению ошибок прошлых лет отражаются на основании операций, отраженных на </a:t>
            </a:r>
            <a:r>
              <a:rPr lang="ru-RU" sz="38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обособленных счетах бюджетного (бухгалтерского) учета</a:t>
            </a: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предусмотренных для отражения операций по исправлению ошибок прошлых лет, оформленных Бухгалтерской справкой          (ф. 0504833)</a:t>
            </a:r>
            <a:endParaRPr lang="ru-RU" sz="3400" dirty="0">
              <a:latin typeface="Times New Roman" panose="02020603050405020304" pitchFamily="18"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r>
              <a:rPr lang="ru-RU" sz="3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Обороты по операциям</a:t>
            </a: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отраженным в Журнале операций по исправлению ошибок прошлых лет </a:t>
            </a:r>
            <a:r>
              <a:rPr lang="ru-RU" sz="3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переносятся в Главную книгу </a:t>
            </a: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hlinkClick r:id="rId2"/>
              </a:rPr>
              <a:t>(ф.  0504072)</a:t>
            </a: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но </a:t>
            </a:r>
            <a:r>
              <a:rPr lang="ru-RU" sz="3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не учитываются при формировании показателей бухгалтерской (финансовой) отчетности</a:t>
            </a:r>
            <a:r>
              <a:rPr lang="ru-RU"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отражающих расходы, доходы отчетного финансового периода, а также показатели изменений (увеличение, уменьшение) активов, обязательств, иных объектов бухгалтерского учета </a:t>
            </a:r>
            <a:endParaRPr lang="ru-RU" sz="3400" dirty="0">
              <a:latin typeface="Times New Roman" panose="02020603050405020304" pitchFamily="18" charset="0"/>
              <a:ea typeface="Calibri" panose="020F0502020204030204" pitchFamily="34"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defRPr/>
            </a:pPr>
            <a:fld id="{B2D350B4-811D-9C49-8D4A-B431FFD45952}" type="slidenum">
              <a:rPr lang="en-US">
                <a:solidFill>
                  <a:prstClr val="black"/>
                </a:solidFill>
                <a:latin typeface="Calibri"/>
              </a:rPr>
              <a:pPr defTabSz="457200">
                <a:defRPr/>
              </a:pPr>
              <a:t>10</a:t>
            </a:fld>
            <a:endParaRPr lang="en-US" dirty="0">
              <a:solidFill>
                <a:prstClr val="black"/>
              </a:solidFill>
              <a:latin typeface="Calibri"/>
            </a:endParaRPr>
          </a:p>
        </p:txBody>
      </p:sp>
    </p:spTree>
    <p:extLst>
      <p:ext uri="{BB962C8B-B14F-4D97-AF65-F5344CB8AC3E}">
        <p14:creationId xmlns:p14="http://schemas.microsoft.com/office/powerpoint/2010/main" xmlns="" val="3377214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949173" y="4077072"/>
          <a:ext cx="8424933" cy="2185668"/>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837742">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1269428">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Иные расчеты года, предшествующего отчетному, выявленные по контрольным мероприятиям</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0 304 66 000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7662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Иные расчеты прошлых лет, выявленные по контрольным мероприятиям</a:t>
                      </a: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0 304 76 000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bl>
          </a:graphicData>
        </a:graphic>
      </p:graphicFrame>
      <p:graphicFrame>
        <p:nvGraphicFramePr>
          <p:cNvPr id="6" name="Таблица 5"/>
          <p:cNvGraphicFramePr>
            <a:graphicFrameLocks noGrp="1"/>
          </p:cNvGraphicFramePr>
          <p:nvPr>
            <p:extLst/>
          </p:nvPr>
        </p:nvGraphicFramePr>
        <p:xfrm>
          <a:off x="1919536" y="887622"/>
          <a:ext cx="8352924" cy="2441700"/>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563016">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l"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ru-RU" sz="2400" kern="1200" dirty="0" smtClean="0">
                          <a:solidFill>
                            <a:schemeClr val="dk1"/>
                          </a:solidFill>
                          <a:effectLst/>
                          <a:latin typeface="Times New Roman" panose="02020603050405020304" pitchFamily="18" charset="0"/>
                          <a:ea typeface="Calibri" panose="020F0502020204030204" pitchFamily="34" charset="0"/>
                          <a:cs typeface="+mn-cs"/>
                        </a:rPr>
                        <a:t>Консолидируемые расчеты года,  предшествующего отчетному</a:t>
                      </a:r>
                      <a:endParaRPr lang="ru-RU" sz="2400" kern="1200" dirty="0">
                        <a:solidFill>
                          <a:schemeClr val="dk1"/>
                        </a:solidFill>
                        <a:effectLst/>
                        <a:latin typeface="Times New Roman" panose="02020603050405020304" pitchFamily="18" charset="0"/>
                        <a:ea typeface="Calibri" panose="020F0502020204030204" pitchFamily="34" charset="0"/>
                        <a:cs typeface="+mn-cs"/>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0 304 84 000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9702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2400" dirty="0" smtClean="0">
                          <a:effectLst/>
                          <a:latin typeface="Times New Roman" panose="02020603050405020304" pitchFamily="18" charset="0"/>
                          <a:ea typeface="Calibri" panose="020F0502020204030204" pitchFamily="34" charset="0"/>
                        </a:rPr>
                        <a:t>Консолидируемые расчеты иных прошлых лет</a:t>
                      </a:r>
                      <a:endParaRPr lang="ru-RU" sz="2400" kern="1200" dirty="0" smtClean="0">
                        <a:solidFill>
                          <a:schemeClr val="dk1"/>
                        </a:solidFill>
                        <a:effectLst/>
                        <a:latin typeface="Times New Roman" panose="02020603050405020304" pitchFamily="18" charset="0"/>
                        <a:ea typeface="Calibri" panose="020F0502020204030204" pitchFamily="34" charset="0"/>
                        <a:cs typeface="+mn-cs"/>
                      </a:endParaRPr>
                    </a:p>
                    <a:p>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0 304 94 000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bl>
          </a:graphicData>
        </a:graphic>
      </p:graphicFrame>
      <p:sp>
        <p:nvSpPr>
          <p:cNvPr id="2" name="TextBox 1"/>
          <p:cNvSpPr txBox="1"/>
          <p:nvPr/>
        </p:nvSpPr>
        <p:spPr>
          <a:xfrm>
            <a:off x="4943873" y="404664"/>
            <a:ext cx="1484509" cy="369332"/>
          </a:xfrm>
          <a:prstGeom prst="rect">
            <a:avLst/>
          </a:prstGeom>
          <a:noFill/>
        </p:spPr>
        <p:txBody>
          <a:bodyPr wrap="none" rtlCol="0">
            <a:spAutoFit/>
          </a:bodyPr>
          <a:lstStyle/>
          <a:p>
            <a:pPr>
              <a:defRPr/>
            </a:pPr>
            <a:r>
              <a:rPr lang="ru-RU" dirty="0">
                <a:solidFill>
                  <a:prstClr val="black"/>
                </a:solidFill>
                <a:latin typeface="Calibri"/>
              </a:rPr>
              <a:t>ИСКЛЮЧЕНЫ</a:t>
            </a:r>
          </a:p>
        </p:txBody>
      </p:sp>
      <p:cxnSp>
        <p:nvCxnSpPr>
          <p:cNvPr id="7" name="Прямая соединительная линия 6"/>
          <p:cNvCxnSpPr/>
          <p:nvPr/>
        </p:nvCxnSpPr>
        <p:spPr>
          <a:xfrm flipH="1">
            <a:off x="2783632" y="773996"/>
            <a:ext cx="6408712" cy="25109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a:off x="3719736" y="773996"/>
            <a:ext cx="4968552" cy="248789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943872" y="3397249"/>
            <a:ext cx="1879104" cy="523220"/>
          </a:xfrm>
          <a:prstGeom prst="rect">
            <a:avLst/>
          </a:prstGeom>
          <a:noFill/>
        </p:spPr>
        <p:txBody>
          <a:bodyPr wrap="none" rtlCol="0">
            <a:spAutoFit/>
          </a:bodyPr>
          <a:lstStyle/>
          <a:p>
            <a:r>
              <a:rPr lang="ru-RU" sz="2800" dirty="0">
                <a:latin typeface="Times New Roman" panose="02020603050405020304" pitchFamily="18" charset="0"/>
                <a:cs typeface="Times New Roman" panose="02020603050405020304" pitchFamily="18" charset="0"/>
              </a:rPr>
              <a:t>дополнены</a:t>
            </a:r>
          </a:p>
        </p:txBody>
      </p:sp>
    </p:spTree>
    <p:extLst>
      <p:ext uri="{BB962C8B-B14F-4D97-AF65-F5344CB8AC3E}">
        <p14:creationId xmlns:p14="http://schemas.microsoft.com/office/powerpoint/2010/main" xmlns="" val="1104832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949173" y="4077072"/>
          <a:ext cx="8424933" cy="2185668"/>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837742">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1269428">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Расходы финансового года, предшествующего отчетному, выявленные по контрольным мероприятиям</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0 401 26 000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7662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Расходы прошлых финансовых лет, выявленные по контрольным мероприятиям</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0 401 27 000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bl>
          </a:graphicData>
        </a:graphic>
      </p:graphicFrame>
      <p:graphicFrame>
        <p:nvGraphicFramePr>
          <p:cNvPr id="6" name="Таблица 5"/>
          <p:cNvGraphicFramePr>
            <a:graphicFrameLocks noGrp="1"/>
          </p:cNvGraphicFramePr>
          <p:nvPr>
            <p:extLst/>
          </p:nvPr>
        </p:nvGraphicFramePr>
        <p:xfrm>
          <a:off x="1919536" y="887622"/>
          <a:ext cx="8352924" cy="2606292"/>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563016">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l" defTabSz="457200" rtl="0" eaLnBrk="1" fontAlgn="auto" latinLnBrk="0" hangingPunct="1">
                        <a:lnSpc>
                          <a:spcPct val="115000"/>
                        </a:lnSpc>
                        <a:spcBef>
                          <a:spcPts val="0"/>
                        </a:spcBef>
                        <a:spcAft>
                          <a:spcPts val="0"/>
                        </a:spcAft>
                        <a:buClrTx/>
                        <a:buSzTx/>
                        <a:buFontTx/>
                        <a:buNone/>
                        <a:tabLst/>
                        <a:defRPr/>
                      </a:pPr>
                      <a:r>
                        <a:rPr lang="ru-RU" sz="2400" dirty="0" smtClean="0">
                          <a:effectLst/>
                          <a:latin typeface="Times New Roman" panose="02020603050405020304" pitchFamily="18" charset="0"/>
                          <a:ea typeface="Calibri" panose="020F0502020204030204" pitchFamily="34" charset="0"/>
                        </a:rPr>
                        <a:t>Доходы финансового года, предшествующего отчетному, выявленные по контрольным мероприятиям</a:t>
                      </a:r>
                      <a:endParaRPr lang="ru-RU" sz="2400" kern="1200" dirty="0">
                        <a:solidFill>
                          <a:schemeClr val="dk1"/>
                        </a:solidFill>
                        <a:effectLst/>
                        <a:latin typeface="Times New Roman" panose="02020603050405020304" pitchFamily="18" charset="0"/>
                        <a:ea typeface="Calibri" panose="020F0502020204030204" pitchFamily="34" charset="0"/>
                        <a:cs typeface="+mn-cs"/>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0 401 16 000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9702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Доходы прошлых финансовых лет, выявленные по контрольным мероприятиям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0 401 17 000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bl>
          </a:graphicData>
        </a:graphic>
      </p:graphicFrame>
    </p:spTree>
    <p:extLst>
      <p:ext uri="{BB962C8B-B14F-4D97-AF65-F5344CB8AC3E}">
        <p14:creationId xmlns:p14="http://schemas.microsoft.com/office/powerpoint/2010/main" xmlns="" val="647183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1677851" y="1204243"/>
            <a:ext cx="8568952" cy="5517232"/>
          </a:xfrm>
        </p:spPr>
        <p:txBody>
          <a:bodyPr>
            <a:normAutofit fontScale="25000" lnSpcReduction="20000"/>
          </a:bodyPr>
          <a:lstStyle/>
          <a:p>
            <a:pPr indent="342900" algn="just">
              <a:lnSpc>
                <a:spcPct val="115000"/>
              </a:lnSpc>
              <a:spcAft>
                <a:spcPts val="5"/>
              </a:spcAft>
            </a:pPr>
            <a:r>
              <a:rPr lang="ru-RU" sz="5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применяется при  отражении бухгалтерских записей по изменению показателей на счетах бухгалтерского учета, сформированных по состоянию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на первое января года, следующего за отчетным финансовым годом</a:t>
            </a:r>
            <a:r>
              <a:rPr lang="ru-RU" sz="80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 данным регистров бухгалтерского учета за отчетный финансовый год ( </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исходящие остатки по счетам учета</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 целях формирования показателей на счетах бухгалтерского учета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по состоянию на первое января текущего финансового года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входящие остатки по счетам учета</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обусловленному </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переоценкой</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проводимой в случаях, установленных законодательством Российской Федерации, принятием и (или) </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изменением НПА</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регулирующих ведение бухгалтерского учета и составление бухгалтерской (финансовой) отчетности (в случаях ретроспективного применения измененной учетной политики), внедрением </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федеральных стандартов бухгалтерского учета государственных финансов</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а также </a:t>
            </a:r>
            <a:r>
              <a:rPr lang="ru-RU" sz="8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переносом исходящих остатков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 счетам учета на соответствующие счета, содержащие код бюджетной классификации, применяемый начиная с текущего финансового года, в том числе в связи с реорганизацией субъекта учета ( операции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a:t>
            </a:r>
            <a:r>
              <a:rPr lang="ru-RU" sz="9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9600" dirty="0">
              <a:latin typeface="Times New Roman" panose="02020603050405020304" pitchFamily="18" charset="0"/>
              <a:ea typeface="Calibri" panose="020F0502020204030204" pitchFamily="34" charset="0"/>
              <a:cs typeface="Times New Roman" panose="02020603050405020304" pitchFamily="18" charset="0"/>
            </a:endParaRPr>
          </a:p>
          <a:p>
            <a:pPr indent="342900" algn="ctr">
              <a:lnSpc>
                <a:spcPct val="115000"/>
              </a:lnSpc>
              <a:spcBef>
                <a:spcPts val="1100"/>
              </a:spcBef>
              <a:spcAft>
                <a:spcPts val="5"/>
              </a:spcAft>
            </a:pPr>
            <a:r>
              <a:rPr lang="ru-RU" sz="6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4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5"/>
              </a:spcAft>
            </a:pPr>
            <a:endParaRPr lang="ru-RU" sz="5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endPar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r>
              <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3500" dirty="0">
              <a:latin typeface="Calibri" panose="020F0502020204030204" pitchFamily="34" charset="0"/>
              <a:ea typeface="Calibri" panose="020F0502020204030204" pitchFamily="34" charset="0"/>
              <a:cs typeface="Times New Roman" panose="02020603050405020304" pitchFamily="18" charset="0"/>
            </a:endParaRPr>
          </a:p>
          <a:p>
            <a:pPr indent="342900" algn="ctr">
              <a:lnSpc>
                <a:spcPct val="115000"/>
              </a:lnSpc>
              <a:spcBef>
                <a:spcPts val="1100"/>
              </a:spcBef>
              <a:spcAft>
                <a:spcPts val="5"/>
              </a:spcAft>
            </a:pPr>
            <a:endParaRPr lang="ru-RU" sz="35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5"/>
              </a:spcAft>
            </a:pPr>
            <a:r>
              <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3500" dirty="0">
              <a:latin typeface="Calibri" panose="020F0502020204030204" pitchFamily="34" charset="0"/>
              <a:ea typeface="Calibri" panose="020F0502020204030204" pitchFamily="34"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defRPr/>
            </a:pPr>
            <a:fld id="{B2D350B4-811D-9C49-8D4A-B431FFD45952}" type="slidenum">
              <a:rPr lang="en-US">
                <a:solidFill>
                  <a:prstClr val="black"/>
                </a:solidFill>
                <a:latin typeface="Calibri"/>
              </a:rPr>
              <a:pPr defTabSz="457200">
                <a:defRPr/>
              </a:pPr>
              <a:t>13</a:t>
            </a:fld>
            <a:endParaRPr lang="en-US" dirty="0">
              <a:solidFill>
                <a:prstClr val="black"/>
              </a:solidFill>
              <a:latin typeface="Calibri"/>
            </a:endParaRPr>
          </a:p>
        </p:txBody>
      </p:sp>
      <p:sp>
        <p:nvSpPr>
          <p:cNvPr id="4" name="Прямоугольник 3"/>
          <p:cNvSpPr/>
          <p:nvPr/>
        </p:nvSpPr>
        <p:spPr>
          <a:xfrm>
            <a:off x="2048212" y="386381"/>
            <a:ext cx="7828233" cy="658642"/>
          </a:xfrm>
          <a:prstGeom prst="rect">
            <a:avLst/>
          </a:prstGeom>
          <a:solidFill>
            <a:schemeClr val="accent3">
              <a:lumMod val="40000"/>
              <a:lumOff val="60000"/>
            </a:schemeClr>
          </a:solidFill>
        </p:spPr>
        <p:txBody>
          <a:bodyPr wrap="none">
            <a:spAutoFit/>
          </a:bodyPr>
          <a:lstStyle/>
          <a:p>
            <a:pPr algn="ctr">
              <a:lnSpc>
                <a:spcPct val="115000"/>
              </a:lnSpc>
              <a:spcAft>
                <a:spcPts val="5"/>
              </a:spcAft>
              <a:defRPr/>
            </a:pPr>
            <a:r>
              <a:rPr lang="ru-RU" sz="3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Журнал операций </a:t>
            </a:r>
            <a:r>
              <a:rPr lang="ru-RU" sz="32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3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a:t>
            </a:r>
            <a:endParaRPr lang="ru-RU" sz="3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8741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1524000" y="1124744"/>
            <a:ext cx="8892480" cy="5400600"/>
          </a:xfrm>
        </p:spPr>
        <p:txBody>
          <a:bodyPr>
            <a:normAutofit fontScale="25000" lnSpcReduction="20000"/>
          </a:bodyPr>
          <a:lstStyle/>
          <a:p>
            <a:pPr indent="342900" algn="just">
              <a:lnSpc>
                <a:spcPct val="115000"/>
              </a:lnSpc>
              <a:spcAft>
                <a:spcPts val="5"/>
              </a:spcAft>
            </a:pP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Записи в Журнал операций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 формируются на основании Бухгалтерских справок (ф. 0504833), содержащих операции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 отражающих </a:t>
            </a:r>
            <a:r>
              <a:rPr lang="ru-RU" sz="80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изменения в денежном измерении на финансовый результат прошлых отчетных периодов</a:t>
            </a:r>
            <a:endParaRPr lang="ru-RU" sz="96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indent="342900" algn="just">
              <a:lnSpc>
                <a:spcPct val="115000"/>
              </a:lnSpc>
              <a:spcAft>
                <a:spcPts val="5"/>
              </a:spcAft>
            </a:pP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Операции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 отражаются в Журнале операций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 </a:t>
            </a:r>
            <a:r>
              <a:rPr lang="ru-RU" sz="80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после отражения операций по завершению года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таким образом, что бы обеспечить формирование данных бухгалтерской (финансовой) отчетности на начало текущего финансового года (далее - условная дата,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межотчетный</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a:t>
            </a:r>
            <a:r>
              <a:rPr lang="ru-RU" sz="80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без включения показателей изменений объектов бухгалтерского учета в данные бухгалтерской (финансовой) отчетности как текущего финансового года, так и отчетного финансового года</a:t>
            </a:r>
            <a:r>
              <a:rPr lang="ru-RU" sz="96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9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Обороты отраженные в Журнале операций </a:t>
            </a:r>
            <a:r>
              <a:rPr lang="ru-RU" sz="8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 </a:t>
            </a:r>
            <a:r>
              <a:rPr lang="ru-RU" sz="80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формируют входящие остатки по счетам учета в регистрах </a:t>
            </a:r>
            <a:r>
              <a:rPr lang="ru-RU" sz="8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бухгалтерского учета, формирующих за текущий финансовых год и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не учитываются в оборотах, отражаемых в регистрах бухгалтерского учета текущего финансового года</a:t>
            </a:r>
          </a:p>
          <a:p>
            <a:pPr indent="0" algn="just">
              <a:lnSpc>
                <a:spcPct val="115000"/>
              </a:lnSpc>
              <a:spcAft>
                <a:spcPts val="5"/>
              </a:spcAft>
              <a:buNone/>
            </a:pPr>
            <a:r>
              <a:rPr lang="ru-RU" sz="9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9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9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5"/>
              </a:spcAft>
            </a:pPr>
            <a:endParaRPr lang="ru-RU" sz="5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endPar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0" algn="just">
              <a:lnSpc>
                <a:spcPct val="115000"/>
              </a:lnSpc>
              <a:spcBef>
                <a:spcPts val="1100"/>
              </a:spcBef>
              <a:spcAft>
                <a:spcPts val="5"/>
              </a:spcAft>
              <a:buNone/>
            </a:pPr>
            <a:r>
              <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3500" dirty="0">
              <a:latin typeface="Calibri" panose="020F0502020204030204" pitchFamily="34" charset="0"/>
              <a:ea typeface="Calibri" panose="020F0502020204030204" pitchFamily="34" charset="0"/>
              <a:cs typeface="Times New Roman" panose="02020603050405020304" pitchFamily="18" charset="0"/>
            </a:endParaRPr>
          </a:p>
          <a:p>
            <a:pPr indent="342900" algn="ctr">
              <a:lnSpc>
                <a:spcPct val="115000"/>
              </a:lnSpc>
              <a:spcBef>
                <a:spcPts val="1100"/>
              </a:spcBef>
              <a:spcAft>
                <a:spcPts val="5"/>
              </a:spcAft>
            </a:pPr>
            <a:endParaRPr lang="ru-RU" sz="35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5"/>
              </a:spcAft>
              <a:buNone/>
            </a:pPr>
            <a:r>
              <a:rPr lang="ru-RU" sz="35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3500" dirty="0">
              <a:latin typeface="Calibri" panose="020F0502020204030204" pitchFamily="34" charset="0"/>
              <a:ea typeface="Calibri" panose="020F0502020204030204" pitchFamily="34"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defRPr/>
            </a:pPr>
            <a:fld id="{B2D350B4-811D-9C49-8D4A-B431FFD45952}" type="slidenum">
              <a:rPr lang="en-US">
                <a:solidFill>
                  <a:prstClr val="black"/>
                </a:solidFill>
                <a:latin typeface="Calibri"/>
              </a:rPr>
              <a:pPr defTabSz="457200">
                <a:defRPr/>
              </a:pPr>
              <a:t>14</a:t>
            </a:fld>
            <a:endParaRPr lang="en-US" dirty="0">
              <a:solidFill>
                <a:prstClr val="black"/>
              </a:solidFill>
              <a:latin typeface="Calibri"/>
            </a:endParaRPr>
          </a:p>
        </p:txBody>
      </p:sp>
      <p:sp>
        <p:nvSpPr>
          <p:cNvPr id="4" name="Прямоугольник 3"/>
          <p:cNvSpPr/>
          <p:nvPr/>
        </p:nvSpPr>
        <p:spPr>
          <a:xfrm>
            <a:off x="2048212" y="386381"/>
            <a:ext cx="7828233" cy="658642"/>
          </a:xfrm>
          <a:prstGeom prst="rect">
            <a:avLst/>
          </a:prstGeom>
          <a:solidFill>
            <a:schemeClr val="accent3">
              <a:lumMod val="40000"/>
              <a:lumOff val="60000"/>
            </a:schemeClr>
          </a:solidFill>
        </p:spPr>
        <p:txBody>
          <a:bodyPr wrap="none">
            <a:spAutoFit/>
          </a:bodyPr>
          <a:lstStyle/>
          <a:p>
            <a:pPr algn="ctr">
              <a:lnSpc>
                <a:spcPct val="115000"/>
              </a:lnSpc>
              <a:spcAft>
                <a:spcPts val="5"/>
              </a:spcAft>
              <a:defRPr/>
            </a:pPr>
            <a:r>
              <a:rPr lang="ru-RU" sz="3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Журнал операций </a:t>
            </a:r>
            <a:r>
              <a:rPr lang="ru-RU" sz="32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3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периода</a:t>
            </a:r>
            <a:endParaRPr lang="ru-RU" sz="3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41241657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lgn="l">
              <a:defRPr/>
            </a:pPr>
            <a:fld id="{B2D350B4-811D-9C49-8D4A-B431FFD45952}" type="slidenum">
              <a:rPr lang="en-US" sz="1800">
                <a:solidFill>
                  <a:prstClr val="black"/>
                </a:solidFill>
                <a:latin typeface="Calibri"/>
              </a:rPr>
              <a:pPr algn="l">
                <a:defRPr/>
              </a:pPr>
              <a:t>15</a:t>
            </a:fld>
            <a:endParaRPr lang="en-US" sz="1800" dirty="0">
              <a:solidFill>
                <a:prstClr val="black"/>
              </a:solidFill>
              <a:latin typeface="Calibri"/>
            </a:endParaRPr>
          </a:p>
        </p:txBody>
      </p:sp>
      <p:sp>
        <p:nvSpPr>
          <p:cNvPr id="3" name="object 2"/>
          <p:cNvSpPr txBox="1">
            <a:spLocks/>
          </p:cNvSpPr>
          <p:nvPr/>
        </p:nvSpPr>
        <p:spPr>
          <a:xfrm>
            <a:off x="3070066" y="1244968"/>
            <a:ext cx="6195884" cy="615553"/>
          </a:xfrm>
          <a:prstGeom prst="rect">
            <a:avLst/>
          </a:prstGeom>
        </p:spPr>
        <p:txBody>
          <a:bodyPr vert="horz" wrap="square" lIns="0" tIns="0" rIns="0" bIns="0" rtlCol="0">
            <a:spAutoFit/>
          </a:bodyPr>
          <a:lstStyle>
            <a:lvl1pPr>
              <a:defRPr sz="2471" b="1" i="0">
                <a:solidFill>
                  <a:srgbClr val="252523"/>
                </a:solidFill>
                <a:latin typeface="Times New Roman"/>
                <a:ea typeface="+mj-ea"/>
                <a:cs typeface="Times New Roman"/>
              </a:defRPr>
            </a:lvl1pPr>
          </a:lstStyle>
          <a:p>
            <a:pPr marL="302575" indent="-302575" algn="ctr">
              <a:defRPr/>
            </a:pPr>
            <a:r>
              <a:rPr lang="ru-RU" sz="2000" b="0" dirty="0">
                <a:solidFill>
                  <a:srgbClr val="000000"/>
                </a:solidFill>
                <a:latin typeface="Times New Roman" panose="02020603050405020304" pitchFamily="18" charset="0"/>
                <a:ea typeface="Times New Roman" panose="02020603050405020304" pitchFamily="18" charset="0"/>
              </a:rPr>
              <a:t>Перспективное и ретроспективное  применение измененной учетной</a:t>
            </a:r>
            <a:endParaRPr lang="ru-RU" sz="2000" kern="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674048" y="1999531"/>
            <a:ext cx="2963045" cy="707886"/>
          </a:xfrm>
          <a:prstGeom prst="rect">
            <a:avLst/>
          </a:prstGeom>
          <a:solidFill>
            <a:schemeClr val="accent3">
              <a:lumMod val="20000"/>
              <a:lumOff val="80000"/>
            </a:schemeClr>
          </a:solidFill>
          <a:ln w="38100">
            <a:solidFill>
              <a:srgbClr val="4F81BD"/>
            </a:solidFill>
          </a:ln>
        </p:spPr>
        <p:txBody>
          <a:bodyPr wrap="square">
            <a:spAutoFit/>
          </a:bodyPr>
          <a:lstStyle/>
          <a:p>
            <a:pPr marL="12700" marR="12700" indent="457200" algn="just">
              <a:lnSpc>
                <a:spcPts val="1620"/>
              </a:lnSpc>
              <a:defRPr/>
            </a:pPr>
            <a:r>
              <a:rPr lang="ru-RU" sz="2000" kern="0" dirty="0">
                <a:solidFill>
                  <a:srgbClr val="FF0000"/>
                </a:solidFill>
                <a:latin typeface="Times New Roman" panose="02020603050405020304" pitchFamily="18" charset="0"/>
                <a:ea typeface="Times New Roman" panose="02020603050405020304" pitchFamily="18" charset="0"/>
              </a:rPr>
              <a:t>Перспективное применение </a:t>
            </a:r>
            <a:r>
              <a:rPr lang="ru-RU" sz="2000" kern="0" dirty="0">
                <a:solidFill>
                  <a:srgbClr val="000000"/>
                </a:solidFill>
                <a:latin typeface="Times New Roman" panose="02020603050405020304" pitchFamily="18" charset="0"/>
                <a:ea typeface="Times New Roman" panose="02020603050405020304" pitchFamily="18" charset="0"/>
              </a:rPr>
              <a:t>измененной учетной политики</a:t>
            </a:r>
            <a:endParaRPr lang="ru-RU" sz="2000" kern="0" dirty="0">
              <a:solidFill>
                <a:prstClr val="black"/>
              </a:solidFill>
              <a:latin typeface="Times New Roman" panose="02020603050405020304" pitchFamily="18" charset="0"/>
              <a:ea typeface="Times New Roman" panose="02020603050405020304" pitchFamily="18" charset="0"/>
            </a:endParaRPr>
          </a:p>
        </p:txBody>
      </p:sp>
      <p:sp>
        <p:nvSpPr>
          <p:cNvPr id="6" name="Прямоугольник 5"/>
          <p:cNvSpPr/>
          <p:nvPr/>
        </p:nvSpPr>
        <p:spPr>
          <a:xfrm>
            <a:off x="7476264" y="2050347"/>
            <a:ext cx="2965933" cy="707886"/>
          </a:xfrm>
          <a:prstGeom prst="rect">
            <a:avLst/>
          </a:prstGeom>
          <a:solidFill>
            <a:schemeClr val="accent3">
              <a:lumMod val="20000"/>
              <a:lumOff val="80000"/>
            </a:schemeClr>
          </a:solidFill>
          <a:ln w="38100">
            <a:solidFill>
              <a:srgbClr val="4F81BD"/>
            </a:solidFill>
          </a:ln>
        </p:spPr>
        <p:txBody>
          <a:bodyPr wrap="square">
            <a:spAutoFit/>
          </a:bodyPr>
          <a:lstStyle/>
          <a:p>
            <a:pPr marL="12700" marR="12700" indent="457200" algn="just">
              <a:lnSpc>
                <a:spcPts val="1620"/>
              </a:lnSpc>
              <a:defRPr/>
            </a:pPr>
            <a:r>
              <a:rPr lang="ru-RU" sz="2000" kern="0" dirty="0">
                <a:solidFill>
                  <a:srgbClr val="FF0000"/>
                </a:solidFill>
                <a:latin typeface="Times New Roman" panose="02020603050405020304" pitchFamily="18" charset="0"/>
                <a:ea typeface="Times New Roman" panose="02020603050405020304" pitchFamily="18" charset="0"/>
              </a:rPr>
              <a:t>Ретроспективное применение </a:t>
            </a:r>
            <a:r>
              <a:rPr lang="ru-RU" sz="2000" kern="0" dirty="0">
                <a:solidFill>
                  <a:srgbClr val="000000"/>
                </a:solidFill>
                <a:latin typeface="Times New Roman" panose="02020603050405020304" pitchFamily="18" charset="0"/>
                <a:ea typeface="Times New Roman" panose="02020603050405020304" pitchFamily="18" charset="0"/>
              </a:rPr>
              <a:t>измененной учетной политики</a:t>
            </a:r>
            <a:endParaRPr lang="ru-RU" sz="2000" kern="0" dirty="0">
              <a:solidFill>
                <a:prstClr val="black"/>
              </a:solidFill>
              <a:latin typeface="Times New Roman" panose="02020603050405020304" pitchFamily="18" charset="0"/>
              <a:ea typeface="Times New Roman" panose="02020603050405020304" pitchFamily="18" charset="0"/>
            </a:endParaRPr>
          </a:p>
        </p:txBody>
      </p:sp>
      <p:sp>
        <p:nvSpPr>
          <p:cNvPr id="7" name="Прямоугольник 6"/>
          <p:cNvSpPr/>
          <p:nvPr/>
        </p:nvSpPr>
        <p:spPr>
          <a:xfrm>
            <a:off x="4799534" y="3212775"/>
            <a:ext cx="3193135" cy="1200329"/>
          </a:xfrm>
          <a:prstGeom prst="rect">
            <a:avLst/>
          </a:prstGeom>
        </p:spPr>
        <p:txBody>
          <a:bodyPr wrap="square">
            <a:spAutoFit/>
          </a:bodyPr>
          <a:lstStyle/>
          <a:p>
            <a:pPr marL="12700" marR="12700" indent="457200" algn="ctr">
              <a:defRPr/>
            </a:pPr>
            <a:r>
              <a:rPr lang="ru-RU" sz="2400" dirty="0">
                <a:solidFill>
                  <a:srgbClr val="000000"/>
                </a:solidFill>
                <a:latin typeface="Times New Roman" panose="02020603050405020304" pitchFamily="18" charset="0"/>
                <a:ea typeface="Times New Roman" panose="02020603050405020304" pitchFamily="18" charset="0"/>
              </a:rPr>
              <a:t>к фактам хозяйственной жизни, возникающим</a:t>
            </a:r>
            <a:endParaRPr lang="ru-RU" sz="2400" dirty="0">
              <a:solidFill>
                <a:prstClr val="black"/>
              </a:solidFill>
              <a:latin typeface="Times New Roman" panose="02020603050405020304" pitchFamily="18" charset="0"/>
              <a:ea typeface="Times New Roman" panose="02020603050405020304" pitchFamily="18" charset="0"/>
            </a:endParaRPr>
          </a:p>
        </p:txBody>
      </p:sp>
      <p:sp>
        <p:nvSpPr>
          <p:cNvPr id="8" name="Прямоугольник 7"/>
          <p:cNvSpPr/>
          <p:nvPr/>
        </p:nvSpPr>
        <p:spPr>
          <a:xfrm>
            <a:off x="1831084" y="5088196"/>
            <a:ext cx="3406545" cy="1015663"/>
          </a:xfrm>
          <a:prstGeom prst="rect">
            <a:avLst/>
          </a:prstGeom>
          <a:ln w="38100">
            <a:solidFill>
              <a:srgbClr val="4F81BD"/>
            </a:solidFill>
          </a:ln>
        </p:spPr>
        <p:txBody>
          <a:bodyPr wrap="square">
            <a:spAutoFit/>
          </a:bodyPr>
          <a:lstStyle/>
          <a:p>
            <a:pPr algn="ctr">
              <a:defRPr/>
            </a:pPr>
            <a:r>
              <a:rPr lang="ru-RU" sz="2000" kern="0" dirty="0">
                <a:solidFill>
                  <a:prstClr val="black"/>
                </a:solidFill>
                <a:latin typeface="Times New Roman" panose="02020603050405020304" pitchFamily="18" charset="0"/>
                <a:ea typeface="Times New Roman" panose="02020603050405020304" pitchFamily="18" charset="0"/>
              </a:rPr>
              <a:t>после даты соответствующего изменения учетной политики</a:t>
            </a:r>
            <a:endParaRPr lang="ru-RU" sz="2000" kern="0" dirty="0">
              <a:solidFill>
                <a:prstClr val="black"/>
              </a:solidFill>
              <a:latin typeface="Calibri"/>
            </a:endParaRPr>
          </a:p>
        </p:txBody>
      </p:sp>
      <p:sp>
        <p:nvSpPr>
          <p:cNvPr id="9" name="Прямоугольник 8"/>
          <p:cNvSpPr/>
          <p:nvPr/>
        </p:nvSpPr>
        <p:spPr>
          <a:xfrm>
            <a:off x="6702541" y="5036899"/>
            <a:ext cx="3890222" cy="1118255"/>
          </a:xfrm>
          <a:prstGeom prst="rect">
            <a:avLst/>
          </a:prstGeom>
          <a:ln w="38100">
            <a:solidFill>
              <a:srgbClr val="4F81BD"/>
            </a:solidFill>
          </a:ln>
        </p:spPr>
        <p:txBody>
          <a:bodyPr wrap="square">
            <a:spAutoFit/>
          </a:bodyPr>
          <a:lstStyle/>
          <a:p>
            <a:pPr marL="12700" marR="12700" indent="457200" algn="ctr">
              <a:lnSpc>
                <a:spcPts val="1620"/>
              </a:lnSpc>
              <a:defRPr/>
            </a:pPr>
            <a:r>
              <a:rPr lang="ru-RU" sz="2000" kern="0" dirty="0">
                <a:solidFill>
                  <a:prstClr val="black"/>
                </a:solidFill>
                <a:latin typeface="Times New Roman" panose="02020603050405020304" pitchFamily="18" charset="0"/>
                <a:ea typeface="Times New Roman" panose="02020603050405020304" pitchFamily="18" charset="0"/>
              </a:rPr>
              <a:t> если бы измененная учетная политика применялась с момента возникновения соответствующего факта хозяйственной жизни</a:t>
            </a:r>
          </a:p>
        </p:txBody>
      </p:sp>
      <p:cxnSp>
        <p:nvCxnSpPr>
          <p:cNvPr id="10" name="Прямая со стрелкой 9"/>
          <p:cNvCxnSpPr/>
          <p:nvPr/>
        </p:nvCxnSpPr>
        <p:spPr>
          <a:xfrm>
            <a:off x="4637093" y="2758233"/>
            <a:ext cx="1913571" cy="519632"/>
          </a:xfrm>
          <a:prstGeom prst="straightConnector1">
            <a:avLst/>
          </a:prstGeom>
          <a:noFill/>
          <a:ln w="38100" cap="flat" cmpd="sng" algn="ctr">
            <a:solidFill>
              <a:srgbClr val="4F81BD"/>
            </a:solidFill>
            <a:prstDash val="solid"/>
            <a:tailEnd type="triangle"/>
          </a:ln>
          <a:effectLst>
            <a:outerShdw blurRad="40000" dist="23000" dir="5400000" rotWithShape="0">
              <a:srgbClr val="000000">
                <a:alpha val="35000"/>
              </a:srgbClr>
            </a:outerShdw>
          </a:effectLst>
        </p:spPr>
      </p:cxnSp>
      <p:cxnSp>
        <p:nvCxnSpPr>
          <p:cNvPr id="11" name="Прямая со стрелкой 10"/>
          <p:cNvCxnSpPr/>
          <p:nvPr/>
        </p:nvCxnSpPr>
        <p:spPr>
          <a:xfrm flipH="1">
            <a:off x="6550663" y="2723588"/>
            <a:ext cx="2020780" cy="575978"/>
          </a:xfrm>
          <a:prstGeom prst="straightConnector1">
            <a:avLst/>
          </a:prstGeom>
          <a:noFill/>
          <a:ln w="38100" cap="flat" cmpd="sng" algn="ctr">
            <a:solidFill>
              <a:srgbClr val="4F81BD"/>
            </a:solidFill>
            <a:prstDash val="solid"/>
            <a:tailEnd type="triangle"/>
          </a:ln>
          <a:effectLst/>
        </p:spPr>
      </p:cxnSp>
      <p:cxnSp>
        <p:nvCxnSpPr>
          <p:cNvPr id="12" name="Прямая со стрелкой 11"/>
          <p:cNvCxnSpPr/>
          <p:nvPr/>
        </p:nvCxnSpPr>
        <p:spPr>
          <a:xfrm flipH="1">
            <a:off x="3433004" y="4388449"/>
            <a:ext cx="2743454" cy="653825"/>
          </a:xfrm>
          <a:prstGeom prst="straightConnector1">
            <a:avLst/>
          </a:prstGeom>
          <a:noFill/>
          <a:ln w="38100" cap="flat" cmpd="sng" algn="ctr">
            <a:solidFill>
              <a:srgbClr val="C0504D"/>
            </a:solidFill>
            <a:prstDash val="solid"/>
            <a:tailEnd type="triangle"/>
          </a:ln>
          <a:effectLst>
            <a:outerShdw blurRad="40000" dist="23000" dir="5400000" rotWithShape="0">
              <a:srgbClr val="000000">
                <a:alpha val="35000"/>
              </a:srgbClr>
            </a:outerShdw>
          </a:effectLst>
        </p:spPr>
      </p:cxnSp>
      <p:cxnSp>
        <p:nvCxnSpPr>
          <p:cNvPr id="13" name="Прямая со стрелкой 12"/>
          <p:cNvCxnSpPr/>
          <p:nvPr/>
        </p:nvCxnSpPr>
        <p:spPr>
          <a:xfrm>
            <a:off x="6168008" y="4362474"/>
            <a:ext cx="2616510" cy="653825"/>
          </a:xfrm>
          <a:prstGeom prst="straightConnector1">
            <a:avLst/>
          </a:prstGeom>
          <a:noFill/>
          <a:ln w="38100" cap="flat" cmpd="sng" algn="ctr">
            <a:solidFill>
              <a:srgbClr val="C0504D"/>
            </a:solidFill>
            <a:prstDash val="solid"/>
            <a:tailEnd type="triangle"/>
          </a:ln>
          <a:effectLst>
            <a:outerShdw blurRad="40000" dist="23000" dir="5400000" rotWithShape="0">
              <a:srgbClr val="000000">
                <a:alpha val="35000"/>
              </a:srgbClr>
            </a:outerShdw>
          </a:effectLst>
        </p:spPr>
      </p:cxnSp>
      <p:sp>
        <p:nvSpPr>
          <p:cNvPr id="2" name="TextBox 1"/>
          <p:cNvSpPr txBox="1"/>
          <p:nvPr/>
        </p:nvSpPr>
        <p:spPr>
          <a:xfrm>
            <a:off x="3459264" y="88666"/>
            <a:ext cx="6623436" cy="1083374"/>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rtlCol="0">
            <a:spAutoFit/>
          </a:bodyPr>
          <a:lstStyle/>
          <a:p>
            <a:pPr defTabSz="457200">
              <a:lnSpc>
                <a:spcPct val="115000"/>
              </a:lnSpc>
              <a:defRPr/>
            </a:pPr>
            <a:r>
              <a:rPr lang="ru-RU"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Журнал операций</a:t>
            </a:r>
          </a:p>
          <a:p>
            <a:pPr algn="ctr" defTabSz="457200">
              <a:lnSpc>
                <a:spcPct val="115000"/>
              </a:lnSpc>
              <a:defRPr/>
            </a:pPr>
            <a:r>
              <a:rPr lang="ru-RU"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u-RU" sz="28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периода (ф. 0504071)</a:t>
            </a:r>
            <a:endParaRPr lang="ru-RU" sz="28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xmlns="" val="1157351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1524000" y="1556792"/>
            <a:ext cx="8964488" cy="5301208"/>
          </a:xfrm>
          <a:noFill/>
        </p:spPr>
        <p:txBody>
          <a:bodyPr>
            <a:normAutofit fontScale="25000" lnSpcReduction="20000"/>
          </a:bodyPr>
          <a:lstStyle/>
          <a:p>
            <a:pPr indent="0" algn="just">
              <a:lnSpc>
                <a:spcPct val="115000"/>
              </a:lnSpc>
              <a:spcBef>
                <a:spcPts val="1100"/>
              </a:spcBef>
              <a:spcAft>
                <a:spcPts val="5"/>
              </a:spcAft>
              <a:buNone/>
            </a:pPr>
            <a:r>
              <a:rPr lang="ru-RU" sz="9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 открытии записываются  суммы остатков на начало года и на начало периода (месяца, дня) в соответствии с заключительным балансом за истекший год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с учетом изменений входящих остатков по счетам учета согласно Журнала операций </a:t>
            </a:r>
            <a:r>
              <a:rPr lang="ru-RU" sz="96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межотчетного</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периода</a:t>
            </a:r>
          </a:p>
          <a:p>
            <a:pPr indent="0" algn="just">
              <a:lnSpc>
                <a:spcPct val="115000"/>
              </a:lnSpc>
              <a:spcBef>
                <a:spcPts val="1100"/>
              </a:spcBef>
              <a:spcAft>
                <a:spcPts val="5"/>
              </a:spcAft>
              <a:buNone/>
            </a:pPr>
            <a:r>
              <a:rPr lang="ru-RU" sz="9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Входящие остатки по счетам учета, остатки на начало года и на начало (конец) периода (месяца, дня) по соответствующим счетам аналитического учета счетов Рабочего плана </a:t>
            </a:r>
            <a:r>
              <a:rPr lang="ru-RU" sz="96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счетов   (20500, 20800, 20900, 21010, 30300, 30404, 30406)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отражаются в соответствии с регистрами бухгалтерского учета по дебету и (или) по кредиту (развернуто)</a:t>
            </a:r>
          </a:p>
          <a:p>
            <a:pPr indent="0" algn="just">
              <a:lnSpc>
                <a:spcPct val="115000"/>
              </a:lnSpc>
              <a:spcBef>
                <a:spcPts val="1100"/>
              </a:spcBef>
              <a:spcAft>
                <a:spcPts val="5"/>
              </a:spcAft>
              <a:buNone/>
            </a:pPr>
            <a:r>
              <a:rPr lang="ru-RU" sz="9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Показатели остатков на начало года, на начало периода, на конец периода в Главной книге (ф. 0504072) отражаются </a:t>
            </a:r>
            <a:r>
              <a:rPr lang="ru-RU" sz="96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 положительном значении показателя</a:t>
            </a:r>
          </a:p>
          <a:p>
            <a:pPr indent="342900" algn="just">
              <a:lnSpc>
                <a:spcPct val="115000"/>
              </a:lnSpc>
              <a:spcBef>
                <a:spcPts val="1100"/>
              </a:spcBef>
              <a:spcAft>
                <a:spcPts val="5"/>
              </a:spcAft>
            </a:pPr>
            <a:endParaRPr lang="ru-RU" sz="6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16</a:t>
            </a:fld>
            <a:endParaRPr lang="en-US" dirty="0">
              <a:solidFill>
                <a:prstClr val="black"/>
              </a:solidFill>
            </a:endParaRPr>
          </a:p>
        </p:txBody>
      </p:sp>
      <p:sp>
        <p:nvSpPr>
          <p:cNvPr id="4" name="Заголовок 1"/>
          <p:cNvSpPr>
            <a:spLocks noGrp="1"/>
          </p:cNvSpPr>
          <p:nvPr>
            <p:ph type="title"/>
          </p:nvPr>
        </p:nvSpPr>
        <p:spPr>
          <a:xfrm>
            <a:off x="1981200" y="274638"/>
            <a:ext cx="8229600" cy="1143000"/>
          </a:xfrm>
          <a:solidFill>
            <a:schemeClr val="accent3">
              <a:lumMod val="40000"/>
              <a:lumOff val="60000"/>
            </a:schemeClr>
          </a:solidFill>
        </p:spPr>
        <p:txBody>
          <a:bodyPr>
            <a:normAutofit/>
          </a:bodyPr>
          <a:lstStyle/>
          <a:p>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Главная книга (ф. 0504072)</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hlinkClick r:id="rId2"/>
              </a:rPr>
              <a:t> </a:t>
            </a:r>
            <a:endParaRPr lang="ru-RU" dirty="0"/>
          </a:p>
        </p:txBody>
      </p:sp>
    </p:spTree>
    <p:extLst>
      <p:ext uri="{BB962C8B-B14F-4D97-AF65-F5344CB8AC3E}">
        <p14:creationId xmlns:p14="http://schemas.microsoft.com/office/powerpoint/2010/main" xmlns="" val="2666839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1524000" y="1420267"/>
            <a:ext cx="8964488" cy="5301208"/>
          </a:xfrm>
          <a:noFill/>
        </p:spPr>
        <p:txBody>
          <a:bodyPr>
            <a:normAutofit lnSpcReduction="10000"/>
          </a:bodyPr>
          <a:lstStyle/>
          <a:p>
            <a:pPr indent="342900" algn="just">
              <a:lnSpc>
                <a:spcPct val="115000"/>
              </a:lnSpc>
              <a:spcBef>
                <a:spcPts val="1100"/>
              </a:spcBef>
              <a:spcAft>
                <a:spcPts val="5"/>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Ведение Главной книги (ф. 0504072) при осуществлении централизуемых полномочий (в случае передачи полномочий по ведению бухгалтерского учета и (или) составлению бухгалтерской (финансовой) отчетности передано в соответствии с законодательством РФ другому учреждению (централизованной бухгалтерии) </a:t>
            </a:r>
            <a:r>
              <a:rPr lang="ru-RU" sz="22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ведение Главной книги (ф. 0504072) централизованной бухгалтерией осуществляется по каждому субъекту учета, передавшего полномочия по ведению бюджетного (бухгалтерского) учета</a:t>
            </a:r>
          </a:p>
          <a:p>
            <a:pPr indent="342900" algn="just">
              <a:lnSpc>
                <a:spcPct val="115000"/>
              </a:lnSpc>
              <a:spcBef>
                <a:spcPts val="1100"/>
              </a:spcBef>
              <a:spcAft>
                <a:spcPts val="5"/>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Субъект учета при выполнении полномочий администратора доходов бюджета по нескольким бюджетам бюджетной системы Российской Федерации обеспечивает ведение Главной книги (ф. 0503072) </a:t>
            </a:r>
            <a:r>
              <a:rPr lang="ru-RU" sz="22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 разрезе  каждого бюджета бюджетной системы Российской Федерации, по которому администрирует доходы бюджета бюджетной системы Российской Федерации</a:t>
            </a:r>
          </a:p>
        </p:txBody>
      </p:sp>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17</a:t>
            </a:fld>
            <a:endParaRPr lang="en-US" dirty="0">
              <a:solidFill>
                <a:prstClr val="black"/>
              </a:solidFill>
            </a:endParaRPr>
          </a:p>
        </p:txBody>
      </p:sp>
      <p:sp>
        <p:nvSpPr>
          <p:cNvPr id="4" name="Заголовок 1"/>
          <p:cNvSpPr>
            <a:spLocks noGrp="1"/>
          </p:cNvSpPr>
          <p:nvPr>
            <p:ph type="title"/>
          </p:nvPr>
        </p:nvSpPr>
        <p:spPr>
          <a:xfrm>
            <a:off x="1981200" y="116632"/>
            <a:ext cx="8229600" cy="1143000"/>
          </a:xfrm>
          <a:solidFill>
            <a:schemeClr val="accent3">
              <a:lumMod val="40000"/>
              <a:lumOff val="60000"/>
            </a:schemeClr>
          </a:solidFill>
        </p:spPr>
        <p:txBody>
          <a:bodyPr>
            <a:normAutofit/>
          </a:bodyPr>
          <a:lstStyle/>
          <a:p>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Главная книга (ф. 0504072)</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hlinkClick r:id="rId2"/>
              </a:rPr>
              <a:t> </a:t>
            </a:r>
            <a:endParaRPr lang="ru-RU" dirty="0"/>
          </a:p>
        </p:txBody>
      </p:sp>
    </p:spTree>
    <p:extLst>
      <p:ext uri="{BB962C8B-B14F-4D97-AF65-F5344CB8AC3E}">
        <p14:creationId xmlns:p14="http://schemas.microsoft.com/office/powerpoint/2010/main" xmlns="" val="3484675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9536" y="2420888"/>
            <a:ext cx="8202554" cy="4339650"/>
          </a:xfrm>
          <a:prstGeom prst="rect">
            <a:avLst/>
          </a:prstGeom>
        </p:spPr>
        <p:txBody>
          <a:bodyPr wrap="square">
            <a:spAutoFit/>
          </a:bodyPr>
          <a:lstStyle/>
          <a:p>
            <a:pPr indent="450215" algn="just">
              <a:defRPr/>
            </a:pPr>
            <a:r>
              <a:rPr lang="ru-RU" sz="2400" dirty="0">
                <a:solidFill>
                  <a:prstClr val="black"/>
                </a:solidFill>
                <a:latin typeface="Times New Roman" panose="02020603050405020304" pitchFamily="18" charset="0"/>
              </a:rPr>
              <a:t>Субъект учета, имеющий в составе подразделение, по месту нахождения которого оборудуется обособленное рабочее место (рабочие места) (далее – подразделение), операции по выдаче из кассы юридического лица подразделению (приему в кассу субъекта учета от подразделения) наличных денег, необходимых для проведения кассовых операций, </a:t>
            </a:r>
            <a:r>
              <a:rPr lang="ru-RU" sz="2400" b="1" i="1" dirty="0">
                <a:solidFill>
                  <a:prstClr val="black"/>
                </a:solidFill>
                <a:latin typeface="Times New Roman" panose="02020603050405020304" pitchFamily="18" charset="0"/>
              </a:rPr>
              <a:t>в том числе предназначенных для осуществления операций по размену</a:t>
            </a:r>
            <a:r>
              <a:rPr lang="ru-RU" sz="2400" dirty="0">
                <a:solidFill>
                  <a:prstClr val="black"/>
                </a:solidFill>
                <a:latin typeface="Times New Roman" panose="02020603050405020304" pitchFamily="18" charset="0"/>
              </a:rPr>
              <a:t>, </a:t>
            </a:r>
            <a:r>
              <a:rPr lang="ru-RU" sz="2800" b="1" i="1" dirty="0">
                <a:solidFill>
                  <a:srgbClr val="FF0000"/>
                </a:solidFill>
                <a:latin typeface="Times New Roman" panose="02020603050405020304" pitchFamily="18" charset="0"/>
              </a:rPr>
              <a:t>осуществляет с оформлением расходных кассовых ордеров (ф, 0310002) и приходных кассовых ордеров (ф.0310001).</a:t>
            </a:r>
            <a:endParaRPr lang="ru-RU" sz="2800" b="1" i="1" dirty="0">
              <a:solidFill>
                <a:srgbClr val="FF0000"/>
              </a:solidFill>
              <a:latin typeface="Calibri"/>
            </a:endParaRPr>
          </a:p>
        </p:txBody>
      </p:sp>
      <p:sp>
        <p:nvSpPr>
          <p:cNvPr id="3" name="Заголовок 1"/>
          <p:cNvSpPr txBox="1">
            <a:spLocks/>
          </p:cNvSpPr>
          <p:nvPr/>
        </p:nvSpPr>
        <p:spPr>
          <a:xfrm>
            <a:off x="2639616" y="908720"/>
            <a:ext cx="7482474" cy="1143000"/>
          </a:xfrm>
          <a:prstGeom prst="rect">
            <a:avLst/>
          </a:prstGeom>
          <a:solidFill>
            <a:srgbClr val="9BBB59">
              <a:lumMod val="40000"/>
              <a:lumOff val="60000"/>
            </a:srgbClr>
          </a:solidFill>
          <a:scene3d>
            <a:camera prst="orthographicFront"/>
            <a:lightRig rig="threePt" dir="t"/>
          </a:scene3d>
          <a:sp3d>
            <a:bevelT w="165100" prst="coolSlant"/>
          </a:sp3d>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dirty="0">
                <a:solidFill>
                  <a:sysClr val="windowText" lastClr="000000"/>
                </a:solidFill>
                <a:latin typeface="Calibri"/>
              </a:rPr>
              <a:t>Инструкция 157н (198н) </a:t>
            </a:r>
          </a:p>
        </p:txBody>
      </p:sp>
    </p:spTree>
    <p:extLst>
      <p:ext uri="{BB962C8B-B14F-4D97-AF65-F5344CB8AC3E}">
        <p14:creationId xmlns:p14="http://schemas.microsoft.com/office/powerpoint/2010/main" xmlns="" val="263613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1775520" y="1054572"/>
            <a:ext cx="8640960" cy="5666903"/>
          </a:xfrm>
        </p:spPr>
        <p:txBody>
          <a:bodyPr>
            <a:noAutofit/>
          </a:bodyPr>
          <a:lstStyle/>
          <a:p>
            <a:pPr indent="342900" algn="just">
              <a:lnSpc>
                <a:spcPct val="115000"/>
              </a:lnSpc>
              <a:spcBef>
                <a:spcPts val="1100"/>
              </a:spcBef>
              <a:spcAft>
                <a:spcPts val="5"/>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 случае ведения кассовых операций и оформления кассовых документов   в виде электронных документов, подписываемых ЭЦП, формирование электронной Кассовой книги осуществляется  </a:t>
            </a:r>
            <a:r>
              <a:rPr lang="ru-RU" sz="2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ежедневно, включая рабочие дни в которых кассовые операции не проводились</a:t>
            </a:r>
          </a:p>
          <a:p>
            <a:pPr indent="342900" algn="just">
              <a:lnSpc>
                <a:spcPct val="115000"/>
              </a:lnSpc>
              <a:spcBef>
                <a:spcPts val="1100"/>
              </a:spcBef>
              <a:spcAft>
                <a:spcPts val="5"/>
              </a:spcAft>
            </a:pPr>
            <a:r>
              <a:rPr lang="ru-RU" sz="2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Записи в электронную Кассовую книгу осуществляются в момент подписания кассиром ЭЦП каждого ПКО, РКО, либо их скан-копий</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содержащие собственноручные подписи в документах. В последнем случае ответственность за соответствие скан-копии подлиннику кассового ордера, содержащего собственноручные подписи, возлагается на кассира </a:t>
            </a:r>
          </a:p>
          <a:p>
            <a:pPr indent="342900" algn="just">
              <a:lnSpc>
                <a:spcPct val="115000"/>
              </a:lnSpc>
              <a:spcBef>
                <a:spcPts val="1100"/>
              </a:spcBef>
              <a:spcAft>
                <a:spcPts val="5"/>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Квитанция к ПКО, сформированному в электронном виде, подписывается </a:t>
            </a: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ЭЦП</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главным бухгалтером </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или лицом, на это уполномоченным, </a:t>
            </a: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 кассиром</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indent="342900" algn="just">
              <a:lnSpc>
                <a:spcPct val="115000"/>
              </a:lnSpc>
              <a:spcBef>
                <a:spcPts val="1100"/>
              </a:spcBef>
              <a:spcAft>
                <a:spcPts val="5"/>
              </a:spcAft>
            </a:pPr>
            <a:endPar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19</a:t>
            </a:fld>
            <a:endParaRPr lang="en-US" dirty="0">
              <a:solidFill>
                <a:prstClr val="black"/>
              </a:solidFill>
            </a:endParaRPr>
          </a:p>
        </p:txBody>
      </p:sp>
      <p:sp>
        <p:nvSpPr>
          <p:cNvPr id="2" name="TextBox 1"/>
          <p:cNvSpPr txBox="1"/>
          <p:nvPr/>
        </p:nvSpPr>
        <p:spPr>
          <a:xfrm>
            <a:off x="4036064" y="260649"/>
            <a:ext cx="5244193" cy="584775"/>
          </a:xfrm>
          <a:prstGeom prst="rect">
            <a:avLst/>
          </a:prstGeom>
          <a:solidFill>
            <a:schemeClr val="accent3">
              <a:lumMod val="40000"/>
              <a:lumOff val="60000"/>
            </a:schemeClr>
          </a:solidFill>
        </p:spPr>
        <p:txBody>
          <a:bodyPr wrap="none" rtlCol="0">
            <a:spAutoFit/>
          </a:bodyPr>
          <a:lstStyle/>
          <a:p>
            <a:r>
              <a:rPr lang="ru-RU"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Кассовая книга (ф. 0504514)</a:t>
            </a:r>
            <a:endParaRPr lang="ru-RU" sz="3200" dirty="0"/>
          </a:p>
        </p:txBody>
      </p:sp>
    </p:spTree>
    <p:extLst>
      <p:ext uri="{BB962C8B-B14F-4D97-AF65-F5344CB8AC3E}">
        <p14:creationId xmlns:p14="http://schemas.microsoft.com/office/powerpoint/2010/main" xmlns="" val="1119270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lgn="l" defTabSz="457200">
              <a:defRPr/>
            </a:pPr>
            <a:fld id="{B2D350B4-811D-9C49-8D4A-B431FFD45952}" type="slidenum">
              <a:rPr lang="en-US" sz="1800">
                <a:solidFill>
                  <a:prstClr val="black"/>
                </a:solidFill>
                <a:latin typeface="Calibri"/>
              </a:rPr>
              <a:pPr algn="l" defTabSz="457200">
                <a:defRPr/>
              </a:pPr>
              <a:t>2</a:t>
            </a:fld>
            <a:endParaRPr lang="en-US" sz="1800" dirty="0">
              <a:solidFill>
                <a:prstClr val="black"/>
              </a:solidFill>
              <a:latin typeface="Calibri"/>
            </a:endParaRPr>
          </a:p>
        </p:txBody>
      </p:sp>
      <p:sp>
        <p:nvSpPr>
          <p:cNvPr id="3" name="Прямоугольник 2"/>
          <p:cNvSpPr/>
          <p:nvPr/>
        </p:nvSpPr>
        <p:spPr>
          <a:xfrm>
            <a:off x="1868991" y="641007"/>
            <a:ext cx="8568952" cy="3046988"/>
          </a:xfrm>
          <a:prstGeom prst="rect">
            <a:avLst/>
          </a:prstGeom>
        </p:spPr>
        <p:txBody>
          <a:bodyPr wrap="square">
            <a:spAutoFit/>
          </a:bodyPr>
          <a:lstStyle/>
          <a:p>
            <a:pPr indent="342900" algn="just">
              <a:spcBef>
                <a:spcPts val="1100"/>
              </a:spcBef>
              <a:defRPr/>
            </a:pP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Дополнительные </a:t>
            </a:r>
            <a:r>
              <a:rPr lang="ru-RU" sz="2400" dirty="0" err="1">
                <a:solidFill>
                  <a:prstClr val="black"/>
                </a:solidFill>
                <a:latin typeface="Times New Roman" panose="02020603050405020304" pitchFamily="18" charset="0"/>
                <a:ea typeface="Times New Roman" panose="02020603050405020304" pitchFamily="18" charset="0"/>
                <a:cs typeface="Calibri" panose="020F0502020204030204" pitchFamily="34" charset="0"/>
              </a:rPr>
              <a:t>забалансовые</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счета и (или) аналитические коды синтетических счетов Единого плана счетов устанавливаются в рамках учетной политики субъекта учета (единой учетной политики при централизации учета) (далее при совместном упоминании - учетная политика) </a:t>
            </a:r>
            <a:r>
              <a:rPr lang="ru-RU" sz="2400" b="1" i="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с учетом требований субъекта консолидированной отчетности</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по раскрытию информации при ведении бухгалтерского учета и в бухгалтерской (финансовой) отчетности.</a:t>
            </a:r>
            <a:endParaRPr lang="ru-RU" sz="24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4" name="Прямоугольник 3"/>
          <p:cNvSpPr/>
          <p:nvPr/>
        </p:nvSpPr>
        <p:spPr>
          <a:xfrm>
            <a:off x="1703512" y="3573016"/>
            <a:ext cx="8712968" cy="3046988"/>
          </a:xfrm>
          <a:prstGeom prst="rect">
            <a:avLst/>
          </a:prstGeom>
        </p:spPr>
        <p:txBody>
          <a:bodyPr wrap="square">
            <a:spAutoFit/>
          </a:bodyPr>
          <a:lstStyle/>
          <a:p>
            <a:pPr indent="342900" algn="just">
              <a:spcBef>
                <a:spcPts val="1100"/>
              </a:spcBef>
              <a:defRPr/>
            </a:pP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Передача по решению субъекта учета полномочий по ведению бухгалтерского учета, в том числе по составлению бухгалтерской (финансовой) отчетности </a:t>
            </a:r>
            <a:r>
              <a:rPr lang="ru-RU" sz="2400" b="1" i="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другому государственному (муниципальному) учреждению (централизованной бухгалтерии</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осуществляется </a:t>
            </a:r>
            <a:r>
              <a:rPr lang="ru-RU" sz="2400" b="1" i="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по согласованию с субъектом консолидированной отчетности (с главным распорядителем бюджетных средств, в ведении которого находится учреждение) на основании договора (соглашения)</a:t>
            </a:r>
            <a:endParaRPr lang="ru-RU" sz="2400" b="1" i="1"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5" name="TextBox 4"/>
          <p:cNvSpPr txBox="1"/>
          <p:nvPr/>
        </p:nvSpPr>
        <p:spPr>
          <a:xfrm>
            <a:off x="3029325" y="19651"/>
            <a:ext cx="7643192" cy="646331"/>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a:solidFill>
                  <a:prstClr val="black"/>
                </a:solidFill>
                <a:latin typeface="Times New Roman" panose="02020603050405020304" pitchFamily="18" charset="0"/>
                <a:cs typeface="Times New Roman" panose="02020603050405020304" pitchFamily="18" charset="0"/>
              </a:rPr>
              <a:t>Приказ № 157н (с изм. </a:t>
            </a:r>
            <a:r>
              <a:rPr lang="ru-RU" sz="2800" kern="0">
                <a:solidFill>
                  <a:prstClr val="black"/>
                </a:solidFill>
                <a:latin typeface="Times New Roman" panose="02020603050405020304" pitchFamily="18" charset="0"/>
                <a:cs typeface="Times New Roman" panose="02020603050405020304" pitchFamily="18" charset="0"/>
              </a:rPr>
              <a:t>от 14.09.2020 </a:t>
            </a:r>
            <a:r>
              <a:rPr lang="ru-RU" sz="2800" kern="0" dirty="0">
                <a:solidFill>
                  <a:prstClr val="black"/>
                </a:solidFill>
                <a:latin typeface="Times New Roman" panose="02020603050405020304" pitchFamily="18" charset="0"/>
                <a:cs typeface="Times New Roman" panose="02020603050405020304" pitchFamily="18" charset="0"/>
              </a:rPr>
              <a:t>№ 198н )</a:t>
            </a:r>
            <a:r>
              <a:rPr lang="ru-RU" sz="3600" kern="0" dirty="0">
                <a:solidFill>
                  <a:prstClr val="black"/>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3932806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stretch>
            <a:fillRect/>
          </a:stretch>
        </p:blipFill>
        <p:spPr>
          <a:xfrm>
            <a:off x="1847528" y="1571624"/>
            <a:ext cx="8363272" cy="3714750"/>
          </a:xfrm>
          <a:prstGeom prst="rect">
            <a:avLst/>
          </a:prstGeom>
        </p:spPr>
      </p:pic>
      <p:pic>
        <p:nvPicPr>
          <p:cNvPr id="5" name="Рисунок 4"/>
          <p:cNvPicPr>
            <a:picLocks noChangeAspect="1"/>
          </p:cNvPicPr>
          <p:nvPr/>
        </p:nvPicPr>
        <p:blipFill>
          <a:blip r:embed="rId3" cstate="print"/>
          <a:stretch>
            <a:fillRect/>
          </a:stretch>
        </p:blipFill>
        <p:spPr>
          <a:xfrm>
            <a:off x="1847529" y="5805265"/>
            <a:ext cx="5819775" cy="466725"/>
          </a:xfrm>
          <a:prstGeom prst="rect">
            <a:avLst/>
          </a:prstGeom>
        </p:spPr>
      </p:pic>
      <p:sp>
        <p:nvSpPr>
          <p:cNvPr id="3" name="Прямоугольник 2"/>
          <p:cNvSpPr/>
          <p:nvPr/>
        </p:nvSpPr>
        <p:spPr>
          <a:xfrm>
            <a:off x="3071664" y="3428999"/>
            <a:ext cx="4950296" cy="3200876"/>
          </a:xfrm>
          <a:prstGeom prst="rect">
            <a:avLst/>
          </a:prstGeom>
          <a:solidFill>
            <a:srgbClr val="FFFF66"/>
          </a:solidFill>
          <a:ln w="28575">
            <a:solidFill>
              <a:srgbClr val="FF0000"/>
            </a:solidFill>
          </a:ln>
        </p:spPr>
        <p:txBody>
          <a:bodyPr wrap="square">
            <a:spAutoFit/>
          </a:bodyPr>
          <a:lstStyle/>
          <a:p>
            <a:r>
              <a:rPr lang="ru-RU" dirty="0">
                <a:latin typeface="Times New Roman" panose="02020603050405020304" pitchFamily="18" charset="0"/>
                <a:cs typeface="Times New Roman" panose="02020603050405020304" pitchFamily="18" charset="0"/>
              </a:rPr>
              <a:t>Применяется для регистрации в хронологическом порядке приходных кассовых ордеров (ф.  0310001) и расходных кассовых ордеров (ф. 0310002), созданных в форме электронных документов с использованием электронного документооборота и формирования информации об их статусах </a:t>
            </a:r>
            <a:r>
              <a:rPr lang="ru-RU" sz="2000" b="1" dirty="0">
                <a:latin typeface="Times New Roman" panose="02020603050405020304" pitchFamily="18" charset="0"/>
                <a:cs typeface="Times New Roman" panose="02020603050405020304" pitchFamily="18" charset="0"/>
              </a:rPr>
              <a:t>(новый, подписан, исполнен, аннулирован), </a:t>
            </a:r>
            <a:r>
              <a:rPr lang="ru-RU" dirty="0">
                <a:latin typeface="Times New Roman" panose="02020603050405020304" pitchFamily="18" charset="0"/>
                <a:cs typeface="Times New Roman" panose="02020603050405020304" pitchFamily="18" charset="0"/>
              </a:rPr>
              <a:t>за временной интервал, необходимый пользователю (субъекту учета) в течение финансового года</a:t>
            </a:r>
          </a:p>
        </p:txBody>
      </p:sp>
      <p:sp>
        <p:nvSpPr>
          <p:cNvPr id="9" name="Прямоугольник 8"/>
          <p:cNvSpPr/>
          <p:nvPr/>
        </p:nvSpPr>
        <p:spPr>
          <a:xfrm>
            <a:off x="1621496" y="26619"/>
            <a:ext cx="8362936" cy="1477328"/>
          </a:xfrm>
          <a:prstGeom prst="rect">
            <a:avLst/>
          </a:prstGeom>
          <a:solidFill>
            <a:srgbClr val="FFFF66"/>
          </a:solidFill>
          <a:ln w="28575">
            <a:solidFill>
              <a:srgbClr val="FF0000"/>
            </a:solidFill>
          </a:ln>
        </p:spPr>
        <p:txBody>
          <a:bodyPr wrap="square">
            <a:spAutoFit/>
          </a:bodyPr>
          <a:lstStyle/>
          <a:p>
            <a:r>
              <a:rPr lang="ru-RU" dirty="0"/>
              <a:t>Журнал регистрации ПКО и РКО формируется в виде электронного документа, подписываемого ответственным исполнителем бухгалтерского подразделения ЭЦП, за временной интервал в течение финансового года по необходимости и (или) с периодичностью, предусмотренной УП, но не реже одного раза в год (по завершению отчетного финансового года)</a:t>
            </a:r>
          </a:p>
        </p:txBody>
      </p:sp>
      <p:cxnSp>
        <p:nvCxnSpPr>
          <p:cNvPr id="11" name="Прямая со стрелкой 10"/>
          <p:cNvCxnSpPr>
            <a:stCxn id="9" idx="2"/>
          </p:cNvCxnSpPr>
          <p:nvPr/>
        </p:nvCxnSpPr>
        <p:spPr>
          <a:xfrm>
            <a:off x="5802964" y="1503948"/>
            <a:ext cx="3245364" cy="1276981"/>
          </a:xfrm>
          <a:prstGeom prst="straightConnector1">
            <a:avLst/>
          </a:pr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433411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05635" y="839153"/>
            <a:ext cx="2017059" cy="359989"/>
          </a:xfrm>
          <a:prstGeom prst="rect">
            <a:avLst/>
          </a:prstGeom>
          <a:blipFill>
            <a:blip r:embed="rId2" cstate="print"/>
            <a:stretch>
              <a:fillRect/>
            </a:stretch>
          </a:blipFill>
        </p:spPr>
        <p:txBody>
          <a:bodyPr wrap="square" lIns="0" tIns="0" rIns="0" bIns="0" rtlCol="0"/>
          <a:lstStyle/>
          <a:p>
            <a:pPr defTabSz="806867">
              <a:defRPr/>
            </a:pPr>
            <a:endParaRPr sz="1588" dirty="0">
              <a:solidFill>
                <a:prstClr val="black"/>
              </a:solidFill>
              <a:latin typeface="Calibri"/>
            </a:endParaRPr>
          </a:p>
        </p:txBody>
      </p:sp>
      <p:sp>
        <p:nvSpPr>
          <p:cNvPr id="3" name="object 3"/>
          <p:cNvSpPr/>
          <p:nvPr/>
        </p:nvSpPr>
        <p:spPr>
          <a:xfrm>
            <a:off x="1927412" y="672354"/>
            <a:ext cx="3092824" cy="672353"/>
          </a:xfrm>
          <a:custGeom>
            <a:avLst/>
            <a:gdLst/>
            <a:ahLst/>
            <a:cxnLst/>
            <a:rect l="l" t="t" r="r" b="b"/>
            <a:pathLst>
              <a:path w="3505200" h="762000">
                <a:moveTo>
                  <a:pt x="0" y="762000"/>
                </a:moveTo>
                <a:lnTo>
                  <a:pt x="3505200" y="762000"/>
                </a:lnTo>
                <a:lnTo>
                  <a:pt x="3505200" y="0"/>
                </a:lnTo>
                <a:lnTo>
                  <a:pt x="0" y="0"/>
                </a:lnTo>
                <a:lnTo>
                  <a:pt x="0" y="762000"/>
                </a:lnTo>
                <a:close/>
              </a:path>
            </a:pathLst>
          </a:custGeom>
          <a:solidFill>
            <a:srgbClr val="FFFFFF"/>
          </a:solidFill>
        </p:spPr>
        <p:txBody>
          <a:bodyPr wrap="square" lIns="0" tIns="0" rIns="0" bIns="0" rtlCol="0"/>
          <a:lstStyle/>
          <a:p>
            <a:pPr defTabSz="806867">
              <a:defRPr/>
            </a:pPr>
            <a:endParaRPr sz="1588" dirty="0">
              <a:solidFill>
                <a:prstClr val="black"/>
              </a:solidFill>
              <a:latin typeface="Calibri"/>
            </a:endParaRPr>
          </a:p>
        </p:txBody>
      </p:sp>
      <p:sp>
        <p:nvSpPr>
          <p:cNvPr id="4" name="object 4"/>
          <p:cNvSpPr/>
          <p:nvPr/>
        </p:nvSpPr>
        <p:spPr>
          <a:xfrm>
            <a:off x="2506912" y="1997896"/>
            <a:ext cx="0" cy="1985122"/>
          </a:xfrm>
          <a:custGeom>
            <a:avLst/>
            <a:gdLst/>
            <a:ahLst/>
            <a:cxnLst/>
            <a:rect l="l" t="t" r="r" b="b"/>
            <a:pathLst>
              <a:path h="2249804">
                <a:moveTo>
                  <a:pt x="0" y="0"/>
                </a:moveTo>
                <a:lnTo>
                  <a:pt x="0" y="2249424"/>
                </a:lnTo>
              </a:path>
            </a:pathLst>
          </a:custGeom>
          <a:ln w="76200">
            <a:solidFill>
              <a:srgbClr val="096234"/>
            </a:solidFill>
          </a:ln>
        </p:spPr>
        <p:txBody>
          <a:bodyPr wrap="square" lIns="0" tIns="0" rIns="0" bIns="0" rtlCol="0"/>
          <a:lstStyle/>
          <a:p>
            <a:pPr defTabSz="806867">
              <a:defRPr/>
            </a:pPr>
            <a:endParaRPr sz="1588" dirty="0">
              <a:solidFill>
                <a:prstClr val="black"/>
              </a:solidFill>
              <a:latin typeface="Calibri"/>
            </a:endParaRPr>
          </a:p>
        </p:txBody>
      </p:sp>
      <p:sp>
        <p:nvSpPr>
          <p:cNvPr id="5" name="object 5"/>
          <p:cNvSpPr/>
          <p:nvPr/>
        </p:nvSpPr>
        <p:spPr>
          <a:xfrm>
            <a:off x="7844118" y="2017059"/>
            <a:ext cx="0" cy="1985122"/>
          </a:xfrm>
          <a:custGeom>
            <a:avLst/>
            <a:gdLst/>
            <a:ahLst/>
            <a:cxnLst/>
            <a:rect l="l" t="t" r="r" b="b"/>
            <a:pathLst>
              <a:path h="2249804">
                <a:moveTo>
                  <a:pt x="0" y="0"/>
                </a:moveTo>
                <a:lnTo>
                  <a:pt x="0" y="2249424"/>
                </a:lnTo>
              </a:path>
            </a:pathLst>
          </a:custGeom>
          <a:ln w="76200">
            <a:solidFill>
              <a:srgbClr val="096234"/>
            </a:solidFill>
          </a:ln>
        </p:spPr>
        <p:txBody>
          <a:bodyPr wrap="square" lIns="0" tIns="0" rIns="0" bIns="0" rtlCol="0"/>
          <a:lstStyle/>
          <a:p>
            <a:pPr defTabSz="806867">
              <a:defRPr/>
            </a:pPr>
            <a:endParaRPr sz="1588" dirty="0">
              <a:solidFill>
                <a:prstClr val="black"/>
              </a:solidFill>
              <a:latin typeface="Calibri"/>
            </a:endParaRPr>
          </a:p>
        </p:txBody>
      </p:sp>
      <p:sp>
        <p:nvSpPr>
          <p:cNvPr id="6" name="object 6"/>
          <p:cNvSpPr txBox="1">
            <a:spLocks noGrp="1"/>
          </p:cNvSpPr>
          <p:nvPr>
            <p:ph type="title"/>
          </p:nvPr>
        </p:nvSpPr>
        <p:spPr>
          <a:xfrm>
            <a:off x="2576994" y="2017758"/>
            <a:ext cx="4895290" cy="2991588"/>
          </a:xfrm>
          <a:prstGeom prst="rect">
            <a:avLst/>
          </a:prstGeom>
        </p:spPr>
        <p:txBody>
          <a:bodyPr vert="horz" wrap="square" lIns="0" tIns="0" rIns="0" bIns="0" rtlCol="0" anchor="ctr">
            <a:spAutoFit/>
          </a:bodyPr>
          <a:lstStyle/>
          <a:p>
            <a:pPr marL="11206" marR="4483" algn="ctr"/>
            <a:r>
              <a:rPr lang="ru-RU" sz="3600" dirty="0">
                <a:solidFill>
                  <a:srgbClr val="000000"/>
                </a:solidFill>
              </a:rPr>
              <a:t>Проект </a:t>
            </a:r>
            <a:r>
              <a:rPr lang="ru-RU" sz="3600" dirty="0" smtClean="0">
                <a:solidFill>
                  <a:srgbClr val="000000"/>
                </a:solidFill>
              </a:rPr>
              <a:t>приказа</a:t>
            </a:r>
            <a:br>
              <a:rPr lang="ru-RU" sz="3600" dirty="0" smtClean="0">
                <a:solidFill>
                  <a:srgbClr val="000000"/>
                </a:solidFill>
              </a:rPr>
            </a:br>
            <a:r>
              <a:rPr lang="ru-RU" sz="3600" dirty="0" smtClean="0">
                <a:solidFill>
                  <a:srgbClr val="000000"/>
                </a:solidFill>
              </a:rPr>
              <a:t>НОВЫЙ ПРИКАЗ</a:t>
            </a:r>
            <a:r>
              <a:rPr lang="ru-RU" sz="3600" dirty="0" smtClean="0">
                <a:solidFill>
                  <a:srgbClr val="000000"/>
                </a:solidFill>
              </a:rPr>
              <a:t>   </a:t>
            </a:r>
            <a:r>
              <a:rPr lang="ru-RU" sz="3600" dirty="0">
                <a:solidFill>
                  <a:srgbClr val="000000"/>
                </a:solidFill>
              </a:rPr>
              <a:t/>
            </a:r>
            <a:br>
              <a:rPr lang="ru-RU" sz="3600" dirty="0">
                <a:solidFill>
                  <a:srgbClr val="000000"/>
                </a:solidFill>
              </a:rPr>
            </a:br>
            <a:r>
              <a:rPr lang="ru-RU" sz="3600" dirty="0" smtClean="0">
                <a:solidFill>
                  <a:srgbClr val="000000"/>
                </a:solidFill>
              </a:rPr>
              <a:t>по </a:t>
            </a:r>
            <a:r>
              <a:rPr lang="ru-RU" sz="3600" dirty="0">
                <a:solidFill>
                  <a:srgbClr val="000000"/>
                </a:solidFill>
              </a:rPr>
              <a:t/>
            </a:r>
            <a:br>
              <a:rPr lang="ru-RU" sz="3600" dirty="0">
                <a:solidFill>
                  <a:srgbClr val="000000"/>
                </a:solidFill>
              </a:rPr>
            </a:br>
            <a:r>
              <a:rPr lang="ru-RU" sz="3600" dirty="0">
                <a:solidFill>
                  <a:srgbClr val="000000"/>
                </a:solidFill>
              </a:rPr>
              <a:t>  </a:t>
            </a:r>
            <a:r>
              <a:rPr lang="ru-RU" sz="3600" dirty="0" smtClean="0">
                <a:solidFill>
                  <a:srgbClr val="000000"/>
                </a:solidFill>
              </a:rPr>
              <a:t>Унифицированным документам</a:t>
            </a:r>
            <a:r>
              <a:rPr lang="ru-RU" sz="3600" dirty="0">
                <a:solidFill>
                  <a:srgbClr val="000000"/>
                </a:solidFill>
              </a:rPr>
              <a:t/>
            </a:r>
            <a:br>
              <a:rPr lang="ru-RU" sz="3600" dirty="0">
                <a:solidFill>
                  <a:srgbClr val="000000"/>
                </a:solidFill>
              </a:rPr>
            </a:br>
            <a:endParaRPr sz="3600" dirty="0"/>
          </a:p>
        </p:txBody>
      </p:sp>
    </p:spTree>
    <p:extLst>
      <p:ext uri="{BB962C8B-B14F-4D97-AF65-F5344CB8AC3E}">
        <p14:creationId xmlns:p14="http://schemas.microsoft.com/office/powerpoint/2010/main" xmlns="" val="1600568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99656" y="188641"/>
            <a:ext cx="6408712" cy="954107"/>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a:spAutoFit/>
          </a:bodyPr>
          <a:lstStyle/>
          <a:p>
            <a:pPr algn="ctr"/>
            <a:r>
              <a:rPr lang="ru-RU" sz="2800" dirty="0">
                <a:latin typeface="Times New Roman" panose="02020603050405020304" pitchFamily="18" charset="0"/>
                <a:cs typeface="Times New Roman" panose="02020603050405020304" pitchFamily="18" charset="0"/>
              </a:rPr>
              <a:t>Карточка капитальных вложений </a:t>
            </a:r>
          </a:p>
          <a:p>
            <a:pPr algn="ctr"/>
            <a:r>
              <a:rPr lang="ru-RU" sz="2800" dirty="0">
                <a:latin typeface="Times New Roman" panose="02020603050405020304" pitchFamily="18" charset="0"/>
                <a:cs typeface="Times New Roman" panose="02020603050405020304" pitchFamily="18" charset="0"/>
              </a:rPr>
              <a:t>код формы (ф. 0504ХХХ)</a:t>
            </a:r>
          </a:p>
        </p:txBody>
      </p:sp>
      <p:sp>
        <p:nvSpPr>
          <p:cNvPr id="6" name="Прямоугольник 5"/>
          <p:cNvSpPr/>
          <p:nvPr/>
        </p:nvSpPr>
        <p:spPr>
          <a:xfrm>
            <a:off x="1847528" y="1988840"/>
            <a:ext cx="7920880" cy="3046988"/>
          </a:xfrm>
          <a:prstGeom prst="rect">
            <a:avLst/>
          </a:prstGeom>
          <a:solidFill>
            <a:srgbClr val="FFFFCC"/>
          </a:solidFill>
          <a:ln w="28575">
            <a:solidFill>
              <a:schemeClr val="tx2">
                <a:lumMod val="40000"/>
                <a:lumOff val="60000"/>
              </a:schemeClr>
            </a:solidFill>
          </a:ln>
        </p:spPr>
        <p:txBody>
          <a:bodyPr wrap="square">
            <a:spAutoFit/>
          </a:bodyPr>
          <a:lstStyle/>
          <a:p>
            <a:pPr algn="just">
              <a:defRPr/>
            </a:pPr>
            <a:r>
              <a:rPr lang="ru-RU" sz="2400" dirty="0">
                <a:solidFill>
                  <a:prstClr val="black"/>
                </a:solidFill>
                <a:latin typeface="Times New Roman" panose="02020603050405020304" pitchFamily="18" charset="0"/>
                <a:cs typeface="Times New Roman" panose="02020603050405020304" pitchFamily="18" charset="0"/>
              </a:rPr>
              <a:t>Применяется для оформления в электронном виде учета операций по вложениям в объекты основных средств, нематериальных активов, непроизведенных активов, объекты имущества в концессии, имущества казны, в целях формирования сумм фактически произведенных капитальных вложений в объекты нефинансовых активов (формирования стоимости объектов нефинансовых активов) </a:t>
            </a:r>
          </a:p>
        </p:txBody>
      </p:sp>
    </p:spTree>
    <p:extLst>
      <p:ext uri="{BB962C8B-B14F-4D97-AF65-F5344CB8AC3E}">
        <p14:creationId xmlns:p14="http://schemas.microsoft.com/office/powerpoint/2010/main" xmlns="" val="28295758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1544" y="1196753"/>
            <a:ext cx="7488832" cy="4585871"/>
          </a:xfrm>
          <a:prstGeom prst="rect">
            <a:avLst/>
          </a:prstGeom>
        </p:spPr>
        <p:txBody>
          <a:bodyPr wrap="square">
            <a:spAutoFit/>
          </a:bodyPr>
          <a:lstStyle/>
          <a:p>
            <a:pPr indent="450215" algn="just">
              <a:defRPr/>
            </a:pPr>
            <a:r>
              <a:rPr lang="ru-RU" sz="2000" b="1" kern="0" dirty="0">
                <a:solidFill>
                  <a:prstClr val="black"/>
                </a:solidFill>
                <a:latin typeface="Times New Roman" panose="02020603050405020304" pitchFamily="18" charset="0"/>
                <a:cs typeface="Times New Roman"/>
              </a:rPr>
              <a:t>Признание расходами текущего финансового года </a:t>
            </a:r>
            <a:r>
              <a:rPr lang="ru-RU" sz="2000" kern="0" dirty="0">
                <a:solidFill>
                  <a:prstClr val="black"/>
                </a:solidFill>
                <a:latin typeface="Times New Roman" panose="02020603050405020304" pitchFamily="18" charset="0"/>
                <a:cs typeface="Times New Roman"/>
              </a:rPr>
              <a:t>произведенных капитальных вложений в объекты основных средств,</a:t>
            </a:r>
            <a:r>
              <a:rPr lang="ru-RU" sz="2000" kern="0" dirty="0">
                <a:solidFill>
                  <a:prstClr val="black"/>
                </a:solidFill>
                <a:latin typeface="Times New Roman"/>
                <a:cs typeface="Times New Roman"/>
              </a:rPr>
              <a:t> </a:t>
            </a:r>
            <a:r>
              <a:rPr lang="ru-RU" sz="2000" kern="0" dirty="0">
                <a:solidFill>
                  <a:prstClr val="black"/>
                </a:solidFill>
                <a:latin typeface="Times New Roman" panose="02020603050405020304" pitchFamily="18" charset="0"/>
                <a:cs typeface="Times New Roman"/>
              </a:rPr>
              <a:t>нематериальных активов, которые </a:t>
            </a:r>
            <a:r>
              <a:rPr lang="ru-RU" sz="2400" b="1" i="1" kern="0" dirty="0">
                <a:solidFill>
                  <a:prstClr val="black"/>
                </a:solidFill>
                <a:latin typeface="Times New Roman" panose="02020603050405020304" pitchFamily="18" charset="0"/>
                <a:cs typeface="Times New Roman"/>
              </a:rPr>
              <a:t>не были созданы (не признаны активами), в том числе в сумме расходов по разработке проектно-сметной документации, строительно-монтажным работам, и иных расходов, не приведших к возведению </a:t>
            </a:r>
            <a:r>
              <a:rPr lang="ru-RU" sz="2000" kern="0" dirty="0">
                <a:solidFill>
                  <a:prstClr val="black"/>
                </a:solidFill>
                <a:latin typeface="Times New Roman" panose="02020603050405020304" pitchFamily="18" charset="0"/>
                <a:cs typeface="Times New Roman"/>
              </a:rPr>
              <a:t>(созданию) объекта основного средства, нематериальных активов (объекта незавершенного строительства), </a:t>
            </a:r>
            <a:r>
              <a:rPr lang="ru-RU" sz="2400" b="1" i="1" kern="0" dirty="0">
                <a:solidFill>
                  <a:prstClr val="black"/>
                </a:solidFill>
                <a:latin typeface="Times New Roman" panose="02020603050405020304" pitchFamily="18" charset="0"/>
                <a:cs typeface="Times New Roman"/>
              </a:rPr>
              <a:t>при наличии решения о прекращении реализации инвестиционного проекта </a:t>
            </a:r>
            <a:r>
              <a:rPr lang="ru-RU" sz="2000" kern="0" dirty="0">
                <a:solidFill>
                  <a:prstClr val="black"/>
                </a:solidFill>
                <a:latin typeface="Times New Roman" panose="02020603050405020304" pitchFamily="18" charset="0"/>
                <a:cs typeface="Times New Roman"/>
              </a:rPr>
              <a:t>в рамках которого осуществлялись капитальные вложения, отражается</a:t>
            </a:r>
          </a:p>
          <a:p>
            <a:pPr indent="450215" algn="just">
              <a:defRPr/>
            </a:pPr>
            <a:r>
              <a:rPr lang="ru-RU" sz="2000" kern="0" dirty="0">
                <a:solidFill>
                  <a:prstClr val="black"/>
                </a:solidFill>
                <a:latin typeface="Times New Roman" panose="02020603050405020304" pitchFamily="18" charset="0"/>
                <a:cs typeface="Times New Roman"/>
              </a:rPr>
              <a:t> </a:t>
            </a:r>
            <a:endParaRPr lang="ru-RU" sz="2000" kern="0" dirty="0">
              <a:solidFill>
                <a:prstClr val="black"/>
              </a:solidFill>
              <a:latin typeface="Times New Roman"/>
              <a:cs typeface="Times New Roman"/>
            </a:endParaRPr>
          </a:p>
        </p:txBody>
      </p:sp>
      <p:sp>
        <p:nvSpPr>
          <p:cNvPr id="3" name="Заголовок 1"/>
          <p:cNvSpPr txBox="1">
            <a:spLocks/>
          </p:cNvSpPr>
          <p:nvPr/>
        </p:nvSpPr>
        <p:spPr>
          <a:xfrm>
            <a:off x="1856976" y="183304"/>
            <a:ext cx="8229600" cy="725416"/>
          </a:xfrm>
          <a:prstGeom prst="rect">
            <a:avLst/>
          </a:prstGeom>
          <a:solidFill>
            <a:schemeClr val="accent3">
              <a:lumMod val="40000"/>
              <a:lumOff val="60000"/>
            </a:schemeClr>
          </a:solidFill>
          <a:scene3d>
            <a:camera prst="orthographicFront"/>
            <a:lightRig rig="threePt" dir="t"/>
          </a:scene3d>
          <a:sp3d>
            <a:bevelT w="165100" prst="coolSlant"/>
          </a:sp3d>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dirty="0" smtClean="0">
                <a:solidFill>
                  <a:prstClr val="black"/>
                </a:solidFill>
                <a:latin typeface="Calibri"/>
              </a:rPr>
              <a:t>Новая редакция 162н</a:t>
            </a:r>
            <a:endParaRPr lang="ru-RU" dirty="0">
              <a:solidFill>
                <a:prstClr val="black"/>
              </a:solidFill>
              <a:latin typeface="Calibri"/>
            </a:endParaRPr>
          </a:p>
        </p:txBody>
      </p:sp>
      <p:sp>
        <p:nvSpPr>
          <p:cNvPr id="4" name="Прямоугольник 3"/>
          <p:cNvSpPr/>
          <p:nvPr/>
        </p:nvSpPr>
        <p:spPr>
          <a:xfrm>
            <a:off x="1941221" y="5157193"/>
            <a:ext cx="8061110" cy="1384995"/>
          </a:xfrm>
          <a:prstGeom prst="rect">
            <a:avLst/>
          </a:prstGeom>
          <a:solidFill>
            <a:srgbClr val="FFFFCC"/>
          </a:solidFill>
        </p:spPr>
        <p:txBody>
          <a:bodyPr wrap="square">
            <a:spAutoFit/>
          </a:bodyPr>
          <a:lstStyle/>
          <a:p>
            <a:pPr indent="450215" algn="just">
              <a:defRPr/>
            </a:pPr>
            <a:r>
              <a:rPr lang="ru-RU" sz="2800" kern="0" dirty="0" err="1">
                <a:solidFill>
                  <a:prstClr val="black"/>
                </a:solidFill>
                <a:latin typeface="Times New Roman" panose="02020603050405020304" pitchFamily="18" charset="0"/>
                <a:cs typeface="Times New Roman"/>
              </a:rPr>
              <a:t>Дт</a:t>
            </a:r>
            <a:r>
              <a:rPr lang="ru-RU" sz="2800" kern="0" dirty="0">
                <a:solidFill>
                  <a:prstClr val="black"/>
                </a:solidFill>
                <a:latin typeface="Times New Roman" panose="02020603050405020304" pitchFamily="18" charset="0"/>
                <a:cs typeface="Times New Roman"/>
              </a:rPr>
              <a:t> счета 040120273  и </a:t>
            </a:r>
            <a:r>
              <a:rPr lang="ru-RU" sz="2800" kern="0" dirty="0" err="1">
                <a:solidFill>
                  <a:prstClr val="black"/>
                </a:solidFill>
                <a:latin typeface="Times New Roman" panose="02020603050405020304" pitchFamily="18" charset="0"/>
                <a:cs typeface="Times New Roman"/>
              </a:rPr>
              <a:t>Кт</a:t>
            </a:r>
            <a:r>
              <a:rPr lang="ru-RU" sz="2800" kern="0" dirty="0">
                <a:solidFill>
                  <a:prstClr val="black"/>
                </a:solidFill>
                <a:latin typeface="Times New Roman" panose="02020603050405020304" pitchFamily="18" charset="0"/>
                <a:cs typeface="Times New Roman"/>
              </a:rPr>
              <a:t> счетов  010611410 </a:t>
            </a:r>
          </a:p>
          <a:p>
            <a:pPr indent="450215" algn="just">
              <a:defRPr/>
            </a:pPr>
            <a:r>
              <a:rPr lang="ru-RU" sz="2800" kern="0" dirty="0">
                <a:solidFill>
                  <a:prstClr val="black"/>
                </a:solidFill>
                <a:latin typeface="Times New Roman" panose="02020603050405020304" pitchFamily="18" charset="0"/>
                <a:cs typeface="Times New Roman"/>
              </a:rPr>
              <a:t>                                                         010631410</a:t>
            </a:r>
          </a:p>
          <a:p>
            <a:pPr indent="450215" algn="just">
              <a:defRPr/>
            </a:pPr>
            <a:r>
              <a:rPr lang="ru-RU" sz="2800" kern="0" dirty="0">
                <a:solidFill>
                  <a:prstClr val="black"/>
                </a:solidFill>
                <a:latin typeface="Times New Roman" panose="02020603050405020304" pitchFamily="18" charset="0"/>
                <a:cs typeface="Times New Roman"/>
              </a:rPr>
              <a:t>                                                         010632420 </a:t>
            </a:r>
            <a:endParaRPr lang="ru-RU" sz="2800" kern="0" dirty="0">
              <a:solidFill>
                <a:prstClr val="black"/>
              </a:solidFill>
              <a:latin typeface="Times New Roman"/>
              <a:cs typeface="Times New Roman"/>
            </a:endParaRPr>
          </a:p>
        </p:txBody>
      </p:sp>
    </p:spTree>
    <p:extLst>
      <p:ext uri="{BB962C8B-B14F-4D97-AF65-F5344CB8AC3E}">
        <p14:creationId xmlns:p14="http://schemas.microsoft.com/office/powerpoint/2010/main" xmlns="" val="41523818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63552" y="260649"/>
            <a:ext cx="8064896" cy="1200329"/>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a:spAutoFit/>
          </a:bodyPr>
          <a:lstStyle/>
          <a:p>
            <a:pPr algn="ctr"/>
            <a:r>
              <a:rPr lang="ru-RU" sz="2400" dirty="0"/>
              <a:t>Решение комиссии по поступлению и выбытию активов</a:t>
            </a:r>
          </a:p>
          <a:p>
            <a:pPr algn="ctr"/>
            <a:r>
              <a:rPr lang="ru-RU" sz="2400" dirty="0"/>
              <a:t>о принятии к </a:t>
            </a:r>
            <a:r>
              <a:rPr lang="ru-RU" sz="2400" dirty="0">
                <a:latin typeface="Times New Roman" panose="02020603050405020304" pitchFamily="18" charset="0"/>
                <a:cs typeface="Times New Roman" panose="02020603050405020304" pitchFamily="18" charset="0"/>
              </a:rPr>
              <a:t>учету</a:t>
            </a:r>
            <a:r>
              <a:rPr lang="ru-RU" sz="2400" dirty="0"/>
              <a:t> нефинансовых активов</a:t>
            </a:r>
          </a:p>
          <a:p>
            <a:pPr algn="ctr"/>
            <a:r>
              <a:rPr lang="ru-RU" sz="2400" dirty="0"/>
              <a:t>(код формы 0504ХХХ)</a:t>
            </a:r>
          </a:p>
        </p:txBody>
      </p:sp>
      <p:sp>
        <p:nvSpPr>
          <p:cNvPr id="3" name="Прямоугольник 2"/>
          <p:cNvSpPr/>
          <p:nvPr/>
        </p:nvSpPr>
        <p:spPr>
          <a:xfrm>
            <a:off x="2063552" y="1844824"/>
            <a:ext cx="8208912" cy="4154984"/>
          </a:xfrm>
          <a:prstGeom prst="rect">
            <a:avLst/>
          </a:prstGeom>
          <a:solidFill>
            <a:srgbClr val="FFFFCC"/>
          </a:solidFill>
          <a:ln w="38100">
            <a:solidFill>
              <a:schemeClr val="bg1"/>
            </a:solidFill>
          </a:ln>
        </p:spPr>
        <p:txBody>
          <a:bodyPr wrap="square">
            <a:spAutoFit/>
          </a:bodyPr>
          <a:lstStyle/>
          <a:p>
            <a:pPr algn="just"/>
            <a:r>
              <a:rPr lang="ru-RU" sz="2400" dirty="0">
                <a:latin typeface="Times New Roman" panose="02020603050405020304" pitchFamily="18" charset="0"/>
                <a:cs typeface="Times New Roman" panose="02020603050405020304" pitchFamily="18" charset="0"/>
              </a:rPr>
              <a:t>Применяется для признания (принятия к бухгалтерскому учету) объектов материальных ценностей (в том числе основных средств, материальных запасов, нематериальных активов, непроизведенных активов, имущества в концессии, объектов имущества казны) </a:t>
            </a:r>
            <a:r>
              <a:rPr lang="ru-RU" sz="2400" b="1" i="1" dirty="0">
                <a:latin typeface="Times New Roman" panose="02020603050405020304" pitchFamily="18" charset="0"/>
                <a:cs typeface="Times New Roman" panose="02020603050405020304" pitchFamily="18" charset="0"/>
              </a:rPr>
              <a:t>в связи с их приобретением, строительством, созданием (в том числе хозяйственным способом), реконструкцией (модернизацией), дооборудованием (в том числе объектов, переданных в концессию), безвозмездным поступлением, при поступлении имущества в случае возмещения ущерба в натуральной форме</a:t>
            </a:r>
          </a:p>
        </p:txBody>
      </p:sp>
    </p:spTree>
    <p:extLst>
      <p:ext uri="{BB962C8B-B14F-4D97-AF65-F5344CB8AC3E}">
        <p14:creationId xmlns:p14="http://schemas.microsoft.com/office/powerpoint/2010/main" xmlns="" val="39039976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7528" y="64308"/>
            <a:ext cx="8183252" cy="628388"/>
          </a:xfrm>
          <a:solidFill>
            <a:schemeClr val="accent3">
              <a:lumMod val="40000"/>
              <a:lumOff val="60000"/>
            </a:schemeClr>
          </a:solidFill>
          <a:scene3d>
            <a:camera prst="orthographicFront"/>
            <a:lightRig rig="threePt" dir="t"/>
          </a:scene3d>
          <a:sp3d>
            <a:bevelT w="165100" prst="coolSlant"/>
          </a:sp3d>
        </p:spPr>
        <p:txBody>
          <a:bodyPr>
            <a:normAutofit fontScale="90000"/>
          </a:bodyPr>
          <a:lstStyle/>
          <a:p>
            <a:r>
              <a:rPr lang="ru-RU" dirty="0" smtClean="0"/>
              <a:t>Ведомость начисления доходов</a:t>
            </a:r>
            <a:endParaRPr lang="ru-RU" dirty="0"/>
          </a:p>
        </p:txBody>
      </p:sp>
      <p:pic>
        <p:nvPicPr>
          <p:cNvPr id="4" name="Объект 3"/>
          <p:cNvPicPr>
            <a:picLocks noGrp="1" noChangeAspect="1"/>
          </p:cNvPicPr>
          <p:nvPr>
            <p:ph idx="1"/>
          </p:nvPr>
        </p:nvPicPr>
        <p:blipFill>
          <a:blip r:embed="rId2" cstate="print"/>
          <a:stretch>
            <a:fillRect/>
          </a:stretch>
        </p:blipFill>
        <p:spPr>
          <a:xfrm>
            <a:off x="1703512" y="836712"/>
            <a:ext cx="8712968" cy="4968552"/>
          </a:xfrm>
          <a:prstGeom prst="rect">
            <a:avLst/>
          </a:prstGeom>
        </p:spPr>
      </p:pic>
      <p:sp>
        <p:nvSpPr>
          <p:cNvPr id="5" name="Прямоугольник 4"/>
          <p:cNvSpPr/>
          <p:nvPr/>
        </p:nvSpPr>
        <p:spPr>
          <a:xfrm>
            <a:off x="4079776" y="1052737"/>
            <a:ext cx="4531430" cy="1200329"/>
          </a:xfrm>
          <a:prstGeom prst="rect">
            <a:avLst/>
          </a:prstGeom>
          <a:solidFill>
            <a:srgbClr val="FFFF66"/>
          </a:solidFill>
          <a:ln>
            <a:solidFill>
              <a:schemeClr val="tx2">
                <a:lumMod val="40000"/>
                <a:lumOff val="60000"/>
              </a:schemeClr>
            </a:solidFill>
          </a:ln>
        </p:spPr>
        <p:txBody>
          <a:bodyPr wrap="square">
            <a:spAutoFit/>
          </a:bodyPr>
          <a:lstStyle/>
          <a:p>
            <a:r>
              <a:rPr lang="ru-RU" dirty="0"/>
              <a:t>УИН и ИП сформированные АД бюджетов бюджетной системы РФ в соответствии с форматами взаимодействия ГИС ГМП с информационными системами участников</a:t>
            </a:r>
          </a:p>
        </p:txBody>
      </p:sp>
      <p:cxnSp>
        <p:nvCxnSpPr>
          <p:cNvPr id="6" name="Прямая со стрелкой 5"/>
          <p:cNvCxnSpPr/>
          <p:nvPr/>
        </p:nvCxnSpPr>
        <p:spPr>
          <a:xfrm flipH="1">
            <a:off x="2351584" y="1700808"/>
            <a:ext cx="1656184" cy="792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H="1">
            <a:off x="3071664" y="1652900"/>
            <a:ext cx="1008112" cy="984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1703512" y="5905480"/>
            <a:ext cx="8488816" cy="923330"/>
          </a:xfrm>
          <a:prstGeom prst="rect">
            <a:avLst/>
          </a:prstGeom>
          <a:solidFill>
            <a:srgbClr val="FFFF66"/>
          </a:solidFill>
          <a:ln>
            <a:solidFill>
              <a:schemeClr val="tx2">
                <a:lumMod val="40000"/>
                <a:lumOff val="60000"/>
              </a:schemeClr>
            </a:solidFill>
          </a:ln>
        </p:spPr>
        <p:txBody>
          <a:bodyPr wrap="square">
            <a:spAutoFit/>
          </a:bodyPr>
          <a:lstStyle/>
          <a:p>
            <a:r>
              <a:rPr lang="ru-RU" dirty="0"/>
              <a:t>значение уникальный номер реестровой записи (УНРЗ) источника дохода бюджета бюджетной системы РФ в формате, предусмотренном для ведения перечня источников доходов РФ</a:t>
            </a:r>
          </a:p>
        </p:txBody>
      </p:sp>
      <p:cxnSp>
        <p:nvCxnSpPr>
          <p:cNvPr id="11" name="Прямая со стрелкой 10"/>
          <p:cNvCxnSpPr/>
          <p:nvPr/>
        </p:nvCxnSpPr>
        <p:spPr>
          <a:xfrm flipV="1">
            <a:off x="3179676" y="2853230"/>
            <a:ext cx="396044" cy="3177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6121598" y="3241494"/>
            <a:ext cx="4572000" cy="1200329"/>
          </a:xfrm>
          <a:prstGeom prst="rect">
            <a:avLst/>
          </a:prstGeom>
          <a:solidFill>
            <a:srgbClr val="FFFF66"/>
          </a:solidFill>
          <a:ln>
            <a:solidFill>
              <a:schemeClr val="tx2">
                <a:lumMod val="40000"/>
                <a:lumOff val="60000"/>
              </a:schemeClr>
            </a:solidFill>
          </a:ln>
        </p:spPr>
        <p:txBody>
          <a:bodyPr>
            <a:spAutoFit/>
          </a:bodyPr>
          <a:lstStyle/>
          <a:p>
            <a:r>
              <a:rPr lang="ru-RU" dirty="0"/>
              <a:t>Формируется АД бюджета в виде электронного документа и применяется для отражения в учете операций по начислению администрируемых доходов</a:t>
            </a:r>
          </a:p>
        </p:txBody>
      </p:sp>
    </p:spTree>
    <p:extLst>
      <p:ext uri="{BB962C8B-B14F-4D97-AF65-F5344CB8AC3E}">
        <p14:creationId xmlns:p14="http://schemas.microsoft.com/office/powerpoint/2010/main" xmlns="" val="2716280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1666659" y="102603"/>
            <a:ext cx="8568952" cy="5616624"/>
          </a:xfrm>
          <a:prstGeom prst="rect">
            <a:avLst/>
          </a:prstGeom>
          <a:ln>
            <a:solidFill>
              <a:schemeClr val="accent5">
                <a:lumMod val="75000"/>
              </a:schemeClr>
            </a:solidFill>
          </a:ln>
        </p:spPr>
      </p:pic>
      <p:sp>
        <p:nvSpPr>
          <p:cNvPr id="3" name="Прямоугольник 2"/>
          <p:cNvSpPr/>
          <p:nvPr/>
        </p:nvSpPr>
        <p:spPr>
          <a:xfrm>
            <a:off x="4043906" y="4365104"/>
            <a:ext cx="6624736" cy="2339102"/>
          </a:xfrm>
          <a:prstGeom prst="rect">
            <a:avLst/>
          </a:prstGeom>
          <a:solidFill>
            <a:srgbClr val="FFFF99"/>
          </a:solidFill>
          <a:ln w="28575">
            <a:solidFill>
              <a:schemeClr val="tx2">
                <a:lumMod val="40000"/>
                <a:lumOff val="60000"/>
              </a:schemeClr>
            </a:solidFill>
          </a:ln>
        </p:spPr>
        <p:txBody>
          <a:bodyPr wrap="square">
            <a:spAutoFit/>
          </a:bodyPr>
          <a:lstStyle/>
          <a:p>
            <a:r>
              <a:rPr lang="ru-RU" dirty="0">
                <a:latin typeface="Times New Roman" panose="02020603050405020304" pitchFamily="18" charset="0"/>
                <a:cs typeface="Times New Roman" panose="02020603050405020304" pitchFamily="18" charset="0"/>
              </a:rPr>
              <a:t>Формируется АД бюджета в виде электронного документа и применяется для отражения в учете операции, отражающих финансовый результат от операций по уменьшению (списанию) суммы начисленных доходов, в том числе денежных взысканий (штрафов, пеней, неустоек), при принятии решения об их уменьшении (предоставлении скидок (льгот), списании, за исключением списания задолженности, признанной нереальной к взысканию) </a:t>
            </a:r>
            <a:r>
              <a:rPr lang="ru-RU" sz="2000" b="1" dirty="0">
                <a:latin typeface="Times New Roman" panose="02020603050405020304" pitchFamily="18" charset="0"/>
                <a:cs typeface="Times New Roman" panose="02020603050405020304" pitchFamily="18" charset="0"/>
              </a:rPr>
              <a:t>в соответствии с законодательством РФ </a:t>
            </a:r>
          </a:p>
        </p:txBody>
      </p:sp>
      <p:sp>
        <p:nvSpPr>
          <p:cNvPr id="4" name="Прямоугольник 3"/>
          <p:cNvSpPr/>
          <p:nvPr/>
        </p:nvSpPr>
        <p:spPr>
          <a:xfrm>
            <a:off x="3794281" y="820570"/>
            <a:ext cx="4531430" cy="1200329"/>
          </a:xfrm>
          <a:prstGeom prst="rect">
            <a:avLst/>
          </a:prstGeom>
          <a:solidFill>
            <a:srgbClr val="FFFF99"/>
          </a:solidFill>
          <a:ln w="28575">
            <a:solidFill>
              <a:schemeClr val="accent5">
                <a:lumMod val="75000"/>
              </a:schemeClr>
            </a:solidFill>
          </a:ln>
        </p:spPr>
        <p:txBody>
          <a:bodyPr wrap="square">
            <a:spAutoFit/>
          </a:bodyPr>
          <a:lstStyle/>
          <a:p>
            <a:r>
              <a:rPr lang="ru-RU" dirty="0"/>
              <a:t>УИН и ИП сформированные АД бюджетов бюджетной системы РФ в соответствии с форматами взаимодействия ГИС ГМП с информационными системами участников</a:t>
            </a:r>
          </a:p>
        </p:txBody>
      </p:sp>
      <p:cxnSp>
        <p:nvCxnSpPr>
          <p:cNvPr id="6" name="Прямая со стрелкой 5"/>
          <p:cNvCxnSpPr/>
          <p:nvPr/>
        </p:nvCxnSpPr>
        <p:spPr>
          <a:xfrm flipH="1">
            <a:off x="2423592" y="1484784"/>
            <a:ext cx="1512168" cy="64807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H="1">
            <a:off x="3179676" y="1484784"/>
            <a:ext cx="756084" cy="792088"/>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1547008" y="2808933"/>
            <a:ext cx="8488816" cy="646331"/>
          </a:xfrm>
          <a:prstGeom prst="rect">
            <a:avLst/>
          </a:prstGeom>
          <a:solidFill>
            <a:srgbClr val="FFFF99"/>
          </a:solidFill>
          <a:ln w="28575">
            <a:solidFill>
              <a:schemeClr val="accent5">
                <a:lumMod val="75000"/>
              </a:schemeClr>
            </a:solidFill>
          </a:ln>
        </p:spPr>
        <p:txBody>
          <a:bodyPr wrap="square">
            <a:spAutoFit/>
          </a:bodyPr>
          <a:lstStyle/>
          <a:p>
            <a:r>
              <a:rPr lang="ru-RU" dirty="0"/>
              <a:t>значение УНРЗ источника дохода бюджета бюджетной системы РФ в формате, предусмотренном для ведения перечня источников доходов РФ</a:t>
            </a:r>
          </a:p>
        </p:txBody>
      </p:sp>
      <p:cxnSp>
        <p:nvCxnSpPr>
          <p:cNvPr id="12" name="Прямая со стрелкой 11"/>
          <p:cNvCxnSpPr/>
          <p:nvPr/>
        </p:nvCxnSpPr>
        <p:spPr>
          <a:xfrm flipV="1">
            <a:off x="3179676" y="2538483"/>
            <a:ext cx="378042" cy="258589"/>
          </a:xfrm>
          <a:prstGeom prst="straightConnector1">
            <a:avLst/>
          </a:prstGeom>
          <a:ln w="28575">
            <a:solidFill>
              <a:schemeClr val="accent5">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339368" y="37900"/>
            <a:ext cx="3462551" cy="369332"/>
          </a:xfrm>
          <a:prstGeom prst="rect">
            <a:avLst/>
          </a:prstGeom>
          <a:solidFill>
            <a:schemeClr val="accent3">
              <a:lumMod val="40000"/>
              <a:lumOff val="60000"/>
            </a:schemeClr>
          </a:solidFill>
        </p:spPr>
        <p:txBody>
          <a:bodyPr wrap="none" rtlCol="0">
            <a:spAutoFit/>
          </a:bodyPr>
          <a:lstStyle/>
          <a:p>
            <a:r>
              <a:rPr lang="ru-RU" dirty="0"/>
              <a:t>Ведомость выпадающих доходов</a:t>
            </a:r>
          </a:p>
        </p:txBody>
      </p:sp>
    </p:spTree>
    <p:extLst>
      <p:ext uri="{BB962C8B-B14F-4D97-AF65-F5344CB8AC3E}">
        <p14:creationId xmlns:p14="http://schemas.microsoft.com/office/powerpoint/2010/main" xmlns="" val="29166947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ChangeAspect="1"/>
          </p:cNvGraphicFramePr>
          <p:nvPr>
            <p:extLst/>
          </p:nvPr>
        </p:nvGraphicFramePr>
        <p:xfrm>
          <a:off x="1775520" y="260648"/>
          <a:ext cx="8640960" cy="4819650"/>
        </p:xfrm>
        <a:graphic>
          <a:graphicData uri="http://schemas.openxmlformats.org/presentationml/2006/ole">
            <p:oleObj spid="_x0000_s8213" name="Worksheet" r:id="rId3" imgW="6981751" imgH="4819664" progId="Excel.Sheet.8">
              <p:embed/>
            </p:oleObj>
          </a:graphicData>
        </a:graphic>
      </p:graphicFrame>
      <p:sp>
        <p:nvSpPr>
          <p:cNvPr id="3" name="Прямоугольник 2"/>
          <p:cNvSpPr/>
          <p:nvPr/>
        </p:nvSpPr>
        <p:spPr>
          <a:xfrm>
            <a:off x="1631504" y="4934846"/>
            <a:ext cx="8928992" cy="1815882"/>
          </a:xfrm>
          <a:prstGeom prst="rect">
            <a:avLst/>
          </a:prstGeom>
          <a:solidFill>
            <a:srgbClr val="FFFF66"/>
          </a:solidFill>
          <a:ln w="28575">
            <a:solidFill>
              <a:schemeClr val="accent5">
                <a:lumMod val="75000"/>
              </a:schemeClr>
            </a:solidFill>
          </a:ln>
        </p:spPr>
        <p:txBody>
          <a:bodyPr wrap="square">
            <a:spAutoFit/>
          </a:bodyPr>
          <a:lstStyle/>
          <a:p>
            <a:r>
              <a:rPr lang="ru-RU" dirty="0"/>
              <a:t>формируется АД бюджета в виде электронного документа и применяется для отражения в учете операций по начислению администрируемых доходов по группам плательщиков, </a:t>
            </a:r>
            <a:r>
              <a:rPr lang="ru-RU" sz="2000" b="1" dirty="0"/>
              <a:t>в случае ведения персонифицированного учета данных по плательщикам указанных платежей </a:t>
            </a:r>
            <a:r>
              <a:rPr lang="ru-RU" dirty="0"/>
              <a:t>в рамках выполняемых АД бюджета полномочий и проведения на постоянной основе сверок данных бюджетного учета (группового) с данными персонифицированного учета по плательщикам доходов в бюджет</a:t>
            </a:r>
          </a:p>
        </p:txBody>
      </p:sp>
      <p:sp>
        <p:nvSpPr>
          <p:cNvPr id="4" name="TextBox 3"/>
          <p:cNvSpPr txBox="1"/>
          <p:nvPr/>
        </p:nvSpPr>
        <p:spPr>
          <a:xfrm>
            <a:off x="2495601" y="3284984"/>
            <a:ext cx="678391" cy="369332"/>
          </a:xfrm>
          <a:prstGeom prst="rect">
            <a:avLst/>
          </a:prstGeom>
          <a:solidFill>
            <a:srgbClr val="FFFFCC"/>
          </a:solidFill>
          <a:ln>
            <a:solidFill>
              <a:schemeClr val="tx2">
                <a:lumMod val="40000"/>
                <a:lumOff val="60000"/>
              </a:schemeClr>
            </a:solidFill>
          </a:ln>
        </p:spPr>
        <p:txBody>
          <a:bodyPr wrap="none" rtlCol="0">
            <a:spAutoFit/>
          </a:bodyPr>
          <a:lstStyle/>
          <a:p>
            <a:r>
              <a:rPr lang="ru-RU" dirty="0"/>
              <a:t>УНРЗ</a:t>
            </a:r>
          </a:p>
        </p:txBody>
      </p:sp>
      <p:cxnSp>
        <p:nvCxnSpPr>
          <p:cNvPr id="6" name="Прямая со стрелкой 5"/>
          <p:cNvCxnSpPr>
            <a:stCxn id="4" idx="0"/>
          </p:cNvCxnSpPr>
          <p:nvPr/>
        </p:nvCxnSpPr>
        <p:spPr>
          <a:xfrm flipV="1">
            <a:off x="2834796" y="2276872"/>
            <a:ext cx="1028956"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063553" y="237110"/>
            <a:ext cx="4471417" cy="369332"/>
          </a:xfrm>
          <a:prstGeom prst="rect">
            <a:avLst/>
          </a:prstGeom>
          <a:solidFill>
            <a:schemeClr val="accent3">
              <a:lumMod val="40000"/>
              <a:lumOff val="60000"/>
            </a:schemeClr>
          </a:solidFill>
        </p:spPr>
        <p:txBody>
          <a:bodyPr wrap="none" rtlCol="0">
            <a:spAutoFit/>
          </a:bodyPr>
          <a:lstStyle/>
          <a:p>
            <a:r>
              <a:rPr lang="ru-RU" dirty="0"/>
              <a:t>Ведомость группового начисления доходов</a:t>
            </a:r>
          </a:p>
        </p:txBody>
      </p:sp>
    </p:spTree>
    <p:extLst>
      <p:ext uri="{BB962C8B-B14F-4D97-AF65-F5344CB8AC3E}">
        <p14:creationId xmlns:p14="http://schemas.microsoft.com/office/powerpoint/2010/main" xmlns="" val="2932364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56976" y="1020575"/>
            <a:ext cx="8576920" cy="3662541"/>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Счет 27 «Материальные ценности, выданные в личное пользование работникам (сотрудникам)» </a:t>
            </a:r>
            <a:r>
              <a:rPr lang="ru-RU" sz="2200" b="1" i="1" dirty="0">
                <a:latin typeface="Times New Roman" panose="02020603050405020304" pitchFamily="18" charset="0"/>
                <a:cs typeface="Times New Roman" panose="02020603050405020304" pitchFamily="18" charset="0"/>
              </a:rPr>
              <a:t>предназначен для учета форменного обмундирования, специальной одежды, материальных ценностей, относящихся к объектам основных средств, и иного имущества, выданного учреждением в постоянное личное пользование работникам для выполнения ими служебных (должностных) обязанностей</a:t>
            </a:r>
            <a:r>
              <a:rPr lang="ru-RU" sz="2000" dirty="0">
                <a:latin typeface="Times New Roman" panose="02020603050405020304" pitchFamily="18" charset="0"/>
                <a:cs typeface="Times New Roman" panose="02020603050405020304" pitchFamily="18" charset="0"/>
              </a:rPr>
              <a:t>, предусматривающих использование полученного имущества, в том числе за пределами территории учреждения, вне продолжительности действующего графика рабочего времени, в целях обеспечения контроля за его сохранностью, целевым использованием и движением</a:t>
            </a:r>
          </a:p>
        </p:txBody>
      </p:sp>
      <p:sp>
        <p:nvSpPr>
          <p:cNvPr id="3" name="Заголовок 1"/>
          <p:cNvSpPr txBox="1">
            <a:spLocks/>
          </p:cNvSpPr>
          <p:nvPr/>
        </p:nvSpPr>
        <p:spPr>
          <a:xfrm>
            <a:off x="1856976" y="183304"/>
            <a:ext cx="8229600" cy="725416"/>
          </a:xfrm>
          <a:prstGeom prst="rect">
            <a:avLst/>
          </a:prstGeom>
          <a:solidFill>
            <a:schemeClr val="accent3">
              <a:lumMod val="40000"/>
              <a:lumOff val="60000"/>
            </a:schemeClr>
          </a:solidFill>
          <a:scene3d>
            <a:camera prst="orthographicFront"/>
            <a:lightRig rig="threePt" dir="t"/>
          </a:scene3d>
          <a:sp3d>
            <a:bevelT w="165100" prst="coolSlant"/>
          </a:sp3d>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a:t>Инструкция № 157н (198н) </a:t>
            </a:r>
          </a:p>
        </p:txBody>
      </p:sp>
      <p:sp>
        <p:nvSpPr>
          <p:cNvPr id="6" name="Прямоугольник 5"/>
          <p:cNvSpPr/>
          <p:nvPr/>
        </p:nvSpPr>
        <p:spPr>
          <a:xfrm>
            <a:off x="1856977" y="4302528"/>
            <a:ext cx="8790231" cy="1877437"/>
          </a:xfrm>
          <a:prstGeom prst="rect">
            <a:avLst/>
          </a:prstGeom>
          <a:solidFill>
            <a:srgbClr val="FFFFCC"/>
          </a:solidFill>
        </p:spPr>
        <p:txBody>
          <a:bodyPr wrap="square">
            <a:spAutoFit/>
          </a:bodyPr>
          <a:lstStyle/>
          <a:p>
            <a:endParaRPr lang="ru-RU" dirty="0"/>
          </a:p>
          <a:p>
            <a:r>
              <a:rPr lang="ru-RU" sz="2000" dirty="0">
                <a:latin typeface="Times New Roman" panose="02020603050405020304" pitchFamily="18" charset="0"/>
                <a:cs typeface="Times New Roman" panose="02020603050405020304" pitchFamily="18" charset="0"/>
              </a:rPr>
              <a:t>Аналитический учет по счету ведется в разрезе сотрудников (пользователей имущества), местонахождений объектов (адресов), объектов имущества (наименований форменной одежды), кодов классификации операций сектора государственного управления</a:t>
            </a:r>
          </a:p>
          <a:p>
            <a:endParaRPr lang="ru-RU" dirty="0"/>
          </a:p>
        </p:txBody>
      </p:sp>
    </p:spTree>
    <p:extLst>
      <p:ext uri="{BB962C8B-B14F-4D97-AF65-F5344CB8AC3E}">
        <p14:creationId xmlns:p14="http://schemas.microsoft.com/office/powerpoint/2010/main" xmlns="" val="17269894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1856976" y="255312"/>
            <a:ext cx="8229600" cy="725416"/>
          </a:xfrm>
          <a:prstGeom prst="rect">
            <a:avLst/>
          </a:prstGeom>
          <a:solidFill>
            <a:schemeClr val="accent3">
              <a:lumMod val="40000"/>
              <a:lumOff val="60000"/>
            </a:schemeClr>
          </a:solidFill>
          <a:scene3d>
            <a:camera prst="orthographicFront"/>
            <a:lightRig rig="threePt" dir="t"/>
          </a:scene3d>
          <a:sp3d>
            <a:bevelT w="165100" prst="coolSlant"/>
          </a:sp3d>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a:t>Проекты приказов изм. в Инструкции </a:t>
            </a:r>
          </a:p>
        </p:txBody>
      </p:sp>
      <p:sp>
        <p:nvSpPr>
          <p:cNvPr id="4" name="Прямоугольник 3"/>
          <p:cNvSpPr/>
          <p:nvPr/>
        </p:nvSpPr>
        <p:spPr>
          <a:xfrm>
            <a:off x="1856977" y="1988840"/>
            <a:ext cx="8559503" cy="3785652"/>
          </a:xfrm>
          <a:prstGeom prst="rect">
            <a:avLst/>
          </a:prstGeom>
          <a:solidFill>
            <a:srgbClr val="FFFFCC"/>
          </a:solidFill>
        </p:spPr>
        <p:txBody>
          <a:bodyPr wrap="square">
            <a:spAutoFit/>
          </a:bodyPr>
          <a:lstStyle/>
          <a:p>
            <a:pPr algn="just"/>
            <a:r>
              <a:rPr lang="ru-RU" sz="2400" dirty="0">
                <a:latin typeface="Times New Roman" panose="02020603050405020304" pitchFamily="18" charset="0"/>
                <a:cs typeface="Times New Roman" panose="02020603050405020304" pitchFamily="18" charset="0"/>
              </a:rPr>
              <a:t>Передача объектов основных средств стоимостью свыше 10000 рублей работникам (сотрудникам) учреждения в личное пользование для выполнения ими служебных (должностных) обязанностей, за исключением объектов недвижимого имущества, отражается:</a:t>
            </a:r>
          </a:p>
          <a:p>
            <a:pPr algn="just"/>
            <a:endParaRPr lang="ru-RU" sz="2400" dirty="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Дт</a:t>
            </a:r>
            <a:r>
              <a:rPr lang="ru-RU" sz="2400" b="1" dirty="0">
                <a:latin typeface="Times New Roman" panose="02020603050405020304" pitchFamily="18" charset="0"/>
                <a:cs typeface="Times New Roman" panose="02020603050405020304" pitchFamily="18" charset="0"/>
              </a:rPr>
              <a:t>  010100000  и </a:t>
            </a:r>
            <a:r>
              <a:rPr lang="ru-RU" sz="2400" b="1" dirty="0" err="1">
                <a:latin typeface="Times New Roman" panose="02020603050405020304" pitchFamily="18" charset="0"/>
                <a:cs typeface="Times New Roman" panose="02020603050405020304" pitchFamily="18" charset="0"/>
              </a:rPr>
              <a:t>Кт</a:t>
            </a:r>
            <a:r>
              <a:rPr lang="ru-RU" sz="2400" b="1" dirty="0">
                <a:latin typeface="Times New Roman" panose="02020603050405020304" pitchFamily="18" charset="0"/>
                <a:cs typeface="Times New Roman" panose="02020603050405020304" pitchFamily="18" charset="0"/>
              </a:rPr>
              <a:t>  010100000</a:t>
            </a:r>
          </a:p>
          <a:p>
            <a:pPr algn="ctr"/>
            <a:r>
              <a:rPr lang="ru-RU" sz="2400" dirty="0">
                <a:latin typeface="Times New Roman" panose="02020603050405020304" pitchFamily="18" charset="0"/>
                <a:cs typeface="Times New Roman" panose="02020603050405020304" pitchFamily="18" charset="0"/>
              </a:rPr>
              <a:t> одновременно на </a:t>
            </a:r>
            <a:r>
              <a:rPr lang="ru-RU" sz="2400" dirty="0" err="1">
                <a:latin typeface="Times New Roman" panose="02020603050405020304" pitchFamily="18" charset="0"/>
                <a:cs typeface="Times New Roman" panose="02020603050405020304" pitchFamily="18" charset="0"/>
              </a:rPr>
              <a:t>забалансовом</a:t>
            </a:r>
            <a:r>
              <a:rPr lang="ru-RU" sz="2400" dirty="0">
                <a:latin typeface="Times New Roman" panose="02020603050405020304" pitchFamily="18" charset="0"/>
                <a:cs typeface="Times New Roman" panose="02020603050405020304" pitchFamily="18" charset="0"/>
              </a:rPr>
              <a:t> счете 27 «Материальные ценности, выданные в личное пользование работникам (сотрудникам)» </a:t>
            </a:r>
          </a:p>
        </p:txBody>
      </p:sp>
    </p:spTree>
    <p:extLst>
      <p:ext uri="{BB962C8B-B14F-4D97-AF65-F5344CB8AC3E}">
        <p14:creationId xmlns:p14="http://schemas.microsoft.com/office/powerpoint/2010/main" xmlns="" val="2849790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3</a:t>
            </a:fld>
            <a:endParaRPr lang="en-US" dirty="0">
              <a:solidFill>
                <a:prstClr val="black"/>
              </a:solidFill>
            </a:endParaRPr>
          </a:p>
        </p:txBody>
      </p:sp>
      <p:sp>
        <p:nvSpPr>
          <p:cNvPr id="3" name="Прямоугольник 2"/>
          <p:cNvSpPr/>
          <p:nvPr/>
        </p:nvSpPr>
        <p:spPr>
          <a:xfrm>
            <a:off x="1550260" y="1581606"/>
            <a:ext cx="8784976" cy="5570756"/>
          </a:xfrm>
          <a:prstGeom prst="rect">
            <a:avLst/>
          </a:prstGeom>
        </p:spPr>
        <p:txBody>
          <a:bodyPr wrap="square">
            <a:spAutoFit/>
          </a:bodyPr>
          <a:lstStyle/>
          <a:p>
            <a:pPr algn="just"/>
            <a:r>
              <a:rPr lang="ru-RU" sz="2800" dirty="0">
                <a:solidFill>
                  <a:prstClr val="black"/>
                </a:solidFill>
                <a:latin typeface="Times New Roman" panose="02020603050405020304" pitchFamily="18" charset="0"/>
                <a:cs typeface="Times New Roman" panose="02020603050405020304" pitchFamily="18" charset="0"/>
              </a:rPr>
              <a:t>При осуществлении централизуемых полномочий согласно  264.1 БК РФ</a:t>
            </a:r>
          </a:p>
          <a:p>
            <a:pPr algn="just"/>
            <a:r>
              <a:rPr lang="ru-RU" sz="2800" dirty="0">
                <a:solidFill>
                  <a:prstClr val="black"/>
                </a:solidFill>
                <a:latin typeface="Times New Roman" panose="02020603050405020304" pitchFamily="18" charset="0"/>
                <a:cs typeface="Times New Roman" panose="02020603050405020304" pitchFamily="18" charset="0"/>
              </a:rPr>
              <a:t> </a:t>
            </a:r>
            <a:r>
              <a:rPr lang="ru-RU" sz="2800" b="1" i="1" dirty="0">
                <a:solidFill>
                  <a:srgbClr val="FF0000"/>
                </a:solidFill>
                <a:latin typeface="Times New Roman" panose="02020603050405020304" pitchFamily="18" charset="0"/>
                <a:cs typeface="Times New Roman" panose="02020603050405020304" pitchFamily="18" charset="0"/>
              </a:rPr>
              <a:t>в целях обеспечения информационной совместимости государственных (муниципальных) информационных систем и информационных ресурсов</a:t>
            </a:r>
            <a:r>
              <a:rPr lang="ru-RU" sz="2800" dirty="0">
                <a:solidFill>
                  <a:prstClr val="black"/>
                </a:solidFill>
                <a:latin typeface="Times New Roman" panose="02020603050405020304" pitchFamily="18" charset="0"/>
                <a:cs typeface="Times New Roman" panose="02020603050405020304" pitchFamily="18" charset="0"/>
              </a:rPr>
              <a:t>, средствами которых осуществляется информационное взаимодействие (формирование и обмен информацией) применяются </a:t>
            </a:r>
            <a:r>
              <a:rPr lang="ru-RU" sz="2800" b="1" i="1" dirty="0">
                <a:solidFill>
                  <a:srgbClr val="FF0000"/>
                </a:solidFill>
                <a:latin typeface="Times New Roman" panose="02020603050405020304" pitchFamily="18" charset="0"/>
                <a:cs typeface="Times New Roman" panose="02020603050405020304" pitchFamily="18" charset="0"/>
              </a:rPr>
              <a:t>унифицированные формы электронных первичных учетных документов и электронных регистров бухгалтерского учета </a:t>
            </a:r>
            <a:r>
              <a:rPr lang="ru-RU" sz="2800" dirty="0">
                <a:solidFill>
                  <a:prstClr val="black"/>
                </a:solidFill>
                <a:latin typeface="Times New Roman" panose="02020603050405020304" pitchFamily="18" charset="0"/>
                <a:cs typeface="Times New Roman" panose="02020603050405020304" pitchFamily="18" charset="0"/>
              </a:rPr>
              <a:t>согласно разделам 4 и 5 Методических рекомендаций приказа 52н</a:t>
            </a:r>
          </a:p>
          <a:p>
            <a:pPr algn="just"/>
            <a:r>
              <a:rPr lang="ru-RU" sz="2000" dirty="0">
                <a:solidFill>
                  <a:prstClr val="black"/>
                </a:solidFill>
                <a:latin typeface="Times New Roman" panose="02020603050405020304" pitchFamily="18" charset="0"/>
                <a:cs typeface="Times New Roman" panose="02020603050405020304" pitchFamily="18" charset="0"/>
              </a:rPr>
              <a:t>. </a:t>
            </a:r>
          </a:p>
        </p:txBody>
      </p:sp>
      <p:sp>
        <p:nvSpPr>
          <p:cNvPr id="2" name="TextBox 1"/>
          <p:cNvSpPr txBox="1"/>
          <p:nvPr/>
        </p:nvSpPr>
        <p:spPr>
          <a:xfrm>
            <a:off x="2450360" y="332657"/>
            <a:ext cx="6984776" cy="1200329"/>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rtlCol="0">
            <a:spAutoFit/>
          </a:bodyPr>
          <a:lstStyle/>
          <a:p>
            <a:pPr algn="ctr"/>
            <a:r>
              <a:rPr lang="ru-RU" sz="3600" dirty="0">
                <a:latin typeface="Times New Roman" panose="02020603050405020304" pitchFamily="18" charset="0"/>
                <a:cs typeface="Times New Roman" panose="02020603050405020304" pitchFamily="18" charset="0"/>
              </a:rPr>
              <a:t>Приказ  № 103н от </a:t>
            </a:r>
            <a:r>
              <a:rPr lang="ru-RU" sz="3600" dirty="0" smtClean="0">
                <a:latin typeface="Times New Roman" panose="02020603050405020304" pitchFamily="18" charset="0"/>
                <a:cs typeface="Times New Roman" panose="02020603050405020304" pitchFamily="18" charset="0"/>
              </a:rPr>
              <a:t>15.06.2020 </a:t>
            </a:r>
          </a:p>
          <a:p>
            <a:pPr algn="ctr"/>
            <a:r>
              <a:rPr lang="ru-RU" sz="3600" dirty="0" smtClean="0">
                <a:latin typeface="Times New Roman" panose="02020603050405020304" pitchFamily="18" charset="0"/>
                <a:cs typeface="Times New Roman" panose="02020603050405020304" pitchFamily="18" charset="0"/>
              </a:rPr>
              <a:t>Изменения в 52н от 30.03.15  </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30194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1836095" y="422084"/>
            <a:ext cx="8460118" cy="4536504"/>
          </a:xfrm>
          <a:prstGeom prst="rect">
            <a:avLst/>
          </a:prstGeom>
        </p:spPr>
      </p:pic>
      <p:sp>
        <p:nvSpPr>
          <p:cNvPr id="4" name="Прямоугольник 3"/>
          <p:cNvSpPr/>
          <p:nvPr/>
        </p:nvSpPr>
        <p:spPr>
          <a:xfrm>
            <a:off x="2063553" y="5103674"/>
            <a:ext cx="8244093" cy="1477328"/>
          </a:xfrm>
          <a:prstGeom prst="rect">
            <a:avLst/>
          </a:prstGeom>
          <a:solidFill>
            <a:srgbClr val="FFFF66"/>
          </a:solidFill>
          <a:ln>
            <a:solidFill>
              <a:schemeClr val="tx2">
                <a:lumMod val="40000"/>
                <a:lumOff val="60000"/>
              </a:schemeClr>
            </a:solidFill>
          </a:ln>
        </p:spPr>
        <p:txBody>
          <a:bodyPr wrap="square">
            <a:spAutoFit/>
          </a:bodyPr>
          <a:lstStyle/>
          <a:p>
            <a:r>
              <a:rPr lang="ru-RU" dirty="0">
                <a:latin typeface="Times New Roman" panose="02020603050405020304" pitchFamily="18" charset="0"/>
                <a:cs typeface="Times New Roman" panose="02020603050405020304" pitchFamily="18" charset="0"/>
              </a:rPr>
              <a:t>Формируется в электронном виде, применяется для оформления приёма-передачи имущества (в том числе основных средств, материальных запасов) в личное пользование работникам для выполнения ими служебных (должностных) обязанностей, в целях обеспечения контроля за его сохранностью, целевым использованием и движением имущества</a:t>
            </a:r>
          </a:p>
        </p:txBody>
      </p:sp>
      <p:sp>
        <p:nvSpPr>
          <p:cNvPr id="6" name="Прямоугольник 5"/>
          <p:cNvSpPr/>
          <p:nvPr/>
        </p:nvSpPr>
        <p:spPr>
          <a:xfrm>
            <a:off x="3575720" y="2690336"/>
            <a:ext cx="5400600" cy="1477328"/>
          </a:xfrm>
          <a:prstGeom prst="rect">
            <a:avLst/>
          </a:prstGeom>
          <a:solidFill>
            <a:srgbClr val="FFFF66"/>
          </a:solidFill>
          <a:ln>
            <a:solidFill>
              <a:schemeClr val="tx2">
                <a:lumMod val="40000"/>
                <a:lumOff val="60000"/>
              </a:schemeClr>
            </a:solidFill>
          </a:ln>
        </p:spPr>
        <p:txBody>
          <a:bodyPr wrap="square">
            <a:spAutoFit/>
          </a:bodyPr>
          <a:lstStyle/>
          <a:p>
            <a:r>
              <a:rPr lang="ru-RU" dirty="0"/>
              <a:t>Лицо, получающее имущество» – фамилия, имя, отчество лица с отражением в кодовой зоне табельного номера (учетного номера) ответственного за их сохранность и (или) целевое использование имущества</a:t>
            </a:r>
          </a:p>
        </p:txBody>
      </p:sp>
      <p:sp>
        <p:nvSpPr>
          <p:cNvPr id="7" name="Прямоугольник 6"/>
          <p:cNvSpPr/>
          <p:nvPr/>
        </p:nvSpPr>
        <p:spPr>
          <a:xfrm>
            <a:off x="3257842" y="1175942"/>
            <a:ext cx="5616624" cy="646331"/>
          </a:xfrm>
          <a:prstGeom prst="rect">
            <a:avLst/>
          </a:prstGeom>
          <a:solidFill>
            <a:srgbClr val="FFFF66"/>
          </a:solidFill>
          <a:ln>
            <a:solidFill>
              <a:schemeClr val="tx2">
                <a:lumMod val="40000"/>
                <a:lumOff val="60000"/>
              </a:schemeClr>
            </a:solidFill>
          </a:ln>
        </p:spPr>
        <p:txBody>
          <a:bodyPr wrap="square">
            <a:spAutoFit/>
          </a:bodyPr>
          <a:lstStyle/>
          <a:p>
            <a:r>
              <a:rPr lang="ru-RU" dirty="0"/>
              <a:t>Ответственное лицо» за их сохранность и (или) целевое использование имущества</a:t>
            </a:r>
          </a:p>
        </p:txBody>
      </p:sp>
      <p:cxnSp>
        <p:nvCxnSpPr>
          <p:cNvPr id="9" name="Прямая со стрелкой 8"/>
          <p:cNvCxnSpPr>
            <a:stCxn id="7" idx="2"/>
          </p:cNvCxnSpPr>
          <p:nvPr/>
        </p:nvCxnSpPr>
        <p:spPr>
          <a:xfrm flipH="1">
            <a:off x="2927648" y="1822272"/>
            <a:ext cx="3138506" cy="472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H="1">
            <a:off x="3143672" y="3429000"/>
            <a:ext cx="4320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2646506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75520" y="1412776"/>
            <a:ext cx="8784976" cy="5445224"/>
          </a:xfrm>
        </p:spPr>
        <p:txBody>
          <a:bodyPr>
            <a:normAutofit fontScale="40000" lnSpcReduction="20000"/>
          </a:bodyPr>
          <a:lstStyle/>
          <a:p>
            <a:pPr marL="0" indent="0" algn="just">
              <a:buNone/>
            </a:pPr>
            <a:r>
              <a:rPr lang="ru-RU" sz="5100" dirty="0">
                <a:solidFill>
                  <a:prstClr val="black"/>
                </a:solidFill>
                <a:latin typeface="Times New Roman" panose="02020603050405020304" pitchFamily="18" charset="0"/>
                <a:cs typeface="Times New Roman" panose="02020603050405020304" pitchFamily="18" charset="0"/>
              </a:rPr>
              <a:t>Восстановление объектов ОС на балансовом учете на основании решения собственника государственного (муниципального) имущества (уполномоченного органа) о дальнейшем использовании субъектом учета имущества, </a:t>
            </a:r>
            <a:r>
              <a:rPr lang="ru-RU" sz="5100" b="1" i="1" dirty="0">
                <a:solidFill>
                  <a:prstClr val="black"/>
                </a:solidFill>
                <a:latin typeface="Times New Roman" panose="02020603050405020304" pitchFamily="18" charset="0"/>
                <a:cs typeface="Times New Roman" panose="02020603050405020304" pitchFamily="18" charset="0"/>
              </a:rPr>
              <a:t>являющегося на момент принятия такого решения не активом</a:t>
            </a:r>
            <a:r>
              <a:rPr lang="ru-RU" sz="5100" dirty="0">
                <a:solidFill>
                  <a:prstClr val="black"/>
                </a:solidFill>
                <a:latin typeface="Times New Roman" panose="02020603050405020304" pitchFamily="18" charset="0"/>
                <a:cs typeface="Times New Roman" panose="02020603050405020304" pitchFamily="18" charset="0"/>
              </a:rPr>
              <a:t>, по иному назначению или о безвозмездной передаче иному субъекту учета, </a:t>
            </a:r>
            <a:r>
              <a:rPr lang="ru-RU" sz="5100" b="1" i="1" dirty="0">
                <a:solidFill>
                  <a:srgbClr val="FF0000"/>
                </a:solidFill>
                <a:latin typeface="Times New Roman" panose="02020603050405020304" pitchFamily="18" charset="0"/>
                <a:cs typeface="Times New Roman" panose="02020603050405020304" pitchFamily="18" charset="0"/>
              </a:rPr>
              <a:t>за исключением решения о продаже таких объектов,</a:t>
            </a:r>
            <a:r>
              <a:rPr lang="ru-RU" sz="5100" dirty="0">
                <a:solidFill>
                  <a:prstClr val="black"/>
                </a:solidFill>
                <a:latin typeface="Times New Roman" panose="02020603050405020304" pitchFamily="18" charset="0"/>
                <a:cs typeface="Times New Roman" panose="02020603050405020304" pitchFamily="18" charset="0"/>
              </a:rPr>
              <a:t> отражается </a:t>
            </a:r>
            <a:r>
              <a:rPr lang="ru-RU" sz="5100" b="1" i="1" dirty="0">
                <a:solidFill>
                  <a:prstClr val="black"/>
                </a:solidFill>
                <a:latin typeface="Times New Roman" panose="02020603050405020304" pitchFamily="18" charset="0"/>
                <a:cs typeface="Times New Roman" panose="02020603050405020304" pitchFamily="18" charset="0"/>
              </a:rPr>
              <a:t>по стоимости на дату их выбытия с балансового учета </a:t>
            </a:r>
            <a:endParaRPr lang="ru-RU" sz="5100" dirty="0">
              <a:solidFill>
                <a:prstClr val="black"/>
              </a:solidFill>
              <a:latin typeface="Times New Roman" panose="02020603050405020304" pitchFamily="18" charset="0"/>
              <a:cs typeface="Times New Roman" panose="02020603050405020304" pitchFamily="18" charset="0"/>
            </a:endParaRPr>
          </a:p>
          <a:p>
            <a:pPr marL="0" indent="0" algn="ctr">
              <a:buNone/>
            </a:pPr>
            <a:r>
              <a:rPr lang="ru-RU" sz="5000" b="1" dirty="0" err="1">
                <a:solidFill>
                  <a:prstClr val="black"/>
                </a:solidFill>
                <a:latin typeface="Times New Roman" panose="02020603050405020304" pitchFamily="18" charset="0"/>
                <a:cs typeface="Times New Roman" panose="02020603050405020304" pitchFamily="18" charset="0"/>
              </a:rPr>
              <a:t>Дт</a:t>
            </a:r>
            <a:r>
              <a:rPr lang="ru-RU" sz="5000" b="1" dirty="0">
                <a:solidFill>
                  <a:prstClr val="black"/>
                </a:solidFill>
                <a:latin typeface="Times New Roman" panose="02020603050405020304" pitchFamily="18" charset="0"/>
                <a:cs typeface="Times New Roman" panose="02020603050405020304" pitchFamily="18" charset="0"/>
              </a:rPr>
              <a:t>  0101ХХ310  </a:t>
            </a:r>
            <a:r>
              <a:rPr lang="ru-RU" sz="5000" b="1" dirty="0" err="1">
                <a:solidFill>
                  <a:prstClr val="black"/>
                </a:solidFill>
                <a:latin typeface="Times New Roman" panose="02020603050405020304" pitchFamily="18" charset="0"/>
                <a:cs typeface="Times New Roman" panose="02020603050405020304" pitchFamily="18" charset="0"/>
              </a:rPr>
              <a:t>Кт</a:t>
            </a:r>
            <a:r>
              <a:rPr lang="ru-RU" sz="5000" b="1" dirty="0">
                <a:solidFill>
                  <a:prstClr val="black"/>
                </a:solidFill>
                <a:latin typeface="Times New Roman" panose="02020603050405020304" pitchFamily="18" charset="0"/>
                <a:cs typeface="Times New Roman" panose="02020603050405020304" pitchFamily="18" charset="0"/>
              </a:rPr>
              <a:t>  040110172</a:t>
            </a:r>
            <a:r>
              <a:rPr lang="ru-RU" sz="5000" dirty="0">
                <a:solidFill>
                  <a:prstClr val="black"/>
                </a:solidFill>
                <a:latin typeface="Times New Roman" panose="02020603050405020304" pitchFamily="18" charset="0"/>
                <a:cs typeface="Times New Roman" panose="02020603050405020304" pitchFamily="18" charset="0"/>
              </a:rPr>
              <a:t> </a:t>
            </a:r>
          </a:p>
          <a:p>
            <a:pPr marL="0" indent="0" algn="ctr">
              <a:buNone/>
            </a:pPr>
            <a:endParaRPr lang="ru-RU" sz="5000" dirty="0">
              <a:solidFill>
                <a:prstClr val="black"/>
              </a:solidFill>
              <a:latin typeface="Times New Roman" panose="02020603050405020304" pitchFamily="18" charset="0"/>
              <a:cs typeface="Times New Roman" panose="02020603050405020304" pitchFamily="18" charset="0"/>
            </a:endParaRPr>
          </a:p>
          <a:p>
            <a:pPr marL="0" indent="0" algn="ctr">
              <a:buNone/>
            </a:pPr>
            <a:r>
              <a:rPr lang="ru-RU" sz="5000" dirty="0">
                <a:solidFill>
                  <a:prstClr val="black"/>
                </a:solidFill>
                <a:latin typeface="Times New Roman" panose="02020603050405020304" pitchFamily="18" charset="0"/>
                <a:cs typeface="Times New Roman" panose="02020603050405020304" pitchFamily="18" charset="0"/>
              </a:rPr>
              <a:t>с одновременным отражением:</a:t>
            </a:r>
          </a:p>
          <a:p>
            <a:pPr marL="0" indent="0" algn="ctr">
              <a:buNone/>
            </a:pPr>
            <a:r>
              <a:rPr lang="ru-RU" sz="5000" dirty="0">
                <a:solidFill>
                  <a:prstClr val="black"/>
                </a:solidFill>
                <a:latin typeface="Times New Roman" panose="02020603050405020304" pitchFamily="18" charset="0"/>
                <a:cs typeface="Times New Roman" panose="02020603050405020304" pitchFamily="18" charset="0"/>
              </a:rPr>
              <a:t> суммы ранее начисленной амортизации</a:t>
            </a:r>
          </a:p>
          <a:p>
            <a:pPr marL="0" indent="0" algn="ctr">
              <a:buNone/>
            </a:pPr>
            <a:r>
              <a:rPr lang="ru-RU" sz="5000" b="1" dirty="0" err="1">
                <a:solidFill>
                  <a:prstClr val="black"/>
                </a:solidFill>
                <a:latin typeface="Times New Roman" panose="02020603050405020304" pitchFamily="18" charset="0"/>
                <a:cs typeface="Times New Roman" panose="02020603050405020304" pitchFamily="18" charset="0"/>
              </a:rPr>
              <a:t>Дт</a:t>
            </a:r>
            <a:r>
              <a:rPr lang="ru-RU" sz="5000" b="1" dirty="0">
                <a:solidFill>
                  <a:prstClr val="black"/>
                </a:solidFill>
                <a:latin typeface="Times New Roman" panose="02020603050405020304" pitchFamily="18" charset="0"/>
                <a:cs typeface="Times New Roman" panose="02020603050405020304" pitchFamily="18" charset="0"/>
              </a:rPr>
              <a:t> 0101ХХ310    </a:t>
            </a:r>
            <a:r>
              <a:rPr lang="ru-RU" sz="5000" b="1" dirty="0" err="1">
                <a:solidFill>
                  <a:prstClr val="black"/>
                </a:solidFill>
                <a:latin typeface="Times New Roman" panose="02020603050405020304" pitchFamily="18" charset="0"/>
                <a:cs typeface="Times New Roman" panose="02020603050405020304" pitchFamily="18" charset="0"/>
              </a:rPr>
              <a:t>Кт</a:t>
            </a:r>
            <a:r>
              <a:rPr lang="ru-RU" sz="5000" b="1" dirty="0">
                <a:solidFill>
                  <a:prstClr val="black"/>
                </a:solidFill>
                <a:latin typeface="Times New Roman" panose="02020603050405020304" pitchFamily="18" charset="0"/>
                <a:cs typeface="Times New Roman" panose="02020603050405020304" pitchFamily="18" charset="0"/>
              </a:rPr>
              <a:t> 0104ХХ411 </a:t>
            </a:r>
          </a:p>
          <a:p>
            <a:pPr marL="0" indent="0" algn="ctr">
              <a:buNone/>
            </a:pPr>
            <a:endParaRPr lang="ru-RU" sz="5000" dirty="0">
              <a:solidFill>
                <a:prstClr val="black"/>
              </a:solidFill>
              <a:latin typeface="Times New Roman" panose="02020603050405020304" pitchFamily="18" charset="0"/>
              <a:cs typeface="Times New Roman" panose="02020603050405020304" pitchFamily="18" charset="0"/>
            </a:endParaRPr>
          </a:p>
          <a:p>
            <a:pPr marL="0" indent="0" algn="ctr">
              <a:buNone/>
            </a:pPr>
            <a:r>
              <a:rPr lang="ru-RU" sz="5000" dirty="0">
                <a:solidFill>
                  <a:prstClr val="black"/>
                </a:solidFill>
                <a:latin typeface="Times New Roman" panose="02020603050405020304" pitchFamily="18" charset="0"/>
                <a:cs typeface="Times New Roman" panose="02020603050405020304" pitchFamily="18" charset="0"/>
              </a:rPr>
              <a:t>суммы ранее начисленного убытка от обесценения</a:t>
            </a:r>
          </a:p>
          <a:p>
            <a:pPr marL="0" indent="0" algn="ctr">
              <a:buNone/>
            </a:pPr>
            <a:r>
              <a:rPr lang="ru-RU" sz="5000" b="1" dirty="0" err="1">
                <a:solidFill>
                  <a:prstClr val="black"/>
                </a:solidFill>
                <a:latin typeface="Times New Roman" panose="02020603050405020304" pitchFamily="18" charset="0"/>
                <a:cs typeface="Times New Roman" panose="02020603050405020304" pitchFamily="18" charset="0"/>
              </a:rPr>
              <a:t>Дт</a:t>
            </a:r>
            <a:r>
              <a:rPr lang="ru-RU" sz="5000" b="1" dirty="0">
                <a:solidFill>
                  <a:prstClr val="black"/>
                </a:solidFill>
                <a:latin typeface="Times New Roman" panose="02020603050405020304" pitchFamily="18" charset="0"/>
                <a:cs typeface="Times New Roman" panose="02020603050405020304" pitchFamily="18" charset="0"/>
              </a:rPr>
              <a:t> 0101ХХ310   </a:t>
            </a:r>
            <a:r>
              <a:rPr lang="ru-RU" sz="5000" b="1" dirty="0" err="1">
                <a:solidFill>
                  <a:prstClr val="black"/>
                </a:solidFill>
                <a:latin typeface="Times New Roman" panose="02020603050405020304" pitchFamily="18" charset="0"/>
                <a:cs typeface="Times New Roman" panose="02020603050405020304" pitchFamily="18" charset="0"/>
              </a:rPr>
              <a:t>Кт</a:t>
            </a:r>
            <a:r>
              <a:rPr lang="ru-RU" sz="5000" b="1" dirty="0">
                <a:solidFill>
                  <a:prstClr val="black"/>
                </a:solidFill>
                <a:latin typeface="Times New Roman" panose="02020603050405020304" pitchFamily="18" charset="0"/>
                <a:cs typeface="Times New Roman" panose="02020603050405020304" pitchFamily="18" charset="0"/>
              </a:rPr>
              <a:t> 0114ХХ412 (432)</a:t>
            </a:r>
          </a:p>
          <a:p>
            <a:pPr marL="0" indent="0" algn="ctr">
              <a:buNone/>
            </a:pPr>
            <a:endParaRPr lang="ru-RU" sz="5000" dirty="0">
              <a:solidFill>
                <a:prstClr val="black"/>
              </a:solidFill>
              <a:latin typeface="Times New Roman" panose="02020603050405020304" pitchFamily="18" charset="0"/>
              <a:cs typeface="Times New Roman" panose="02020603050405020304" pitchFamily="18" charset="0"/>
            </a:endParaRPr>
          </a:p>
          <a:p>
            <a:pPr marL="0" indent="0" algn="ctr">
              <a:buNone/>
            </a:pPr>
            <a:r>
              <a:rPr lang="ru-RU" sz="5000" dirty="0">
                <a:solidFill>
                  <a:prstClr val="black"/>
                </a:solidFill>
                <a:latin typeface="Times New Roman" panose="02020603050405020304" pitchFamily="18" charset="0"/>
                <a:cs typeface="Times New Roman" panose="02020603050405020304" pitchFamily="18" charset="0"/>
              </a:rPr>
              <a:t>одновременно</a:t>
            </a:r>
          </a:p>
          <a:p>
            <a:pPr marL="0" indent="0" algn="ctr">
              <a:buNone/>
            </a:pPr>
            <a:r>
              <a:rPr lang="ru-RU" sz="5000" dirty="0">
                <a:solidFill>
                  <a:prstClr val="black"/>
                </a:solidFill>
                <a:latin typeface="Times New Roman" panose="02020603050405020304" pitchFamily="18" charset="0"/>
                <a:cs typeface="Times New Roman" panose="02020603050405020304" pitchFamily="18" charset="0"/>
              </a:rPr>
              <a:t> уменьшение </a:t>
            </a:r>
            <a:r>
              <a:rPr lang="ru-RU" sz="5000" b="1" dirty="0">
                <a:solidFill>
                  <a:prstClr val="black"/>
                </a:solidFill>
                <a:latin typeface="Times New Roman" panose="02020603050405020304" pitchFamily="18" charset="0"/>
                <a:cs typeface="Times New Roman" panose="02020603050405020304" pitchFamily="18" charset="0"/>
              </a:rPr>
              <a:t>з/</a:t>
            </a:r>
            <a:r>
              <a:rPr lang="ru-RU" sz="5000" b="1" dirty="0" err="1">
                <a:solidFill>
                  <a:prstClr val="black"/>
                </a:solidFill>
                <a:latin typeface="Times New Roman" panose="02020603050405020304" pitchFamily="18" charset="0"/>
                <a:cs typeface="Times New Roman" panose="02020603050405020304" pitchFamily="18" charset="0"/>
              </a:rPr>
              <a:t>сч</a:t>
            </a:r>
            <a:r>
              <a:rPr lang="ru-RU" sz="5000" b="1" dirty="0">
                <a:solidFill>
                  <a:prstClr val="black"/>
                </a:solidFill>
                <a:latin typeface="Times New Roman" panose="02020603050405020304" pitchFamily="18" charset="0"/>
                <a:cs typeface="Times New Roman" panose="02020603050405020304" pitchFamily="18" charset="0"/>
              </a:rPr>
              <a:t> 02 </a:t>
            </a:r>
            <a:r>
              <a:rPr lang="ru-RU" sz="5000" dirty="0">
                <a:solidFill>
                  <a:prstClr val="black"/>
                </a:solidFill>
                <a:latin typeface="Times New Roman" panose="02020603050405020304" pitchFamily="18" charset="0"/>
                <a:cs typeface="Times New Roman" panose="02020603050405020304" pitchFamily="18" charset="0"/>
              </a:rPr>
              <a:t>«Материальные ценности на хранении»</a:t>
            </a:r>
            <a:endParaRPr lang="ru-RU" sz="5000"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1775520" y="116632"/>
            <a:ext cx="8229600" cy="1143000"/>
          </a:xfrm>
          <a:solidFill>
            <a:schemeClr val="accent3">
              <a:lumMod val="40000"/>
              <a:lumOff val="60000"/>
            </a:schemeClr>
          </a:solidFill>
          <a:scene3d>
            <a:camera prst="orthographicFront"/>
            <a:lightRig rig="threePt" dir="t"/>
          </a:scene3d>
          <a:sp3d>
            <a:bevelT w="165100" prst="coolSlant"/>
          </a:sp3d>
        </p:spPr>
        <p:txBody>
          <a:bodyPr>
            <a:normAutofit fontScale="90000"/>
          </a:bodyPr>
          <a:lstStyle/>
          <a:p>
            <a:r>
              <a:rPr lang="ru-RU" dirty="0" smtClean="0"/>
              <a:t>Проекты приказов изм. в Инструкции</a:t>
            </a:r>
            <a:endParaRPr lang="ru-RU" dirty="0"/>
          </a:p>
        </p:txBody>
      </p:sp>
    </p:spTree>
    <p:extLst>
      <p:ext uri="{BB962C8B-B14F-4D97-AF65-F5344CB8AC3E}">
        <p14:creationId xmlns:p14="http://schemas.microsoft.com/office/powerpoint/2010/main" xmlns="" val="39059714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75520" y="1412776"/>
            <a:ext cx="8784976" cy="5445224"/>
          </a:xfrm>
        </p:spPr>
        <p:txBody>
          <a:bodyPr>
            <a:normAutofit/>
          </a:bodyPr>
          <a:lstStyle/>
          <a:p>
            <a:pPr marL="0" indent="0" algn="just">
              <a:buNone/>
            </a:pPr>
            <a:r>
              <a:rPr lang="ru-RU" sz="2400" dirty="0">
                <a:solidFill>
                  <a:prstClr val="black"/>
                </a:solidFill>
                <a:latin typeface="Times New Roman" panose="02020603050405020304" pitchFamily="18" charset="0"/>
                <a:cs typeface="Times New Roman" panose="02020603050405020304" pitchFamily="18" charset="0"/>
              </a:rPr>
              <a:t>Восстановление объектов ОС на балансовом учете на основании решения уполномоченного органа о безвозмездной передаче имущества, учитываемого на </a:t>
            </a:r>
            <a:r>
              <a:rPr lang="ru-RU" sz="2400" dirty="0" err="1">
                <a:solidFill>
                  <a:prstClr val="black"/>
                </a:solidFill>
                <a:latin typeface="Times New Roman" panose="02020603050405020304" pitchFamily="18" charset="0"/>
                <a:cs typeface="Times New Roman" panose="02020603050405020304" pitchFamily="18" charset="0"/>
              </a:rPr>
              <a:t>забалансовом</a:t>
            </a:r>
            <a:r>
              <a:rPr lang="ru-RU" sz="2400" dirty="0">
                <a:solidFill>
                  <a:prstClr val="black"/>
                </a:solidFill>
                <a:latin typeface="Times New Roman" panose="02020603050405020304" pitchFamily="18" charset="0"/>
                <a:cs typeface="Times New Roman" panose="02020603050405020304" pitchFamily="18" charset="0"/>
              </a:rPr>
              <a:t> счете 21 «Основные средства в эксплуатации» отражается </a:t>
            </a:r>
            <a:r>
              <a:rPr lang="ru-RU" sz="2400" b="1" i="1" dirty="0">
                <a:solidFill>
                  <a:srgbClr val="FF0000"/>
                </a:solidFill>
                <a:latin typeface="Times New Roman" panose="02020603050405020304" pitchFamily="18" charset="0"/>
                <a:cs typeface="Times New Roman" panose="02020603050405020304" pitchFamily="18" charset="0"/>
              </a:rPr>
              <a:t>по стоимости на дату выбытия с балансового учета</a:t>
            </a:r>
          </a:p>
          <a:p>
            <a:pPr marL="0" indent="0" algn="ctr">
              <a:buNone/>
            </a:pPr>
            <a:r>
              <a:rPr lang="ru-RU" sz="2400" b="1" dirty="0" err="1">
                <a:solidFill>
                  <a:prstClr val="black"/>
                </a:solidFill>
                <a:latin typeface="Times New Roman" panose="02020603050405020304" pitchFamily="18" charset="0"/>
                <a:cs typeface="Times New Roman" panose="02020603050405020304" pitchFamily="18" charset="0"/>
              </a:rPr>
              <a:t>Дт</a:t>
            </a:r>
            <a:r>
              <a:rPr lang="ru-RU" sz="2400" b="1" dirty="0">
                <a:solidFill>
                  <a:prstClr val="black"/>
                </a:solidFill>
                <a:latin typeface="Times New Roman" panose="02020603050405020304" pitchFamily="18" charset="0"/>
                <a:cs typeface="Times New Roman" panose="02020603050405020304" pitchFamily="18" charset="0"/>
              </a:rPr>
              <a:t> 0101ХХ310   </a:t>
            </a:r>
            <a:r>
              <a:rPr lang="ru-RU" sz="2400" b="1" dirty="0" err="1">
                <a:solidFill>
                  <a:prstClr val="black"/>
                </a:solidFill>
                <a:latin typeface="Times New Roman" panose="02020603050405020304" pitchFamily="18" charset="0"/>
                <a:cs typeface="Times New Roman" panose="02020603050405020304" pitchFamily="18" charset="0"/>
              </a:rPr>
              <a:t>Кт</a:t>
            </a:r>
            <a:r>
              <a:rPr lang="ru-RU" sz="2400" b="1" dirty="0">
                <a:solidFill>
                  <a:prstClr val="black"/>
                </a:solidFill>
                <a:latin typeface="Times New Roman" panose="02020603050405020304" pitchFamily="18" charset="0"/>
                <a:cs typeface="Times New Roman" panose="02020603050405020304" pitchFamily="18" charset="0"/>
              </a:rPr>
              <a:t> 040110172</a:t>
            </a:r>
          </a:p>
          <a:p>
            <a:pPr marL="0" indent="0" algn="ctr">
              <a:buNone/>
            </a:pPr>
            <a:r>
              <a:rPr lang="ru-RU" sz="2400" dirty="0">
                <a:solidFill>
                  <a:prstClr val="black"/>
                </a:solidFill>
                <a:latin typeface="Times New Roman" panose="02020603050405020304" pitchFamily="18" charset="0"/>
                <a:cs typeface="Times New Roman" panose="02020603050405020304" pitchFamily="18" charset="0"/>
              </a:rPr>
              <a:t>одновременно</a:t>
            </a:r>
          </a:p>
          <a:p>
            <a:pPr marL="0" indent="0" algn="ctr">
              <a:buNone/>
            </a:pPr>
            <a:r>
              <a:rPr lang="ru-RU" sz="2400" dirty="0">
                <a:solidFill>
                  <a:prstClr val="black"/>
                </a:solidFill>
                <a:latin typeface="Times New Roman" panose="02020603050405020304" pitchFamily="18" charset="0"/>
                <a:cs typeface="Times New Roman" panose="02020603050405020304" pitchFamily="18" charset="0"/>
              </a:rPr>
              <a:t> уменьшение </a:t>
            </a:r>
            <a:r>
              <a:rPr lang="ru-RU" sz="2400" dirty="0" err="1">
                <a:solidFill>
                  <a:prstClr val="black"/>
                </a:solidFill>
                <a:latin typeface="Times New Roman" panose="02020603050405020304" pitchFamily="18" charset="0"/>
                <a:cs typeface="Times New Roman" panose="02020603050405020304" pitchFamily="18" charset="0"/>
              </a:rPr>
              <a:t>забалансового</a:t>
            </a:r>
            <a:r>
              <a:rPr lang="ru-RU" sz="2400" dirty="0">
                <a:solidFill>
                  <a:prstClr val="black"/>
                </a:solidFill>
                <a:latin typeface="Times New Roman" panose="02020603050405020304" pitchFamily="18" charset="0"/>
                <a:cs typeface="Times New Roman" panose="02020603050405020304" pitchFamily="18" charset="0"/>
              </a:rPr>
              <a:t> счета 21 «Основные средства в эксплуатации»</a:t>
            </a:r>
          </a:p>
          <a:p>
            <a:pPr marL="0" indent="0" algn="just">
              <a:buNone/>
            </a:pPr>
            <a:endParaRPr lang="ru-RU" sz="2400" dirty="0">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solidFill>
            <a:schemeClr val="accent3">
              <a:lumMod val="40000"/>
              <a:lumOff val="60000"/>
            </a:schemeClr>
          </a:solidFill>
          <a:scene3d>
            <a:camera prst="orthographicFront"/>
            <a:lightRig rig="threePt" dir="t"/>
          </a:scene3d>
          <a:sp3d>
            <a:bevelT w="165100" prst="coolSlant"/>
          </a:sp3d>
        </p:spPr>
        <p:txBody>
          <a:bodyPr>
            <a:normAutofit/>
          </a:bodyPr>
          <a:lstStyle/>
          <a:p>
            <a:r>
              <a:rPr lang="ru-RU" dirty="0" smtClean="0"/>
              <a:t>Проекты приказов изм. в Инструкции</a:t>
            </a:r>
            <a:endParaRPr lang="ru-RU" dirty="0"/>
          </a:p>
        </p:txBody>
      </p:sp>
    </p:spTree>
    <p:extLst>
      <p:ext uri="{BB962C8B-B14F-4D97-AF65-F5344CB8AC3E}">
        <p14:creationId xmlns:p14="http://schemas.microsoft.com/office/powerpoint/2010/main" xmlns="" val="31497560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05635" y="839153"/>
            <a:ext cx="2017059" cy="359989"/>
          </a:xfrm>
          <a:prstGeom prst="rect">
            <a:avLst/>
          </a:prstGeom>
          <a:blipFill>
            <a:blip r:embed="rId2" cstate="print"/>
            <a:stretch>
              <a:fillRect/>
            </a:stretch>
          </a:blipFill>
        </p:spPr>
        <p:txBody>
          <a:bodyPr wrap="square" lIns="0" tIns="0" rIns="0" bIns="0" rtlCol="0"/>
          <a:lstStyle/>
          <a:p>
            <a:pPr defTabSz="806867">
              <a:defRPr/>
            </a:pPr>
            <a:endParaRPr sz="1588" dirty="0">
              <a:solidFill>
                <a:prstClr val="black"/>
              </a:solidFill>
              <a:latin typeface="Calibri"/>
            </a:endParaRPr>
          </a:p>
        </p:txBody>
      </p:sp>
      <p:sp>
        <p:nvSpPr>
          <p:cNvPr id="3" name="object 3"/>
          <p:cNvSpPr/>
          <p:nvPr/>
        </p:nvSpPr>
        <p:spPr>
          <a:xfrm>
            <a:off x="1927412" y="672354"/>
            <a:ext cx="3092824" cy="672353"/>
          </a:xfrm>
          <a:custGeom>
            <a:avLst/>
            <a:gdLst/>
            <a:ahLst/>
            <a:cxnLst/>
            <a:rect l="l" t="t" r="r" b="b"/>
            <a:pathLst>
              <a:path w="3505200" h="762000">
                <a:moveTo>
                  <a:pt x="0" y="762000"/>
                </a:moveTo>
                <a:lnTo>
                  <a:pt x="3505200" y="762000"/>
                </a:lnTo>
                <a:lnTo>
                  <a:pt x="3505200" y="0"/>
                </a:lnTo>
                <a:lnTo>
                  <a:pt x="0" y="0"/>
                </a:lnTo>
                <a:lnTo>
                  <a:pt x="0" y="762000"/>
                </a:lnTo>
                <a:close/>
              </a:path>
            </a:pathLst>
          </a:custGeom>
          <a:solidFill>
            <a:srgbClr val="FFFFFF"/>
          </a:solidFill>
        </p:spPr>
        <p:txBody>
          <a:bodyPr wrap="square" lIns="0" tIns="0" rIns="0" bIns="0" rtlCol="0"/>
          <a:lstStyle/>
          <a:p>
            <a:pPr defTabSz="806867">
              <a:defRPr/>
            </a:pPr>
            <a:endParaRPr sz="1588" dirty="0">
              <a:solidFill>
                <a:prstClr val="black"/>
              </a:solidFill>
              <a:latin typeface="Calibri"/>
            </a:endParaRPr>
          </a:p>
        </p:txBody>
      </p:sp>
      <p:sp>
        <p:nvSpPr>
          <p:cNvPr id="4" name="object 4"/>
          <p:cNvSpPr/>
          <p:nvPr/>
        </p:nvSpPr>
        <p:spPr>
          <a:xfrm>
            <a:off x="2506912" y="1997896"/>
            <a:ext cx="0" cy="1985122"/>
          </a:xfrm>
          <a:custGeom>
            <a:avLst/>
            <a:gdLst/>
            <a:ahLst/>
            <a:cxnLst/>
            <a:rect l="l" t="t" r="r" b="b"/>
            <a:pathLst>
              <a:path h="2249804">
                <a:moveTo>
                  <a:pt x="0" y="0"/>
                </a:moveTo>
                <a:lnTo>
                  <a:pt x="0" y="2249424"/>
                </a:lnTo>
              </a:path>
            </a:pathLst>
          </a:custGeom>
          <a:ln w="76200">
            <a:solidFill>
              <a:srgbClr val="096234"/>
            </a:solidFill>
          </a:ln>
        </p:spPr>
        <p:txBody>
          <a:bodyPr wrap="square" lIns="0" tIns="0" rIns="0" bIns="0" rtlCol="0"/>
          <a:lstStyle/>
          <a:p>
            <a:pPr defTabSz="806867">
              <a:defRPr/>
            </a:pPr>
            <a:endParaRPr sz="1588" dirty="0">
              <a:solidFill>
                <a:prstClr val="black"/>
              </a:solidFill>
              <a:latin typeface="Calibri"/>
            </a:endParaRPr>
          </a:p>
        </p:txBody>
      </p:sp>
      <p:sp>
        <p:nvSpPr>
          <p:cNvPr id="5" name="object 5"/>
          <p:cNvSpPr/>
          <p:nvPr/>
        </p:nvSpPr>
        <p:spPr>
          <a:xfrm>
            <a:off x="7844118" y="2017059"/>
            <a:ext cx="0" cy="1985122"/>
          </a:xfrm>
          <a:custGeom>
            <a:avLst/>
            <a:gdLst/>
            <a:ahLst/>
            <a:cxnLst/>
            <a:rect l="l" t="t" r="r" b="b"/>
            <a:pathLst>
              <a:path h="2249804">
                <a:moveTo>
                  <a:pt x="0" y="0"/>
                </a:moveTo>
                <a:lnTo>
                  <a:pt x="0" y="2249424"/>
                </a:lnTo>
              </a:path>
            </a:pathLst>
          </a:custGeom>
          <a:ln w="76200">
            <a:solidFill>
              <a:srgbClr val="096234"/>
            </a:solidFill>
          </a:ln>
        </p:spPr>
        <p:txBody>
          <a:bodyPr wrap="square" lIns="0" tIns="0" rIns="0" bIns="0" rtlCol="0"/>
          <a:lstStyle/>
          <a:p>
            <a:pPr defTabSz="806867">
              <a:defRPr/>
            </a:pPr>
            <a:endParaRPr sz="1588" dirty="0">
              <a:solidFill>
                <a:prstClr val="black"/>
              </a:solidFill>
              <a:latin typeface="Calibri"/>
            </a:endParaRPr>
          </a:p>
        </p:txBody>
      </p:sp>
      <p:sp>
        <p:nvSpPr>
          <p:cNvPr id="6" name="object 6"/>
          <p:cNvSpPr txBox="1">
            <a:spLocks noGrp="1"/>
          </p:cNvSpPr>
          <p:nvPr>
            <p:ph type="title"/>
          </p:nvPr>
        </p:nvSpPr>
        <p:spPr>
          <a:xfrm>
            <a:off x="2576994" y="2565601"/>
            <a:ext cx="4911078" cy="2880789"/>
          </a:xfrm>
          <a:prstGeom prst="rect">
            <a:avLst/>
          </a:prstGeom>
        </p:spPr>
        <p:txBody>
          <a:bodyPr vert="horz" wrap="square" lIns="0" tIns="0" rIns="0" bIns="0" rtlCol="0" anchor="ctr">
            <a:spAutoFit/>
          </a:bodyPr>
          <a:lstStyle/>
          <a:p>
            <a:pPr marL="11206" marR="4483" algn="ctr"/>
            <a:r>
              <a:rPr lang="ru-RU" sz="3600" dirty="0">
                <a:solidFill>
                  <a:srgbClr val="000000"/>
                </a:solidFill>
              </a:rPr>
              <a:t>Изменения в положения по учету </a:t>
            </a:r>
            <a:br>
              <a:rPr lang="ru-RU" sz="3600" dirty="0">
                <a:solidFill>
                  <a:srgbClr val="000000"/>
                </a:solidFill>
              </a:rPr>
            </a:br>
            <a:r>
              <a:rPr lang="ru-RU" sz="3600" dirty="0" smtClean="0">
                <a:solidFill>
                  <a:srgbClr val="000000"/>
                </a:solidFill>
              </a:rPr>
              <a:t>в </a:t>
            </a:r>
            <a:r>
              <a:rPr lang="ru-RU" sz="3600" dirty="0" smtClean="0">
                <a:solidFill>
                  <a:srgbClr val="000000"/>
                </a:solidFill>
              </a:rPr>
              <a:t>2020 – 202 году</a:t>
            </a:r>
            <a:r>
              <a:rPr lang="ru-RU" sz="3600" dirty="0">
                <a:solidFill>
                  <a:srgbClr val="000000"/>
                </a:solidFill>
              </a:rPr>
              <a:t/>
            </a:r>
            <a:br>
              <a:rPr lang="ru-RU" sz="3600" dirty="0">
                <a:solidFill>
                  <a:srgbClr val="000000"/>
                </a:solidFill>
              </a:rPr>
            </a:br>
            <a:r>
              <a:rPr lang="ru-RU" sz="3600" dirty="0">
                <a:solidFill>
                  <a:srgbClr val="000000"/>
                </a:solidFill>
              </a:rPr>
              <a:t>изменения в  приказы 157н, 162н, 174н, 183н</a:t>
            </a:r>
            <a:br>
              <a:rPr lang="ru-RU" sz="3600" dirty="0">
                <a:solidFill>
                  <a:srgbClr val="000000"/>
                </a:solidFill>
              </a:rPr>
            </a:br>
            <a:endParaRPr sz="2800" dirty="0"/>
          </a:p>
        </p:txBody>
      </p:sp>
      <p:sp>
        <p:nvSpPr>
          <p:cNvPr id="8" name="object 8"/>
          <p:cNvSpPr/>
          <p:nvPr/>
        </p:nvSpPr>
        <p:spPr>
          <a:xfrm>
            <a:off x="8987118" y="1042148"/>
            <a:ext cx="773206" cy="437029"/>
          </a:xfrm>
          <a:prstGeom prst="rect">
            <a:avLst/>
          </a:prstGeom>
          <a:blipFill>
            <a:blip r:embed="rId3" cstate="print"/>
            <a:stretch>
              <a:fillRect/>
            </a:stretch>
          </a:blipFill>
        </p:spPr>
        <p:txBody>
          <a:bodyPr wrap="square" lIns="0" tIns="0" rIns="0" bIns="0" rtlCol="0"/>
          <a:lstStyle/>
          <a:p>
            <a:pPr defTabSz="806867">
              <a:defRPr/>
            </a:pPr>
            <a:endParaRPr sz="1588" dirty="0">
              <a:solidFill>
                <a:prstClr val="black"/>
              </a:solidFill>
              <a:latin typeface="Calibri"/>
            </a:endParaRPr>
          </a:p>
        </p:txBody>
      </p:sp>
      <p:sp>
        <p:nvSpPr>
          <p:cNvPr id="9" name="object 9"/>
          <p:cNvSpPr/>
          <p:nvPr/>
        </p:nvSpPr>
        <p:spPr>
          <a:xfrm>
            <a:off x="2729619" y="403413"/>
            <a:ext cx="1024173" cy="1364651"/>
          </a:xfrm>
          <a:prstGeom prst="rect">
            <a:avLst/>
          </a:prstGeom>
          <a:blipFill>
            <a:blip r:embed="rId4" cstate="print"/>
            <a:stretch>
              <a:fillRect/>
            </a:stretch>
          </a:blipFill>
        </p:spPr>
        <p:txBody>
          <a:bodyPr wrap="square" lIns="0" tIns="0" rIns="0" bIns="0" rtlCol="0"/>
          <a:lstStyle/>
          <a:p>
            <a:pPr defTabSz="806867">
              <a:defRPr/>
            </a:pPr>
            <a:endParaRPr sz="1588" dirty="0">
              <a:solidFill>
                <a:prstClr val="black"/>
              </a:solidFill>
              <a:latin typeface="Calibri"/>
            </a:endParaRPr>
          </a:p>
        </p:txBody>
      </p:sp>
      <p:sp>
        <p:nvSpPr>
          <p:cNvPr id="10" name="object 10"/>
          <p:cNvSpPr/>
          <p:nvPr/>
        </p:nvSpPr>
        <p:spPr>
          <a:xfrm>
            <a:off x="8009517" y="2400300"/>
            <a:ext cx="2271208" cy="2197249"/>
          </a:xfrm>
          <a:prstGeom prst="rect">
            <a:avLst/>
          </a:prstGeom>
          <a:blipFill>
            <a:blip r:embed="rId5" cstate="print"/>
            <a:stretch>
              <a:fillRect/>
            </a:stretch>
          </a:blipFill>
        </p:spPr>
        <p:txBody>
          <a:bodyPr wrap="square" lIns="0" tIns="0" rIns="0" bIns="0" rtlCol="0"/>
          <a:lstStyle/>
          <a:p>
            <a:pPr defTabSz="806867">
              <a:defRPr/>
            </a:pPr>
            <a:endParaRPr sz="1588" dirty="0">
              <a:solidFill>
                <a:prstClr val="black"/>
              </a:solidFill>
              <a:latin typeface="Calibri"/>
            </a:endParaRPr>
          </a:p>
        </p:txBody>
      </p:sp>
    </p:spTree>
    <p:extLst>
      <p:ext uri="{BB962C8B-B14F-4D97-AF65-F5344CB8AC3E}">
        <p14:creationId xmlns:p14="http://schemas.microsoft.com/office/powerpoint/2010/main" xmlns="" val="2401456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40338" y="1172024"/>
            <a:ext cx="8711322" cy="5418215"/>
          </a:xfrm>
        </p:spPr>
        <p:txBody>
          <a:bodyPr>
            <a:normAutofit lnSpcReduction="10000"/>
          </a:bodyPr>
          <a:lstStyle/>
          <a:p>
            <a:pPr algn="just">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При завершении текущего финансового года обороты по счетам, отражающим увеличение и уменьшение активов и обязательств, в регистры бухгалтерского учета очередного финансового года не переходят. Остатки по счетам расчетов по прочей дебиторской (кредиторской) задолженности формируются с отражением в 26 разряде номера счета третьего разряда соответствующих статей КОСГУ «Увеличение прочей дебиторской задолженности», «Увеличение прочей кредиторской задолженности», отражающего классификацию институциональных единиц</a:t>
            </a:r>
            <a:r>
              <a:rPr lang="ru-RU" sz="16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TextBox 3"/>
          <p:cNvSpPr txBox="1"/>
          <p:nvPr/>
        </p:nvSpPr>
        <p:spPr>
          <a:xfrm>
            <a:off x="2855640" y="188640"/>
            <a:ext cx="6696744" cy="523220"/>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smtClean="0">
                <a:solidFill>
                  <a:prstClr val="black"/>
                </a:solidFill>
                <a:latin typeface="Times New Roman" panose="02020603050405020304" pitchFamily="18" charset="0"/>
                <a:cs typeface="Times New Roman" panose="02020603050405020304" pitchFamily="18" charset="0"/>
              </a:rPr>
              <a:t>Изменения в Инструкции 2020 года</a:t>
            </a:r>
            <a:endParaRPr lang="ru-RU" sz="2800" kern="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37010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nvPr>
        </p:nvGraphicFramePr>
        <p:xfrm>
          <a:off x="1775520" y="1268760"/>
          <a:ext cx="8622663" cy="5674482"/>
        </p:xfrm>
        <a:graphic>
          <a:graphicData uri="http://schemas.openxmlformats.org/drawingml/2006/table">
            <a:tbl>
              <a:tblPr>
                <a:tableStyleId>{3C2FFA5D-87B4-456A-9821-1D502468CF0F}</a:tableStyleId>
              </a:tblPr>
              <a:tblGrid>
                <a:gridCol w="6081203">
                  <a:extLst>
                    <a:ext uri="{9D8B030D-6E8A-4147-A177-3AD203B41FA5}">
                      <a16:colId xmlns:a16="http://schemas.microsoft.com/office/drawing/2014/main" xmlns="" val="837975012"/>
                    </a:ext>
                  </a:extLst>
                </a:gridCol>
                <a:gridCol w="2541460">
                  <a:extLst>
                    <a:ext uri="{9D8B030D-6E8A-4147-A177-3AD203B41FA5}">
                      <a16:colId xmlns:a16="http://schemas.microsoft.com/office/drawing/2014/main" xmlns="" val="1871194307"/>
                    </a:ext>
                  </a:extLst>
                </a:gridCol>
              </a:tblGrid>
              <a:tr h="385089">
                <a:tc>
                  <a:txBody>
                    <a:body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Нематериальные активы -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solidFill>
                      <a:srgbClr val="FFFF99"/>
                    </a:solidFill>
                  </a:tcPr>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0 102</a:t>
                      </a:r>
                      <a:r>
                        <a:rPr lang="ru-RU" sz="2400" baseline="0" dirty="0" smtClean="0">
                          <a:effectLst/>
                          <a:latin typeface="Times New Roman" panose="02020603050405020304" pitchFamily="18" charset="0"/>
                          <a:ea typeface="Calibri" panose="020F0502020204030204" pitchFamily="34" charset="0"/>
                          <a:cs typeface="Times New Roman" panose="02020603050405020304" pitchFamily="18" charset="0"/>
                        </a:rPr>
                        <a:t> 3</a:t>
                      </a:r>
                      <a:r>
                        <a:rPr lang="en-US" sz="2400" baseline="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ru-RU" sz="2400" baseline="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solidFill>
                      <a:srgbClr val="FFFF99"/>
                    </a:solidFill>
                  </a:tcPr>
                </a:tc>
                <a:extLst>
                  <a:ext uri="{0D108BD9-81ED-4DB2-BD59-A6C34878D82A}">
                    <a16:rowId xmlns:a16="http://schemas.microsoft.com/office/drawing/2014/main" xmlns="" val="3414740092"/>
                  </a:ext>
                </a:extLst>
              </a:tr>
              <a:tr h="636850">
                <a:tc>
                  <a:txBody>
                    <a:body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Научные исследования (научно-исследовательские разработки) - иное движимое имущество учреждения</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0 102 3</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N</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271546282"/>
                  </a:ext>
                </a:extLst>
              </a:tr>
              <a:tr h="804690">
                <a:tc>
                  <a:txBody>
                    <a:bodyPr/>
                    <a:lstStyle/>
                    <a:p>
                      <a:pPr>
                        <a:lnSpc>
                          <a:spcPct val="115000"/>
                        </a:lnSpc>
                        <a:spcAft>
                          <a:spcPts val="0"/>
                        </a:spcAft>
                      </a:pPr>
                      <a:r>
                        <a:rPr lang="ru-RU" sz="2400" dirty="0" smtClean="0">
                          <a:effectLst/>
                          <a:latin typeface="Times New Roman" panose="02020603050405020304" pitchFamily="18" charset="0"/>
                          <a:cs typeface="Times New Roman" panose="02020603050405020304" pitchFamily="18" charset="0"/>
                        </a:rPr>
                        <a:t>Опытно-конструкторские </a:t>
                      </a:r>
                      <a:r>
                        <a:rPr lang="ru-RU" sz="2400" dirty="0">
                          <a:effectLst/>
                          <a:latin typeface="Times New Roman" panose="02020603050405020304" pitchFamily="18" charset="0"/>
                          <a:cs typeface="Times New Roman" panose="02020603050405020304" pitchFamily="18" charset="0"/>
                        </a:rPr>
                        <a:t>и </a:t>
                      </a:r>
                      <a:r>
                        <a:rPr lang="ru-RU" sz="2400" dirty="0" smtClean="0">
                          <a:effectLst/>
                          <a:latin typeface="Times New Roman" panose="02020603050405020304" pitchFamily="18" charset="0"/>
                          <a:cs typeface="Times New Roman" panose="02020603050405020304" pitchFamily="18" charset="0"/>
                        </a:rPr>
                        <a:t>технологические разработки </a:t>
                      </a:r>
                      <a:r>
                        <a:rPr lang="ru-RU" sz="2400" dirty="0">
                          <a:effectLst/>
                          <a:latin typeface="Times New Roman" panose="02020603050405020304" pitchFamily="18" charset="0"/>
                          <a:cs typeface="Times New Roman" panose="02020603050405020304" pitchFamily="18" charset="0"/>
                        </a:rPr>
                        <a:t>научных </a:t>
                      </a:r>
                      <a:r>
                        <a:rPr lang="ru-RU" sz="2400" dirty="0" smtClean="0">
                          <a:effectLst/>
                          <a:latin typeface="Times New Roman" panose="02020603050405020304" pitchFamily="18" charset="0"/>
                          <a:cs typeface="Times New Roman" panose="02020603050405020304" pitchFamily="18" charset="0"/>
                        </a:rPr>
                        <a:t>исследований-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0 102 3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592873365"/>
                  </a:ext>
                </a:extLst>
              </a:tr>
              <a:tr h="469010">
                <a:tc>
                  <a:txBody>
                    <a:bodyPr/>
                    <a:lstStyle/>
                    <a:p>
                      <a:pPr>
                        <a:lnSpc>
                          <a:spcPct val="115000"/>
                        </a:lnSpc>
                        <a:spcAft>
                          <a:spcPts val="0"/>
                        </a:spcAft>
                      </a:pPr>
                      <a:r>
                        <a:rPr lang="ru-RU" sz="2400" dirty="0" smtClean="0">
                          <a:effectLst/>
                          <a:latin typeface="Times New Roman" panose="02020603050405020304" pitchFamily="18" charset="0"/>
                          <a:cs typeface="Times New Roman" panose="02020603050405020304" pitchFamily="18" charset="0"/>
                        </a:rPr>
                        <a:t>Программные обеспечения </a:t>
                      </a:r>
                      <a:r>
                        <a:rPr lang="ru-RU" sz="2400" dirty="0">
                          <a:effectLst/>
                          <a:latin typeface="Times New Roman" panose="02020603050405020304" pitchFamily="18" charset="0"/>
                          <a:cs typeface="Times New Roman" panose="02020603050405020304" pitchFamily="18" charset="0"/>
                        </a:rPr>
                        <a:t>и </a:t>
                      </a:r>
                      <a:r>
                        <a:rPr lang="ru-RU" sz="2400" dirty="0" smtClean="0">
                          <a:effectLst/>
                          <a:latin typeface="Times New Roman" panose="02020603050405020304" pitchFamily="18" charset="0"/>
                          <a:cs typeface="Times New Roman" panose="02020603050405020304" pitchFamily="18" charset="0"/>
                        </a:rPr>
                        <a:t>базы данных-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0 102 3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2709159529"/>
                  </a:ext>
                </a:extLst>
              </a:tr>
              <a:tr h="469010">
                <a:tc>
                  <a:txBody>
                    <a:bodyPr/>
                    <a:lstStyle/>
                    <a:p>
                      <a:pPr>
                        <a:lnSpc>
                          <a:spcPct val="115000"/>
                        </a:lnSpc>
                        <a:spcAft>
                          <a:spcPts val="0"/>
                        </a:spcAft>
                      </a:pPr>
                      <a:r>
                        <a:rPr lang="ru-RU" sz="2400" dirty="0" smtClean="0">
                          <a:effectLst/>
                          <a:latin typeface="Times New Roman" panose="02020603050405020304" pitchFamily="18" charset="0"/>
                          <a:cs typeface="Times New Roman" panose="02020603050405020304" pitchFamily="18" charset="0"/>
                        </a:rPr>
                        <a:t>Иные объекты </a:t>
                      </a:r>
                      <a:r>
                        <a:rPr lang="ru-RU" sz="2400" dirty="0">
                          <a:effectLst/>
                          <a:latin typeface="Times New Roman" panose="02020603050405020304" pitchFamily="18" charset="0"/>
                          <a:cs typeface="Times New Roman" panose="02020603050405020304" pitchFamily="18" charset="0"/>
                        </a:rPr>
                        <a:t>интеллектуальной </a:t>
                      </a:r>
                      <a:r>
                        <a:rPr lang="ru-RU" sz="2400" dirty="0" smtClean="0">
                          <a:effectLst/>
                          <a:latin typeface="Times New Roman" panose="02020603050405020304" pitchFamily="18" charset="0"/>
                          <a:cs typeface="Times New Roman" panose="02020603050405020304" pitchFamily="18" charset="0"/>
                        </a:rPr>
                        <a:t>собственности-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0 102 3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3936172916"/>
                  </a:ext>
                </a:extLst>
              </a:tr>
            </a:tbl>
          </a:graphicData>
        </a:graphic>
      </p:graphicFrame>
      <p:sp>
        <p:nvSpPr>
          <p:cNvPr id="5" name="TextBox 4"/>
          <p:cNvSpPr txBox="1"/>
          <p:nvPr/>
        </p:nvSpPr>
        <p:spPr>
          <a:xfrm>
            <a:off x="1644477" y="137183"/>
            <a:ext cx="6079962" cy="523220"/>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rtlCol="0">
            <a:spAutoFit/>
          </a:bodyPr>
          <a:lstStyle/>
          <a:p>
            <a:pPr>
              <a:defRPr/>
            </a:pPr>
            <a:r>
              <a:rPr lang="ru-RU" sz="2800" kern="0" dirty="0">
                <a:solidFill>
                  <a:prstClr val="black"/>
                </a:solidFill>
                <a:latin typeface="Times New Roman" panose="02020603050405020304" pitchFamily="18" charset="0"/>
                <a:cs typeface="Times New Roman" panose="02020603050405020304" pitchFamily="18" charset="0"/>
              </a:rPr>
              <a:t>Изменения в Инструкции 2020 года</a:t>
            </a:r>
            <a:endParaRPr lang="ru-RU" sz="2800" dirty="0">
              <a:solidFill>
                <a:prstClr val="black"/>
              </a:solidFill>
              <a:latin typeface="Times New Roman" panose="02020603050405020304" pitchFamily="18" charset="0"/>
              <a:cs typeface="Times New Roman" panose="02020603050405020304" pitchFamily="18" charset="0"/>
            </a:endParaRPr>
          </a:p>
        </p:txBody>
      </p:sp>
      <p:sp>
        <p:nvSpPr>
          <p:cNvPr id="6" name="Овальная выноска 5"/>
          <p:cNvSpPr/>
          <p:nvPr/>
        </p:nvSpPr>
        <p:spPr>
          <a:xfrm>
            <a:off x="7966434" y="137183"/>
            <a:ext cx="2736304" cy="864096"/>
          </a:xfrm>
          <a:prstGeom prst="wedgeEllipseCallout">
            <a:avLst>
              <a:gd name="adj1" fmla="val -1017"/>
              <a:gd name="adj2" fmla="val 81588"/>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ru-RU" dirty="0">
                <a:solidFill>
                  <a:prstClr val="black"/>
                </a:solidFill>
                <a:latin typeface="Calibri"/>
              </a:rPr>
              <a:t>Аналитика применяется с 2021 года </a:t>
            </a:r>
          </a:p>
        </p:txBody>
      </p:sp>
      <p:sp>
        <p:nvSpPr>
          <p:cNvPr id="2" name="TextBox 1"/>
          <p:cNvSpPr txBox="1"/>
          <p:nvPr/>
        </p:nvSpPr>
        <p:spPr>
          <a:xfrm>
            <a:off x="4511824" y="816612"/>
            <a:ext cx="2093778" cy="400110"/>
          </a:xfrm>
          <a:prstGeom prst="rect">
            <a:avLst/>
          </a:prstGeom>
          <a:noFill/>
          <a:ln>
            <a:solidFill>
              <a:srgbClr val="FF0000"/>
            </a:solidFill>
          </a:ln>
        </p:spPr>
        <p:txBody>
          <a:bodyPr wrap="none" rtlCol="0">
            <a:spAutoFit/>
          </a:bodyPr>
          <a:lstStyle/>
          <a:p>
            <a:r>
              <a:rPr lang="ru-RU" sz="2000" dirty="0">
                <a:latin typeface="Times New Roman" panose="02020603050405020304" pitchFamily="18" charset="0"/>
                <a:cs typeface="Times New Roman" panose="02020603050405020304" pitchFamily="18" charset="0"/>
              </a:rPr>
              <a:t>КОСГУ 320 (420</a:t>
            </a:r>
            <a:r>
              <a:rPr lang="ru-RU" dirty="0"/>
              <a:t>)</a:t>
            </a:r>
          </a:p>
        </p:txBody>
      </p:sp>
    </p:spTree>
    <p:extLst>
      <p:ext uri="{BB962C8B-B14F-4D97-AF65-F5344CB8AC3E}">
        <p14:creationId xmlns:p14="http://schemas.microsoft.com/office/powerpoint/2010/main" xmlns="" val="37126252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nvPr>
        </p:nvGraphicFramePr>
        <p:xfrm>
          <a:off x="2027042" y="1484784"/>
          <a:ext cx="8640958" cy="4412610"/>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6120677">
                  <a:extLst>
                    <a:ext uri="{9D8B030D-6E8A-4147-A177-3AD203B41FA5}">
                      <a16:colId xmlns:a16="http://schemas.microsoft.com/office/drawing/2014/main" xmlns="" val="837975012"/>
                    </a:ext>
                  </a:extLst>
                </a:gridCol>
                <a:gridCol w="2520281">
                  <a:extLst>
                    <a:ext uri="{9D8B030D-6E8A-4147-A177-3AD203B41FA5}">
                      <a16:colId xmlns:a16="http://schemas.microsoft.com/office/drawing/2014/main" xmlns="" val="1871194307"/>
                    </a:ext>
                  </a:extLst>
                </a:gridCol>
              </a:tblGrid>
              <a:tr h="385089">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Права пользования нематериальными активами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0 111</a:t>
                      </a:r>
                      <a:r>
                        <a:rPr lang="ru-RU" sz="2400" baseline="0" dirty="0" smtClean="0">
                          <a:effectLst/>
                          <a:latin typeface="Times New Roman" panose="02020603050405020304" pitchFamily="18" charset="0"/>
                          <a:ea typeface="Calibri" panose="020F0502020204030204" pitchFamily="34" charset="0"/>
                          <a:cs typeface="Times New Roman" panose="02020603050405020304" pitchFamily="18" charset="0"/>
                        </a:rPr>
                        <a:t> 60 000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6368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Права пользования научными исследованиями (научно-исследовательскими разработками)</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0 111 6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N</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80469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Права пользования опытно-конструкторскими и технологическими разработками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0 111 6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901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Права пользования программным обеспечением и базами данных</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0 111 6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46901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Права пользования иными объектами интеллектуальной собственности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0 111 6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5" name="TextBox 4"/>
          <p:cNvSpPr txBox="1"/>
          <p:nvPr/>
        </p:nvSpPr>
        <p:spPr>
          <a:xfrm>
            <a:off x="8544273" y="908720"/>
            <a:ext cx="1313821" cy="369332"/>
          </a:xfrm>
          <a:prstGeom prst="rect">
            <a:avLst/>
          </a:prstGeom>
          <a:noFill/>
        </p:spPr>
        <p:txBody>
          <a:bodyPr wrap="none" rtlCol="0">
            <a:spAutoFit/>
          </a:bodyPr>
          <a:lstStyle/>
          <a:p>
            <a:r>
              <a:rPr lang="ru-RU" dirty="0"/>
              <a:t>С 2021 года</a:t>
            </a:r>
          </a:p>
        </p:txBody>
      </p:sp>
    </p:spTree>
    <p:extLst>
      <p:ext uri="{BB962C8B-B14F-4D97-AF65-F5344CB8AC3E}">
        <p14:creationId xmlns:p14="http://schemas.microsoft.com/office/powerpoint/2010/main" xmlns="" val="4452468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919536" y="836712"/>
          <a:ext cx="8352924" cy="6095106"/>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Вложения </a:t>
                      </a:r>
                      <a:r>
                        <a:rPr lang="ru-RU" sz="2400" dirty="0" smtClean="0">
                          <a:effectLst/>
                          <a:latin typeface="Times New Roman" panose="02020603050405020304" pitchFamily="18" charset="0"/>
                          <a:ea typeface="Calibri" panose="020F0502020204030204" pitchFamily="34" charset="0"/>
                        </a:rPr>
                        <a:t>нематериальными активы –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0 106 30 000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научные исследования (научно-исследовательские разработки) -  иное движимое имущество учреждения</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N</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1293737">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опытно-конструкторские и технологические разработки - иное движимое имущество учреждения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5623">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программные обеспечения и базы данных –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Вложения в иные объекты интеллектуальной собственности -  иное движимое имущество учреждения</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0 106 3</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2" name="TextBox 1"/>
          <p:cNvSpPr txBox="1"/>
          <p:nvPr/>
        </p:nvSpPr>
        <p:spPr>
          <a:xfrm>
            <a:off x="8040217" y="467380"/>
            <a:ext cx="1313821" cy="369332"/>
          </a:xfrm>
          <a:prstGeom prst="rect">
            <a:avLst/>
          </a:prstGeom>
          <a:noFill/>
        </p:spPr>
        <p:txBody>
          <a:bodyPr wrap="none" rtlCol="0">
            <a:spAutoFit/>
          </a:bodyPr>
          <a:lstStyle/>
          <a:p>
            <a:pPr>
              <a:defRPr/>
            </a:pPr>
            <a:r>
              <a:rPr lang="ru-RU" dirty="0">
                <a:solidFill>
                  <a:prstClr val="black"/>
                </a:solidFill>
                <a:latin typeface="Calibri"/>
              </a:rPr>
              <a:t>С 2021 года</a:t>
            </a:r>
          </a:p>
        </p:txBody>
      </p:sp>
      <p:sp>
        <p:nvSpPr>
          <p:cNvPr id="3" name="TextBox 2"/>
          <p:cNvSpPr txBox="1"/>
          <p:nvPr/>
        </p:nvSpPr>
        <p:spPr>
          <a:xfrm>
            <a:off x="4799857" y="260648"/>
            <a:ext cx="1696939" cy="369332"/>
          </a:xfrm>
          <a:prstGeom prst="rect">
            <a:avLst/>
          </a:prstGeom>
          <a:noFill/>
          <a:ln>
            <a:solidFill>
              <a:srgbClr val="FF0000"/>
            </a:solidFill>
          </a:ln>
        </p:spPr>
        <p:txBody>
          <a:bodyPr wrap="none" rtlCol="0">
            <a:spAutoFit/>
          </a:bodyPr>
          <a:lstStyle/>
          <a:p>
            <a:pPr>
              <a:defRPr/>
            </a:pPr>
            <a:r>
              <a:rPr lang="ru-RU" dirty="0">
                <a:solidFill>
                  <a:prstClr val="black"/>
                </a:solidFill>
                <a:latin typeface="Calibri"/>
              </a:rPr>
              <a:t>КОСГУ</a:t>
            </a:r>
            <a:r>
              <a:rPr lang="en-US" dirty="0">
                <a:solidFill>
                  <a:prstClr val="black"/>
                </a:solidFill>
                <a:latin typeface="Calibri"/>
              </a:rPr>
              <a:t> 3</a:t>
            </a:r>
            <a:r>
              <a:rPr lang="ru-RU" dirty="0">
                <a:solidFill>
                  <a:prstClr val="black"/>
                </a:solidFill>
                <a:latin typeface="Calibri"/>
              </a:rPr>
              <a:t>2</a:t>
            </a:r>
            <a:r>
              <a:rPr lang="en-US" dirty="0">
                <a:solidFill>
                  <a:prstClr val="black"/>
                </a:solidFill>
                <a:latin typeface="Calibri"/>
              </a:rPr>
              <a:t>0(4</a:t>
            </a:r>
            <a:r>
              <a:rPr lang="ru-RU" dirty="0">
                <a:solidFill>
                  <a:prstClr val="black"/>
                </a:solidFill>
                <a:latin typeface="Calibri"/>
              </a:rPr>
              <a:t>2</a:t>
            </a:r>
            <a:r>
              <a:rPr lang="en-US" dirty="0">
                <a:solidFill>
                  <a:prstClr val="black"/>
                </a:solidFill>
                <a:latin typeface="Calibri"/>
              </a:rPr>
              <a:t>0)</a:t>
            </a:r>
            <a:endParaRPr lang="ru-RU" dirty="0">
              <a:solidFill>
                <a:prstClr val="black"/>
              </a:solidFill>
              <a:latin typeface="Calibri"/>
            </a:endParaRPr>
          </a:p>
        </p:txBody>
      </p:sp>
    </p:spTree>
    <p:extLst>
      <p:ext uri="{BB962C8B-B14F-4D97-AF65-F5344CB8AC3E}">
        <p14:creationId xmlns:p14="http://schemas.microsoft.com/office/powerpoint/2010/main" xmlns="" val="1707714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9536" y="2132856"/>
            <a:ext cx="8280920" cy="3785652"/>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На данном счете осуществляется учет </a:t>
            </a:r>
            <a:r>
              <a:rPr lang="ru-RU" sz="2400" b="1" i="1" dirty="0">
                <a:latin typeface="Times New Roman" panose="02020603050405020304" pitchFamily="18" charset="0"/>
                <a:cs typeface="Times New Roman" panose="02020603050405020304" pitchFamily="18" charset="0"/>
              </a:rPr>
              <a:t>неисключительных прав пользования на результаты интеллектуальной деятельности </a:t>
            </a:r>
            <a:r>
              <a:rPr lang="ru-RU" sz="2400" dirty="0">
                <a:latin typeface="Times New Roman" panose="02020603050405020304" pitchFamily="18" charset="0"/>
                <a:cs typeface="Times New Roman" panose="02020603050405020304" pitchFamily="18" charset="0"/>
              </a:rPr>
              <a:t>(прав пользования на результаты интеллектуальной деятельности в соответствии с лицензионными договорами либо иными документами, подтверждающими существование права на результаты интеллектуальной деятельности), признаваемые в составе нефинансовых активов в соответствии с положениями федерального стандарта бухгалтерского учета государственных финансов «Нематериальные активы»</a:t>
            </a:r>
          </a:p>
        </p:txBody>
      </p:sp>
      <p:sp>
        <p:nvSpPr>
          <p:cNvPr id="4" name="TextBox 3"/>
          <p:cNvSpPr txBox="1"/>
          <p:nvPr/>
        </p:nvSpPr>
        <p:spPr>
          <a:xfrm>
            <a:off x="4079776" y="243513"/>
            <a:ext cx="5400600" cy="1384995"/>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rtlCol="0">
            <a:spAutoFit/>
          </a:bodyPr>
          <a:lstStyle/>
          <a:p>
            <a:pPr algn="ctr"/>
            <a:r>
              <a:rPr lang="ru-RU" sz="2800" dirty="0">
                <a:latin typeface="Times New Roman" panose="02020603050405020304" pitchFamily="18" charset="0"/>
                <a:cs typeface="Times New Roman" panose="02020603050405020304" pitchFamily="18" charset="0"/>
              </a:rPr>
              <a:t> Счет 11160 «Права пользования нематериальными активами</a:t>
            </a:r>
          </a:p>
          <a:p>
            <a:pPr algn="ctr"/>
            <a:r>
              <a:rPr lang="ru-RU" sz="28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35797844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07568" y="1916832"/>
            <a:ext cx="8064896" cy="4154984"/>
          </a:xfrm>
          <a:prstGeom prst="rect">
            <a:avLst/>
          </a:prstGeom>
        </p:spPr>
        <p:txBody>
          <a:bodyPr wrap="square">
            <a:spAutoFit/>
          </a:bodyPr>
          <a:lstStyle/>
          <a:p>
            <a:pPr indent="342900" algn="just">
              <a:defRPr/>
            </a:pP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Счет предназначен для обобщения учреждениями информации по учету на соответствующих счетах аналитического учета счета операций </a:t>
            </a:r>
            <a:r>
              <a:rPr lang="ru-RU" sz="2400" b="1" i="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по приобретению (созданию) неисключительных прав пользования на результаты интеллектуальной деятельности</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(прав пользования на результаты интеллектуальной деятельности  в соответствии с лицензионными договорами либо иными документами, подтверждающими существование права на результаты интеллектуальной деятельности) в сумме фактически произведенных затрат, формирующих первоначальную (балансовую) стоимость объекта</a:t>
            </a:r>
            <a:endParaRPr lang="ru-RU" sz="24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3" name="Прямоугольник 2"/>
          <p:cNvSpPr/>
          <p:nvPr/>
        </p:nvSpPr>
        <p:spPr>
          <a:xfrm>
            <a:off x="3810000" y="332657"/>
            <a:ext cx="6102424" cy="1384995"/>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a:spAutoFit/>
          </a:bodyPr>
          <a:lstStyle/>
          <a:p>
            <a:pPr algn="ctr"/>
            <a:r>
              <a:rPr lang="ru-RU" sz="2800" dirty="0">
                <a:latin typeface="Times New Roman" panose="02020603050405020304" pitchFamily="18" charset="0"/>
                <a:cs typeface="Times New Roman" panose="02020603050405020304" pitchFamily="18" charset="0"/>
              </a:rPr>
              <a:t>Счет 10660 «Вложения в права пользования нематериальными активами  </a:t>
            </a:r>
          </a:p>
        </p:txBody>
      </p:sp>
    </p:spTree>
    <p:extLst>
      <p:ext uri="{BB962C8B-B14F-4D97-AF65-F5344CB8AC3E}">
        <p14:creationId xmlns:p14="http://schemas.microsoft.com/office/powerpoint/2010/main" xmlns="" val="4145198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a:scene3d>
            <a:camera prst="orthographicFront"/>
            <a:lightRig rig="threePt" dir="t"/>
          </a:scene3d>
          <a:sp3d>
            <a:bevelT w="165100" prst="coolSlant"/>
          </a:sp3d>
        </p:spPr>
        <p:txBody>
          <a:bodyPr/>
          <a:lstStyle/>
          <a:p>
            <a:r>
              <a:rPr lang="ru-RU" dirty="0" smtClean="0"/>
              <a:t>Электронные документы</a:t>
            </a:r>
            <a:endParaRPr lang="ru-RU" dirty="0"/>
          </a:p>
        </p:txBody>
      </p:sp>
      <p:sp>
        <p:nvSpPr>
          <p:cNvPr id="3" name="Объект 2"/>
          <p:cNvSpPr>
            <a:spLocks noGrp="1"/>
          </p:cNvSpPr>
          <p:nvPr>
            <p:ph idx="1"/>
          </p:nvPr>
        </p:nvSpPr>
        <p:spPr/>
        <p:txBody>
          <a:bodyPr/>
          <a:lstStyle/>
          <a:p>
            <a:r>
              <a:rPr lang="ru-RU" dirty="0" smtClean="0">
                <a:latin typeface="Times New Roman" panose="02020603050405020304" pitchFamily="18" charset="0"/>
                <a:cs typeface="Times New Roman" panose="02020603050405020304" pitchFamily="18" charset="0"/>
              </a:rPr>
              <a:t>Первичные учетные документы </a:t>
            </a:r>
          </a:p>
          <a:p>
            <a:r>
              <a:rPr lang="ru-RU" dirty="0" smtClean="0">
                <a:latin typeface="Times New Roman" panose="02020603050405020304" pitchFamily="18" charset="0"/>
                <a:cs typeface="Times New Roman" panose="02020603050405020304" pitchFamily="18" charset="0"/>
              </a:rPr>
              <a:t>Регистры бухгалтерского учета </a:t>
            </a:r>
          </a:p>
          <a:p>
            <a:endParaRPr lang="ru-RU"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подписываются :</a:t>
            </a:r>
          </a:p>
          <a:p>
            <a:pPr marL="0" indent="0">
              <a:buNone/>
            </a:pPr>
            <a:r>
              <a:rPr lang="ru-RU" dirty="0" smtClean="0">
                <a:latin typeface="Times New Roman" panose="02020603050405020304" pitchFamily="18" charset="0"/>
                <a:cs typeface="Times New Roman" panose="02020603050405020304" pitchFamily="18" charset="0"/>
              </a:rPr>
              <a:t>квалифицированной электронной подписью (ЭЦП) </a:t>
            </a:r>
          </a:p>
          <a:p>
            <a:pPr marL="0" indent="0">
              <a:buNone/>
            </a:pPr>
            <a:r>
              <a:rPr lang="ru-RU" dirty="0" smtClean="0">
                <a:latin typeface="Times New Roman" panose="02020603050405020304" pitchFamily="18" charset="0"/>
                <a:cs typeface="Times New Roman" panose="02020603050405020304" pitchFamily="18" charset="0"/>
              </a:rPr>
              <a:t>или простой электронной подписью (ЭП), в случаях предусмотренных приказом 52н</a:t>
            </a:r>
            <a:endParaRPr lang="ru-RU" dirty="0">
              <a:latin typeface="Times New Roman" panose="02020603050405020304" pitchFamily="18" charset="0"/>
              <a:cs typeface="Times New Roman" panose="02020603050405020304" pitchFamily="18" charset="0"/>
            </a:endParaRPr>
          </a:p>
        </p:txBody>
      </p:sp>
      <p:sp>
        <p:nvSpPr>
          <p:cNvPr id="4" name="Правая фигурная скобка 3"/>
          <p:cNvSpPr/>
          <p:nvPr/>
        </p:nvSpPr>
        <p:spPr>
          <a:xfrm>
            <a:off x="8195084" y="1822996"/>
            <a:ext cx="216024"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TextBox 4"/>
          <p:cNvSpPr txBox="1"/>
          <p:nvPr/>
        </p:nvSpPr>
        <p:spPr>
          <a:xfrm>
            <a:off x="8544272" y="1826320"/>
            <a:ext cx="1907704" cy="923330"/>
          </a:xfrm>
          <a:prstGeom prst="rect">
            <a:avLst/>
          </a:prstGeom>
          <a:noFill/>
          <a:ln>
            <a:solidFill>
              <a:srgbClr val="C00000"/>
            </a:solidFill>
          </a:ln>
        </p:spPr>
        <p:txBody>
          <a:bodyPr wrap="square" rtlCol="0">
            <a:spAutoFit/>
          </a:bodyPr>
          <a:lstStyle/>
          <a:p>
            <a:r>
              <a:rPr lang="ru-RU" dirty="0"/>
              <a:t>составленные</a:t>
            </a:r>
          </a:p>
          <a:p>
            <a:r>
              <a:rPr lang="ru-RU" dirty="0"/>
              <a:t>в электронном виде </a:t>
            </a:r>
          </a:p>
        </p:txBody>
      </p:sp>
    </p:spTree>
    <p:extLst>
      <p:ext uri="{BB962C8B-B14F-4D97-AF65-F5344CB8AC3E}">
        <p14:creationId xmlns:p14="http://schemas.microsoft.com/office/powerpoint/2010/main" xmlns="" val="8402927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919536" y="836712"/>
          <a:ext cx="8352924" cy="6095106"/>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Вложения в </a:t>
                      </a:r>
                      <a:r>
                        <a:rPr lang="ru-RU" sz="2400" dirty="0" smtClean="0">
                          <a:effectLst/>
                          <a:latin typeface="Times New Roman" panose="02020603050405020304" pitchFamily="18" charset="0"/>
                          <a:ea typeface="Calibri" panose="020F0502020204030204" pitchFamily="34" charset="0"/>
                        </a:rPr>
                        <a:t>права пользования нематериальными активами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0 106 60 000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a:t>
                      </a:r>
                      <a:r>
                        <a:rPr lang="ru-RU" sz="2400" baseline="0" dirty="0" smtClean="0">
                          <a:effectLst/>
                          <a:latin typeface="Times New Roman" panose="02020603050405020304" pitchFamily="18" charset="0"/>
                          <a:ea typeface="Calibri" panose="020F0502020204030204" pitchFamily="34" charset="0"/>
                        </a:rPr>
                        <a:t> в </a:t>
                      </a:r>
                      <a:r>
                        <a:rPr lang="ru-RU" sz="2400" dirty="0" smtClean="0">
                          <a:effectLst/>
                          <a:latin typeface="Times New Roman" panose="02020603050405020304" pitchFamily="18" charset="0"/>
                          <a:ea typeface="Calibri" panose="020F0502020204030204" pitchFamily="34" charset="0"/>
                        </a:rPr>
                        <a:t>права пользования научными исследованиями (научно-исследовательскими разработками)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N</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1293737">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права пользования опытно-конструкторскими и технологическими разработками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5623">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права  пользования программным обеспечением и базами данных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Вложения в права  п</a:t>
                      </a:r>
                      <a:r>
                        <a:rPr lang="ru-RU" sz="2400" dirty="0" err="1" smtClean="0">
                          <a:effectLst/>
                          <a:latin typeface="Times New Roman" panose="02020603050405020304" pitchFamily="18" charset="0"/>
                          <a:ea typeface="Calibri" panose="020F0502020204030204" pitchFamily="34" charset="0"/>
                        </a:rPr>
                        <a:t>ользования</a:t>
                      </a:r>
                      <a:r>
                        <a:rPr lang="ru-RU" sz="2400" dirty="0" smtClean="0">
                          <a:effectLst/>
                          <a:latin typeface="Times New Roman" panose="02020603050405020304" pitchFamily="18" charset="0"/>
                          <a:ea typeface="Calibri" panose="020F0502020204030204" pitchFamily="34" charset="0"/>
                        </a:rPr>
                        <a:t> иными объектами интеллектуальной собственности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2" name="TextBox 1"/>
          <p:cNvSpPr txBox="1"/>
          <p:nvPr/>
        </p:nvSpPr>
        <p:spPr>
          <a:xfrm>
            <a:off x="8040217" y="467380"/>
            <a:ext cx="1313821" cy="369332"/>
          </a:xfrm>
          <a:prstGeom prst="rect">
            <a:avLst/>
          </a:prstGeom>
          <a:noFill/>
        </p:spPr>
        <p:txBody>
          <a:bodyPr wrap="none" rtlCol="0">
            <a:spAutoFit/>
          </a:bodyPr>
          <a:lstStyle/>
          <a:p>
            <a:r>
              <a:rPr lang="ru-RU" dirty="0"/>
              <a:t>С 2021 года</a:t>
            </a:r>
          </a:p>
        </p:txBody>
      </p:sp>
      <p:sp>
        <p:nvSpPr>
          <p:cNvPr id="3" name="TextBox 2"/>
          <p:cNvSpPr txBox="1"/>
          <p:nvPr/>
        </p:nvSpPr>
        <p:spPr>
          <a:xfrm>
            <a:off x="4799857" y="260648"/>
            <a:ext cx="1696939" cy="369332"/>
          </a:xfrm>
          <a:prstGeom prst="rect">
            <a:avLst/>
          </a:prstGeom>
          <a:noFill/>
          <a:ln>
            <a:solidFill>
              <a:srgbClr val="FF0000"/>
            </a:solidFill>
          </a:ln>
        </p:spPr>
        <p:txBody>
          <a:bodyPr wrap="none" rtlCol="0">
            <a:spAutoFit/>
          </a:bodyPr>
          <a:lstStyle/>
          <a:p>
            <a:r>
              <a:rPr lang="ru-RU" dirty="0"/>
              <a:t>КОСГУ</a:t>
            </a:r>
            <a:r>
              <a:rPr lang="en-US" dirty="0"/>
              <a:t> 3</a:t>
            </a:r>
            <a:r>
              <a:rPr lang="ru-RU" dirty="0"/>
              <a:t>5</a:t>
            </a:r>
            <a:r>
              <a:rPr lang="en-US" dirty="0"/>
              <a:t>0(4</a:t>
            </a:r>
            <a:r>
              <a:rPr lang="ru-RU" dirty="0"/>
              <a:t>5</a:t>
            </a:r>
            <a:r>
              <a:rPr lang="en-US" dirty="0"/>
              <a:t>0)</a:t>
            </a:r>
            <a:endParaRPr lang="ru-RU" dirty="0"/>
          </a:p>
        </p:txBody>
      </p:sp>
    </p:spTree>
    <p:extLst>
      <p:ext uri="{BB962C8B-B14F-4D97-AF65-F5344CB8AC3E}">
        <p14:creationId xmlns:p14="http://schemas.microsoft.com/office/powerpoint/2010/main" xmlns="" val="18727251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03512" y="1196753"/>
            <a:ext cx="8640960" cy="4893647"/>
          </a:xfrm>
          <a:prstGeom prst="rect">
            <a:avLst/>
          </a:prstGeom>
        </p:spPr>
        <p:txBody>
          <a:bodyPr wrap="square">
            <a:spAutoFit/>
          </a:bodyPr>
          <a:lstStyle/>
          <a:p>
            <a:pPr algn="just"/>
            <a:r>
              <a:rPr lang="ru-RU" sz="2400" b="1" i="1" dirty="0">
                <a:latin typeface="Times New Roman" panose="02020603050405020304" pitchFamily="18" charset="0"/>
                <a:cs typeface="Times New Roman" panose="02020603050405020304" pitchFamily="18" charset="0"/>
              </a:rPr>
              <a:t>Начисление амортизации на объекты учета права пользования нематериальными активами (неисключительными правами) </a:t>
            </a:r>
            <a:r>
              <a:rPr lang="ru-RU" sz="2400" dirty="0">
                <a:latin typeface="Times New Roman" panose="02020603050405020304" pitchFamily="18" charset="0"/>
                <a:cs typeface="Times New Roman" panose="02020603050405020304" pitchFamily="18" charset="0"/>
              </a:rPr>
              <a:t>отражается</a:t>
            </a: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 по дебету счетов </a:t>
            </a:r>
            <a:r>
              <a:rPr lang="ru-RU" sz="2400" b="1" dirty="0">
                <a:latin typeface="Times New Roman" panose="02020603050405020304" pitchFamily="18" charset="0"/>
                <a:cs typeface="Times New Roman" panose="02020603050405020304" pitchFamily="18" charset="0"/>
              </a:rPr>
              <a:t>040120226</a:t>
            </a:r>
            <a:r>
              <a:rPr lang="ru-RU" sz="2400" dirty="0">
                <a:latin typeface="Times New Roman" panose="02020603050405020304" pitchFamily="18" charset="0"/>
                <a:cs typeface="Times New Roman" panose="02020603050405020304" pitchFamily="18" charset="0"/>
              </a:rPr>
              <a:t>  и кредиту счета </a:t>
            </a:r>
            <a:r>
              <a:rPr lang="ru-RU" sz="2400" b="1" dirty="0">
                <a:latin typeface="Times New Roman" panose="02020603050405020304" pitchFamily="18" charset="0"/>
                <a:cs typeface="Times New Roman" panose="02020603050405020304" pitchFamily="18" charset="0"/>
              </a:rPr>
              <a:t>010460000</a:t>
            </a:r>
          </a:p>
          <a:p>
            <a:pPr algn="just"/>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010900000</a:t>
            </a:r>
            <a:r>
              <a:rPr lang="ru-RU" sz="2400" dirty="0">
                <a:latin typeface="Times New Roman" panose="02020603050405020304" pitchFamily="18" charset="0"/>
                <a:cs typeface="Times New Roman" panose="02020603050405020304" pitchFamily="18" charset="0"/>
              </a:rPr>
              <a:t> </a:t>
            </a:r>
          </a:p>
          <a:p>
            <a:pPr algn="just"/>
            <a:endParaRPr lang="ru-RU" sz="2400" dirty="0">
              <a:latin typeface="Times New Roman" panose="02020603050405020304" pitchFamily="18" charset="0"/>
              <a:cs typeface="Times New Roman" panose="02020603050405020304" pitchFamily="18" charset="0"/>
            </a:endParaRPr>
          </a:p>
          <a:p>
            <a:pPr algn="just"/>
            <a:r>
              <a:rPr lang="ru-RU" sz="2400" b="1" i="1" dirty="0">
                <a:latin typeface="Times New Roman" panose="02020603050405020304" pitchFamily="18" charset="0"/>
                <a:cs typeface="Times New Roman" panose="02020603050405020304" pitchFamily="18" charset="0"/>
              </a:rPr>
              <a:t>Прекращение права пользования нематериальными активами (неисключительными правами) (при полном завершении договора)</a:t>
            </a:r>
            <a:r>
              <a:rPr lang="ru-RU" sz="2400" dirty="0">
                <a:latin typeface="Times New Roman" panose="02020603050405020304" pitchFamily="18" charset="0"/>
                <a:cs typeface="Times New Roman" panose="02020603050405020304" pitchFamily="18" charset="0"/>
              </a:rPr>
              <a:t> отражается</a:t>
            </a:r>
          </a:p>
          <a:p>
            <a:pPr algn="just"/>
            <a:r>
              <a:rPr lang="ru-RU" sz="2400" dirty="0">
                <a:latin typeface="Times New Roman" panose="02020603050405020304" pitchFamily="18" charset="0"/>
                <a:cs typeface="Times New Roman" panose="02020603050405020304" pitchFamily="18" charset="0"/>
              </a:rPr>
              <a:t> по дебету </a:t>
            </a:r>
            <a:r>
              <a:rPr lang="ru-RU" sz="2400" b="1" dirty="0">
                <a:latin typeface="Times New Roman" panose="02020603050405020304" pitchFamily="18" charset="0"/>
                <a:cs typeface="Times New Roman" panose="02020603050405020304" pitchFamily="18" charset="0"/>
              </a:rPr>
              <a:t>010460000</a:t>
            </a:r>
            <a:r>
              <a:rPr lang="ru-RU" sz="2400" dirty="0">
                <a:latin typeface="Times New Roman" panose="02020603050405020304" pitchFamily="18" charset="0"/>
                <a:cs typeface="Times New Roman" panose="02020603050405020304" pitchFamily="18" charset="0"/>
              </a:rPr>
              <a:t>  и кредиту  </a:t>
            </a:r>
            <a:r>
              <a:rPr lang="ru-RU" sz="2400" b="1" dirty="0">
                <a:latin typeface="Times New Roman" panose="02020603050405020304" pitchFamily="18" charset="0"/>
                <a:cs typeface="Times New Roman" panose="02020603050405020304" pitchFamily="18" charset="0"/>
              </a:rPr>
              <a:t>011160000</a:t>
            </a:r>
            <a:r>
              <a:rPr lang="ru-RU" sz="2400" dirty="0">
                <a:latin typeface="Times New Roman" panose="02020603050405020304" pitchFamily="18" charset="0"/>
                <a:cs typeface="Times New Roman" panose="02020603050405020304" pitchFamily="18" charset="0"/>
              </a:rPr>
              <a:t> </a:t>
            </a:r>
          </a:p>
          <a:p>
            <a:pPr algn="just"/>
            <a:r>
              <a:rPr lang="ru-RU" sz="2400" dirty="0">
                <a:latin typeface="Times New Roman" panose="02020603050405020304" pitchFamily="18" charset="0"/>
                <a:cs typeface="Times New Roman" panose="02020603050405020304" pitchFamily="18" charset="0"/>
              </a:rPr>
              <a:t>в сумме балансовой стоимости права пользования нематериальными активами (неисключительными правами)</a:t>
            </a:r>
          </a:p>
        </p:txBody>
      </p:sp>
      <p:sp>
        <p:nvSpPr>
          <p:cNvPr id="4" name="TextBox 3"/>
          <p:cNvSpPr txBox="1"/>
          <p:nvPr/>
        </p:nvSpPr>
        <p:spPr>
          <a:xfrm>
            <a:off x="3415079" y="194414"/>
            <a:ext cx="6696744" cy="523220"/>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a:solidFill>
                  <a:prstClr val="black"/>
                </a:solidFill>
                <a:latin typeface="Times New Roman" panose="02020603050405020304" pitchFamily="18" charset="0"/>
                <a:cs typeface="Times New Roman" panose="02020603050405020304" pitchFamily="18" charset="0"/>
              </a:rPr>
              <a:t>Изменения в Инструкции 2020 года</a:t>
            </a:r>
          </a:p>
        </p:txBody>
      </p:sp>
    </p:spTree>
    <p:extLst>
      <p:ext uri="{BB962C8B-B14F-4D97-AF65-F5344CB8AC3E}">
        <p14:creationId xmlns:p14="http://schemas.microsoft.com/office/powerpoint/2010/main" xmlns="" val="18169941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35560" y="1700808"/>
            <a:ext cx="7704856" cy="3539430"/>
          </a:xfrm>
          <a:prstGeom prst="rect">
            <a:avLst/>
          </a:prstGeom>
        </p:spPr>
        <p:txBody>
          <a:bodyPr wrap="square">
            <a:spAutoFit/>
          </a:bodyPr>
          <a:lstStyle/>
          <a:p>
            <a:pPr algn="just"/>
            <a:r>
              <a:rPr lang="ru-RU" sz="2400" b="1" i="1" dirty="0">
                <a:latin typeface="Times New Roman" panose="02020603050405020304" pitchFamily="18" charset="0"/>
                <a:cs typeface="Times New Roman" panose="02020603050405020304" pitchFamily="18" charset="0"/>
              </a:rPr>
              <a:t>Прекращение права пользования нематериальными активами (неисключительными правами) при досрочном прекращении договора,</a:t>
            </a:r>
            <a:r>
              <a:rPr lang="ru-RU" sz="2400" dirty="0">
                <a:latin typeface="Times New Roman" panose="02020603050405020304" pitchFamily="18" charset="0"/>
                <a:cs typeface="Times New Roman" panose="02020603050405020304" pitchFamily="18" charset="0"/>
              </a:rPr>
              <a:t> в соответствии с которым были приняты на учет объекты учета права пользования нематериальными активами, отражается</a:t>
            </a: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Дт</a:t>
            </a:r>
            <a:r>
              <a:rPr lang="ru-RU" sz="3200" b="1" dirty="0">
                <a:latin typeface="Times New Roman" panose="02020603050405020304" pitchFamily="18" charset="0"/>
                <a:cs typeface="Times New Roman" panose="02020603050405020304" pitchFamily="18" charset="0"/>
              </a:rPr>
              <a:t> 0 104 60 000    </a:t>
            </a:r>
            <a:r>
              <a:rPr lang="ru-RU" sz="3200" b="1" dirty="0" err="1">
                <a:latin typeface="Times New Roman" panose="02020603050405020304" pitchFamily="18" charset="0"/>
                <a:cs typeface="Times New Roman" panose="02020603050405020304" pitchFamily="18" charset="0"/>
              </a:rPr>
              <a:t>Кт</a:t>
            </a:r>
            <a:r>
              <a:rPr lang="ru-RU" sz="3200" b="1" dirty="0">
                <a:latin typeface="Times New Roman" panose="02020603050405020304" pitchFamily="18" charset="0"/>
                <a:cs typeface="Times New Roman" panose="02020603050405020304" pitchFamily="18" charset="0"/>
              </a:rPr>
              <a:t> 0 111 60 000 </a:t>
            </a:r>
          </a:p>
          <a:p>
            <a:pPr algn="just"/>
            <a:r>
              <a:rPr lang="ru-RU" sz="2400" dirty="0">
                <a:latin typeface="Times New Roman" panose="02020603050405020304" pitchFamily="18" charset="0"/>
                <a:cs typeface="Times New Roman" panose="02020603050405020304" pitchFamily="18" charset="0"/>
              </a:rPr>
              <a:t>в сумме накопленной амортизации права пользования нематериальными активами</a:t>
            </a:r>
          </a:p>
        </p:txBody>
      </p:sp>
      <p:sp>
        <p:nvSpPr>
          <p:cNvPr id="3" name="TextBox 2"/>
          <p:cNvSpPr txBox="1"/>
          <p:nvPr/>
        </p:nvSpPr>
        <p:spPr>
          <a:xfrm>
            <a:off x="3431704" y="169476"/>
            <a:ext cx="6696744" cy="523220"/>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a:solidFill>
                  <a:prstClr val="black"/>
                </a:solidFill>
                <a:latin typeface="Times New Roman" panose="02020603050405020304" pitchFamily="18" charset="0"/>
                <a:cs typeface="Times New Roman" panose="02020603050405020304" pitchFamily="18" charset="0"/>
              </a:rPr>
              <a:t>Изменения в Инструкции 2020 года</a:t>
            </a:r>
          </a:p>
        </p:txBody>
      </p:sp>
    </p:spTree>
    <p:extLst>
      <p:ext uri="{BB962C8B-B14F-4D97-AF65-F5344CB8AC3E}">
        <p14:creationId xmlns:p14="http://schemas.microsoft.com/office/powerpoint/2010/main" xmlns="" val="1161302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775520" y="1124744"/>
            <a:ext cx="8784976" cy="5016758"/>
          </a:xfrm>
          <a:prstGeom prst="rect">
            <a:avLst/>
          </a:prstGeom>
        </p:spPr>
        <p:txBody>
          <a:bodyPr wrap="square">
            <a:spAutoFit/>
          </a:bodyPr>
          <a:lstStyle/>
          <a:p>
            <a:pPr algn="just"/>
            <a:r>
              <a:rPr lang="ru-RU" sz="3200" b="1" dirty="0">
                <a:latin typeface="Times New Roman" panose="02020603050405020304" pitchFamily="18" charset="0"/>
                <a:cs typeface="Times New Roman" panose="02020603050405020304" pitchFamily="18" charset="0"/>
              </a:rPr>
              <a:t>Принятие к учету </a:t>
            </a:r>
            <a:r>
              <a:rPr lang="ru-RU" sz="3200" dirty="0">
                <a:latin typeface="Times New Roman" panose="02020603050405020304" pitchFamily="18" charset="0"/>
                <a:cs typeface="Times New Roman" panose="02020603050405020304" pitchFamily="18" charset="0"/>
              </a:rPr>
              <a:t>прав пользования нематериальными активами (неисключительными правами) при их приобретении отражается </a:t>
            </a:r>
          </a:p>
          <a:p>
            <a:pPr algn="ctr"/>
            <a:r>
              <a:rPr lang="ru-RU" sz="3200" b="1" dirty="0" err="1">
                <a:latin typeface="Times New Roman" panose="02020603050405020304" pitchFamily="18" charset="0"/>
                <a:cs typeface="Times New Roman" panose="02020603050405020304" pitchFamily="18" charset="0"/>
              </a:rPr>
              <a:t>Дт</a:t>
            </a:r>
            <a:r>
              <a:rPr lang="ru-RU" sz="3200" b="1" dirty="0">
                <a:latin typeface="Times New Roman" panose="02020603050405020304" pitchFamily="18" charset="0"/>
                <a:cs typeface="Times New Roman" panose="02020603050405020304" pitchFamily="18" charset="0"/>
              </a:rPr>
              <a:t> 0 111 60 000</a:t>
            </a:r>
            <a:r>
              <a:rPr lang="en-US" sz="3200" b="1" dirty="0">
                <a:latin typeface="Times New Roman" panose="02020603050405020304" pitchFamily="18" charset="0"/>
                <a:cs typeface="Times New Roman" panose="02020603050405020304" pitchFamily="18" charset="0"/>
              </a:rPr>
              <a:t> </a:t>
            </a:r>
            <a:r>
              <a:rPr lang="pt-BR" sz="3200" dirty="0">
                <a:latin typeface="Times New Roman" panose="02020603050405020304" pitchFamily="18" charset="0"/>
                <a:cs typeface="Times New Roman" panose="02020603050405020304" pitchFamily="18" charset="0"/>
              </a:rPr>
              <a:t>(01116N352, 01116N353, 01116R352, 01116R353, 01116I352, 01116I353, 01116D352, 01116D353)</a:t>
            </a:r>
            <a:r>
              <a:rPr lang="ru-RU" sz="3200" b="1" dirty="0">
                <a:latin typeface="Times New Roman" panose="02020603050405020304" pitchFamily="18" charset="0"/>
                <a:cs typeface="Times New Roman" panose="02020603050405020304" pitchFamily="18" charset="0"/>
              </a:rPr>
              <a:t> </a:t>
            </a:r>
          </a:p>
          <a:p>
            <a:pPr algn="just"/>
            <a:r>
              <a:rPr lang="pt-BR" sz="3200" b="1" dirty="0">
                <a:latin typeface="Times New Roman" panose="02020603050405020304" pitchFamily="18" charset="0"/>
                <a:cs typeface="Times New Roman" panose="02020603050405020304" pitchFamily="18" charset="0"/>
              </a:rPr>
              <a:t> </a:t>
            </a:r>
            <a:r>
              <a:rPr lang="ru-RU" sz="3200" b="1"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Кт</a:t>
            </a:r>
            <a:r>
              <a:rPr lang="ru-RU" sz="3200" b="1" dirty="0">
                <a:latin typeface="Times New Roman" panose="02020603050405020304" pitchFamily="18" charset="0"/>
                <a:cs typeface="Times New Roman" panose="02020603050405020304" pitchFamily="18" charset="0"/>
              </a:rPr>
              <a:t>  0 302 26 730</a:t>
            </a:r>
          </a:p>
          <a:p>
            <a:r>
              <a:rPr lang="ru-RU" sz="3200" b="1"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Кт</a:t>
            </a:r>
            <a:r>
              <a:rPr lang="ru-RU" sz="3200" b="1" dirty="0">
                <a:latin typeface="Times New Roman" panose="02020603050405020304" pitchFamily="18" charset="0"/>
                <a:cs typeface="Times New Roman" panose="02020603050405020304" pitchFamily="18" charset="0"/>
              </a:rPr>
              <a:t>  0 106 60 000 </a:t>
            </a:r>
            <a:r>
              <a:rPr lang="ru-RU" sz="3200" dirty="0">
                <a:latin typeface="Times New Roman" panose="02020603050405020304" pitchFamily="18" charset="0"/>
                <a:cs typeface="Times New Roman" panose="02020603050405020304" pitchFamily="18" charset="0"/>
              </a:rPr>
              <a:t>(01066N320, 01066R320, 01066I320, 01066D320)</a:t>
            </a:r>
            <a:endParaRPr lang="ru-RU" sz="32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31704" y="169476"/>
            <a:ext cx="6696744" cy="523220"/>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a:solidFill>
                  <a:prstClr val="black"/>
                </a:solidFill>
                <a:latin typeface="Times New Roman" panose="02020603050405020304" pitchFamily="18" charset="0"/>
                <a:cs typeface="Times New Roman" panose="02020603050405020304" pitchFamily="18" charset="0"/>
              </a:rPr>
              <a:t>Изменения в Инструкции 2020 года</a:t>
            </a:r>
          </a:p>
        </p:txBody>
      </p:sp>
    </p:spTree>
    <p:extLst>
      <p:ext uri="{BB962C8B-B14F-4D97-AF65-F5344CB8AC3E}">
        <p14:creationId xmlns:p14="http://schemas.microsoft.com/office/powerpoint/2010/main" xmlns="" val="33294213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703512" y="1340769"/>
            <a:ext cx="8640960" cy="4524315"/>
          </a:xfrm>
          <a:prstGeom prst="rect">
            <a:avLst/>
          </a:prstGeom>
        </p:spPr>
        <p:txBody>
          <a:bodyPr wrap="square">
            <a:spAutoFit/>
          </a:bodyPr>
          <a:lstStyle/>
          <a:p>
            <a:pPr algn="just"/>
            <a:r>
              <a:rPr lang="ru-RU" sz="2400" b="1" dirty="0">
                <a:latin typeface="Times New Roman" panose="02020603050405020304" pitchFamily="18" charset="0"/>
                <a:cs typeface="Times New Roman" panose="02020603050405020304" pitchFamily="18" charset="0"/>
              </a:rPr>
              <a:t>При прекращении прав пользования </a:t>
            </a:r>
            <a:r>
              <a:rPr lang="ru-RU" sz="2400" dirty="0">
                <a:latin typeface="Times New Roman" panose="02020603050405020304" pitchFamily="18" charset="0"/>
                <a:cs typeface="Times New Roman" panose="02020603050405020304" pitchFamily="18" charset="0"/>
              </a:rPr>
              <a:t>нематериальными активами балансовая стоимость принятого на учет права пользования нематериальными активами уменьшается на сумму накопленной амортизации и обесценения за период пользования правами пользования нематериальными активами и отражается</a:t>
            </a:r>
          </a:p>
          <a:p>
            <a:pPr algn="ctr"/>
            <a:r>
              <a:rPr lang="ru-RU" sz="2400" b="1" dirty="0" err="1">
                <a:latin typeface="Times New Roman" panose="02020603050405020304" pitchFamily="18" charset="0"/>
                <a:cs typeface="Times New Roman" panose="02020603050405020304" pitchFamily="18" charset="0"/>
              </a:rPr>
              <a:t>Дт</a:t>
            </a:r>
            <a:r>
              <a:rPr lang="ru-RU" sz="2400" b="1" dirty="0">
                <a:latin typeface="Times New Roman" panose="02020603050405020304" pitchFamily="18" charset="0"/>
                <a:cs typeface="Times New Roman" panose="02020603050405020304" pitchFamily="18" charset="0"/>
              </a:rPr>
              <a:t> 010460000 </a:t>
            </a:r>
            <a:r>
              <a:rPr lang="pt-BR" sz="2400" dirty="0">
                <a:latin typeface="Times New Roman" panose="02020603050405020304" pitchFamily="18" charset="0"/>
                <a:cs typeface="Times New Roman" panose="02020603050405020304" pitchFamily="18" charset="0"/>
              </a:rPr>
              <a:t>(01046N4</a:t>
            </a:r>
            <a:r>
              <a:rPr lang="ru-RU" sz="2400" dirty="0">
                <a:latin typeface="Times New Roman" panose="02020603050405020304" pitchFamily="18" charset="0"/>
                <a:cs typeface="Times New Roman" panose="02020603050405020304" pitchFamily="18" charset="0"/>
              </a:rPr>
              <a:t>52</a:t>
            </a:r>
            <a:r>
              <a:rPr lang="pt-BR" sz="2400" dirty="0">
                <a:latin typeface="Times New Roman" panose="02020603050405020304" pitchFamily="18" charset="0"/>
                <a:cs typeface="Times New Roman" panose="02020603050405020304" pitchFamily="18" charset="0"/>
              </a:rPr>
              <a:t> 01046R4</a:t>
            </a:r>
            <a:r>
              <a:rPr lang="ru-RU" sz="2400" dirty="0">
                <a:latin typeface="Times New Roman" panose="02020603050405020304" pitchFamily="18" charset="0"/>
                <a:cs typeface="Times New Roman" panose="02020603050405020304" pitchFamily="18" charset="0"/>
              </a:rPr>
              <a:t>52</a:t>
            </a:r>
            <a:r>
              <a:rPr lang="pt-BR" sz="2400" dirty="0">
                <a:latin typeface="Times New Roman" panose="02020603050405020304" pitchFamily="18" charset="0"/>
                <a:cs typeface="Times New Roman" panose="02020603050405020304" pitchFamily="18" charset="0"/>
              </a:rPr>
              <a:t>, 01046I4</a:t>
            </a:r>
            <a:r>
              <a:rPr lang="ru-RU" sz="2400" dirty="0">
                <a:latin typeface="Times New Roman" panose="02020603050405020304" pitchFamily="18" charset="0"/>
                <a:cs typeface="Times New Roman" panose="02020603050405020304" pitchFamily="18" charset="0"/>
              </a:rPr>
              <a:t>52</a:t>
            </a:r>
            <a:r>
              <a:rPr lang="pt-BR" sz="2400" dirty="0">
                <a:latin typeface="Times New Roman" panose="02020603050405020304" pitchFamily="18" charset="0"/>
                <a:cs typeface="Times New Roman" panose="02020603050405020304" pitchFamily="18" charset="0"/>
              </a:rPr>
              <a:t>, 01046D4</a:t>
            </a:r>
            <a:r>
              <a:rPr lang="ru-RU" sz="2400" dirty="0">
                <a:latin typeface="Times New Roman" panose="02020603050405020304" pitchFamily="18" charset="0"/>
                <a:cs typeface="Times New Roman" panose="02020603050405020304" pitchFamily="18" charset="0"/>
              </a:rPr>
              <a:t>52</a:t>
            </a:r>
            <a:r>
              <a:rPr lang="pt-BR"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Дт</a:t>
            </a:r>
            <a:r>
              <a:rPr lang="ru-RU" sz="2400" b="1" dirty="0">
                <a:latin typeface="Times New Roman" panose="02020603050405020304" pitchFamily="18" charset="0"/>
                <a:cs typeface="Times New Roman" panose="02020603050405020304" pitchFamily="18" charset="0"/>
              </a:rPr>
              <a:t> </a:t>
            </a:r>
            <a:r>
              <a:rPr lang="pt-BR" sz="2400" b="1" dirty="0">
                <a:latin typeface="Times New Roman" panose="02020603050405020304" pitchFamily="18" charset="0"/>
                <a:cs typeface="Times New Roman" panose="02020603050405020304" pitchFamily="18" charset="0"/>
              </a:rPr>
              <a:t>011460000 </a:t>
            </a:r>
            <a:r>
              <a:rPr lang="pt-BR" sz="2400" dirty="0">
                <a:latin typeface="Times New Roman" panose="02020603050405020304" pitchFamily="18" charset="0"/>
                <a:cs typeface="Times New Roman" panose="02020603050405020304" pitchFamily="18" charset="0"/>
              </a:rPr>
              <a:t>(01146N452, 01146N453, 01146R452, 01146R453, 01146I452, 01146I453, 01146D452, 01146D453</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и</a:t>
            </a:r>
          </a:p>
          <a:p>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Кт</a:t>
            </a:r>
            <a:r>
              <a:rPr lang="ru-RU" sz="2400" b="1" dirty="0">
                <a:latin typeface="Times New Roman" panose="02020603050405020304" pitchFamily="18" charset="0"/>
                <a:cs typeface="Times New Roman" panose="02020603050405020304" pitchFamily="18" charset="0"/>
              </a:rPr>
              <a:t> 011160000 </a:t>
            </a:r>
            <a:r>
              <a:rPr lang="pt-BR" sz="2400" dirty="0">
                <a:latin typeface="Times New Roman" panose="02020603050405020304" pitchFamily="18" charset="0"/>
                <a:cs typeface="Times New Roman" panose="02020603050405020304" pitchFamily="18" charset="0"/>
              </a:rPr>
              <a:t>(01116N452, 01116N453, 01116R452, 01116R453, 01116I452, 01116I453, 01116D452, 01116D453</a:t>
            </a:r>
            <a:endParaRPr lang="ru-RU" sz="2400" dirty="0">
              <a:latin typeface="Times New Roman" panose="02020603050405020304" pitchFamily="18" charset="0"/>
              <a:cs typeface="Times New Roman" panose="02020603050405020304" pitchFamily="18" charset="0"/>
            </a:endParaRPr>
          </a:p>
          <a:p>
            <a:pPr algn="just"/>
            <a:r>
              <a:rPr lang="ru-RU" sz="2400" b="1"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31704" y="169476"/>
            <a:ext cx="6696744" cy="523220"/>
          </a:xfrm>
          <a:prstGeom prst="rect">
            <a:avLst/>
          </a:prstGeom>
          <a:solidFill>
            <a:srgbClr val="9BBB59">
              <a:lumMod val="40000"/>
              <a:lumOff val="60000"/>
            </a:srgbClr>
          </a:solidFill>
          <a:scene3d>
            <a:camera prst="orthographicFront"/>
            <a:lightRig rig="threePt" dir="t"/>
          </a:scene3d>
          <a:sp3d>
            <a:bevelT w="165100" prst="coolSlant"/>
          </a:sp3d>
        </p:spPr>
        <p:txBody>
          <a:bodyPr wrap="square" rtlCol="0">
            <a:spAutoFit/>
          </a:bodyPr>
          <a:lstStyle/>
          <a:p>
            <a:pPr algn="ctr">
              <a:defRPr/>
            </a:pPr>
            <a:r>
              <a:rPr lang="ru-RU" sz="2800" kern="0" dirty="0">
                <a:solidFill>
                  <a:prstClr val="black"/>
                </a:solidFill>
                <a:latin typeface="Times New Roman" panose="02020603050405020304" pitchFamily="18" charset="0"/>
                <a:cs typeface="Times New Roman" panose="02020603050405020304" pitchFamily="18" charset="0"/>
              </a:rPr>
              <a:t>Изменения в Инструкции 2020 года</a:t>
            </a:r>
          </a:p>
        </p:txBody>
      </p:sp>
    </p:spTree>
    <p:extLst>
      <p:ext uri="{BB962C8B-B14F-4D97-AF65-F5344CB8AC3E}">
        <p14:creationId xmlns:p14="http://schemas.microsoft.com/office/powerpoint/2010/main" xmlns="" val="28031733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2135560" y="836712"/>
          <a:ext cx="8136900" cy="6095106"/>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616619">
                  <a:extLst>
                    <a:ext uri="{9D8B030D-6E8A-4147-A177-3AD203B41FA5}">
                      <a16:colId xmlns:a16="http://schemas.microsoft.com/office/drawing/2014/main" xmlns="" val="837975012"/>
                    </a:ext>
                  </a:extLst>
                </a:gridCol>
                <a:gridCol w="2520281">
                  <a:extLst>
                    <a:ext uri="{9D8B030D-6E8A-4147-A177-3AD203B41FA5}">
                      <a16:colId xmlns:a16="http://schemas.microsoft.com/office/drawing/2014/main" xmlns="" val="1871194307"/>
                    </a:ext>
                  </a:extLst>
                </a:gridCol>
              </a:tblGrid>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Амортизация прав пользования нематериальными активами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0 104 60 000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Амортизация прав пользования научными исследованиями (научно-исследовательскими разработками)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0 104 6</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N</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452</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1293737">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Амортизация прав пользования опытно-конструкторскими и технологическими разработками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0 104 6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452</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5623">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Амортизация прав пользования программным обеспечением и базами данных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0 104 6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452</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Амортизация прав пользования иными объектами интеллектуальной собственности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0 104 6</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452</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9" name="TextBox 8"/>
          <p:cNvSpPr txBox="1"/>
          <p:nvPr/>
        </p:nvSpPr>
        <p:spPr>
          <a:xfrm>
            <a:off x="8040217" y="467380"/>
            <a:ext cx="1313821" cy="369332"/>
          </a:xfrm>
          <a:prstGeom prst="rect">
            <a:avLst/>
          </a:prstGeom>
          <a:noFill/>
        </p:spPr>
        <p:txBody>
          <a:bodyPr wrap="none" rtlCol="0">
            <a:spAutoFit/>
          </a:bodyPr>
          <a:lstStyle/>
          <a:p>
            <a:pPr>
              <a:defRPr/>
            </a:pPr>
            <a:r>
              <a:rPr lang="ru-RU" dirty="0">
                <a:solidFill>
                  <a:prstClr val="black"/>
                </a:solidFill>
                <a:latin typeface="Calibri"/>
              </a:rPr>
              <a:t>С 2021 года</a:t>
            </a:r>
          </a:p>
        </p:txBody>
      </p:sp>
    </p:spTree>
    <p:extLst>
      <p:ext uri="{BB962C8B-B14F-4D97-AF65-F5344CB8AC3E}">
        <p14:creationId xmlns:p14="http://schemas.microsoft.com/office/powerpoint/2010/main" xmlns="" val="27300330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nvPr>
        </p:nvGraphicFramePr>
        <p:xfrm>
          <a:off x="1775520" y="1579140"/>
          <a:ext cx="8640958" cy="5253858"/>
        </p:xfrm>
        <a:graphic>
          <a:graphicData uri="http://schemas.openxmlformats.org/drawingml/2006/table">
            <a:tbl>
              <a:tblPr>
                <a:tableStyleId>{3C2FFA5D-87B4-456A-9821-1D502468CF0F}</a:tableStyleId>
              </a:tblPr>
              <a:tblGrid>
                <a:gridCol w="6120677">
                  <a:extLst>
                    <a:ext uri="{9D8B030D-6E8A-4147-A177-3AD203B41FA5}">
                      <a16:colId xmlns:a16="http://schemas.microsoft.com/office/drawing/2014/main" xmlns="" val="837975012"/>
                    </a:ext>
                  </a:extLst>
                </a:gridCol>
                <a:gridCol w="2520281">
                  <a:extLst>
                    <a:ext uri="{9D8B030D-6E8A-4147-A177-3AD203B41FA5}">
                      <a16:colId xmlns:a16="http://schemas.microsoft.com/office/drawing/2014/main" xmlns="" val="1871194307"/>
                    </a:ext>
                  </a:extLst>
                </a:gridCol>
              </a:tblGrid>
              <a:tr h="841748">
                <a:tc>
                  <a:txBody>
                    <a:bodyPr/>
                    <a:lstStyle/>
                    <a:p>
                      <a:pPr>
                        <a:lnSpc>
                          <a:spcPct val="115000"/>
                        </a:lnSpc>
                        <a:spcAft>
                          <a:spcPts val="0"/>
                        </a:spcAft>
                      </a:pPr>
                      <a:r>
                        <a:rPr lang="ru-RU" sz="2400" dirty="0">
                          <a:effectLst/>
                          <a:latin typeface="Times New Roman" panose="02020603050405020304" pitchFamily="18" charset="0"/>
                          <a:cs typeface="Times New Roman" panose="02020603050405020304" pitchFamily="18" charset="0"/>
                        </a:rPr>
                        <a:t>Обесценение прав пользования нематериальными </a:t>
                      </a:r>
                      <a:r>
                        <a:rPr lang="ru-RU" sz="2400" dirty="0" smtClean="0">
                          <a:effectLst/>
                          <a:latin typeface="Times New Roman" panose="02020603050405020304" pitchFamily="18" charset="0"/>
                          <a:cs typeface="Times New Roman" panose="02020603050405020304" pitchFamily="18" charset="0"/>
                        </a:rPr>
                        <a:t>активами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solidFill>
                      <a:srgbClr val="FFFF99"/>
                    </a:solidFill>
                  </a:tcPr>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0 114</a:t>
                      </a:r>
                      <a:r>
                        <a:rPr lang="ru-RU" sz="2400" baseline="0" dirty="0" smtClean="0">
                          <a:effectLst/>
                          <a:latin typeface="Times New Roman" panose="02020603050405020304" pitchFamily="18" charset="0"/>
                          <a:ea typeface="Calibri" panose="020F0502020204030204" pitchFamily="34" charset="0"/>
                          <a:cs typeface="Times New Roman" panose="02020603050405020304" pitchFamily="18" charset="0"/>
                        </a:rPr>
                        <a:t> 60 000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solidFill>
                      <a:srgbClr val="FFFF99"/>
                    </a:solidFill>
                  </a:tcPr>
                </a:tc>
                <a:extLst>
                  <a:ext uri="{0D108BD9-81ED-4DB2-BD59-A6C34878D82A}">
                    <a16:rowId xmlns:a16="http://schemas.microsoft.com/office/drawing/2014/main" xmlns="" val="3414740092"/>
                  </a:ext>
                </a:extLst>
              </a:tr>
              <a:tr h="636850">
                <a:tc>
                  <a:txBody>
                    <a:bodyPr/>
                    <a:lstStyle/>
                    <a:p>
                      <a:pPr>
                        <a:lnSpc>
                          <a:spcPct val="115000"/>
                        </a:lnSpc>
                        <a:spcAft>
                          <a:spcPts val="0"/>
                        </a:spcAft>
                      </a:pPr>
                      <a:r>
                        <a:rPr lang="ru-RU" sz="2400" dirty="0" smtClean="0">
                          <a:effectLst/>
                          <a:latin typeface="Times New Roman" panose="02020603050405020304" pitchFamily="18" charset="0"/>
                          <a:cs typeface="Times New Roman" panose="02020603050405020304" pitchFamily="18" charset="0"/>
                        </a:rPr>
                        <a:t>Обесценение прав пользования научными исследованиями (научно-исследовательскими разработками)</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0 114 6</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N</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271546282"/>
                  </a:ext>
                </a:extLst>
              </a:tr>
              <a:tr h="804690">
                <a:tc>
                  <a:txBody>
                    <a:bodyPr/>
                    <a:lstStyle/>
                    <a:p>
                      <a:pPr>
                        <a:lnSpc>
                          <a:spcPct val="115000"/>
                        </a:lnSpc>
                        <a:spcAft>
                          <a:spcPts val="0"/>
                        </a:spcAft>
                      </a:pPr>
                      <a:r>
                        <a:rPr lang="ru-RU" sz="2400" dirty="0">
                          <a:effectLst/>
                          <a:latin typeface="Times New Roman" panose="02020603050405020304" pitchFamily="18" charset="0"/>
                          <a:cs typeface="Times New Roman" panose="02020603050405020304" pitchFamily="18" charset="0"/>
                        </a:rPr>
                        <a:t>Обесценение прав пользования опытно-конструкторскими и технологическими разработками научных </a:t>
                      </a:r>
                      <a:r>
                        <a:rPr lang="ru-RU" sz="2400" dirty="0" smtClean="0">
                          <a:effectLst/>
                          <a:latin typeface="Times New Roman" panose="02020603050405020304" pitchFamily="18" charset="0"/>
                          <a:cs typeface="Times New Roman" panose="02020603050405020304" pitchFamily="18" charset="0"/>
                        </a:rPr>
                        <a:t>исследований</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0 114 6</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R</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592873365"/>
                  </a:ext>
                </a:extLst>
              </a:tr>
              <a:tr h="469010">
                <a:tc>
                  <a:txBody>
                    <a:bodyPr/>
                    <a:lstStyle/>
                    <a:p>
                      <a:pPr>
                        <a:lnSpc>
                          <a:spcPct val="115000"/>
                        </a:lnSpc>
                        <a:spcAft>
                          <a:spcPts val="0"/>
                        </a:spcAft>
                      </a:pPr>
                      <a:r>
                        <a:rPr lang="ru-RU" sz="2400" dirty="0">
                          <a:effectLst/>
                          <a:latin typeface="Times New Roman" panose="02020603050405020304" pitchFamily="18" charset="0"/>
                          <a:cs typeface="Times New Roman" panose="02020603050405020304" pitchFamily="18" charset="0"/>
                        </a:rPr>
                        <a:t>Обесценение прав пользования программным обеспечением и базами </a:t>
                      </a:r>
                      <a:r>
                        <a:rPr lang="ru-RU" sz="2400" dirty="0" smtClean="0">
                          <a:effectLst/>
                          <a:latin typeface="Times New Roman" panose="02020603050405020304" pitchFamily="18" charset="0"/>
                          <a:cs typeface="Times New Roman" panose="02020603050405020304" pitchFamily="18" charset="0"/>
                        </a:rPr>
                        <a:t>данных</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0 114 6</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I</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2709159529"/>
                  </a:ext>
                </a:extLst>
              </a:tr>
              <a:tr h="469010">
                <a:tc>
                  <a:txBody>
                    <a:bodyPr/>
                    <a:lstStyle/>
                    <a:p>
                      <a:pPr>
                        <a:lnSpc>
                          <a:spcPct val="115000"/>
                        </a:lnSpc>
                        <a:spcAft>
                          <a:spcPts val="0"/>
                        </a:spcAft>
                      </a:pPr>
                      <a:r>
                        <a:rPr lang="ru-RU" sz="2400" dirty="0">
                          <a:effectLst/>
                          <a:latin typeface="Times New Roman" panose="02020603050405020304" pitchFamily="18" charset="0"/>
                          <a:cs typeface="Times New Roman" panose="02020603050405020304" pitchFamily="18" charset="0"/>
                        </a:rPr>
                        <a:t>Обесценение прав пользования иными объектами интеллектуальной </a:t>
                      </a:r>
                      <a:r>
                        <a:rPr lang="ru-RU" sz="2400" dirty="0" smtClean="0">
                          <a:effectLst/>
                          <a:latin typeface="Times New Roman" panose="02020603050405020304" pitchFamily="18" charset="0"/>
                          <a:cs typeface="Times New Roman" panose="02020603050405020304" pitchFamily="18" charset="0"/>
                        </a:rPr>
                        <a:t>собственности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tc>
                  <a:txBody>
                    <a:body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0 114 6</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D</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tc>
                <a:extLst>
                  <a:ext uri="{0D108BD9-81ED-4DB2-BD59-A6C34878D82A}">
                    <a16:rowId xmlns:a16="http://schemas.microsoft.com/office/drawing/2014/main" xmlns="" val="3936172916"/>
                  </a:ext>
                </a:extLst>
              </a:tr>
            </a:tbl>
          </a:graphicData>
        </a:graphic>
      </p:graphicFrame>
      <p:sp>
        <p:nvSpPr>
          <p:cNvPr id="9" name="TextBox 8"/>
          <p:cNvSpPr txBox="1"/>
          <p:nvPr/>
        </p:nvSpPr>
        <p:spPr>
          <a:xfrm>
            <a:off x="8688289" y="1128350"/>
            <a:ext cx="1313821" cy="369332"/>
          </a:xfrm>
          <a:prstGeom prst="rect">
            <a:avLst/>
          </a:prstGeom>
          <a:noFill/>
        </p:spPr>
        <p:txBody>
          <a:bodyPr wrap="none" rtlCol="0">
            <a:spAutoFit/>
          </a:bodyPr>
          <a:lstStyle/>
          <a:p>
            <a:pPr>
              <a:defRPr/>
            </a:pPr>
            <a:r>
              <a:rPr lang="ru-RU" kern="0" dirty="0">
                <a:solidFill>
                  <a:prstClr val="black"/>
                </a:solidFill>
              </a:rPr>
              <a:t>С 2021 года</a:t>
            </a:r>
          </a:p>
        </p:txBody>
      </p:sp>
      <p:sp>
        <p:nvSpPr>
          <p:cNvPr id="2" name="Прямоугольник 1"/>
          <p:cNvSpPr/>
          <p:nvPr/>
        </p:nvSpPr>
        <p:spPr>
          <a:xfrm>
            <a:off x="2207568" y="139280"/>
            <a:ext cx="7344816" cy="954107"/>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a:spAutoFit/>
          </a:bodyPr>
          <a:lstStyle/>
          <a:p>
            <a:pPr algn="ctr"/>
            <a:r>
              <a:rPr lang="ru-RU" sz="2800" dirty="0">
                <a:latin typeface="Times New Roman" panose="02020603050405020304" pitchFamily="18" charset="0"/>
                <a:cs typeface="Times New Roman" panose="02020603050405020304" pitchFamily="18" charset="0"/>
              </a:rPr>
              <a:t>Счет 11460 «Обесценение прав пользования нематериальными активами»</a:t>
            </a:r>
          </a:p>
        </p:txBody>
      </p:sp>
    </p:spTree>
    <p:extLst>
      <p:ext uri="{BB962C8B-B14F-4D97-AF65-F5344CB8AC3E}">
        <p14:creationId xmlns:p14="http://schemas.microsoft.com/office/powerpoint/2010/main" xmlns="" val="3577382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lgn="l" defTabSz="457200">
              <a:defRPr/>
            </a:pPr>
            <a:fld id="{B2D350B4-811D-9C49-8D4A-B431FFD45952}" type="slidenum">
              <a:rPr lang="en-US" sz="1800">
                <a:solidFill>
                  <a:prstClr val="black"/>
                </a:solidFill>
                <a:latin typeface="Calibri"/>
              </a:rPr>
              <a:pPr algn="l" defTabSz="457200">
                <a:defRPr/>
              </a:pPr>
              <a:t>47</a:t>
            </a:fld>
            <a:endParaRPr lang="en-US" sz="1800" dirty="0">
              <a:solidFill>
                <a:prstClr val="black"/>
              </a:solidFill>
              <a:latin typeface="Calibri"/>
            </a:endParaRPr>
          </a:p>
        </p:txBody>
      </p:sp>
      <p:sp>
        <p:nvSpPr>
          <p:cNvPr id="3" name="Прямоугольник 2"/>
          <p:cNvSpPr/>
          <p:nvPr/>
        </p:nvSpPr>
        <p:spPr>
          <a:xfrm>
            <a:off x="1717576" y="1534967"/>
            <a:ext cx="8147248" cy="4801314"/>
          </a:xfrm>
          <a:prstGeom prst="rect">
            <a:avLst/>
          </a:prstGeom>
        </p:spPr>
        <p:txBody>
          <a:bodyPr wrap="square">
            <a:spAutoFit/>
          </a:bodyPr>
          <a:lstStyle/>
          <a:p>
            <a:pPr indent="342900" algn="just">
              <a:defRPr/>
            </a:pP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Счет предназначен для обобщения органами власти (казенными учреждениями), осуществляющими полномочия собственника имущества государственной (муниципальной) казны, информации по учету на соответствующих счетах аналитического учета счета операций по приобретению, созданию объектов имущества, составляющих государственную (муниципальную) казну (при отражении произведенных вложений в сумме затрат, формирующих фактическую стоимость объекта), в том числе ценностей </a:t>
            </a:r>
            <a:r>
              <a:rPr lang="ru-RU" sz="2400" dirty="0" err="1">
                <a:solidFill>
                  <a:prstClr val="black"/>
                </a:solidFill>
                <a:latin typeface="Times New Roman" panose="02020603050405020304" pitchFamily="18" charset="0"/>
                <a:ea typeface="Times New Roman" panose="02020603050405020304" pitchFamily="18" charset="0"/>
                <a:cs typeface="Calibri" panose="020F0502020204030204" pitchFamily="34" charset="0"/>
              </a:rPr>
              <a:t>Госфонда</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России, </a:t>
            </a:r>
            <a:r>
              <a:rPr lang="ru-RU" sz="2400" dirty="0" err="1">
                <a:solidFill>
                  <a:prstClr val="black"/>
                </a:solidFill>
                <a:latin typeface="Times New Roman" panose="02020603050405020304" pitchFamily="18" charset="0"/>
                <a:ea typeface="Times New Roman" panose="02020603050405020304" pitchFamily="18" charset="0"/>
                <a:cs typeface="Calibri" panose="020F0502020204030204" pitchFamily="34" charset="0"/>
              </a:rPr>
              <a:t>Госфонда</a:t>
            </a:r>
            <a:r>
              <a:rPr lang="ru-RU" sz="2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субъекта Российской  государственных фондов материальных запасов).</a:t>
            </a:r>
            <a:endParaRPr lang="ru-RU" sz="24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a:p>
            <a:pPr algn="ctr">
              <a:defRPr/>
            </a:pPr>
            <a:r>
              <a:rPr lang="ru-RU" sz="1400" b="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a:t>
            </a:r>
            <a:endParaRPr lang="ru-RU" sz="1100" b="1"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a:p>
            <a:pPr indent="342900" algn="just">
              <a:defRPr/>
            </a:pPr>
            <a:r>
              <a:rPr lang="ru-RU" sz="1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a:t>
            </a:r>
            <a:endParaRPr lang="ru-RU" sz="11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a:p>
            <a:pPr algn="ctr">
              <a:defRPr/>
            </a:pPr>
            <a:r>
              <a:rPr lang="ru-RU" sz="1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a:t>
            </a:r>
            <a:endParaRPr lang="ru-RU" sz="11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4" name="Прямоугольник 3"/>
          <p:cNvSpPr/>
          <p:nvPr/>
        </p:nvSpPr>
        <p:spPr>
          <a:xfrm>
            <a:off x="3575720" y="149973"/>
            <a:ext cx="6635080" cy="954107"/>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a:spAutoFit/>
          </a:bodyPr>
          <a:lstStyle/>
          <a:p>
            <a:pPr lvl="0" algn="ctr">
              <a:defRPr/>
            </a:pPr>
            <a:r>
              <a:rPr lang="ru-RU" sz="28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Счет 10650 Вложения в объекты государственной (муниципальной) казны </a:t>
            </a:r>
            <a:endParaRPr lang="ru-RU" sz="28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xmlns="" val="41226864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644906" y="980065"/>
          <a:ext cx="8640956" cy="4276388"/>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964551">
                  <a:extLst>
                    <a:ext uri="{9D8B030D-6E8A-4147-A177-3AD203B41FA5}">
                      <a16:colId xmlns:a16="http://schemas.microsoft.com/office/drawing/2014/main" xmlns="" val="837975012"/>
                    </a:ext>
                  </a:extLst>
                </a:gridCol>
                <a:gridCol w="2676405">
                  <a:extLst>
                    <a:ext uri="{9D8B030D-6E8A-4147-A177-3AD203B41FA5}">
                      <a16:colId xmlns:a16="http://schemas.microsoft.com/office/drawing/2014/main" xmlns="" val="1871194307"/>
                    </a:ext>
                  </a:extLst>
                </a:gridCol>
              </a:tblGrid>
              <a:tr h="66211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объекты  государственной (муниципальной) казны</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0 106 50 000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solidFill>
                      <a:srgbClr val="FFFF99"/>
                    </a:solid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baseline="0" dirty="0" smtClean="0">
                          <a:effectLst/>
                          <a:latin typeface="Times New Roman" panose="02020603050405020304" pitchFamily="18" charset="0"/>
                          <a:ea typeface="Calibri" panose="020F0502020204030204" pitchFamily="34" charset="0"/>
                        </a:rPr>
                        <a:t> </a:t>
                      </a:r>
                      <a:r>
                        <a:rPr lang="ru-RU" sz="2200" dirty="0" smtClean="0">
                          <a:effectLst/>
                          <a:latin typeface="Times New Roman" panose="02020603050405020304" pitchFamily="18" charset="0"/>
                          <a:ea typeface="Calibri" panose="020F0502020204030204" pitchFamily="34" charset="0"/>
                        </a:rPr>
                        <a:t>Вложения в недвижимое имущество</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effectLst/>
                          <a:latin typeface="Times New Roman" panose="02020603050405020304" pitchFamily="18" charset="0"/>
                          <a:ea typeface="Calibri" panose="020F0502020204030204" pitchFamily="34" charset="0"/>
                        </a:rPr>
                        <a:t>государственной (муниципальной) казны</a:t>
                      </a:r>
                      <a:endParaRPr lang="ru-RU" sz="22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0 106 51 000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899252">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движимое имущество</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effectLst/>
                          <a:latin typeface="Times New Roman" panose="02020603050405020304" pitchFamily="18" charset="0"/>
                          <a:ea typeface="Calibri" panose="020F0502020204030204" pitchFamily="34" charset="0"/>
                        </a:rPr>
                        <a:t>государственной (муниципальной) казны</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0 106 52 000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5623">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ценности государственных фондов России</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0 106 53 000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нематериальные активы</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effectLst/>
                          <a:latin typeface="Times New Roman" panose="02020603050405020304" pitchFamily="18" charset="0"/>
                          <a:ea typeface="Calibri" panose="020F0502020204030204" pitchFamily="34" charset="0"/>
                        </a:rPr>
                        <a:t>государственной (муниципальной) казны</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0 106 54 000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2" name="TextBox 1"/>
          <p:cNvSpPr txBox="1"/>
          <p:nvPr/>
        </p:nvSpPr>
        <p:spPr>
          <a:xfrm>
            <a:off x="3647728" y="30032"/>
            <a:ext cx="6048672" cy="941796"/>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rtlCol="0">
            <a:spAutoFit/>
          </a:bodyPr>
          <a:lstStyle/>
          <a:p>
            <a:pPr defTabSz="457200">
              <a:lnSpc>
                <a:spcPct val="115000"/>
              </a:lnSpc>
            </a:pPr>
            <a:r>
              <a:rPr lang="ru-RU" sz="2400" dirty="0">
                <a:solidFill>
                  <a:prstClr val="black"/>
                </a:solidFill>
                <a:latin typeface="Times New Roman" panose="02020603050405020304" pitchFamily="18" charset="0"/>
                <a:ea typeface="Calibri" panose="020F0502020204030204" pitchFamily="34" charset="0"/>
              </a:rPr>
              <a:t>Вложения в объекты  государственной</a:t>
            </a:r>
          </a:p>
          <a:p>
            <a:pPr defTabSz="457200">
              <a:lnSpc>
                <a:spcPct val="115000"/>
              </a:lnSpc>
            </a:pPr>
            <a:r>
              <a:rPr lang="ru-RU" sz="2400" dirty="0">
                <a:solidFill>
                  <a:prstClr val="black"/>
                </a:solidFill>
                <a:latin typeface="Times New Roman" panose="02020603050405020304" pitchFamily="18" charset="0"/>
                <a:ea typeface="Calibri" panose="020F0502020204030204" pitchFamily="34" charset="0"/>
              </a:rPr>
              <a:t> (муниципальной) казны</a:t>
            </a:r>
            <a:endPar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6" name="Таблица 5"/>
          <p:cNvGraphicFramePr>
            <a:graphicFrameLocks noGrp="1"/>
          </p:cNvGraphicFramePr>
          <p:nvPr>
            <p:extLst/>
          </p:nvPr>
        </p:nvGraphicFramePr>
        <p:xfrm>
          <a:off x="1644907" y="5117756"/>
          <a:ext cx="8627553" cy="1740245"/>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955300">
                  <a:extLst>
                    <a:ext uri="{9D8B030D-6E8A-4147-A177-3AD203B41FA5}">
                      <a16:colId xmlns:a16="http://schemas.microsoft.com/office/drawing/2014/main" xmlns="" val="837975012"/>
                    </a:ext>
                  </a:extLst>
                </a:gridCol>
                <a:gridCol w="2672253">
                  <a:extLst>
                    <a:ext uri="{9D8B030D-6E8A-4147-A177-3AD203B41FA5}">
                      <a16:colId xmlns:a16="http://schemas.microsoft.com/office/drawing/2014/main" xmlns="" val="1871194307"/>
                    </a:ext>
                  </a:extLst>
                </a:gridCol>
              </a:tblGrid>
              <a:tr h="864095">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непроизведенные активы</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effectLst/>
                          <a:latin typeface="Times New Roman" panose="02020603050405020304" pitchFamily="18" charset="0"/>
                          <a:ea typeface="Calibri" panose="020F0502020204030204" pitchFamily="34" charset="0"/>
                        </a:rPr>
                        <a:t>государственной (муниципальной) казны</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0 106 55 000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200" dirty="0" smtClean="0">
                          <a:effectLst/>
                          <a:latin typeface="Times New Roman" panose="02020603050405020304" pitchFamily="18" charset="0"/>
                          <a:ea typeface="Calibri" panose="020F0502020204030204" pitchFamily="34" charset="0"/>
                        </a:rPr>
                        <a:t>Вложения в материальные запасы</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effectLst/>
                          <a:latin typeface="Times New Roman" panose="02020603050405020304" pitchFamily="18" charset="0"/>
                          <a:ea typeface="Calibri" panose="020F0502020204030204" pitchFamily="34" charset="0"/>
                        </a:rPr>
                        <a:t>государственной (муниципальной) казны</a:t>
                      </a:r>
                      <a:endParaRPr lang="ru-RU" sz="22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0 106 56 000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bl>
          </a:graphicData>
        </a:graphic>
      </p:graphicFrame>
    </p:spTree>
    <p:extLst>
      <p:ext uri="{BB962C8B-B14F-4D97-AF65-F5344CB8AC3E}">
        <p14:creationId xmlns:p14="http://schemas.microsoft.com/office/powerpoint/2010/main" xmlns="" val="5812491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63552" y="1412777"/>
            <a:ext cx="7848872" cy="4893647"/>
          </a:xfrm>
          <a:prstGeom prst="rect">
            <a:avLst/>
          </a:prstGeom>
        </p:spPr>
        <p:txBody>
          <a:bodyPr wrap="square">
            <a:spAutoFit/>
          </a:bodyPr>
          <a:lstStyle/>
          <a:p>
            <a:pPr indent="342900" algn="just">
              <a:defRPr/>
            </a:pPr>
            <a:r>
              <a:rPr lang="ru-RU"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Счет предназначен для обобщения федеральным органом исполнительной власти, органом государственной власти субъекта Российской Федерации, органом местного самоуправления, выступающим от имени </a:t>
            </a:r>
            <a:r>
              <a:rPr lang="ru-RU" sz="24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концедента</a:t>
            </a:r>
            <a:r>
              <a:rPr lang="ru-RU"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учреждением, в случае передаче имущества по концессионному соглашению без прекращения права оперативного управления в отношении имущества, находящегося у государственного (муниципального) учреждения, информации по учету на соответствующих счетах аналитического учета счета сумм произведенных согласно концессионному соглашению инвестиций (вложений) при создании  и (или) реконструкции объекта концессионного соглашения</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016375" y="216586"/>
            <a:ext cx="5680025" cy="830997"/>
          </a:xfrm>
          <a:prstGeom prst="rect">
            <a:avLst/>
          </a:prstGeom>
          <a:solidFill>
            <a:schemeClr val="accent3">
              <a:lumMod val="40000"/>
              <a:lumOff val="60000"/>
            </a:schemeClr>
          </a:solidFill>
          <a:scene3d>
            <a:camera prst="orthographicFront"/>
            <a:lightRig rig="threePt" dir="t"/>
          </a:scene3d>
          <a:sp3d>
            <a:bevelT w="165100" prst="coolSlant"/>
          </a:sp3d>
        </p:spPr>
        <p:txBody>
          <a:bodyPr wrap="square">
            <a:spAutoFit/>
          </a:bodyPr>
          <a:lstStyle/>
          <a:p>
            <a:pPr lvl="0" algn="ctr">
              <a:defRPr/>
            </a:pPr>
            <a:r>
              <a:rPr lang="ru-RU"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Счет 10690 Вложения в имущество </a:t>
            </a:r>
            <a:r>
              <a:rPr lang="ru-RU" sz="24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концедента</a:t>
            </a:r>
            <a:endParaRPr lang="ru-RU"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711044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p:spPr>
        <p:txBody>
          <a:bodyPr>
            <a:normAutofit/>
          </a:bodyPr>
          <a:lstStyle/>
          <a:p>
            <a:r>
              <a:rPr lang="ru-RU" dirty="0" smtClean="0">
                <a:latin typeface="Times New Roman" panose="02020603050405020304" pitchFamily="18" charset="0"/>
                <a:cs typeface="Times New Roman" panose="02020603050405020304" pitchFamily="18" charset="0"/>
              </a:rPr>
              <a:t>Скан-копии электронных документов</a:t>
            </a:r>
            <a:endParaRPr lang="ru-RU" dirty="0">
              <a:latin typeface="Times New Roman" panose="02020603050405020304" pitchFamily="18" charset="0"/>
              <a:cs typeface="Times New Roman" panose="02020603050405020304" pitchFamily="18" charset="0"/>
            </a:endParaRPr>
          </a:p>
        </p:txBody>
      </p:sp>
      <p:sp>
        <p:nvSpPr>
          <p:cNvPr id="8" name="Объект 7"/>
          <p:cNvSpPr>
            <a:spLocks noGrp="1"/>
          </p:cNvSpPr>
          <p:nvPr>
            <p:ph idx="1"/>
          </p:nvPr>
        </p:nvSpPr>
        <p:spPr>
          <a:xfrm>
            <a:off x="1775520" y="1600200"/>
            <a:ext cx="8712968" cy="4925144"/>
          </a:xfrm>
        </p:spPr>
        <p:txBody>
          <a:bodyPr>
            <a:normAutofit fontScale="85000" lnSpcReduction="20000"/>
          </a:bodyPr>
          <a:lstStyle/>
          <a:p>
            <a:pPr indent="342900" algn="just">
              <a:lnSpc>
                <a:spcPct val="115000"/>
              </a:lnSpc>
              <a:spcBef>
                <a:spcPts val="1100"/>
              </a:spcBef>
              <a:spcAft>
                <a:spcPts val="5"/>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15000"/>
              </a:lnSpc>
              <a:spcBef>
                <a:spcPts val="1100"/>
              </a:spcBef>
              <a:spcAft>
                <a:spcPts val="5"/>
              </a:spcAft>
              <a:buNone/>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 случае, если при межведомственном обмене информацией, в том числе при осуществлении централизуемых полномочий (электронном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документооброте</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предусмотрена </a:t>
            </a:r>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передача </a:t>
            </a:r>
            <a:b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скан-копий первичных учетных документов,</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содержащих собственноручные подписи (сформированных на бумажном носителе), </a:t>
            </a:r>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ответственность за соответствие скан-копии подлиннику документа возлагается на лицо, ответственное за оформление указанным документом факта хозяйственной жизни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 (или) </a:t>
            </a:r>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 формирование и (или) передачи такой скан-копии</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Передача скан-копии первичного учетного документа осуществляется при условии ее подписания ЭЦП должностным лицом, ответственным за соответствие такой скан-копии подлиннику документа</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endParaRPr lang="ru-RU" sz="2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1100"/>
              </a:spcBef>
              <a:spcAft>
                <a:spcPts val="5"/>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5</a:t>
            </a:fld>
            <a:endParaRPr lang="en-US" dirty="0">
              <a:solidFill>
                <a:prstClr val="black"/>
              </a:solidFill>
            </a:endParaRPr>
          </a:p>
        </p:txBody>
      </p:sp>
    </p:spTree>
    <p:extLst>
      <p:ext uri="{BB962C8B-B14F-4D97-AF65-F5344CB8AC3E}">
        <p14:creationId xmlns:p14="http://schemas.microsoft.com/office/powerpoint/2010/main" xmlns="" val="7931294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nvPr>
        </p:nvGraphicFramePr>
        <p:xfrm>
          <a:off x="1917981" y="692696"/>
          <a:ext cx="8352924" cy="3991986"/>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3600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имущество </a:t>
                      </a:r>
                      <a:r>
                        <a:rPr lang="ru-RU" sz="2400" dirty="0" err="1" smtClean="0">
                          <a:effectLst/>
                          <a:latin typeface="Times New Roman" panose="02020603050405020304" pitchFamily="18" charset="0"/>
                          <a:ea typeface="Calibri" panose="020F0502020204030204" pitchFamily="34" charset="0"/>
                        </a:rPr>
                        <a:t>концедента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0 106 90 000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  недвижимое имущество </a:t>
                      </a:r>
                      <a:r>
                        <a:rPr lang="ru-RU" sz="2400" dirty="0" err="1" smtClean="0">
                          <a:effectLst/>
                          <a:latin typeface="Times New Roman" panose="02020603050405020304" pitchFamily="18" charset="0"/>
                          <a:ea typeface="Calibri" panose="020F0502020204030204" pitchFamily="34" charset="0"/>
                        </a:rPr>
                        <a:t>концедента</a:t>
                      </a:r>
                      <a:r>
                        <a:rPr lang="ru-RU" sz="2400" dirty="0" smtClean="0">
                          <a:effectLst/>
                          <a:latin typeface="Times New Roman" panose="02020603050405020304" pitchFamily="18" charset="0"/>
                          <a:ea typeface="Calibri" panose="020F0502020204030204" pitchFamily="34" charset="0"/>
                        </a:rPr>
                        <a:t>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0 106 91 000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1546282"/>
                  </a:ext>
                </a:extLst>
              </a:tr>
              <a:tr h="567878">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движимое имущество </a:t>
                      </a:r>
                      <a:r>
                        <a:rPr lang="ru-RU" sz="2400" dirty="0" err="1" smtClean="0">
                          <a:effectLst/>
                          <a:latin typeface="Times New Roman" panose="02020603050405020304" pitchFamily="18" charset="0"/>
                          <a:ea typeface="Calibri" panose="020F0502020204030204" pitchFamily="34" charset="0"/>
                        </a:rPr>
                        <a:t>концедента</a:t>
                      </a:r>
                      <a:r>
                        <a:rPr lang="ru-RU" sz="2400" dirty="0" smtClean="0">
                          <a:effectLst/>
                          <a:latin typeface="Times New Roman" panose="02020603050405020304" pitchFamily="18" charset="0"/>
                          <a:ea typeface="Calibri" panose="020F0502020204030204" pitchFamily="34"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0 106 92 000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592873365"/>
                  </a:ext>
                </a:extLst>
              </a:tr>
              <a:tr h="465623">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Вложения в нематериальные активы </a:t>
                      </a:r>
                      <a:r>
                        <a:rPr lang="ru-RU" sz="2400" dirty="0" err="1" smtClean="0">
                          <a:effectLst/>
                          <a:latin typeface="Times New Roman" panose="02020603050405020304" pitchFamily="18" charset="0"/>
                          <a:ea typeface="Calibri" panose="020F0502020204030204" pitchFamily="34" charset="0"/>
                        </a:rPr>
                        <a:t>концедента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0 106 9</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a:t>
                      </a: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2709159529"/>
                  </a:ext>
                </a:extLst>
              </a:tr>
              <a:tr h="876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dirty="0" smtClean="0">
                          <a:effectLst/>
                          <a:latin typeface="Times New Roman" panose="02020603050405020304" pitchFamily="18" charset="0"/>
                          <a:ea typeface="Calibri" panose="020F0502020204030204" pitchFamily="34" charset="0"/>
                        </a:rPr>
                        <a:t>Вло</a:t>
                      </a:r>
                      <a:r>
                        <a:rPr lang="ru-RU" sz="2400" kern="1200" dirty="0" smtClean="0">
                          <a:solidFill>
                            <a:schemeClr val="dk1"/>
                          </a:solidFill>
                          <a:effectLst/>
                          <a:latin typeface="Times New Roman" panose="02020603050405020304" pitchFamily="18" charset="0"/>
                          <a:ea typeface="Calibri" panose="020F0502020204030204" pitchFamily="34" charset="0"/>
                          <a:cs typeface="+mn-cs"/>
                        </a:rPr>
                        <a:t>жени</a:t>
                      </a:r>
                      <a:r>
                        <a:rPr lang="ru-RU" sz="2400" dirty="0" smtClean="0">
                          <a:effectLst/>
                          <a:latin typeface="Times New Roman" panose="02020603050405020304" pitchFamily="18" charset="0"/>
                          <a:ea typeface="Calibri" panose="020F0502020204030204" pitchFamily="34" charset="0"/>
                        </a:rPr>
                        <a:t>я в непроизведенные активы </a:t>
                      </a:r>
                      <a:r>
                        <a:rPr lang="ru-RU" sz="2400" dirty="0" err="1" smtClean="0">
                          <a:effectLst/>
                          <a:latin typeface="Times New Roman" panose="02020603050405020304" pitchFamily="18" charset="0"/>
                          <a:ea typeface="Calibri" panose="020F0502020204030204" pitchFamily="34" charset="0"/>
                        </a:rPr>
                        <a:t>концедента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0 106 95 000</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936172916"/>
                  </a:ext>
                </a:extLst>
              </a:tr>
            </a:tbl>
          </a:graphicData>
        </a:graphic>
      </p:graphicFrame>
      <p:sp>
        <p:nvSpPr>
          <p:cNvPr id="3" name="TextBox 2"/>
          <p:cNvSpPr txBox="1"/>
          <p:nvPr/>
        </p:nvSpPr>
        <p:spPr>
          <a:xfrm>
            <a:off x="4223792" y="4869162"/>
            <a:ext cx="3816424" cy="646331"/>
          </a:xfrm>
          <a:prstGeom prst="rect">
            <a:avLst/>
          </a:prstGeom>
          <a:noFill/>
        </p:spPr>
        <p:txBody>
          <a:bodyPr wrap="square" rtlCol="0">
            <a:spAutoFit/>
          </a:bodyPr>
          <a:lstStyle/>
          <a:p>
            <a:r>
              <a:rPr lang="ru-RU" dirty="0"/>
              <a:t>Дополнен аналитический счет</a:t>
            </a:r>
          </a:p>
          <a:p>
            <a:r>
              <a:rPr lang="ru-RU" dirty="0"/>
              <a:t> </a:t>
            </a:r>
          </a:p>
        </p:txBody>
      </p:sp>
      <p:graphicFrame>
        <p:nvGraphicFramePr>
          <p:cNvPr id="5" name="Таблица 4"/>
          <p:cNvGraphicFramePr>
            <a:graphicFrameLocks noGrp="1"/>
          </p:cNvGraphicFramePr>
          <p:nvPr>
            <p:extLst/>
          </p:nvPr>
        </p:nvGraphicFramePr>
        <p:xfrm>
          <a:off x="1917981" y="5301209"/>
          <a:ext cx="8352924" cy="1391271"/>
        </p:xfrm>
        <a:graphic>
          <a:graphicData uri="http://schemas.openxmlformats.org/drawingml/2006/table">
            <a:tbl>
              <a:tblPr>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effectLst>
                  <a:outerShdw blurRad="40000" dist="20000" dir="5400000" rotWithShape="0">
                    <a:srgbClr val="000000">
                      <a:alpha val="38000"/>
                    </a:srgbClr>
                  </a:outerShdw>
                </a:effectLst>
              </a:tblPr>
              <a:tblGrid>
                <a:gridCol w="5765733">
                  <a:extLst>
                    <a:ext uri="{9D8B030D-6E8A-4147-A177-3AD203B41FA5}">
                      <a16:colId xmlns:a16="http://schemas.microsoft.com/office/drawing/2014/main" xmlns="" val="837975012"/>
                    </a:ext>
                  </a:extLst>
                </a:gridCol>
                <a:gridCol w="2587191">
                  <a:extLst>
                    <a:ext uri="{9D8B030D-6E8A-4147-A177-3AD203B41FA5}">
                      <a16:colId xmlns:a16="http://schemas.microsoft.com/office/drawing/2014/main" xmlns="" val="1871194307"/>
                    </a:ext>
                  </a:extLst>
                </a:gridCol>
              </a:tblGrid>
              <a:tr h="139127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nSpc>
                          <a:spcPct val="115000"/>
                        </a:lnSpc>
                        <a:spcAft>
                          <a:spcPts val="0"/>
                        </a:spcAft>
                      </a:pPr>
                      <a:r>
                        <a:rPr lang="ru-RU" sz="2400" kern="1200" dirty="0" smtClean="0">
                          <a:solidFill>
                            <a:schemeClr val="dk1"/>
                          </a:solidFill>
                          <a:effectLst/>
                          <a:latin typeface="Times New Roman" panose="02020603050405020304" pitchFamily="18" charset="0"/>
                          <a:ea typeface="Calibri" panose="020F0502020204030204" pitchFamily="34" charset="0"/>
                          <a:cs typeface="+mn-cs"/>
                        </a:rPr>
                        <a:t>Нематериальные активы </a:t>
                      </a:r>
                      <a:r>
                        <a:rPr lang="ru-RU" sz="2400" kern="1200" dirty="0" err="1" smtClean="0">
                          <a:solidFill>
                            <a:schemeClr val="dk1"/>
                          </a:solidFill>
                          <a:effectLst/>
                          <a:latin typeface="Times New Roman" panose="02020603050405020304" pitchFamily="18" charset="0"/>
                          <a:ea typeface="Calibri" panose="020F0502020204030204" pitchFamily="34" charset="0"/>
                          <a:cs typeface="+mn-cs"/>
                        </a:rPr>
                        <a:t>концедента</a:t>
                      </a:r>
                      <a:r>
                        <a:rPr lang="ru-RU" sz="2400" kern="1200" dirty="0" smtClean="0">
                          <a:solidFill>
                            <a:schemeClr val="dk1"/>
                          </a:solidFill>
                          <a:effectLst/>
                          <a:latin typeface="Times New Roman" panose="02020603050405020304" pitchFamily="18" charset="0"/>
                          <a:ea typeface="Calibri" panose="020F0502020204030204" pitchFamily="34" charset="0"/>
                          <a:cs typeface="+mn-cs"/>
                        </a:rPr>
                        <a:t>, составляющие казну </a:t>
                      </a:r>
                      <a:endParaRPr lang="ru-RU" sz="2400" kern="1200" dirty="0">
                        <a:solidFill>
                          <a:schemeClr val="dk1"/>
                        </a:solidFill>
                        <a:effectLst/>
                        <a:latin typeface="Times New Roman" panose="02020603050405020304" pitchFamily="18" charset="0"/>
                        <a:ea typeface="Calibri" panose="020F0502020204030204" pitchFamily="34" charset="0"/>
                        <a:cs typeface="+mn-cs"/>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lnSpc>
                          <a:spcPct val="115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0 108 </a:t>
                      </a:r>
                      <a:r>
                        <a:rPr lang="ru-RU" sz="2400" smtClean="0">
                          <a:effectLst/>
                          <a:latin typeface="Times New Roman" panose="02020603050405020304" pitchFamily="18" charset="0"/>
                          <a:ea typeface="Calibri" panose="020F0502020204030204" pitchFamily="34" charset="0"/>
                          <a:cs typeface="Times New Roman" panose="02020603050405020304" pitchFamily="18" charset="0"/>
                        </a:rPr>
                        <a:t>9</a:t>
                      </a:r>
                      <a:r>
                        <a:rPr lang="en-US" sz="2400" smtClean="0">
                          <a:effectLst/>
                          <a:latin typeface="Times New Roman" panose="02020603050405020304" pitchFamily="18" charset="0"/>
                          <a:ea typeface="Calibri" panose="020F0502020204030204" pitchFamily="34" charset="0"/>
                          <a:cs typeface="Times New Roman" panose="02020603050405020304" pitchFamily="18" charset="0"/>
                        </a:rPr>
                        <a:t>I</a:t>
                      </a:r>
                      <a:r>
                        <a:rPr lang="ru-RU" sz="240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000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2544" marR="12544" marT="20637" marB="20637">
                    <a:lnL w="9525" cap="flat" cmpd="sng" algn="ctr">
                      <a:solidFill>
                        <a:srgbClr val="4F81BD">
                          <a:shade val="95000"/>
                          <a:satMod val="105000"/>
                        </a:srgbClr>
                      </a:solidFill>
                      <a:prstDash val="solid"/>
                    </a:lnL>
                    <a:lnR w="9525" cap="flat" cmpd="sng" algn="ctr">
                      <a:solidFill>
                        <a:srgbClr val="4F81BD">
                          <a:shade val="95000"/>
                          <a:satMod val="105000"/>
                        </a:srgbClr>
                      </a:solidFill>
                      <a:prstDash val="solid"/>
                    </a:lnR>
                    <a:lnT w="9525" cap="flat" cmpd="sng" algn="ctr">
                      <a:solidFill>
                        <a:srgbClr val="4F81BD">
                          <a:shade val="95000"/>
                          <a:satMod val="105000"/>
                        </a:srgbClr>
                      </a:solidFill>
                      <a:prstDash val="solid"/>
                    </a:lnT>
                    <a:lnB w="9525" cap="flat" cmpd="sng" algn="ctr">
                      <a:solidFill>
                        <a:srgbClr val="4F81BD">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xmlns="" val="3414740092"/>
                  </a:ext>
                </a:extLst>
              </a:tr>
            </a:tbl>
          </a:graphicData>
        </a:graphic>
      </p:graphicFrame>
    </p:spTree>
    <p:extLst>
      <p:ext uri="{BB962C8B-B14F-4D97-AF65-F5344CB8AC3E}">
        <p14:creationId xmlns:p14="http://schemas.microsoft.com/office/powerpoint/2010/main" xmlns="" val="9713381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10035789" y="265643"/>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10032997" y="179387"/>
            <a:ext cx="496454" cy="365125"/>
          </a:xfrm>
        </p:spPr>
        <p:txBody>
          <a:bodyPr/>
          <a:lstStyle/>
          <a:p>
            <a:fld id="{B2D350B4-811D-9C49-8D4A-B431FFD45952}" type="slidenum">
              <a:rPr lang="en-US" b="1" smtClean="0">
                <a:solidFill>
                  <a:srgbClr val="C79023"/>
                </a:solidFill>
              </a:rPr>
              <a:pPr/>
              <a:t>51</a:t>
            </a:fld>
            <a:endParaRPr lang="en-US" b="1" dirty="0">
              <a:solidFill>
                <a:srgbClr val="C79023"/>
              </a:solidFill>
            </a:endParaRPr>
          </a:p>
        </p:txBody>
      </p:sp>
      <p:sp>
        <p:nvSpPr>
          <p:cNvPr id="41" name="Title 1">
            <a:extLst>
              <a:ext uri="{FF2B5EF4-FFF2-40B4-BE49-F238E27FC236}">
                <a16:creationId xmlns:a16="http://schemas.microsoft.com/office/drawing/2014/main" xmlns="" id="{D2BE57DE-FA7A-44BC-B8D6-F3B300F4C69D}"/>
              </a:ext>
            </a:extLst>
          </p:cNvPr>
          <p:cNvSpPr txBox="1">
            <a:spLocks/>
          </p:cNvSpPr>
          <p:nvPr/>
        </p:nvSpPr>
        <p:spPr>
          <a:xfrm>
            <a:off x="2263389" y="3085807"/>
            <a:ext cx="7772400" cy="959719"/>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sz="5000" b="1" dirty="0">
                <a:solidFill>
                  <a:prstClr val="black"/>
                </a:solidFill>
              </a:rPr>
              <a:t>СПАСИБО ЗА ВНИМАНИЕ!</a:t>
            </a:r>
            <a:endParaRPr lang="en-GB" sz="5000" b="1" u="sng" dirty="0">
              <a:solidFill>
                <a:prstClr val="black"/>
              </a:solidFill>
            </a:endParaRPr>
          </a:p>
        </p:txBody>
      </p:sp>
    </p:spTree>
    <p:extLst>
      <p:ext uri="{BB962C8B-B14F-4D97-AF65-F5344CB8AC3E}">
        <p14:creationId xmlns:p14="http://schemas.microsoft.com/office/powerpoint/2010/main" xmlns="" val="1275275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half" idx="2"/>
            <p:extLst/>
          </p:nvPr>
        </p:nvGraphicFramePr>
        <p:xfrm>
          <a:off x="1775520" y="554744"/>
          <a:ext cx="8640960" cy="6217188"/>
        </p:xfrm>
        <a:graphic>
          <a:graphicData uri="http://schemas.openxmlformats.org/drawingml/2006/table">
            <a:tbl>
              <a:tblPr/>
              <a:tblGrid>
                <a:gridCol w="1243949">
                  <a:extLst>
                    <a:ext uri="{9D8B030D-6E8A-4147-A177-3AD203B41FA5}">
                      <a16:colId xmlns:a16="http://schemas.microsoft.com/office/drawing/2014/main" xmlns="" val="20000"/>
                    </a:ext>
                  </a:extLst>
                </a:gridCol>
                <a:gridCol w="7397011">
                  <a:extLst>
                    <a:ext uri="{9D8B030D-6E8A-4147-A177-3AD203B41FA5}">
                      <a16:colId xmlns:a16="http://schemas.microsoft.com/office/drawing/2014/main" xmlns="" val="20001"/>
                    </a:ext>
                  </a:extLst>
                </a:gridCol>
              </a:tblGrid>
              <a:tr h="637073">
                <a:tc>
                  <a:txBody>
                    <a:bodyPr/>
                    <a:lstStyle/>
                    <a:p>
                      <a:pPr algn="ct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0504512</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Решение о командировании на территории Российской Федерации </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95592">
                <a:tc>
                  <a:txBody>
                    <a:bodyPr/>
                    <a:lstStyle/>
                    <a:p>
                      <a:pPr algn="ct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0504513</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Изменение Решения о командировании на территории Российской Федерации</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95592">
                <a:tc>
                  <a:txBody>
                    <a:bodyPr/>
                    <a:lstStyle/>
                    <a:p>
                      <a:pPr algn="ct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0504515</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Решение о командировании на территорию иностранного государства</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95592">
                <a:tc>
                  <a:txBody>
                    <a:bodyPr/>
                    <a:lstStyle/>
                    <a:p>
                      <a:pPr algn="ctr">
                        <a:lnSpc>
                          <a:spcPct val="115000"/>
                        </a:lnSpc>
                        <a:spcAft>
                          <a:spcPts val="0"/>
                        </a:spcAft>
                      </a:pPr>
                      <a:r>
                        <a:rPr lang="ru-RU" sz="220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0504516</a:t>
                      </a:r>
                      <a:endParaRPr lang="ru-RU" sz="22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Изменение Решения о командировании на территорию иностранного государства</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16957">
                <a:tc>
                  <a:txBody>
                    <a:bodyPr/>
                    <a:lstStyle/>
                    <a:p>
                      <a:pPr algn="ctr">
                        <a:lnSpc>
                          <a:spcPct val="115000"/>
                        </a:lnSpc>
                        <a:spcAft>
                          <a:spcPts val="0"/>
                        </a:spcAft>
                      </a:pPr>
                      <a:r>
                        <a:rPr lang="ru-RU" sz="220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0504517</a:t>
                      </a:r>
                      <a:endParaRPr lang="ru-RU" sz="22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Решение о компенсации расходов на оплату стоимости проезда и провоза багажа для лиц, работающих в районах Крайнего Севера и приравненных к ним местностях, и членов их семей</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95592">
                <a:tc>
                  <a:txBody>
                    <a:bodyPr/>
                    <a:lstStyle/>
                    <a:p>
                      <a:pPr algn="ct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0504518</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Заявка – обоснование закупки товаров</a:t>
                      </a:r>
                      <a:r>
                        <a:rPr lang="ru-RU" sz="2200" kern="1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 работ (услуг) малого объема</a:t>
                      </a: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42242">
                <a:tc>
                  <a:txBody>
                    <a:bodyPr/>
                    <a:lstStyle/>
                    <a:p>
                      <a:pPr algn="ctr">
                        <a:lnSpc>
                          <a:spcPct val="115000"/>
                        </a:lnSpc>
                        <a:spcAft>
                          <a:spcPts val="0"/>
                        </a:spcAft>
                      </a:pPr>
                      <a:r>
                        <a:rPr lang="ru-RU" sz="220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0504520</a:t>
                      </a:r>
                      <a:endParaRPr lang="ru-RU" sz="220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200" dirty="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Отчет о расходах подотчетного лица </a:t>
                      </a:r>
                      <a:endParaRPr lang="ru-RU" sz="2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6</a:t>
            </a:fld>
            <a:endParaRPr lang="en-US" dirty="0">
              <a:solidFill>
                <a:prstClr val="black"/>
              </a:solidFill>
            </a:endParaRPr>
          </a:p>
        </p:txBody>
      </p:sp>
    </p:spTree>
    <p:extLst>
      <p:ext uri="{BB962C8B-B14F-4D97-AF65-F5344CB8AC3E}">
        <p14:creationId xmlns:p14="http://schemas.microsoft.com/office/powerpoint/2010/main" xmlns="" val="38481759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lgn="l" defTabSz="457200">
              <a:defRPr/>
            </a:pPr>
            <a:fld id="{B2D350B4-811D-9C49-8D4A-B431FFD45952}" type="slidenum">
              <a:rPr lang="en-US" sz="1800">
                <a:solidFill>
                  <a:prstClr val="black"/>
                </a:solidFill>
                <a:latin typeface="Calibri"/>
              </a:rPr>
              <a:pPr algn="l" defTabSz="457200">
                <a:defRPr/>
              </a:pPr>
              <a:t>7</a:t>
            </a:fld>
            <a:endParaRPr lang="en-US" sz="1800" dirty="0">
              <a:solidFill>
                <a:prstClr val="black"/>
              </a:solidFill>
              <a:latin typeface="Calibri"/>
            </a:endParaRPr>
          </a:p>
        </p:txBody>
      </p:sp>
      <p:sp>
        <p:nvSpPr>
          <p:cNvPr id="3" name="Прямоугольник 2"/>
          <p:cNvSpPr/>
          <p:nvPr/>
        </p:nvSpPr>
        <p:spPr>
          <a:xfrm>
            <a:off x="2063552" y="1431932"/>
            <a:ext cx="7988066" cy="4462760"/>
          </a:xfrm>
          <a:prstGeom prst="rect">
            <a:avLst/>
          </a:prstGeom>
        </p:spPr>
        <p:txBody>
          <a:bodyPr wrap="square">
            <a:spAutoFit/>
          </a:bodyPr>
          <a:lstStyle/>
          <a:p>
            <a:pPr indent="342900" algn="just">
              <a:defRPr/>
            </a:pPr>
            <a:r>
              <a:rPr lang="ru-RU" sz="28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169. Счет 20135 предназначен для учета различных </a:t>
            </a:r>
            <a:r>
              <a:rPr lang="ru-RU" sz="3200" b="1"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денежных документов</a:t>
            </a:r>
            <a:r>
              <a:rPr lang="ru-RU" sz="28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 оплаченные талоны на бензин и масла, на питание и т.п., оплаченные путевки в дома отдыха, санатории, турбазы, полученные извещения на почтовые переводы, почтовые марки, конверты с марками, марки государственной пошлины, </a:t>
            </a:r>
            <a:r>
              <a:rPr lang="ru-RU" sz="2800" b="1" i="1" dirty="0">
                <a:solidFill>
                  <a:srgbClr val="FF0000"/>
                </a:solidFill>
                <a:latin typeface="Times New Roman" panose="02020603050405020304" pitchFamily="18" charset="0"/>
                <a:ea typeface="Times New Roman" panose="02020603050405020304" pitchFamily="18" charset="0"/>
                <a:cs typeface="Calibri" panose="020F0502020204030204" pitchFamily="34" charset="0"/>
              </a:rPr>
              <a:t>перевозочные документы (билеты) для проезда железнодорожным, авиационным транспортом, оформленные на бумажном носителе</a:t>
            </a:r>
            <a:r>
              <a:rPr lang="ru-RU" sz="1400" dirty="0">
                <a:solidFill>
                  <a:prstClr val="black"/>
                </a:solidFill>
                <a:latin typeface="Times New Roman" panose="02020603050405020304" pitchFamily="18" charset="0"/>
                <a:ea typeface="Times New Roman" panose="02020603050405020304" pitchFamily="18" charset="0"/>
                <a:cs typeface="Calibri" panose="020F0502020204030204" pitchFamily="34" charset="0"/>
              </a:rPr>
              <a:t>.</a:t>
            </a:r>
            <a:endParaRPr lang="ru-RU" sz="110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4" name="Заголовок 1"/>
          <p:cNvSpPr txBox="1">
            <a:spLocks/>
          </p:cNvSpPr>
          <p:nvPr/>
        </p:nvSpPr>
        <p:spPr>
          <a:xfrm>
            <a:off x="3719736" y="183304"/>
            <a:ext cx="6366840" cy="725416"/>
          </a:xfrm>
          <a:prstGeom prst="rect">
            <a:avLst/>
          </a:prstGeom>
          <a:solidFill>
            <a:srgbClr val="9BBB59">
              <a:lumMod val="40000"/>
              <a:lumOff val="60000"/>
            </a:srgbClr>
          </a:solidFill>
          <a:scene3d>
            <a:camera prst="orthographicFront"/>
            <a:lightRig rig="threePt" dir="t"/>
          </a:scene3d>
          <a:sp3d>
            <a:bevelT w="165100" prst="coolSlant"/>
          </a:sp3d>
        </p:spPr>
        <p:txBody>
          <a:bodyP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dirty="0">
                <a:solidFill>
                  <a:prstClr val="black"/>
                </a:solidFill>
                <a:latin typeface="Calibri"/>
              </a:rPr>
              <a:t>Инструкция № 157н (198н)</a:t>
            </a:r>
          </a:p>
        </p:txBody>
      </p:sp>
    </p:spTree>
    <p:extLst>
      <p:ext uri="{BB962C8B-B14F-4D97-AF65-F5344CB8AC3E}">
        <p14:creationId xmlns:p14="http://schemas.microsoft.com/office/powerpoint/2010/main" xmlns="" val="3219734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half" idx="2"/>
            <p:extLst/>
          </p:nvPr>
        </p:nvGraphicFramePr>
        <p:xfrm>
          <a:off x="1773055" y="1052737"/>
          <a:ext cx="8435280" cy="4764949"/>
        </p:xfrm>
        <a:graphic>
          <a:graphicData uri="http://schemas.openxmlformats.org/drawingml/2006/table">
            <a:tbl>
              <a:tblPr/>
              <a:tblGrid>
                <a:gridCol w="1214339">
                  <a:extLst>
                    <a:ext uri="{9D8B030D-6E8A-4147-A177-3AD203B41FA5}">
                      <a16:colId xmlns:a16="http://schemas.microsoft.com/office/drawing/2014/main" xmlns="" val="20000"/>
                    </a:ext>
                  </a:extLst>
                </a:gridCol>
                <a:gridCol w="7220941">
                  <a:extLst>
                    <a:ext uri="{9D8B030D-6E8A-4147-A177-3AD203B41FA5}">
                      <a16:colId xmlns:a16="http://schemas.microsoft.com/office/drawing/2014/main" xmlns="" val="20001"/>
                    </a:ext>
                  </a:extLst>
                </a:gridCol>
              </a:tblGrid>
              <a:tr h="556480">
                <a:tc>
                  <a:txBody>
                    <a:bodyPr/>
                    <a:lstStyle/>
                    <a:p>
                      <a:pPr algn="ctr">
                        <a:lnSpc>
                          <a:spcPct val="115000"/>
                        </a:lnSpc>
                        <a:spcAft>
                          <a:spcPts val="0"/>
                        </a:spcAft>
                      </a:pPr>
                      <a:r>
                        <a:rPr lang="ru-RU" sz="2400" dirty="0" smtClean="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0504071</a:t>
                      </a:r>
                      <a:endParaRPr lang="ru-RU" sz="2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smtClean="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Журнал операций по исправлению ошибок прошлых лет</a:t>
                      </a: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95592">
                <a:tc>
                  <a:txBody>
                    <a:bodyPr/>
                    <a:lstStyle/>
                    <a:p>
                      <a:pPr algn="ctr">
                        <a:lnSpc>
                          <a:spcPct val="115000"/>
                        </a:lnSpc>
                        <a:spcAft>
                          <a:spcPts val="0"/>
                        </a:spcAft>
                      </a:pPr>
                      <a:r>
                        <a:rPr lang="ru-RU" sz="2400" dirty="0" smtClean="0">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rPr>
                        <a:t>0504071</a:t>
                      </a:r>
                      <a:endParaRPr lang="ru-RU" sz="2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Журнал операций </a:t>
                      </a:r>
                      <a:r>
                        <a:rPr kumimoji="0" lang="ru-RU" sz="24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межотчетного</a:t>
                      </a:r>
                      <a:r>
                        <a:rPr kumimoji="0" lang="ru-RU"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 периода</a:t>
                      </a:r>
                      <a:endParaRPr lang="ru-RU" sz="2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95592">
                <a:tc>
                  <a:txBody>
                    <a:bodyPr/>
                    <a:lstStyle/>
                    <a:p>
                      <a:pPr algn="ctr">
                        <a:lnSpc>
                          <a:spcPct val="115000"/>
                        </a:lnSpc>
                        <a:spcAft>
                          <a:spcPts val="0"/>
                        </a:spcAft>
                      </a:pPr>
                      <a:r>
                        <a:rPr lang="ru-RU" sz="2400" b="0" u="none" strike="noStrike"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0504072</a:t>
                      </a:r>
                      <a:endParaRPr lang="ru-RU"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612" marR="27612" marT="45425" marB="454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b="0" dirty="0" smtClean="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Главная книга</a:t>
                      </a:r>
                      <a:endParaRPr lang="ru-RU" sz="2400" b="0" dirty="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612" marR="27612" marT="45425" marB="4542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95592">
                <a:tc>
                  <a:txBody>
                    <a:bodyPr/>
                    <a:lstStyle/>
                    <a:p>
                      <a:pPr algn="ctr">
                        <a:lnSpc>
                          <a:spcPct val="115000"/>
                        </a:lnSpc>
                        <a:spcAft>
                          <a:spcPts val="0"/>
                        </a:spcAft>
                      </a:pPr>
                      <a:r>
                        <a:rPr lang="ru-RU" sz="2400" b="0" u="none" strike="noStrike"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0504514</a:t>
                      </a:r>
                      <a:endParaRPr lang="ru-RU" sz="24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612" marR="27612" marT="45425" marB="454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b="0" dirty="0" smtClean="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Кассовая книга</a:t>
                      </a:r>
                      <a:endParaRPr lang="ru-RU" sz="2400" b="0" dirty="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612" marR="27612" marT="45425" marB="4542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16957">
                <a:tc>
                  <a:txBody>
                    <a:bodyPr/>
                    <a:lstStyle/>
                    <a:p>
                      <a:pPr algn="ctr">
                        <a:lnSpc>
                          <a:spcPct val="100000"/>
                        </a:lnSpc>
                        <a:spcAft>
                          <a:spcPts val="5"/>
                        </a:spcAft>
                      </a:pPr>
                      <a:r>
                        <a:rPr kumimoji="0" lang="ru-RU" sz="2400" b="0" i="0" u="none" strike="noStrike" kern="1200" cap="none" spc="0" normalizeH="0" baseline="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0504093</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5"/>
                        </a:spcAft>
                      </a:pPr>
                      <a:r>
                        <a:rPr kumimoji="0" lang="ru-RU" sz="2400" b="0" i="0" u="none" strike="noStrike" kern="1200" cap="none" spc="0" normalizeH="0" baseline="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Журнал регистрации приходных и расходных ордеров </a:t>
                      </a:r>
                    </a:p>
                  </a:txBody>
                  <a:tcPr marL="39370" marR="39370" marT="64770" marB="6477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890527">
                <a:tc>
                  <a:txBody>
                    <a:bodyPr/>
                    <a:lstStyle/>
                    <a:p>
                      <a:pPr algn="ctr">
                        <a:lnSpc>
                          <a:spcPct val="100000"/>
                        </a:lnSpc>
                        <a:spcAft>
                          <a:spcPts val="5"/>
                        </a:spcAft>
                      </a:pPr>
                      <a:r>
                        <a:rPr kumimoji="0" lang="ru-RU" sz="2400" b="0" i="0" u="none" strike="noStrike" kern="1200" cap="none" spc="0" normalizeH="0" baseline="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0504094</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5"/>
                        </a:spcAft>
                      </a:pPr>
                      <a:r>
                        <a:rPr kumimoji="0" lang="ru-RU" sz="2400" b="0" i="0" u="none" strike="noStrike" kern="1200" cap="none" spc="0" normalizeH="0" baseline="0" dirty="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Ведомость дополнительных доходов работника (сотрудника), облагаемых НДФЛ, страховыми взносами </a:t>
                      </a:r>
                    </a:p>
                  </a:txBody>
                  <a:tcPr marL="39370" marR="39370" marT="64770" marB="6477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42242">
                <a:tc>
                  <a:txBody>
                    <a:bodyPr/>
                    <a:lstStyle/>
                    <a:p>
                      <a:pPr algn="ctr">
                        <a:lnSpc>
                          <a:spcPct val="115000"/>
                        </a:lnSpc>
                        <a:spcAft>
                          <a:spcPts val="0"/>
                        </a:spcAft>
                      </a:pPr>
                      <a:endParaRPr lang="ru-RU"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18826" marR="18826" marT="30972" marB="3097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7" name="Номер слайда 6"/>
          <p:cNvSpPr>
            <a:spLocks noGrp="1"/>
          </p:cNvSpPr>
          <p:nvPr>
            <p:ph type="sldNum" sz="quarter" idx="12"/>
          </p:nvPr>
        </p:nvSpPr>
        <p:spPr/>
        <p:txBody>
          <a:bodyPr/>
          <a:lstStyle/>
          <a:p>
            <a:pPr defTabSz="457200"/>
            <a:fld id="{B2D350B4-811D-9C49-8D4A-B431FFD45952}" type="slidenum">
              <a:rPr lang="en-US" smtClean="0">
                <a:solidFill>
                  <a:prstClr val="black"/>
                </a:solidFill>
              </a:rPr>
              <a:pPr defTabSz="457200"/>
              <a:t>8</a:t>
            </a:fld>
            <a:endParaRPr lang="en-US" dirty="0">
              <a:solidFill>
                <a:prstClr val="black"/>
              </a:solidFill>
            </a:endParaRPr>
          </a:p>
        </p:txBody>
      </p:sp>
    </p:spTree>
    <p:extLst>
      <p:ext uri="{BB962C8B-B14F-4D97-AF65-F5344CB8AC3E}">
        <p14:creationId xmlns:p14="http://schemas.microsoft.com/office/powerpoint/2010/main" xmlns="" val="2990710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14"/>
          <p:cNvSpPr>
            <a:spLocks noGrp="1"/>
          </p:cNvSpPr>
          <p:nvPr>
            <p:ph type="sldNum" sz="quarter" idx="12"/>
          </p:nvPr>
        </p:nvSpPr>
        <p:spPr>
          <a:xfrm>
            <a:off x="10120143" y="179387"/>
            <a:ext cx="547857" cy="365125"/>
          </a:xfrm>
        </p:spPr>
        <p:txBody>
          <a:bodyPr/>
          <a:lstStyle/>
          <a:p>
            <a:pPr algn="l">
              <a:defRPr/>
            </a:pPr>
            <a:r>
              <a:rPr lang="ru-RU" sz="1800" b="1" dirty="0">
                <a:solidFill>
                  <a:srgbClr val="C79023"/>
                </a:solidFill>
                <a:latin typeface="Calibri"/>
              </a:rPr>
              <a:t> </a:t>
            </a:r>
            <a:fld id="{D81B3B79-DEF0-4346-A5D2-0443081EFB3D}" type="slidenum">
              <a:rPr lang="ru-RU" sz="1800" b="1">
                <a:solidFill>
                  <a:srgbClr val="C79023"/>
                </a:solidFill>
                <a:latin typeface="Calibri"/>
              </a:rPr>
              <a:pPr algn="l">
                <a:defRPr/>
              </a:pPr>
              <a:t>9</a:t>
            </a:fld>
            <a:endParaRPr lang="en-US" sz="1800" b="1" dirty="0">
              <a:solidFill>
                <a:srgbClr val="C79023"/>
              </a:solidFill>
              <a:latin typeface="Calibri"/>
            </a:endParaRPr>
          </a:p>
        </p:txBody>
      </p:sp>
      <p:cxnSp>
        <p:nvCxnSpPr>
          <p:cNvPr id="28" name="Straight Connector 16"/>
          <p:cNvCxnSpPr/>
          <p:nvPr/>
        </p:nvCxnSpPr>
        <p:spPr>
          <a:xfrm>
            <a:off x="10147002" y="265643"/>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11" name="Прямоугольник 10"/>
          <p:cNvSpPr/>
          <p:nvPr/>
        </p:nvSpPr>
        <p:spPr>
          <a:xfrm>
            <a:off x="4007768" y="552858"/>
            <a:ext cx="5904656" cy="646331"/>
          </a:xfrm>
          <a:prstGeom prst="rect">
            <a:avLst/>
          </a:prstGeom>
        </p:spPr>
        <p:txBody>
          <a:bodyPr wrap="square">
            <a:spAutoFit/>
          </a:bodyPr>
          <a:lstStyle/>
          <a:p>
            <a:pPr algn="ctr" defTabSz="457200">
              <a:defRPr/>
            </a:pPr>
            <a:r>
              <a:rPr lang="ru-RU" b="1" dirty="0">
                <a:solidFill>
                  <a:srgbClr val="00602B"/>
                </a:solidFill>
                <a:latin typeface="Times New Roman" panose="02020603050405020304" pitchFamily="18" charset="0"/>
                <a:cs typeface="Times New Roman" panose="02020603050405020304" pitchFamily="18" charset="0"/>
              </a:rPr>
              <a:t>УСЛОВИЯ ОСВОБОЖДЕНИЯ ОТ ОТВЕТСТВЕННОСТИ</a:t>
            </a:r>
          </a:p>
        </p:txBody>
      </p:sp>
      <p:sp>
        <p:nvSpPr>
          <p:cNvPr id="16" name="Прямоугольник 15"/>
          <p:cNvSpPr/>
          <p:nvPr/>
        </p:nvSpPr>
        <p:spPr>
          <a:xfrm>
            <a:off x="1776583" y="1430038"/>
            <a:ext cx="8577873" cy="707886"/>
          </a:xfrm>
          <a:prstGeom prst="rect">
            <a:avLst/>
          </a:prstGeom>
        </p:spPr>
        <p:txBody>
          <a:bodyPr wrap="square">
            <a:spAutoFit/>
          </a:bodyPr>
          <a:lstStyle/>
          <a:p>
            <a:pPr algn="ctr" defTabSz="457200">
              <a:defRPr/>
            </a:pPr>
            <a:r>
              <a:rPr lang="ru-RU" sz="2000" b="1" u="sng" dirty="0">
                <a:solidFill>
                  <a:prstClr val="black"/>
                </a:solidFill>
                <a:latin typeface="Times New Roman" panose="02020603050405020304" pitchFamily="18" charset="0"/>
                <a:cs typeface="Times New Roman" panose="02020603050405020304" pitchFamily="18" charset="0"/>
              </a:rPr>
              <a:t>условия освобождения от ответственности, предусмотренной статьей 15.15.6 КоАП</a:t>
            </a:r>
          </a:p>
        </p:txBody>
      </p:sp>
      <p:sp>
        <p:nvSpPr>
          <p:cNvPr id="17" name="Прямоугольник 16"/>
          <p:cNvSpPr/>
          <p:nvPr/>
        </p:nvSpPr>
        <p:spPr>
          <a:xfrm>
            <a:off x="1554872" y="2137924"/>
            <a:ext cx="8839199" cy="4093428"/>
          </a:xfrm>
          <a:prstGeom prst="rect">
            <a:avLst/>
          </a:prstGeom>
        </p:spPr>
        <p:txBody>
          <a:bodyPr wrap="square">
            <a:spAutoFit/>
          </a:bodyPr>
          <a:lstStyle/>
          <a:p>
            <a:pPr marL="342900" indent="-342900" algn="just" defTabSz="457200">
              <a:buFont typeface="Arial" panose="020B0604020202020204" pitchFamily="34" charset="0"/>
              <a:buChar char="•"/>
              <a:defRPr/>
            </a:pPr>
            <a:r>
              <a:rPr lang="ru-RU" sz="2000" b="1" dirty="0">
                <a:solidFill>
                  <a:prstClr val="black"/>
                </a:solidFill>
                <a:latin typeface="Times New Roman" panose="02020603050405020304" pitchFamily="18" charset="0"/>
                <a:cs typeface="Times New Roman" panose="02020603050405020304" pitchFamily="18" charset="0"/>
              </a:rPr>
              <a:t>представление уточненной налоговой декларации (расчета) и уплата на ее основании суммы налога (сбора, страхового взноса), а также уплата соответствующих пеней;</a:t>
            </a:r>
          </a:p>
          <a:p>
            <a:pPr marL="342900" indent="-342900" algn="just" defTabSz="457200">
              <a:buFont typeface="Arial" panose="020B0604020202020204" pitchFamily="34" charset="0"/>
              <a:buChar char="•"/>
              <a:defRPr/>
            </a:pPr>
            <a:r>
              <a:rPr lang="ru-RU" sz="2000" b="1" dirty="0">
                <a:solidFill>
                  <a:prstClr val="black"/>
                </a:solidFill>
                <a:latin typeface="Times New Roman" panose="02020603050405020304" pitchFamily="18" charset="0"/>
                <a:cs typeface="Times New Roman" panose="02020603050405020304" pitchFamily="18" charset="0"/>
              </a:rPr>
              <a:t>представление отчетности, содержащей уточненные (исправленные) показатели, в том числе вследствие исправления выявленных ошибок:</a:t>
            </a:r>
          </a:p>
          <a:p>
            <a:pPr marL="285750" indent="-285750" algn="just" defTabSz="457200">
              <a:buFont typeface="Wingdings" panose="05000000000000000000" pitchFamily="2" charset="2"/>
              <a:buChar char="Ø"/>
              <a:defRPr/>
            </a:pPr>
            <a:r>
              <a:rPr lang="ru-RU" sz="2000" b="1" dirty="0">
                <a:solidFill>
                  <a:srgbClr val="FF0000"/>
                </a:solidFill>
                <a:latin typeface="Times New Roman" panose="02020603050405020304" pitchFamily="18" charset="0"/>
                <a:cs typeface="Times New Roman" panose="02020603050405020304" pitchFamily="18" charset="0"/>
              </a:rPr>
              <a:t>до принятия отчетности</a:t>
            </a:r>
            <a:r>
              <a:rPr lang="ru-RU" sz="2000" b="1" dirty="0">
                <a:solidFill>
                  <a:prstClr val="black"/>
                </a:solidFill>
                <a:latin typeface="Times New Roman" panose="02020603050405020304" pitchFamily="18" charset="0"/>
                <a:cs typeface="Times New Roman" panose="02020603050405020304" pitchFamily="18" charset="0"/>
              </a:rPr>
              <a:t> </a:t>
            </a:r>
            <a:r>
              <a:rPr lang="ru-RU" sz="2000" b="1" dirty="0">
                <a:solidFill>
                  <a:srgbClr val="FF0000"/>
                </a:solidFill>
                <a:latin typeface="Times New Roman" panose="02020603050405020304" pitchFamily="18" charset="0"/>
                <a:cs typeface="Times New Roman" panose="02020603050405020304" pitchFamily="18" charset="0"/>
              </a:rPr>
              <a:t>финансовым органом</a:t>
            </a:r>
            <a:r>
              <a:rPr lang="ru-RU" sz="2000" dirty="0">
                <a:solidFill>
                  <a:prstClr val="black"/>
                </a:solidFill>
                <a:latin typeface="Times New Roman" panose="02020603050405020304" pitchFamily="18" charset="0"/>
                <a:cs typeface="Times New Roman" panose="02020603050405020304" pitchFamily="18" charset="0"/>
              </a:rPr>
              <a:t>, ГРБС, субъектом консолидированной отчетности;</a:t>
            </a:r>
          </a:p>
          <a:p>
            <a:pPr marL="285750" indent="-285750" algn="just" defTabSz="457200">
              <a:buFont typeface="Wingdings" panose="05000000000000000000" pitchFamily="2" charset="2"/>
              <a:buChar char="Ø"/>
              <a:defRPr/>
            </a:pPr>
            <a:r>
              <a:rPr lang="ru-RU" sz="2000" b="1" dirty="0">
                <a:solidFill>
                  <a:srgbClr val="FF0000"/>
                </a:solidFill>
                <a:latin typeface="Times New Roman" panose="02020603050405020304" pitchFamily="18" charset="0"/>
                <a:cs typeface="Times New Roman" panose="02020603050405020304" pitchFamily="18" charset="0"/>
              </a:rPr>
              <a:t>после принятия отчетности </a:t>
            </a:r>
            <a:r>
              <a:rPr lang="ru-RU" sz="2000" dirty="0">
                <a:solidFill>
                  <a:prstClr val="black"/>
                </a:solidFill>
                <a:latin typeface="Times New Roman" panose="02020603050405020304" pitchFamily="18" charset="0"/>
                <a:cs typeface="Times New Roman" panose="02020603050405020304" pitchFamily="18" charset="0"/>
              </a:rPr>
              <a:t>субъектом консолидированной отчетности, </a:t>
            </a:r>
            <a:r>
              <a:rPr lang="ru-RU" sz="2000" b="1" dirty="0">
                <a:solidFill>
                  <a:srgbClr val="FF0000"/>
                </a:solidFill>
                <a:latin typeface="Times New Roman" panose="02020603050405020304" pitchFamily="18" charset="0"/>
                <a:cs typeface="Times New Roman" panose="02020603050405020304" pitchFamily="18" charset="0"/>
              </a:rPr>
              <a:t>но до момента обнаружения органом, уполномоченным составлять протоколы</a:t>
            </a:r>
            <a:r>
              <a:rPr lang="ru-RU" sz="2000" dirty="0">
                <a:solidFill>
                  <a:prstClr val="black"/>
                </a:solidFill>
                <a:latin typeface="Times New Roman" panose="02020603050405020304" pitchFamily="18" charset="0"/>
                <a:cs typeface="Times New Roman" panose="02020603050405020304" pitchFamily="18" charset="0"/>
              </a:rPr>
              <a:t> об адм. правонарушениях, ошибок отчетности;</a:t>
            </a:r>
          </a:p>
          <a:p>
            <a:pPr marL="285750" indent="-285750" algn="just" defTabSz="457200">
              <a:buFont typeface="Wingdings" panose="05000000000000000000" pitchFamily="2" charset="2"/>
              <a:buChar char="Ø"/>
              <a:defRPr/>
            </a:pPr>
            <a:r>
              <a:rPr lang="ru-RU" sz="2000" b="1" dirty="0">
                <a:solidFill>
                  <a:srgbClr val="FF0000"/>
                </a:solidFill>
                <a:latin typeface="Times New Roman" panose="02020603050405020304" pitchFamily="18" charset="0"/>
                <a:cs typeface="Times New Roman" panose="02020603050405020304" pitchFamily="18" charset="0"/>
              </a:rPr>
              <a:t>после проведения органом, уполномоченным составлять протоколы </a:t>
            </a:r>
            <a:r>
              <a:rPr lang="ru-RU" sz="2000" dirty="0">
                <a:solidFill>
                  <a:prstClr val="black"/>
                </a:solidFill>
                <a:latin typeface="Times New Roman" panose="02020603050405020304" pitchFamily="18" charset="0"/>
                <a:cs typeface="Times New Roman" panose="02020603050405020304" pitchFamily="18" charset="0"/>
              </a:rPr>
              <a:t>об адм. правонарушениях, проверки отчетности, </a:t>
            </a:r>
            <a:r>
              <a:rPr lang="ru-RU" sz="2000" b="1" dirty="0">
                <a:solidFill>
                  <a:srgbClr val="FF0000"/>
                </a:solidFill>
                <a:latin typeface="Times New Roman" panose="02020603050405020304" pitchFamily="18" charset="0"/>
                <a:cs typeface="Times New Roman" panose="02020603050405020304" pitchFamily="18" charset="0"/>
              </a:rPr>
              <a:t>по результатам которой не были обнаружены исправленные ошибки</a:t>
            </a:r>
            <a:r>
              <a:rPr lang="ru-RU" sz="2000" dirty="0">
                <a:solidFill>
                  <a:prstClr val="black"/>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xmlns="" val="2838519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3517</Words>
  <Application>Microsoft Office PowerPoint</Application>
  <PresentationFormat>Произвольный</PresentationFormat>
  <Paragraphs>338</Paragraphs>
  <Slides>51</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51</vt:i4>
      </vt:variant>
    </vt:vector>
  </HeadingPairs>
  <TitlesOfParts>
    <vt:vector size="53" baseType="lpstr">
      <vt:lpstr>Тема Office</vt:lpstr>
      <vt:lpstr>Worksheet</vt:lpstr>
      <vt:lpstr>Слайд 1</vt:lpstr>
      <vt:lpstr>Слайд 2</vt:lpstr>
      <vt:lpstr>Слайд 3</vt:lpstr>
      <vt:lpstr>Электронные документы</vt:lpstr>
      <vt:lpstr>Скан-копии электронных документов</vt:lpstr>
      <vt:lpstr>Слайд 6</vt:lpstr>
      <vt:lpstr>Слайд 7</vt:lpstr>
      <vt:lpstr>Слайд 8</vt:lpstr>
      <vt:lpstr>Слайд 9</vt:lpstr>
      <vt:lpstr>Журнал операций по исправлению ошибок прошлых лет </vt:lpstr>
      <vt:lpstr>Слайд 11</vt:lpstr>
      <vt:lpstr>Слайд 12</vt:lpstr>
      <vt:lpstr>Слайд 13</vt:lpstr>
      <vt:lpstr>Слайд 14</vt:lpstr>
      <vt:lpstr>Слайд 15</vt:lpstr>
      <vt:lpstr>Главная книга (ф. 0504072) </vt:lpstr>
      <vt:lpstr>Главная книга (ф. 0504072) </vt:lpstr>
      <vt:lpstr>Слайд 18</vt:lpstr>
      <vt:lpstr>Слайд 19</vt:lpstr>
      <vt:lpstr>Слайд 20</vt:lpstr>
      <vt:lpstr>Проект приказа НОВЫЙ ПРИКАЗ    по    Унифицированным документам </vt:lpstr>
      <vt:lpstr>Слайд 22</vt:lpstr>
      <vt:lpstr>Слайд 23</vt:lpstr>
      <vt:lpstr>Слайд 24</vt:lpstr>
      <vt:lpstr>Ведомость начисления доходов</vt:lpstr>
      <vt:lpstr>Слайд 26</vt:lpstr>
      <vt:lpstr>Слайд 27</vt:lpstr>
      <vt:lpstr>Слайд 28</vt:lpstr>
      <vt:lpstr>Слайд 29</vt:lpstr>
      <vt:lpstr>Слайд 30</vt:lpstr>
      <vt:lpstr>Проекты приказов изм. в Инструкции</vt:lpstr>
      <vt:lpstr>Проекты приказов изм. в Инструкции</vt:lpstr>
      <vt:lpstr>Изменения в положения по учету  в 2020 – 202 году изменения в  приказы 157н, 162н, 174н, 183н </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Светлана</cp:lastModifiedBy>
  <cp:revision>19</cp:revision>
  <cp:lastPrinted>2020-12-07T03:45:57Z</cp:lastPrinted>
  <dcterms:created xsi:type="dcterms:W3CDTF">2020-10-24T06:30:10Z</dcterms:created>
  <dcterms:modified xsi:type="dcterms:W3CDTF">2020-12-18T05:01:03Z</dcterms:modified>
</cp:coreProperties>
</file>