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05" r:id="rId6"/>
    <p:sldMasterId id="2147483718" r:id="rId7"/>
  </p:sldMasterIdLst>
  <p:notesMasterIdLst>
    <p:notesMasterId r:id="rId23"/>
  </p:notesMasterIdLst>
  <p:sldIdLst>
    <p:sldId id="397" r:id="rId8"/>
    <p:sldId id="377" r:id="rId9"/>
    <p:sldId id="378" r:id="rId10"/>
    <p:sldId id="379" r:id="rId11"/>
    <p:sldId id="386" r:id="rId12"/>
    <p:sldId id="387" r:id="rId13"/>
    <p:sldId id="388" r:id="rId14"/>
    <p:sldId id="391" r:id="rId15"/>
    <p:sldId id="392" r:id="rId16"/>
    <p:sldId id="380" r:id="rId17"/>
    <p:sldId id="381" r:id="rId18"/>
    <p:sldId id="393" r:id="rId19"/>
    <p:sldId id="394" r:id="rId20"/>
    <p:sldId id="395" r:id="rId21"/>
    <p:sldId id="398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387"/>
    <a:srgbClr val="F8FFB3"/>
    <a:srgbClr val="CDC5FD"/>
    <a:srgbClr val="BCF1FC"/>
    <a:srgbClr val="87FDFD"/>
    <a:srgbClr val="007434"/>
    <a:srgbClr val="C5DAE7"/>
    <a:srgbClr val="00B0F0"/>
    <a:srgbClr val="66FF33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05" autoAdjust="0"/>
  </p:normalViewPr>
  <p:slideViewPr>
    <p:cSldViewPr>
      <p:cViewPr varScale="1">
        <p:scale>
          <a:sx n="112" d="100"/>
          <a:sy n="11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B1A586-746A-4EE5-B5F2-0705F6F3F639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88D9A0-84AD-4303-BF6C-75CE4BF0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616E96-053C-40A5-BF1B-6134207AF0FF}" type="slidenum">
              <a:rPr lang="ru-RU" smtClean="0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1</a:t>
            </a:fld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2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3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9A82EA-1BFE-4067-A8A4-206EBD8A543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7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8D9A0-84AD-4303-BF6C-75CE4BF018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858-EBF7-45C3-B15E-4751E9DE4B53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2836-BE5D-489F-BD42-7CDC870F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33A-C724-472E-8EC9-D8D976BF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5B1-2E61-41FC-89A8-E6E71044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0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A8C-F7E1-453E-B864-29E6248A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4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7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3344-E934-4A4B-9F50-88B6D271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D716-A24F-44F1-9226-E6226C9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4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C844-B12C-46F0-92E5-5565421B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DF4-0610-41D1-8209-D9A9A7B6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6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900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96D5-9797-4A62-831D-23DF8D8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14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B3C8-6A34-490A-86A1-EFE0B74EBE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DEBD-594C-41B7-87DA-9DF1F2BD3A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4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BF15-C4DD-4F9A-A5D7-691CEF5038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36FE-83CE-435E-BDBC-B31182753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F20-7079-4DDC-BDD1-C3EFDCC01D6A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E87-345E-4933-968E-8AF0DDFD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6AC4-2C04-47D0-A3D9-CD38333F3E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B099-31EE-420A-AD46-E169A0E5F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9471-6CFF-43CA-B04C-5D36D43AD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4FFE-05DE-4B56-A596-B1B171B47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B8CB-D5F2-406B-BF53-4604A66E86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F27B-F830-4C44-BCB8-961A805EE3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18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1F9C-55BD-449B-A4F2-AEC00951BC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57ED-40D2-4B62-97C0-5A19940F8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3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5484-BFDC-4DB0-90A2-FE5AB8BFD8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961E-8C1B-4821-8605-D60F1CA08F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0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77FF-A821-4858-83D4-00ACCFF58BF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3395-C931-483B-9885-D9E777E8FD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E853-F123-4719-BD8E-E93EDC90C8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0420-370E-4F05-938B-BC3F0C4CBD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84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1C56-B618-47E2-9A78-44986B3675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AD76-AE64-4484-B7F3-FCE6BCD65A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81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2C29-58B1-4A4D-88D7-9B9080BA35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C4EF-36A7-445D-98E2-1C9F5156EF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10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91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1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D766-8BDF-4E7D-AFDF-5507CB44F2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B0F-26AD-40FD-87A9-4217BDE77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1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9BC-F852-44E7-850B-BE5C8CB7798D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60A9-C24E-466E-BF07-1151378D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B3C8-6A34-490A-86A1-EFE0B74EBE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DEBD-594C-41B7-87DA-9DF1F2BD3A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82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BF15-C4DD-4F9A-A5D7-691CEF5038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36FE-83CE-435E-BDBC-B31182753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6AC4-2C04-47D0-A3D9-CD38333F3E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B099-31EE-420A-AD46-E169A0E5F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68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9471-6CFF-43CA-B04C-5D36D43AD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4FFE-05DE-4B56-A596-B1B171B47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B8CB-D5F2-406B-BF53-4604A66E86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F27B-F830-4C44-BCB8-961A805EE3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1F9C-55BD-449B-A4F2-AEC00951BC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57ED-40D2-4B62-97C0-5A19940F8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5484-BFDC-4DB0-90A2-FE5AB8BFD8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961E-8C1B-4821-8605-D60F1CA08F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77FF-A821-4858-83D4-00ACCFF58BF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3395-C931-483B-9885-D9E777E8FD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E853-F123-4719-BD8E-E93EDC90C8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0420-370E-4F05-938B-BC3F0C4CBD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4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1C56-B618-47E2-9A78-44986B3675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AD76-AE64-4484-B7F3-FCE6BCD65A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6B-C476-434D-8C59-35062CB726D2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95F-35F1-4F6C-9836-DAF89A14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2C29-58B1-4A4D-88D7-9B9080BA35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C4EF-36A7-445D-98E2-1C9F5156EF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6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9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1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D766-8BDF-4E7D-AFDF-5507CB44F2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B0F-26AD-40FD-87A9-4217BDE77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3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858-EBF7-45C3-B15E-4751E9DE4B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2836-BE5D-489F-BD42-7CDC870F2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8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F20-7079-4DDC-BDD1-C3EFDCC01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E87-345E-4933-968E-8AF0DDFD1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0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9BC-F852-44E7-850B-BE5C8CB779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60A9-C24E-466E-BF07-1151378D89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1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6B-C476-434D-8C59-35062CB7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95F-35F1-4F6C-9836-DAF89A147C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5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973-821B-48D9-A214-1B3CAC4062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D31E-ABE9-4C9B-99ED-2B77253BB2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9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9900-2A74-45A4-9A21-E7DCB807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1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79D-9EA3-49C5-B925-9075BC74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6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83E-C205-4F02-9CC5-73EAF51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9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973-821B-48D9-A214-1B3CAC4062A1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D31E-ABE9-4C9B-99ED-2B77253B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522C-A59D-4E4F-8B66-F327218F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38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33A-C724-472E-8EC9-D8D976BF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70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5B1-2E61-41FC-89A8-E6E71044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06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A8C-F7E1-453E-B864-29E6248A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63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6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3344-E934-4A4B-9F50-88B6D271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56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D716-A24F-44F1-9226-E6226C9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75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C844-B12C-46F0-92E5-5565421B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89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DF4-0610-41D1-8209-D9A9A7B6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98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900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96D5-9797-4A62-831D-23DF8D8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01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9900-2A74-45A4-9A21-E7DCB807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9900-2A74-45A4-9A21-E7DCB807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97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79D-9EA3-49C5-B925-9075BC74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1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83E-C205-4F02-9CC5-73EAF51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2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522C-A59D-4E4F-8B66-F327218F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60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33A-C724-472E-8EC9-D8D976BF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1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5B1-2E61-41FC-89A8-E6E71044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50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A8C-F7E1-453E-B864-29E6248A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5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6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3344-E934-4A4B-9F50-88B6D271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14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D716-A24F-44F1-9226-E6226C9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38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C844-B12C-46F0-92E5-5565421B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46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DF4-0610-41D1-8209-D9A9A7B6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79D-9EA3-49C5-B925-9075BC74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31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900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96D5-9797-4A62-831D-23DF8D8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2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83E-C205-4F02-9CC5-73EAF51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522C-A59D-4E4F-8B66-F327218F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91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381E-C92E-4053-89A3-5E816D50F015}" type="datetime1">
              <a:rPr lang="ru-RU" smtClean="0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503-00FF-456B-9D0B-22D85ECB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355"/>
            <a:ext cx="5759450" cy="5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738"/>
            <a:ext cx="8229600" cy="45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139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139"/>
            <a:ext cx="2895600" cy="36472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139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C74B6-1CE5-4A89-8A08-8A55087B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91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DF800-0FA9-471A-971D-CA10BCCA48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1D9F4-D3CD-4783-AF27-0FFD694226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9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DF800-0FA9-471A-971D-CA10BCCA48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1D9F4-D3CD-4783-AF27-0FFD694226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381E-C92E-4053-89A3-5E816D50F0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503-00FF-456B-9D0B-22D85ECB2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339"/>
            <a:ext cx="5759450" cy="5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726"/>
            <a:ext cx="8229600" cy="45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126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126"/>
            <a:ext cx="2895600" cy="36472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126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C74B6-1CE5-4A89-8A08-8A55087B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339"/>
            <a:ext cx="5759450" cy="5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720"/>
            <a:ext cx="8229600" cy="45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120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120"/>
            <a:ext cx="2895600" cy="36472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120"/>
            <a:ext cx="2133600" cy="364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C74B6-1CE5-4A89-8A08-8A55087B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186D11681A31339C062F220E31DDCD635F799C999C250524380E7326315397585621D5D4986F059O4HAN" TargetMode="Externa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492500" y="5267169"/>
            <a:ext cx="544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>Начальник Управления</a:t>
            </a:r>
          </a:p>
          <a:p>
            <a:pPr algn="ctr"/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>внутреннего контроля </a:t>
            </a:r>
            <a:r>
              <a:rPr lang="ru-RU" altLang="ru-RU" sz="2000" b="1" dirty="0" smtClean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>и аудита</a:t>
            </a:r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/>
            </a:r>
            <a:b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>СОЛОДОВ </a:t>
            </a:r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  <a:cs typeface="Arial" charset="0"/>
              </a:rPr>
              <a:t>Алексей Викторович</a:t>
            </a:r>
            <a:endParaRPr lang="ru-RU" altLang="ru-RU" sz="2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247824"/>
            <a:ext cx="8642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b="1" kern="0" dirty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938" y="1661531"/>
            <a:ext cx="9136062" cy="29698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ВНУТРЕННЕГО КОНТРОЛЯ И ВНУТРЕННЕГО АУДИТА, ПРОФИЛАКТИКИ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КОРРУПЦИОННЫХ </a:t>
            </a:r>
            <a: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ПРАВОНАРУШЕНИЙ В ФЕДЕРАЛЬНОМ КАЗНАЧЕЙСТВЕ В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b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700" b="1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700" b="1" dirty="0" smtClean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579121" y="163096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662" y="1988840"/>
            <a:ext cx="8480729" cy="3600400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ru-RU" sz="20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 Федерального казначейства от </a:t>
            </a:r>
            <a: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8 апреля 2015</a:t>
            </a:r>
            <a:r>
              <a:rPr lang="ru-RU" sz="20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 г. № </a:t>
            </a:r>
            <a: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b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уведомления федеральными государственными служащими центрального аппарата Федерального казначейства, территориальных органов Федерального казначейства, работниками федерального казенного учреждения «Центр </a:t>
            </a:r>
            <a:b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 обеспечению деятельности Казначейства России» представителя нанимателя (работодателя) о фактах обращения в целях склонения </a:t>
            </a:r>
            <a:b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их к совершению коррупционных правонарушений, регистрации таких уведомлений и организации проверки содержащихся в них сведений»</a:t>
            </a:r>
            <a:endParaRPr lang="ru-RU" sz="20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6"/>
          <p:cNvSpPr txBox="1">
            <a:spLocks noGrp="1"/>
          </p:cNvSpPr>
          <p:nvPr/>
        </p:nvSpPr>
        <p:spPr bwMode="auto">
          <a:xfrm>
            <a:off x="6516216" y="6036754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10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1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92137"/>
              </p:ext>
            </p:extLst>
          </p:nvPr>
        </p:nvGraphicFramePr>
        <p:xfrm>
          <a:off x="2146942" y="-2797"/>
          <a:ext cx="4850116" cy="686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6994" imgH="8020002" progId="AcroExch.Document.11">
                  <p:embed/>
                </p:oleObj>
              </mc:Choice>
              <mc:Fallback>
                <p:oleObj name="Acrobat Document" r:id="rId3" imgW="5666994" imgH="802000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942" y="-2797"/>
                        <a:ext cx="4850116" cy="686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588224" y="6025375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11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82359"/>
              </p:ext>
            </p:extLst>
          </p:nvPr>
        </p:nvGraphicFramePr>
        <p:xfrm>
          <a:off x="611560" y="2017036"/>
          <a:ext cx="3193472" cy="4519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017036"/>
                        <a:ext cx="3193472" cy="4519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07031"/>
            <a:ext cx="8784976" cy="1100435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от 19 июня 2018 г. № 168</a:t>
            </a:r>
          </a:p>
          <a:p>
            <a:pPr algn="ctr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уведомления представителя нанимателя федеральными государственными гражданскими служащими центрального аппарата Федерального казначейства и федеральными государственными гражданскими служащими территориальных органов Федерального казначейства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иной оплачиваемой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работе»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077072"/>
            <a:ext cx="1944216" cy="8659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иной оплачиваемой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1196" y="4077072"/>
            <a:ext cx="2016224" cy="8659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возникновению конфликта интересов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6820316" y="1841273"/>
            <a:ext cx="288032" cy="4328864"/>
          </a:xfrm>
          <a:prstGeom prst="leftBrace">
            <a:avLst>
              <a:gd name="adj1" fmla="val 1048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8538" y="3574831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533545"/>
            <a:ext cx="1584176" cy="10212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уведомления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иной оплачиваемой работе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5752" y="5533546"/>
            <a:ext cx="2286000" cy="10212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доходов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обязательствах имущественного характера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6092722" y="3353701"/>
            <a:ext cx="288032" cy="4092054"/>
          </a:xfrm>
          <a:prstGeom prst="leftBrace">
            <a:avLst>
              <a:gd name="adj1" fmla="val 1048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0624" y="4910284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211960" y="2153086"/>
            <a:ext cx="4572000" cy="1478756"/>
          </a:xfrm>
          <a:prstGeom prst="frame">
            <a:avLst>
              <a:gd name="adj1" fmla="val 3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гражданскими служащими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права осуществлять иную оплачиваемую деятельность является основанием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 отношении них проверки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к ответственности в соответствии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79121" y="163096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17" name="Номер слайда 6"/>
          <p:cNvSpPr txBox="1">
            <a:spLocks noGrp="1"/>
          </p:cNvSpPr>
          <p:nvPr/>
        </p:nvSpPr>
        <p:spPr bwMode="auto">
          <a:xfrm>
            <a:off x="6803611" y="628094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12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gpootontk.my1.ru/CPC/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1410"/>
            <a:ext cx="579946" cy="77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281707" y="2032146"/>
            <a:ext cx="178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менее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980736"/>
            <a:ext cx="9073008" cy="1100435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Типовое положение о сообщении отдельными категориями лиц о получении подарка в связи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 протокольными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мероприятиями, служебными командировками и другими официальными мероприятиями, участие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которых связано с исполнением ими служебных (должностных) обязанностей, сдаче и оценке подарка, реализации (выкупе) и зачислении средств, вырученных от его реализации, утвержденное Постановлением Правительства Российской Федерации от 9 января 2014 г. №  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2132867"/>
            <a:ext cx="4176464" cy="25922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 получать подарки </a:t>
            </a:r>
            <a:b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(юридических) лиц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их должностным положением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ими служебных (должностных) обязанностей,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подарков, полученных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протокольными мероприятиями, служебными командировками и другими официальными мероприятиями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связано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ими служебных (должностных) обязанностей.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986" y="3079629"/>
            <a:ext cx="2124236" cy="12961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федеральной собственностью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подлежит обязательной передаче по акту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Федеральное казначейство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24318"/>
            <a:ext cx="1872208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получении подарка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2132856"/>
            <a:ext cx="1321856" cy="7200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гражданскому служащему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6064" y="3429000"/>
            <a:ext cx="1368152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оценка подарка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11960" y="2228484"/>
            <a:ext cx="360040" cy="3564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481736" y="2723216"/>
            <a:ext cx="288032" cy="356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888819" y="2437472"/>
            <a:ext cx="288032" cy="1847905"/>
          </a:xfrm>
          <a:prstGeom prst="down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944816" y="1934605"/>
            <a:ext cx="360040" cy="1323426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2856" y="3081699"/>
            <a:ext cx="16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 неизвестна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92" y="4742454"/>
            <a:ext cx="9073008" cy="990813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приказа Федерального казначейства «</a:t>
            </a:r>
            <a:r>
              <a:rPr lang="ru-RU" sz="1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утверждении Положения о порядке сообщения федеральными государственными гражданскими служащими центрального аппарата Федерального казначейства, его территориальных органов </a:t>
            </a:r>
            <a:r>
              <a:rPr lang="ru-RU" sz="1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реализации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99738" y="5889165"/>
            <a:ext cx="1710284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регламент действий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466" y="5889165"/>
            <a:ext cx="1368152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239698" y="5987103"/>
            <a:ext cx="360040" cy="3564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69180" y="5998996"/>
            <a:ext cx="360040" cy="3564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528779" y="6005556"/>
            <a:ext cx="360040" cy="3564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0610" y="5877272"/>
            <a:ext cx="1710284" cy="5760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ответственные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4816" y="5772749"/>
            <a:ext cx="2163688" cy="7005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оценки подарка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экспертов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579121" y="163096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25" name="Номер слайда 6"/>
          <p:cNvSpPr txBox="1">
            <a:spLocks noGrp="1"/>
          </p:cNvSpPr>
          <p:nvPr/>
        </p:nvSpPr>
        <p:spPr bwMode="auto">
          <a:xfrm>
            <a:off x="6813927" y="6450032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13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1" y="836723"/>
            <a:ext cx="9073008" cy="1100435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требований к служебному поведению федеральных государственных гражданских служащих центрального аппарата Федерального казначейства, руководителей и заместителей руководителей территориальных органов Федерального казначейства, работников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учреждения «Центр по обеспечению деятельности Казначейства России»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 за 1 полугодие 2018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79121" y="163096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4208" y="2069241"/>
            <a:ext cx="4288041" cy="2880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18 государственных служащих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061958"/>
            <a:ext cx="1872208" cy="2880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заседания комиссии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4695"/>
              </p:ext>
            </p:extLst>
          </p:nvPr>
        </p:nvGraphicFramePr>
        <p:xfrm>
          <a:off x="41671" y="2420898"/>
          <a:ext cx="9073007" cy="4219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186"/>
                <a:gridCol w="360040"/>
                <a:gridCol w="5478781"/>
              </a:tblGrid>
              <a:tr h="20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8239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неполных сведений, предусмотренных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частью 1 статьи 3</a:t>
                      </a:r>
                      <a:r>
                        <a:rPr lang="ru-RU" sz="900" b="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</a:t>
                      </a: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от 3 декабря 2012 г. № 230-ФЗ «О контроле за соответствием расходов лиц, замещающих государственные должности, и иных лиц их доходам»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Отложить рассмотрение вопроса до следующего заседания Комиссии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9899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проверок, свидетельствующих о несоблюдении ГГС требования предварительного уведомления представителя нанимателя при реализации права выполнять иную оплачиваемую работу (часть 2 статьи 14 Федерального закона № 79-ФЗ)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Установить, что требования Федерального закона № 79-ФЗ в части соблюдения условия предварительного уведомления представителя нанимателя перед выполнением иной оплачиваемой работы не соблюдены; учитывая положительный отзыв непосредственного руководителя и отсутствие умысла, рекомендовать руководителю Федерального казначейства указать на недопустимость нарушения установленного условия предварительного уведомления перед выполнением иной оплачиваемой работы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12852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проверки, свидетельствующих о несоблюдении ГГС требований о предотвращении или урегулировании конфликта интересов и неисполнении им обязанностей, установленных Федеральным законом от 25 декабря 2008 г. № 273-ФЗ «О противодействии коррупции»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Признать, что при исполнении ими должностных обязанностей личная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конфликту интересов;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Признать, что ГГС не уведомили своевременно представителя нанимателя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возникшем конфликте интересов или о возможности его возникновения;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Рекомендовать их непосредственному руководителю принять меры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предотвращению возможности возникновения конфликта интересов;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Рекомендовать руководителю Федерального казначейства применить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ГГС меру ответственности в виде замечания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ГГС Федерального казначейства </a:t>
                      </a:r>
                      <a:b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невозможности по объективным причинам представить сведения о доходах, об имуществе </a:t>
                      </a:r>
                      <a:b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обязательствах имущественного характера своих супруги (супруга) и несовершеннолетних детей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одного ГГС – отложить рассмотрение вопроса до следующего заседания Комиссии.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девяти признать, что причины непредставления ГГС сведений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доходах, об имуществе и обязательствах имущественного характера своих супруги (супруга) и (или) несовершеннолетних детей, являются объективными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уважительными, из них четырем ГГС рекомендовать принять  исчерпывающие меры по получению необходимых сведений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63688" y="1941835"/>
            <a:ext cx="288032" cy="128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300192" y="1947012"/>
            <a:ext cx="288032" cy="12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6"/>
          <p:cNvSpPr txBox="1">
            <a:spLocks noGrp="1"/>
          </p:cNvSpPr>
          <p:nvPr/>
        </p:nvSpPr>
        <p:spPr bwMode="auto">
          <a:xfrm>
            <a:off x="6732240" y="6419402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14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9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/>
          </p:cNvSpPr>
          <p:nvPr/>
        </p:nvSpPr>
        <p:spPr bwMode="auto">
          <a:xfrm>
            <a:off x="431800" y="1095723"/>
            <a:ext cx="8280400" cy="514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3" y="1502527"/>
            <a:ext cx="5903913" cy="50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76126"/>
            <a:ext cx="8642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kern="0" dirty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05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8" y="1519673"/>
            <a:ext cx="3857625" cy="20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" descr="F:\Фото 2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6" y="4206760"/>
            <a:ext cx="2176463" cy="213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4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/>
          </p:cNvSpPr>
          <p:nvPr/>
        </p:nvSpPr>
        <p:spPr bwMode="auto">
          <a:xfrm>
            <a:off x="579121" y="337240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УПРАВЛЕНИЕ ВНУТРЕННЕГО КОНТРОЛЯ И АУДИТА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340783"/>
            <a:ext cx="4896544" cy="1172443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Направления деятельности</a:t>
            </a:r>
            <a:endParaRPr lang="en-US" sz="1800" b="1" dirty="0" smtClean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4092834"/>
            <a:ext cx="2979580" cy="12083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Внутренний контроль </a:t>
            </a:r>
            <a:r>
              <a:rPr lang="en-US" sz="18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 внутренний аудит</a:t>
            </a:r>
            <a:endParaRPr lang="ru-RU" sz="16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2988" y="4077072"/>
            <a:ext cx="2979580" cy="12241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 профилактике коррупционных 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281370" y="2914791"/>
            <a:ext cx="792088" cy="1028431"/>
          </a:xfrm>
          <a:prstGeom prst="down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025786" y="2914791"/>
            <a:ext cx="792088" cy="1028431"/>
          </a:xfrm>
          <a:prstGeom prst="down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>
            <a:off x="4547617" y="2780928"/>
            <a:ext cx="0" cy="3600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2148" y="2693815"/>
            <a:ext cx="858234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6"/>
          <p:cNvSpPr txBox="1">
            <a:spLocks noGrp="1"/>
          </p:cNvSpPr>
          <p:nvPr/>
        </p:nvSpPr>
        <p:spPr bwMode="auto">
          <a:xfrm>
            <a:off x="6607472" y="5896920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2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/>
          </p:cNvSpPr>
          <p:nvPr/>
        </p:nvSpPr>
        <p:spPr bwMode="auto">
          <a:xfrm>
            <a:off x="579121" y="163096"/>
            <a:ext cx="82089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СТАНДАРТИЗАЦИЯ ВНУТРЕННЕГО КОНТРОЛЯ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И В</a:t>
            </a: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НУТРЕННЕГО АУДИТА В РАМКАХ УПРАВЛЕНИЯ ВНУТРЕННИМ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И</a:t>
            </a: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 (ОПЕРАЦИОННЫМИ) КАЗНАЧЕЙСКИМИ РИСКАМИ 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104444"/>
            <a:ext cx="6936066" cy="1388467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СТАНДАРТ УПРАВЛЕНИЯ ВНУТРЕННИМИ (ОПЕРАЦИОННЫМИ) КАЗНАЧЕЙСКИМИ РИСКАМИ В ФЕДЕРАЛЬНОМ КАЗНАЧЕЙСТВЕ</a:t>
            </a:r>
          </a:p>
          <a:p>
            <a:pPr algn="ctr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(УТВ. ПРИКАЗОМ ФЕДЕРАЛЬНОГО КАЗНАЧЕЙСТВА </a:t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ОТ 29 СЕНТЯБРЯ 2017 Г. № 259)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855579"/>
            <a:ext cx="3414370" cy="12241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внутреннего контроля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приказом Федерального казначейства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декабря 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г. №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475)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(регламентация вопросов осуществления предварительного внутреннего контроля)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3577" y="2892525"/>
            <a:ext cx="4083130" cy="19442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внутреннего контроля и внутреннего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 Федерального казначейства,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контрольно-аудиторскими подразделениями Федерального казначейства при осуществлении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(утв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приказом Федерального казначейства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2017 г.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(регламентация вопросов осуществления последующего внутреннего контроля и внутреннего аудита)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090903"/>
            <a:ext cx="4896544" cy="12961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осуществления ПОВАК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территориальных органах Федерального казначейства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(регламентация вопросов осуществления последующего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автоматизированного контроля в ТОФК)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приостановлено приказом Федерального казначейства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 апреля 2017 г. № 96)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979712" y="2492908"/>
            <a:ext cx="288032" cy="356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228184" y="2492897"/>
            <a:ext cx="288032" cy="399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V:\exch2\Отдел 6.3\Презентации\Картинки для слайдов\докуме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24602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4067944" y="2501839"/>
            <a:ext cx="288032" cy="249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6"/>
          <p:cNvSpPr txBox="1">
            <a:spLocks noGrp="1"/>
          </p:cNvSpPr>
          <p:nvPr/>
        </p:nvSpPr>
        <p:spPr bwMode="auto">
          <a:xfrm>
            <a:off x="6725142" y="6159667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3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4822925"/>
            <a:ext cx="9143999" cy="13619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Кадровые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изменения (смена руководителя, заместителей руководителя, начальников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отделов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ТОФК, ФКУ «ЦОКР»).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снижения качества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оперативности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наличии нарушений, содержащихся в обращениях граждан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нарушений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установленных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контрольно-надзорными органами;</a:t>
            </a: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ТОФК, ФКУ «ЦОКР» государственных контрактов на закупку товаров, работ, услуг для нужд ТОФК,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сумму,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превышающую 2 млн. рублей;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Низкое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качество финансового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менеджмента;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выявленные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результатам мониторинга публикаций в средствах массовой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исполнения требований вновь принятых нормативных правовых актов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документов;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1100"/>
              </a:lnSpc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ТОФК в числе пяти последних в рейтинге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результативности деятельности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ТОФК по итогам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3491880" y="4339352"/>
            <a:ext cx="1817136" cy="43379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1560" y="4111477"/>
            <a:ext cx="7992888" cy="23339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dirty="0" smtClean="0"/>
              <a:t>Критерии отбора предмета и объектов проверки в рамках модели риск-ориентированного </a:t>
            </a:r>
            <a:r>
              <a:rPr lang="ru-RU" sz="1200" b="1" dirty="0" err="1" smtClean="0"/>
              <a:t>ВКиВА</a:t>
            </a:r>
            <a:endParaRPr lang="ru-RU" sz="1200" b="1" dirty="0"/>
          </a:p>
        </p:txBody>
      </p:sp>
      <p:sp>
        <p:nvSpPr>
          <p:cNvPr id="66" name="Заголовок 1"/>
          <p:cNvSpPr>
            <a:spLocks noGrp="1"/>
          </p:cNvSpPr>
          <p:nvPr>
            <p:ph type="title"/>
          </p:nvPr>
        </p:nvSpPr>
        <p:spPr>
          <a:xfrm>
            <a:off x="440264" y="164650"/>
            <a:ext cx="8229600" cy="67207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МОДЕЛЬ РИСК-ОРИЕНТИРОВАННОГО ВНУТРЕННЕГО КОНТРОЛЯ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И ВНУТРЕННЕГО АУДИТА В ФЕДЕРАЛЬНОМ КАЗНАЧЕЙСТВЕ 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91032" y="1124752"/>
            <a:ext cx="8784976" cy="7694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Целью разработки является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потенциальных объектов внутреннего контроля и внутреннего аудита, отклонения в работе которых от регламентированных параметров могут существенным образом негативно отразиться на деятельности объекта внутреннего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контроля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внутреннего аудита и Федерального казначейства в целом, а также выработка мер, направленных на обеспечение стабильности деятельности объектов внутреннего контроля и внутреннего аудита и предотвращение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нарушений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547664" y="2174515"/>
            <a:ext cx="7056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Использование контрольно-аудиторским подразделением Федерального </a:t>
            </a:r>
            <a:r>
              <a:rPr lang="ru-RU" sz="1000" b="1" dirty="0" smtClean="0"/>
              <a:t>казначейства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00" dirty="0" smtClean="0"/>
              <a:t>при </a:t>
            </a:r>
            <a:r>
              <a:rPr lang="ru-RU" sz="1000" dirty="0"/>
              <a:t>организации в структурных подразделениях </a:t>
            </a:r>
            <a:r>
              <a:rPr lang="ru-RU" sz="1000" dirty="0" smtClean="0"/>
              <a:t>ТОФК, ФКУ </a:t>
            </a:r>
            <a:r>
              <a:rPr lang="ru-RU" sz="1000" dirty="0"/>
              <a:t>«ЦОКР» контрольных и аудиторских </a:t>
            </a:r>
            <a:r>
              <a:rPr lang="ru-RU" sz="1000"/>
              <a:t>мероприятий </a:t>
            </a: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>в </a:t>
            </a:r>
            <a:r>
              <a:rPr lang="ru-RU" sz="1000" dirty="0"/>
              <a:t>отношении исполнения функций и осуществления полномочий в установленной сфере деятельности;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00" dirty="0"/>
              <a:t>при подготовке Годового плана внутреннего контроля и внутреннего аудита Федерального казначейства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на </a:t>
            </a:r>
            <a:r>
              <a:rPr lang="ru-RU" sz="1000" dirty="0"/>
              <a:t>очередной календарный год;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00" dirty="0"/>
              <a:t>при подготовке аналитических записок по результатам осуществления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внутреннего </a:t>
            </a:r>
            <a:r>
              <a:rPr lang="ru-RU" sz="1000" dirty="0"/>
              <a:t>контроля и внутреннего аудита </a:t>
            </a:r>
            <a:r>
              <a:rPr lang="ru-RU" sz="1000" dirty="0" smtClean="0"/>
              <a:t>в </a:t>
            </a:r>
            <a:r>
              <a:rPr lang="ru-RU" sz="1000" dirty="0"/>
              <a:t>Федеральном </a:t>
            </a:r>
            <a:r>
              <a:rPr lang="ru-RU" sz="1000" dirty="0" smtClean="0"/>
              <a:t>казначействе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23685" r="13421" b="33099"/>
          <a:stretch/>
        </p:blipFill>
        <p:spPr bwMode="auto">
          <a:xfrm>
            <a:off x="125838" y="2375436"/>
            <a:ext cx="1421827" cy="1638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26532" r="11552" b="40200"/>
          <a:stretch/>
        </p:blipFill>
        <p:spPr bwMode="auto">
          <a:xfrm>
            <a:off x="6381034" y="3134477"/>
            <a:ext cx="2594974" cy="891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6"/>
          <p:cNvSpPr txBox="1">
            <a:spLocks noGrp="1"/>
          </p:cNvSpPr>
          <p:nvPr/>
        </p:nvSpPr>
        <p:spPr bwMode="auto">
          <a:xfrm>
            <a:off x="6611721" y="6237319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4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Выгнутая влево стрелка 39"/>
          <p:cNvSpPr/>
          <p:nvPr/>
        </p:nvSpPr>
        <p:spPr>
          <a:xfrm rot="575985">
            <a:off x="39797" y="3680196"/>
            <a:ext cx="474483" cy="772395"/>
          </a:xfrm>
          <a:prstGeom prst="curvedRightArrow">
            <a:avLst/>
          </a:prstGeom>
          <a:solidFill>
            <a:srgbClr val="005BD3"/>
          </a:solidFill>
          <a:ln w="25400" cap="flat" cmpd="sng" algn="ctr">
            <a:solidFill>
              <a:srgbClr val="005BD3">
                <a:shade val="50000"/>
              </a:srgb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9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61" y="4214823"/>
            <a:ext cx="1287598" cy="87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Номер слайда 6"/>
          <p:cNvSpPr txBox="1">
            <a:spLocks noGrp="1"/>
          </p:cNvSpPr>
          <p:nvPr/>
        </p:nvSpPr>
        <p:spPr bwMode="auto">
          <a:xfrm>
            <a:off x="6690553" y="5988541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5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Название 1"/>
          <p:cNvSpPr txBox="1">
            <a:spLocks/>
          </p:cNvSpPr>
          <p:nvPr/>
        </p:nvSpPr>
        <p:spPr bwMode="auto">
          <a:xfrm>
            <a:off x="787555" y="188643"/>
            <a:ext cx="762881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Результаты внутреннего контроля и аудита за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полугодие,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полугодие 2018 года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плановый период 2019 года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26804" y="3731399"/>
            <a:ext cx="990580" cy="35395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проверки ЦАФК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66455" y="4331334"/>
            <a:ext cx="2736304" cy="1512168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             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13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контрольных и аудиторских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мероприятий деятельности ТОФК, ЦАФК, ФКУ «ЦОКР»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228184" y="2356135"/>
            <a:ext cx="2736304" cy="1622524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Актуализирована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«Схема рассмотрения </a:t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Управлением внутреннего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контроля и аудита Федерального казначейства кандидатур на должность начальника отдела внутреннего контроля и аудита ТОФК, ФКУ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„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ЦОКР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“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(Приказ от 23.05.2018 г. №138)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9981" y="4085827"/>
            <a:ext cx="2449255" cy="21602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полугодие 2018 года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016807" y="4301853"/>
            <a:ext cx="2736304" cy="1512168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13534" y="4061404"/>
            <a:ext cx="2542877" cy="21602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Годовой план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ВКиВА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2019 год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4088939" y="3542545"/>
            <a:ext cx="194278" cy="14729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pic>
        <p:nvPicPr>
          <p:cNvPr id="64" name="Picture 4" descr="C:\Users\3590\Desktop\Презента\1\100perrc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72" y="4670179"/>
            <a:ext cx="1178380" cy="63239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 rot="21191839">
            <a:off x="5972081" y="4436053"/>
            <a:ext cx="2790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ВКиВА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55400" y="2403597"/>
            <a:ext cx="1104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УТВЕРЖДАЮ</a:t>
            </a:r>
            <a:endParaRPr lang="ru-RU" sz="11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7" name="Picture 15" descr="C:\Users\3590\Desktop\Презента\чел и лес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385" r="9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05" r="14700" b="4674"/>
          <a:stretch/>
        </p:blipFill>
        <p:spPr bwMode="auto">
          <a:xfrm>
            <a:off x="3612603" y="4518759"/>
            <a:ext cx="1846786" cy="13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 descr="C:\Users\3590\Desktop\Презента\пл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6" b="92019" l="2154" r="94385">
                        <a14:backgroundMark x1="6692" y1="82254" x2="6692" y2="23944"/>
                        <a14:backgroundMark x1="7154" y1="26948" x2="68308" y2="23192"/>
                        <a14:backgroundMark x1="67308" y1="22441" x2="69308" y2="751"/>
                        <a14:backgroundMark x1="70308" y1="6667" x2="87846" y2="4507"/>
                        <a14:backgroundMark x1="88385" y1="5915" x2="88846" y2="23192"/>
                        <a14:backgroundMark x1="89385" y1="23944" x2="92923" y2="38122"/>
                        <a14:backgroundMark x1="92385" y1="38122" x2="86385" y2="54648"/>
                        <a14:backgroundMark x1="87846" y1="53146" x2="81385" y2="66573"/>
                        <a14:backgroundMark x1="82385" y1="71831" x2="89385" y2="82254"/>
                        <a14:backgroundMark x1="82385" y1="68826" x2="83846" y2="71831"/>
                        <a14:backgroundMark x1="89846" y1="85258" x2="5692" y2="89765"/>
                        <a14:backgroundMark x1="6154" y1="85258" x2="6692" y2="8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7" y="4301868"/>
            <a:ext cx="1810131" cy="10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 rot="21190975">
            <a:off x="592334" y="4684235"/>
            <a:ext cx="138872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Для организации</a:t>
            </a:r>
            <a:br>
              <a:rPr lang="ru-RU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 проведения проверок</a:t>
            </a: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073294" y="2230278"/>
            <a:ext cx="2952328" cy="2288487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1395104"/>
            <a:ext cx="9144000" cy="30777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полугодие 2018 года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49939" y="2358770"/>
            <a:ext cx="2736304" cy="1512168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9939" y="2411277"/>
            <a:ext cx="28092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</a:rPr>
              <a:t>∑ 50 % 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</a:rPr>
              <a:t>Годового плана </a:t>
            </a:r>
            <a:r>
              <a:rPr lang="ru-RU" sz="1050" b="1" dirty="0" err="1" smtClean="0">
                <a:solidFill>
                  <a:prstClr val="black"/>
                </a:solidFill>
                <a:latin typeface="Times New Roman" pitchFamily="18" charset="0"/>
              </a:rPr>
              <a:t>ВКиВА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</a:rPr>
              <a:t>на 2018 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</a:rPr>
              <a:t>год</a:t>
            </a:r>
            <a:endParaRPr lang="ru-RU" sz="105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5" name="Picture 4" descr="C:\Users\3590\Desktop\Презента\1\Без назва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7" flipH="1">
            <a:off x="7858397" y="2568049"/>
            <a:ext cx="1168224" cy="6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Скругленный прямоугольник 75"/>
          <p:cNvSpPr/>
          <p:nvPr/>
        </p:nvSpPr>
        <p:spPr>
          <a:xfrm>
            <a:off x="6016807" y="4301853"/>
            <a:ext cx="2736304" cy="1512168"/>
          </a:xfrm>
          <a:prstGeom prst="round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13534" y="4061404"/>
            <a:ext cx="2542877" cy="21602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Годовой план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ВКиВА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2019 год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929882" y="4348265"/>
            <a:ext cx="296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Годового 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1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ВКиВА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2019 год: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проверок Управлений ЦАФК;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проверок УФК по субъектам РФ;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проверка ФКУ «ЦОКР» 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15816" y="2241216"/>
            <a:ext cx="3312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mtClean="0">
                <a:solidFill>
                  <a:prstClr val="black"/>
                </a:solidFill>
                <a:latin typeface="Times New Roman" pitchFamily="18" charset="0"/>
              </a:rPr>
              <a:t>Пул 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</a:rPr>
              <a:t>контролеров  и аудиторов</a:t>
            </a:r>
          </a:p>
          <a:p>
            <a:pPr algn="ctr"/>
            <a:endParaRPr lang="ru-RU" sz="10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0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пула контролеров и аудиторов: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сотрудников ТОФК, ФКУ «ЦОКР»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ЦАФК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(Утвержден Руководителем Федерального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азначейства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29.06.2018 г.)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" name="Picture 6" descr="C:\Users\3590\Desktop\Презента\2команда чемод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3948" b="19889"/>
          <a:stretch/>
        </p:blipFill>
        <p:spPr bwMode="auto">
          <a:xfrm>
            <a:off x="3085532" y="2565884"/>
            <a:ext cx="2931301" cy="9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1050039" y="2655713"/>
            <a:ext cx="936104" cy="35395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проверок ТОФК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27430" y="3005840"/>
            <a:ext cx="1224136" cy="36721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проверки ЦАФК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590099" y="3005836"/>
            <a:ext cx="1080120" cy="36721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внеплановые проверки ТОФК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7632" y="3365469"/>
            <a:ext cx="2743335" cy="496409"/>
          </a:xfrm>
          <a:prstGeom prst="roundRect">
            <a:avLst/>
          </a:prstGeom>
          <a:solidFill>
            <a:srgbClr val="005BD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81409" y="3430056"/>
            <a:ext cx="828092" cy="36721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…………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050039" y="3432580"/>
            <a:ext cx="828092" cy="36721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…………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909969" y="3430056"/>
            <a:ext cx="936104" cy="367219"/>
          </a:xfrm>
          <a:prstGeom prst="rect">
            <a:avLst/>
          </a:prstGeom>
          <a:gradFill rotWithShape="1">
            <a:gsLst>
              <a:gs pos="0">
                <a:srgbClr val="00349E">
                  <a:tint val="50000"/>
                  <a:satMod val="300000"/>
                </a:srgbClr>
              </a:gs>
              <a:gs pos="35000">
                <a:srgbClr val="00349E">
                  <a:tint val="37000"/>
                  <a:satMod val="300000"/>
                </a:srgbClr>
              </a:gs>
              <a:gs pos="100000">
                <a:srgbClr val="00349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349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7331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80E87-345E-4933-968E-8AF0DDFD18A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1" name="Номер слайда 6"/>
          <p:cNvSpPr txBox="1">
            <a:spLocks noGrp="1"/>
          </p:cNvSpPr>
          <p:nvPr/>
        </p:nvSpPr>
        <p:spPr bwMode="auto">
          <a:xfrm>
            <a:off x="6866962" y="5762899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6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 bwMode="auto">
          <a:xfrm>
            <a:off x="755576" y="116634"/>
            <a:ext cx="762881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Результаты внутреннего контроля и аудита за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полугодие,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перспективы деятельности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полугодие 2018 года и плановый период 2019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9400" y="1556807"/>
            <a:ext cx="8861162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полугодии 2018 года проведено 17 контрольных и аудиторских мероприятий деятельности территориальных органов Федерального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казначейства (далее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ТОФК)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структурных подразделений центрального аппарата Федерального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(далее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ЦАФК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 составляет 50 % от общего количества</a:t>
            </a:r>
            <a:r>
              <a:rPr lang="ru-RU" sz="1400" b="1" dirty="0">
                <a:solidFill>
                  <a:srgbClr val="FF388C">
                    <a:lumMod val="50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контрольных и аудиторских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мероприятий предусмотренных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Годовым планом внутреннего контроля и внутреннего аудита Федерального казначейства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на 2018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год. Результаты данных проверок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рассмотрены на 6 заседаниях Контрольного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70000"/>
              </a:lnSpc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беспечена актуализация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состава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резерва сотрудников ЦАФК, ТОФК, федерального казенного учреждения «Центр по обеспечению деятельности Казначейства России» (далее – ФКУ «ЦОКР»),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привлекаемых</a:t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к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контрольной и аудиторской деятельности Федерального казначейства (далее – пул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контролеров</a:t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аудиторов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).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Численность пула контролеров и аудиторов доведена до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479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сотрудников ТОФК, ФКУ «ЦОКР» и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ЦАФК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;</a:t>
            </a: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Актуализирована Схема рассмотрения Управлением внутреннего контроля и аудита Федерального казначейства кандидатур на должность начальника отдела внутреннего контроля и аудита ТОФК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, ФКУ «ЦОКР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» (Приказ Федерального казначейства от 23.05.2018 г. №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138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);</a:t>
            </a: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Во II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полугодии 2018 года Годовым планом внутреннего контроля и внутреннего аудита Федерального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казначейства 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2018 год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предусмотрены для организации и проведения 13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контрольных и аудиторских мероприятий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деятельности ТОФК, ЦАФК, ФКУ «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ЦОКР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</a:rPr>
              <a:t>»;</a:t>
            </a: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 основании проведенного анализа результатов проверок деятельности в 2017 году и в I полугодии</a:t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2018 года сформирован Годовой план внутреннего контроля и внутреннего аудита Федерального казначейства на 2019 год, которым предусмотрено осуществление 34 контрольных и аудиторских мероприятий деятельности Управлений ЦАФК, ТОФК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ФКУ «ЦОКР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»;</a:t>
            </a:r>
            <a:endParaRPr lang="ru-RU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buFontTx/>
              <a:buAutoNum type="arabicPeriod"/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4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"/>
          <p:cNvSpPr>
            <a:spLocks noChangeArrowheads="1"/>
          </p:cNvSpPr>
          <p:nvPr/>
        </p:nvSpPr>
        <p:spPr bwMode="auto">
          <a:xfrm>
            <a:off x="179388" y="908689"/>
            <a:ext cx="8642350" cy="7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79390" y="4623204"/>
            <a:ext cx="8713787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Сформирован </a:t>
            </a: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п</a:t>
            </a: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еречень </a:t>
            </a: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вопросов деятельности,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проверка которых осуществляется с выездом на объект проверки</a:t>
            </a:r>
            <a:endParaRPr lang="ru-RU" altLang="ru-RU" sz="2000" b="1" i="1" dirty="0">
              <a:solidFill>
                <a:srgbClr val="00349E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76215" y="5499085"/>
            <a:ext cx="8713787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Проверка </a:t>
            </a: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14 </a:t>
            </a: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из </a:t>
            </a: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23 направлений </a:t>
            </a:r>
            <a:r>
              <a:rPr lang="ru-RU" altLang="ru-RU" sz="2000" b="1" dirty="0">
                <a:solidFill>
                  <a:srgbClr val="00349E">
                    <a:lumMod val="75000"/>
                  </a:srgbClr>
                </a:solidFill>
                <a:latin typeface="Calibri"/>
              </a:rPr>
              <a:t>– полностью </a:t>
            </a:r>
            <a:r>
              <a:rPr lang="ru-RU" altLang="ru-RU" sz="2000" b="1" dirty="0" err="1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камерально</a:t>
            </a:r>
            <a:endParaRPr lang="ru-RU" altLang="ru-RU" sz="2000" b="1" dirty="0">
              <a:solidFill>
                <a:srgbClr val="00349E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300" y="249285"/>
            <a:ext cx="8642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КОНТРОЛЬНО-АУДИТОРСКОЙ</a:t>
            </a:r>
            <a:br>
              <a:rPr lang="ru-RU" sz="1800" b="1" kern="0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ФЕДЕРАЛЬНОМ КАЗНАЧЕЙСТВЕ</a:t>
            </a:r>
            <a:endParaRPr lang="ru-RU" sz="1800" b="1" kern="0" dirty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79389" y="1018076"/>
            <a:ext cx="8740775" cy="80373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Новации в </a:t>
            </a:r>
            <a:r>
              <a:rPr lang="ru-RU" sz="20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организации контрольных и аудиторских мероприятий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          (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формат </a:t>
            </a:r>
            <a:r>
              <a:rPr lang="ru-RU" sz="20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комбинированных и камеральных 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проверок)</a:t>
            </a:r>
            <a:endParaRPr lang="ru-RU" sz="2000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1752" name="Picture 3" descr="http://mirsovetov.ru/images/1470/10.jpg"/>
          <p:cNvPicPr>
            <a:picLocks noChangeAspect="1" noChangeArrowheads="1"/>
          </p:cNvPicPr>
          <p:nvPr/>
        </p:nvPicPr>
        <p:blipFill>
          <a:blip r:embed="rId3" cstate="print"/>
          <a:srcRect t="25806"/>
          <a:stretch>
            <a:fillRect/>
          </a:stretch>
        </p:blipFill>
        <p:spPr bwMode="auto">
          <a:xfrm>
            <a:off x="3059123" y="2509405"/>
            <a:ext cx="2968625" cy="16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 descr="http://www.neobroker.ru/gallery/5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1962324"/>
            <a:ext cx="2890837" cy="21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7" descr="http://900igr.net/datai/geografija/Nizhnij-Novgorod/0044-017-Upravlenie-federalnogo-kaznachejstva-po-nizhegorodskoj-obla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93" y="1943641"/>
            <a:ext cx="2905125" cy="214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90501" y="4139748"/>
            <a:ext cx="2879725" cy="282115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cs typeface="Times New Roman" pitchFamily="18" charset="0"/>
              </a:rPr>
              <a:t>УФК – объект контроля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40441" y="4147532"/>
            <a:ext cx="2879725" cy="283672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cs typeface="Times New Roman" pitchFamily="18" charset="0"/>
              </a:rPr>
              <a:t>УФК – субъект контроля </a:t>
            </a:r>
          </a:p>
        </p:txBody>
      </p:sp>
      <p:grpSp>
        <p:nvGrpSpPr>
          <p:cNvPr id="31757" name="Группа 8"/>
          <p:cNvGrpSpPr>
            <a:grpSpLocks/>
          </p:cNvGrpSpPr>
          <p:nvPr/>
        </p:nvGrpSpPr>
        <p:grpSpPr bwMode="auto">
          <a:xfrm>
            <a:off x="7679997" y="813147"/>
            <a:ext cx="1456079" cy="1344196"/>
            <a:chOff x="7668344" y="945867"/>
            <a:chExt cx="1405390" cy="1309697"/>
          </a:xfrm>
        </p:grpSpPr>
        <p:sp>
          <p:nvSpPr>
            <p:cNvPr id="10" name="24-конечная звезда 9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1759" name="TextBox 10"/>
            <p:cNvSpPr txBox="1">
              <a:spLocks noChangeArrowheads="1"/>
            </p:cNvSpPr>
            <p:nvPr/>
          </p:nvSpPr>
          <p:spPr bwMode="auto">
            <a:xfrm>
              <a:off x="7843729" y="1308676"/>
              <a:ext cx="1139191" cy="509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800" b="1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100 </a:t>
              </a:r>
              <a:r>
                <a:rPr lang="ru-RU" altLang="ru-RU" sz="2800" b="1" dirty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%</a:t>
              </a:r>
            </a:p>
          </p:txBody>
        </p:sp>
      </p:grp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60015" y="6016555"/>
            <a:ext cx="8713787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3 проверяющих – по 2 направления (в т. ч. 2 </a:t>
            </a:r>
            <a:r>
              <a:rPr lang="ru-RU" altLang="ru-RU" sz="2000" b="1" dirty="0" err="1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камерально</a:t>
            </a:r>
            <a:r>
              <a:rPr lang="ru-RU" altLang="ru-RU" sz="2000" b="1" dirty="0" smtClean="0">
                <a:solidFill>
                  <a:srgbClr val="00349E">
                    <a:lumMod val="75000"/>
                  </a:srgbClr>
                </a:solidFill>
                <a:latin typeface="Calibri"/>
              </a:rPr>
              <a:t>)</a:t>
            </a:r>
            <a:endParaRPr lang="ru-RU" altLang="ru-RU" sz="2000" b="1" dirty="0">
              <a:solidFill>
                <a:srgbClr val="00349E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9" name="Номер слайда 6"/>
          <p:cNvSpPr txBox="1">
            <a:spLocks noGrp="1"/>
          </p:cNvSpPr>
          <p:nvPr/>
        </p:nvSpPr>
        <p:spPr bwMode="auto">
          <a:xfrm>
            <a:off x="6516216" y="6199303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7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6043" y="68627"/>
            <a:ext cx="5751917" cy="8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>
                <a:latin typeface="Times New Roman" pitchFamily="18" charset="0"/>
              </a:rPr>
              <a:t>МОДЕЛЬ РАССМОТРЕНИЯ ОБРАЩЕНИЙ 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124746"/>
            <a:ext cx="8640956" cy="53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6"/>
          <p:cNvSpPr txBox="1">
            <a:spLocks noGrp="1"/>
          </p:cNvSpPr>
          <p:nvPr/>
        </p:nvSpPr>
        <p:spPr bwMode="auto">
          <a:xfrm>
            <a:off x="6542852" y="6036754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8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8931" y="0"/>
            <a:ext cx="5166138" cy="102873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РОСТ ЧИСЛА ОБРАЩЕНИЙ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028735"/>
            <a:ext cx="5616624" cy="26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651412"/>
            <a:ext cx="6048672" cy="28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6"/>
          <p:cNvSpPr txBox="1">
            <a:spLocks noGrp="1"/>
          </p:cNvSpPr>
          <p:nvPr/>
        </p:nvSpPr>
        <p:spPr bwMode="auto">
          <a:xfrm>
            <a:off x="6529536" y="6067709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9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10138</TotalTime>
  <Words>911</Words>
  <Application>Microsoft Office PowerPoint</Application>
  <PresentationFormat>Экран (4:3)</PresentationFormat>
  <Paragraphs>183</Paragraphs>
  <Slides>15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Acrobat Document</vt:lpstr>
      <vt:lpstr>Презентация PowerPoint</vt:lpstr>
      <vt:lpstr>Презентация PowerPoint</vt:lpstr>
      <vt:lpstr>Презентация PowerPoint</vt:lpstr>
      <vt:lpstr>МОДЕЛЬ РИСК-ОРИЕНТИРОВАННОГО ВНУТРЕННЕГО КОНТРОЛЯ  И ВНУТРЕННЕГО АУДИТА В ФЕДЕРАЛЬНОМ КАЗНАЧЕЙСТВЕ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ЧИСЛА ОБРАЩЕНИЙ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Зеленов Александр Владимирович</cp:lastModifiedBy>
  <cp:revision>694</cp:revision>
  <cp:lastPrinted>2016-09-28T12:32:43Z</cp:lastPrinted>
  <dcterms:created xsi:type="dcterms:W3CDTF">2012-02-14T07:53:23Z</dcterms:created>
  <dcterms:modified xsi:type="dcterms:W3CDTF">2018-07-03T15:11:44Z</dcterms:modified>
</cp:coreProperties>
</file>