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309" r:id="rId2"/>
    <p:sldId id="256" r:id="rId3"/>
    <p:sldId id="310" r:id="rId4"/>
    <p:sldId id="311" r:id="rId5"/>
    <p:sldId id="301" r:id="rId6"/>
    <p:sldId id="308" r:id="rId7"/>
    <p:sldId id="305" r:id="rId8"/>
    <p:sldId id="312" r:id="rId9"/>
    <p:sldId id="313" r:id="rId10"/>
    <p:sldId id="316" r:id="rId11"/>
    <p:sldId id="314" r:id="rId12"/>
    <p:sldId id="317" r:id="rId13"/>
    <p:sldId id="318" r:id="rId14"/>
    <p:sldId id="319" r:id="rId15"/>
    <p:sldId id="315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2124" y="-1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субъектов отчетности</a:t>
            </a:r>
          </a:p>
        </c:rich>
      </c:tx>
      <c:layout>
        <c:manualLayout>
          <c:xMode val="edge"/>
          <c:yMode val="edge"/>
          <c:x val="0.20902000097210074"/>
          <c:y val="7.105833619374964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48148148148147E-2"/>
          <c:y val="0.13544336777104279"/>
          <c:w val="0.80778932147370464"/>
          <c:h val="0.82748271769308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субъектов отчетности</c:v>
                </c:pt>
              </c:strCache>
            </c:strRef>
          </c:tx>
          <c:explosion val="4"/>
          <c:dPt>
            <c:idx val="0"/>
            <c:bubble3D val="0"/>
            <c:explosion val="19"/>
          </c:dPt>
          <c:cat>
            <c:strRef>
              <c:f>Лист1!$A$2:$A$6</c:f>
              <c:strCache>
                <c:ptCount val="5"/>
                <c:pt idx="0">
                  <c:v>ПБС</c:v>
                </c:pt>
                <c:pt idx="1">
                  <c:v>РБС</c:v>
                </c:pt>
                <c:pt idx="2">
                  <c:v>АД</c:v>
                </c:pt>
                <c:pt idx="3">
                  <c:v>АУБУ</c:v>
                </c:pt>
                <c:pt idx="4">
                  <c:v>РБС АУБУ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</c:v>
                </c:pt>
                <c:pt idx="1">
                  <c:v>5</c:v>
                </c:pt>
                <c:pt idx="2">
                  <c:v>5</c:v>
                </c:pt>
                <c:pt idx="3">
                  <c:v>26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229549431321098"/>
          <c:y val="0.31318456898046976"/>
          <c:w val="0.14900080198308543"/>
          <c:h val="0.428747414982386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0D0CA-821F-4D7D-A799-595061F9CFB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0C37B6-5714-4B04-B076-C613ACB25013}">
      <dgm:prSet custT="1"/>
      <dgm:spPr/>
      <dgm:t>
        <a:bodyPr/>
        <a:lstStyle/>
        <a:p>
          <a:r>
            <a:rPr lang="ru-RU" sz="1200" dirty="0" smtClean="0"/>
            <a:t>1.Провести разъяснительную работу на уровне главных распорядителей бюджетных средств, в связи с тем, что не у всех субъектов есть понимание об обязанности, в соответствии с нормативными документами, представлять отчетность посредством Электронного бюджета. Необходимо плотное взаимодействие главных распорядителей бюджетных средств со своими подведомственными по вопросам своевременности и качества представляемой отчетности.</a:t>
          </a:r>
          <a:endParaRPr lang="ru-RU" sz="1200" dirty="0"/>
        </a:p>
      </dgm:t>
    </dgm:pt>
    <dgm:pt modelId="{C3489795-8FA1-4B70-B1BF-E2F5120BCA48}" type="parTrans" cxnId="{FCECDAA2-0C8D-4036-956C-98CC54F30895}">
      <dgm:prSet/>
      <dgm:spPr/>
      <dgm:t>
        <a:bodyPr/>
        <a:lstStyle/>
        <a:p>
          <a:endParaRPr lang="ru-RU"/>
        </a:p>
      </dgm:t>
    </dgm:pt>
    <dgm:pt modelId="{BB1B831A-39DB-4B15-93C5-796876F9C99B}" type="sibTrans" cxnId="{FCECDAA2-0C8D-4036-956C-98CC54F30895}">
      <dgm:prSet/>
      <dgm:spPr/>
      <dgm:t>
        <a:bodyPr/>
        <a:lstStyle/>
        <a:p>
          <a:endParaRPr lang="ru-RU"/>
        </a:p>
      </dgm:t>
    </dgm:pt>
    <dgm:pt modelId="{31239ADD-C1A3-4BD2-99C9-95718485E5E7}">
      <dgm:prSet custT="1"/>
      <dgm:spPr/>
      <dgm:t>
        <a:bodyPr/>
        <a:lstStyle/>
        <a:p>
          <a:r>
            <a:rPr lang="ru-RU" sz="1200" dirty="0" smtClean="0"/>
            <a:t>2.Разработать единую форму для всех субъектов отчетности Пояснительной записки ф.0503160. Что значительно облегчило бы работу: для субъектов отчетности при составлении, для УФК – при мониторинге информации.</a:t>
          </a:r>
          <a:endParaRPr lang="ru-RU" sz="1200" dirty="0"/>
        </a:p>
      </dgm:t>
    </dgm:pt>
    <dgm:pt modelId="{866FEDE1-E3D2-41B8-8C41-98DDD28E02D1}" type="sibTrans" cxnId="{56537CA3-9F55-4236-8F44-015A2BF80A90}">
      <dgm:prSet/>
      <dgm:spPr/>
      <dgm:t>
        <a:bodyPr/>
        <a:lstStyle/>
        <a:p>
          <a:endParaRPr lang="ru-RU"/>
        </a:p>
      </dgm:t>
    </dgm:pt>
    <dgm:pt modelId="{DD60DC01-8284-4AD3-AAEB-180BFC8046E4}" type="parTrans" cxnId="{56537CA3-9F55-4236-8F44-015A2BF80A90}">
      <dgm:prSet/>
      <dgm:spPr/>
      <dgm:t>
        <a:bodyPr/>
        <a:lstStyle/>
        <a:p>
          <a:endParaRPr lang="ru-RU"/>
        </a:p>
      </dgm:t>
    </dgm:pt>
    <dgm:pt modelId="{44809247-C7B9-485A-88BA-DFF68B14EF67}">
      <dgm:prSet/>
      <dgm:spPr/>
      <dgm:t>
        <a:bodyPr/>
        <a:lstStyle/>
        <a:p>
          <a:r>
            <a:rPr lang="ru-RU" dirty="0" smtClean="0"/>
            <a:t>По улучшению качества представляемой отчетности:</a:t>
          </a:r>
          <a:endParaRPr lang="ru-RU" dirty="0"/>
        </a:p>
      </dgm:t>
    </dgm:pt>
    <dgm:pt modelId="{5A6029B8-676B-426D-A6B4-EC28CD7A8AAA}" type="sibTrans" cxnId="{836451FA-F455-4793-B5C5-3A4285D90915}">
      <dgm:prSet/>
      <dgm:spPr/>
      <dgm:t>
        <a:bodyPr/>
        <a:lstStyle/>
        <a:p>
          <a:endParaRPr lang="ru-RU"/>
        </a:p>
      </dgm:t>
    </dgm:pt>
    <dgm:pt modelId="{6A63714B-7704-490A-AAD0-074BAA74E243}" type="parTrans" cxnId="{836451FA-F455-4793-B5C5-3A4285D90915}">
      <dgm:prSet/>
      <dgm:spPr/>
      <dgm:t>
        <a:bodyPr/>
        <a:lstStyle/>
        <a:p>
          <a:endParaRPr lang="ru-RU"/>
        </a:p>
      </dgm:t>
    </dgm:pt>
    <dgm:pt modelId="{C0B607CF-1AB5-47D8-A280-DE126B168F0D}" type="pres">
      <dgm:prSet presAssocID="{DBA0D0CA-821F-4D7D-A799-595061F9CFB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A0106F-43F7-4B28-91D9-E6E20981DFEE}" type="pres">
      <dgm:prSet presAssocID="{44809247-C7B9-485A-88BA-DFF68B14EF67}" presName="linNode" presStyleCnt="0"/>
      <dgm:spPr/>
    </dgm:pt>
    <dgm:pt modelId="{543797F7-1441-4100-B678-6CC4637338AE}" type="pres">
      <dgm:prSet presAssocID="{44809247-C7B9-485A-88BA-DFF68B14EF67}" presName="parentShp" presStyleLbl="node1" presStyleIdx="0" presStyleCnt="1" custScaleY="78465" custLinFactNeighborX="93" custLinFactNeighborY="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33699-4606-4801-AF1E-6ABA3F7EF835}" type="pres">
      <dgm:prSet presAssocID="{44809247-C7B9-485A-88BA-DFF68B14EF67}" presName="childShp" presStyleLbl="bgAccFollowNode1" presStyleIdx="0" presStyleCnt="1" custScaleY="100098" custLinFactNeighborX="20" custLinFactNeighborY="-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BF22F-4AB1-41D2-9C54-781C3D391E57}" type="presOf" srcId="{DBA0D0CA-821F-4D7D-A799-595061F9CFB4}" destId="{C0B607CF-1AB5-47D8-A280-DE126B168F0D}" srcOrd="0" destOrd="0" presId="urn:microsoft.com/office/officeart/2005/8/layout/vList6"/>
    <dgm:cxn modelId="{56537CA3-9F55-4236-8F44-015A2BF80A90}" srcId="{44809247-C7B9-485A-88BA-DFF68B14EF67}" destId="{31239ADD-C1A3-4BD2-99C9-95718485E5E7}" srcOrd="1" destOrd="0" parTransId="{DD60DC01-8284-4AD3-AAEB-180BFC8046E4}" sibTransId="{866FEDE1-E3D2-41B8-8C41-98DDD28E02D1}"/>
    <dgm:cxn modelId="{1C0BE459-DB2F-4C9D-80A3-1B74488A770D}" type="presOf" srcId="{44809247-C7B9-485A-88BA-DFF68B14EF67}" destId="{543797F7-1441-4100-B678-6CC4637338AE}" srcOrd="0" destOrd="0" presId="urn:microsoft.com/office/officeart/2005/8/layout/vList6"/>
    <dgm:cxn modelId="{FCECDAA2-0C8D-4036-956C-98CC54F30895}" srcId="{44809247-C7B9-485A-88BA-DFF68B14EF67}" destId="{E50C37B6-5714-4B04-B076-C613ACB25013}" srcOrd="0" destOrd="0" parTransId="{C3489795-8FA1-4B70-B1BF-E2F5120BCA48}" sibTransId="{BB1B831A-39DB-4B15-93C5-796876F9C99B}"/>
    <dgm:cxn modelId="{836451FA-F455-4793-B5C5-3A4285D90915}" srcId="{DBA0D0CA-821F-4D7D-A799-595061F9CFB4}" destId="{44809247-C7B9-485A-88BA-DFF68B14EF67}" srcOrd="0" destOrd="0" parTransId="{6A63714B-7704-490A-AAD0-074BAA74E243}" sibTransId="{5A6029B8-676B-426D-A6B4-EC28CD7A8AAA}"/>
    <dgm:cxn modelId="{BFD4823B-9E8B-44D3-8498-4AC56B9FADB1}" type="presOf" srcId="{E50C37B6-5714-4B04-B076-C613ACB25013}" destId="{1A533699-4606-4801-AF1E-6ABA3F7EF835}" srcOrd="0" destOrd="0" presId="urn:microsoft.com/office/officeart/2005/8/layout/vList6"/>
    <dgm:cxn modelId="{C83048C0-FB56-4A18-A2B8-4F8E4198EA97}" type="presOf" srcId="{31239ADD-C1A3-4BD2-99C9-95718485E5E7}" destId="{1A533699-4606-4801-AF1E-6ABA3F7EF835}" srcOrd="0" destOrd="1" presId="urn:microsoft.com/office/officeart/2005/8/layout/vList6"/>
    <dgm:cxn modelId="{766906CA-DA03-4CF1-A81A-96F0101DF55F}" type="presParOf" srcId="{C0B607CF-1AB5-47D8-A280-DE126B168F0D}" destId="{C4A0106F-43F7-4B28-91D9-E6E20981DFEE}" srcOrd="0" destOrd="0" presId="urn:microsoft.com/office/officeart/2005/8/layout/vList6"/>
    <dgm:cxn modelId="{25577559-9A8E-4C45-80BA-E97EAA9F357A}" type="presParOf" srcId="{C4A0106F-43F7-4B28-91D9-E6E20981DFEE}" destId="{543797F7-1441-4100-B678-6CC4637338AE}" srcOrd="0" destOrd="0" presId="urn:microsoft.com/office/officeart/2005/8/layout/vList6"/>
    <dgm:cxn modelId="{B76C532C-A0F6-44EE-9B5A-025A3B0A8F4C}" type="presParOf" srcId="{C4A0106F-43F7-4B28-91D9-E6E20981DFEE}" destId="{1A533699-4606-4801-AF1E-6ABA3F7EF8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33699-4606-4801-AF1E-6ABA3F7EF835}">
      <dsp:nvSpPr>
        <dsp:cNvPr id="0" name=""/>
        <dsp:cNvSpPr/>
      </dsp:nvSpPr>
      <dsp:spPr>
        <a:xfrm>
          <a:off x="3587094" y="0"/>
          <a:ext cx="5373002" cy="31652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1.Провести разъяснительную работу на уровне главных распорядителей бюджетных средств, в связи с тем, что не у всех субъектов есть понимание об обязанности, в соответствии с нормативными документами, представлять отчетность посредством Электронного бюджета. Необходимо плотное взаимодействие главных распорядителей бюджетных средств со своими подведомственными по вопросам своевременности и качества представляемой отчетности.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2.Разработать единую форму для всех субъектов отчетности Пояснительной записки ф.0503160. Что значительно облегчило бы работу: для субъектов отчетности при составлении, для УФК – при мониторинге информации.</a:t>
          </a:r>
          <a:endParaRPr lang="ru-RU" sz="1200" kern="1200" dirty="0"/>
        </a:p>
      </dsp:txBody>
      <dsp:txXfrm>
        <a:off x="3587094" y="395658"/>
        <a:ext cx="4186029" cy="2373946"/>
      </dsp:txXfrm>
    </dsp:sp>
    <dsp:sp modelId="{543797F7-1441-4100-B678-6CC4637338AE}">
      <dsp:nvSpPr>
        <dsp:cNvPr id="0" name=""/>
        <dsp:cNvSpPr/>
      </dsp:nvSpPr>
      <dsp:spPr>
        <a:xfrm>
          <a:off x="9373" y="411123"/>
          <a:ext cx="3582001" cy="2481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 улучшению качества представляемой отчетности:</a:t>
          </a:r>
          <a:endParaRPr lang="ru-RU" sz="3300" kern="1200" dirty="0"/>
        </a:p>
      </dsp:txBody>
      <dsp:txXfrm>
        <a:off x="130495" y="532245"/>
        <a:ext cx="3339757" cy="2238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0.91218</cdr:x>
      <cdr:y>0.3165</cdr:y>
    </cdr:from>
    <cdr:to>
      <cdr:x>0.98218</cdr:x>
      <cdr:y>0.40408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06869" y="1301025"/>
          <a:ext cx="576072" cy="3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39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0.21125</cdr:x>
      <cdr:y>0.33283</cdr:y>
    </cdr:from>
    <cdr:to>
      <cdr:x>0.255</cdr:x>
      <cdr:y>0.38538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8536" y="1368152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0.38625</cdr:x>
      <cdr:y>0.19269</cdr:y>
    </cdr:from>
    <cdr:to>
      <cdr:x>0.4125</cdr:x>
      <cdr:y>0.26276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78696" y="792088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0.2375</cdr:x>
      <cdr:y>0.59558</cdr:y>
    </cdr:from>
    <cdr:to>
      <cdr:x>0.29</cdr:x>
      <cdr:y>0.66565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54560" y="244827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0.92731</cdr:x>
      <cdr:y>0.40147</cdr:y>
    </cdr:from>
    <cdr:to>
      <cdr:x>0.98856</cdr:x>
      <cdr:y>0.48906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631429" y="1650311"/>
          <a:ext cx="504063" cy="360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5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0.2375</cdr:x>
      <cdr:y>0.6131</cdr:y>
    </cdr:from>
    <cdr:to>
      <cdr:x>0.29875</cdr:x>
      <cdr:y>0.68317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54560" y="252028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0.9265</cdr:x>
      <cdr:y>0.48624</cdr:y>
    </cdr:from>
    <cdr:to>
      <cdr:x>0.979</cdr:x>
      <cdr:y>0.59134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624685" y="1998804"/>
          <a:ext cx="432054" cy="432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5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0.9125</cdr:x>
      <cdr:y>0.55887</cdr:y>
    </cdr:from>
    <cdr:to>
      <cdr:x>1</cdr:x>
      <cdr:y>0.68149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509510" y="2297346"/>
          <a:ext cx="720090" cy="504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26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0.9285</cdr:x>
      <cdr:y>0.6462</cdr:y>
    </cdr:from>
    <cdr:to>
      <cdr:x>0.95475</cdr:x>
      <cdr:y>0.73379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641211" y="2656359"/>
          <a:ext cx="216027" cy="360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0.66718</cdr:x>
      <cdr:y>0.14101</cdr:y>
    </cdr:from>
    <cdr:to>
      <cdr:x>0.99093</cdr:x>
      <cdr:y>0.26363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490645" y="579664"/>
          <a:ext cx="26642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организаций   67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677EF-453E-4C2F-AA0E-AF86F926844F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94CA3-8BEE-47CA-A23B-D5146A80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2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94CA3-8BEE-47CA-A23B-D5146A80FB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6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94CA3-8BEE-47CA-A23B-D5146A80FB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0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3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0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2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9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0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2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6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4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0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7F07-D24F-445D-AE16-57A5FE84FD9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9304-D762-4FBE-9CF6-64DAED2E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6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jp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771550"/>
            <a:ext cx="7543800" cy="37026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представления участниками бюджетного процесса бюджетной (бухгалтерской) отчетности в подсистеме «Учет и отчетность» государственной интегрированной  информационной системы управления общественными финансами «Электронный бюджет»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</a:p>
          <a:p>
            <a:pPr marL="0" indent="0" algn="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централизованной бухгалтерии-</a:t>
            </a:r>
          </a:p>
          <a:p>
            <a:pPr marL="0" indent="0" algn="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бухгалтер Управления</a:t>
            </a:r>
          </a:p>
          <a:p>
            <a:pPr marL="0" indent="0" algn="r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И.Х.Баранукова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9" y="4442195"/>
            <a:ext cx="9138541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gray">
          <a:xfrm>
            <a:off x="5459" y="-22084"/>
            <a:ext cx="9138541" cy="11684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92" y="21547"/>
            <a:ext cx="10604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2084"/>
            <a:ext cx="15176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5442" y="745151"/>
            <a:ext cx="8229600" cy="493564"/>
          </a:xfrm>
        </p:spPr>
        <p:txBody>
          <a:bodyPr>
            <a:noAutofit/>
          </a:bodyPr>
          <a:lstStyle/>
          <a:p>
            <a:r>
              <a:rPr lang="ru-RU" sz="2800" b="1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 «Единого окна»</a:t>
            </a:r>
            <a:endParaRPr lang="ru-RU" sz="28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173773"/>
            <a:ext cx="1524000" cy="253211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223300" y="2303224"/>
            <a:ext cx="1366069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1395673" y="2732990"/>
            <a:ext cx="1380999" cy="18573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02" y="1585259"/>
            <a:ext cx="1948998" cy="24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53" y="751366"/>
            <a:ext cx="1054794" cy="132032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74" y="1188914"/>
            <a:ext cx="1700014" cy="1592422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94" y="2289443"/>
            <a:ext cx="1396097" cy="1447031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74" y="3419102"/>
            <a:ext cx="1601862" cy="1033604"/>
          </a:xfrm>
          <a:prstGeom prst="rect">
            <a:avLst/>
          </a:prstGeom>
        </p:spPr>
      </p:pic>
      <p:sp>
        <p:nvSpPr>
          <p:cNvPr id="23" name="Стрелка влево 22"/>
          <p:cNvSpPr/>
          <p:nvPr/>
        </p:nvSpPr>
        <p:spPr>
          <a:xfrm rot="731963">
            <a:off x="4208483" y="3663747"/>
            <a:ext cx="2335423" cy="186701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1283777">
            <a:off x="4572839" y="2315424"/>
            <a:ext cx="2305050" cy="198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21215622">
            <a:off x="4549468" y="2074236"/>
            <a:ext cx="2334895" cy="18741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739426">
            <a:off x="4245953" y="3245460"/>
            <a:ext cx="1751464" cy="16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607417">
            <a:off x="4151767" y="2922424"/>
            <a:ext cx="1877018" cy="21878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0040232" flipH="1">
            <a:off x="4219709" y="1308865"/>
            <a:ext cx="1704845" cy="23095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Поле 6"/>
          <p:cNvSpPr txBox="1"/>
          <p:nvPr/>
        </p:nvSpPr>
        <p:spPr>
          <a:xfrm>
            <a:off x="1863978" y="1863173"/>
            <a:ext cx="1833499" cy="48934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Куратор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6" name="Поле 6"/>
          <p:cNvSpPr txBox="1"/>
          <p:nvPr/>
        </p:nvSpPr>
        <p:spPr>
          <a:xfrm>
            <a:off x="30480" y="3510975"/>
            <a:ext cx="1833499" cy="48934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Субъект отчетности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7" name="Поле 6"/>
          <p:cNvSpPr txBox="1"/>
          <p:nvPr/>
        </p:nvSpPr>
        <p:spPr>
          <a:xfrm>
            <a:off x="6271454" y="670856"/>
            <a:ext cx="1833499" cy="48934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Начальники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0" name="Поле 6"/>
          <p:cNvSpPr txBox="1"/>
          <p:nvPr/>
        </p:nvSpPr>
        <p:spPr>
          <a:xfrm>
            <a:off x="7232252" y="1225825"/>
            <a:ext cx="1833499" cy="48934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ОИС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1" name="Поле 6"/>
          <p:cNvSpPr txBox="1"/>
          <p:nvPr/>
        </p:nvSpPr>
        <p:spPr>
          <a:xfrm>
            <a:off x="6426350" y="2780484"/>
            <a:ext cx="1833499" cy="48934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ОРСиБИ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2" name="Поле 6"/>
          <p:cNvSpPr txBox="1"/>
          <p:nvPr/>
        </p:nvSpPr>
        <p:spPr>
          <a:xfrm>
            <a:off x="6953747" y="3327839"/>
            <a:ext cx="1833499" cy="48934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НПА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21" y="4452706"/>
            <a:ext cx="9166959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gray">
          <a:xfrm>
            <a:off x="0" y="-1"/>
            <a:ext cx="9153297" cy="771551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5" y="0"/>
            <a:ext cx="1018837" cy="7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715167"/>
            <a:ext cx="1246632" cy="1795808"/>
          </a:xfrm>
          <a:prstGeom prst="rect">
            <a:avLst/>
          </a:prstGeom>
        </p:spPr>
      </p:pic>
      <p:sp>
        <p:nvSpPr>
          <p:cNvPr id="49" name="Стрелка вправо 48"/>
          <p:cNvSpPr/>
          <p:nvPr/>
        </p:nvSpPr>
        <p:spPr>
          <a:xfrm rot="20774245">
            <a:off x="4245385" y="1614399"/>
            <a:ext cx="1833717" cy="194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739426" flipV="1">
            <a:off x="4073014" y="3915644"/>
            <a:ext cx="2706010" cy="17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2" y="50345"/>
            <a:ext cx="1013128" cy="67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/>
      <p:bldP spid="36" grpId="0"/>
      <p:bldP spid="37" grpId="0"/>
      <p:bldP spid="40" grpId="0"/>
      <p:bldP spid="41" grpId="0"/>
      <p:bldP spid="42" grpId="0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422435"/>
              </p:ext>
            </p:extLst>
          </p:nvPr>
        </p:nvGraphicFramePr>
        <p:xfrm>
          <a:off x="102482" y="1491630"/>
          <a:ext cx="896375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0" y="-3329"/>
            <a:ext cx="9143270" cy="7748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45"/>
            <a:ext cx="861445" cy="69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836"/>
            <a:ext cx="864096" cy="61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9327" y="98757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Предложения и пожелания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49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0"/>
            <a:ext cx="91440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66"/>
            <a:ext cx="12382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4307"/>
            <a:ext cx="916780" cy="89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9" y="1898487"/>
            <a:ext cx="3292475" cy="22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385027" y="1491630"/>
            <a:ext cx="5373002" cy="3096344"/>
            <a:chOff x="3587094" y="0"/>
            <a:chExt cx="5373002" cy="3165262"/>
          </a:xfrm>
        </p:grpSpPr>
        <p:sp>
          <p:nvSpPr>
            <p:cNvPr id="20" name="Стрелка вправо 19"/>
            <p:cNvSpPr/>
            <p:nvPr/>
          </p:nvSpPr>
          <p:spPr>
            <a:xfrm>
              <a:off x="3587094" y="0"/>
              <a:ext cx="5373002" cy="316526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трелка вправо 4"/>
            <p:cNvSpPr/>
            <p:nvPr/>
          </p:nvSpPr>
          <p:spPr>
            <a:xfrm>
              <a:off x="3587094" y="395658"/>
              <a:ext cx="4186029" cy="2373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491880" y="1887288"/>
            <a:ext cx="435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1.При </a:t>
            </a:r>
            <a:r>
              <a:rPr lang="ru-RU" sz="900" dirty="0">
                <a:solidFill>
                  <a:prstClr val="black"/>
                </a:solidFill>
              </a:rPr>
              <a:t>возможности кардинально не менять интерфейс программы, в частности: изменились иконки при согласовании и подписании отчетных форм, что ввергло в легкую панику основную массу клиентов.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2.При </a:t>
            </a:r>
            <a:r>
              <a:rPr lang="ru-RU" sz="900" dirty="0">
                <a:solidFill>
                  <a:prstClr val="black"/>
                </a:solidFill>
              </a:rPr>
              <a:t>изменении «Настройки согласования», из закладки «Рабочие места» – «Формирование и представление отчетности», выдает все сертификаты  нашего региона (867 </a:t>
            </a:r>
            <a:r>
              <a:rPr lang="ru-RU" sz="900" dirty="0" err="1">
                <a:solidFill>
                  <a:prstClr val="black"/>
                </a:solidFill>
              </a:rPr>
              <a:t>шт</a:t>
            </a:r>
            <a:r>
              <a:rPr lang="ru-RU" sz="900" dirty="0">
                <a:solidFill>
                  <a:prstClr val="black"/>
                </a:solidFill>
              </a:rPr>
              <a:t>). Возможно ли настроить, чтобы в этом списке выпадали только сертификаты организации (субъекта отчетности).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3.При </a:t>
            </a:r>
            <a:r>
              <a:rPr lang="ru-RU" sz="900" dirty="0">
                <a:solidFill>
                  <a:prstClr val="black"/>
                </a:solidFill>
              </a:rPr>
              <a:t>отправке на согласование/утверждение отчетов необходимо предусмотреть, чтобы у согласующего, утверждающего лица появлялось уведомление о необходимости согласовать документы.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4.Аналогичное </a:t>
            </a:r>
            <a:r>
              <a:rPr lang="ru-RU" sz="900" dirty="0">
                <a:solidFill>
                  <a:prstClr val="black"/>
                </a:solidFill>
              </a:rPr>
              <a:t>уведомление при отмене отчетов вышестоящей организацией.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5.Необходимо </a:t>
            </a:r>
            <a:r>
              <a:rPr lang="ru-RU" sz="900" dirty="0">
                <a:solidFill>
                  <a:prstClr val="black"/>
                </a:solidFill>
              </a:rPr>
              <a:t>более понятное описание текста ошибок.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Клиенты обращаются т.к. не могут понять причину проблемы, из-за которой возникла ошибка. </a:t>
            </a:r>
          </a:p>
          <a:p>
            <a:pPr lvl="0"/>
            <a:r>
              <a:rPr lang="ru-RU" sz="900" dirty="0" err="1" smtClean="0">
                <a:solidFill>
                  <a:prstClr val="black"/>
                </a:solidFill>
              </a:rPr>
              <a:t>Тескт</a:t>
            </a:r>
            <a:r>
              <a:rPr lang="ru-RU" sz="900" dirty="0" smtClean="0">
                <a:solidFill>
                  <a:prstClr val="black"/>
                </a:solidFill>
              </a:rPr>
              <a:t> </a:t>
            </a:r>
            <a:r>
              <a:rPr lang="ru-RU" sz="900" dirty="0">
                <a:solidFill>
                  <a:prstClr val="black"/>
                </a:solidFill>
              </a:rPr>
              <a:t>не содержит информации, по которой клиент мог бы сам устранить возникшую ошибку.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49" y="949053"/>
            <a:ext cx="55483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"/>
            <a:ext cx="91440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032"/>
            <a:ext cx="9144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" y="32767"/>
            <a:ext cx="12382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5" y="2055118"/>
            <a:ext cx="254205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43808" y="929704"/>
            <a:ext cx="6170984" cy="4090318"/>
            <a:chOff x="3587094" y="0"/>
            <a:chExt cx="5373002" cy="3165262"/>
          </a:xfrm>
        </p:grpSpPr>
        <p:sp>
          <p:nvSpPr>
            <p:cNvPr id="9" name="Стрелка вправо 8"/>
            <p:cNvSpPr/>
            <p:nvPr/>
          </p:nvSpPr>
          <p:spPr>
            <a:xfrm>
              <a:off x="3587094" y="0"/>
              <a:ext cx="5373002" cy="316526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3587094" y="395658"/>
              <a:ext cx="4186029" cy="2373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056930" y="167353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/>
              <a:t>6.Неудобный вид форм, для ручного заполнения. Окно формы занимает не всю доступную площадь, приходится постоянно передвигать форму влево, вправо, вниз вверх. </a:t>
            </a:r>
            <a:endParaRPr lang="ru-RU" sz="900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31" y="2181369"/>
            <a:ext cx="5027637" cy="19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6037"/>
            <a:ext cx="10604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918"/>
            <a:ext cx="12382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7694"/>
            <a:ext cx="25415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843808" y="929704"/>
            <a:ext cx="6170984" cy="4090318"/>
            <a:chOff x="3587094" y="0"/>
            <a:chExt cx="5373002" cy="3165262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3587094" y="0"/>
              <a:ext cx="5373002" cy="316526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587094" y="395658"/>
              <a:ext cx="4186029" cy="2373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961670" y="156852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/>
              <a:t>7. При </a:t>
            </a:r>
            <a:r>
              <a:rPr lang="ru-RU" sz="900" dirty="0"/>
              <a:t>отражении показателей по счетам, графа с номером счета не зафиксирована и перемещении полей формы вправо не видно какая строка по какому счету. Что делает ручное заполнение формы неудобным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25" y="2243009"/>
            <a:ext cx="4927451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0" y="9447"/>
            <a:ext cx="9155148" cy="11684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08" y="25541"/>
            <a:ext cx="10604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4435614"/>
            <a:ext cx="9165658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636" y="2067694"/>
            <a:ext cx="5857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178"/>
            <a:ext cx="12382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8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2475" y="1599798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77137" y="1647787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ОЦБ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229328" y="2031846"/>
            <a:ext cx="432048" cy="1077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47951" y="2031846"/>
            <a:ext cx="0" cy="35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35731" y="2048936"/>
            <a:ext cx="424016" cy="1078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687851" y="2403687"/>
            <a:ext cx="152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соответствие показателей Отчетности данным классификаторов и справочников, используемых в Подсистеме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6935" y="3147814"/>
            <a:ext cx="19522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соответствие показателей Отчетности субъектов мониторинга показателям кассового исполнения федерального бюджета, а также показателям утвержденных и (или) доведенных бюджетных данных, отраженным на лицевых счетах субъектов мониторинга, открытых в Управлении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55776" y="3165550"/>
            <a:ext cx="17281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соответствие показателей остатков денежных средств федеральных бюджетных и автономных учреждений, отраженных в соответствующей Отчетности, показателям, отраженным на лицевых счетах субъектов мониторинга, открытых в Управлении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385793" y="2045587"/>
            <a:ext cx="432048" cy="1077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579081" y="2045587"/>
            <a:ext cx="0" cy="35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266555" y="2045587"/>
            <a:ext cx="424016" cy="1078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818981" y="2427734"/>
            <a:ext cx="152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наличие арифметических и логических ошибок в показателях Отчетности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3165550"/>
            <a:ext cx="19522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выполнение субъектом мониторинга обязательных требований по раскрытию информации в составе пояснительной записки к Отчетности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83227" y="3162421"/>
            <a:ext cx="17281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Отдел централизованной бухгалтерии Управления осуществляет координацию мониторинга в Управлении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584" y="946121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процедуры, осуществляемые в ходе указанного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между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Отделами: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452706"/>
            <a:ext cx="9144000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gray">
          <a:xfrm>
            <a:off x="1" y="-1"/>
            <a:ext cx="9112468" cy="98566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5" y="0"/>
            <a:ext cx="1060450" cy="9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3" y="51470"/>
            <a:ext cx="1238708" cy="89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6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66996"/>
              </p:ext>
            </p:extLst>
          </p:nvPr>
        </p:nvGraphicFramePr>
        <p:xfrm>
          <a:off x="-198565" y="684394"/>
          <a:ext cx="8229600" cy="411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59" y="4435614"/>
            <a:ext cx="9136479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0" y="-1"/>
            <a:ext cx="9143999" cy="84356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5" y="1"/>
            <a:ext cx="1060450" cy="8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6689"/>
            <a:ext cx="1166242" cy="7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0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7095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вопросы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91630"/>
            <a:ext cx="8229600" cy="28083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настройки согласования отчетных форм;</a:t>
            </a:r>
          </a:p>
          <a:p>
            <a:r>
              <a:rPr lang="ru-RU" sz="1800" dirty="0" smtClean="0"/>
              <a:t>ошибки при загрузке отчетов;</a:t>
            </a:r>
          </a:p>
          <a:p>
            <a:r>
              <a:rPr lang="ru-RU" sz="1800" dirty="0" smtClean="0"/>
              <a:t>проблема с функциональностью Электронного бюджета;</a:t>
            </a:r>
          </a:p>
          <a:p>
            <a:r>
              <a:rPr lang="ru-RU" sz="1800" dirty="0" smtClean="0"/>
              <a:t>ошибка при согласовании и подписании форм;</a:t>
            </a:r>
          </a:p>
          <a:p>
            <a:r>
              <a:rPr lang="ru-RU" sz="1800" dirty="0" smtClean="0"/>
              <a:t>необходимости представления Пояснительной записки 0503160;</a:t>
            </a:r>
          </a:p>
          <a:p>
            <a:r>
              <a:rPr lang="ru-RU" sz="1800" dirty="0" smtClean="0"/>
              <a:t>необходимости представления форм с отсутствием цифровых показателей;</a:t>
            </a:r>
          </a:p>
          <a:p>
            <a:r>
              <a:rPr lang="ru-RU" sz="1800" dirty="0" smtClean="0"/>
              <a:t>некоторые субъекты представляли отчетность с нарушением   сроков в связи с запретом выгружать отчетность до распоряжения ГРБС.</a:t>
            </a:r>
            <a:endParaRPr lang="ru-RU" sz="1800" dirty="0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1" y="-1"/>
            <a:ext cx="9112468" cy="98566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5" y="0"/>
            <a:ext cx="1060450" cy="9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21" y="4435614"/>
            <a:ext cx="9136479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62"/>
            <a:ext cx="12382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259" y="1001396"/>
            <a:ext cx="7772400" cy="21602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Информационные, справочные  материалы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859782"/>
            <a:ext cx="6400800" cy="6652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karachaevocherkessia.roskazna.ru</a:t>
            </a:r>
            <a:endParaRPr lang="ru-RU" sz="32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-13928" y="-1"/>
            <a:ext cx="9157927" cy="98566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5" y="0"/>
            <a:ext cx="1060450" cy="9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3927" y="4435614"/>
            <a:ext cx="9157928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62"/>
            <a:ext cx="12382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9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b="4585"/>
          <a:stretch/>
        </p:blipFill>
        <p:spPr bwMode="auto">
          <a:xfrm>
            <a:off x="1" y="0"/>
            <a:ext cx="9143999" cy="441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08104" y="2643758"/>
            <a:ext cx="136815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1" y="-1"/>
            <a:ext cx="9112468" cy="98566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5" y="0"/>
            <a:ext cx="1060450" cy="9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92280" y="-596602"/>
            <a:ext cx="3603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452706"/>
            <a:ext cx="9144000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62"/>
            <a:ext cx="12382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8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t="14577" b="4572"/>
          <a:stretch/>
        </p:blipFill>
        <p:spPr bwMode="auto">
          <a:xfrm>
            <a:off x="37490" y="732042"/>
            <a:ext cx="9143999" cy="363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21022" y="2821994"/>
            <a:ext cx="1669626" cy="20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1" y="-1"/>
            <a:ext cx="9112468" cy="843559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5" y="0"/>
            <a:ext cx="1060450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75" y="4456001"/>
            <a:ext cx="9174114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" y="0"/>
            <a:ext cx="1238250" cy="7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2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Результаты анкетирования при проведении семинаров-совещаний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94596"/>
              </p:ext>
            </p:extLst>
          </p:nvPr>
        </p:nvGraphicFramePr>
        <p:xfrm>
          <a:off x="251520" y="1203598"/>
          <a:ext cx="8712968" cy="33611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0680"/>
                <a:gridCol w="6632288"/>
              </a:tblGrid>
              <a:tr h="149736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 анкеты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Ответы клиентов(субъектов отчетности)</a:t>
                      </a:r>
                      <a:endParaRPr lang="ru-RU" dirty="0"/>
                    </a:p>
                  </a:txBody>
                  <a:tcPr/>
                </a:tc>
              </a:tr>
              <a:tr h="76889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Вопрос 1.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Оцените помощь сотрудников УФК при представлении отчетности в подсистеме «Учет и отчетность» ГИИС «Электронный бюджет»</a:t>
                      </a:r>
                      <a:r>
                        <a:rPr lang="en-US" sz="1000" dirty="0" smtClean="0"/>
                        <a:t>?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полностью удовлетворен -15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скорее удовлетворен -12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скорее не удовлетворён -0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взаимодействие не производилось – 1</a:t>
                      </a:r>
                      <a:endParaRPr lang="ru-RU" sz="1000" dirty="0"/>
                    </a:p>
                  </a:txBody>
                  <a:tcPr/>
                </a:tc>
              </a:tr>
              <a:tr h="21419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Вопрос 2. С какими сложностями Вам пришлось столкнуться при работе в подсистеме «Учет и отчетность» ГИИС «Электронный бюджет» (актуальные на сегодняшний момент)</a:t>
                      </a:r>
                      <a:r>
                        <a:rPr lang="en-US" sz="1000" dirty="0" smtClean="0"/>
                        <a:t>?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Не подписываются сформированные и согласованные отчеты, решается при перезагрузке компьютера. Не работает в режиме многозадачности  (два-три отчета или окна меню одновременно);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в «Электронном бюджете» очень часто «зависает» программа, приходится перезагружать компьютер. Очень медленно проходит выгрузка файлов, и вообще весь процесс проходит крайне долго;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загрузка отчетности; при подписании отчетов были ошибки; очень трудно заходить в систему;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загрузка отчетности; когда форма была представлена вышестоящие не могли отменить. С подписью, пока не перезагрузишь ПК, формы не подписывались, не утверждались;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перегруженность ГИИС «Электронный бюджет»;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не все формы выгружались из « 1 С-свод., 128 форма !!! Невозможно было откорректировать уже выгруженные файлы. Чтобы подписать формы гл. бухгалтером и руководителем, надо перезагружать компьютер;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виснет программа, работает плохо, бывают проблемы с выгрузкой из 1-С в «Электронный бюджет»;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с выгрузкой отчетности за 2 квартал проблем не возникало;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 сложностей нет.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11"/>
          <p:cNvSpPr>
            <a:spLocks noChangeArrowheads="1"/>
          </p:cNvSpPr>
          <p:nvPr/>
        </p:nvSpPr>
        <p:spPr bwMode="gray">
          <a:xfrm>
            <a:off x="1" y="-1"/>
            <a:ext cx="9112468" cy="843559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5" y="0"/>
            <a:ext cx="1060450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1020" y="4465542"/>
            <a:ext cx="9198046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69"/>
            <a:ext cx="116624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Результаты анкетирования при проведении семинаров-совещаний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76015"/>
              </p:ext>
            </p:extLst>
          </p:nvPr>
        </p:nvGraphicFramePr>
        <p:xfrm>
          <a:off x="199751" y="1203598"/>
          <a:ext cx="8712968" cy="31024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0281"/>
                <a:gridCol w="6162687"/>
              </a:tblGrid>
              <a:tr h="152724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 анкеты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Ответы клиентов(субъектов отчетности)</a:t>
                      </a:r>
                      <a:endParaRPr lang="ru-RU" dirty="0"/>
                    </a:p>
                  </a:txBody>
                  <a:tcPr/>
                </a:tc>
              </a:tr>
              <a:tr h="321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 3. Ваши предложения по улучшению работы в подсистеме «Учет и отчетность» ГИИС «Электронный бюджет»?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Улучшить систему;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отказаться от «Электронного бюджета»;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хотелось бы скорость;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увеличить скорость работы сайта ЭБ.</a:t>
                      </a:r>
                      <a:endParaRPr lang="ru-RU" sz="1000" dirty="0"/>
                    </a:p>
                  </a:txBody>
                  <a:tcPr/>
                </a:tc>
              </a:tr>
              <a:tr h="725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 4. Ваши предложения и пожелания для улучшения взаимодействия с сотрудниками УФК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Всё устраивает</a:t>
                      </a:r>
                      <a:endParaRPr lang="ru-RU" sz="1000" dirty="0" smtClean="0"/>
                    </a:p>
                  </a:txBody>
                  <a:tcPr/>
                </a:tc>
              </a:tr>
              <a:tr h="894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 5. Какие методологические вопросы по составлению к представлению бухгалтерской отчетности Вам хотелось бы обсудить на следующем совещании (укажите при желании формы отчетности и проблемы при составлении?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Ошибки при контроле ФЛК-164, 177. ВНК и ВДК 123,127, хотя формы сформированы правильно;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ошибки с формами 169 (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кредиторка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);177, 123,164 были ошибки ФЛК, ВНК, но формы забиты правильно;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1" y="-1"/>
            <a:ext cx="9112468" cy="843559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Карачаево-Черкесской Республике 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35" y="0"/>
            <a:ext cx="1060450" cy="8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21020" y="4465542"/>
            <a:ext cx="9198046" cy="707886"/>
          </a:xfrm>
          <a:prstGeom prst="rect">
            <a:avLst/>
          </a:prstGeom>
          <a:solidFill>
            <a:schemeClr val="tx1">
              <a:lumMod val="60000"/>
              <a:lumOff val="40000"/>
              <a:alpha val="53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007"/>
            <a:ext cx="1152125" cy="7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8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1004</Words>
  <Application>Microsoft Office PowerPoint</Application>
  <PresentationFormat>Экран (16:9)</PresentationFormat>
  <Paragraphs>118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Презентация PowerPoint</vt:lpstr>
      <vt:lpstr>Презентация PowerPoint</vt:lpstr>
      <vt:lpstr>Основные вопросы</vt:lpstr>
      <vt:lpstr>Информационные, справочные  материалы расположены  на сайте: </vt:lpstr>
      <vt:lpstr>Презентация PowerPoint</vt:lpstr>
      <vt:lpstr>Презентация PowerPoint</vt:lpstr>
      <vt:lpstr>Результаты анкетирования при проведении семинаров-совещаний</vt:lpstr>
      <vt:lpstr>Результаты анкетирования при проведении семинаров-совещаний</vt:lpstr>
      <vt:lpstr>Метод «Единого окна»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Урусова Мадина Хасановна</dc:creator>
  <cp:lastModifiedBy>Баранукова Ирина Хусиновна</cp:lastModifiedBy>
  <cp:revision>76</cp:revision>
  <dcterms:created xsi:type="dcterms:W3CDTF">2017-07-12T08:43:27Z</dcterms:created>
  <dcterms:modified xsi:type="dcterms:W3CDTF">2017-10-06T08:40:28Z</dcterms:modified>
</cp:coreProperties>
</file>