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354" r:id="rId2"/>
    <p:sldId id="256" r:id="rId3"/>
    <p:sldId id="334" r:id="rId4"/>
    <p:sldId id="335" r:id="rId5"/>
    <p:sldId id="355" r:id="rId6"/>
    <p:sldId id="367" r:id="rId7"/>
    <p:sldId id="359" r:id="rId8"/>
    <p:sldId id="368" r:id="rId9"/>
    <p:sldId id="375" r:id="rId10"/>
    <p:sldId id="360" r:id="rId11"/>
    <p:sldId id="369" r:id="rId12"/>
    <p:sldId id="374" r:id="rId13"/>
    <p:sldId id="356" r:id="rId14"/>
    <p:sldId id="372" r:id="rId15"/>
  </p:sldIdLst>
  <p:sldSz cx="9144000" cy="5143500" type="screen16x9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99FF66"/>
    <a:srgbClr val="33CCCC"/>
    <a:srgbClr val="996633"/>
    <a:srgbClr val="CC9900"/>
    <a:srgbClr val="FFCC00"/>
    <a:srgbClr val="99CC00"/>
    <a:srgbClr val="CC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 varScale="1">
        <p:scale>
          <a:sx n="149" d="100"/>
          <a:sy n="149" d="100"/>
        </p:scale>
        <p:origin x="-53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5" y="1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03104639-9567-4D27-8384-FBABD698A099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9775"/>
            <a:ext cx="656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5" y="9359223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F2EDE3B0-13EC-46F1-BD78-8AB43E445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909-458B-4706-ADEF-C30EDAA9F5F9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F384-5503-45FE-8199-8316FE630210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2B5-A4AE-429A-8F80-47DD42024F20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E6F3-55D2-498F-B110-BBC9FFF23B82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CFF-046E-47E7-A418-B1A68065C055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7457-F686-4CB7-91F7-0F0EABDC9289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D54C-0D09-48DF-A8D6-492893FF8516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386-D630-4DB2-ABA0-18E02FC5B827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66B-93A3-45E9-9F40-CE4AD3E93365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372A-EAE9-4B3B-87F7-4D45A4E77FFD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09A5-591E-4E1D-8B12-F8896F9FF0E6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5D94-16B8-4455-88C1-EED0311F1FBD}" type="datetime1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5.wdp"/><Relationship Id="rId3" Type="http://schemas.openxmlformats.org/officeDocument/2006/relationships/image" Target="../media/image8.jpeg"/><Relationship Id="rId21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19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jpeg"/><Relationship Id="rId10" Type="http://schemas.openxmlformats.org/officeDocument/2006/relationships/image" Target="../media/image2.pn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60033" y="4018734"/>
            <a:ext cx="4156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Руководитель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Управления Федерального казначейства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по Республике Татарстан</a:t>
            </a:r>
            <a:endParaRPr lang="ru-RU" altLang="ru-RU" sz="1500" dirty="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Р.Х. Нуриахметов</a:t>
            </a:r>
            <a:endParaRPr lang="ru-RU" altLang="ru-RU" sz="1500" dirty="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</p:txBody>
      </p:sp>
      <p:pic>
        <p:nvPicPr>
          <p:cNvPr id="10" name="Рисунок 5" descr="подложка для титульника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5" t="4725" r="-2166" b="-4725"/>
          <a:stretch/>
        </p:blipFill>
        <p:spPr bwMode="auto">
          <a:xfrm>
            <a:off x="4899990" y="195486"/>
            <a:ext cx="4116744" cy="34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7741" y="2625757"/>
            <a:ext cx="7920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468A4"/>
                </a:solidFill>
                <a:latin typeface="Open Sans Condensed" pitchFamily="34" charset="0"/>
                <a:cs typeface="Times New Roman" pitchFamily="18" charset="0"/>
              </a:rPr>
              <a:t>Вопросы совершенствования организационных и методологических аспектов осуществления внутреннего государственного финансового контроля</a:t>
            </a:r>
            <a:endParaRPr lang="ru-RU" altLang="ru-RU" sz="2000" b="1" dirty="0">
              <a:solidFill>
                <a:srgbClr val="1468A4"/>
              </a:solidFill>
              <a:latin typeface="Open Sans Condensed" pitchFamily="34" charset="0"/>
              <a:cs typeface="Times New Roman" pitchFamily="18" charset="0"/>
            </a:endParaRPr>
          </a:p>
        </p:txBody>
      </p:sp>
      <p:pic>
        <p:nvPicPr>
          <p:cNvPr id="11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195486"/>
            <a:ext cx="540060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99592" y="465516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90" y="184597"/>
            <a:ext cx="6223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ПО РЕСПУБЛИКЕ ТАТАРСТАН</a:t>
            </a:r>
            <a:r>
              <a:rPr lang="ru-RU" altLang="ru-RU" sz="1600" b="1" dirty="0" smtClean="0">
                <a:latin typeface="Open Sans Condensed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8345" y="473766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5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10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446" y="731599"/>
            <a:ext cx="8357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Новая методика осуществления внутреннего государственного</a:t>
            </a:r>
          </a:p>
          <a:p>
            <a:r>
              <a:rPr 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финансового контроля должна содержать </a:t>
            </a:r>
            <a:endParaRPr lang="ru-RU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699115" y="1271556"/>
            <a:ext cx="5294806" cy="4320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Положения по документированию контрольной деятельности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99116" y="1934626"/>
            <a:ext cx="5294807" cy="70913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Конкретные и всесторонне разработанные оценки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рисков и принципы выборки при проведении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контрольных мероприятий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899592" y="2401776"/>
            <a:ext cx="6890" cy="2254312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67176" y="1487580"/>
            <a:ext cx="640728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67176" y="2193708"/>
            <a:ext cx="6373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68145" y="42055"/>
            <a:ext cx="3255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Методика осуществления финансового контроля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47" y="1126063"/>
            <a:ext cx="273441" cy="2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47" y="1805322"/>
            <a:ext cx="288033" cy="2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899592" y="3025340"/>
            <a:ext cx="81009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 bwMode="auto">
          <a:xfrm>
            <a:off x="1636863" y="4514434"/>
            <a:ext cx="6188274" cy="38435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Квалификацию финансовых нарушений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 descr="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90107"/>
            <a:ext cx="297495" cy="2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912553" y="3588957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Documents and Settings\KrasnovRY\Рабочий стол\стикеры для презентаций\dokumentoobor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0153"/>
            <a:ext cx="2383608" cy="12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 bwMode="auto">
          <a:xfrm>
            <a:off x="1636863" y="2846419"/>
            <a:ext cx="6184961" cy="35784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Порядок получения доказательств и их документирование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 descr="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25510"/>
            <a:ext cx="297495" cy="2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 bwMode="auto">
          <a:xfrm>
            <a:off x="1636862" y="3410036"/>
            <a:ext cx="6184961" cy="35784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Четкую систему организации проверок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Рисунок 30" descr="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7482"/>
            <a:ext cx="297494" cy="2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 bwMode="auto">
          <a:xfrm>
            <a:off x="1636863" y="3917233"/>
            <a:ext cx="6184961" cy="35784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Систему контроля качества работы ревизоров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 descr="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14711"/>
            <a:ext cx="297494" cy="2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942482" y="4079347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5372" y="4666808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752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25" grpId="0"/>
      <p:bldP spid="22" grpId="0" animBg="1"/>
      <p:bldP spid="28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11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0181" y="1953272"/>
            <a:ext cx="689203" cy="9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1098346"/>
            <a:ext cx="5214476" cy="1046347"/>
          </a:xfrm>
          <a:prstGeom prst="rect">
            <a:avLst/>
          </a:prstGeom>
          <a:solidFill>
            <a:srgbClr val="C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100" dirty="0">
              <a:solidFill>
                <a:srgbClr val="2189AB"/>
              </a:solidFill>
              <a:latin typeface="Open Sans Condensed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2189AB"/>
              </a:solidFill>
              <a:latin typeface="Open Sans Condensed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2189AB"/>
              </a:solidFill>
              <a:latin typeface="Open Sans Condense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787774"/>
            <a:ext cx="8215652" cy="81009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экономического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юридического единообразия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финансового контроля на всех уровнях формирования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и иных государственных средств, в рамках единства бюджетной системы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434" y="743444"/>
            <a:ext cx="580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2189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Внутренний государственный финансовый контроль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293" y="1144465"/>
            <a:ext cx="5107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Законодательная и нормативная регламентация взаимодействия всех органов, осуществляющих контрольно-надзорные функции, включая внешний государственный финансовый контроль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KrasnovRY\Рабочий стол\стикеры для презентаций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91" y="1098346"/>
            <a:ext cx="2304256" cy="11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24586" y="3759882"/>
            <a:ext cx="310761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587" y="3867894"/>
            <a:ext cx="45634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Положительный эффект:  </a:t>
            </a:r>
          </a:p>
          <a:p>
            <a:endParaRPr lang="ru-RU" b="1" dirty="0" smtClean="0">
              <a:solidFill>
                <a:srgbClr val="0099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дублирования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функций различных контрольных органов</a:t>
            </a:r>
          </a:p>
        </p:txBody>
      </p:sp>
      <p:pic>
        <p:nvPicPr>
          <p:cNvPr id="7171" name="Picture 3" descr="C:\Documents and Settings\KrasnovRY\Рабочий стол\стикеры для презентаций\kli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05877"/>
            <a:ext cx="2299038" cy="12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868145" y="42055"/>
            <a:ext cx="3255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Регламентация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взаимодействия всех органов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18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9" y="42054"/>
            <a:ext cx="5199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 № 1092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28 ноября 2013 года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7" y="1383619"/>
            <a:ext cx="5328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2189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ПРАВИТЕЛЬСТВО РОССИЙСКОЙ ФЕДЕРАЦИИ</a:t>
            </a:r>
          </a:p>
          <a:p>
            <a:pPr algn="ctr">
              <a:defRPr/>
            </a:pPr>
            <a:endParaRPr lang="ru-RU" sz="1400" dirty="0">
              <a:solidFill>
                <a:srgbClr val="2189A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ПОСТАНОВЛЕНИЕ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28 ноября 2013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№1092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(ред.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от 13.04.2016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dirty="0"/>
              <a:t>О ПОРЯДКЕ ОСУЩЕСТВЛЕНИЯ ФЕДЕРАЛЬНЫМ КАЗНАЧЕЙСТВОМ ПОЛНОМОЧИЙ ПО КОНТРОЛЮ В ФИНАНСОВО-БЮДЖЕТНОЙ СФЕРЕ </a:t>
            </a:r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D:\обучение\200px-Coat_of_Arms_of_the_Russian_Federation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02" y="735546"/>
            <a:ext cx="611522" cy="6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129" y="3460467"/>
            <a:ext cx="8551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43.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По результатам камеральной проверки оформляется акт, который подписывается должностным лицом, проводящим проверку, не позднее последнего дня срока проведения камеральной проверки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62.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По результатам выездной проверки (ревизии) оформляется акт, который должен быть 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подписан в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течение 15 рабочих дней, исчисляемых со дня, следующего за днем подписания справки о завершении контрольных действий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0331" y="3363838"/>
            <a:ext cx="2664296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rasnovRY\Рабочий стол\стикеры для презентаций\metod_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6528"/>
            <a:ext cx="2272540" cy="9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165609" y="1465000"/>
            <a:ext cx="8862673" cy="3288423"/>
          </a:xfrm>
          <a:prstGeom prst="wedgeRectCallout">
            <a:avLst>
              <a:gd name="adj1" fmla="val -19380"/>
              <a:gd name="adj2" fmla="val 3744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 flipH="1">
            <a:off x="334355" y="2268702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 flipH="1">
            <a:off x="335198" y="2842672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737" y="2134504"/>
            <a:ext cx="8118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единой методики осуществления внутреннего государственного финансового контроля и единого классификатора нарушений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1492" y="2674565"/>
            <a:ext cx="822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Предусмотреть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 административной ответственности и мер принуждения за неэффективное использование бюджетных средств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1492" y="1621075"/>
            <a:ext cx="783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рискоориентированного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подхода при осуществлении внутреннего государственного финансового контроля</a:t>
            </a:r>
          </a:p>
        </p:txBody>
      </p:sp>
      <p:sp>
        <p:nvSpPr>
          <p:cNvPr id="18" name="Овал 17"/>
          <p:cNvSpPr/>
          <p:nvPr/>
        </p:nvSpPr>
        <p:spPr bwMode="auto">
          <a:xfrm flipH="1">
            <a:off x="334355" y="1752810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70631" y="42054"/>
            <a:ext cx="4652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новых подходов к деятельности органов внутреннего государственного финансового контроля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10" y="3168412"/>
            <a:ext cx="8315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законодательную и нормативную регламентацию координации и межведомственного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органов государственного финансового контроля с другими контрольными и надзорными органами, силовыми структурами, главными распорядителями бюджетных средств, осуществляющими внутренний контроль и аудит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0905" y="4245574"/>
            <a:ext cx="789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регламент, разработать порядок привлечения экспертных организаций и экспертов</a:t>
            </a:r>
          </a:p>
        </p:txBody>
      </p:sp>
      <p:sp>
        <p:nvSpPr>
          <p:cNvPr id="22" name="Овал 21"/>
          <p:cNvSpPr/>
          <p:nvPr/>
        </p:nvSpPr>
        <p:spPr bwMode="auto">
          <a:xfrm flipH="1">
            <a:off x="317827" y="3322369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 flipH="1">
            <a:off x="334321" y="4382729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77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3" grpId="0"/>
      <p:bldP spid="20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79" y="1982386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за внимание!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15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0631" y="49105"/>
            <a:ext cx="4677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Статьи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Бюджетного кодекса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Российской Федерации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Documents and Settings\KrasnovRY\Рабочий стол\стикеры для презентаций\hea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0869"/>
            <a:ext cx="2417218" cy="11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36" y="698648"/>
            <a:ext cx="6515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2189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Полномочия Федерального казначейства (финансовых органов субъектов Российской Федерации или муниципальных образований) по осуществлению внутреннего государственного (муниципального) финансового контроля</a:t>
            </a:r>
            <a:endParaRPr lang="ru-RU" sz="1600" dirty="0">
              <a:solidFill>
                <a:srgbClr val="2189A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137535" y="1831815"/>
            <a:ext cx="8865178" cy="1817036"/>
          </a:xfrm>
          <a:prstGeom prst="wedgeRectCallout">
            <a:avLst>
              <a:gd name="adj1" fmla="val -19380"/>
              <a:gd name="adj2" fmla="val 3744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5616" y="1941435"/>
            <a:ext cx="853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 за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непревышением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суммы по операции над лимитами бюджетных обязательств и (или) бюджетными ассигнованиями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 bwMode="auto">
          <a:xfrm flipH="1">
            <a:off x="279919" y="2106651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8" name="Овал 17"/>
          <p:cNvSpPr/>
          <p:nvPr/>
        </p:nvSpPr>
        <p:spPr bwMode="auto">
          <a:xfrm flipH="1">
            <a:off x="279923" y="2557887"/>
            <a:ext cx="65693" cy="45719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9" name="Овал 18"/>
          <p:cNvSpPr/>
          <p:nvPr/>
        </p:nvSpPr>
        <p:spPr bwMode="auto">
          <a:xfrm flipH="1">
            <a:off x="279919" y="3205308"/>
            <a:ext cx="74838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0" name="Прямоугольник 19"/>
          <p:cNvSpPr/>
          <p:nvPr/>
        </p:nvSpPr>
        <p:spPr>
          <a:xfrm>
            <a:off x="357989" y="2399287"/>
            <a:ext cx="8790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 за соответствием содержания проводимой операции коду бюджетной классификации РФ, указанному в платежном документе, представленном в Федеральное казначейство получателем бюджетных средств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989" y="3055611"/>
            <a:ext cx="8644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 за наличием документов, подтверждающих возникновение денежного обязательства, подлежащего оплате за счет средств бюджета</a:t>
            </a:r>
            <a:endParaRPr lang="ru-RU" sz="1400" dirty="0"/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137535" y="3759882"/>
            <a:ext cx="8865178" cy="1283606"/>
          </a:xfrm>
          <a:prstGeom prst="wedgeRectCallout">
            <a:avLst>
              <a:gd name="adj1" fmla="val -19380"/>
              <a:gd name="adj2" fmla="val 3744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228191" y="3875411"/>
            <a:ext cx="87745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соблюдением бюджетного законодательства Российской Федерации и иных нормативных правовых актов, регулирующих бюджетные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правоотношения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полнотой и достоверностью отчетности о реализации государственных (муниципальных) программ, в том числе отчетности об исполнении государственных (муниципальных) заданий.</a:t>
            </a:r>
          </a:p>
        </p:txBody>
      </p:sp>
      <p:sp>
        <p:nvSpPr>
          <p:cNvPr id="22" name="Овал 21"/>
          <p:cNvSpPr/>
          <p:nvPr/>
        </p:nvSpPr>
        <p:spPr bwMode="auto">
          <a:xfrm flipH="1">
            <a:off x="198485" y="4024857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3" name="Овал 22"/>
          <p:cNvSpPr/>
          <p:nvPr/>
        </p:nvSpPr>
        <p:spPr bwMode="auto">
          <a:xfrm flipH="1">
            <a:off x="198485" y="4659981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193058" y="1772158"/>
            <a:ext cx="1954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269.1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491" y="3698439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Статья 269.2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343158"/>
            <a:ext cx="76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+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5166" y="3344496"/>
            <a:ext cx="76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+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2886" y="3344496"/>
            <a:ext cx="76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+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32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3" grpId="0" animBg="1"/>
      <p:bldP spid="14" grpId="0"/>
      <p:bldP spid="16" grpId="0" animBg="1"/>
      <p:bldP spid="18" grpId="0" animBg="1"/>
      <p:bldP spid="19" grpId="0" animBg="1"/>
      <p:bldP spid="20" grpId="0"/>
      <p:bldP spid="21" grpId="0"/>
      <p:bldP spid="17" grpId="0" animBg="1"/>
      <p:bldP spid="2" grpId="0"/>
      <p:bldP spid="22" grpId="0" animBg="1"/>
      <p:bldP spid="23" grpId="0" animBg="1"/>
      <p:bldP spid="4" grpId="0"/>
      <p:bldP spid="5" grpId="0"/>
      <p:bldP spid="8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rasnovRY\Рабочий стол\стикеры для презентаций\m_JOdpM2aU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02" y="3057804"/>
            <a:ext cx="866801" cy="11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3425"/>
            <a:ext cx="5855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Контрольное мероприятие по проверке </a:t>
            </a:r>
          </a:p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 средств субвенций, предоставленных </a:t>
            </a:r>
          </a:p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обеспечение мер социальной поддержки отдельным </a:t>
            </a:r>
          </a:p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категориям граждан по оплате жилищно-коммунальных услуг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33" y="1842379"/>
            <a:ext cx="2836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Федерального казначейства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Республике Татарстан</a:t>
            </a:r>
          </a:p>
        </p:txBody>
      </p:sp>
      <p:pic>
        <p:nvPicPr>
          <p:cNvPr id="40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72563"/>
            <a:ext cx="504056" cy="51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5792569" y="1873211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труда,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занятости и социальной защиты Республики Татарстан</a:t>
            </a:r>
          </a:p>
        </p:txBody>
      </p:sp>
      <p:pic>
        <p:nvPicPr>
          <p:cNvPr id="2050" name="Picture 2" descr="C:\Documents and Settings\KrasnovRY\Рабочий стол\стикеры для презентаций\mintru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1" y="1333151"/>
            <a:ext cx="585308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3396334" y="2211711"/>
            <a:ext cx="2084063" cy="1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987824" y="2499742"/>
            <a:ext cx="2047017" cy="2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56"/>
          <p:cNvSpPr txBox="1">
            <a:spLocks noChangeArrowheads="1"/>
          </p:cNvSpPr>
          <p:nvPr/>
        </p:nvSpPr>
        <p:spPr bwMode="auto">
          <a:xfrm>
            <a:off x="1907704" y="1059582"/>
            <a:ext cx="47816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АСФК</a:t>
            </a:r>
          </a:p>
          <a:p>
            <a:pPr algn="ctr"/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Мониторинг поступления и расходования средств федерального бюджета, а также первичных документов в части дальнейшего направления средств получателям </a:t>
            </a:r>
            <a:r>
              <a:rPr lang="ru-RU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соцподдержки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и оплата в рамках заключенных договоров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KrasnovRY\Рабочий стол\стикеры для презентаций\control_podradchiko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86" y="572066"/>
            <a:ext cx="1189484" cy="6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903967" y="2502175"/>
            <a:ext cx="0" cy="378042"/>
          </a:xfrm>
          <a:prstGeom prst="line">
            <a:avLst/>
          </a:prstGeom>
          <a:ln w="63500">
            <a:solidFill>
              <a:srgbClr val="C0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6114" y="2880217"/>
            <a:ext cx="4037894" cy="917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ГРБС поступление и расход средств федерального бюджета в «АСФК» виден полностью, выездную проверку проводить нет необходимости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67544" y="2519856"/>
            <a:ext cx="0" cy="1399366"/>
          </a:xfrm>
          <a:prstGeom prst="line">
            <a:avLst/>
          </a:prstGeom>
          <a:ln w="63500">
            <a:solidFill>
              <a:srgbClr val="0099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07508" y="3921900"/>
            <a:ext cx="4336500" cy="1188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конечного получателя бюджетных средств выездная часть проверки необходима в части уточнения отдельных первичных документов, подтверждающих расходование средств федерального бюджета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847211" y="3057804"/>
            <a:ext cx="2664296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95379" y="3137070"/>
            <a:ext cx="3587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Выводы: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Применяя подход предварительного этапа подготовки к проверочным мероприятиям, мы имеем экономию временных и трудовых ресурсов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3491880" y="2242543"/>
            <a:ext cx="249944" cy="21602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575053" y="2521796"/>
            <a:ext cx="214884" cy="21602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89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1" grpId="0"/>
      <p:bldP spid="20" grpId="0"/>
      <p:bldP spid="34" grpId="0" animBg="1"/>
      <p:bldP spid="45" grpId="0" animBg="1"/>
      <p:bldP spid="48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5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56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0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55976" y="0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жилых </a:t>
            </a:r>
          </a:p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помещений детям-сиротам за </a:t>
            </a:r>
          </a:p>
          <a:p>
            <a:pPr algn="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счет федеральных субсидий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1740" y="2464037"/>
            <a:ext cx="2836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Федерального казначейства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Республике Татарстан</a:t>
            </a:r>
          </a:p>
        </p:txBody>
      </p:sp>
      <p:pic>
        <p:nvPicPr>
          <p:cNvPr id="18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766" y="1764010"/>
            <a:ext cx="504056" cy="51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59483" y="1481462"/>
            <a:ext cx="2113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Елабужский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район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473" y="1493739"/>
            <a:ext cx="2905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Пестречинский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муниципальный район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48450" y="3202700"/>
            <a:ext cx="2673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Аксубаевский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район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6572" y="3276711"/>
            <a:ext cx="258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Мамадышский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муниципальный район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7036" y="4520268"/>
            <a:ext cx="2785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Дрожжановский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муниципальный район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8270" y="4566022"/>
            <a:ext cx="2785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Город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Набережные Челны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6" name="Picture 8" descr="C:\Documents and Settings\KrasnovRY\Рабочий стол\самара\525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57" y="1003065"/>
            <a:ext cx="844185" cy="4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самара\14079436208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64" y="4057651"/>
            <a:ext cx="576442" cy="5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KrasnovRY\Рабочий стол\самара\aksubaye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68" y="2729558"/>
            <a:ext cx="468607" cy="5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KrasnovRY\Рабочий стол\самара\drogganoy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95" y="4101148"/>
            <a:ext cx="498721" cy="5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KrasnovRY\Рабочий стол\самара\Flag_of_Pestrechinsky_rayon_(Tatarstan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85" y="1115849"/>
            <a:ext cx="719927" cy="4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KrasnovRY\Рабочий стол\самара\mamady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5" y="2761343"/>
            <a:ext cx="471797" cy="5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5149">
            <a:off x="2893527" y="2203134"/>
            <a:ext cx="1110765" cy="3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0158" y="2879127"/>
            <a:ext cx="882444" cy="3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3792">
            <a:off x="3330326" y="3325713"/>
            <a:ext cx="758430" cy="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695">
            <a:off x="5046794" y="3368743"/>
            <a:ext cx="747668" cy="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17" y="3031081"/>
            <a:ext cx="1009195" cy="3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8088">
            <a:off x="5209577" y="2061815"/>
            <a:ext cx="904879" cy="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56"/>
          <p:cNvSpPr txBox="1">
            <a:spLocks noChangeArrowheads="1"/>
          </p:cNvSpPr>
          <p:nvPr/>
        </p:nvSpPr>
        <p:spPr bwMode="auto">
          <a:xfrm>
            <a:off x="3311407" y="1978487"/>
            <a:ext cx="87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48км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" name="TextBox 156"/>
          <p:cNvSpPr txBox="1">
            <a:spLocks noChangeArrowheads="1"/>
          </p:cNvSpPr>
          <p:nvPr/>
        </p:nvSpPr>
        <p:spPr bwMode="auto">
          <a:xfrm>
            <a:off x="2339264" y="3105774"/>
            <a:ext cx="87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165км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4" name="TextBox 156"/>
          <p:cNvSpPr txBox="1">
            <a:spLocks noChangeArrowheads="1"/>
          </p:cNvSpPr>
          <p:nvPr/>
        </p:nvSpPr>
        <p:spPr bwMode="auto">
          <a:xfrm>
            <a:off x="3639580" y="3575283"/>
            <a:ext cx="87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212км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TextBox 156"/>
          <p:cNvSpPr txBox="1">
            <a:spLocks noChangeArrowheads="1"/>
          </p:cNvSpPr>
          <p:nvPr/>
        </p:nvSpPr>
        <p:spPr bwMode="auto">
          <a:xfrm>
            <a:off x="4844250" y="1926045"/>
            <a:ext cx="87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215км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TextBox 156"/>
          <p:cNvSpPr txBox="1">
            <a:spLocks noChangeArrowheads="1"/>
          </p:cNvSpPr>
          <p:nvPr/>
        </p:nvSpPr>
        <p:spPr bwMode="auto">
          <a:xfrm>
            <a:off x="5970270" y="2776311"/>
            <a:ext cx="87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180 км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7" name="TextBox 156"/>
          <p:cNvSpPr txBox="1">
            <a:spLocks noChangeArrowheads="1"/>
          </p:cNvSpPr>
          <p:nvPr/>
        </p:nvSpPr>
        <p:spPr bwMode="auto">
          <a:xfrm>
            <a:off x="4529730" y="3532145"/>
            <a:ext cx="87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241км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424" y="774124"/>
            <a:ext cx="320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Отдел УФК по РТ № 34 – 0 км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9169" y="774124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3215841" y="774124"/>
            <a:ext cx="631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30756" y="774124"/>
            <a:ext cx="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29168" y="1995671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772687" y="764280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859359" y="764280"/>
            <a:ext cx="631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774274" y="764280"/>
            <a:ext cx="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772686" y="1985828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96424" y="2529741"/>
            <a:ext cx="3029779" cy="3619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126202" y="2533360"/>
            <a:ext cx="631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11963" y="2529741"/>
            <a:ext cx="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6424" y="3753764"/>
            <a:ext cx="3029778" cy="1144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918848" y="2457689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9005520" y="2457689"/>
            <a:ext cx="631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920435" y="2457689"/>
            <a:ext cx="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918847" y="3679237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716888" y="3826747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8803560" y="3826747"/>
            <a:ext cx="631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718475" y="3826747"/>
            <a:ext cx="0" cy="1224023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716887" y="5048294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986426" y="3912361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4066735" y="3912361"/>
            <a:ext cx="3154" cy="1138409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988013" y="3912361"/>
            <a:ext cx="0" cy="1138409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988014" y="5043488"/>
            <a:ext cx="3086673" cy="0"/>
          </a:xfrm>
          <a:prstGeom prst="line">
            <a:avLst/>
          </a:prstGeom>
          <a:ln w="38100" cmpd="sng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714464" y="741495"/>
            <a:ext cx="320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Отдел УФК по РТ № 18 – 0 км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20506" y="2432221"/>
            <a:ext cx="320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Отдел УФК по РТ № 3 – 0 км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16886" y="3829278"/>
            <a:ext cx="320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Отдел УФК по РТ № 30 – 0 км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14787" y="3913837"/>
            <a:ext cx="320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Отдел УФК по РТ № 17 – 0 км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65608" y="2502900"/>
            <a:ext cx="303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Отдел УФК по РТ № 26 – 0 км</a:t>
            </a:r>
          </a:p>
        </p:txBody>
      </p:sp>
      <p:pic>
        <p:nvPicPr>
          <p:cNvPr id="8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7" grpId="0"/>
      <p:bldP spid="2" grpId="0"/>
      <p:bldP spid="3" grpId="0"/>
      <p:bldP spid="21" grpId="0"/>
      <p:bldP spid="22" grpId="0"/>
      <p:bldP spid="23" grpId="0"/>
      <p:bldP spid="2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88" grpId="0"/>
      <p:bldP spid="89" grpId="0"/>
      <p:bldP spid="90" grpId="0"/>
      <p:bldP spid="93" grpId="0"/>
      <p:bldP spid="94" grpId="0"/>
      <p:bldP spid="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5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84207"/>
            <a:ext cx="4262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контроля по вопросам,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попадающим под административную ответственность, в ППО «АСФК»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95638"/>
              </p:ext>
            </p:extLst>
          </p:nvPr>
        </p:nvGraphicFramePr>
        <p:xfrm>
          <a:off x="107504" y="951571"/>
          <a:ext cx="8895207" cy="2538282"/>
        </p:xfrm>
        <a:graphic>
          <a:graphicData uri="http://schemas.openxmlformats.org/drawingml/2006/table">
            <a:tbl>
              <a:tblPr firstRow="1" firstCol="1" bandRow="1" bandCol="1">
                <a:tableStyleId>{5FD0F851-EC5A-4D38-B0AD-8093EC10F338}</a:tableStyleId>
              </a:tblPr>
              <a:tblGrid>
                <a:gridCol w="1557838"/>
                <a:gridCol w="7337369"/>
              </a:tblGrid>
              <a:tr h="75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№ </a:t>
                      </a: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статьи</a:t>
                      </a:r>
                      <a:r>
                        <a:rPr lang="ru-RU" sz="1400" b="0" baseline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КоАП РФ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Наименование статьи</a:t>
                      </a: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984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15.15.10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Нарушение порядка принятия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бюджетных обязательств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190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15.15.11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Нарушение сроков доведения бюджетных ассигнований и (или) лимитов бюджетных обязательств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</a:tr>
              <a:tr h="39984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15.15.3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Нарушение условий предоставления межбюджетных трансфертов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984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15.15.5</a:t>
                      </a:r>
                      <a:endParaRPr lang="ru-RU" sz="1400" b="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Нарушение условий предоставления субсидий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88533" y="3844308"/>
            <a:ext cx="5851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 обнаружении признаков административного правонарушения всегда можно провести административное расследование в рамках статьи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28.7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«Административное расследование»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КоАП РФ</a:t>
            </a:r>
            <a:endParaRPr lang="ru-RU" sz="1600" dirty="0"/>
          </a:p>
        </p:txBody>
      </p:sp>
      <p:pic>
        <p:nvPicPr>
          <p:cNvPr id="3074" name="Picture 2" descr="C:\Documents and Settings\KrasnovRY\Рабочий стол\стикеры для презентаций\kartinki-belyie-ycheloveychki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68532"/>
            <a:ext cx="2160240" cy="12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00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6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4098" name="Picture 2" descr="C:\Documents and Settings\KrasnovRY\Рабочий стол\стикеры для презентаций\435е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9552"/>
            <a:ext cx="1728192" cy="9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5642" y="1635646"/>
            <a:ext cx="283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Пул контролеров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Федерального казначейства</a:t>
            </a:r>
          </a:p>
        </p:txBody>
      </p:sp>
      <p:pic>
        <p:nvPicPr>
          <p:cNvPr id="11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4432">
            <a:off x="1738104" y="2417584"/>
            <a:ext cx="1389183" cy="3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rasnovRY\Рабочий стол\стикеры для презентаций\3d-chelovechek-6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52037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56"/>
          <p:cNvSpPr txBox="1">
            <a:spLocks noChangeArrowheads="1"/>
          </p:cNvSpPr>
          <p:nvPr/>
        </p:nvSpPr>
        <p:spPr bwMode="auto">
          <a:xfrm>
            <a:off x="891346" y="2599483"/>
            <a:ext cx="16886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1 этап - камеральный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3286921"/>
            <a:ext cx="32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Проверка осуществляется 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на своих рабочих местах с полным анализом и описанием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поступлений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расходования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средств ФБ </a:t>
            </a:r>
            <a:endParaRPr lang="ru-RU" sz="1400" dirty="0"/>
          </a:p>
        </p:txBody>
      </p:sp>
      <p:pic>
        <p:nvPicPr>
          <p:cNvPr id="14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4432">
            <a:off x="4393186" y="3418835"/>
            <a:ext cx="1389183" cy="3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56"/>
          <p:cNvSpPr txBox="1">
            <a:spLocks noChangeArrowheads="1"/>
          </p:cNvSpPr>
          <p:nvPr/>
        </p:nvSpPr>
        <p:spPr bwMode="auto">
          <a:xfrm>
            <a:off x="5292080" y="3277569"/>
            <a:ext cx="2448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2 этап –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выездная проверка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00" name="Picture 4" descr="C:\Documents and Settings\KrasnovRY\Рабочий стол\стикеры для презентаций\1313524818_office-girl-with-notebook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2599484"/>
            <a:ext cx="936103" cy="135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54205" y="4083918"/>
            <a:ext cx="3222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Выездной этап комбинированной проверки проходит уже с имеющимися наработками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97709" y="8420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Пул контролеров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Федерального казначейства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18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2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  <p:bldP spid="2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7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5" y="42055"/>
            <a:ext cx="5415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Положительный эффект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опыта Федерального казначейства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объединение 10"/>
          <p:cNvSpPr/>
          <p:nvPr/>
        </p:nvSpPr>
        <p:spPr bwMode="auto">
          <a:xfrm>
            <a:off x="467545" y="2517744"/>
            <a:ext cx="1416469" cy="2525744"/>
          </a:xfrm>
          <a:prstGeom prst="flowChartMerge">
            <a:avLst/>
          </a:prstGeom>
          <a:solidFill>
            <a:srgbClr val="00CC00">
              <a:alpha val="2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 dirty="0">
              <a:solidFill>
                <a:srgbClr val="9BBB59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1500388" y="3564180"/>
            <a:ext cx="6430021" cy="195702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78191 w 802481"/>
              <a:gd name="connsiteY3" fmla="*/ 30956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742078 w 742078"/>
              <a:gd name="connsiteY0" fmla="*/ 178593 h 178593"/>
              <a:gd name="connsiteX1" fmla="*/ 96751 w 742078"/>
              <a:gd name="connsiteY1" fmla="*/ 178593 h 178593"/>
              <a:gd name="connsiteX2" fmla="*/ 0 w 742078"/>
              <a:gd name="connsiteY2" fmla="*/ 97631 h 178593"/>
              <a:gd name="connsiteX3" fmla="*/ 17788 w 742078"/>
              <a:gd name="connsiteY3" fmla="*/ 0 h 178593"/>
              <a:gd name="connsiteX4" fmla="*/ 117072 w 742078"/>
              <a:gd name="connsiteY4" fmla="*/ 109537 h 178593"/>
              <a:gd name="connsiteX5" fmla="*/ 706360 w 742078"/>
              <a:gd name="connsiteY5" fmla="*/ 109537 h 178593"/>
              <a:gd name="connsiteX6" fmla="*/ 742078 w 742078"/>
              <a:gd name="connsiteY6" fmla="*/ 178593 h 178593"/>
              <a:gd name="connsiteX0" fmla="*/ 786008 w 786008"/>
              <a:gd name="connsiteY0" fmla="*/ 200024 h 200024"/>
              <a:gd name="connsiteX1" fmla="*/ 140681 w 786008"/>
              <a:gd name="connsiteY1" fmla="*/ 200024 h 200024"/>
              <a:gd name="connsiteX2" fmla="*/ 0 w 786008"/>
              <a:gd name="connsiteY2" fmla="*/ 0 h 200024"/>
              <a:gd name="connsiteX3" fmla="*/ 61718 w 786008"/>
              <a:gd name="connsiteY3" fmla="*/ 21431 h 200024"/>
              <a:gd name="connsiteX4" fmla="*/ 161002 w 786008"/>
              <a:gd name="connsiteY4" fmla="*/ 130968 h 200024"/>
              <a:gd name="connsiteX5" fmla="*/ 750290 w 786008"/>
              <a:gd name="connsiteY5" fmla="*/ 130968 h 200024"/>
              <a:gd name="connsiteX6" fmla="*/ 786008 w 786008"/>
              <a:gd name="connsiteY6" fmla="*/ 200024 h 200024"/>
              <a:gd name="connsiteX0" fmla="*/ 786008 w 786008"/>
              <a:gd name="connsiteY0" fmla="*/ 200024 h 204786"/>
              <a:gd name="connsiteX1" fmla="*/ 192847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21455 h 226217"/>
              <a:gd name="connsiteX1" fmla="*/ 173628 w 786008"/>
              <a:gd name="connsiteY1" fmla="*/ 226217 h 226217"/>
              <a:gd name="connsiteX2" fmla="*/ 0 w 786008"/>
              <a:gd name="connsiteY2" fmla="*/ 21431 h 226217"/>
              <a:gd name="connsiteX3" fmla="*/ 80938 w 786008"/>
              <a:gd name="connsiteY3" fmla="*/ 0 h 226217"/>
              <a:gd name="connsiteX4" fmla="*/ 161002 w 786008"/>
              <a:gd name="connsiteY4" fmla="*/ 152399 h 226217"/>
              <a:gd name="connsiteX5" fmla="*/ 750290 w 786008"/>
              <a:gd name="connsiteY5" fmla="*/ 152399 h 226217"/>
              <a:gd name="connsiteX6" fmla="*/ 786008 w 786008"/>
              <a:gd name="connsiteY6" fmla="*/ 221455 h 226217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42499 w 786008"/>
              <a:gd name="connsiteY3" fmla="*/ 0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69535 w 769535"/>
              <a:gd name="connsiteY0" fmla="*/ 197643 h 204786"/>
              <a:gd name="connsiteX1" fmla="*/ 173628 w 769535"/>
              <a:gd name="connsiteY1" fmla="*/ 204786 h 204786"/>
              <a:gd name="connsiteX2" fmla="*/ 0 w 769535"/>
              <a:gd name="connsiteY2" fmla="*/ 0 h 204786"/>
              <a:gd name="connsiteX3" fmla="*/ 42499 w 769535"/>
              <a:gd name="connsiteY3" fmla="*/ 0 h 204786"/>
              <a:gd name="connsiteX4" fmla="*/ 161002 w 769535"/>
              <a:gd name="connsiteY4" fmla="*/ 130968 h 204786"/>
              <a:gd name="connsiteX5" fmla="*/ 750290 w 769535"/>
              <a:gd name="connsiteY5" fmla="*/ 130968 h 204786"/>
              <a:gd name="connsiteX6" fmla="*/ 769535 w 769535"/>
              <a:gd name="connsiteY6" fmla="*/ 197643 h 204786"/>
              <a:gd name="connsiteX0" fmla="*/ 780517 w 780517"/>
              <a:gd name="connsiteY0" fmla="*/ 197643 h 204786"/>
              <a:gd name="connsiteX1" fmla="*/ 173628 w 780517"/>
              <a:gd name="connsiteY1" fmla="*/ 204786 h 204786"/>
              <a:gd name="connsiteX2" fmla="*/ 0 w 780517"/>
              <a:gd name="connsiteY2" fmla="*/ 0 h 204786"/>
              <a:gd name="connsiteX3" fmla="*/ 42499 w 780517"/>
              <a:gd name="connsiteY3" fmla="*/ 0 h 204786"/>
              <a:gd name="connsiteX4" fmla="*/ 161002 w 780517"/>
              <a:gd name="connsiteY4" fmla="*/ 130968 h 204786"/>
              <a:gd name="connsiteX5" fmla="*/ 750290 w 780517"/>
              <a:gd name="connsiteY5" fmla="*/ 130968 h 204786"/>
              <a:gd name="connsiteX6" fmla="*/ 780517 w 780517"/>
              <a:gd name="connsiteY6" fmla="*/ 197643 h 204786"/>
              <a:gd name="connsiteX0" fmla="*/ 780517 w 780517"/>
              <a:gd name="connsiteY0" fmla="*/ 197643 h 197643"/>
              <a:gd name="connsiteX1" fmla="*/ 173628 w 780517"/>
              <a:gd name="connsiteY1" fmla="*/ 178592 h 197643"/>
              <a:gd name="connsiteX2" fmla="*/ 0 w 780517"/>
              <a:gd name="connsiteY2" fmla="*/ 0 h 197643"/>
              <a:gd name="connsiteX3" fmla="*/ 42499 w 780517"/>
              <a:gd name="connsiteY3" fmla="*/ 0 h 197643"/>
              <a:gd name="connsiteX4" fmla="*/ 161002 w 780517"/>
              <a:gd name="connsiteY4" fmla="*/ 130968 h 197643"/>
              <a:gd name="connsiteX5" fmla="*/ 750290 w 780517"/>
              <a:gd name="connsiteY5" fmla="*/ 130968 h 197643"/>
              <a:gd name="connsiteX6" fmla="*/ 780517 w 780517"/>
              <a:gd name="connsiteY6" fmla="*/ 197643 h 197643"/>
              <a:gd name="connsiteX0" fmla="*/ 780517 w 780517"/>
              <a:gd name="connsiteY0" fmla="*/ 197643 h 197643"/>
              <a:gd name="connsiteX1" fmla="*/ 168136 w 780517"/>
              <a:gd name="connsiteY1" fmla="*/ 197642 h 197643"/>
              <a:gd name="connsiteX2" fmla="*/ 0 w 780517"/>
              <a:gd name="connsiteY2" fmla="*/ 0 h 197643"/>
              <a:gd name="connsiteX3" fmla="*/ 42499 w 780517"/>
              <a:gd name="connsiteY3" fmla="*/ 0 h 197643"/>
              <a:gd name="connsiteX4" fmla="*/ 161002 w 780517"/>
              <a:gd name="connsiteY4" fmla="*/ 130968 h 197643"/>
              <a:gd name="connsiteX5" fmla="*/ 750290 w 780517"/>
              <a:gd name="connsiteY5" fmla="*/ 130968 h 197643"/>
              <a:gd name="connsiteX6" fmla="*/ 780517 w 780517"/>
              <a:gd name="connsiteY6" fmla="*/ 197643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517" h="197643">
                <a:moveTo>
                  <a:pt x="780517" y="197643"/>
                </a:moveTo>
                <a:lnTo>
                  <a:pt x="168136" y="197642"/>
                </a:lnTo>
                <a:lnTo>
                  <a:pt x="0" y="0"/>
                </a:lnTo>
                <a:lnTo>
                  <a:pt x="42499" y="0"/>
                </a:lnTo>
                <a:lnTo>
                  <a:pt x="161002" y="130968"/>
                </a:lnTo>
                <a:lnTo>
                  <a:pt x="750290" y="130968"/>
                </a:lnTo>
                <a:lnTo>
                  <a:pt x="780517" y="197643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1691680" y="2836407"/>
            <a:ext cx="6696744" cy="219377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31141 w 831141"/>
              <a:gd name="connsiteY0" fmla="*/ 207168 h 209549"/>
              <a:gd name="connsiteX1" fmla="*/ 157154 w 831141"/>
              <a:gd name="connsiteY1" fmla="*/ 209549 h 209549"/>
              <a:gd name="connsiteX2" fmla="*/ 0 w 831141"/>
              <a:gd name="connsiteY2" fmla="*/ 0 h 209549"/>
              <a:gd name="connsiteX3" fmla="*/ 45244 w 831141"/>
              <a:gd name="connsiteY3" fmla="*/ 2381 h 209549"/>
              <a:gd name="connsiteX4" fmla="*/ 150019 w 831141"/>
              <a:gd name="connsiteY4" fmla="*/ 140493 h 209549"/>
              <a:gd name="connsiteX5" fmla="*/ 766763 w 831141"/>
              <a:gd name="connsiteY5" fmla="*/ 140493 h 209549"/>
              <a:gd name="connsiteX6" fmla="*/ 831141 w 831141"/>
              <a:gd name="connsiteY6" fmla="*/ 207168 h 209549"/>
              <a:gd name="connsiteX0" fmla="*/ 831141 w 831141"/>
              <a:gd name="connsiteY0" fmla="*/ 207168 h 209549"/>
              <a:gd name="connsiteX1" fmla="*/ 157154 w 831141"/>
              <a:gd name="connsiteY1" fmla="*/ 209549 h 209549"/>
              <a:gd name="connsiteX2" fmla="*/ 0 w 831141"/>
              <a:gd name="connsiteY2" fmla="*/ 0 h 209549"/>
              <a:gd name="connsiteX3" fmla="*/ 45244 w 831141"/>
              <a:gd name="connsiteY3" fmla="*/ 2381 h 209549"/>
              <a:gd name="connsiteX4" fmla="*/ 150019 w 831141"/>
              <a:gd name="connsiteY4" fmla="*/ 140493 h 209549"/>
              <a:gd name="connsiteX5" fmla="*/ 797812 w 831141"/>
              <a:gd name="connsiteY5" fmla="*/ 140493 h 209549"/>
              <a:gd name="connsiteX6" fmla="*/ 831141 w 831141"/>
              <a:gd name="connsiteY6" fmla="*/ 207168 h 209549"/>
              <a:gd name="connsiteX0" fmla="*/ 843082 w 843082"/>
              <a:gd name="connsiteY0" fmla="*/ 223837 h 226218"/>
              <a:gd name="connsiteX1" fmla="*/ 169095 w 843082"/>
              <a:gd name="connsiteY1" fmla="*/ 226218 h 226218"/>
              <a:gd name="connsiteX2" fmla="*/ 0 w 843082"/>
              <a:gd name="connsiteY2" fmla="*/ 0 h 226218"/>
              <a:gd name="connsiteX3" fmla="*/ 57185 w 843082"/>
              <a:gd name="connsiteY3" fmla="*/ 19050 h 226218"/>
              <a:gd name="connsiteX4" fmla="*/ 161960 w 843082"/>
              <a:gd name="connsiteY4" fmla="*/ 157162 h 226218"/>
              <a:gd name="connsiteX5" fmla="*/ 809753 w 843082"/>
              <a:gd name="connsiteY5" fmla="*/ 157162 h 226218"/>
              <a:gd name="connsiteX6" fmla="*/ 843082 w 843082"/>
              <a:gd name="connsiteY6" fmla="*/ 223837 h 226218"/>
              <a:gd name="connsiteX0" fmla="*/ 843082 w 843082"/>
              <a:gd name="connsiteY0" fmla="*/ 226218 h 228599"/>
              <a:gd name="connsiteX1" fmla="*/ 169095 w 843082"/>
              <a:gd name="connsiteY1" fmla="*/ 228599 h 228599"/>
              <a:gd name="connsiteX2" fmla="*/ 0 w 843082"/>
              <a:gd name="connsiteY2" fmla="*/ 2381 h 228599"/>
              <a:gd name="connsiteX3" fmla="*/ 42854 w 843082"/>
              <a:gd name="connsiteY3" fmla="*/ 0 h 228599"/>
              <a:gd name="connsiteX4" fmla="*/ 161960 w 843082"/>
              <a:gd name="connsiteY4" fmla="*/ 159543 h 228599"/>
              <a:gd name="connsiteX5" fmla="*/ 809753 w 843082"/>
              <a:gd name="connsiteY5" fmla="*/ 159543 h 228599"/>
              <a:gd name="connsiteX6" fmla="*/ 843082 w 843082"/>
              <a:gd name="connsiteY6" fmla="*/ 226218 h 228599"/>
              <a:gd name="connsiteX0" fmla="*/ 843082 w 843082"/>
              <a:gd name="connsiteY0" fmla="*/ 223837 h 226218"/>
              <a:gd name="connsiteX1" fmla="*/ 169095 w 843082"/>
              <a:gd name="connsiteY1" fmla="*/ 226218 h 226218"/>
              <a:gd name="connsiteX2" fmla="*/ 0 w 843082"/>
              <a:gd name="connsiteY2" fmla="*/ 0 h 226218"/>
              <a:gd name="connsiteX3" fmla="*/ 45242 w 843082"/>
              <a:gd name="connsiteY3" fmla="*/ 4763 h 226218"/>
              <a:gd name="connsiteX4" fmla="*/ 161960 w 843082"/>
              <a:gd name="connsiteY4" fmla="*/ 157162 h 226218"/>
              <a:gd name="connsiteX5" fmla="*/ 809753 w 843082"/>
              <a:gd name="connsiteY5" fmla="*/ 157162 h 226218"/>
              <a:gd name="connsiteX6" fmla="*/ 843082 w 843082"/>
              <a:gd name="connsiteY6" fmla="*/ 223837 h 226218"/>
              <a:gd name="connsiteX0" fmla="*/ 833529 w 833529"/>
              <a:gd name="connsiteY0" fmla="*/ 219075 h 221456"/>
              <a:gd name="connsiteX1" fmla="*/ 159542 w 833529"/>
              <a:gd name="connsiteY1" fmla="*/ 221456 h 221456"/>
              <a:gd name="connsiteX2" fmla="*/ 0 w 833529"/>
              <a:gd name="connsiteY2" fmla="*/ 0 h 221456"/>
              <a:gd name="connsiteX3" fmla="*/ 35689 w 833529"/>
              <a:gd name="connsiteY3" fmla="*/ 1 h 221456"/>
              <a:gd name="connsiteX4" fmla="*/ 152407 w 833529"/>
              <a:gd name="connsiteY4" fmla="*/ 152400 h 221456"/>
              <a:gd name="connsiteX5" fmla="*/ 800200 w 833529"/>
              <a:gd name="connsiteY5" fmla="*/ 152400 h 221456"/>
              <a:gd name="connsiteX6" fmla="*/ 833529 w 833529"/>
              <a:gd name="connsiteY6" fmla="*/ 219075 h 221456"/>
              <a:gd name="connsiteX0" fmla="*/ 835917 w 835917"/>
              <a:gd name="connsiteY0" fmla="*/ 219075 h 221456"/>
              <a:gd name="connsiteX1" fmla="*/ 161930 w 835917"/>
              <a:gd name="connsiteY1" fmla="*/ 221456 h 221456"/>
              <a:gd name="connsiteX2" fmla="*/ 0 w 835917"/>
              <a:gd name="connsiteY2" fmla="*/ 0 h 221456"/>
              <a:gd name="connsiteX3" fmla="*/ 38077 w 835917"/>
              <a:gd name="connsiteY3" fmla="*/ 1 h 221456"/>
              <a:gd name="connsiteX4" fmla="*/ 154795 w 835917"/>
              <a:gd name="connsiteY4" fmla="*/ 152400 h 221456"/>
              <a:gd name="connsiteX5" fmla="*/ 802588 w 835917"/>
              <a:gd name="connsiteY5" fmla="*/ 152400 h 221456"/>
              <a:gd name="connsiteX6" fmla="*/ 835917 w 835917"/>
              <a:gd name="connsiteY6" fmla="*/ 219075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17" h="221456">
                <a:moveTo>
                  <a:pt x="835917" y="219075"/>
                </a:moveTo>
                <a:lnTo>
                  <a:pt x="161930" y="221456"/>
                </a:lnTo>
                <a:lnTo>
                  <a:pt x="0" y="0"/>
                </a:lnTo>
                <a:lnTo>
                  <a:pt x="38077" y="1"/>
                </a:lnTo>
                <a:lnTo>
                  <a:pt x="154795" y="152400"/>
                </a:lnTo>
                <a:lnTo>
                  <a:pt x="802588" y="152400"/>
                </a:lnTo>
                <a:lnTo>
                  <a:pt x="835917" y="219075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1211697" y="4461960"/>
            <a:ext cx="6611664" cy="166301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78191 w 802481"/>
              <a:gd name="connsiteY3" fmla="*/ 30956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742078 w 742078"/>
              <a:gd name="connsiteY0" fmla="*/ 178593 h 178593"/>
              <a:gd name="connsiteX1" fmla="*/ 96751 w 742078"/>
              <a:gd name="connsiteY1" fmla="*/ 178593 h 178593"/>
              <a:gd name="connsiteX2" fmla="*/ 0 w 742078"/>
              <a:gd name="connsiteY2" fmla="*/ 97631 h 178593"/>
              <a:gd name="connsiteX3" fmla="*/ 17788 w 742078"/>
              <a:gd name="connsiteY3" fmla="*/ 0 h 178593"/>
              <a:gd name="connsiteX4" fmla="*/ 117072 w 742078"/>
              <a:gd name="connsiteY4" fmla="*/ 109537 h 178593"/>
              <a:gd name="connsiteX5" fmla="*/ 706360 w 742078"/>
              <a:gd name="connsiteY5" fmla="*/ 109537 h 178593"/>
              <a:gd name="connsiteX6" fmla="*/ 742078 w 742078"/>
              <a:gd name="connsiteY6" fmla="*/ 178593 h 178593"/>
              <a:gd name="connsiteX0" fmla="*/ 786008 w 786008"/>
              <a:gd name="connsiteY0" fmla="*/ 200024 h 200024"/>
              <a:gd name="connsiteX1" fmla="*/ 140681 w 786008"/>
              <a:gd name="connsiteY1" fmla="*/ 200024 h 200024"/>
              <a:gd name="connsiteX2" fmla="*/ 0 w 786008"/>
              <a:gd name="connsiteY2" fmla="*/ 0 h 200024"/>
              <a:gd name="connsiteX3" fmla="*/ 61718 w 786008"/>
              <a:gd name="connsiteY3" fmla="*/ 21431 h 200024"/>
              <a:gd name="connsiteX4" fmla="*/ 161002 w 786008"/>
              <a:gd name="connsiteY4" fmla="*/ 130968 h 200024"/>
              <a:gd name="connsiteX5" fmla="*/ 750290 w 786008"/>
              <a:gd name="connsiteY5" fmla="*/ 130968 h 200024"/>
              <a:gd name="connsiteX6" fmla="*/ 786008 w 786008"/>
              <a:gd name="connsiteY6" fmla="*/ 200024 h 200024"/>
              <a:gd name="connsiteX0" fmla="*/ 786008 w 786008"/>
              <a:gd name="connsiteY0" fmla="*/ 200024 h 204786"/>
              <a:gd name="connsiteX1" fmla="*/ 192847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21455 h 226217"/>
              <a:gd name="connsiteX1" fmla="*/ 173628 w 786008"/>
              <a:gd name="connsiteY1" fmla="*/ 226217 h 226217"/>
              <a:gd name="connsiteX2" fmla="*/ 0 w 786008"/>
              <a:gd name="connsiteY2" fmla="*/ 21431 h 226217"/>
              <a:gd name="connsiteX3" fmla="*/ 80938 w 786008"/>
              <a:gd name="connsiteY3" fmla="*/ 0 h 226217"/>
              <a:gd name="connsiteX4" fmla="*/ 161002 w 786008"/>
              <a:gd name="connsiteY4" fmla="*/ 152399 h 226217"/>
              <a:gd name="connsiteX5" fmla="*/ 750290 w 786008"/>
              <a:gd name="connsiteY5" fmla="*/ 152399 h 226217"/>
              <a:gd name="connsiteX6" fmla="*/ 786008 w 786008"/>
              <a:gd name="connsiteY6" fmla="*/ 221455 h 226217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42499 w 786008"/>
              <a:gd name="connsiteY3" fmla="*/ 0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613035 w 750290"/>
              <a:gd name="connsiteY0" fmla="*/ 207168 h 207168"/>
              <a:gd name="connsiteX1" fmla="*/ 173628 w 750290"/>
              <a:gd name="connsiteY1" fmla="*/ 204786 h 207168"/>
              <a:gd name="connsiteX2" fmla="*/ 0 w 750290"/>
              <a:gd name="connsiteY2" fmla="*/ 0 h 207168"/>
              <a:gd name="connsiteX3" fmla="*/ 42499 w 750290"/>
              <a:gd name="connsiteY3" fmla="*/ 0 h 207168"/>
              <a:gd name="connsiteX4" fmla="*/ 161002 w 750290"/>
              <a:gd name="connsiteY4" fmla="*/ 130968 h 207168"/>
              <a:gd name="connsiteX5" fmla="*/ 750290 w 750290"/>
              <a:gd name="connsiteY5" fmla="*/ 130968 h 207168"/>
              <a:gd name="connsiteX6" fmla="*/ 613035 w 750290"/>
              <a:gd name="connsiteY6" fmla="*/ 207168 h 207168"/>
              <a:gd name="connsiteX0" fmla="*/ 667947 w 750290"/>
              <a:gd name="connsiteY0" fmla="*/ 152399 h 204786"/>
              <a:gd name="connsiteX1" fmla="*/ 173628 w 750290"/>
              <a:gd name="connsiteY1" fmla="*/ 204786 h 204786"/>
              <a:gd name="connsiteX2" fmla="*/ 0 w 750290"/>
              <a:gd name="connsiteY2" fmla="*/ 0 h 204786"/>
              <a:gd name="connsiteX3" fmla="*/ 42499 w 750290"/>
              <a:gd name="connsiteY3" fmla="*/ 0 h 204786"/>
              <a:gd name="connsiteX4" fmla="*/ 161002 w 750290"/>
              <a:gd name="connsiteY4" fmla="*/ 130968 h 204786"/>
              <a:gd name="connsiteX5" fmla="*/ 750290 w 750290"/>
              <a:gd name="connsiteY5" fmla="*/ 130968 h 204786"/>
              <a:gd name="connsiteX6" fmla="*/ 667947 w 750290"/>
              <a:gd name="connsiteY6" fmla="*/ 152399 h 204786"/>
              <a:gd name="connsiteX0" fmla="*/ 629508 w 750290"/>
              <a:gd name="connsiteY0" fmla="*/ 195262 h 204786"/>
              <a:gd name="connsiteX1" fmla="*/ 173628 w 750290"/>
              <a:gd name="connsiteY1" fmla="*/ 204786 h 204786"/>
              <a:gd name="connsiteX2" fmla="*/ 0 w 750290"/>
              <a:gd name="connsiteY2" fmla="*/ 0 h 204786"/>
              <a:gd name="connsiteX3" fmla="*/ 42499 w 750290"/>
              <a:gd name="connsiteY3" fmla="*/ 0 h 204786"/>
              <a:gd name="connsiteX4" fmla="*/ 161002 w 750290"/>
              <a:gd name="connsiteY4" fmla="*/ 130968 h 204786"/>
              <a:gd name="connsiteX5" fmla="*/ 750290 w 750290"/>
              <a:gd name="connsiteY5" fmla="*/ 130968 h 204786"/>
              <a:gd name="connsiteX6" fmla="*/ 629508 w 750290"/>
              <a:gd name="connsiteY6" fmla="*/ 195262 h 204786"/>
              <a:gd name="connsiteX0" fmla="*/ 629508 w 750290"/>
              <a:gd name="connsiteY0" fmla="*/ 195262 h 195262"/>
              <a:gd name="connsiteX1" fmla="*/ 195593 w 750290"/>
              <a:gd name="connsiteY1" fmla="*/ 173830 h 195262"/>
              <a:gd name="connsiteX2" fmla="*/ 0 w 750290"/>
              <a:gd name="connsiteY2" fmla="*/ 0 h 195262"/>
              <a:gd name="connsiteX3" fmla="*/ 42499 w 750290"/>
              <a:gd name="connsiteY3" fmla="*/ 0 h 195262"/>
              <a:gd name="connsiteX4" fmla="*/ 161002 w 750290"/>
              <a:gd name="connsiteY4" fmla="*/ 130968 h 195262"/>
              <a:gd name="connsiteX5" fmla="*/ 750290 w 750290"/>
              <a:gd name="connsiteY5" fmla="*/ 130968 h 195262"/>
              <a:gd name="connsiteX6" fmla="*/ 629508 w 750290"/>
              <a:gd name="connsiteY6" fmla="*/ 195262 h 195262"/>
              <a:gd name="connsiteX0" fmla="*/ 629508 w 750290"/>
              <a:gd name="connsiteY0" fmla="*/ 195262 h 200023"/>
              <a:gd name="connsiteX1" fmla="*/ 173628 w 750290"/>
              <a:gd name="connsiteY1" fmla="*/ 200023 h 200023"/>
              <a:gd name="connsiteX2" fmla="*/ 0 w 750290"/>
              <a:gd name="connsiteY2" fmla="*/ 0 h 200023"/>
              <a:gd name="connsiteX3" fmla="*/ 42499 w 750290"/>
              <a:gd name="connsiteY3" fmla="*/ 0 h 200023"/>
              <a:gd name="connsiteX4" fmla="*/ 161002 w 750290"/>
              <a:gd name="connsiteY4" fmla="*/ 130968 h 200023"/>
              <a:gd name="connsiteX5" fmla="*/ 750290 w 750290"/>
              <a:gd name="connsiteY5" fmla="*/ 130968 h 200023"/>
              <a:gd name="connsiteX6" fmla="*/ 629508 w 750290"/>
              <a:gd name="connsiteY6" fmla="*/ 195262 h 200023"/>
              <a:gd name="connsiteX0" fmla="*/ 587009 w 707791"/>
              <a:gd name="connsiteY0" fmla="*/ 195262 h 200023"/>
              <a:gd name="connsiteX1" fmla="*/ 131129 w 707791"/>
              <a:gd name="connsiteY1" fmla="*/ 200023 h 200023"/>
              <a:gd name="connsiteX2" fmla="*/ 23396 w 707791"/>
              <a:gd name="connsiteY2" fmla="*/ 78581 h 200023"/>
              <a:gd name="connsiteX3" fmla="*/ 0 w 707791"/>
              <a:gd name="connsiteY3" fmla="*/ 0 h 200023"/>
              <a:gd name="connsiteX4" fmla="*/ 118503 w 707791"/>
              <a:gd name="connsiteY4" fmla="*/ 130968 h 200023"/>
              <a:gd name="connsiteX5" fmla="*/ 707791 w 707791"/>
              <a:gd name="connsiteY5" fmla="*/ 130968 h 200023"/>
              <a:gd name="connsiteX6" fmla="*/ 587009 w 707791"/>
              <a:gd name="connsiteY6" fmla="*/ 195262 h 200023"/>
              <a:gd name="connsiteX0" fmla="*/ 587009 w 707791"/>
              <a:gd name="connsiteY0" fmla="*/ 195262 h 200023"/>
              <a:gd name="connsiteX1" fmla="*/ 131129 w 707791"/>
              <a:gd name="connsiteY1" fmla="*/ 200023 h 200023"/>
              <a:gd name="connsiteX2" fmla="*/ 1431 w 707791"/>
              <a:gd name="connsiteY2" fmla="*/ 57150 h 200023"/>
              <a:gd name="connsiteX3" fmla="*/ 0 w 707791"/>
              <a:gd name="connsiteY3" fmla="*/ 0 h 200023"/>
              <a:gd name="connsiteX4" fmla="*/ 118503 w 707791"/>
              <a:gd name="connsiteY4" fmla="*/ 130968 h 200023"/>
              <a:gd name="connsiteX5" fmla="*/ 707791 w 707791"/>
              <a:gd name="connsiteY5" fmla="*/ 130968 h 200023"/>
              <a:gd name="connsiteX6" fmla="*/ 587009 w 707791"/>
              <a:gd name="connsiteY6" fmla="*/ 195262 h 200023"/>
              <a:gd name="connsiteX0" fmla="*/ 585578 w 706360"/>
              <a:gd name="connsiteY0" fmla="*/ 138112 h 142873"/>
              <a:gd name="connsiteX1" fmla="*/ 129698 w 706360"/>
              <a:gd name="connsiteY1" fmla="*/ 142873 h 142873"/>
              <a:gd name="connsiteX2" fmla="*/ 0 w 706360"/>
              <a:gd name="connsiteY2" fmla="*/ 0 h 142873"/>
              <a:gd name="connsiteX3" fmla="*/ 56226 w 706360"/>
              <a:gd name="connsiteY3" fmla="*/ 19050 h 142873"/>
              <a:gd name="connsiteX4" fmla="*/ 117072 w 706360"/>
              <a:gd name="connsiteY4" fmla="*/ 73818 h 142873"/>
              <a:gd name="connsiteX5" fmla="*/ 706360 w 706360"/>
              <a:gd name="connsiteY5" fmla="*/ 73818 h 142873"/>
              <a:gd name="connsiteX6" fmla="*/ 585578 w 706360"/>
              <a:gd name="connsiteY6" fmla="*/ 138112 h 142873"/>
              <a:gd name="connsiteX0" fmla="*/ 585578 w 706360"/>
              <a:gd name="connsiteY0" fmla="*/ 152400 h 157161"/>
              <a:gd name="connsiteX1" fmla="*/ 129698 w 706360"/>
              <a:gd name="connsiteY1" fmla="*/ 157161 h 157161"/>
              <a:gd name="connsiteX2" fmla="*/ 0 w 706360"/>
              <a:gd name="connsiteY2" fmla="*/ 14288 h 157161"/>
              <a:gd name="connsiteX3" fmla="*/ 34262 w 706360"/>
              <a:gd name="connsiteY3" fmla="*/ 0 h 157161"/>
              <a:gd name="connsiteX4" fmla="*/ 117072 w 706360"/>
              <a:gd name="connsiteY4" fmla="*/ 88106 h 157161"/>
              <a:gd name="connsiteX5" fmla="*/ 706360 w 706360"/>
              <a:gd name="connsiteY5" fmla="*/ 88106 h 157161"/>
              <a:gd name="connsiteX6" fmla="*/ 585578 w 706360"/>
              <a:gd name="connsiteY6" fmla="*/ 152400 h 157161"/>
              <a:gd name="connsiteX0" fmla="*/ 591069 w 711851"/>
              <a:gd name="connsiteY0" fmla="*/ 200024 h 204785"/>
              <a:gd name="connsiteX1" fmla="*/ 135189 w 711851"/>
              <a:gd name="connsiteY1" fmla="*/ 204785 h 204785"/>
              <a:gd name="connsiteX2" fmla="*/ 0 w 711851"/>
              <a:gd name="connsiteY2" fmla="*/ 0 h 204785"/>
              <a:gd name="connsiteX3" fmla="*/ 39753 w 711851"/>
              <a:gd name="connsiteY3" fmla="*/ 47624 h 204785"/>
              <a:gd name="connsiteX4" fmla="*/ 122563 w 711851"/>
              <a:gd name="connsiteY4" fmla="*/ 135730 h 204785"/>
              <a:gd name="connsiteX5" fmla="*/ 711851 w 711851"/>
              <a:gd name="connsiteY5" fmla="*/ 135730 h 204785"/>
              <a:gd name="connsiteX6" fmla="*/ 591069 w 711851"/>
              <a:gd name="connsiteY6" fmla="*/ 200024 h 204785"/>
              <a:gd name="connsiteX0" fmla="*/ 591069 w 711851"/>
              <a:gd name="connsiteY0" fmla="*/ 152400 h 157161"/>
              <a:gd name="connsiteX1" fmla="*/ 135189 w 711851"/>
              <a:gd name="connsiteY1" fmla="*/ 157161 h 157161"/>
              <a:gd name="connsiteX2" fmla="*/ 0 w 711851"/>
              <a:gd name="connsiteY2" fmla="*/ 7144 h 157161"/>
              <a:gd name="connsiteX3" fmla="*/ 39753 w 711851"/>
              <a:gd name="connsiteY3" fmla="*/ 0 h 157161"/>
              <a:gd name="connsiteX4" fmla="*/ 122563 w 711851"/>
              <a:gd name="connsiteY4" fmla="*/ 88106 h 157161"/>
              <a:gd name="connsiteX5" fmla="*/ 711851 w 711851"/>
              <a:gd name="connsiteY5" fmla="*/ 88106 h 157161"/>
              <a:gd name="connsiteX6" fmla="*/ 591069 w 711851"/>
              <a:gd name="connsiteY6" fmla="*/ 152400 h 157161"/>
              <a:gd name="connsiteX0" fmla="*/ 591069 w 711851"/>
              <a:gd name="connsiteY0" fmla="*/ 261937 h 266698"/>
              <a:gd name="connsiteX1" fmla="*/ 135189 w 711851"/>
              <a:gd name="connsiteY1" fmla="*/ 266698 h 266698"/>
              <a:gd name="connsiteX2" fmla="*/ 0 w 711851"/>
              <a:gd name="connsiteY2" fmla="*/ 0 h 266698"/>
              <a:gd name="connsiteX3" fmla="*/ 39753 w 711851"/>
              <a:gd name="connsiteY3" fmla="*/ 109537 h 266698"/>
              <a:gd name="connsiteX4" fmla="*/ 122563 w 711851"/>
              <a:gd name="connsiteY4" fmla="*/ 197643 h 266698"/>
              <a:gd name="connsiteX5" fmla="*/ 711851 w 711851"/>
              <a:gd name="connsiteY5" fmla="*/ 197643 h 266698"/>
              <a:gd name="connsiteX6" fmla="*/ 591069 w 711851"/>
              <a:gd name="connsiteY6" fmla="*/ 261937 h 266698"/>
              <a:gd name="connsiteX0" fmla="*/ 591069 w 711851"/>
              <a:gd name="connsiteY0" fmla="*/ 152400 h 157161"/>
              <a:gd name="connsiteX1" fmla="*/ 135189 w 711851"/>
              <a:gd name="connsiteY1" fmla="*/ 157161 h 157161"/>
              <a:gd name="connsiteX2" fmla="*/ 0 w 711851"/>
              <a:gd name="connsiteY2" fmla="*/ 2382 h 157161"/>
              <a:gd name="connsiteX3" fmla="*/ 39753 w 711851"/>
              <a:gd name="connsiteY3" fmla="*/ 0 h 157161"/>
              <a:gd name="connsiteX4" fmla="*/ 122563 w 711851"/>
              <a:gd name="connsiteY4" fmla="*/ 88106 h 157161"/>
              <a:gd name="connsiteX5" fmla="*/ 711851 w 711851"/>
              <a:gd name="connsiteY5" fmla="*/ 88106 h 157161"/>
              <a:gd name="connsiteX6" fmla="*/ 591069 w 711851"/>
              <a:gd name="connsiteY6" fmla="*/ 152400 h 157161"/>
              <a:gd name="connsiteX0" fmla="*/ 591069 w 591069"/>
              <a:gd name="connsiteY0" fmla="*/ 152400 h 157161"/>
              <a:gd name="connsiteX1" fmla="*/ 135189 w 591069"/>
              <a:gd name="connsiteY1" fmla="*/ 157161 h 157161"/>
              <a:gd name="connsiteX2" fmla="*/ 0 w 591069"/>
              <a:gd name="connsiteY2" fmla="*/ 2382 h 157161"/>
              <a:gd name="connsiteX3" fmla="*/ 39753 w 591069"/>
              <a:gd name="connsiteY3" fmla="*/ 0 h 157161"/>
              <a:gd name="connsiteX4" fmla="*/ 122563 w 591069"/>
              <a:gd name="connsiteY4" fmla="*/ 88106 h 157161"/>
              <a:gd name="connsiteX5" fmla="*/ 552605 w 591069"/>
              <a:gd name="connsiteY5" fmla="*/ 88106 h 157161"/>
              <a:gd name="connsiteX6" fmla="*/ 591069 w 591069"/>
              <a:gd name="connsiteY6" fmla="*/ 152400 h 157161"/>
              <a:gd name="connsiteX0" fmla="*/ 596560 w 596560"/>
              <a:gd name="connsiteY0" fmla="*/ 228599 h 233360"/>
              <a:gd name="connsiteX1" fmla="*/ 140680 w 596560"/>
              <a:gd name="connsiteY1" fmla="*/ 233360 h 233360"/>
              <a:gd name="connsiteX2" fmla="*/ 0 w 596560"/>
              <a:gd name="connsiteY2" fmla="*/ 0 h 233360"/>
              <a:gd name="connsiteX3" fmla="*/ 45244 w 596560"/>
              <a:gd name="connsiteY3" fmla="*/ 76199 h 233360"/>
              <a:gd name="connsiteX4" fmla="*/ 128054 w 596560"/>
              <a:gd name="connsiteY4" fmla="*/ 164305 h 233360"/>
              <a:gd name="connsiteX5" fmla="*/ 558096 w 596560"/>
              <a:gd name="connsiteY5" fmla="*/ 164305 h 233360"/>
              <a:gd name="connsiteX6" fmla="*/ 596560 w 596560"/>
              <a:gd name="connsiteY6" fmla="*/ 228599 h 233360"/>
              <a:gd name="connsiteX0" fmla="*/ 593815 w 593815"/>
              <a:gd name="connsiteY0" fmla="*/ 154780 h 159541"/>
              <a:gd name="connsiteX1" fmla="*/ 137935 w 593815"/>
              <a:gd name="connsiteY1" fmla="*/ 159541 h 159541"/>
              <a:gd name="connsiteX2" fmla="*/ 0 w 593815"/>
              <a:gd name="connsiteY2" fmla="*/ 0 h 159541"/>
              <a:gd name="connsiteX3" fmla="*/ 42499 w 593815"/>
              <a:gd name="connsiteY3" fmla="*/ 2380 h 159541"/>
              <a:gd name="connsiteX4" fmla="*/ 125309 w 593815"/>
              <a:gd name="connsiteY4" fmla="*/ 90486 h 159541"/>
              <a:gd name="connsiteX5" fmla="*/ 555351 w 593815"/>
              <a:gd name="connsiteY5" fmla="*/ 90486 h 159541"/>
              <a:gd name="connsiteX6" fmla="*/ 593815 w 593815"/>
              <a:gd name="connsiteY6" fmla="*/ 154780 h 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815" h="159541">
                <a:moveTo>
                  <a:pt x="593815" y="154780"/>
                </a:moveTo>
                <a:lnTo>
                  <a:pt x="137935" y="159541"/>
                </a:lnTo>
                <a:lnTo>
                  <a:pt x="0" y="0"/>
                </a:lnTo>
                <a:lnTo>
                  <a:pt x="42499" y="2380"/>
                </a:lnTo>
                <a:lnTo>
                  <a:pt x="125309" y="90486"/>
                </a:lnTo>
                <a:lnTo>
                  <a:pt x="555351" y="90486"/>
                </a:lnTo>
                <a:lnTo>
                  <a:pt x="593815" y="154780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5830" y="2462268"/>
            <a:ext cx="6073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Минимизация бюджетных расходов, особенно в части сокращения продолжительности командировок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1038675"/>
            <a:ext cx="8712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Опыт Федерального казначейства для более полного,  качественного и своевременного исполнения функций по финансово-бюджетному контролю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05830" y="3393641"/>
            <a:ext cx="520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Сокращение 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расходования трудовых ресурсов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8471" y="4036520"/>
            <a:ext cx="553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Реализация риск-ориентированного подхода к контрольным мероприятиям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7" descr="C:\Users\Renas\Desktop\Новая папка (4)\ноутбу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869672"/>
            <a:ext cx="1200446" cy="884984"/>
          </a:xfrm>
          <a:prstGeom prst="rect">
            <a:avLst/>
          </a:prstGeom>
          <a:noFill/>
        </p:spPr>
      </p:pic>
      <p:pic>
        <p:nvPicPr>
          <p:cNvPr id="20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752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rasnovRY\Рабочий стол\стикеры для презентаций\3d-chelovechek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67" y="453697"/>
            <a:ext cx="864095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8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2054"/>
            <a:ext cx="4983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Предложения в части совершенствования организационных аспектов внутреннего государственного финансового контроля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240408" y="1265430"/>
            <a:ext cx="8657951" cy="3778058"/>
          </a:xfrm>
          <a:prstGeom prst="wedgeRectCallout">
            <a:avLst>
              <a:gd name="adj1" fmla="val -19380"/>
              <a:gd name="adj2" fmla="val 3744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512" y="2343151"/>
            <a:ext cx="7835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Составлять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программы проверок с учетом поэтапного подхода к контрольным мероприятиям, а в части межбюджетных 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трансфертов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с учетом самостоятельного определения на местах объектов контроля с целью минимизации безрезультативных проверок</a:t>
            </a:r>
          </a:p>
        </p:txBody>
      </p:sp>
      <p:sp>
        <p:nvSpPr>
          <p:cNvPr id="13" name="Овал 12"/>
          <p:cNvSpPr/>
          <p:nvPr/>
        </p:nvSpPr>
        <p:spPr bwMode="auto">
          <a:xfrm flipH="1">
            <a:off x="568739" y="2463738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 flipH="1">
            <a:off x="569013" y="3381840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 flipH="1">
            <a:off x="568081" y="4282579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512" y="3273828"/>
            <a:ext cx="7680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Рассмотреть вопрос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о возможности 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технологической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регламентации контрольных функций, в части обнаружения признаков административных правонарушений и возбуждения административного производства, при работе в ППО «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АСФК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5416" y="4144044"/>
            <a:ext cx="72793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рамках совершенствования деятельности Центров компетенции, предусмотреть использование возможностей ППО «АСФК», системы «Электронный бюджет» в части организации камеральных и выездных этапов 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проверки, регламентации процесса</a:t>
            </a:r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69" y="1437624"/>
            <a:ext cx="7835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осуществлении проверок целевого и эффективного использования средств федерального бюджета, на первоначальном этапе в отношении объектов контроля осуществлять камеральные проверки либо обследования с использованием возможностей ППО «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АСФК» и системы «Электронный бюджет»</a:t>
            </a:r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 flipH="1">
            <a:off x="568081" y="1547269"/>
            <a:ext cx="70266" cy="52373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18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8" descr="C:\Documents and Settings\KrasnovRY\Рабочий стол\стикеры для презентаций\скоб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67" y="1201174"/>
            <a:ext cx="1985168" cy="18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9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1312" y="42054"/>
            <a:ext cx="4502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методологических аспектов осуществления внутреннего государственного финансового контроля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KrasnovRY\Рабочий стол\стикеры для презентаций\091914_0157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1" y="1213173"/>
            <a:ext cx="1534033" cy="8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929" y="2106013"/>
            <a:ext cx="2374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Органы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внутреннего государственного финансового контроля</a:t>
            </a:r>
          </a:p>
        </p:txBody>
      </p:sp>
      <p:pic>
        <p:nvPicPr>
          <p:cNvPr id="1027" name="Picture 3" descr="C:\Documents and Settings\KrasnovRY\Рабочий стол\стикеры для презентаций\управление-будущи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79" y="1298543"/>
            <a:ext cx="1452033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21312" y="1135382"/>
            <a:ext cx="2546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Единая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методика осуществления внутреннего государственного финансового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C:\Documents and Settings\KrasnovRY\Рабочий стол\стикеры для презентаций\kli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05" y="2213170"/>
            <a:ext cx="1330713" cy="7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98453" y="2338102"/>
            <a:ext cx="2469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Единый классификатор нарушений и критериев оценки эффективности </a:t>
            </a:r>
          </a:p>
        </p:txBody>
      </p:sp>
      <p:pic>
        <p:nvPicPr>
          <p:cNvPr id="29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96" y="1631672"/>
            <a:ext cx="1289967" cy="3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313700" y="1508277"/>
            <a:ext cx="576064" cy="572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313700" y="1508277"/>
            <a:ext cx="648072" cy="572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54" y="2440673"/>
            <a:ext cx="1229409" cy="3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313700" y="2302049"/>
            <a:ext cx="576064" cy="572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343979" y="2295725"/>
            <a:ext cx="648072" cy="572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" y="3327834"/>
            <a:ext cx="3107617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360086" y="1347550"/>
            <a:ext cx="1772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Отрицательный эффект! </a:t>
            </a:r>
          </a:p>
          <a:p>
            <a:endParaRPr lang="ru-RU" sz="1400" b="1" dirty="0" smtClean="0">
              <a:solidFill>
                <a:srgbClr val="0099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единообразного подхода при квалификации нарушений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Documents and Settings\KrasnovRY\Рабочий стол\стикеры для презентаций\CLIPART_OF_27045_SMJPG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7" y="3529100"/>
            <a:ext cx="1534032" cy="9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2353" y="4456627"/>
            <a:ext cx="237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Получатели бюджетных средств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35907" y="3866767"/>
            <a:ext cx="4025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Однозначная оценка правомерности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эффективности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расходования средств, в целях недопущения их незаконного и неэффективного использования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5" name="Picture 10" descr="C:\Documents and Settings\KrasnovRY\Рабочий стол\стикеры для презентаций\ldi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79" y="3722284"/>
            <a:ext cx="870074" cy="8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18" y="3999697"/>
            <a:ext cx="1289967" cy="3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2675922" y="3876301"/>
            <a:ext cx="576064" cy="572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2675922" y="3876301"/>
            <a:ext cx="648072" cy="572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609" y="117900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683568" y="521772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3545" y="495122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121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3" grpId="0"/>
      <p:bldP spid="25" grpId="0"/>
      <p:bldP spid="44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12077</TotalTime>
  <Words>1130</Words>
  <Application>Microsoft Office PowerPoint</Application>
  <PresentationFormat>Экран (16:9)</PresentationFormat>
  <Paragraphs>209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KrasnovRY</cp:lastModifiedBy>
  <cp:revision>1026</cp:revision>
  <cp:lastPrinted>2016-04-27T14:32:31Z</cp:lastPrinted>
  <dcterms:modified xsi:type="dcterms:W3CDTF">2016-08-18T09:02:24Z</dcterms:modified>
</cp:coreProperties>
</file>