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4" r:id="rId4"/>
    <p:sldId id="259" r:id="rId5"/>
    <p:sldId id="260" r:id="rId6"/>
    <p:sldId id="263" r:id="rId7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0070C0"/>
    <a:srgbClr val="DC7B22"/>
    <a:srgbClr val="E4AF1A"/>
    <a:srgbClr val="CCAF32"/>
    <a:srgbClr val="0CAEC4"/>
    <a:srgbClr val="CCCACA"/>
    <a:srgbClr val="214A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70" autoAdjust="0"/>
    <p:restoredTop sz="92429" autoAdjust="0"/>
  </p:normalViewPr>
  <p:slideViewPr>
    <p:cSldViewPr snapToGrid="0">
      <p:cViewPr varScale="1">
        <p:scale>
          <a:sx n="117" d="100"/>
          <a:sy n="117" d="100"/>
        </p:scale>
        <p:origin x="-55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-39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BA1CA-F0ED-4CDF-B8AE-FDF30E5B2555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F2EF82-1437-4FD8-A7EE-07F6F38B3CD6}">
      <dgm:prSet phldrT="[Текст]"/>
      <dgm:spPr>
        <a:noFill/>
      </dgm:spPr>
      <dgm:t>
        <a:bodyPr/>
        <a:lstStyle/>
        <a:p>
          <a:r>
            <a:rPr lang="ru-RU" dirty="0" smtClean="0">
              <a:latin typeface="Bookman Old Style" panose="02050604050505020204" pitchFamily="18" charset="0"/>
            </a:rPr>
            <a:t>Субъекты отчетности</a:t>
          </a:r>
          <a:endParaRPr lang="ru-RU" dirty="0">
            <a:latin typeface="Bookman Old Style" panose="02050604050505020204" pitchFamily="18" charset="0"/>
          </a:endParaRPr>
        </a:p>
      </dgm:t>
    </dgm:pt>
    <dgm:pt modelId="{58413033-166E-4A58-A5FE-169439E82850}" type="parTrans" cxnId="{C9EE8A8F-1E2A-420E-8AFD-A9D583D850C1}">
      <dgm:prSet/>
      <dgm:spPr/>
      <dgm:t>
        <a:bodyPr/>
        <a:lstStyle/>
        <a:p>
          <a:endParaRPr lang="ru-RU"/>
        </a:p>
      </dgm:t>
    </dgm:pt>
    <dgm:pt modelId="{9CE7B458-EB9E-4752-A38C-486B2A3C6086}" type="sibTrans" cxnId="{C9EE8A8F-1E2A-420E-8AFD-A9D583D850C1}">
      <dgm:prSet/>
      <dgm:spPr/>
      <dgm:t>
        <a:bodyPr/>
        <a:lstStyle/>
        <a:p>
          <a:endParaRPr lang="ru-RU"/>
        </a:p>
      </dgm:t>
    </dgm:pt>
    <dgm:pt modelId="{1BE5CB71-E52F-4574-B327-47A5C583B81F}">
      <dgm:prSet phldrT="[Текст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  <a:latin typeface="Bookman Old Style" panose="02050604050505020204" pitchFamily="18" charset="0"/>
            </a:rPr>
            <a:t>ТОФК</a:t>
          </a:r>
          <a:endParaRPr lang="ru-RU" dirty="0">
            <a:solidFill>
              <a:schemeClr val="tx1"/>
            </a:solidFill>
            <a:latin typeface="Bookman Old Style" panose="02050604050505020204" pitchFamily="18" charset="0"/>
          </a:endParaRPr>
        </a:p>
      </dgm:t>
    </dgm:pt>
    <dgm:pt modelId="{F9CD9E62-5D25-4B50-99C7-AD94D61CE7BE}" type="parTrans" cxnId="{00717838-029F-4ABA-861A-A6D7CB0D9D28}">
      <dgm:prSet/>
      <dgm:spPr/>
      <dgm:t>
        <a:bodyPr/>
        <a:lstStyle/>
        <a:p>
          <a:endParaRPr lang="ru-RU"/>
        </a:p>
      </dgm:t>
    </dgm:pt>
    <dgm:pt modelId="{40BB9DE4-3D20-41E4-A419-8A9D0FFE3F22}" type="sibTrans" cxnId="{00717838-029F-4ABA-861A-A6D7CB0D9D28}">
      <dgm:prSet/>
      <dgm:spPr/>
      <dgm:t>
        <a:bodyPr/>
        <a:lstStyle/>
        <a:p>
          <a:endParaRPr lang="ru-RU"/>
        </a:p>
      </dgm:t>
    </dgm:pt>
    <dgm:pt modelId="{1E57DA11-3488-41E2-AD69-427395D08646}" type="pres">
      <dgm:prSet presAssocID="{3FEBA1CA-F0ED-4CDF-B8AE-FDF30E5B2555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56F1267-CF0A-460C-B7CB-1D839D18EA28}" type="pres">
      <dgm:prSet presAssocID="{2EF2EF82-1437-4FD8-A7EE-07F6F38B3CD6}" presName="chaos" presStyleCnt="0"/>
      <dgm:spPr/>
    </dgm:pt>
    <dgm:pt modelId="{1CA0A688-E915-46E0-9D82-153E069467C9}" type="pres">
      <dgm:prSet presAssocID="{2EF2EF82-1437-4FD8-A7EE-07F6F38B3CD6}" presName="parTx1" presStyleLbl="revTx" presStyleIdx="0" presStyleCnt="1"/>
      <dgm:spPr/>
      <dgm:t>
        <a:bodyPr/>
        <a:lstStyle/>
        <a:p>
          <a:endParaRPr lang="ru-RU"/>
        </a:p>
      </dgm:t>
    </dgm:pt>
    <dgm:pt modelId="{B52CB577-C315-4166-9B77-00BCF5C5BF34}" type="pres">
      <dgm:prSet presAssocID="{2EF2EF82-1437-4FD8-A7EE-07F6F38B3CD6}" presName="c1" presStyleLbl="node1" presStyleIdx="0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6F1C209-FD1B-4CBA-AAD1-353AED131BE6}" type="pres">
      <dgm:prSet presAssocID="{2EF2EF82-1437-4FD8-A7EE-07F6F38B3CD6}" presName="c2" presStyleLbl="node1" presStyleIdx="1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DE0E5E7A-9EA0-4774-B4AA-C845BEE25917}" type="pres">
      <dgm:prSet presAssocID="{2EF2EF82-1437-4FD8-A7EE-07F6F38B3CD6}" presName="c3" presStyleLbl="node1" presStyleIdx="2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CF4A9451-034C-45FF-8FEE-BFEBC7CA3B70}" type="pres">
      <dgm:prSet presAssocID="{2EF2EF82-1437-4FD8-A7EE-07F6F38B3CD6}" presName="c4" presStyleLbl="node1" presStyleIdx="3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21ED48C9-6AB1-4919-8D64-9C1AC70EA87A}" type="pres">
      <dgm:prSet presAssocID="{2EF2EF82-1437-4FD8-A7EE-07F6F38B3CD6}" presName="c5" presStyleLbl="node1" presStyleIdx="4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4DEA3B23-F944-40DB-8390-2036F2DEE8FE}" type="pres">
      <dgm:prSet presAssocID="{2EF2EF82-1437-4FD8-A7EE-07F6F38B3CD6}" presName="c6" presStyleLbl="node1" presStyleIdx="5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B0380DF9-5D54-434D-998D-758E6048F7E4}" type="pres">
      <dgm:prSet presAssocID="{2EF2EF82-1437-4FD8-A7EE-07F6F38B3CD6}" presName="c7" presStyleLbl="node1" presStyleIdx="6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566242E6-BB07-4259-A213-8628A1F023EB}" type="pres">
      <dgm:prSet presAssocID="{2EF2EF82-1437-4FD8-A7EE-07F6F38B3CD6}" presName="c8" presStyleLbl="node1" presStyleIdx="7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A953B0C4-5052-4CCB-AE41-9033816C5EB3}" type="pres">
      <dgm:prSet presAssocID="{2EF2EF82-1437-4FD8-A7EE-07F6F38B3CD6}" presName="c9" presStyleLbl="node1" presStyleIdx="8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1FA5E6F1-F8B1-43C1-B4F1-C91F04309702}" type="pres">
      <dgm:prSet presAssocID="{2EF2EF82-1437-4FD8-A7EE-07F6F38B3CD6}" presName="c10" presStyleLbl="node1" presStyleIdx="9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0C6840E8-CA39-4B03-9E04-4B29EB8C313C}" type="pres">
      <dgm:prSet presAssocID="{2EF2EF82-1437-4FD8-A7EE-07F6F38B3CD6}" presName="c11" presStyleLbl="node1" presStyleIdx="10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8F2CAB79-FB6A-4D3C-B535-191AC2013E73}" type="pres">
      <dgm:prSet presAssocID="{2EF2EF82-1437-4FD8-A7EE-07F6F38B3CD6}" presName="c12" presStyleLbl="node1" presStyleIdx="11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A39F9ED6-1F1A-4B69-B489-40305A7C42BC}" type="pres">
      <dgm:prSet presAssocID="{2EF2EF82-1437-4FD8-A7EE-07F6F38B3CD6}" presName="c13" presStyleLbl="node1" presStyleIdx="12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338E21E4-7172-478B-8CCB-CBE5CB6F5A2C}" type="pres">
      <dgm:prSet presAssocID="{2EF2EF82-1437-4FD8-A7EE-07F6F38B3CD6}" presName="c14" presStyleLbl="node1" presStyleIdx="13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F30BCDE2-43BF-492D-B4DE-A80D40A36C7A}" type="pres">
      <dgm:prSet presAssocID="{2EF2EF82-1437-4FD8-A7EE-07F6F38B3CD6}" presName="c15" presStyleLbl="node1" presStyleIdx="14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8ACE145F-2CBA-4A54-A9C2-33E8A2B988CF}" type="pres">
      <dgm:prSet presAssocID="{2EF2EF82-1437-4FD8-A7EE-07F6F38B3CD6}" presName="c16" presStyleLbl="node1" presStyleIdx="15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81365A4E-69B8-4A08-9067-FDF343E688B6}" type="pres">
      <dgm:prSet presAssocID="{2EF2EF82-1437-4FD8-A7EE-07F6F38B3CD6}" presName="c17" presStyleLbl="node1" presStyleIdx="16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90C44A54-1B50-4295-BAE1-A3ED133B2D64}" type="pres">
      <dgm:prSet presAssocID="{2EF2EF82-1437-4FD8-A7EE-07F6F38B3CD6}" presName="c18" presStyleLbl="node1" presStyleIdx="17" presStyleCnt="19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5203047-CEC5-4033-BE54-6B4BB2D63FD6}" type="pres">
      <dgm:prSet presAssocID="{9CE7B458-EB9E-4752-A38C-486B2A3C6086}" presName="chevronComposite1" presStyleCnt="0"/>
      <dgm:spPr/>
    </dgm:pt>
    <dgm:pt modelId="{E7A03CBC-3072-4061-A800-E81DDB9E243D}" type="pres">
      <dgm:prSet presAssocID="{9CE7B458-EB9E-4752-A38C-486B2A3C6086}" presName="chevron1" presStyleLbl="sibTrans2D1" presStyleIdx="0" presStyleCnt="2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E404A121-0EA4-49C8-B083-F2A789761B25}" type="pres">
      <dgm:prSet presAssocID="{9CE7B458-EB9E-4752-A38C-486B2A3C6086}" presName="spChevron1" presStyleCnt="0"/>
      <dgm:spPr/>
    </dgm:pt>
    <dgm:pt modelId="{E37941D2-9C0D-4688-8E0B-7B074FD327A9}" type="pres">
      <dgm:prSet presAssocID="{9CE7B458-EB9E-4752-A38C-486B2A3C6086}" presName="overlap" presStyleCnt="0"/>
      <dgm:spPr/>
    </dgm:pt>
    <dgm:pt modelId="{80324056-4B0D-4DBC-9000-32CA87859901}" type="pres">
      <dgm:prSet presAssocID="{9CE7B458-EB9E-4752-A38C-486B2A3C6086}" presName="chevronComposite2" presStyleCnt="0"/>
      <dgm:spPr/>
    </dgm:pt>
    <dgm:pt modelId="{4BEAB8A0-EE26-4304-BB0A-E95B747ADE6C}" type="pres">
      <dgm:prSet presAssocID="{9CE7B458-EB9E-4752-A38C-486B2A3C6086}" presName="chevron2" presStyleLbl="sibTrans2D1" presStyleIdx="1" presStyleCnt="2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224D2F6A-A9B7-4DDB-B671-70D54B00EF2F}" type="pres">
      <dgm:prSet presAssocID="{9CE7B458-EB9E-4752-A38C-486B2A3C6086}" presName="spChevron2" presStyleCnt="0"/>
      <dgm:spPr/>
    </dgm:pt>
    <dgm:pt modelId="{778823B5-BBF4-4CDB-A3F9-4A8A249D48C1}" type="pres">
      <dgm:prSet presAssocID="{1BE5CB71-E52F-4574-B327-47A5C583B81F}" presName="last" presStyleCnt="0"/>
      <dgm:spPr/>
    </dgm:pt>
    <dgm:pt modelId="{BC19BD01-9589-4C80-A2EC-C66780271601}" type="pres">
      <dgm:prSet presAssocID="{1BE5CB71-E52F-4574-B327-47A5C583B81F}" presName="circleTx" presStyleLbl="node1" presStyleIdx="18" presStyleCnt="19"/>
      <dgm:spPr/>
      <dgm:t>
        <a:bodyPr/>
        <a:lstStyle/>
        <a:p>
          <a:endParaRPr lang="ru-RU"/>
        </a:p>
      </dgm:t>
    </dgm:pt>
    <dgm:pt modelId="{737D6A23-779B-4188-B654-FEF11ABFC0D0}" type="pres">
      <dgm:prSet presAssocID="{1BE5CB71-E52F-4574-B327-47A5C583B81F}" presName="spN" presStyleCnt="0"/>
      <dgm:spPr/>
    </dgm:pt>
  </dgm:ptLst>
  <dgm:cxnLst>
    <dgm:cxn modelId="{567178B4-B486-401E-8411-4A6B32C1F6F5}" type="presOf" srcId="{2EF2EF82-1437-4FD8-A7EE-07F6F38B3CD6}" destId="{1CA0A688-E915-46E0-9D82-153E069467C9}" srcOrd="0" destOrd="0" presId="urn:microsoft.com/office/officeart/2009/3/layout/RandomtoResultProcess"/>
    <dgm:cxn modelId="{FDCC03E6-6ACC-437A-835D-ABE19A674AD3}" type="presOf" srcId="{1BE5CB71-E52F-4574-B327-47A5C583B81F}" destId="{BC19BD01-9589-4C80-A2EC-C66780271601}" srcOrd="0" destOrd="0" presId="urn:microsoft.com/office/officeart/2009/3/layout/RandomtoResultProcess"/>
    <dgm:cxn modelId="{00717838-029F-4ABA-861A-A6D7CB0D9D28}" srcId="{3FEBA1CA-F0ED-4CDF-B8AE-FDF30E5B2555}" destId="{1BE5CB71-E52F-4574-B327-47A5C583B81F}" srcOrd="1" destOrd="0" parTransId="{F9CD9E62-5D25-4B50-99C7-AD94D61CE7BE}" sibTransId="{40BB9DE4-3D20-41E4-A419-8A9D0FFE3F22}"/>
    <dgm:cxn modelId="{61FC08ED-BCAD-4D56-9F60-D47601ADB398}" type="presOf" srcId="{3FEBA1CA-F0ED-4CDF-B8AE-FDF30E5B2555}" destId="{1E57DA11-3488-41E2-AD69-427395D08646}" srcOrd="0" destOrd="0" presId="urn:microsoft.com/office/officeart/2009/3/layout/RandomtoResultProcess"/>
    <dgm:cxn modelId="{C9EE8A8F-1E2A-420E-8AFD-A9D583D850C1}" srcId="{3FEBA1CA-F0ED-4CDF-B8AE-FDF30E5B2555}" destId="{2EF2EF82-1437-4FD8-A7EE-07F6F38B3CD6}" srcOrd="0" destOrd="0" parTransId="{58413033-166E-4A58-A5FE-169439E82850}" sibTransId="{9CE7B458-EB9E-4752-A38C-486B2A3C6086}"/>
    <dgm:cxn modelId="{885E0021-F413-4F0F-A4C9-F0C82EC42925}" type="presParOf" srcId="{1E57DA11-3488-41E2-AD69-427395D08646}" destId="{C56F1267-CF0A-460C-B7CB-1D839D18EA28}" srcOrd="0" destOrd="0" presId="urn:microsoft.com/office/officeart/2009/3/layout/RandomtoResultProcess"/>
    <dgm:cxn modelId="{18A764E3-75FB-4BDB-8CDA-5159BF6CB6B6}" type="presParOf" srcId="{C56F1267-CF0A-460C-B7CB-1D839D18EA28}" destId="{1CA0A688-E915-46E0-9D82-153E069467C9}" srcOrd="0" destOrd="0" presId="urn:microsoft.com/office/officeart/2009/3/layout/RandomtoResultProcess"/>
    <dgm:cxn modelId="{B60B79CD-F085-44E4-A454-8FB656ABBCA6}" type="presParOf" srcId="{C56F1267-CF0A-460C-B7CB-1D839D18EA28}" destId="{B52CB577-C315-4166-9B77-00BCF5C5BF34}" srcOrd="1" destOrd="0" presId="urn:microsoft.com/office/officeart/2009/3/layout/RandomtoResultProcess"/>
    <dgm:cxn modelId="{710A5DB7-A462-4208-A11A-26D41125E5EC}" type="presParOf" srcId="{C56F1267-CF0A-460C-B7CB-1D839D18EA28}" destId="{E6F1C209-FD1B-4CBA-AAD1-353AED131BE6}" srcOrd="2" destOrd="0" presId="urn:microsoft.com/office/officeart/2009/3/layout/RandomtoResultProcess"/>
    <dgm:cxn modelId="{4EBBE878-3D8C-43ED-9D20-03F5F44D0573}" type="presParOf" srcId="{C56F1267-CF0A-460C-B7CB-1D839D18EA28}" destId="{DE0E5E7A-9EA0-4774-B4AA-C845BEE25917}" srcOrd="3" destOrd="0" presId="urn:microsoft.com/office/officeart/2009/3/layout/RandomtoResultProcess"/>
    <dgm:cxn modelId="{D526F7A8-A833-4E61-9807-CEAD6E2B4B6E}" type="presParOf" srcId="{C56F1267-CF0A-460C-B7CB-1D839D18EA28}" destId="{CF4A9451-034C-45FF-8FEE-BFEBC7CA3B70}" srcOrd="4" destOrd="0" presId="urn:microsoft.com/office/officeart/2009/3/layout/RandomtoResultProcess"/>
    <dgm:cxn modelId="{EC7A8B57-06D2-487B-A43A-D195EEC1CE20}" type="presParOf" srcId="{C56F1267-CF0A-460C-B7CB-1D839D18EA28}" destId="{21ED48C9-6AB1-4919-8D64-9C1AC70EA87A}" srcOrd="5" destOrd="0" presId="urn:microsoft.com/office/officeart/2009/3/layout/RandomtoResultProcess"/>
    <dgm:cxn modelId="{09AD2A38-1929-424B-8BA1-87AA64E76559}" type="presParOf" srcId="{C56F1267-CF0A-460C-B7CB-1D839D18EA28}" destId="{4DEA3B23-F944-40DB-8390-2036F2DEE8FE}" srcOrd="6" destOrd="0" presId="urn:microsoft.com/office/officeart/2009/3/layout/RandomtoResultProcess"/>
    <dgm:cxn modelId="{E9D923FF-3010-4E45-A296-A93CCF0E35DF}" type="presParOf" srcId="{C56F1267-CF0A-460C-B7CB-1D839D18EA28}" destId="{B0380DF9-5D54-434D-998D-758E6048F7E4}" srcOrd="7" destOrd="0" presId="urn:microsoft.com/office/officeart/2009/3/layout/RandomtoResultProcess"/>
    <dgm:cxn modelId="{D63EFE6F-3A43-4414-B3C3-099F33B08C3C}" type="presParOf" srcId="{C56F1267-CF0A-460C-B7CB-1D839D18EA28}" destId="{566242E6-BB07-4259-A213-8628A1F023EB}" srcOrd="8" destOrd="0" presId="urn:microsoft.com/office/officeart/2009/3/layout/RandomtoResultProcess"/>
    <dgm:cxn modelId="{25E0E4F5-2B3C-44CF-B4BB-C1FC583B6FC8}" type="presParOf" srcId="{C56F1267-CF0A-460C-B7CB-1D839D18EA28}" destId="{A953B0C4-5052-4CCB-AE41-9033816C5EB3}" srcOrd="9" destOrd="0" presId="urn:microsoft.com/office/officeart/2009/3/layout/RandomtoResultProcess"/>
    <dgm:cxn modelId="{BFB572FD-98CA-404A-91BF-98CD96C88FA3}" type="presParOf" srcId="{C56F1267-CF0A-460C-B7CB-1D839D18EA28}" destId="{1FA5E6F1-F8B1-43C1-B4F1-C91F04309702}" srcOrd="10" destOrd="0" presId="urn:microsoft.com/office/officeart/2009/3/layout/RandomtoResultProcess"/>
    <dgm:cxn modelId="{F4064F4F-1980-4B94-906D-225610B8B961}" type="presParOf" srcId="{C56F1267-CF0A-460C-B7CB-1D839D18EA28}" destId="{0C6840E8-CA39-4B03-9E04-4B29EB8C313C}" srcOrd="11" destOrd="0" presId="urn:microsoft.com/office/officeart/2009/3/layout/RandomtoResultProcess"/>
    <dgm:cxn modelId="{F10B7785-4097-4DAB-9FFB-4EFF4657DAFC}" type="presParOf" srcId="{C56F1267-CF0A-460C-B7CB-1D839D18EA28}" destId="{8F2CAB79-FB6A-4D3C-B535-191AC2013E73}" srcOrd="12" destOrd="0" presId="urn:microsoft.com/office/officeart/2009/3/layout/RandomtoResultProcess"/>
    <dgm:cxn modelId="{AF958AB5-79B5-4A11-ABF3-1A203640CEB0}" type="presParOf" srcId="{C56F1267-CF0A-460C-B7CB-1D839D18EA28}" destId="{A39F9ED6-1F1A-4B69-B489-40305A7C42BC}" srcOrd="13" destOrd="0" presId="urn:microsoft.com/office/officeart/2009/3/layout/RandomtoResultProcess"/>
    <dgm:cxn modelId="{4FEBC8ED-DAE3-4EC9-A00B-99008C9A7251}" type="presParOf" srcId="{C56F1267-CF0A-460C-B7CB-1D839D18EA28}" destId="{338E21E4-7172-478B-8CCB-CBE5CB6F5A2C}" srcOrd="14" destOrd="0" presId="urn:microsoft.com/office/officeart/2009/3/layout/RandomtoResultProcess"/>
    <dgm:cxn modelId="{933E2D4F-F489-45C3-A7EC-64671C5BE67C}" type="presParOf" srcId="{C56F1267-CF0A-460C-B7CB-1D839D18EA28}" destId="{F30BCDE2-43BF-492D-B4DE-A80D40A36C7A}" srcOrd="15" destOrd="0" presId="urn:microsoft.com/office/officeart/2009/3/layout/RandomtoResultProcess"/>
    <dgm:cxn modelId="{41FAB8F3-F9E0-411C-A352-4221DE9327BF}" type="presParOf" srcId="{C56F1267-CF0A-460C-B7CB-1D839D18EA28}" destId="{8ACE145F-2CBA-4A54-A9C2-33E8A2B988CF}" srcOrd="16" destOrd="0" presId="urn:microsoft.com/office/officeart/2009/3/layout/RandomtoResultProcess"/>
    <dgm:cxn modelId="{A037A7EF-4CA9-4970-937D-AD2B230D2471}" type="presParOf" srcId="{C56F1267-CF0A-460C-B7CB-1D839D18EA28}" destId="{81365A4E-69B8-4A08-9067-FDF343E688B6}" srcOrd="17" destOrd="0" presId="urn:microsoft.com/office/officeart/2009/3/layout/RandomtoResultProcess"/>
    <dgm:cxn modelId="{7406C2C7-AD3A-4A39-996A-4F4714EEFC6A}" type="presParOf" srcId="{C56F1267-CF0A-460C-B7CB-1D839D18EA28}" destId="{90C44A54-1B50-4295-BAE1-A3ED133B2D64}" srcOrd="18" destOrd="0" presId="urn:microsoft.com/office/officeart/2009/3/layout/RandomtoResultProcess"/>
    <dgm:cxn modelId="{F7F04A15-6236-44A7-A34B-6A79B4FB5EF1}" type="presParOf" srcId="{1E57DA11-3488-41E2-AD69-427395D08646}" destId="{E5203047-CEC5-4033-BE54-6B4BB2D63FD6}" srcOrd="1" destOrd="0" presId="urn:microsoft.com/office/officeart/2009/3/layout/RandomtoResultProcess"/>
    <dgm:cxn modelId="{99E2A1A7-0A4B-4925-A5B5-B4CFE309E523}" type="presParOf" srcId="{E5203047-CEC5-4033-BE54-6B4BB2D63FD6}" destId="{E7A03CBC-3072-4061-A800-E81DDB9E243D}" srcOrd="0" destOrd="0" presId="urn:microsoft.com/office/officeart/2009/3/layout/RandomtoResultProcess"/>
    <dgm:cxn modelId="{C9A120B7-3AF1-4D39-8218-0482F954748E}" type="presParOf" srcId="{E5203047-CEC5-4033-BE54-6B4BB2D63FD6}" destId="{E404A121-0EA4-49C8-B083-F2A789761B25}" srcOrd="1" destOrd="0" presId="urn:microsoft.com/office/officeart/2009/3/layout/RandomtoResultProcess"/>
    <dgm:cxn modelId="{8B04DF15-A88D-4954-A075-A1FBBE9F6748}" type="presParOf" srcId="{1E57DA11-3488-41E2-AD69-427395D08646}" destId="{E37941D2-9C0D-4688-8E0B-7B074FD327A9}" srcOrd="2" destOrd="0" presId="urn:microsoft.com/office/officeart/2009/3/layout/RandomtoResultProcess"/>
    <dgm:cxn modelId="{AA3D5EBE-DC2D-4E5C-869C-175B8C0EC7A4}" type="presParOf" srcId="{1E57DA11-3488-41E2-AD69-427395D08646}" destId="{80324056-4B0D-4DBC-9000-32CA87859901}" srcOrd="3" destOrd="0" presId="urn:microsoft.com/office/officeart/2009/3/layout/RandomtoResultProcess"/>
    <dgm:cxn modelId="{55FF8B8C-FDDB-4790-8D74-9165076DFDD3}" type="presParOf" srcId="{80324056-4B0D-4DBC-9000-32CA87859901}" destId="{4BEAB8A0-EE26-4304-BB0A-E95B747ADE6C}" srcOrd="0" destOrd="0" presId="urn:microsoft.com/office/officeart/2009/3/layout/RandomtoResultProcess"/>
    <dgm:cxn modelId="{99A3EE32-B8A6-4248-AEEC-83A5E8C02DD9}" type="presParOf" srcId="{80324056-4B0D-4DBC-9000-32CA87859901}" destId="{224D2F6A-A9B7-4DDB-B671-70D54B00EF2F}" srcOrd="1" destOrd="0" presId="urn:microsoft.com/office/officeart/2009/3/layout/RandomtoResultProcess"/>
    <dgm:cxn modelId="{AEDAA254-BD98-4797-B055-7E85EDC373B2}" type="presParOf" srcId="{1E57DA11-3488-41E2-AD69-427395D08646}" destId="{778823B5-BBF4-4CDB-A3F9-4A8A249D48C1}" srcOrd="4" destOrd="0" presId="urn:microsoft.com/office/officeart/2009/3/layout/RandomtoResultProcess"/>
    <dgm:cxn modelId="{56C94EC2-F945-4DCF-8325-1F9D7CDA716C}" type="presParOf" srcId="{778823B5-BBF4-4CDB-A3F9-4A8A249D48C1}" destId="{BC19BD01-9589-4C80-A2EC-C66780271601}" srcOrd="0" destOrd="0" presId="urn:microsoft.com/office/officeart/2009/3/layout/RandomtoResultProcess"/>
    <dgm:cxn modelId="{B90C5676-3244-4B72-AD98-3BCD4EC866C0}" type="presParOf" srcId="{778823B5-BBF4-4CDB-A3F9-4A8A249D48C1}" destId="{737D6A23-779B-4188-B654-FEF11ABFC0D0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A0A688-E915-46E0-9D82-153E069467C9}">
      <dsp:nvSpPr>
        <dsp:cNvPr id="0" name=""/>
        <dsp:cNvSpPr/>
      </dsp:nvSpPr>
      <dsp:spPr>
        <a:xfrm>
          <a:off x="206927" y="1787624"/>
          <a:ext cx="3022334" cy="995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latin typeface="Bookman Old Style" panose="02050604050505020204" pitchFamily="18" charset="0"/>
            </a:rPr>
            <a:t>Субъекты отчетности</a:t>
          </a:r>
          <a:endParaRPr lang="ru-RU" sz="3300" kern="1200" dirty="0">
            <a:latin typeface="Bookman Old Style" panose="02050604050505020204" pitchFamily="18" charset="0"/>
          </a:endParaRPr>
        </a:p>
      </dsp:txBody>
      <dsp:txXfrm>
        <a:off x="206927" y="1787624"/>
        <a:ext cx="3022334" cy="995996"/>
      </dsp:txXfrm>
    </dsp:sp>
    <dsp:sp modelId="{B52CB577-C315-4166-9B77-00BCF5C5BF34}">
      <dsp:nvSpPr>
        <dsp:cNvPr id="0" name=""/>
        <dsp:cNvSpPr/>
      </dsp:nvSpPr>
      <dsp:spPr>
        <a:xfrm>
          <a:off x="203493" y="1484704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F1C209-FD1B-4CBA-AAD1-353AED131BE6}">
      <dsp:nvSpPr>
        <dsp:cNvPr id="0" name=""/>
        <dsp:cNvSpPr/>
      </dsp:nvSpPr>
      <dsp:spPr>
        <a:xfrm>
          <a:off x="371782" y="1148126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0E5E7A-9EA0-4774-B4AA-C845BEE25917}">
      <dsp:nvSpPr>
        <dsp:cNvPr id="0" name=""/>
        <dsp:cNvSpPr/>
      </dsp:nvSpPr>
      <dsp:spPr>
        <a:xfrm>
          <a:off x="775676" y="1215441"/>
          <a:ext cx="377791" cy="3777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A9451-034C-45FF-8FEE-BFEBC7CA3B70}">
      <dsp:nvSpPr>
        <dsp:cNvPr id="0" name=""/>
        <dsp:cNvSpPr/>
      </dsp:nvSpPr>
      <dsp:spPr>
        <a:xfrm>
          <a:off x="1112254" y="845205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ED48C9-6AB1-4919-8D64-9C1AC70EA87A}">
      <dsp:nvSpPr>
        <dsp:cNvPr id="0" name=""/>
        <dsp:cNvSpPr/>
      </dsp:nvSpPr>
      <dsp:spPr>
        <a:xfrm>
          <a:off x="1549806" y="710574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EA3B23-F944-40DB-8390-2036F2DEE8FE}">
      <dsp:nvSpPr>
        <dsp:cNvPr id="0" name=""/>
        <dsp:cNvSpPr/>
      </dsp:nvSpPr>
      <dsp:spPr>
        <a:xfrm>
          <a:off x="2088331" y="946179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80DF9-5D54-434D-998D-758E6048F7E4}">
      <dsp:nvSpPr>
        <dsp:cNvPr id="0" name=""/>
        <dsp:cNvSpPr/>
      </dsp:nvSpPr>
      <dsp:spPr>
        <a:xfrm>
          <a:off x="2424909" y="1114468"/>
          <a:ext cx="377791" cy="3777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242E6-BB07-4259-A213-8628A1F023EB}">
      <dsp:nvSpPr>
        <dsp:cNvPr id="0" name=""/>
        <dsp:cNvSpPr/>
      </dsp:nvSpPr>
      <dsp:spPr>
        <a:xfrm>
          <a:off x="2896119" y="1484704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53B0C4-5052-4CCB-AE41-9033816C5EB3}">
      <dsp:nvSpPr>
        <dsp:cNvPr id="0" name=""/>
        <dsp:cNvSpPr/>
      </dsp:nvSpPr>
      <dsp:spPr>
        <a:xfrm>
          <a:off x="3098065" y="1854940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A5E6F1-F8B1-43C1-B4F1-C91F04309702}">
      <dsp:nvSpPr>
        <dsp:cNvPr id="0" name=""/>
        <dsp:cNvSpPr/>
      </dsp:nvSpPr>
      <dsp:spPr>
        <a:xfrm>
          <a:off x="1347859" y="1148126"/>
          <a:ext cx="618204" cy="61820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6840E8-CA39-4B03-9E04-4B29EB8C313C}">
      <dsp:nvSpPr>
        <dsp:cNvPr id="0" name=""/>
        <dsp:cNvSpPr/>
      </dsp:nvSpPr>
      <dsp:spPr>
        <a:xfrm>
          <a:off x="35204" y="2427123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2CAB79-FB6A-4D3C-B535-191AC2013E73}">
      <dsp:nvSpPr>
        <dsp:cNvPr id="0" name=""/>
        <dsp:cNvSpPr/>
      </dsp:nvSpPr>
      <dsp:spPr>
        <a:xfrm>
          <a:off x="237151" y="2730043"/>
          <a:ext cx="377791" cy="3777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F9ED6-1F1A-4B69-B489-40305A7C42BC}">
      <dsp:nvSpPr>
        <dsp:cNvPr id="0" name=""/>
        <dsp:cNvSpPr/>
      </dsp:nvSpPr>
      <dsp:spPr>
        <a:xfrm>
          <a:off x="742018" y="2999306"/>
          <a:ext cx="549515" cy="5495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8E21E4-7172-478B-8CCB-CBE5CB6F5A2C}">
      <dsp:nvSpPr>
        <dsp:cNvPr id="0" name=""/>
        <dsp:cNvSpPr/>
      </dsp:nvSpPr>
      <dsp:spPr>
        <a:xfrm>
          <a:off x="1448832" y="3436857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BCDE2-43BF-492D-B4DE-A80D40A36C7A}">
      <dsp:nvSpPr>
        <dsp:cNvPr id="0" name=""/>
        <dsp:cNvSpPr/>
      </dsp:nvSpPr>
      <dsp:spPr>
        <a:xfrm>
          <a:off x="1583464" y="2999306"/>
          <a:ext cx="377791" cy="3777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CE145F-2CBA-4A54-A9C2-33E8A2B988CF}">
      <dsp:nvSpPr>
        <dsp:cNvPr id="0" name=""/>
        <dsp:cNvSpPr/>
      </dsp:nvSpPr>
      <dsp:spPr>
        <a:xfrm>
          <a:off x="1920042" y="3470515"/>
          <a:ext cx="240413" cy="24041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365A4E-69B8-4A08-9067-FDF343E688B6}">
      <dsp:nvSpPr>
        <dsp:cNvPr id="0" name=""/>
        <dsp:cNvSpPr/>
      </dsp:nvSpPr>
      <dsp:spPr>
        <a:xfrm>
          <a:off x="2222962" y="2931990"/>
          <a:ext cx="549515" cy="54951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44A54-1B50-4295-BAE1-A3ED133B2D64}">
      <dsp:nvSpPr>
        <dsp:cNvPr id="0" name=""/>
        <dsp:cNvSpPr/>
      </dsp:nvSpPr>
      <dsp:spPr>
        <a:xfrm>
          <a:off x="2963434" y="2797359"/>
          <a:ext cx="377791" cy="37779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03CBC-3072-4061-A800-E81DDB9E243D}">
      <dsp:nvSpPr>
        <dsp:cNvPr id="0" name=""/>
        <dsp:cNvSpPr/>
      </dsp:nvSpPr>
      <dsp:spPr>
        <a:xfrm>
          <a:off x="3341226" y="1214881"/>
          <a:ext cx="1109520" cy="2118196"/>
        </a:xfrm>
        <a:prstGeom prst="chevron">
          <a:avLst>
            <a:gd name="adj" fmla="val 6231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EAB8A0-EE26-4304-BB0A-E95B747ADE6C}">
      <dsp:nvSpPr>
        <dsp:cNvPr id="0" name=""/>
        <dsp:cNvSpPr/>
      </dsp:nvSpPr>
      <dsp:spPr>
        <a:xfrm>
          <a:off x="4249016" y="1214881"/>
          <a:ext cx="1109520" cy="2118196"/>
        </a:xfrm>
        <a:prstGeom prst="chevron">
          <a:avLst>
            <a:gd name="adj" fmla="val 6231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9BD01-9589-4C80-A2EC-C66780271601}">
      <dsp:nvSpPr>
        <dsp:cNvPr id="0" name=""/>
        <dsp:cNvSpPr/>
      </dsp:nvSpPr>
      <dsp:spPr>
        <a:xfrm>
          <a:off x="5479575" y="1039829"/>
          <a:ext cx="2572071" cy="2572071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  <a:latin typeface="Bookman Old Style" panose="02050604050505020204" pitchFamily="18" charset="0"/>
            </a:rPr>
            <a:t>ТОФК</a:t>
          </a:r>
          <a:endParaRPr lang="ru-RU" sz="3300" kern="1200" dirty="0">
            <a:solidFill>
              <a:schemeClr val="tx1"/>
            </a:solidFill>
            <a:latin typeface="Bookman Old Style" panose="02050604050505020204" pitchFamily="18" charset="0"/>
          </a:endParaRPr>
        </a:p>
      </dsp:txBody>
      <dsp:txXfrm>
        <a:off x="5856246" y="1416500"/>
        <a:ext cx="1818729" cy="1818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1134DF-54B4-4BBE-8587-0213FC7D8F99}" type="datetimeFigureOut">
              <a:rPr lang="ru-RU"/>
              <a:pPr>
                <a:defRPr/>
              </a:pPr>
              <a:t>15.02.2018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AA40A6D-2BC9-4FFE-BEDC-E88F55C64A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521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03A58362-6224-42F4-B1FA-447F91153A19}" type="datetimeFigureOut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F44093AE-345F-43D7-AA53-6F70F3574C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395417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63B37-26DE-4A71-988A-39DC80E32090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48C72-9F4C-40BF-B962-ADF7D155C59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40264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F9742-EFD2-44CE-8453-A6C14A799077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27FE1-C678-4D63-B402-843B1BEB6F3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0718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6A362-287B-472C-B166-4DE9020E1195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878C-916B-421D-A55A-80EAF54867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5244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903E6-3E46-4E55-8567-24064F700229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7311D-2739-44B4-90A6-B753872D9034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65021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C2FC1-4880-480C-9668-679A02CAF8EC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8F804-C064-4AD9-996E-F084CB9B782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1836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C339B-43E4-4F1B-A8A9-BAD75494743A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7EE41-840B-4178-B483-704C6842ADD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84034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C1F99-EFC0-4043-9714-5CBA4DAB93AE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98C16-7F20-480D-9C78-76DAD305B4F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81328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8AC6-A0E6-45D0-8A7C-E66CC343265B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3BE94-B83C-4501-AC11-B69D7C3B915F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243041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DA264-1B94-4439-A517-F408B282ABB0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40E8-4955-4B45-A609-4A50B2EE3D2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9572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6B899-0B49-4106-97A6-BDE9A5D84BC8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C6839-BFF5-4C55-B724-EB603C9296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164815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7DCE4-5D78-462D-86BB-2A5856CE4574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F106F-6CC1-4046-981A-433BA4CDCC12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04523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15ABA3-6A58-46A7-9C1F-ABE7797716C5}" type="datetime1">
              <a:rPr lang="ru-RU"/>
              <a:pPr>
                <a:defRPr/>
              </a:pPr>
              <a:t>15.02.2018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3BD157C-AC45-4E59-B850-492D0FDDD5A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24025" y="2665413"/>
            <a:ext cx="9144000" cy="2387600"/>
          </a:xfrm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Мониторинг информации</a:t>
            </a:r>
            <a:r>
              <a:rPr lang="ru-RU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, представляемой в подсистему «Учет и отчетность» государственной интегрированной информационной системы управления общественными финансами «Электронный бюджет»</a:t>
            </a:r>
            <a:endParaRPr lang="ru-RU" sz="32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3968750" y="0"/>
            <a:ext cx="7924800" cy="1300163"/>
          </a:xfrm>
        </p:spPr>
        <p:txBody>
          <a:bodyPr/>
          <a:lstStyle/>
          <a:p>
            <a:pPr algn="ctr"/>
            <a:r>
              <a:rPr lang="ru-RU" altLang="ru-RU" sz="3200" smtClean="0">
                <a:latin typeface="Bookman Old Style" pitchFamily="18" charset="0"/>
              </a:rPr>
              <a:t>Приказ Федерального казначейства от 30 декабря 2016 г. № 512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38249" y="4191003"/>
            <a:ext cx="2400300" cy="12779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Сроки сбора, обобщения и анализа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62825" y="4210052"/>
            <a:ext cx="2400300" cy="12684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ookman Old Style" panose="02050604050505020204" pitchFamily="18" charset="0"/>
              </a:rPr>
              <a:t>Форма представления сведений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238249" y="1590675"/>
            <a:ext cx="8524876" cy="77152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dirty="0">
                <a:latin typeface="Bookman Old Style" pitchFamily="18" charset="0"/>
              </a:rPr>
              <a:t>Последние изменения, внесенные приказом Федерального казначейства от 26 января 2018 г. № 10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14" name="Соединительная линия уступом 13"/>
          <p:cNvCxnSpPr>
            <a:stCxn id="18" idx="2"/>
            <a:endCxn id="11" idx="0"/>
          </p:cNvCxnSpPr>
          <p:nvPr/>
        </p:nvCxnSpPr>
        <p:spPr>
          <a:xfrm rot="5400000">
            <a:off x="3055144" y="1745456"/>
            <a:ext cx="1828800" cy="3062288"/>
          </a:xfrm>
          <a:prstGeom prst="bentConnector3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Соединительная линия уступом 15"/>
          <p:cNvCxnSpPr>
            <a:stCxn id="18" idx="2"/>
            <a:endCxn id="12" idx="0"/>
          </p:cNvCxnSpPr>
          <p:nvPr/>
        </p:nvCxnSpPr>
        <p:spPr>
          <a:xfrm rot="16200000" flipH="1">
            <a:off x="6107907" y="1754981"/>
            <a:ext cx="1847850" cy="3062287"/>
          </a:xfrm>
          <a:prstGeom prst="bentConnector3">
            <a:avLst>
              <a:gd name="adj1" fmla="val 49484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658680" y="950599"/>
          <a:ext cx="8207890" cy="4421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662613" y="5826125"/>
            <a:ext cx="1090612" cy="260350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262538" y="584201"/>
            <a:ext cx="7696200" cy="539750"/>
          </a:xfrm>
          <a:extLst/>
        </p:spPr>
        <p:txBody>
          <a:bodyPr/>
          <a:lstStyle/>
          <a:p>
            <a:pPr algn="ctr">
              <a:defRPr/>
            </a:pPr>
            <a:r>
              <a:rPr lang="ru-RU" dirty="0" smtClean="0">
                <a:ln>
                  <a:solidFill>
                    <a:schemeClr val="tx1"/>
                  </a:solidFill>
                </a:ln>
                <a:latin typeface="Bookman Old Style" panose="02050604050505020204" pitchFamily="18" charset="0"/>
              </a:rPr>
              <a:t>Сроки сбора, обобщения и анализа</a:t>
            </a:r>
            <a:endParaRPr lang="ru-RU" dirty="0">
              <a:ln>
                <a:solidFill>
                  <a:schemeClr val="tx1"/>
                </a:solidFill>
              </a:ln>
              <a:latin typeface="Bookman Old Style" panose="020506040505050202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02" name="TextBox 11"/>
          <p:cNvSpPr txBox="1">
            <a:spLocks noChangeArrowheads="1"/>
          </p:cNvSpPr>
          <p:nvPr/>
        </p:nvSpPr>
        <p:spPr bwMode="auto">
          <a:xfrm>
            <a:off x="3962400" y="5226050"/>
            <a:ext cx="4181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ПБС 1 – ГРБС 1 -  16.03.2018</a:t>
            </a:r>
          </a:p>
          <a:p>
            <a:pPr eaLnBrk="1" hangingPunct="1"/>
            <a:r>
              <a:rPr lang="ru-RU" altLang="ru-RU"/>
              <a:t>ПБС 2 – ГРБС 2 -  19.03.2018</a:t>
            </a:r>
          </a:p>
          <a:p>
            <a:pPr eaLnBrk="1" hangingPunct="1"/>
            <a:r>
              <a:rPr lang="ru-RU" altLang="ru-RU"/>
              <a:t>ПБС 3 – ГРБС 3 -  22.03.2018</a:t>
            </a:r>
          </a:p>
          <a:p>
            <a:pPr eaLnBrk="1" hangingPunct="1"/>
            <a:endParaRPr lang="ru-RU" alt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62538" y="584201"/>
            <a:ext cx="7696200" cy="539750"/>
          </a:xfrm>
          <a:extLst/>
        </p:spPr>
        <p:txBody>
          <a:bodyPr/>
          <a:lstStyle/>
          <a:p>
            <a:pPr algn="ctr">
              <a:defRPr/>
            </a:pPr>
            <a:r>
              <a:rPr lang="ru-RU" dirty="0" smtClean="0">
                <a:ln>
                  <a:solidFill>
                    <a:schemeClr val="tx1"/>
                  </a:solidFill>
                </a:ln>
                <a:latin typeface="Bookman Old Style" panose="02050604050505020204" pitchFamily="18" charset="0"/>
              </a:rPr>
              <a:t>Сроки сбора, обобщения и анализа</a:t>
            </a:r>
            <a:endParaRPr lang="ru-RU" dirty="0">
              <a:ln>
                <a:solidFill>
                  <a:schemeClr val="tx1"/>
                </a:solidFill>
              </a:ln>
              <a:latin typeface="Bookman Old Style" panose="020506040505050202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782638" y="3363913"/>
            <a:ext cx="3571875" cy="2286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782638" y="3259138"/>
            <a:ext cx="0" cy="4286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354513" y="3249613"/>
            <a:ext cx="0" cy="4286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Левая фигурная скобка 15"/>
          <p:cNvSpPr/>
          <p:nvPr/>
        </p:nvSpPr>
        <p:spPr>
          <a:xfrm rot="16200000">
            <a:off x="2078038" y="2392363"/>
            <a:ext cx="981075" cy="3571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93863" y="4794250"/>
            <a:ext cx="2022475" cy="409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Bookman Old Style" panose="02050604050505020204" pitchFamily="18" charset="0"/>
              </a:rPr>
              <a:t>1 рабочий день</a:t>
            </a:r>
          </a:p>
        </p:txBody>
      </p:sp>
      <p:sp>
        <p:nvSpPr>
          <p:cNvPr id="5128" name="TextBox 17"/>
          <p:cNvSpPr txBox="1">
            <a:spLocks noChangeArrowheads="1"/>
          </p:cNvSpPr>
          <p:nvPr/>
        </p:nvSpPr>
        <p:spPr bwMode="auto">
          <a:xfrm>
            <a:off x="180975" y="2714625"/>
            <a:ext cx="13319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Bookman Old Style" pitchFamily="18" charset="0"/>
              </a:rPr>
              <a:t>22.03.2018</a:t>
            </a:r>
          </a:p>
        </p:txBody>
      </p:sp>
      <p:sp>
        <p:nvSpPr>
          <p:cNvPr id="19" name="Левая фигурная скобка 18"/>
          <p:cNvSpPr/>
          <p:nvPr/>
        </p:nvSpPr>
        <p:spPr>
          <a:xfrm rot="16200000">
            <a:off x="600075" y="2432050"/>
            <a:ext cx="366713" cy="12049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0" name="Левая фигурная скобка 19"/>
          <p:cNvSpPr/>
          <p:nvPr/>
        </p:nvSpPr>
        <p:spPr>
          <a:xfrm rot="16200000">
            <a:off x="4168776" y="2452687"/>
            <a:ext cx="366712" cy="12049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131" name="TextBox 20"/>
          <p:cNvSpPr txBox="1">
            <a:spLocks noChangeArrowheads="1"/>
          </p:cNvSpPr>
          <p:nvPr/>
        </p:nvSpPr>
        <p:spPr bwMode="auto">
          <a:xfrm>
            <a:off x="3749675" y="2740025"/>
            <a:ext cx="1333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Bookman Old Style" pitchFamily="18" charset="0"/>
              </a:rPr>
              <a:t>23.03.2018</a:t>
            </a:r>
          </a:p>
        </p:txBody>
      </p:sp>
      <p:sp>
        <p:nvSpPr>
          <p:cNvPr id="5132" name="TextBox 21"/>
          <p:cNvSpPr txBox="1">
            <a:spLocks noChangeArrowheads="1"/>
          </p:cNvSpPr>
          <p:nvPr/>
        </p:nvSpPr>
        <p:spPr bwMode="auto">
          <a:xfrm>
            <a:off x="1512888" y="3146425"/>
            <a:ext cx="2060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>
                <a:latin typeface="Bookman Old Style" pitchFamily="18" charset="0"/>
              </a:rPr>
              <a:t>ТОФК</a:t>
            </a:r>
          </a:p>
        </p:txBody>
      </p:sp>
      <p:sp>
        <p:nvSpPr>
          <p:cNvPr id="23" name="Стрелка вправо 22"/>
          <p:cNvSpPr/>
          <p:nvPr/>
        </p:nvSpPr>
        <p:spPr>
          <a:xfrm>
            <a:off x="4354513" y="3363913"/>
            <a:ext cx="3571875" cy="2286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7926388" y="3287713"/>
            <a:ext cx="0" cy="4286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Левая фигурная скобка 24"/>
          <p:cNvSpPr/>
          <p:nvPr/>
        </p:nvSpPr>
        <p:spPr>
          <a:xfrm rot="16200000">
            <a:off x="5649913" y="2382838"/>
            <a:ext cx="981075" cy="3571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65738" y="4810125"/>
            <a:ext cx="2022475" cy="409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Bookman Old Style" panose="02050604050505020204" pitchFamily="18" charset="0"/>
              </a:rPr>
              <a:t>2 рабочий день</a:t>
            </a:r>
          </a:p>
        </p:txBody>
      </p:sp>
      <p:sp>
        <p:nvSpPr>
          <p:cNvPr id="5137" name="TextBox 27"/>
          <p:cNvSpPr txBox="1">
            <a:spLocks noChangeArrowheads="1"/>
          </p:cNvSpPr>
          <p:nvPr/>
        </p:nvSpPr>
        <p:spPr bwMode="auto">
          <a:xfrm>
            <a:off x="4254500" y="3065463"/>
            <a:ext cx="3771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>
                <a:latin typeface="Bookman Old Style" pitchFamily="18" charset="0"/>
              </a:rPr>
              <a:t>ТОФК – Центр компетенции</a:t>
            </a:r>
          </a:p>
        </p:txBody>
      </p:sp>
      <p:sp>
        <p:nvSpPr>
          <p:cNvPr id="5138" name="TextBox 28"/>
          <p:cNvSpPr txBox="1">
            <a:spLocks noChangeArrowheads="1"/>
          </p:cNvSpPr>
          <p:nvPr/>
        </p:nvSpPr>
        <p:spPr bwMode="auto">
          <a:xfrm>
            <a:off x="7359650" y="2735263"/>
            <a:ext cx="1333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Bookman Old Style" pitchFamily="18" charset="0"/>
              </a:rPr>
              <a:t>26.03.2018</a:t>
            </a:r>
          </a:p>
        </p:txBody>
      </p:sp>
      <p:sp>
        <p:nvSpPr>
          <p:cNvPr id="32" name="Левая фигурная скобка 31"/>
          <p:cNvSpPr/>
          <p:nvPr/>
        </p:nvSpPr>
        <p:spPr>
          <a:xfrm rot="16200000">
            <a:off x="7743825" y="2473325"/>
            <a:ext cx="366713" cy="12049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7926388" y="3363913"/>
            <a:ext cx="3571875" cy="2286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sp>
        <p:nvSpPr>
          <p:cNvPr id="5141" name="TextBox 33"/>
          <p:cNvSpPr txBox="1">
            <a:spLocks noChangeArrowheads="1"/>
          </p:cNvSpPr>
          <p:nvPr/>
        </p:nvSpPr>
        <p:spPr bwMode="auto">
          <a:xfrm>
            <a:off x="7818438" y="3111500"/>
            <a:ext cx="3800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>
                <a:latin typeface="Bookman Old Style" pitchFamily="18" charset="0"/>
              </a:rPr>
              <a:t>УФК по Краснодарскому краю</a:t>
            </a:r>
          </a:p>
        </p:txBody>
      </p:sp>
      <p:sp>
        <p:nvSpPr>
          <p:cNvPr id="35" name="Левая фигурная скобка 34"/>
          <p:cNvSpPr/>
          <p:nvPr/>
        </p:nvSpPr>
        <p:spPr>
          <a:xfrm rot="16200000">
            <a:off x="9228138" y="2425700"/>
            <a:ext cx="981075" cy="35718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Bookman Old Style" panose="02050604050505020204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11504613" y="3287713"/>
            <a:ext cx="0" cy="42862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8693150" y="4810125"/>
            <a:ext cx="2022475" cy="409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latin typeface="Bookman Old Style" panose="02050604050505020204" pitchFamily="18" charset="0"/>
              </a:rPr>
              <a:t>3 рабочий день</a:t>
            </a:r>
          </a:p>
        </p:txBody>
      </p:sp>
      <p:sp>
        <p:nvSpPr>
          <p:cNvPr id="40" name="Левая фигурная скобка 39"/>
          <p:cNvSpPr/>
          <p:nvPr/>
        </p:nvSpPr>
        <p:spPr>
          <a:xfrm rot="16200000">
            <a:off x="11329194" y="2509044"/>
            <a:ext cx="366712" cy="12065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46" name="TextBox 40"/>
          <p:cNvSpPr txBox="1">
            <a:spLocks noChangeArrowheads="1"/>
          </p:cNvSpPr>
          <p:nvPr/>
        </p:nvSpPr>
        <p:spPr bwMode="auto">
          <a:xfrm>
            <a:off x="10909300" y="2792413"/>
            <a:ext cx="1333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400">
                <a:latin typeface="Bookman Old Style" pitchFamily="18" charset="0"/>
              </a:rPr>
              <a:t>27.03.2018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1050" y="0"/>
            <a:ext cx="7600950" cy="981076"/>
          </a:xfrm>
          <a:extLst/>
        </p:spPr>
        <p:txBody>
          <a:bodyPr/>
          <a:lstStyle/>
          <a:p>
            <a:pPr algn="ctr">
              <a:defRPr/>
            </a:pPr>
            <a:r>
              <a:rPr lang="ru-RU" sz="3200" dirty="0" smtClean="0">
                <a:ln>
                  <a:solidFill>
                    <a:schemeClr val="tx1"/>
                  </a:solidFill>
                </a:ln>
                <a:latin typeface="Bookman Old Style" panose="02050604050505020204" pitchFamily="18" charset="0"/>
              </a:rPr>
              <a:t>Форма представления сведений</a:t>
            </a:r>
            <a:br>
              <a:rPr lang="ru-RU" sz="3200" dirty="0" smtClean="0">
                <a:ln>
                  <a:solidFill>
                    <a:schemeClr val="tx1"/>
                  </a:solidFill>
                </a:ln>
                <a:latin typeface="Bookman Old Style" panose="02050604050505020204" pitchFamily="18" charset="0"/>
              </a:rPr>
            </a:br>
            <a:endParaRPr lang="ru-RU" sz="3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1950" y="3435350"/>
            <a:ext cx="1457325" cy="103822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tx1"/>
                </a:solidFill>
              </a:rPr>
              <a:t>Тип ошибки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3275" y="1503363"/>
            <a:ext cx="2057400" cy="10207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1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Некритичная ошибка (допустимое расхождение)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343275" y="2828925"/>
            <a:ext cx="2057400" cy="10207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2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Критичная ошибка (недопустимое расхождение)</a:t>
            </a: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343275" y="4144963"/>
            <a:ext cx="2057400" cy="10223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3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Нарушение по заполнению форм отчетности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343275" y="5518150"/>
            <a:ext cx="2057400" cy="10223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4</a:t>
            </a:r>
          </a:p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Иные ошибки и расхождения</a:t>
            </a:r>
          </a:p>
        </p:txBody>
      </p:sp>
      <p:cxnSp>
        <p:nvCxnSpPr>
          <p:cNvPr id="41" name="Прямая со стрелкой 40"/>
          <p:cNvCxnSpPr>
            <a:stCxn id="3" idx="3"/>
            <a:endCxn id="4" idx="1"/>
          </p:cNvCxnSpPr>
          <p:nvPr/>
        </p:nvCxnSpPr>
        <p:spPr>
          <a:xfrm flipV="1">
            <a:off x="1819275" y="2012950"/>
            <a:ext cx="1524000" cy="19415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" idx="3"/>
            <a:endCxn id="38" idx="1"/>
          </p:cNvCxnSpPr>
          <p:nvPr/>
        </p:nvCxnSpPr>
        <p:spPr>
          <a:xfrm flipV="1">
            <a:off x="1819275" y="3340100"/>
            <a:ext cx="1524000" cy="614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3" idx="3"/>
            <a:endCxn id="39" idx="1"/>
          </p:cNvCxnSpPr>
          <p:nvPr/>
        </p:nvCxnSpPr>
        <p:spPr>
          <a:xfrm>
            <a:off x="1819275" y="3954463"/>
            <a:ext cx="1524000" cy="701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3" idx="3"/>
            <a:endCxn id="40" idx="1"/>
          </p:cNvCxnSpPr>
          <p:nvPr/>
        </p:nvCxnSpPr>
        <p:spPr>
          <a:xfrm>
            <a:off x="1819275" y="3954463"/>
            <a:ext cx="1524000" cy="2074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400675" y="2012950"/>
            <a:ext cx="1838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Скругленный прямоугольник 50"/>
          <p:cNvSpPr/>
          <p:nvPr/>
        </p:nvSpPr>
        <p:spPr>
          <a:xfrm>
            <a:off x="7200900" y="1503363"/>
            <a:ext cx="4624388" cy="10207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ф. 0503769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Показатели графы 5 по счету x302xx000 не равны показателю 6 - требует пояснения.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686675" y="876300"/>
            <a:ext cx="3552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u="sng"/>
              <a:t>Примеры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7200900" y="2828925"/>
            <a:ext cx="4624388" cy="102076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ф. 0503738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Показатель принятых обязательств по заработной плате меньше плановых назначений (пункты 1.2.3, 2.4 письма Минфина России от 07.04.2017 № 02-07-07/21798)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5400675" y="3340100"/>
            <a:ext cx="1838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7239000" y="4144963"/>
            <a:ext cx="4624388" cy="102235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ф. 0503725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Не выполнены указания п. 26 приказа Минфина России от 25.03.2011 №33н: не заполнены графа 1 - наименование контрагента, графа 2 - код учреждения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5400675" y="4643438"/>
            <a:ext cx="1838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362575" y="6029325"/>
            <a:ext cx="1838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7239000" y="5513388"/>
            <a:ext cx="4624388" cy="102076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1200" dirty="0">
                <a:solidFill>
                  <a:schemeClr val="tx1"/>
                </a:solidFill>
              </a:rPr>
              <a:t>Ошибки и расхождения, которые не относятся к типам 1,2,3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0" grpId="0"/>
      <p:bldP spid="53" grpId="0" animBg="1"/>
      <p:bldP spid="55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5"/>
          <p:cNvSpPr txBox="1">
            <a:spLocks noChangeArrowheads="1"/>
          </p:cNvSpPr>
          <p:nvPr/>
        </p:nvSpPr>
        <p:spPr bwMode="auto">
          <a:xfrm>
            <a:off x="2286000" y="2371725"/>
            <a:ext cx="81724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6000"/>
              <a:t>Спасибо за внимание!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458575" y="6029325"/>
            <a:ext cx="733425" cy="23812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24162</TotalTime>
  <Words>210</Words>
  <Application>Microsoft Office PowerPoint</Application>
  <PresentationFormat>Произвольный</PresentationFormat>
  <Paragraphs>41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Arial</vt:lpstr>
      <vt:lpstr>Calibri Light</vt:lpstr>
      <vt:lpstr>Bookman Old Style</vt:lpstr>
      <vt:lpstr>Тема Office</vt:lpstr>
      <vt:lpstr>  Мониторинг информации, представляемой в подсистему «Учет и отчетность» государственной интегрированной информационной системы управления общественными финансами «Электронный бюджет»</vt:lpstr>
      <vt:lpstr>Приказ Федерального казначейства от 30 декабря 2016 г. № 512</vt:lpstr>
      <vt:lpstr>Сроки сбора, обобщения и анализа</vt:lpstr>
      <vt:lpstr>Сроки сбора, обобщения и анализа</vt:lpstr>
      <vt:lpstr>Форма представления сведений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Россошанская Наталья Владимировна</cp:lastModifiedBy>
  <cp:revision>569</cp:revision>
  <cp:lastPrinted>2018-02-14T05:15:44Z</cp:lastPrinted>
  <dcterms:created xsi:type="dcterms:W3CDTF">2015-03-03T16:27:21Z</dcterms:created>
  <dcterms:modified xsi:type="dcterms:W3CDTF">2018-02-15T06:40:22Z</dcterms:modified>
</cp:coreProperties>
</file>