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58" r:id="rId4"/>
    <p:sldId id="270" r:id="rId5"/>
    <p:sldId id="259" r:id="rId6"/>
    <p:sldId id="265" r:id="rId7"/>
    <p:sldId id="264" r:id="rId8"/>
    <p:sldId id="268" r:id="rId9"/>
  </p:sldIdLst>
  <p:sldSz cx="12192000" cy="6858000"/>
  <p:notesSz cx="67691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1E1E"/>
    <a:srgbClr val="9387A9"/>
    <a:srgbClr val="A9879F"/>
    <a:srgbClr val="E2834E"/>
    <a:srgbClr val="3D6DC3"/>
    <a:srgbClr val="335CA7"/>
    <a:srgbClr val="C3571B"/>
    <a:srgbClr val="81BB59"/>
    <a:srgbClr val="3968BD"/>
    <a:srgbClr val="3C6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68" autoAdjust="0"/>
    <p:restoredTop sz="89915" autoAdjust="0"/>
  </p:normalViewPr>
  <p:slideViewPr>
    <p:cSldViewPr snapToGrid="0">
      <p:cViewPr varScale="1">
        <p:scale>
          <a:sx n="89" d="100"/>
          <a:sy n="89" d="100"/>
        </p:scale>
        <p:origin x="-605" y="-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субъектов отчетности на 01.10.2017г.</c:v>
                </c:pt>
              </c:strCache>
            </c:strRef>
          </c:tx>
          <c:explosion val="9"/>
          <c:cat>
            <c:strRef>
              <c:f>Лист1!$A$2:$A$5</c:f>
              <c:strCache>
                <c:ptCount val="4"/>
                <c:pt idx="0">
                  <c:v>ПБС</c:v>
                </c:pt>
                <c:pt idx="1">
                  <c:v>РБС</c:v>
                </c:pt>
                <c:pt idx="2">
                  <c:v>АД</c:v>
                </c:pt>
                <c:pt idx="3">
                  <c:v>АУБУ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</c:v>
                </c:pt>
                <c:pt idx="1">
                  <c:v>4</c:v>
                </c:pt>
                <c:pt idx="2">
                  <c:v>6</c:v>
                </c:pt>
                <c:pt idx="3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8AE5D7-B347-45DD-937E-51363D244D5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D20EDFA-7527-4B4F-87DC-431683867E07}">
      <dgm:prSet phldrT="[Текст]" custT="1"/>
      <dgm:spPr/>
      <dgm:t>
        <a:bodyPr/>
        <a:lstStyle/>
        <a:p>
          <a:r>
            <a:rPr lang="ru-RU" sz="2000" b="1" i="0" baseline="0" dirty="0" smtClean="0"/>
            <a:t>Отдел централизованной бухгалтерии</a:t>
          </a:r>
          <a:endParaRPr lang="ru-RU" sz="2000" b="1" i="0" baseline="0" dirty="0"/>
        </a:p>
      </dgm:t>
    </dgm:pt>
    <dgm:pt modelId="{AF58ED23-4D26-4A27-9330-509724EA79DC}" type="parTrans" cxnId="{42BC95A8-0D55-448A-92D4-3BC3BC048083}">
      <dgm:prSet/>
      <dgm:spPr/>
      <dgm:t>
        <a:bodyPr/>
        <a:lstStyle/>
        <a:p>
          <a:endParaRPr lang="ru-RU"/>
        </a:p>
      </dgm:t>
    </dgm:pt>
    <dgm:pt modelId="{7D695115-3459-4837-8A5F-B269883A1DF7}" type="sibTrans" cxnId="{42BC95A8-0D55-448A-92D4-3BC3BC048083}">
      <dgm:prSet/>
      <dgm:spPr/>
      <dgm:t>
        <a:bodyPr/>
        <a:lstStyle/>
        <a:p>
          <a:endParaRPr lang="ru-RU"/>
        </a:p>
      </dgm:t>
    </dgm:pt>
    <dgm:pt modelId="{895E8738-185F-4744-A2B8-2882CB3316FB}">
      <dgm:prSet phldrT="[Текст]" custT="1"/>
      <dgm:spPr/>
      <dgm:t>
        <a:bodyPr/>
        <a:lstStyle/>
        <a:p>
          <a:r>
            <a:rPr lang="ru-RU" sz="1500" baseline="0" dirty="0" smtClean="0"/>
            <a:t>Определяет наличие арифметических и логических ошибок</a:t>
          </a:r>
          <a:endParaRPr lang="ru-RU" sz="1500" baseline="0" dirty="0"/>
        </a:p>
      </dgm:t>
    </dgm:pt>
    <dgm:pt modelId="{5B6A91C1-0947-4998-A06E-F79FA0730F85}" type="parTrans" cxnId="{358BE87C-5645-4CC1-B788-8E9BEEFE5AD1}">
      <dgm:prSet/>
      <dgm:spPr/>
      <dgm:t>
        <a:bodyPr/>
        <a:lstStyle/>
        <a:p>
          <a:endParaRPr lang="ru-RU"/>
        </a:p>
      </dgm:t>
    </dgm:pt>
    <dgm:pt modelId="{3A872704-9124-4CA8-AAFB-AC70F5798FE5}" type="sibTrans" cxnId="{358BE87C-5645-4CC1-B788-8E9BEEFE5AD1}">
      <dgm:prSet/>
      <dgm:spPr/>
      <dgm:t>
        <a:bodyPr/>
        <a:lstStyle/>
        <a:p>
          <a:endParaRPr lang="ru-RU"/>
        </a:p>
      </dgm:t>
    </dgm:pt>
    <dgm:pt modelId="{D1EAA7A8-FA76-4324-B8B3-AE197F36BB5A}">
      <dgm:prSet custT="1"/>
      <dgm:spPr/>
      <dgm:t>
        <a:bodyPr/>
        <a:lstStyle/>
        <a:p>
          <a:r>
            <a:rPr lang="ru-RU" sz="1500" baseline="0" dirty="0" smtClean="0"/>
            <a:t>Контролирует сроки предоставления отчетности в соответствии с приказом Министерства Финансов Российской Федерации, Федерального казначейства № 28н от 22 ноября 2016г.</a:t>
          </a:r>
          <a:endParaRPr lang="ru-RU" sz="1500" baseline="0" dirty="0"/>
        </a:p>
      </dgm:t>
    </dgm:pt>
    <dgm:pt modelId="{FDF4F552-0BE0-4F41-A6C5-F800A2F7B671}" type="parTrans" cxnId="{7F25F3F0-FB53-4B3D-8A55-3227CC9770BA}">
      <dgm:prSet/>
      <dgm:spPr/>
      <dgm:t>
        <a:bodyPr/>
        <a:lstStyle/>
        <a:p>
          <a:endParaRPr lang="ru-RU"/>
        </a:p>
      </dgm:t>
    </dgm:pt>
    <dgm:pt modelId="{317FD8BD-C845-468D-9671-0FDDAE574327}" type="sibTrans" cxnId="{7F25F3F0-FB53-4B3D-8A55-3227CC9770BA}">
      <dgm:prSet/>
      <dgm:spPr/>
      <dgm:t>
        <a:bodyPr/>
        <a:lstStyle/>
        <a:p>
          <a:endParaRPr lang="ru-RU"/>
        </a:p>
      </dgm:t>
    </dgm:pt>
    <dgm:pt modelId="{5E53B4FA-02D0-492E-BA4D-D52AF8AF8E30}">
      <dgm:prSet custT="1"/>
      <dgm:spPr/>
      <dgm:t>
        <a:bodyPr/>
        <a:lstStyle/>
        <a:p>
          <a:r>
            <a:rPr lang="ru-RU" sz="1500" baseline="0" dirty="0" smtClean="0"/>
            <a:t>Устанавливает соответствие показателей классификаторам и справочникам</a:t>
          </a:r>
          <a:endParaRPr lang="ru-RU" sz="1500" baseline="0" dirty="0"/>
        </a:p>
      </dgm:t>
    </dgm:pt>
    <dgm:pt modelId="{25C2969F-A251-41D0-9DB9-706CB5A2E8B4}" type="parTrans" cxnId="{CEC6CEDA-BF72-480A-AF7A-E0140FBE8167}">
      <dgm:prSet/>
      <dgm:spPr/>
      <dgm:t>
        <a:bodyPr/>
        <a:lstStyle/>
        <a:p>
          <a:endParaRPr lang="ru-RU"/>
        </a:p>
      </dgm:t>
    </dgm:pt>
    <dgm:pt modelId="{12558BD4-67E5-4CCA-8590-8020CA3ACCA1}" type="sibTrans" cxnId="{CEC6CEDA-BF72-480A-AF7A-E0140FBE8167}">
      <dgm:prSet/>
      <dgm:spPr/>
      <dgm:t>
        <a:bodyPr/>
        <a:lstStyle/>
        <a:p>
          <a:endParaRPr lang="ru-RU"/>
        </a:p>
      </dgm:t>
    </dgm:pt>
    <dgm:pt modelId="{7DB986D1-174B-4D42-8B17-8E7872974D59}">
      <dgm:prSet custT="1"/>
      <dgm:spPr/>
      <dgm:t>
        <a:bodyPr/>
        <a:lstStyle/>
        <a:p>
          <a:r>
            <a:rPr lang="ru-RU" sz="1500" baseline="0" dirty="0" smtClean="0"/>
            <a:t>Проверяет состав представленной отчетности</a:t>
          </a:r>
          <a:endParaRPr lang="ru-RU" sz="1500" baseline="0" dirty="0"/>
        </a:p>
      </dgm:t>
    </dgm:pt>
    <dgm:pt modelId="{59D7E4B9-CC03-4F20-A01E-8CA78FFBE43C}" type="parTrans" cxnId="{8EE1D6E5-541A-4CC9-A23F-F72D2549338A}">
      <dgm:prSet/>
      <dgm:spPr/>
      <dgm:t>
        <a:bodyPr/>
        <a:lstStyle/>
        <a:p>
          <a:endParaRPr lang="ru-RU"/>
        </a:p>
      </dgm:t>
    </dgm:pt>
    <dgm:pt modelId="{DF84BA5D-6D6A-492E-A4E8-CB9D2B147F7C}" type="sibTrans" cxnId="{8EE1D6E5-541A-4CC9-A23F-F72D2549338A}">
      <dgm:prSet/>
      <dgm:spPr/>
      <dgm:t>
        <a:bodyPr/>
        <a:lstStyle/>
        <a:p>
          <a:endParaRPr lang="ru-RU"/>
        </a:p>
      </dgm:t>
    </dgm:pt>
    <dgm:pt modelId="{22CB1E6F-81A5-45EC-9FD0-22EE1BE1F0C7}">
      <dgm:prSet custT="1"/>
      <dgm:spPr/>
      <dgm:t>
        <a:bodyPr/>
        <a:lstStyle/>
        <a:p>
          <a:r>
            <a:rPr lang="ru-RU" sz="1500" baseline="0" dirty="0" smtClean="0"/>
            <a:t>Просматривает наличие пояснительной записки, в т.ч. и текстовой ее части и необходимых уточнений в ней по сдаваемым формам</a:t>
          </a:r>
          <a:endParaRPr lang="ru-RU" sz="1500" baseline="0" dirty="0"/>
        </a:p>
      </dgm:t>
    </dgm:pt>
    <dgm:pt modelId="{318CCE50-8D76-4B66-9EC4-32DB3960586D}" type="parTrans" cxnId="{F7A03E99-B38E-4967-8619-EB5400F1C076}">
      <dgm:prSet/>
      <dgm:spPr/>
      <dgm:t>
        <a:bodyPr/>
        <a:lstStyle/>
        <a:p>
          <a:endParaRPr lang="ru-RU"/>
        </a:p>
      </dgm:t>
    </dgm:pt>
    <dgm:pt modelId="{B656C2BE-CEED-4D81-BC70-DD51AE015D94}" type="sibTrans" cxnId="{F7A03E99-B38E-4967-8619-EB5400F1C076}">
      <dgm:prSet/>
      <dgm:spPr/>
      <dgm:t>
        <a:bodyPr/>
        <a:lstStyle/>
        <a:p>
          <a:endParaRPr lang="ru-RU"/>
        </a:p>
      </dgm:t>
    </dgm:pt>
    <dgm:pt modelId="{D0C5198E-6383-4DC9-B156-1267EC466278}">
      <dgm:prSet custT="1"/>
      <dgm:spPr/>
      <dgm:t>
        <a:bodyPr/>
        <a:lstStyle/>
        <a:p>
          <a:r>
            <a:rPr lang="ru-RU" sz="1500" baseline="0" dirty="0" smtClean="0"/>
            <a:t>Направляет результаты мониторинга отчетности в центр компетенции</a:t>
          </a:r>
          <a:endParaRPr lang="ru-RU" sz="1500" baseline="0" dirty="0"/>
        </a:p>
      </dgm:t>
    </dgm:pt>
    <dgm:pt modelId="{D446637E-7FA5-4FEA-9979-B877A95F7835}" type="parTrans" cxnId="{BACFDD1D-D061-4D23-8251-DC3A4B0EA87A}">
      <dgm:prSet/>
      <dgm:spPr/>
      <dgm:t>
        <a:bodyPr/>
        <a:lstStyle/>
        <a:p>
          <a:endParaRPr lang="ru-RU"/>
        </a:p>
      </dgm:t>
    </dgm:pt>
    <dgm:pt modelId="{51559512-9BB3-4E07-8449-9F9034538B11}" type="sibTrans" cxnId="{BACFDD1D-D061-4D23-8251-DC3A4B0EA87A}">
      <dgm:prSet/>
      <dgm:spPr/>
      <dgm:t>
        <a:bodyPr/>
        <a:lstStyle/>
        <a:p>
          <a:endParaRPr lang="ru-RU"/>
        </a:p>
      </dgm:t>
    </dgm:pt>
    <dgm:pt modelId="{2F7500ED-36EF-4BBC-8A94-D1F158992A00}" type="pres">
      <dgm:prSet presAssocID="{A98AE5D7-B347-45DD-937E-51363D244D56}" presName="linearFlow" presStyleCnt="0">
        <dgm:presLayoutVars>
          <dgm:resizeHandles val="exact"/>
        </dgm:presLayoutVars>
      </dgm:prSet>
      <dgm:spPr/>
    </dgm:pt>
    <dgm:pt modelId="{EBF350AF-5EDC-4EC1-B54D-E45EFADCFD6E}" type="pres">
      <dgm:prSet presAssocID="{0D20EDFA-7527-4B4F-87DC-431683867E07}" presName="node" presStyleLbl="node1" presStyleIdx="0" presStyleCnt="7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F9587-523E-4F16-AFF5-3177638A64D3}" type="pres">
      <dgm:prSet presAssocID="{7D695115-3459-4837-8A5F-B269883A1DF7}" presName="sibTrans" presStyleLbl="sibTrans2D1" presStyleIdx="0" presStyleCnt="6"/>
      <dgm:spPr/>
      <dgm:t>
        <a:bodyPr/>
        <a:lstStyle/>
        <a:p>
          <a:endParaRPr lang="ru-RU"/>
        </a:p>
      </dgm:t>
    </dgm:pt>
    <dgm:pt modelId="{94870367-BC25-43C5-8C10-01C7F6474909}" type="pres">
      <dgm:prSet presAssocID="{7D695115-3459-4837-8A5F-B269883A1DF7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945E2136-59FC-4006-A4C3-EA7BA3BDA050}" type="pres">
      <dgm:prSet presAssocID="{D1EAA7A8-FA76-4324-B8B3-AE197F36BB5A}" presName="node" presStyleLbl="node1" presStyleIdx="1" presStyleCnt="7" custScaleX="249706" custScaleY="216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95318-5761-4444-95F3-AB6AC825EB45}" type="pres">
      <dgm:prSet presAssocID="{317FD8BD-C845-468D-9671-0FDDAE57432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C82796BC-8E01-472A-918A-1FDBAEE9DC8C}" type="pres">
      <dgm:prSet presAssocID="{317FD8BD-C845-468D-9671-0FDDAE574327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D5D3C214-AB98-48E5-9582-E6B352BE26FB}" type="pres">
      <dgm:prSet presAssocID="{7DB986D1-174B-4D42-8B17-8E7872974D59}" presName="node" presStyleLbl="node1" presStyleIdx="2" presStyleCnt="7" custScaleX="249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09CDA-9975-41FF-9F84-F0BC9C7AA6A9}" type="pres">
      <dgm:prSet presAssocID="{DF84BA5D-6D6A-492E-A4E8-CB9D2B147F7C}" presName="sibTrans" presStyleLbl="sibTrans2D1" presStyleIdx="2" presStyleCnt="6"/>
      <dgm:spPr/>
      <dgm:t>
        <a:bodyPr/>
        <a:lstStyle/>
        <a:p>
          <a:endParaRPr lang="ru-RU"/>
        </a:p>
      </dgm:t>
    </dgm:pt>
    <dgm:pt modelId="{E91CCBBC-7812-4EFD-AD3F-8F5556E21C3C}" type="pres">
      <dgm:prSet presAssocID="{DF84BA5D-6D6A-492E-A4E8-CB9D2B147F7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88B8428-0038-43CE-9E88-4DB5BE30CCAC}" type="pres">
      <dgm:prSet presAssocID="{5E53B4FA-02D0-492E-BA4D-D52AF8AF8E30}" presName="node" presStyleLbl="node1" presStyleIdx="3" presStyleCnt="7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7D617F-7042-4534-AA4A-37A67E544016}" type="pres">
      <dgm:prSet presAssocID="{12558BD4-67E5-4CCA-8590-8020CA3ACCA1}" presName="sibTrans" presStyleLbl="sibTrans2D1" presStyleIdx="3" presStyleCnt="6"/>
      <dgm:spPr/>
      <dgm:t>
        <a:bodyPr/>
        <a:lstStyle/>
        <a:p>
          <a:endParaRPr lang="ru-RU"/>
        </a:p>
      </dgm:t>
    </dgm:pt>
    <dgm:pt modelId="{6BC6742C-7AD5-460B-83E7-9393DA2E5015}" type="pres">
      <dgm:prSet presAssocID="{12558BD4-67E5-4CCA-8590-8020CA3ACCA1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8C3C41FF-05C1-4B10-8DDF-D10388EF22AA}" type="pres">
      <dgm:prSet presAssocID="{895E8738-185F-4744-A2B8-2882CB3316FB}" presName="node" presStyleLbl="node1" presStyleIdx="4" presStyleCnt="7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61C85-1A1D-410B-A642-518052F079EB}" type="pres">
      <dgm:prSet presAssocID="{3A872704-9124-4CA8-AAFB-AC70F5798FE5}" presName="sibTrans" presStyleLbl="sibTrans2D1" presStyleIdx="4" presStyleCnt="6"/>
      <dgm:spPr/>
      <dgm:t>
        <a:bodyPr/>
        <a:lstStyle/>
        <a:p>
          <a:endParaRPr lang="ru-RU"/>
        </a:p>
      </dgm:t>
    </dgm:pt>
    <dgm:pt modelId="{1D443F3B-F07D-4F8F-86F6-F29464EA3616}" type="pres">
      <dgm:prSet presAssocID="{3A872704-9124-4CA8-AAFB-AC70F5798FE5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E005BE7B-20A3-4367-9489-29E330BB35FA}" type="pres">
      <dgm:prSet presAssocID="{22CB1E6F-81A5-45EC-9FD0-22EE1BE1F0C7}" presName="node" presStyleLbl="node1" presStyleIdx="5" presStyleCnt="7" custScaleX="248338" custScaleY="203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7C42E-9430-48A6-9589-F511A7EF20E8}" type="pres">
      <dgm:prSet presAssocID="{B656C2BE-CEED-4D81-BC70-DD51AE015D94}" presName="sibTrans" presStyleLbl="sibTrans2D1" presStyleIdx="5" presStyleCnt="6"/>
      <dgm:spPr/>
      <dgm:t>
        <a:bodyPr/>
        <a:lstStyle/>
        <a:p>
          <a:endParaRPr lang="ru-RU"/>
        </a:p>
      </dgm:t>
    </dgm:pt>
    <dgm:pt modelId="{F515BF3A-26A9-4EE8-9D73-4C239DE0282C}" type="pres">
      <dgm:prSet presAssocID="{B656C2BE-CEED-4D81-BC70-DD51AE015D94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1FF3B18A-E5AC-4EDD-96B5-AA347291A182}" type="pres">
      <dgm:prSet presAssocID="{D0C5198E-6383-4DC9-B156-1267EC466278}" presName="node" presStyleLbl="node1" presStyleIdx="6" presStyleCnt="7" custScaleX="24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EB0AB-56E4-4EE8-823A-83EDCD764DCF}" type="presOf" srcId="{5E53B4FA-02D0-492E-BA4D-D52AF8AF8E30}" destId="{488B8428-0038-43CE-9E88-4DB5BE30CCAC}" srcOrd="0" destOrd="0" presId="urn:microsoft.com/office/officeart/2005/8/layout/process2"/>
    <dgm:cxn modelId="{BAD7A35B-77D6-45C3-8F6E-3CB3DBDE41F3}" type="presOf" srcId="{7D695115-3459-4837-8A5F-B269883A1DF7}" destId="{94870367-BC25-43C5-8C10-01C7F6474909}" srcOrd="1" destOrd="0" presId="urn:microsoft.com/office/officeart/2005/8/layout/process2"/>
    <dgm:cxn modelId="{68FD45B9-5186-4F06-AE4D-B356642A687A}" type="presOf" srcId="{317FD8BD-C845-468D-9671-0FDDAE574327}" destId="{C82796BC-8E01-472A-918A-1FDBAEE9DC8C}" srcOrd="1" destOrd="0" presId="urn:microsoft.com/office/officeart/2005/8/layout/process2"/>
    <dgm:cxn modelId="{080727C4-5DA8-48D8-AA09-BCB4E243365B}" type="presOf" srcId="{7D695115-3459-4837-8A5F-B269883A1DF7}" destId="{250F9587-523E-4F16-AFF5-3177638A64D3}" srcOrd="0" destOrd="0" presId="urn:microsoft.com/office/officeart/2005/8/layout/process2"/>
    <dgm:cxn modelId="{9D5D7C8A-0DCF-434D-AB5F-E898DC6B1017}" type="presOf" srcId="{7DB986D1-174B-4D42-8B17-8E7872974D59}" destId="{D5D3C214-AB98-48E5-9582-E6B352BE26FB}" srcOrd="0" destOrd="0" presId="urn:microsoft.com/office/officeart/2005/8/layout/process2"/>
    <dgm:cxn modelId="{F7A03E99-B38E-4967-8619-EB5400F1C076}" srcId="{A98AE5D7-B347-45DD-937E-51363D244D56}" destId="{22CB1E6F-81A5-45EC-9FD0-22EE1BE1F0C7}" srcOrd="5" destOrd="0" parTransId="{318CCE50-8D76-4B66-9EC4-32DB3960586D}" sibTransId="{B656C2BE-CEED-4D81-BC70-DD51AE015D94}"/>
    <dgm:cxn modelId="{B496780F-0D98-488C-ABC0-AA3AF1EF1E06}" type="presOf" srcId="{DF84BA5D-6D6A-492E-A4E8-CB9D2B147F7C}" destId="{E91CCBBC-7812-4EFD-AD3F-8F5556E21C3C}" srcOrd="1" destOrd="0" presId="urn:microsoft.com/office/officeart/2005/8/layout/process2"/>
    <dgm:cxn modelId="{FE7435C6-6D43-427F-BF54-6BA6C9C0A35B}" type="presOf" srcId="{12558BD4-67E5-4CCA-8590-8020CA3ACCA1}" destId="{6BC6742C-7AD5-460B-83E7-9393DA2E5015}" srcOrd="1" destOrd="0" presId="urn:microsoft.com/office/officeart/2005/8/layout/process2"/>
    <dgm:cxn modelId="{5D0909B2-EE5A-4DD1-9A9A-7C090212FB38}" type="presOf" srcId="{DF84BA5D-6D6A-492E-A4E8-CB9D2B147F7C}" destId="{3B509CDA-9975-41FF-9F84-F0BC9C7AA6A9}" srcOrd="0" destOrd="0" presId="urn:microsoft.com/office/officeart/2005/8/layout/process2"/>
    <dgm:cxn modelId="{D872455B-9BBF-4E91-BA62-E7B60D3181AB}" type="presOf" srcId="{0D20EDFA-7527-4B4F-87DC-431683867E07}" destId="{EBF350AF-5EDC-4EC1-B54D-E45EFADCFD6E}" srcOrd="0" destOrd="0" presId="urn:microsoft.com/office/officeart/2005/8/layout/process2"/>
    <dgm:cxn modelId="{8EE1D6E5-541A-4CC9-A23F-F72D2549338A}" srcId="{A98AE5D7-B347-45DD-937E-51363D244D56}" destId="{7DB986D1-174B-4D42-8B17-8E7872974D59}" srcOrd="2" destOrd="0" parTransId="{59D7E4B9-CC03-4F20-A01E-8CA78FFBE43C}" sibTransId="{DF84BA5D-6D6A-492E-A4E8-CB9D2B147F7C}"/>
    <dgm:cxn modelId="{358BE87C-5645-4CC1-B788-8E9BEEFE5AD1}" srcId="{A98AE5D7-B347-45DD-937E-51363D244D56}" destId="{895E8738-185F-4744-A2B8-2882CB3316FB}" srcOrd="4" destOrd="0" parTransId="{5B6A91C1-0947-4998-A06E-F79FA0730F85}" sibTransId="{3A872704-9124-4CA8-AAFB-AC70F5798FE5}"/>
    <dgm:cxn modelId="{42BC95A8-0D55-448A-92D4-3BC3BC048083}" srcId="{A98AE5D7-B347-45DD-937E-51363D244D56}" destId="{0D20EDFA-7527-4B4F-87DC-431683867E07}" srcOrd="0" destOrd="0" parTransId="{AF58ED23-4D26-4A27-9330-509724EA79DC}" sibTransId="{7D695115-3459-4837-8A5F-B269883A1DF7}"/>
    <dgm:cxn modelId="{CEC6CEDA-BF72-480A-AF7A-E0140FBE8167}" srcId="{A98AE5D7-B347-45DD-937E-51363D244D56}" destId="{5E53B4FA-02D0-492E-BA4D-D52AF8AF8E30}" srcOrd="3" destOrd="0" parTransId="{25C2969F-A251-41D0-9DB9-706CB5A2E8B4}" sibTransId="{12558BD4-67E5-4CCA-8590-8020CA3ACCA1}"/>
    <dgm:cxn modelId="{B2E69E76-13DA-456E-8C60-819316041072}" type="presOf" srcId="{B656C2BE-CEED-4D81-BC70-DD51AE015D94}" destId="{E387C42E-9430-48A6-9589-F511A7EF20E8}" srcOrd="0" destOrd="0" presId="urn:microsoft.com/office/officeart/2005/8/layout/process2"/>
    <dgm:cxn modelId="{00677D66-8E6E-416A-9F9D-281AA4BFDC3B}" type="presOf" srcId="{317FD8BD-C845-468D-9671-0FDDAE574327}" destId="{8CA95318-5761-4444-95F3-AB6AC825EB45}" srcOrd="0" destOrd="0" presId="urn:microsoft.com/office/officeart/2005/8/layout/process2"/>
    <dgm:cxn modelId="{5033A1B5-DBFB-4695-A472-024572E4FC72}" type="presOf" srcId="{895E8738-185F-4744-A2B8-2882CB3316FB}" destId="{8C3C41FF-05C1-4B10-8DDF-D10388EF22AA}" srcOrd="0" destOrd="0" presId="urn:microsoft.com/office/officeart/2005/8/layout/process2"/>
    <dgm:cxn modelId="{AC8A5843-4F8C-46C7-B778-5171D1FCD4BD}" type="presOf" srcId="{B656C2BE-CEED-4D81-BC70-DD51AE015D94}" destId="{F515BF3A-26A9-4EE8-9D73-4C239DE0282C}" srcOrd="1" destOrd="0" presId="urn:microsoft.com/office/officeart/2005/8/layout/process2"/>
    <dgm:cxn modelId="{FA3F5A10-A918-49B8-B39D-0AE57B93CEAB}" type="presOf" srcId="{D1EAA7A8-FA76-4324-B8B3-AE197F36BB5A}" destId="{945E2136-59FC-4006-A4C3-EA7BA3BDA050}" srcOrd="0" destOrd="0" presId="urn:microsoft.com/office/officeart/2005/8/layout/process2"/>
    <dgm:cxn modelId="{3D501D89-7CDF-400B-A343-5E82DD2351E4}" type="presOf" srcId="{A98AE5D7-B347-45DD-937E-51363D244D56}" destId="{2F7500ED-36EF-4BBC-8A94-D1F158992A00}" srcOrd="0" destOrd="0" presId="urn:microsoft.com/office/officeart/2005/8/layout/process2"/>
    <dgm:cxn modelId="{F729BE0B-707F-42C3-9BDB-13F6D52899D7}" type="presOf" srcId="{3A872704-9124-4CA8-AAFB-AC70F5798FE5}" destId="{1D443F3B-F07D-4F8F-86F6-F29464EA3616}" srcOrd="1" destOrd="0" presId="urn:microsoft.com/office/officeart/2005/8/layout/process2"/>
    <dgm:cxn modelId="{6757FCEE-E903-4BE5-9629-68C98E742346}" type="presOf" srcId="{12558BD4-67E5-4CCA-8590-8020CA3ACCA1}" destId="{857D617F-7042-4534-AA4A-37A67E544016}" srcOrd="0" destOrd="0" presId="urn:microsoft.com/office/officeart/2005/8/layout/process2"/>
    <dgm:cxn modelId="{5741D0D6-4066-49FF-B0B1-935A4BAE1AC9}" type="presOf" srcId="{22CB1E6F-81A5-45EC-9FD0-22EE1BE1F0C7}" destId="{E005BE7B-20A3-4367-9489-29E330BB35FA}" srcOrd="0" destOrd="0" presId="urn:microsoft.com/office/officeart/2005/8/layout/process2"/>
    <dgm:cxn modelId="{7F25F3F0-FB53-4B3D-8A55-3227CC9770BA}" srcId="{A98AE5D7-B347-45DD-937E-51363D244D56}" destId="{D1EAA7A8-FA76-4324-B8B3-AE197F36BB5A}" srcOrd="1" destOrd="0" parTransId="{FDF4F552-0BE0-4F41-A6C5-F800A2F7B671}" sibTransId="{317FD8BD-C845-468D-9671-0FDDAE574327}"/>
    <dgm:cxn modelId="{D7CEB0D1-2743-45FF-82B8-A756B549A573}" type="presOf" srcId="{3A872704-9124-4CA8-AAFB-AC70F5798FE5}" destId="{36461C85-1A1D-410B-A642-518052F079EB}" srcOrd="0" destOrd="0" presId="urn:microsoft.com/office/officeart/2005/8/layout/process2"/>
    <dgm:cxn modelId="{BACFDD1D-D061-4D23-8251-DC3A4B0EA87A}" srcId="{A98AE5D7-B347-45DD-937E-51363D244D56}" destId="{D0C5198E-6383-4DC9-B156-1267EC466278}" srcOrd="6" destOrd="0" parTransId="{D446637E-7FA5-4FEA-9979-B877A95F7835}" sibTransId="{51559512-9BB3-4E07-8449-9F9034538B11}"/>
    <dgm:cxn modelId="{BB5FAAE6-C21F-48F3-B4FA-9ABC26CA97C3}" type="presOf" srcId="{D0C5198E-6383-4DC9-B156-1267EC466278}" destId="{1FF3B18A-E5AC-4EDD-96B5-AA347291A182}" srcOrd="0" destOrd="0" presId="urn:microsoft.com/office/officeart/2005/8/layout/process2"/>
    <dgm:cxn modelId="{5A724ECF-B379-435E-A0C2-1A34E1C70140}" type="presParOf" srcId="{2F7500ED-36EF-4BBC-8A94-D1F158992A00}" destId="{EBF350AF-5EDC-4EC1-B54D-E45EFADCFD6E}" srcOrd="0" destOrd="0" presId="urn:microsoft.com/office/officeart/2005/8/layout/process2"/>
    <dgm:cxn modelId="{5425D3FC-37DC-4B54-9C09-E22E403505AE}" type="presParOf" srcId="{2F7500ED-36EF-4BBC-8A94-D1F158992A00}" destId="{250F9587-523E-4F16-AFF5-3177638A64D3}" srcOrd="1" destOrd="0" presId="urn:microsoft.com/office/officeart/2005/8/layout/process2"/>
    <dgm:cxn modelId="{47C6E5B1-878A-40C1-BDEF-11E726EFEA75}" type="presParOf" srcId="{250F9587-523E-4F16-AFF5-3177638A64D3}" destId="{94870367-BC25-43C5-8C10-01C7F6474909}" srcOrd="0" destOrd="0" presId="urn:microsoft.com/office/officeart/2005/8/layout/process2"/>
    <dgm:cxn modelId="{65B6300D-CFCC-42FF-B97C-EDA0794A575B}" type="presParOf" srcId="{2F7500ED-36EF-4BBC-8A94-D1F158992A00}" destId="{945E2136-59FC-4006-A4C3-EA7BA3BDA050}" srcOrd="2" destOrd="0" presId="urn:microsoft.com/office/officeart/2005/8/layout/process2"/>
    <dgm:cxn modelId="{A6E04008-4494-423D-9A87-AFCC277CA30C}" type="presParOf" srcId="{2F7500ED-36EF-4BBC-8A94-D1F158992A00}" destId="{8CA95318-5761-4444-95F3-AB6AC825EB45}" srcOrd="3" destOrd="0" presId="urn:microsoft.com/office/officeart/2005/8/layout/process2"/>
    <dgm:cxn modelId="{00063C0A-4184-4846-A466-B709CBA53D6E}" type="presParOf" srcId="{8CA95318-5761-4444-95F3-AB6AC825EB45}" destId="{C82796BC-8E01-472A-918A-1FDBAEE9DC8C}" srcOrd="0" destOrd="0" presId="urn:microsoft.com/office/officeart/2005/8/layout/process2"/>
    <dgm:cxn modelId="{119D959A-6CEC-41A4-87C7-3619D0C33A77}" type="presParOf" srcId="{2F7500ED-36EF-4BBC-8A94-D1F158992A00}" destId="{D5D3C214-AB98-48E5-9582-E6B352BE26FB}" srcOrd="4" destOrd="0" presId="urn:microsoft.com/office/officeart/2005/8/layout/process2"/>
    <dgm:cxn modelId="{270C4502-2123-4386-90D0-735860AC0F1D}" type="presParOf" srcId="{2F7500ED-36EF-4BBC-8A94-D1F158992A00}" destId="{3B509CDA-9975-41FF-9F84-F0BC9C7AA6A9}" srcOrd="5" destOrd="0" presId="urn:microsoft.com/office/officeart/2005/8/layout/process2"/>
    <dgm:cxn modelId="{DEE9E0B9-4EF7-439C-A94E-5294FC73A4AE}" type="presParOf" srcId="{3B509CDA-9975-41FF-9F84-F0BC9C7AA6A9}" destId="{E91CCBBC-7812-4EFD-AD3F-8F5556E21C3C}" srcOrd="0" destOrd="0" presId="urn:microsoft.com/office/officeart/2005/8/layout/process2"/>
    <dgm:cxn modelId="{9BA308A4-D76C-4B84-88C3-6E4E4646A8D2}" type="presParOf" srcId="{2F7500ED-36EF-4BBC-8A94-D1F158992A00}" destId="{488B8428-0038-43CE-9E88-4DB5BE30CCAC}" srcOrd="6" destOrd="0" presId="urn:microsoft.com/office/officeart/2005/8/layout/process2"/>
    <dgm:cxn modelId="{46C877C9-5BCB-48A6-B978-D054504EE847}" type="presParOf" srcId="{2F7500ED-36EF-4BBC-8A94-D1F158992A00}" destId="{857D617F-7042-4534-AA4A-37A67E544016}" srcOrd="7" destOrd="0" presId="urn:microsoft.com/office/officeart/2005/8/layout/process2"/>
    <dgm:cxn modelId="{4D65A767-F474-4706-9CA4-6A262660BAB6}" type="presParOf" srcId="{857D617F-7042-4534-AA4A-37A67E544016}" destId="{6BC6742C-7AD5-460B-83E7-9393DA2E5015}" srcOrd="0" destOrd="0" presId="urn:microsoft.com/office/officeart/2005/8/layout/process2"/>
    <dgm:cxn modelId="{AC147A35-2385-4212-9CD9-81F81AC7DB5E}" type="presParOf" srcId="{2F7500ED-36EF-4BBC-8A94-D1F158992A00}" destId="{8C3C41FF-05C1-4B10-8DDF-D10388EF22AA}" srcOrd="8" destOrd="0" presId="urn:microsoft.com/office/officeart/2005/8/layout/process2"/>
    <dgm:cxn modelId="{1839D355-7C06-4F30-937B-023F0DC4977F}" type="presParOf" srcId="{2F7500ED-36EF-4BBC-8A94-D1F158992A00}" destId="{36461C85-1A1D-410B-A642-518052F079EB}" srcOrd="9" destOrd="0" presId="urn:microsoft.com/office/officeart/2005/8/layout/process2"/>
    <dgm:cxn modelId="{66C716E6-C6A3-41E0-936E-07990DC500FB}" type="presParOf" srcId="{36461C85-1A1D-410B-A642-518052F079EB}" destId="{1D443F3B-F07D-4F8F-86F6-F29464EA3616}" srcOrd="0" destOrd="0" presId="urn:microsoft.com/office/officeart/2005/8/layout/process2"/>
    <dgm:cxn modelId="{9085D6FA-4216-41CF-BF27-75084E1440CD}" type="presParOf" srcId="{2F7500ED-36EF-4BBC-8A94-D1F158992A00}" destId="{E005BE7B-20A3-4367-9489-29E330BB35FA}" srcOrd="10" destOrd="0" presId="urn:microsoft.com/office/officeart/2005/8/layout/process2"/>
    <dgm:cxn modelId="{00720DFE-F44F-4ED8-AD8A-810DEBC396BC}" type="presParOf" srcId="{2F7500ED-36EF-4BBC-8A94-D1F158992A00}" destId="{E387C42E-9430-48A6-9589-F511A7EF20E8}" srcOrd="11" destOrd="0" presId="urn:microsoft.com/office/officeart/2005/8/layout/process2"/>
    <dgm:cxn modelId="{9C5FEFB5-4C91-4BAF-B83B-98AE8AD511E7}" type="presParOf" srcId="{E387C42E-9430-48A6-9589-F511A7EF20E8}" destId="{F515BF3A-26A9-4EE8-9D73-4C239DE0282C}" srcOrd="0" destOrd="0" presId="urn:microsoft.com/office/officeart/2005/8/layout/process2"/>
    <dgm:cxn modelId="{DA8469EC-51AC-4A0D-8F15-D43D98B081AD}" type="presParOf" srcId="{2F7500ED-36EF-4BBC-8A94-D1F158992A00}" destId="{1FF3B18A-E5AC-4EDD-96B5-AA347291A182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8AE5D7-B347-45DD-937E-51363D244D5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D20EDFA-7527-4B4F-87DC-431683867E07}">
      <dgm:prSet phldrT="[Текст]" custT="1"/>
      <dgm:spPr/>
      <dgm:t>
        <a:bodyPr/>
        <a:lstStyle/>
        <a:p>
          <a:r>
            <a:rPr lang="ru-RU" sz="2000" b="1" i="0" baseline="0" dirty="0" smtClean="0"/>
            <a:t>Отдел бюджетного учета и отчетности по операциям бюджетов</a:t>
          </a:r>
          <a:endParaRPr lang="ru-RU" sz="2000" b="1" i="0" baseline="0" dirty="0"/>
        </a:p>
      </dgm:t>
    </dgm:pt>
    <dgm:pt modelId="{AF58ED23-4D26-4A27-9330-509724EA79DC}" type="parTrans" cxnId="{42BC95A8-0D55-448A-92D4-3BC3BC048083}">
      <dgm:prSet/>
      <dgm:spPr/>
      <dgm:t>
        <a:bodyPr/>
        <a:lstStyle/>
        <a:p>
          <a:endParaRPr lang="ru-RU"/>
        </a:p>
      </dgm:t>
    </dgm:pt>
    <dgm:pt modelId="{7D695115-3459-4837-8A5F-B269883A1DF7}" type="sibTrans" cxnId="{42BC95A8-0D55-448A-92D4-3BC3BC048083}">
      <dgm:prSet/>
      <dgm:spPr/>
      <dgm:t>
        <a:bodyPr/>
        <a:lstStyle/>
        <a:p>
          <a:endParaRPr lang="ru-RU"/>
        </a:p>
      </dgm:t>
    </dgm:pt>
    <dgm:pt modelId="{895E8738-185F-4744-A2B8-2882CB3316FB}">
      <dgm:prSet phldrT="[Текст]" custT="1"/>
      <dgm:spPr/>
      <dgm:t>
        <a:bodyPr/>
        <a:lstStyle/>
        <a:p>
          <a:r>
            <a:rPr lang="ru-RU" sz="1500" baseline="0" dirty="0" smtClean="0"/>
            <a:t>Выверяет соответствие показателей остатков денежных средств, полученных во временное распоряжение</a:t>
          </a:r>
          <a:endParaRPr lang="ru-RU" sz="1500" baseline="0" dirty="0"/>
        </a:p>
      </dgm:t>
    </dgm:pt>
    <dgm:pt modelId="{5B6A91C1-0947-4998-A06E-F79FA0730F85}" type="parTrans" cxnId="{358BE87C-5645-4CC1-B788-8E9BEEFE5AD1}">
      <dgm:prSet/>
      <dgm:spPr/>
      <dgm:t>
        <a:bodyPr/>
        <a:lstStyle/>
        <a:p>
          <a:endParaRPr lang="ru-RU"/>
        </a:p>
      </dgm:t>
    </dgm:pt>
    <dgm:pt modelId="{3A872704-9124-4CA8-AAFB-AC70F5798FE5}" type="sibTrans" cxnId="{358BE87C-5645-4CC1-B788-8E9BEEFE5AD1}">
      <dgm:prSet/>
      <dgm:spPr/>
      <dgm:t>
        <a:bodyPr/>
        <a:lstStyle/>
        <a:p>
          <a:endParaRPr lang="ru-RU"/>
        </a:p>
      </dgm:t>
    </dgm:pt>
    <dgm:pt modelId="{D1EAA7A8-FA76-4324-B8B3-AE197F36BB5A}">
      <dgm:prSet custT="1"/>
      <dgm:spPr/>
      <dgm:t>
        <a:bodyPr/>
        <a:lstStyle/>
        <a:p>
          <a:r>
            <a:rPr lang="ru-RU" sz="1500" baseline="0" dirty="0" smtClean="0"/>
            <a:t>Проверяет соответствие показателей отчетности показателям кассового исполнения федерального бюджета</a:t>
          </a:r>
          <a:endParaRPr lang="ru-RU" sz="1500" baseline="0" dirty="0"/>
        </a:p>
      </dgm:t>
    </dgm:pt>
    <dgm:pt modelId="{FDF4F552-0BE0-4F41-A6C5-F800A2F7B671}" type="parTrans" cxnId="{7F25F3F0-FB53-4B3D-8A55-3227CC9770BA}">
      <dgm:prSet/>
      <dgm:spPr/>
      <dgm:t>
        <a:bodyPr/>
        <a:lstStyle/>
        <a:p>
          <a:endParaRPr lang="ru-RU"/>
        </a:p>
      </dgm:t>
    </dgm:pt>
    <dgm:pt modelId="{317FD8BD-C845-468D-9671-0FDDAE574327}" type="sibTrans" cxnId="{7F25F3F0-FB53-4B3D-8A55-3227CC9770BA}">
      <dgm:prSet/>
      <dgm:spPr/>
      <dgm:t>
        <a:bodyPr/>
        <a:lstStyle/>
        <a:p>
          <a:endParaRPr lang="ru-RU"/>
        </a:p>
      </dgm:t>
    </dgm:pt>
    <dgm:pt modelId="{5E53B4FA-02D0-492E-BA4D-D52AF8AF8E30}">
      <dgm:prSet custT="1"/>
      <dgm:spPr/>
      <dgm:t>
        <a:bodyPr/>
        <a:lstStyle/>
        <a:p>
          <a:r>
            <a:rPr lang="ru-RU" sz="1500" baseline="0" dirty="0" smtClean="0"/>
            <a:t>Смотрит соответствие показателей остатков денежных средств федеральных, бюджетных и автономных учреждений</a:t>
          </a:r>
          <a:endParaRPr lang="ru-RU" sz="1500" baseline="0" dirty="0"/>
        </a:p>
      </dgm:t>
    </dgm:pt>
    <dgm:pt modelId="{25C2969F-A251-41D0-9DB9-706CB5A2E8B4}" type="parTrans" cxnId="{CEC6CEDA-BF72-480A-AF7A-E0140FBE8167}">
      <dgm:prSet/>
      <dgm:spPr/>
      <dgm:t>
        <a:bodyPr/>
        <a:lstStyle/>
        <a:p>
          <a:endParaRPr lang="ru-RU"/>
        </a:p>
      </dgm:t>
    </dgm:pt>
    <dgm:pt modelId="{12558BD4-67E5-4CCA-8590-8020CA3ACCA1}" type="sibTrans" cxnId="{CEC6CEDA-BF72-480A-AF7A-E0140FBE8167}">
      <dgm:prSet/>
      <dgm:spPr/>
      <dgm:t>
        <a:bodyPr/>
        <a:lstStyle/>
        <a:p>
          <a:endParaRPr lang="ru-RU"/>
        </a:p>
      </dgm:t>
    </dgm:pt>
    <dgm:pt modelId="{7DB986D1-174B-4D42-8B17-8E7872974D59}">
      <dgm:prSet custT="1"/>
      <dgm:spPr/>
      <dgm:t>
        <a:bodyPr/>
        <a:lstStyle/>
        <a:p>
          <a:r>
            <a:rPr lang="ru-RU" sz="1500" baseline="0" dirty="0" smtClean="0"/>
            <a:t>Сверяет соответствие показателям бюджетных и денежных обязательств</a:t>
          </a:r>
          <a:endParaRPr lang="ru-RU" sz="1500" baseline="0" dirty="0"/>
        </a:p>
      </dgm:t>
    </dgm:pt>
    <dgm:pt modelId="{59D7E4B9-CC03-4F20-A01E-8CA78FFBE43C}" type="parTrans" cxnId="{8EE1D6E5-541A-4CC9-A23F-F72D2549338A}">
      <dgm:prSet/>
      <dgm:spPr/>
      <dgm:t>
        <a:bodyPr/>
        <a:lstStyle/>
        <a:p>
          <a:endParaRPr lang="ru-RU"/>
        </a:p>
      </dgm:t>
    </dgm:pt>
    <dgm:pt modelId="{DF84BA5D-6D6A-492E-A4E8-CB9D2B147F7C}" type="sibTrans" cxnId="{8EE1D6E5-541A-4CC9-A23F-F72D2549338A}">
      <dgm:prSet/>
      <dgm:spPr/>
      <dgm:t>
        <a:bodyPr/>
        <a:lstStyle/>
        <a:p>
          <a:endParaRPr lang="ru-RU"/>
        </a:p>
      </dgm:t>
    </dgm:pt>
    <dgm:pt modelId="{2F7500ED-36EF-4BBC-8A94-D1F158992A00}" type="pres">
      <dgm:prSet presAssocID="{A98AE5D7-B347-45DD-937E-51363D244D56}" presName="linearFlow" presStyleCnt="0">
        <dgm:presLayoutVars>
          <dgm:resizeHandles val="exact"/>
        </dgm:presLayoutVars>
      </dgm:prSet>
      <dgm:spPr/>
    </dgm:pt>
    <dgm:pt modelId="{EBF350AF-5EDC-4EC1-B54D-E45EFADCFD6E}" type="pres">
      <dgm:prSet presAssocID="{0D20EDFA-7527-4B4F-87DC-431683867E07}" presName="node" presStyleLbl="node1" presStyleIdx="0" presStyleCnt="5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0F9587-523E-4F16-AFF5-3177638A64D3}" type="pres">
      <dgm:prSet presAssocID="{7D695115-3459-4837-8A5F-B269883A1DF7}" presName="sibTrans" presStyleLbl="sibTrans2D1" presStyleIdx="0" presStyleCnt="4"/>
      <dgm:spPr/>
      <dgm:t>
        <a:bodyPr/>
        <a:lstStyle/>
        <a:p>
          <a:endParaRPr lang="ru-RU"/>
        </a:p>
      </dgm:t>
    </dgm:pt>
    <dgm:pt modelId="{94870367-BC25-43C5-8C10-01C7F6474909}" type="pres">
      <dgm:prSet presAssocID="{7D695115-3459-4837-8A5F-B269883A1DF7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45E2136-59FC-4006-A4C3-EA7BA3BDA050}" type="pres">
      <dgm:prSet presAssocID="{D1EAA7A8-FA76-4324-B8B3-AE197F36BB5A}" presName="node" presStyleLbl="node1" presStyleIdx="1" presStyleCnt="5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A95318-5761-4444-95F3-AB6AC825EB45}" type="pres">
      <dgm:prSet presAssocID="{317FD8BD-C845-468D-9671-0FDDAE574327}" presName="sibTrans" presStyleLbl="sibTrans2D1" presStyleIdx="1" presStyleCnt="4"/>
      <dgm:spPr/>
      <dgm:t>
        <a:bodyPr/>
        <a:lstStyle/>
        <a:p>
          <a:endParaRPr lang="ru-RU"/>
        </a:p>
      </dgm:t>
    </dgm:pt>
    <dgm:pt modelId="{C82796BC-8E01-472A-918A-1FDBAEE9DC8C}" type="pres">
      <dgm:prSet presAssocID="{317FD8BD-C845-468D-9671-0FDDAE574327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5D3C214-AB98-48E5-9582-E6B352BE26FB}" type="pres">
      <dgm:prSet presAssocID="{7DB986D1-174B-4D42-8B17-8E7872974D59}" presName="node" presStyleLbl="node1" presStyleIdx="2" presStyleCnt="5" custScaleX="249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09CDA-9975-41FF-9F84-F0BC9C7AA6A9}" type="pres">
      <dgm:prSet presAssocID="{DF84BA5D-6D6A-492E-A4E8-CB9D2B147F7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91CCBBC-7812-4EFD-AD3F-8F5556E21C3C}" type="pres">
      <dgm:prSet presAssocID="{DF84BA5D-6D6A-492E-A4E8-CB9D2B147F7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488B8428-0038-43CE-9E88-4DB5BE30CCAC}" type="pres">
      <dgm:prSet presAssocID="{5E53B4FA-02D0-492E-BA4D-D52AF8AF8E30}" presName="node" presStyleLbl="node1" presStyleIdx="3" presStyleCnt="5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7D617F-7042-4534-AA4A-37A67E544016}" type="pres">
      <dgm:prSet presAssocID="{12558BD4-67E5-4CCA-8590-8020CA3ACCA1}" presName="sibTrans" presStyleLbl="sibTrans2D1" presStyleIdx="3" presStyleCnt="4"/>
      <dgm:spPr/>
      <dgm:t>
        <a:bodyPr/>
        <a:lstStyle/>
        <a:p>
          <a:endParaRPr lang="ru-RU"/>
        </a:p>
      </dgm:t>
    </dgm:pt>
    <dgm:pt modelId="{6BC6742C-7AD5-460B-83E7-9393DA2E5015}" type="pres">
      <dgm:prSet presAssocID="{12558BD4-67E5-4CCA-8590-8020CA3ACCA1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8C3C41FF-05C1-4B10-8DDF-D10388EF22AA}" type="pres">
      <dgm:prSet presAssocID="{895E8738-185F-4744-A2B8-2882CB3316FB}" presName="node" presStyleLbl="node1" presStyleIdx="4" presStyleCnt="5" custScaleX="251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25F3F0-FB53-4B3D-8A55-3227CC9770BA}" srcId="{A98AE5D7-B347-45DD-937E-51363D244D56}" destId="{D1EAA7A8-FA76-4324-B8B3-AE197F36BB5A}" srcOrd="1" destOrd="0" parTransId="{FDF4F552-0BE0-4F41-A6C5-F800A2F7B671}" sibTransId="{317FD8BD-C845-468D-9671-0FDDAE574327}"/>
    <dgm:cxn modelId="{358BE87C-5645-4CC1-B788-8E9BEEFE5AD1}" srcId="{A98AE5D7-B347-45DD-937E-51363D244D56}" destId="{895E8738-185F-4744-A2B8-2882CB3316FB}" srcOrd="4" destOrd="0" parTransId="{5B6A91C1-0947-4998-A06E-F79FA0730F85}" sibTransId="{3A872704-9124-4CA8-AAFB-AC70F5798FE5}"/>
    <dgm:cxn modelId="{F750C2F6-ECC7-4335-9A82-3F45B1EFFADF}" type="presOf" srcId="{D1EAA7A8-FA76-4324-B8B3-AE197F36BB5A}" destId="{945E2136-59FC-4006-A4C3-EA7BA3BDA050}" srcOrd="0" destOrd="0" presId="urn:microsoft.com/office/officeart/2005/8/layout/process2"/>
    <dgm:cxn modelId="{42BC95A8-0D55-448A-92D4-3BC3BC048083}" srcId="{A98AE5D7-B347-45DD-937E-51363D244D56}" destId="{0D20EDFA-7527-4B4F-87DC-431683867E07}" srcOrd="0" destOrd="0" parTransId="{AF58ED23-4D26-4A27-9330-509724EA79DC}" sibTransId="{7D695115-3459-4837-8A5F-B269883A1DF7}"/>
    <dgm:cxn modelId="{1AA6D6EF-CB0A-4DF7-A21E-4AE244D3AEAE}" type="presOf" srcId="{895E8738-185F-4744-A2B8-2882CB3316FB}" destId="{8C3C41FF-05C1-4B10-8DDF-D10388EF22AA}" srcOrd="0" destOrd="0" presId="urn:microsoft.com/office/officeart/2005/8/layout/process2"/>
    <dgm:cxn modelId="{9B08F2C6-7DD0-4E55-99F9-E8E0631C4391}" type="presOf" srcId="{7DB986D1-174B-4D42-8B17-8E7872974D59}" destId="{D5D3C214-AB98-48E5-9582-E6B352BE26FB}" srcOrd="0" destOrd="0" presId="urn:microsoft.com/office/officeart/2005/8/layout/process2"/>
    <dgm:cxn modelId="{82D88C52-5576-40F5-9DA2-8176A363F936}" type="presOf" srcId="{DF84BA5D-6D6A-492E-A4E8-CB9D2B147F7C}" destId="{E91CCBBC-7812-4EFD-AD3F-8F5556E21C3C}" srcOrd="1" destOrd="0" presId="urn:microsoft.com/office/officeart/2005/8/layout/process2"/>
    <dgm:cxn modelId="{4EBD331E-9B44-48A6-8779-41EDADD12352}" type="presOf" srcId="{7D695115-3459-4837-8A5F-B269883A1DF7}" destId="{94870367-BC25-43C5-8C10-01C7F6474909}" srcOrd="1" destOrd="0" presId="urn:microsoft.com/office/officeart/2005/8/layout/process2"/>
    <dgm:cxn modelId="{393DBFE3-F9D2-4BB9-9941-8558296D6406}" type="presOf" srcId="{317FD8BD-C845-468D-9671-0FDDAE574327}" destId="{C82796BC-8E01-472A-918A-1FDBAEE9DC8C}" srcOrd="1" destOrd="0" presId="urn:microsoft.com/office/officeart/2005/8/layout/process2"/>
    <dgm:cxn modelId="{DA7EE27C-56FB-4645-9DBE-A063EBC94AA8}" type="presOf" srcId="{A98AE5D7-B347-45DD-937E-51363D244D56}" destId="{2F7500ED-36EF-4BBC-8A94-D1F158992A00}" srcOrd="0" destOrd="0" presId="urn:microsoft.com/office/officeart/2005/8/layout/process2"/>
    <dgm:cxn modelId="{4681250C-4B4B-46FB-A546-2309527C047D}" type="presOf" srcId="{0D20EDFA-7527-4B4F-87DC-431683867E07}" destId="{EBF350AF-5EDC-4EC1-B54D-E45EFADCFD6E}" srcOrd="0" destOrd="0" presId="urn:microsoft.com/office/officeart/2005/8/layout/process2"/>
    <dgm:cxn modelId="{CEC6CEDA-BF72-480A-AF7A-E0140FBE8167}" srcId="{A98AE5D7-B347-45DD-937E-51363D244D56}" destId="{5E53B4FA-02D0-492E-BA4D-D52AF8AF8E30}" srcOrd="3" destOrd="0" parTransId="{25C2969F-A251-41D0-9DB9-706CB5A2E8B4}" sibTransId="{12558BD4-67E5-4CCA-8590-8020CA3ACCA1}"/>
    <dgm:cxn modelId="{CEB72470-0680-4FD9-AB08-6A2974835C30}" type="presOf" srcId="{12558BD4-67E5-4CCA-8590-8020CA3ACCA1}" destId="{857D617F-7042-4534-AA4A-37A67E544016}" srcOrd="0" destOrd="0" presId="urn:microsoft.com/office/officeart/2005/8/layout/process2"/>
    <dgm:cxn modelId="{2CBBE22C-76E1-44EF-86D1-F7A903DC6192}" type="presOf" srcId="{317FD8BD-C845-468D-9671-0FDDAE574327}" destId="{8CA95318-5761-4444-95F3-AB6AC825EB45}" srcOrd="0" destOrd="0" presId="urn:microsoft.com/office/officeart/2005/8/layout/process2"/>
    <dgm:cxn modelId="{C5BDA616-C1CC-4D66-B3DC-0E1D08788D7F}" type="presOf" srcId="{7D695115-3459-4837-8A5F-B269883A1DF7}" destId="{250F9587-523E-4F16-AFF5-3177638A64D3}" srcOrd="0" destOrd="0" presId="urn:microsoft.com/office/officeart/2005/8/layout/process2"/>
    <dgm:cxn modelId="{CF99C73A-391E-4B90-A471-F40DA9C6D538}" type="presOf" srcId="{5E53B4FA-02D0-492E-BA4D-D52AF8AF8E30}" destId="{488B8428-0038-43CE-9E88-4DB5BE30CCAC}" srcOrd="0" destOrd="0" presId="urn:microsoft.com/office/officeart/2005/8/layout/process2"/>
    <dgm:cxn modelId="{8EE1D6E5-541A-4CC9-A23F-F72D2549338A}" srcId="{A98AE5D7-B347-45DD-937E-51363D244D56}" destId="{7DB986D1-174B-4D42-8B17-8E7872974D59}" srcOrd="2" destOrd="0" parTransId="{59D7E4B9-CC03-4F20-A01E-8CA78FFBE43C}" sibTransId="{DF84BA5D-6D6A-492E-A4E8-CB9D2B147F7C}"/>
    <dgm:cxn modelId="{77B597E1-64C3-4278-BAD0-1D13314CC64F}" type="presOf" srcId="{DF84BA5D-6D6A-492E-A4E8-CB9D2B147F7C}" destId="{3B509CDA-9975-41FF-9F84-F0BC9C7AA6A9}" srcOrd="0" destOrd="0" presId="urn:microsoft.com/office/officeart/2005/8/layout/process2"/>
    <dgm:cxn modelId="{242EC1E4-A6CB-451C-B4AA-7AF9A44DD827}" type="presOf" srcId="{12558BD4-67E5-4CCA-8590-8020CA3ACCA1}" destId="{6BC6742C-7AD5-460B-83E7-9393DA2E5015}" srcOrd="1" destOrd="0" presId="urn:microsoft.com/office/officeart/2005/8/layout/process2"/>
    <dgm:cxn modelId="{D85F54DE-B818-4E7F-BB71-4975EFA8F26D}" type="presParOf" srcId="{2F7500ED-36EF-4BBC-8A94-D1F158992A00}" destId="{EBF350AF-5EDC-4EC1-B54D-E45EFADCFD6E}" srcOrd="0" destOrd="0" presId="urn:microsoft.com/office/officeart/2005/8/layout/process2"/>
    <dgm:cxn modelId="{23138C0F-A615-49DF-934C-CE945A86A885}" type="presParOf" srcId="{2F7500ED-36EF-4BBC-8A94-D1F158992A00}" destId="{250F9587-523E-4F16-AFF5-3177638A64D3}" srcOrd="1" destOrd="0" presId="urn:microsoft.com/office/officeart/2005/8/layout/process2"/>
    <dgm:cxn modelId="{DD42E9D2-3B9A-4466-BD8E-AFA626D5258E}" type="presParOf" srcId="{250F9587-523E-4F16-AFF5-3177638A64D3}" destId="{94870367-BC25-43C5-8C10-01C7F6474909}" srcOrd="0" destOrd="0" presId="urn:microsoft.com/office/officeart/2005/8/layout/process2"/>
    <dgm:cxn modelId="{C468D063-A099-4E47-8FF8-8EA220198890}" type="presParOf" srcId="{2F7500ED-36EF-4BBC-8A94-D1F158992A00}" destId="{945E2136-59FC-4006-A4C3-EA7BA3BDA050}" srcOrd="2" destOrd="0" presId="urn:microsoft.com/office/officeart/2005/8/layout/process2"/>
    <dgm:cxn modelId="{23D90371-483E-44D9-9D05-743CB9219F4D}" type="presParOf" srcId="{2F7500ED-36EF-4BBC-8A94-D1F158992A00}" destId="{8CA95318-5761-4444-95F3-AB6AC825EB45}" srcOrd="3" destOrd="0" presId="urn:microsoft.com/office/officeart/2005/8/layout/process2"/>
    <dgm:cxn modelId="{68E7325F-808C-4CDD-8E26-AA916D1EA73F}" type="presParOf" srcId="{8CA95318-5761-4444-95F3-AB6AC825EB45}" destId="{C82796BC-8E01-472A-918A-1FDBAEE9DC8C}" srcOrd="0" destOrd="0" presId="urn:microsoft.com/office/officeart/2005/8/layout/process2"/>
    <dgm:cxn modelId="{EC757EB4-2618-4F6B-8EEA-6A3BF80E097E}" type="presParOf" srcId="{2F7500ED-36EF-4BBC-8A94-D1F158992A00}" destId="{D5D3C214-AB98-48E5-9582-E6B352BE26FB}" srcOrd="4" destOrd="0" presId="urn:microsoft.com/office/officeart/2005/8/layout/process2"/>
    <dgm:cxn modelId="{E85894E4-BDE5-4F5C-91CB-6759E396AE29}" type="presParOf" srcId="{2F7500ED-36EF-4BBC-8A94-D1F158992A00}" destId="{3B509CDA-9975-41FF-9F84-F0BC9C7AA6A9}" srcOrd="5" destOrd="0" presId="urn:microsoft.com/office/officeart/2005/8/layout/process2"/>
    <dgm:cxn modelId="{33B86A90-36DD-4F0A-B4FC-F6ABFCB35B0D}" type="presParOf" srcId="{3B509CDA-9975-41FF-9F84-F0BC9C7AA6A9}" destId="{E91CCBBC-7812-4EFD-AD3F-8F5556E21C3C}" srcOrd="0" destOrd="0" presId="urn:microsoft.com/office/officeart/2005/8/layout/process2"/>
    <dgm:cxn modelId="{43B11F12-E158-405A-8717-22841E659F83}" type="presParOf" srcId="{2F7500ED-36EF-4BBC-8A94-D1F158992A00}" destId="{488B8428-0038-43CE-9E88-4DB5BE30CCAC}" srcOrd="6" destOrd="0" presId="urn:microsoft.com/office/officeart/2005/8/layout/process2"/>
    <dgm:cxn modelId="{DE334F4E-B8B2-4A6A-B587-8E43737C2E9E}" type="presParOf" srcId="{2F7500ED-36EF-4BBC-8A94-D1F158992A00}" destId="{857D617F-7042-4534-AA4A-37A67E544016}" srcOrd="7" destOrd="0" presId="urn:microsoft.com/office/officeart/2005/8/layout/process2"/>
    <dgm:cxn modelId="{3E696555-E9F0-41E6-A462-E79FC272A308}" type="presParOf" srcId="{857D617F-7042-4534-AA4A-37A67E544016}" destId="{6BC6742C-7AD5-460B-83E7-9393DA2E5015}" srcOrd="0" destOrd="0" presId="urn:microsoft.com/office/officeart/2005/8/layout/process2"/>
    <dgm:cxn modelId="{65BB2A1A-BCA9-470F-9CA3-23D8E905D0A4}" type="presParOf" srcId="{2F7500ED-36EF-4BBC-8A94-D1F158992A00}" destId="{8C3C41FF-05C1-4B10-8DDF-D10388EF22AA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BEE6D9-329D-441D-BDB8-8E24E7D51D0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8360BAF-C1F5-4979-9E17-D1A78C83C2D0}">
      <dgm:prSet custT="1"/>
      <dgm:spPr/>
      <dgm:t>
        <a:bodyPr/>
        <a:lstStyle/>
        <a:p>
          <a:r>
            <a:rPr lang="ru-RU" sz="2000" baseline="0" dirty="0" smtClean="0">
              <a:solidFill>
                <a:schemeClr val="accent1">
                  <a:lumMod val="75000"/>
                </a:schemeClr>
              </a:solidFill>
            </a:rPr>
            <a:t>Нет перечня не представленных форм</a:t>
          </a:r>
          <a:endParaRPr lang="ru-RU" sz="2000" baseline="0" dirty="0">
            <a:solidFill>
              <a:schemeClr val="accent1">
                <a:lumMod val="75000"/>
              </a:schemeClr>
            </a:solidFill>
          </a:endParaRPr>
        </a:p>
      </dgm:t>
    </dgm:pt>
    <dgm:pt modelId="{E3EE9075-8352-402D-8037-4B7F4F61147C}" type="parTrans" cxnId="{46B72EFC-C942-4FEE-A528-0B8AB70519CE}">
      <dgm:prSet/>
      <dgm:spPr/>
      <dgm:t>
        <a:bodyPr/>
        <a:lstStyle/>
        <a:p>
          <a:endParaRPr lang="ru-RU"/>
        </a:p>
      </dgm:t>
    </dgm:pt>
    <dgm:pt modelId="{F41E68FF-FC34-4AFA-A7B3-AA6698BF7769}" type="sibTrans" cxnId="{46B72EFC-C942-4FEE-A528-0B8AB70519CE}">
      <dgm:prSet/>
      <dgm:spPr/>
      <dgm:t>
        <a:bodyPr/>
        <a:lstStyle/>
        <a:p>
          <a:endParaRPr lang="ru-RU"/>
        </a:p>
      </dgm:t>
    </dgm:pt>
    <dgm:pt modelId="{7CA1BB5C-929B-4A9D-AF0A-EC5D533B0BC6}">
      <dgm:prSet custT="1"/>
      <dgm:spPr/>
      <dgm:t>
        <a:bodyPr/>
        <a:lstStyle/>
        <a:p>
          <a:r>
            <a:rPr lang="ru-RU" sz="2000" baseline="0" dirty="0" smtClean="0">
              <a:solidFill>
                <a:schemeClr val="accent1">
                  <a:lumMod val="75000"/>
                </a:schemeClr>
              </a:solidFill>
            </a:rPr>
            <a:t>Отсутствуют некоторые разделы в текстовой части</a:t>
          </a:r>
          <a:endParaRPr lang="ru-RU" sz="2000" baseline="0" dirty="0">
            <a:solidFill>
              <a:schemeClr val="accent1">
                <a:lumMod val="75000"/>
              </a:schemeClr>
            </a:solidFill>
          </a:endParaRPr>
        </a:p>
      </dgm:t>
    </dgm:pt>
    <dgm:pt modelId="{8EEB5C4C-D9A8-46A3-9F03-2F0E37254948}" type="parTrans" cxnId="{985A9F27-46E6-45B4-A990-E09857B22B27}">
      <dgm:prSet/>
      <dgm:spPr/>
      <dgm:t>
        <a:bodyPr/>
        <a:lstStyle/>
        <a:p>
          <a:endParaRPr lang="ru-RU"/>
        </a:p>
      </dgm:t>
    </dgm:pt>
    <dgm:pt modelId="{9B762B3D-70D1-4613-96CA-552E9C48A979}" type="sibTrans" cxnId="{985A9F27-46E6-45B4-A990-E09857B22B27}">
      <dgm:prSet/>
      <dgm:spPr/>
      <dgm:t>
        <a:bodyPr/>
        <a:lstStyle/>
        <a:p>
          <a:endParaRPr lang="ru-RU"/>
        </a:p>
      </dgm:t>
    </dgm:pt>
    <dgm:pt modelId="{610EC677-9731-4DD5-A862-B2B1B1FA088D}">
      <dgm:prSet custT="1"/>
      <dgm:spPr/>
      <dgm:t>
        <a:bodyPr/>
        <a:lstStyle/>
        <a:p>
          <a:r>
            <a:rPr lang="ru-RU" sz="2000" baseline="0" dirty="0" smtClean="0">
              <a:solidFill>
                <a:schemeClr val="accent1">
                  <a:lumMod val="75000"/>
                </a:schemeClr>
              </a:solidFill>
            </a:rPr>
            <a:t>Не описаны неточности, обозначенные в контрольных соотношениях, требующие пояснения</a:t>
          </a:r>
          <a:endParaRPr lang="ru-RU" sz="2000" baseline="0" dirty="0">
            <a:solidFill>
              <a:schemeClr val="accent1">
                <a:lumMod val="75000"/>
              </a:schemeClr>
            </a:solidFill>
          </a:endParaRPr>
        </a:p>
      </dgm:t>
    </dgm:pt>
    <dgm:pt modelId="{68E630CC-4A56-4682-94E2-61F6E710EB75}" type="parTrans" cxnId="{48A1DC0D-0F71-49B8-AF49-A47BFFD9D20D}">
      <dgm:prSet/>
      <dgm:spPr/>
      <dgm:t>
        <a:bodyPr/>
        <a:lstStyle/>
        <a:p>
          <a:endParaRPr lang="ru-RU"/>
        </a:p>
      </dgm:t>
    </dgm:pt>
    <dgm:pt modelId="{6AD87E71-ED71-4F42-9BBB-9967956625B8}" type="sibTrans" cxnId="{48A1DC0D-0F71-49B8-AF49-A47BFFD9D20D}">
      <dgm:prSet/>
      <dgm:spPr/>
      <dgm:t>
        <a:bodyPr/>
        <a:lstStyle/>
        <a:p>
          <a:endParaRPr lang="ru-RU"/>
        </a:p>
      </dgm:t>
    </dgm:pt>
    <dgm:pt modelId="{36BAD6B9-A955-4791-8E6F-DB4CEEBB6D7E}" type="pres">
      <dgm:prSet presAssocID="{14BEE6D9-329D-441D-BDB8-8E24E7D51D0F}" presName="compositeShape" presStyleCnt="0">
        <dgm:presLayoutVars>
          <dgm:dir/>
          <dgm:resizeHandles/>
        </dgm:presLayoutVars>
      </dgm:prSet>
      <dgm:spPr/>
    </dgm:pt>
    <dgm:pt modelId="{12D8BE82-A48B-49D5-B8B1-5285684330C9}" type="pres">
      <dgm:prSet presAssocID="{14BEE6D9-329D-441D-BDB8-8E24E7D51D0F}" presName="pyramid" presStyleLbl="node1" presStyleIdx="0" presStyleCnt="1" custScaleX="158302"/>
      <dgm:spPr/>
    </dgm:pt>
    <dgm:pt modelId="{47D5BF66-3715-453F-9D61-04D77E3AD2F8}" type="pres">
      <dgm:prSet presAssocID="{14BEE6D9-329D-441D-BDB8-8E24E7D51D0F}" presName="theList" presStyleCnt="0"/>
      <dgm:spPr/>
    </dgm:pt>
    <dgm:pt modelId="{D86C9967-E0F3-48FB-8732-0F7D95A2FEBC}" type="pres">
      <dgm:prSet presAssocID="{68360BAF-C1F5-4979-9E17-D1A78C83C2D0}" presName="aNode" presStyleLbl="fgAcc1" presStyleIdx="0" presStyleCnt="3" custScaleX="112238" custScaleY="69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7100F-DB46-4F51-BCA1-2ADBB297DAC1}" type="pres">
      <dgm:prSet presAssocID="{68360BAF-C1F5-4979-9E17-D1A78C83C2D0}" presName="aSpace" presStyleCnt="0"/>
      <dgm:spPr/>
    </dgm:pt>
    <dgm:pt modelId="{C22B1743-BA61-4702-AF43-5A3F5D16BB51}" type="pres">
      <dgm:prSet presAssocID="{7CA1BB5C-929B-4A9D-AF0A-EC5D533B0BC6}" presName="aNode" presStyleLbl="fgAcc1" presStyleIdx="1" presStyleCnt="3" custScaleX="114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158278-F999-4468-ACE2-50040FEEA52F}" type="pres">
      <dgm:prSet presAssocID="{7CA1BB5C-929B-4A9D-AF0A-EC5D533B0BC6}" presName="aSpace" presStyleCnt="0"/>
      <dgm:spPr/>
    </dgm:pt>
    <dgm:pt modelId="{34342DB7-9C40-48EC-A2CF-5DAE5661F231}" type="pres">
      <dgm:prSet presAssocID="{610EC677-9731-4DD5-A862-B2B1B1FA088D}" presName="aNode" presStyleLbl="fgAcc1" presStyleIdx="2" presStyleCnt="3" custScaleX="118624" custScaleY="1708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CC1B1-F247-447E-A4AD-8D404740331F}" type="pres">
      <dgm:prSet presAssocID="{610EC677-9731-4DD5-A862-B2B1B1FA088D}" presName="aSpace" presStyleCnt="0"/>
      <dgm:spPr/>
    </dgm:pt>
  </dgm:ptLst>
  <dgm:cxnLst>
    <dgm:cxn modelId="{CC11F162-8AF0-4A3E-931D-64E83F64C10D}" type="presOf" srcId="{610EC677-9731-4DD5-A862-B2B1B1FA088D}" destId="{34342DB7-9C40-48EC-A2CF-5DAE5661F231}" srcOrd="0" destOrd="0" presId="urn:microsoft.com/office/officeart/2005/8/layout/pyramid2"/>
    <dgm:cxn modelId="{DBE93B84-2764-4EEE-B0D5-3A81B7391E48}" type="presOf" srcId="{14BEE6D9-329D-441D-BDB8-8E24E7D51D0F}" destId="{36BAD6B9-A955-4791-8E6F-DB4CEEBB6D7E}" srcOrd="0" destOrd="0" presId="urn:microsoft.com/office/officeart/2005/8/layout/pyramid2"/>
    <dgm:cxn modelId="{985A9F27-46E6-45B4-A990-E09857B22B27}" srcId="{14BEE6D9-329D-441D-BDB8-8E24E7D51D0F}" destId="{7CA1BB5C-929B-4A9D-AF0A-EC5D533B0BC6}" srcOrd="1" destOrd="0" parTransId="{8EEB5C4C-D9A8-46A3-9F03-2F0E37254948}" sibTransId="{9B762B3D-70D1-4613-96CA-552E9C48A979}"/>
    <dgm:cxn modelId="{5662A267-6D42-489A-A97E-7EA5A8D37622}" type="presOf" srcId="{7CA1BB5C-929B-4A9D-AF0A-EC5D533B0BC6}" destId="{C22B1743-BA61-4702-AF43-5A3F5D16BB51}" srcOrd="0" destOrd="0" presId="urn:microsoft.com/office/officeart/2005/8/layout/pyramid2"/>
    <dgm:cxn modelId="{F15312FF-4911-40EF-8041-E38E6D931CCB}" type="presOf" srcId="{68360BAF-C1F5-4979-9E17-D1A78C83C2D0}" destId="{D86C9967-E0F3-48FB-8732-0F7D95A2FEBC}" srcOrd="0" destOrd="0" presId="urn:microsoft.com/office/officeart/2005/8/layout/pyramid2"/>
    <dgm:cxn modelId="{46B72EFC-C942-4FEE-A528-0B8AB70519CE}" srcId="{14BEE6D9-329D-441D-BDB8-8E24E7D51D0F}" destId="{68360BAF-C1F5-4979-9E17-D1A78C83C2D0}" srcOrd="0" destOrd="0" parTransId="{E3EE9075-8352-402D-8037-4B7F4F61147C}" sibTransId="{F41E68FF-FC34-4AFA-A7B3-AA6698BF7769}"/>
    <dgm:cxn modelId="{48A1DC0D-0F71-49B8-AF49-A47BFFD9D20D}" srcId="{14BEE6D9-329D-441D-BDB8-8E24E7D51D0F}" destId="{610EC677-9731-4DD5-A862-B2B1B1FA088D}" srcOrd="2" destOrd="0" parTransId="{68E630CC-4A56-4682-94E2-61F6E710EB75}" sibTransId="{6AD87E71-ED71-4F42-9BBB-9967956625B8}"/>
    <dgm:cxn modelId="{8FDCA131-8985-4618-857C-5F8B024002D3}" type="presParOf" srcId="{36BAD6B9-A955-4791-8E6F-DB4CEEBB6D7E}" destId="{12D8BE82-A48B-49D5-B8B1-5285684330C9}" srcOrd="0" destOrd="0" presId="urn:microsoft.com/office/officeart/2005/8/layout/pyramid2"/>
    <dgm:cxn modelId="{FAC7153F-2009-433B-BC4F-5C8533FFD53B}" type="presParOf" srcId="{36BAD6B9-A955-4791-8E6F-DB4CEEBB6D7E}" destId="{47D5BF66-3715-453F-9D61-04D77E3AD2F8}" srcOrd="1" destOrd="0" presId="urn:microsoft.com/office/officeart/2005/8/layout/pyramid2"/>
    <dgm:cxn modelId="{343565E6-6F66-4E64-BA73-A3BFAB7383E3}" type="presParOf" srcId="{47D5BF66-3715-453F-9D61-04D77E3AD2F8}" destId="{D86C9967-E0F3-48FB-8732-0F7D95A2FEBC}" srcOrd="0" destOrd="0" presId="urn:microsoft.com/office/officeart/2005/8/layout/pyramid2"/>
    <dgm:cxn modelId="{0DCE61B9-02B7-4CF0-8C56-D806A576CA17}" type="presParOf" srcId="{47D5BF66-3715-453F-9D61-04D77E3AD2F8}" destId="{9F17100F-DB46-4F51-BCA1-2ADBB297DAC1}" srcOrd="1" destOrd="0" presId="urn:microsoft.com/office/officeart/2005/8/layout/pyramid2"/>
    <dgm:cxn modelId="{3092783F-18DE-430F-BE52-E1E261E09ABE}" type="presParOf" srcId="{47D5BF66-3715-453F-9D61-04D77E3AD2F8}" destId="{C22B1743-BA61-4702-AF43-5A3F5D16BB51}" srcOrd="2" destOrd="0" presId="urn:microsoft.com/office/officeart/2005/8/layout/pyramid2"/>
    <dgm:cxn modelId="{EB830310-B42D-4C50-8354-74074FFB55F5}" type="presParOf" srcId="{47D5BF66-3715-453F-9D61-04D77E3AD2F8}" destId="{39158278-F999-4468-ACE2-50040FEEA52F}" srcOrd="3" destOrd="0" presId="urn:microsoft.com/office/officeart/2005/8/layout/pyramid2"/>
    <dgm:cxn modelId="{E9EE2185-A42E-4738-8A84-4CFFDC4172FD}" type="presParOf" srcId="{47D5BF66-3715-453F-9D61-04D77E3AD2F8}" destId="{34342DB7-9C40-48EC-A2CF-5DAE5661F231}" srcOrd="4" destOrd="0" presId="urn:microsoft.com/office/officeart/2005/8/layout/pyramid2"/>
    <dgm:cxn modelId="{169043EC-6923-4039-9381-3BEA5044BE4F}" type="presParOf" srcId="{47D5BF66-3715-453F-9D61-04D77E3AD2F8}" destId="{686CC1B1-F247-447E-A4AD-8D404740331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350AF-5EDC-4EC1-B54D-E45EFADCFD6E}">
      <dsp:nvSpPr>
        <dsp:cNvPr id="0" name=""/>
        <dsp:cNvSpPr/>
      </dsp:nvSpPr>
      <dsp:spPr>
        <a:xfrm>
          <a:off x="-12317" y="3871"/>
          <a:ext cx="4495033" cy="448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baseline="0" dirty="0" smtClean="0"/>
            <a:t>Отдел централизованной бухгалтерии</a:t>
          </a:r>
          <a:endParaRPr lang="ru-RU" sz="2000" b="1" i="0" kern="1200" baseline="0" dirty="0"/>
        </a:p>
      </dsp:txBody>
      <dsp:txXfrm>
        <a:off x="832" y="17020"/>
        <a:ext cx="4468735" cy="422649"/>
      </dsp:txXfrm>
    </dsp:sp>
    <dsp:sp modelId="{250F9587-523E-4F16-AFF5-3177638A64D3}">
      <dsp:nvSpPr>
        <dsp:cNvPr id="0" name=""/>
        <dsp:cNvSpPr/>
      </dsp:nvSpPr>
      <dsp:spPr>
        <a:xfrm rot="5400000">
          <a:off x="2151021" y="464043"/>
          <a:ext cx="168355" cy="202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2174591" y="480878"/>
        <a:ext cx="121216" cy="117849"/>
      </dsp:txXfrm>
    </dsp:sp>
    <dsp:sp modelId="{945E2136-59FC-4006-A4C3-EA7BA3BDA050}">
      <dsp:nvSpPr>
        <dsp:cNvPr id="0" name=""/>
        <dsp:cNvSpPr/>
      </dsp:nvSpPr>
      <dsp:spPr>
        <a:xfrm>
          <a:off x="0" y="677293"/>
          <a:ext cx="4470399" cy="973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Контролирует сроки предоставления отчетности в соответствии с приказом Министерства Финансов Российской Федерации, Федерального казначейства № 28н от 22 ноября 2016г.</a:t>
          </a:r>
          <a:endParaRPr lang="ru-RU" sz="1500" kern="1200" baseline="0" dirty="0"/>
        </a:p>
      </dsp:txBody>
      <dsp:txXfrm>
        <a:off x="28527" y="705820"/>
        <a:ext cx="4413345" cy="916942"/>
      </dsp:txXfrm>
    </dsp:sp>
    <dsp:sp modelId="{8CA95318-5761-4444-95F3-AB6AC825EB45}">
      <dsp:nvSpPr>
        <dsp:cNvPr id="0" name=""/>
        <dsp:cNvSpPr/>
      </dsp:nvSpPr>
      <dsp:spPr>
        <a:xfrm rot="5400000">
          <a:off x="2151021" y="1662513"/>
          <a:ext cx="168355" cy="202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2174591" y="1679348"/>
        <a:ext cx="121216" cy="117849"/>
      </dsp:txXfrm>
    </dsp:sp>
    <dsp:sp modelId="{D5D3C214-AB98-48E5-9582-E6B352BE26FB}">
      <dsp:nvSpPr>
        <dsp:cNvPr id="0" name=""/>
        <dsp:cNvSpPr/>
      </dsp:nvSpPr>
      <dsp:spPr>
        <a:xfrm>
          <a:off x="0" y="1875763"/>
          <a:ext cx="4470399" cy="448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Проверяет состав представленной отчетности</a:t>
          </a:r>
          <a:endParaRPr lang="ru-RU" sz="1500" kern="1200" baseline="0" dirty="0"/>
        </a:p>
      </dsp:txBody>
      <dsp:txXfrm>
        <a:off x="13149" y="1888912"/>
        <a:ext cx="4444101" cy="422649"/>
      </dsp:txXfrm>
    </dsp:sp>
    <dsp:sp modelId="{3B509CDA-9975-41FF-9F84-F0BC9C7AA6A9}">
      <dsp:nvSpPr>
        <dsp:cNvPr id="0" name=""/>
        <dsp:cNvSpPr/>
      </dsp:nvSpPr>
      <dsp:spPr>
        <a:xfrm rot="5400000">
          <a:off x="2151021" y="2335935"/>
          <a:ext cx="168355" cy="202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2174591" y="2352770"/>
        <a:ext cx="121216" cy="117849"/>
      </dsp:txXfrm>
    </dsp:sp>
    <dsp:sp modelId="{488B8428-0038-43CE-9E88-4DB5BE30CCAC}">
      <dsp:nvSpPr>
        <dsp:cNvPr id="0" name=""/>
        <dsp:cNvSpPr/>
      </dsp:nvSpPr>
      <dsp:spPr>
        <a:xfrm>
          <a:off x="-12317" y="2549185"/>
          <a:ext cx="4495033" cy="448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Устанавливает соответствие показателей классификаторам и справочникам</a:t>
          </a:r>
          <a:endParaRPr lang="ru-RU" sz="1500" kern="1200" baseline="0" dirty="0"/>
        </a:p>
      </dsp:txBody>
      <dsp:txXfrm>
        <a:off x="832" y="2562334"/>
        <a:ext cx="4468735" cy="422649"/>
      </dsp:txXfrm>
    </dsp:sp>
    <dsp:sp modelId="{857D617F-7042-4534-AA4A-37A67E544016}">
      <dsp:nvSpPr>
        <dsp:cNvPr id="0" name=""/>
        <dsp:cNvSpPr/>
      </dsp:nvSpPr>
      <dsp:spPr>
        <a:xfrm rot="5400000">
          <a:off x="2151021" y="3009356"/>
          <a:ext cx="168355" cy="202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2174591" y="3026191"/>
        <a:ext cx="121216" cy="117849"/>
      </dsp:txXfrm>
    </dsp:sp>
    <dsp:sp modelId="{8C3C41FF-05C1-4B10-8DDF-D10388EF22AA}">
      <dsp:nvSpPr>
        <dsp:cNvPr id="0" name=""/>
        <dsp:cNvSpPr/>
      </dsp:nvSpPr>
      <dsp:spPr>
        <a:xfrm>
          <a:off x="-12317" y="3222607"/>
          <a:ext cx="4495033" cy="448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Определяет наличие арифметических и логических ошибок</a:t>
          </a:r>
          <a:endParaRPr lang="ru-RU" sz="1500" kern="1200" baseline="0" dirty="0"/>
        </a:p>
      </dsp:txBody>
      <dsp:txXfrm>
        <a:off x="832" y="3235756"/>
        <a:ext cx="4468735" cy="422649"/>
      </dsp:txXfrm>
    </dsp:sp>
    <dsp:sp modelId="{36461C85-1A1D-410B-A642-518052F079EB}">
      <dsp:nvSpPr>
        <dsp:cNvPr id="0" name=""/>
        <dsp:cNvSpPr/>
      </dsp:nvSpPr>
      <dsp:spPr>
        <a:xfrm rot="5400000">
          <a:off x="2151021" y="3682778"/>
          <a:ext cx="168355" cy="202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2174591" y="3699613"/>
        <a:ext cx="121216" cy="117849"/>
      </dsp:txXfrm>
    </dsp:sp>
    <dsp:sp modelId="{E005BE7B-20A3-4367-9489-29E330BB35FA}">
      <dsp:nvSpPr>
        <dsp:cNvPr id="0" name=""/>
        <dsp:cNvSpPr/>
      </dsp:nvSpPr>
      <dsp:spPr>
        <a:xfrm>
          <a:off x="12245" y="3896028"/>
          <a:ext cx="4445908" cy="913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Просматривает наличие пояснительной записки, в т.ч. и текстовой ее части и необходимых уточнений в ней по сдаваемым формам</a:t>
          </a:r>
          <a:endParaRPr lang="ru-RU" sz="1500" kern="1200" baseline="0" dirty="0"/>
        </a:p>
      </dsp:txBody>
      <dsp:txXfrm>
        <a:off x="38988" y="3922771"/>
        <a:ext cx="4392422" cy="859592"/>
      </dsp:txXfrm>
    </dsp:sp>
    <dsp:sp modelId="{E387C42E-9430-48A6-9589-F511A7EF20E8}">
      <dsp:nvSpPr>
        <dsp:cNvPr id="0" name=""/>
        <dsp:cNvSpPr/>
      </dsp:nvSpPr>
      <dsp:spPr>
        <a:xfrm rot="5400000">
          <a:off x="2151021" y="4820331"/>
          <a:ext cx="168355" cy="2020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2174591" y="4837166"/>
        <a:ext cx="121216" cy="117849"/>
      </dsp:txXfrm>
    </dsp:sp>
    <dsp:sp modelId="{1FF3B18A-E5AC-4EDD-96B5-AA347291A182}">
      <dsp:nvSpPr>
        <dsp:cNvPr id="0" name=""/>
        <dsp:cNvSpPr/>
      </dsp:nvSpPr>
      <dsp:spPr>
        <a:xfrm>
          <a:off x="24490" y="5033581"/>
          <a:ext cx="4421417" cy="448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Направляет результаты мониторинга отчетности в центр компетенции</a:t>
          </a:r>
          <a:endParaRPr lang="ru-RU" sz="1500" kern="1200" baseline="0" dirty="0"/>
        </a:p>
      </dsp:txBody>
      <dsp:txXfrm>
        <a:off x="37639" y="5046730"/>
        <a:ext cx="4395119" cy="422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350AF-5EDC-4EC1-B54D-E45EFADCFD6E}">
      <dsp:nvSpPr>
        <dsp:cNvPr id="0" name=""/>
        <dsp:cNvSpPr/>
      </dsp:nvSpPr>
      <dsp:spPr>
        <a:xfrm>
          <a:off x="-13094" y="3354"/>
          <a:ext cx="4778810" cy="784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baseline="0" dirty="0" smtClean="0"/>
            <a:t>Отдел бюджетного учета и отчетности по операциям бюджетов</a:t>
          </a:r>
          <a:endParaRPr lang="ru-RU" sz="2000" b="1" i="0" kern="1200" baseline="0" dirty="0"/>
        </a:p>
      </dsp:txBody>
      <dsp:txXfrm>
        <a:off x="9881" y="26329"/>
        <a:ext cx="4732860" cy="738475"/>
      </dsp:txXfrm>
    </dsp:sp>
    <dsp:sp modelId="{250F9587-523E-4F16-AFF5-3177638A64D3}">
      <dsp:nvSpPr>
        <dsp:cNvPr id="0" name=""/>
        <dsp:cNvSpPr/>
      </dsp:nvSpPr>
      <dsp:spPr>
        <a:xfrm rot="5400000">
          <a:off x="2229230" y="807391"/>
          <a:ext cx="294159" cy="352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270412" y="836807"/>
        <a:ext cx="211795" cy="205911"/>
      </dsp:txXfrm>
    </dsp:sp>
    <dsp:sp modelId="{945E2136-59FC-4006-A4C3-EA7BA3BDA050}">
      <dsp:nvSpPr>
        <dsp:cNvPr id="0" name=""/>
        <dsp:cNvSpPr/>
      </dsp:nvSpPr>
      <dsp:spPr>
        <a:xfrm>
          <a:off x="-13094" y="1179993"/>
          <a:ext cx="4778810" cy="784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Проверяет соответствие показателей отчетности показателям кассового исполнения федерального бюджета</a:t>
          </a:r>
          <a:endParaRPr lang="ru-RU" sz="1500" kern="1200" baseline="0" dirty="0"/>
        </a:p>
      </dsp:txBody>
      <dsp:txXfrm>
        <a:off x="9881" y="1202968"/>
        <a:ext cx="4732860" cy="738475"/>
      </dsp:txXfrm>
    </dsp:sp>
    <dsp:sp modelId="{8CA95318-5761-4444-95F3-AB6AC825EB45}">
      <dsp:nvSpPr>
        <dsp:cNvPr id="0" name=""/>
        <dsp:cNvSpPr/>
      </dsp:nvSpPr>
      <dsp:spPr>
        <a:xfrm rot="5400000">
          <a:off x="2229230" y="1984029"/>
          <a:ext cx="294159" cy="352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270412" y="2013445"/>
        <a:ext cx="211795" cy="205911"/>
      </dsp:txXfrm>
    </dsp:sp>
    <dsp:sp modelId="{D5D3C214-AB98-48E5-9582-E6B352BE26FB}">
      <dsp:nvSpPr>
        <dsp:cNvPr id="0" name=""/>
        <dsp:cNvSpPr/>
      </dsp:nvSpPr>
      <dsp:spPr>
        <a:xfrm>
          <a:off x="0" y="2356631"/>
          <a:ext cx="4752621" cy="784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Сверяет соответствие показателям бюджетных и денежных обязательств</a:t>
          </a:r>
          <a:endParaRPr lang="ru-RU" sz="1500" kern="1200" baseline="0" dirty="0"/>
        </a:p>
      </dsp:txBody>
      <dsp:txXfrm>
        <a:off x="22975" y="2379606"/>
        <a:ext cx="4706671" cy="738475"/>
      </dsp:txXfrm>
    </dsp:sp>
    <dsp:sp modelId="{3B509CDA-9975-41FF-9F84-F0BC9C7AA6A9}">
      <dsp:nvSpPr>
        <dsp:cNvPr id="0" name=""/>
        <dsp:cNvSpPr/>
      </dsp:nvSpPr>
      <dsp:spPr>
        <a:xfrm rot="5400000">
          <a:off x="2229230" y="3160667"/>
          <a:ext cx="294159" cy="352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270412" y="3190083"/>
        <a:ext cx="211795" cy="205911"/>
      </dsp:txXfrm>
    </dsp:sp>
    <dsp:sp modelId="{488B8428-0038-43CE-9E88-4DB5BE30CCAC}">
      <dsp:nvSpPr>
        <dsp:cNvPr id="0" name=""/>
        <dsp:cNvSpPr/>
      </dsp:nvSpPr>
      <dsp:spPr>
        <a:xfrm>
          <a:off x="-13094" y="3533270"/>
          <a:ext cx="4778810" cy="784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Смотрит соответствие показателей остатков денежных средств федеральных, бюджетных и автономных учреждений</a:t>
          </a:r>
          <a:endParaRPr lang="ru-RU" sz="1500" kern="1200" baseline="0" dirty="0"/>
        </a:p>
      </dsp:txBody>
      <dsp:txXfrm>
        <a:off x="9881" y="3556245"/>
        <a:ext cx="4732860" cy="738475"/>
      </dsp:txXfrm>
    </dsp:sp>
    <dsp:sp modelId="{857D617F-7042-4534-AA4A-37A67E544016}">
      <dsp:nvSpPr>
        <dsp:cNvPr id="0" name=""/>
        <dsp:cNvSpPr/>
      </dsp:nvSpPr>
      <dsp:spPr>
        <a:xfrm rot="5400000">
          <a:off x="2229230" y="4337306"/>
          <a:ext cx="294159" cy="352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270412" y="4366722"/>
        <a:ext cx="211795" cy="205911"/>
      </dsp:txXfrm>
    </dsp:sp>
    <dsp:sp modelId="{8C3C41FF-05C1-4B10-8DDF-D10388EF22AA}">
      <dsp:nvSpPr>
        <dsp:cNvPr id="0" name=""/>
        <dsp:cNvSpPr/>
      </dsp:nvSpPr>
      <dsp:spPr>
        <a:xfrm>
          <a:off x="-13094" y="4709908"/>
          <a:ext cx="4778810" cy="784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Выверяет соответствие показателей остатков денежных средств, полученных во временное распоряжение</a:t>
          </a:r>
          <a:endParaRPr lang="ru-RU" sz="1500" kern="1200" baseline="0" dirty="0"/>
        </a:p>
      </dsp:txBody>
      <dsp:txXfrm>
        <a:off x="9881" y="4732883"/>
        <a:ext cx="4732860" cy="7384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8BE82-A48B-49D5-B8B1-5285684330C9}">
      <dsp:nvSpPr>
        <dsp:cNvPr id="0" name=""/>
        <dsp:cNvSpPr/>
      </dsp:nvSpPr>
      <dsp:spPr>
        <a:xfrm>
          <a:off x="990994" y="0"/>
          <a:ext cx="6888255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C9967-E0F3-48FB-8732-0F7D95A2FEBC}">
      <dsp:nvSpPr>
        <dsp:cNvPr id="0" name=""/>
        <dsp:cNvSpPr/>
      </dsp:nvSpPr>
      <dsp:spPr>
        <a:xfrm>
          <a:off x="4262054" y="436454"/>
          <a:ext cx="3174505" cy="63791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>
              <a:solidFill>
                <a:schemeClr val="accent1">
                  <a:lumMod val="75000"/>
                </a:schemeClr>
              </a:solidFill>
            </a:rPr>
            <a:t>Нет перечня не представленных форм</a:t>
          </a:r>
          <a:endParaRPr lang="ru-RU" sz="2000" kern="1200" baseline="0" dirty="0">
            <a:solidFill>
              <a:schemeClr val="accent1">
                <a:lumMod val="75000"/>
              </a:schemeClr>
            </a:solidFill>
          </a:endParaRPr>
        </a:p>
      </dsp:txBody>
      <dsp:txXfrm>
        <a:off x="4293195" y="467595"/>
        <a:ext cx="3112223" cy="575635"/>
      </dsp:txXfrm>
    </dsp:sp>
    <dsp:sp modelId="{C22B1743-BA61-4702-AF43-5A3F5D16BB51}">
      <dsp:nvSpPr>
        <dsp:cNvPr id="0" name=""/>
        <dsp:cNvSpPr/>
      </dsp:nvSpPr>
      <dsp:spPr>
        <a:xfrm>
          <a:off x="4228184" y="1189529"/>
          <a:ext cx="3242245" cy="9212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>
              <a:solidFill>
                <a:schemeClr val="accent1">
                  <a:lumMod val="75000"/>
                </a:schemeClr>
              </a:solidFill>
            </a:rPr>
            <a:t>Отсутствуют некоторые разделы в текстовой части</a:t>
          </a:r>
          <a:endParaRPr lang="ru-RU" sz="2000" kern="1200" baseline="0" dirty="0">
            <a:solidFill>
              <a:schemeClr val="accent1">
                <a:lumMod val="75000"/>
              </a:schemeClr>
            </a:solidFill>
          </a:endParaRPr>
        </a:p>
      </dsp:txBody>
      <dsp:txXfrm>
        <a:off x="4273156" y="1234501"/>
        <a:ext cx="3152301" cy="831315"/>
      </dsp:txXfrm>
    </dsp:sp>
    <dsp:sp modelId="{34342DB7-9C40-48EC-A2CF-5DAE5661F231}">
      <dsp:nvSpPr>
        <dsp:cNvPr id="0" name=""/>
        <dsp:cNvSpPr/>
      </dsp:nvSpPr>
      <dsp:spPr>
        <a:xfrm>
          <a:off x="4171744" y="2225946"/>
          <a:ext cx="3355125" cy="15737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>
              <a:solidFill>
                <a:schemeClr val="accent1">
                  <a:lumMod val="75000"/>
                </a:schemeClr>
              </a:solidFill>
            </a:rPr>
            <a:t>Не описаны неточности, обозначенные в контрольных соотношениях, требующие пояснения</a:t>
          </a:r>
          <a:endParaRPr lang="ru-RU" sz="2000" kern="1200" baseline="0" dirty="0">
            <a:solidFill>
              <a:schemeClr val="accent1">
                <a:lumMod val="75000"/>
              </a:schemeClr>
            </a:solidFill>
          </a:endParaRPr>
        </a:p>
      </dsp:txBody>
      <dsp:txXfrm>
        <a:off x="4248570" y="2302772"/>
        <a:ext cx="3201473" cy="1420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4014" cy="495855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3505" y="0"/>
            <a:ext cx="2934014" cy="495855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AD42DCF1-3494-4548-926F-DD685A8B6933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34014" cy="495854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3505" y="9408562"/>
            <a:ext cx="2934014" cy="495854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1306C2CF-5F29-4144-B719-3CF68F3D52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92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4014" cy="495855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3505" y="0"/>
            <a:ext cx="2934014" cy="495855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2950"/>
            <a:ext cx="6604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594" y="4705074"/>
            <a:ext cx="5415912" cy="4457937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563"/>
            <a:ext cx="2934014" cy="495854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3505" y="9408563"/>
            <a:ext cx="2934014" cy="495854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CDA1-4F5A-4760-9FD9-715D7B6F2598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08FF0-C493-4DF6-B93E-537568583AE4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AEAF4-2C7C-41BC-9DDE-E176001EE37E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C77BF-15D2-44BE-884B-D33DA89A9C78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77A0F-2701-4D09-9498-672A4774502C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026C8-41F1-4B11-82BC-62D7CDCFDEB9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2A47-8626-4CED-99E8-B8DD0121E85E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46A55-9407-4BD6-BC45-AF1E1D6D4AE1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2321E-C0D0-4BC3-A6E7-BADD651CCA9F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B470-48BB-46E8-AE5A-CC96F96D2133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831EF-7A53-4989-BDD1-BDC26A9CDA93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3B91FB-0342-4B61-A8DC-4453687D0C32}" type="datetime1">
              <a:rPr lang="ru-RU" smtClean="0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6464" y="2061257"/>
            <a:ext cx="9144000" cy="2387600"/>
          </a:xfrm>
        </p:spPr>
        <p:txBody>
          <a:bodyPr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вопросы предоставления участниками бюджетного процесса бюджетной (бухгалтерской) отчетности в подсистеме «Учет и отчетность» государственной интегрированной информационной системы управления общественными финансами «Электронный бюджет»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22235" y="4777099"/>
            <a:ext cx="3478138" cy="1311608"/>
          </a:xfrm>
        </p:spPr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централизованной бухгалтерии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Филиппова Елена Николаевна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93304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graphicFrame>
        <p:nvGraphicFramePr>
          <p:cNvPr id="12" name="Диаграмма 11"/>
          <p:cNvGraphicFramePr/>
          <p:nvPr/>
        </p:nvGraphicFramePr>
        <p:xfrm>
          <a:off x="2743200" y="95673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graphicFrame>
        <p:nvGraphicFramePr>
          <p:cNvPr id="14" name="Схема 13"/>
          <p:cNvGraphicFramePr/>
          <p:nvPr/>
        </p:nvGraphicFramePr>
        <p:xfrm>
          <a:off x="2020712" y="1061155"/>
          <a:ext cx="4470399" cy="5486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6852356" y="1049867"/>
          <a:ext cx="4752621" cy="5497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465689" y="1016000"/>
            <a:ext cx="6479822" cy="327378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</a:rPr>
              <a:t>Нарушения при составлении пояснительных записок</a:t>
            </a:r>
            <a:endParaRPr lang="ru-RU" sz="2000" b="1" dirty="0">
              <a:latin typeface="Times New Roman" pitchFamily="18" charset="0"/>
            </a:endParaRPr>
          </a:p>
        </p:txBody>
      </p:sp>
      <p:graphicFrame>
        <p:nvGraphicFramePr>
          <p:cNvPr id="21" name="Содержимое 20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87024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pic>
        <p:nvPicPr>
          <p:cNvPr id="4098" name="Picture 2" descr="Картинки по запросу знак минус с человечком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623986" y="3719855"/>
            <a:ext cx="2282826" cy="2853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pic>
        <p:nvPicPr>
          <p:cNvPr id="3078" name="Picture 6" descr="Картинки по запросу знак плюс с человечко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3345" y="4994778"/>
            <a:ext cx="1374646" cy="1154703"/>
          </a:xfrm>
          <a:prstGeom prst="rect">
            <a:avLst/>
          </a:prstGeom>
          <a:noFill/>
        </p:spPr>
      </p:pic>
      <p:sp>
        <p:nvSpPr>
          <p:cNvPr id="10" name="Заголовок 2"/>
          <p:cNvSpPr txBox="1">
            <a:spLocks/>
          </p:cNvSpPr>
          <p:nvPr/>
        </p:nvSpPr>
        <p:spPr bwMode="auto">
          <a:xfrm>
            <a:off x="4392706" y="903817"/>
            <a:ext cx="7617760" cy="761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algn="r" eaLnBrk="0" hangingPunct="0">
              <a:lnSpc>
                <a:spcPct val="90000"/>
              </a:lnSpc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24835" y="2030506"/>
            <a:ext cx="348278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Система удаленного финансового документооборота</a:t>
            </a:r>
            <a:endParaRPr lang="ru-RU" sz="20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38282" y="3213847"/>
            <a:ext cx="348278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Сайт УФК по Брянской области</a:t>
            </a:r>
            <a:endParaRPr lang="ru-RU" sz="20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78624" y="4329953"/>
            <a:ext cx="34827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Телефонная связь</a:t>
            </a:r>
            <a:endParaRPr lang="ru-RU" sz="20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26141" y="2030506"/>
            <a:ext cx="2043954" cy="3402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УФК по Брянской области</a:t>
            </a:r>
            <a:endParaRPr lang="ru-RU" sz="2000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296836" y="2097742"/>
            <a:ext cx="2138082" cy="3254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Субъекты отчетности</a:t>
            </a:r>
            <a:endParaRPr lang="ru-RU" sz="2000" b="1" dirty="0"/>
          </a:p>
        </p:txBody>
      </p:sp>
      <p:sp>
        <p:nvSpPr>
          <p:cNvPr id="29" name="Стрелка вправо 28"/>
          <p:cNvSpPr/>
          <p:nvPr/>
        </p:nvSpPr>
        <p:spPr>
          <a:xfrm>
            <a:off x="7288305" y="2286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7288306" y="3442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7328647" y="4571999"/>
            <a:ext cx="94129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850776" y="2285999"/>
            <a:ext cx="8606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2796988" y="3415552"/>
            <a:ext cx="914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лево 35"/>
          <p:cNvSpPr/>
          <p:nvPr/>
        </p:nvSpPr>
        <p:spPr>
          <a:xfrm>
            <a:off x="2743200" y="453165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2012"/>
              </p:ext>
            </p:extLst>
          </p:nvPr>
        </p:nvGraphicFramePr>
        <p:xfrm>
          <a:off x="2901355" y="1119502"/>
          <a:ext cx="7524516" cy="5028760"/>
        </p:xfrm>
        <a:graphic>
          <a:graphicData uri="http://schemas.openxmlformats.org/drawingml/2006/table">
            <a:tbl>
              <a:tblPr/>
              <a:tblGrid>
                <a:gridCol w="414431"/>
                <a:gridCol w="673451"/>
                <a:gridCol w="530990"/>
                <a:gridCol w="738206"/>
                <a:gridCol w="569843"/>
                <a:gridCol w="595745"/>
                <a:gridCol w="621647"/>
                <a:gridCol w="608695"/>
                <a:gridCol w="427382"/>
                <a:gridCol w="492137"/>
                <a:gridCol w="621647"/>
                <a:gridCol w="621647"/>
                <a:gridCol w="608695"/>
              </a:tblGrid>
              <a:tr h="355388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ПБС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967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КОД ГРБС ___________    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957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КОД по сводному реестру_______</a:t>
                      </a: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261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организации:_________________________________________________________________________________</a:t>
                      </a:r>
                    </a:p>
                  </a:txBody>
                  <a:tcPr marL="5063" marR="5063" marT="506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564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63" marR="5063" marT="50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6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п/п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Код формы отчетности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форм  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Статус формы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ФЛК (форматно-логический контроль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ВДК (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внутридокументальный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контроль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МДК (междокументальный контроль)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ВНК (внешний контроль)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ошибок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допустимых ошибок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не допустимых ошибок 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Протокол</a:t>
                      </a:r>
                    </a:p>
                  </a:txBody>
                  <a:tcPr marL="5063" marR="5063" marT="506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0503123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0503125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0503127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0503128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0503160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0503164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0503169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0503169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0503177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0503178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0503184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0503191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0503192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0503193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4"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0503296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9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 кол-во форм 36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063" marR="5063" marT="50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pic>
        <p:nvPicPr>
          <p:cNvPr id="6146" name="Picture 2" descr="Картинки по запросу восклицательный знак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84638"/>
            <a:ext cx="1394283" cy="2360987"/>
          </a:xfrm>
          <a:prstGeom prst="rect">
            <a:avLst/>
          </a:prstGeom>
          <a:noFill/>
        </p:spPr>
      </p:pic>
      <p:sp>
        <p:nvSpPr>
          <p:cNvPr id="12" name="Заголовок 2"/>
          <p:cNvSpPr txBox="1">
            <a:spLocks/>
          </p:cNvSpPr>
          <p:nvPr/>
        </p:nvSpPr>
        <p:spPr bwMode="auto">
          <a:xfrm>
            <a:off x="2003612" y="870221"/>
            <a:ext cx="7812741" cy="761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algn="r" eaLnBrk="0" hangingPunct="0">
              <a:lnSpc>
                <a:spcPct val="90000"/>
              </a:lnSpc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Справочник «Настройка согласования отчетных форм»</a:t>
            </a:r>
          </a:p>
          <a:p>
            <a:pPr lvl="0" algn="r" eaLnBrk="0" hangingPunct="0">
              <a:lnSpc>
                <a:spcPct val="90000"/>
              </a:lnSpc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766" y="1482725"/>
            <a:ext cx="8622707" cy="4850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0" y="370936"/>
            <a:ext cx="12192000" cy="41406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131389" y="388188"/>
            <a:ext cx="6832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Федерального казначейства по Брянской области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385" y="103517"/>
            <a:ext cx="1561381" cy="156138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051370" y="2652663"/>
            <a:ext cx="63374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C:\Users\Maluchenkov\Documents\Презентации\ЭБ\Рисунки\0_45ea6_3576cd94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0709" y="4086579"/>
            <a:ext cx="1455738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33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27720</TotalTime>
  <Words>353</Words>
  <Application>Microsoft Office PowerPoint</Application>
  <PresentationFormat>Произвольный</PresentationFormat>
  <Paragraphs>269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Текущие вопросы предоставления участниками бюджетного процесса бюджетной (бухгалтерской) отчетности в подсистеме «Учет и отчетность» государственной интегрированной информационной системы управления общественными финансами «Электронный бюджет»</vt:lpstr>
      <vt:lpstr>Презентация PowerPoint</vt:lpstr>
      <vt:lpstr>Презентация PowerPoint</vt:lpstr>
      <vt:lpstr>Нарушения при составлении пояснительных записок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Филиппова Елена Николаевна</cp:lastModifiedBy>
  <cp:revision>1070</cp:revision>
  <cp:lastPrinted>2017-10-04T06:35:36Z</cp:lastPrinted>
  <dcterms:created xsi:type="dcterms:W3CDTF">2015-03-03T16:27:21Z</dcterms:created>
  <dcterms:modified xsi:type="dcterms:W3CDTF">2017-10-06T05:51:43Z</dcterms:modified>
</cp:coreProperties>
</file>