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721" r:id="rId2"/>
    <p:sldMasterId id="2147483747" r:id="rId3"/>
    <p:sldMasterId id="2147483772" r:id="rId4"/>
    <p:sldMasterId id="2147483785" r:id="rId5"/>
    <p:sldMasterId id="2147483798" r:id="rId6"/>
    <p:sldMasterId id="2147483811" r:id="rId7"/>
    <p:sldMasterId id="2147483823" r:id="rId8"/>
  </p:sldMasterIdLst>
  <p:notesMasterIdLst>
    <p:notesMasterId r:id="rId30"/>
  </p:notesMasterIdLst>
  <p:sldIdLst>
    <p:sldId id="489" r:id="rId9"/>
    <p:sldId id="673" r:id="rId10"/>
    <p:sldId id="674" r:id="rId11"/>
    <p:sldId id="675" r:id="rId12"/>
    <p:sldId id="679" r:id="rId13"/>
    <p:sldId id="623" r:id="rId14"/>
    <p:sldId id="666" r:id="rId15"/>
    <p:sldId id="668" r:id="rId16"/>
    <p:sldId id="662" r:id="rId17"/>
    <p:sldId id="677" r:id="rId18"/>
    <p:sldId id="678" r:id="rId19"/>
    <p:sldId id="659" r:id="rId20"/>
    <p:sldId id="680" r:id="rId21"/>
    <p:sldId id="631" r:id="rId22"/>
    <p:sldId id="681" r:id="rId23"/>
    <p:sldId id="682" r:id="rId24"/>
    <p:sldId id="683" r:id="rId25"/>
    <p:sldId id="684" r:id="rId26"/>
    <p:sldId id="685" r:id="rId27"/>
    <p:sldId id="686" r:id="rId28"/>
    <p:sldId id="687" r:id="rId29"/>
  </p:sldIdLst>
  <p:sldSz cx="12801600" cy="9601200" type="A3"/>
  <p:notesSz cx="6645275" cy="9775825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libri Light" panose="020B0604020202020204" charset="0"/>
      <p:regular r:id="rId35"/>
      <p:italic r:id="rId36"/>
    </p:embeddedFont>
    <p:embeddedFont>
      <p:font typeface="Open Sans Condensed" panose="020B0604020202020204" charset="0"/>
      <p:bold r:id="rId37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54664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10932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63992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218656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733209" algn="l" defTabSz="109328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3279855" algn="l" defTabSz="109328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826510" algn="l" defTabSz="109328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4373124" algn="l" defTabSz="109328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581">
          <p15:clr>
            <a:srgbClr val="A4A3A4"/>
          </p15:clr>
        </p15:guide>
        <p15:guide id="2" pos="17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6F0"/>
    <a:srgbClr val="0000FF"/>
    <a:srgbClr val="FF0066"/>
    <a:srgbClr val="FF3399"/>
    <a:srgbClr val="008000"/>
    <a:srgbClr val="33CC33"/>
    <a:srgbClr val="FF33CC"/>
    <a:srgbClr val="990099"/>
    <a:srgbClr val="FFCCFF"/>
    <a:srgbClr val="D0D6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85" autoAdjust="0"/>
    <p:restoredTop sz="99769" autoAdjust="0"/>
  </p:normalViewPr>
  <p:slideViewPr>
    <p:cSldViewPr snapToGrid="0">
      <p:cViewPr varScale="1">
        <p:scale>
          <a:sx n="82" d="100"/>
          <a:sy n="82" d="100"/>
        </p:scale>
        <p:origin x="-1770" y="-102"/>
      </p:cViewPr>
      <p:guideLst>
        <p:guide orient="horz" pos="5580"/>
        <p:guide pos="17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viewProps" Target="viewProps.xml"/><Relationship Id="rId21" Type="http://schemas.openxmlformats.org/officeDocument/2006/relationships/slide" Target="slides/slide13.xml"/><Relationship Id="rId34" Type="http://schemas.openxmlformats.org/officeDocument/2006/relationships/font" Target="fonts/font4.fntdata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font" Target="fonts/font6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font" Target="fonts/font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font" Target="fonts/font3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880343" cy="489339"/>
          </a:xfrm>
          <a:prstGeom prst="rect">
            <a:avLst/>
          </a:prstGeom>
        </p:spPr>
        <p:txBody>
          <a:bodyPr vert="horz" lIns="90312" tIns="45157" rIns="90312" bIns="4515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3380" y="4"/>
            <a:ext cx="2880343" cy="489339"/>
          </a:xfrm>
          <a:prstGeom prst="rect">
            <a:avLst/>
          </a:prstGeom>
        </p:spPr>
        <p:txBody>
          <a:bodyPr vert="horz" lIns="90312" tIns="45157" rIns="90312" bIns="45157" rtlCol="0"/>
          <a:lstStyle>
            <a:lvl1pPr algn="r">
              <a:defRPr sz="1200"/>
            </a:lvl1pPr>
          </a:lstStyle>
          <a:p>
            <a:fld id="{364AC6B0-C38D-44B3-B1E5-026FABB06AC7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4713" y="730250"/>
            <a:ext cx="4895850" cy="3671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12" tIns="45157" rIns="90312" bIns="4515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222" y="4643245"/>
            <a:ext cx="5316841" cy="4399356"/>
          </a:xfrm>
          <a:prstGeom prst="rect">
            <a:avLst/>
          </a:prstGeom>
        </p:spPr>
        <p:txBody>
          <a:bodyPr vert="horz" lIns="90312" tIns="45157" rIns="90312" bIns="4515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4928"/>
            <a:ext cx="2880343" cy="489338"/>
          </a:xfrm>
          <a:prstGeom prst="rect">
            <a:avLst/>
          </a:prstGeom>
        </p:spPr>
        <p:txBody>
          <a:bodyPr vert="horz" lIns="90312" tIns="45157" rIns="90312" bIns="4515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3380" y="9284928"/>
            <a:ext cx="2880343" cy="489338"/>
          </a:xfrm>
          <a:prstGeom prst="rect">
            <a:avLst/>
          </a:prstGeom>
        </p:spPr>
        <p:txBody>
          <a:bodyPr vert="horz" lIns="90312" tIns="45157" rIns="90312" bIns="45157" rtlCol="0" anchor="b"/>
          <a:lstStyle>
            <a:lvl1pPr algn="r">
              <a:defRPr sz="1200"/>
            </a:lvl1pPr>
          </a:lstStyle>
          <a:p>
            <a:fld id="{C608DC69-DD7A-435E-BB76-5052C14525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300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3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6640" algn="l" defTabSz="1093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3280" algn="l" defTabSz="1093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9921" algn="l" defTabSz="1093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86561" algn="l" defTabSz="1093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33209" algn="l" defTabSz="1093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79855" algn="l" defTabSz="1093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26510" algn="l" defTabSz="1093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73124" algn="l" defTabSz="1093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200" y="1571310"/>
            <a:ext cx="9601200" cy="334264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900"/>
            </a:lvl1pPr>
            <a:lvl2pPr marL="546640" indent="0" algn="ctr">
              <a:buNone/>
              <a:defRPr sz="2400"/>
            </a:lvl2pPr>
            <a:lvl3pPr marL="1093280" indent="0" algn="ctr">
              <a:buNone/>
              <a:defRPr sz="2200"/>
            </a:lvl3pPr>
            <a:lvl4pPr marL="1639921" indent="0" algn="ctr">
              <a:buNone/>
              <a:defRPr sz="1900"/>
            </a:lvl4pPr>
            <a:lvl5pPr marL="2186561" indent="0" algn="ctr">
              <a:buNone/>
              <a:defRPr sz="1900"/>
            </a:lvl5pPr>
            <a:lvl6pPr marL="2733209" indent="0" algn="ctr">
              <a:buNone/>
              <a:defRPr sz="1900"/>
            </a:lvl6pPr>
            <a:lvl7pPr marL="3279855" indent="0" algn="ctr">
              <a:buNone/>
              <a:defRPr sz="1900"/>
            </a:lvl7pPr>
            <a:lvl8pPr marL="3826510" indent="0" algn="ctr">
              <a:buNone/>
              <a:defRPr sz="1900"/>
            </a:lvl8pPr>
            <a:lvl9pPr marL="4373124" indent="0" algn="ctr">
              <a:buNone/>
              <a:defRPr sz="1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28ED-B2EE-4F15-A0C7-6C0A4540E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873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BDE8-C4F5-46D8-A81D-B6AF711C3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636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61145" y="511275"/>
            <a:ext cx="2760345" cy="8136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80110" y="511275"/>
            <a:ext cx="8121015" cy="8136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F1A9-CE99-4E9B-9B96-ACE372EA2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424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200" y="1571310"/>
            <a:ext cx="9601200" cy="334264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900"/>
            </a:lvl1pPr>
            <a:lvl2pPr marL="546588" indent="0" algn="ctr">
              <a:buNone/>
              <a:defRPr sz="2400"/>
            </a:lvl2pPr>
            <a:lvl3pPr marL="1093177" indent="0" algn="ctr">
              <a:buNone/>
              <a:defRPr sz="2200"/>
            </a:lvl3pPr>
            <a:lvl4pPr marL="1639766" indent="0" algn="ctr">
              <a:buNone/>
              <a:defRPr sz="1900"/>
            </a:lvl4pPr>
            <a:lvl5pPr marL="2186355" indent="0" algn="ctr">
              <a:buNone/>
              <a:defRPr sz="1900"/>
            </a:lvl5pPr>
            <a:lvl6pPr marL="2732951" indent="0" algn="ctr">
              <a:buNone/>
              <a:defRPr sz="1900"/>
            </a:lvl6pPr>
            <a:lvl7pPr marL="3279546" indent="0" algn="ctr">
              <a:buNone/>
              <a:defRPr sz="1900"/>
            </a:lvl7pPr>
            <a:lvl8pPr marL="3826149" indent="0" algn="ctr">
              <a:buNone/>
              <a:defRPr sz="1900"/>
            </a:lvl8pPr>
            <a:lvl9pPr marL="4372710" indent="0" algn="ctr">
              <a:buNone/>
              <a:defRPr sz="1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28ED-B2EE-4F15-A0C7-6C0A4540E0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424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CD68-0AFD-4048-852E-53B764BC6E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621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443" y="2393636"/>
            <a:ext cx="11041380" cy="3993830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658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317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397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8635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329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795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2614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727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171C-80CF-4EB9-A959-3CDAA13E4B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665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E1EA-8D70-4860-BF45-409C57149F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874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1779" y="2353631"/>
            <a:ext cx="5415676" cy="1153477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6588" indent="0">
              <a:buNone/>
              <a:defRPr sz="2400" b="1"/>
            </a:lvl2pPr>
            <a:lvl3pPr marL="1093177" indent="0">
              <a:buNone/>
              <a:defRPr sz="2200" b="1"/>
            </a:lvl3pPr>
            <a:lvl4pPr marL="1639766" indent="0">
              <a:buNone/>
              <a:defRPr sz="1900" b="1"/>
            </a:lvl4pPr>
            <a:lvl5pPr marL="2186355" indent="0">
              <a:buNone/>
              <a:defRPr sz="1900" b="1"/>
            </a:lvl5pPr>
            <a:lvl6pPr marL="2732951" indent="0">
              <a:buNone/>
              <a:defRPr sz="1900" b="1"/>
            </a:lvl6pPr>
            <a:lvl7pPr marL="3279546" indent="0">
              <a:buNone/>
              <a:defRPr sz="1900" b="1"/>
            </a:lvl7pPr>
            <a:lvl8pPr marL="3826149" indent="0">
              <a:buNone/>
              <a:defRPr sz="1900" b="1"/>
            </a:lvl8pPr>
            <a:lvl9pPr marL="437271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81779" y="3507108"/>
            <a:ext cx="5415676" cy="515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80810" y="2353631"/>
            <a:ext cx="5442347" cy="1153477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6588" indent="0">
              <a:buNone/>
              <a:defRPr sz="2400" b="1"/>
            </a:lvl2pPr>
            <a:lvl3pPr marL="1093177" indent="0">
              <a:buNone/>
              <a:defRPr sz="2200" b="1"/>
            </a:lvl3pPr>
            <a:lvl4pPr marL="1639766" indent="0">
              <a:buNone/>
              <a:defRPr sz="1900" b="1"/>
            </a:lvl4pPr>
            <a:lvl5pPr marL="2186355" indent="0">
              <a:buNone/>
              <a:defRPr sz="1900" b="1"/>
            </a:lvl5pPr>
            <a:lvl6pPr marL="2732951" indent="0">
              <a:buNone/>
              <a:defRPr sz="1900" b="1"/>
            </a:lvl6pPr>
            <a:lvl7pPr marL="3279546" indent="0">
              <a:buNone/>
              <a:defRPr sz="1900" b="1"/>
            </a:lvl7pPr>
            <a:lvl8pPr marL="3826149" indent="0">
              <a:buNone/>
              <a:defRPr sz="1900" b="1"/>
            </a:lvl8pPr>
            <a:lvl9pPr marL="437271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80810" y="3507108"/>
            <a:ext cx="5442347" cy="515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3CE3-15E3-41B9-AE14-EA2B846D9B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398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3E9E-ECEF-4AC7-BCA9-85B732FA39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785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9584-6FC9-446B-89E9-C9D48C4D16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380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857" y="640081"/>
            <a:ext cx="4128849" cy="224028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2347" y="1382396"/>
            <a:ext cx="6480810" cy="6823074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1857" y="2880461"/>
            <a:ext cx="4128849" cy="5336225"/>
          </a:xfrm>
        </p:spPr>
        <p:txBody>
          <a:bodyPr/>
          <a:lstStyle>
            <a:lvl1pPr marL="0" indent="0">
              <a:buNone/>
              <a:defRPr sz="1900"/>
            </a:lvl1pPr>
            <a:lvl2pPr marL="546588" indent="0">
              <a:buNone/>
              <a:defRPr sz="1600"/>
            </a:lvl2pPr>
            <a:lvl3pPr marL="1093177" indent="0">
              <a:buNone/>
              <a:defRPr sz="1400"/>
            </a:lvl3pPr>
            <a:lvl4pPr marL="1639766" indent="0">
              <a:buNone/>
              <a:defRPr sz="1200"/>
            </a:lvl4pPr>
            <a:lvl5pPr marL="2186355" indent="0">
              <a:buNone/>
              <a:defRPr sz="1200"/>
            </a:lvl5pPr>
            <a:lvl6pPr marL="2732951" indent="0">
              <a:buNone/>
              <a:defRPr sz="1200"/>
            </a:lvl6pPr>
            <a:lvl7pPr marL="3279546" indent="0">
              <a:buNone/>
              <a:defRPr sz="1200"/>
            </a:lvl7pPr>
            <a:lvl8pPr marL="3826149" indent="0">
              <a:buNone/>
              <a:defRPr sz="1200"/>
            </a:lvl8pPr>
            <a:lvl9pPr marL="4372710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B9F3-39CE-44E7-B9F9-66414ECE55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07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CD68-0AFD-4048-852E-53B764BC6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189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857" y="640081"/>
            <a:ext cx="4128849" cy="224028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442347" y="1382396"/>
            <a:ext cx="6480810" cy="6823074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6588" indent="0">
              <a:buNone/>
              <a:defRPr sz="3400"/>
            </a:lvl2pPr>
            <a:lvl3pPr marL="1093177" indent="0">
              <a:buNone/>
              <a:defRPr sz="2900"/>
            </a:lvl3pPr>
            <a:lvl4pPr marL="1639766" indent="0">
              <a:buNone/>
              <a:defRPr sz="2400"/>
            </a:lvl4pPr>
            <a:lvl5pPr marL="2186355" indent="0">
              <a:buNone/>
              <a:defRPr sz="2400"/>
            </a:lvl5pPr>
            <a:lvl6pPr marL="2732951" indent="0">
              <a:buNone/>
              <a:defRPr sz="2400"/>
            </a:lvl6pPr>
            <a:lvl7pPr marL="3279546" indent="0">
              <a:buNone/>
              <a:defRPr sz="2400"/>
            </a:lvl7pPr>
            <a:lvl8pPr marL="3826149" indent="0">
              <a:buNone/>
              <a:defRPr sz="2400"/>
            </a:lvl8pPr>
            <a:lvl9pPr marL="4372710" indent="0">
              <a:buNone/>
              <a:defRPr sz="24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1857" y="2880461"/>
            <a:ext cx="4128849" cy="5336225"/>
          </a:xfrm>
        </p:spPr>
        <p:txBody>
          <a:bodyPr/>
          <a:lstStyle>
            <a:lvl1pPr marL="0" indent="0">
              <a:buNone/>
              <a:defRPr sz="1900"/>
            </a:lvl1pPr>
            <a:lvl2pPr marL="546588" indent="0">
              <a:buNone/>
              <a:defRPr sz="1600"/>
            </a:lvl2pPr>
            <a:lvl3pPr marL="1093177" indent="0">
              <a:buNone/>
              <a:defRPr sz="1400"/>
            </a:lvl3pPr>
            <a:lvl4pPr marL="1639766" indent="0">
              <a:buNone/>
              <a:defRPr sz="1200"/>
            </a:lvl4pPr>
            <a:lvl5pPr marL="2186355" indent="0">
              <a:buNone/>
              <a:defRPr sz="1200"/>
            </a:lvl5pPr>
            <a:lvl6pPr marL="2732951" indent="0">
              <a:buNone/>
              <a:defRPr sz="1200"/>
            </a:lvl6pPr>
            <a:lvl7pPr marL="3279546" indent="0">
              <a:buNone/>
              <a:defRPr sz="1200"/>
            </a:lvl7pPr>
            <a:lvl8pPr marL="3826149" indent="0">
              <a:buNone/>
              <a:defRPr sz="1200"/>
            </a:lvl8pPr>
            <a:lvl9pPr marL="4372710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362C-59B7-4224-B209-68A5E34A71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4930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BDE8-C4F5-46D8-A81D-B6AF711C3B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99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61145" y="511278"/>
            <a:ext cx="2760345" cy="8136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80110" y="511278"/>
            <a:ext cx="8121015" cy="8136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F1A9-CE99-4E9B-9B96-ACE372EA20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633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35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71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800"/>
            </a:lvl1pPr>
            <a:lvl2pPr marL="536524" indent="0" algn="ctr">
              <a:buNone/>
              <a:defRPr sz="2400"/>
            </a:lvl2pPr>
            <a:lvl3pPr marL="1073056" indent="0" algn="ctr">
              <a:buNone/>
              <a:defRPr sz="2100"/>
            </a:lvl3pPr>
            <a:lvl4pPr marL="1609574" indent="0" algn="ctr">
              <a:buNone/>
              <a:defRPr sz="1900"/>
            </a:lvl4pPr>
            <a:lvl5pPr marL="2146109" indent="0" algn="ctr">
              <a:buNone/>
              <a:defRPr sz="1900"/>
            </a:lvl5pPr>
            <a:lvl6pPr marL="2682622" indent="0" algn="ctr">
              <a:buNone/>
              <a:defRPr sz="1900"/>
            </a:lvl6pPr>
            <a:lvl7pPr marL="3219154" indent="0" algn="ctr">
              <a:buNone/>
              <a:defRPr sz="1900"/>
            </a:lvl7pPr>
            <a:lvl8pPr marL="3755688" indent="0" algn="ctr">
              <a:buNone/>
              <a:defRPr sz="1900"/>
            </a:lvl8pPr>
            <a:lvl9pPr marL="4292215" indent="0" algn="ctr">
              <a:buNone/>
              <a:defRPr sz="19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4009D-9375-49CB-9CDE-D5D0F72965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28ED-B2EE-4F15-A0C7-6C0A4540E0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1483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D6961-3886-4E66-BCE1-A3BC0F84EDB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CD68-0AFD-4048-852E-53B764BC6E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437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444" y="2393639"/>
            <a:ext cx="11041380" cy="3993832"/>
          </a:xfrm>
        </p:spPr>
        <p:txBody>
          <a:bodyPr anchor="b"/>
          <a:lstStyle>
            <a:lvl1pPr>
              <a:defRPr sz="71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73444" y="6425254"/>
            <a:ext cx="11041380" cy="2100262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53652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730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095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461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68262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191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7556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2922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845F2-18D0-48A5-95F0-8AE683AB0F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171C-80CF-4EB9-A959-3CDAA13E4B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1457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DEDBD-40E0-448D-9ECB-1403FE0989B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E1EA-8D70-4860-BF45-409C57149F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6946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777" y="511181"/>
            <a:ext cx="11041380" cy="18557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524" indent="0">
              <a:buNone/>
              <a:defRPr sz="2400" b="1"/>
            </a:lvl2pPr>
            <a:lvl3pPr marL="1073056" indent="0">
              <a:buNone/>
              <a:defRPr sz="2100" b="1"/>
            </a:lvl3pPr>
            <a:lvl4pPr marL="1609574" indent="0">
              <a:buNone/>
              <a:defRPr sz="1900" b="1"/>
            </a:lvl4pPr>
            <a:lvl5pPr marL="2146109" indent="0">
              <a:buNone/>
              <a:defRPr sz="1900" b="1"/>
            </a:lvl5pPr>
            <a:lvl6pPr marL="2682622" indent="0">
              <a:buNone/>
              <a:defRPr sz="1900" b="1"/>
            </a:lvl6pPr>
            <a:lvl7pPr marL="3219154" indent="0">
              <a:buNone/>
              <a:defRPr sz="1900" b="1"/>
            </a:lvl7pPr>
            <a:lvl8pPr marL="3755688" indent="0">
              <a:buNone/>
              <a:defRPr sz="1900" b="1"/>
            </a:lvl8pPr>
            <a:lvl9pPr marL="4292215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524" indent="0">
              <a:buNone/>
              <a:defRPr sz="2400" b="1"/>
            </a:lvl2pPr>
            <a:lvl3pPr marL="1073056" indent="0">
              <a:buNone/>
              <a:defRPr sz="2100" b="1"/>
            </a:lvl3pPr>
            <a:lvl4pPr marL="1609574" indent="0">
              <a:buNone/>
              <a:defRPr sz="1900" b="1"/>
            </a:lvl4pPr>
            <a:lvl5pPr marL="2146109" indent="0">
              <a:buNone/>
              <a:defRPr sz="1900" b="1"/>
            </a:lvl5pPr>
            <a:lvl6pPr marL="2682622" indent="0">
              <a:buNone/>
              <a:defRPr sz="1900" b="1"/>
            </a:lvl6pPr>
            <a:lvl7pPr marL="3219154" indent="0">
              <a:buNone/>
              <a:defRPr sz="1900" b="1"/>
            </a:lvl7pPr>
            <a:lvl8pPr marL="3755688" indent="0">
              <a:buNone/>
              <a:defRPr sz="1900" b="1"/>
            </a:lvl8pPr>
            <a:lvl9pPr marL="4292215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8FB87-B892-43E7-B5A6-E5BA42920C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3CE3-15E3-41B9-AE14-EA2B846D9B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7833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2463A-DA6D-4FE5-9EA8-28D05FFC25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3E9E-ECEF-4AC7-BCA9-85B732FA39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238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443" y="2393636"/>
            <a:ext cx="11041380" cy="3993830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6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3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3992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8656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332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7985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265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731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171C-80CF-4EB9-A959-3CDAA13E4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3773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0BAB0-460C-41D6-B873-B846CD4CC2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9584-6FC9-446B-89E9-C9D48C4D16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4398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825" y="640080"/>
            <a:ext cx="4128849" cy="224028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2347" y="1382462"/>
            <a:ext cx="6480810" cy="6823075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1825" y="2880360"/>
            <a:ext cx="4128849" cy="5336223"/>
          </a:xfrm>
        </p:spPr>
        <p:txBody>
          <a:bodyPr/>
          <a:lstStyle>
            <a:lvl1pPr marL="0" indent="0">
              <a:buNone/>
              <a:defRPr sz="1900"/>
            </a:lvl1pPr>
            <a:lvl2pPr marL="536524" indent="0">
              <a:buNone/>
              <a:defRPr sz="1600"/>
            </a:lvl2pPr>
            <a:lvl3pPr marL="1073056" indent="0">
              <a:buNone/>
              <a:defRPr sz="1400"/>
            </a:lvl3pPr>
            <a:lvl4pPr marL="1609574" indent="0">
              <a:buNone/>
              <a:defRPr sz="1200"/>
            </a:lvl4pPr>
            <a:lvl5pPr marL="2146109" indent="0">
              <a:buNone/>
              <a:defRPr sz="1200"/>
            </a:lvl5pPr>
            <a:lvl6pPr marL="2682622" indent="0">
              <a:buNone/>
              <a:defRPr sz="1200"/>
            </a:lvl6pPr>
            <a:lvl7pPr marL="3219154" indent="0">
              <a:buNone/>
              <a:defRPr sz="1200"/>
            </a:lvl7pPr>
            <a:lvl8pPr marL="3755688" indent="0">
              <a:buNone/>
              <a:defRPr sz="1200"/>
            </a:lvl8pPr>
            <a:lvl9pPr marL="4292215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0147C-F341-4CB6-B332-B524C9BC66B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B9F3-39CE-44E7-B9F9-66414ECE55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381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825" y="640080"/>
            <a:ext cx="4128849" cy="224028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442347" y="1382462"/>
            <a:ext cx="6480810" cy="6823075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36524" indent="0">
              <a:buNone/>
              <a:defRPr sz="3300"/>
            </a:lvl2pPr>
            <a:lvl3pPr marL="1073056" indent="0">
              <a:buNone/>
              <a:defRPr sz="2800"/>
            </a:lvl3pPr>
            <a:lvl4pPr marL="1609574" indent="0">
              <a:buNone/>
              <a:defRPr sz="2400"/>
            </a:lvl4pPr>
            <a:lvl5pPr marL="2146109" indent="0">
              <a:buNone/>
              <a:defRPr sz="2400"/>
            </a:lvl5pPr>
            <a:lvl6pPr marL="2682622" indent="0">
              <a:buNone/>
              <a:defRPr sz="2400"/>
            </a:lvl6pPr>
            <a:lvl7pPr marL="3219154" indent="0">
              <a:buNone/>
              <a:defRPr sz="2400"/>
            </a:lvl7pPr>
            <a:lvl8pPr marL="3755688" indent="0">
              <a:buNone/>
              <a:defRPr sz="2400"/>
            </a:lvl8pPr>
            <a:lvl9pPr marL="4292215" indent="0">
              <a:buNone/>
              <a:defRPr sz="24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1825" y="2880360"/>
            <a:ext cx="4128849" cy="5336223"/>
          </a:xfrm>
        </p:spPr>
        <p:txBody>
          <a:bodyPr/>
          <a:lstStyle>
            <a:lvl1pPr marL="0" indent="0">
              <a:buNone/>
              <a:defRPr sz="1900"/>
            </a:lvl1pPr>
            <a:lvl2pPr marL="536524" indent="0">
              <a:buNone/>
              <a:defRPr sz="1600"/>
            </a:lvl2pPr>
            <a:lvl3pPr marL="1073056" indent="0">
              <a:buNone/>
              <a:defRPr sz="1400"/>
            </a:lvl3pPr>
            <a:lvl4pPr marL="1609574" indent="0">
              <a:buNone/>
              <a:defRPr sz="1200"/>
            </a:lvl4pPr>
            <a:lvl5pPr marL="2146109" indent="0">
              <a:buNone/>
              <a:defRPr sz="1200"/>
            </a:lvl5pPr>
            <a:lvl6pPr marL="2682622" indent="0">
              <a:buNone/>
              <a:defRPr sz="1200"/>
            </a:lvl6pPr>
            <a:lvl7pPr marL="3219154" indent="0">
              <a:buNone/>
              <a:defRPr sz="1200"/>
            </a:lvl7pPr>
            <a:lvl8pPr marL="3755688" indent="0">
              <a:buNone/>
              <a:defRPr sz="1200"/>
            </a:lvl8pPr>
            <a:lvl9pPr marL="4292215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7FC14-E269-443E-8A77-F9D25A1CB4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362C-59B7-4224-B209-68A5E34A71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157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40BCA-590F-4B30-8CC6-A1A4CACB713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BDE8-C4F5-46D8-A81D-B6AF711C3B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824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28E8D-7E32-4AD0-8870-70B1B23B9D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F1A9-CE99-4E9B-9B96-ACE372EA20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0825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200" y="1571310"/>
            <a:ext cx="9601200" cy="334264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900"/>
            </a:lvl1pPr>
            <a:lvl2pPr marL="547132" indent="0" algn="ctr">
              <a:buNone/>
              <a:defRPr sz="2400"/>
            </a:lvl2pPr>
            <a:lvl3pPr marL="1094263" indent="0" algn="ctr">
              <a:buNone/>
              <a:defRPr sz="2200"/>
            </a:lvl3pPr>
            <a:lvl4pPr marL="1641395" indent="0" algn="ctr">
              <a:buNone/>
              <a:defRPr sz="1900"/>
            </a:lvl4pPr>
            <a:lvl5pPr marL="2188528" indent="0" algn="ctr">
              <a:buNone/>
              <a:defRPr sz="1900"/>
            </a:lvl5pPr>
            <a:lvl6pPr marL="2735661" indent="0" algn="ctr">
              <a:buNone/>
              <a:defRPr sz="1900"/>
            </a:lvl6pPr>
            <a:lvl7pPr marL="3282796" indent="0" algn="ctr">
              <a:buNone/>
              <a:defRPr sz="1900"/>
            </a:lvl7pPr>
            <a:lvl8pPr marL="3829936" indent="0" algn="ctr">
              <a:buNone/>
              <a:defRPr sz="1900"/>
            </a:lvl8pPr>
            <a:lvl9pPr marL="4377054" indent="0" algn="ctr">
              <a:buNone/>
              <a:defRPr sz="1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28ED-B2EE-4F15-A0C7-6C0A4540E0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561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CD68-0AFD-4048-852E-53B764BC6E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1446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443" y="2393636"/>
            <a:ext cx="11041380" cy="3993830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713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426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13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885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3566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827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299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770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171C-80CF-4EB9-A959-3CDAA13E4B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3265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E1EA-8D70-4860-BF45-409C57149F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147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1779" y="2353631"/>
            <a:ext cx="5415676" cy="1153477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7132" indent="0">
              <a:buNone/>
              <a:defRPr sz="2400" b="1"/>
            </a:lvl2pPr>
            <a:lvl3pPr marL="1094263" indent="0">
              <a:buNone/>
              <a:defRPr sz="2200" b="1"/>
            </a:lvl3pPr>
            <a:lvl4pPr marL="1641395" indent="0">
              <a:buNone/>
              <a:defRPr sz="1900" b="1"/>
            </a:lvl4pPr>
            <a:lvl5pPr marL="2188528" indent="0">
              <a:buNone/>
              <a:defRPr sz="1900" b="1"/>
            </a:lvl5pPr>
            <a:lvl6pPr marL="2735661" indent="0">
              <a:buNone/>
              <a:defRPr sz="1900" b="1"/>
            </a:lvl6pPr>
            <a:lvl7pPr marL="3282796" indent="0">
              <a:buNone/>
              <a:defRPr sz="1900" b="1"/>
            </a:lvl7pPr>
            <a:lvl8pPr marL="3829936" indent="0">
              <a:buNone/>
              <a:defRPr sz="1900" b="1"/>
            </a:lvl8pPr>
            <a:lvl9pPr marL="437705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81779" y="3507108"/>
            <a:ext cx="5415676" cy="515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80810" y="2353631"/>
            <a:ext cx="5442347" cy="1153477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7132" indent="0">
              <a:buNone/>
              <a:defRPr sz="2400" b="1"/>
            </a:lvl2pPr>
            <a:lvl3pPr marL="1094263" indent="0">
              <a:buNone/>
              <a:defRPr sz="2200" b="1"/>
            </a:lvl3pPr>
            <a:lvl4pPr marL="1641395" indent="0">
              <a:buNone/>
              <a:defRPr sz="1900" b="1"/>
            </a:lvl4pPr>
            <a:lvl5pPr marL="2188528" indent="0">
              <a:buNone/>
              <a:defRPr sz="1900" b="1"/>
            </a:lvl5pPr>
            <a:lvl6pPr marL="2735661" indent="0">
              <a:buNone/>
              <a:defRPr sz="1900" b="1"/>
            </a:lvl6pPr>
            <a:lvl7pPr marL="3282796" indent="0">
              <a:buNone/>
              <a:defRPr sz="1900" b="1"/>
            </a:lvl7pPr>
            <a:lvl8pPr marL="3829936" indent="0">
              <a:buNone/>
              <a:defRPr sz="1900" b="1"/>
            </a:lvl8pPr>
            <a:lvl9pPr marL="437705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80810" y="3507108"/>
            <a:ext cx="5442347" cy="515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3CE3-15E3-41B9-AE14-EA2B846D9B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84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E1EA-8D70-4860-BF45-409C57149F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9325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3E9E-ECEF-4AC7-BCA9-85B732FA39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727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9584-6FC9-446B-89E9-C9D48C4D16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0988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835" y="640081"/>
            <a:ext cx="4128849" cy="224028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2347" y="1382396"/>
            <a:ext cx="6480810" cy="6823074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1835" y="2880432"/>
            <a:ext cx="4128849" cy="5336225"/>
          </a:xfrm>
        </p:spPr>
        <p:txBody>
          <a:bodyPr/>
          <a:lstStyle>
            <a:lvl1pPr marL="0" indent="0">
              <a:buNone/>
              <a:defRPr sz="1900"/>
            </a:lvl1pPr>
            <a:lvl2pPr marL="547132" indent="0">
              <a:buNone/>
              <a:defRPr sz="1600"/>
            </a:lvl2pPr>
            <a:lvl3pPr marL="1094263" indent="0">
              <a:buNone/>
              <a:defRPr sz="1400"/>
            </a:lvl3pPr>
            <a:lvl4pPr marL="1641395" indent="0">
              <a:buNone/>
              <a:defRPr sz="1200"/>
            </a:lvl4pPr>
            <a:lvl5pPr marL="2188528" indent="0">
              <a:buNone/>
              <a:defRPr sz="1200"/>
            </a:lvl5pPr>
            <a:lvl6pPr marL="2735661" indent="0">
              <a:buNone/>
              <a:defRPr sz="1200"/>
            </a:lvl6pPr>
            <a:lvl7pPr marL="3282796" indent="0">
              <a:buNone/>
              <a:defRPr sz="1200"/>
            </a:lvl7pPr>
            <a:lvl8pPr marL="3829936" indent="0">
              <a:buNone/>
              <a:defRPr sz="1200"/>
            </a:lvl8pPr>
            <a:lvl9pPr marL="4377054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B9F3-39CE-44E7-B9F9-66414ECE55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9692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835" y="640081"/>
            <a:ext cx="4128849" cy="224028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442347" y="1382396"/>
            <a:ext cx="6480810" cy="6823074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7132" indent="0">
              <a:buNone/>
              <a:defRPr sz="3400"/>
            </a:lvl2pPr>
            <a:lvl3pPr marL="1094263" indent="0">
              <a:buNone/>
              <a:defRPr sz="2900"/>
            </a:lvl3pPr>
            <a:lvl4pPr marL="1641395" indent="0">
              <a:buNone/>
              <a:defRPr sz="2400"/>
            </a:lvl4pPr>
            <a:lvl5pPr marL="2188528" indent="0">
              <a:buNone/>
              <a:defRPr sz="2400"/>
            </a:lvl5pPr>
            <a:lvl6pPr marL="2735661" indent="0">
              <a:buNone/>
              <a:defRPr sz="2400"/>
            </a:lvl6pPr>
            <a:lvl7pPr marL="3282796" indent="0">
              <a:buNone/>
              <a:defRPr sz="2400"/>
            </a:lvl7pPr>
            <a:lvl8pPr marL="3829936" indent="0">
              <a:buNone/>
              <a:defRPr sz="2400"/>
            </a:lvl8pPr>
            <a:lvl9pPr marL="4377054" indent="0">
              <a:buNone/>
              <a:defRPr sz="24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1835" y="2880432"/>
            <a:ext cx="4128849" cy="5336225"/>
          </a:xfrm>
        </p:spPr>
        <p:txBody>
          <a:bodyPr/>
          <a:lstStyle>
            <a:lvl1pPr marL="0" indent="0">
              <a:buNone/>
              <a:defRPr sz="1900"/>
            </a:lvl1pPr>
            <a:lvl2pPr marL="547132" indent="0">
              <a:buNone/>
              <a:defRPr sz="1600"/>
            </a:lvl2pPr>
            <a:lvl3pPr marL="1094263" indent="0">
              <a:buNone/>
              <a:defRPr sz="1400"/>
            </a:lvl3pPr>
            <a:lvl4pPr marL="1641395" indent="0">
              <a:buNone/>
              <a:defRPr sz="1200"/>
            </a:lvl4pPr>
            <a:lvl5pPr marL="2188528" indent="0">
              <a:buNone/>
              <a:defRPr sz="1200"/>
            </a:lvl5pPr>
            <a:lvl6pPr marL="2735661" indent="0">
              <a:buNone/>
              <a:defRPr sz="1200"/>
            </a:lvl6pPr>
            <a:lvl7pPr marL="3282796" indent="0">
              <a:buNone/>
              <a:defRPr sz="1200"/>
            </a:lvl7pPr>
            <a:lvl8pPr marL="3829936" indent="0">
              <a:buNone/>
              <a:defRPr sz="1200"/>
            </a:lvl8pPr>
            <a:lvl9pPr marL="4377054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362C-59B7-4224-B209-68A5E34A71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468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BDE8-C4F5-46D8-A81D-B6AF711C3B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7017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61145" y="511248"/>
            <a:ext cx="2760345" cy="8136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80110" y="511248"/>
            <a:ext cx="8121015" cy="8136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F1A9-CE99-4E9B-9B96-ACE372EA20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4901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13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200" y="1571310"/>
            <a:ext cx="9601200" cy="334264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900"/>
            </a:lvl1pPr>
            <a:lvl2pPr marL="543363" indent="0" algn="ctr">
              <a:buNone/>
              <a:defRPr sz="2400"/>
            </a:lvl2pPr>
            <a:lvl3pPr marL="1086736" indent="0" algn="ctr">
              <a:buNone/>
              <a:defRPr sz="2200"/>
            </a:lvl3pPr>
            <a:lvl4pPr marL="1630122" indent="0" algn="ctr">
              <a:buNone/>
              <a:defRPr sz="1900"/>
            </a:lvl4pPr>
            <a:lvl5pPr marL="2173484" indent="0" algn="ctr">
              <a:buNone/>
              <a:defRPr sz="1900"/>
            </a:lvl5pPr>
            <a:lvl6pPr marL="2716880" indent="0" algn="ctr">
              <a:buNone/>
              <a:defRPr sz="1900"/>
            </a:lvl6pPr>
            <a:lvl7pPr marL="3260271" indent="0" algn="ctr">
              <a:buNone/>
              <a:defRPr sz="1900"/>
            </a:lvl7pPr>
            <a:lvl8pPr marL="3803633" indent="0" algn="ctr">
              <a:buNone/>
              <a:defRPr sz="1900"/>
            </a:lvl8pPr>
            <a:lvl9pPr marL="4346964" indent="0" algn="ctr">
              <a:buNone/>
              <a:defRPr sz="1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28ED-B2EE-4F15-A0C7-6C0A4540E0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4711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CD68-0AFD-4048-852E-53B764BC6E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4419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443" y="2393636"/>
            <a:ext cx="11041380" cy="3993830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33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8673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3012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734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168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602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036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469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171C-80CF-4EB9-A959-3CDAA13E4B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347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1779" y="2353631"/>
            <a:ext cx="5415676" cy="1153477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6640" indent="0">
              <a:buNone/>
              <a:defRPr sz="2400" b="1"/>
            </a:lvl2pPr>
            <a:lvl3pPr marL="1093280" indent="0">
              <a:buNone/>
              <a:defRPr sz="2200" b="1"/>
            </a:lvl3pPr>
            <a:lvl4pPr marL="1639921" indent="0">
              <a:buNone/>
              <a:defRPr sz="1900" b="1"/>
            </a:lvl4pPr>
            <a:lvl5pPr marL="2186561" indent="0">
              <a:buNone/>
              <a:defRPr sz="1900" b="1"/>
            </a:lvl5pPr>
            <a:lvl6pPr marL="2733209" indent="0">
              <a:buNone/>
              <a:defRPr sz="1900" b="1"/>
            </a:lvl6pPr>
            <a:lvl7pPr marL="3279855" indent="0">
              <a:buNone/>
              <a:defRPr sz="1900" b="1"/>
            </a:lvl7pPr>
            <a:lvl8pPr marL="3826510" indent="0">
              <a:buNone/>
              <a:defRPr sz="1900" b="1"/>
            </a:lvl8pPr>
            <a:lvl9pPr marL="437312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81779" y="3507108"/>
            <a:ext cx="5415676" cy="515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80810" y="2353631"/>
            <a:ext cx="5442347" cy="1153477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6640" indent="0">
              <a:buNone/>
              <a:defRPr sz="2400" b="1"/>
            </a:lvl2pPr>
            <a:lvl3pPr marL="1093280" indent="0">
              <a:buNone/>
              <a:defRPr sz="2200" b="1"/>
            </a:lvl3pPr>
            <a:lvl4pPr marL="1639921" indent="0">
              <a:buNone/>
              <a:defRPr sz="1900" b="1"/>
            </a:lvl4pPr>
            <a:lvl5pPr marL="2186561" indent="0">
              <a:buNone/>
              <a:defRPr sz="1900" b="1"/>
            </a:lvl5pPr>
            <a:lvl6pPr marL="2733209" indent="0">
              <a:buNone/>
              <a:defRPr sz="1900" b="1"/>
            </a:lvl6pPr>
            <a:lvl7pPr marL="3279855" indent="0">
              <a:buNone/>
              <a:defRPr sz="1900" b="1"/>
            </a:lvl7pPr>
            <a:lvl8pPr marL="3826510" indent="0">
              <a:buNone/>
              <a:defRPr sz="1900" b="1"/>
            </a:lvl8pPr>
            <a:lvl9pPr marL="437312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80810" y="3507108"/>
            <a:ext cx="5442347" cy="515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3CE3-15E3-41B9-AE14-EA2B846D9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0666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E1EA-8D70-4860-BF45-409C57149F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8350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1779" y="2353631"/>
            <a:ext cx="5415676" cy="1153477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363" indent="0">
              <a:buNone/>
              <a:defRPr sz="2400" b="1"/>
            </a:lvl2pPr>
            <a:lvl3pPr marL="1086736" indent="0">
              <a:buNone/>
              <a:defRPr sz="2200" b="1"/>
            </a:lvl3pPr>
            <a:lvl4pPr marL="1630122" indent="0">
              <a:buNone/>
              <a:defRPr sz="1900" b="1"/>
            </a:lvl4pPr>
            <a:lvl5pPr marL="2173484" indent="0">
              <a:buNone/>
              <a:defRPr sz="1900" b="1"/>
            </a:lvl5pPr>
            <a:lvl6pPr marL="2716880" indent="0">
              <a:buNone/>
              <a:defRPr sz="1900" b="1"/>
            </a:lvl6pPr>
            <a:lvl7pPr marL="3260271" indent="0">
              <a:buNone/>
              <a:defRPr sz="1900" b="1"/>
            </a:lvl7pPr>
            <a:lvl8pPr marL="3803633" indent="0">
              <a:buNone/>
              <a:defRPr sz="1900" b="1"/>
            </a:lvl8pPr>
            <a:lvl9pPr marL="434696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81779" y="3507108"/>
            <a:ext cx="5415676" cy="515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80810" y="2353631"/>
            <a:ext cx="5442347" cy="1153477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363" indent="0">
              <a:buNone/>
              <a:defRPr sz="2400" b="1"/>
            </a:lvl2pPr>
            <a:lvl3pPr marL="1086736" indent="0">
              <a:buNone/>
              <a:defRPr sz="2200" b="1"/>
            </a:lvl3pPr>
            <a:lvl4pPr marL="1630122" indent="0">
              <a:buNone/>
              <a:defRPr sz="1900" b="1"/>
            </a:lvl4pPr>
            <a:lvl5pPr marL="2173484" indent="0">
              <a:buNone/>
              <a:defRPr sz="1900" b="1"/>
            </a:lvl5pPr>
            <a:lvl6pPr marL="2716880" indent="0">
              <a:buNone/>
              <a:defRPr sz="1900" b="1"/>
            </a:lvl6pPr>
            <a:lvl7pPr marL="3260271" indent="0">
              <a:buNone/>
              <a:defRPr sz="1900" b="1"/>
            </a:lvl7pPr>
            <a:lvl8pPr marL="3803633" indent="0">
              <a:buNone/>
              <a:defRPr sz="1900" b="1"/>
            </a:lvl8pPr>
            <a:lvl9pPr marL="434696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80810" y="3507108"/>
            <a:ext cx="5442347" cy="515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3CE3-15E3-41B9-AE14-EA2B846D9B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5312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3E9E-ECEF-4AC7-BCA9-85B732FA39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5290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9584-6FC9-446B-89E9-C9D48C4D16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3578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988" y="640081"/>
            <a:ext cx="4128849" cy="224028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2347" y="1382396"/>
            <a:ext cx="6480810" cy="6823074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1988" y="2880500"/>
            <a:ext cx="4128849" cy="5336225"/>
          </a:xfrm>
        </p:spPr>
        <p:txBody>
          <a:bodyPr/>
          <a:lstStyle>
            <a:lvl1pPr marL="0" indent="0">
              <a:buNone/>
              <a:defRPr sz="1900"/>
            </a:lvl1pPr>
            <a:lvl2pPr marL="543363" indent="0">
              <a:buNone/>
              <a:defRPr sz="1600"/>
            </a:lvl2pPr>
            <a:lvl3pPr marL="1086736" indent="0">
              <a:buNone/>
              <a:defRPr sz="1400"/>
            </a:lvl3pPr>
            <a:lvl4pPr marL="1630122" indent="0">
              <a:buNone/>
              <a:defRPr sz="1200"/>
            </a:lvl4pPr>
            <a:lvl5pPr marL="2173484" indent="0">
              <a:buNone/>
              <a:defRPr sz="1200"/>
            </a:lvl5pPr>
            <a:lvl6pPr marL="2716880" indent="0">
              <a:buNone/>
              <a:defRPr sz="1200"/>
            </a:lvl6pPr>
            <a:lvl7pPr marL="3260271" indent="0">
              <a:buNone/>
              <a:defRPr sz="1200"/>
            </a:lvl7pPr>
            <a:lvl8pPr marL="3803633" indent="0">
              <a:buNone/>
              <a:defRPr sz="1200"/>
            </a:lvl8pPr>
            <a:lvl9pPr marL="4346964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B9F3-39CE-44E7-B9F9-66414ECE55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8433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988" y="640081"/>
            <a:ext cx="4128849" cy="224028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442347" y="1382396"/>
            <a:ext cx="6480810" cy="6823074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3363" indent="0">
              <a:buNone/>
              <a:defRPr sz="3400"/>
            </a:lvl2pPr>
            <a:lvl3pPr marL="1086736" indent="0">
              <a:buNone/>
              <a:defRPr sz="2900"/>
            </a:lvl3pPr>
            <a:lvl4pPr marL="1630122" indent="0">
              <a:buNone/>
              <a:defRPr sz="2400"/>
            </a:lvl4pPr>
            <a:lvl5pPr marL="2173484" indent="0">
              <a:buNone/>
              <a:defRPr sz="2400"/>
            </a:lvl5pPr>
            <a:lvl6pPr marL="2716880" indent="0">
              <a:buNone/>
              <a:defRPr sz="2400"/>
            </a:lvl6pPr>
            <a:lvl7pPr marL="3260271" indent="0">
              <a:buNone/>
              <a:defRPr sz="2400"/>
            </a:lvl7pPr>
            <a:lvl8pPr marL="3803633" indent="0">
              <a:buNone/>
              <a:defRPr sz="2400"/>
            </a:lvl8pPr>
            <a:lvl9pPr marL="4346964" indent="0">
              <a:buNone/>
              <a:defRPr sz="24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1988" y="2880500"/>
            <a:ext cx="4128849" cy="5336225"/>
          </a:xfrm>
        </p:spPr>
        <p:txBody>
          <a:bodyPr/>
          <a:lstStyle>
            <a:lvl1pPr marL="0" indent="0">
              <a:buNone/>
              <a:defRPr sz="1900"/>
            </a:lvl1pPr>
            <a:lvl2pPr marL="543363" indent="0">
              <a:buNone/>
              <a:defRPr sz="1600"/>
            </a:lvl2pPr>
            <a:lvl3pPr marL="1086736" indent="0">
              <a:buNone/>
              <a:defRPr sz="1400"/>
            </a:lvl3pPr>
            <a:lvl4pPr marL="1630122" indent="0">
              <a:buNone/>
              <a:defRPr sz="1200"/>
            </a:lvl4pPr>
            <a:lvl5pPr marL="2173484" indent="0">
              <a:buNone/>
              <a:defRPr sz="1200"/>
            </a:lvl5pPr>
            <a:lvl6pPr marL="2716880" indent="0">
              <a:buNone/>
              <a:defRPr sz="1200"/>
            </a:lvl6pPr>
            <a:lvl7pPr marL="3260271" indent="0">
              <a:buNone/>
              <a:defRPr sz="1200"/>
            </a:lvl7pPr>
            <a:lvl8pPr marL="3803633" indent="0">
              <a:buNone/>
              <a:defRPr sz="1200"/>
            </a:lvl8pPr>
            <a:lvl9pPr marL="4346964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362C-59B7-4224-B209-68A5E34A71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2001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BDE8-C4F5-46D8-A81D-B6AF711C3B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5459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61145" y="511453"/>
            <a:ext cx="2760345" cy="8136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80110" y="511453"/>
            <a:ext cx="8121015" cy="8136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F1A9-CE99-4E9B-9B96-ACE372EA20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1493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144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200" y="1571310"/>
            <a:ext cx="9601200" cy="334264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900"/>
            </a:lvl1pPr>
            <a:lvl2pPr marL="546718" indent="0" algn="ctr">
              <a:buNone/>
              <a:defRPr sz="2400"/>
            </a:lvl2pPr>
            <a:lvl3pPr marL="1093435" indent="0" algn="ctr">
              <a:buNone/>
              <a:defRPr sz="2200"/>
            </a:lvl3pPr>
            <a:lvl4pPr marL="1640154" indent="0" algn="ctr">
              <a:buNone/>
              <a:defRPr sz="1900"/>
            </a:lvl4pPr>
            <a:lvl5pPr marL="2186872" indent="0" algn="ctr">
              <a:buNone/>
              <a:defRPr sz="1900"/>
            </a:lvl5pPr>
            <a:lvl6pPr marL="2733596" indent="0" algn="ctr">
              <a:buNone/>
              <a:defRPr sz="1900"/>
            </a:lvl6pPr>
            <a:lvl7pPr marL="3280317" indent="0" algn="ctr">
              <a:buNone/>
              <a:defRPr sz="1900"/>
            </a:lvl7pPr>
            <a:lvl8pPr marL="3827051" indent="0" algn="ctr">
              <a:buNone/>
              <a:defRPr sz="1900"/>
            </a:lvl8pPr>
            <a:lvl9pPr marL="4373745" indent="0" algn="ctr">
              <a:buNone/>
              <a:defRPr sz="1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28ED-B2EE-4F15-A0C7-6C0A4540E0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770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3E9E-ECEF-4AC7-BCA9-85B732FA3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3136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CD68-0AFD-4048-852E-53B764BC6E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4516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443" y="2393636"/>
            <a:ext cx="11041380" cy="3993830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671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34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01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868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335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8031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270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7374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171C-80CF-4EB9-A959-3CDAA13E4B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9791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E1EA-8D70-4860-BF45-409C57149F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9738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1779" y="2353631"/>
            <a:ext cx="5415676" cy="1153477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6718" indent="0">
              <a:buNone/>
              <a:defRPr sz="2400" b="1"/>
            </a:lvl2pPr>
            <a:lvl3pPr marL="1093435" indent="0">
              <a:buNone/>
              <a:defRPr sz="2200" b="1"/>
            </a:lvl3pPr>
            <a:lvl4pPr marL="1640154" indent="0">
              <a:buNone/>
              <a:defRPr sz="1900" b="1"/>
            </a:lvl4pPr>
            <a:lvl5pPr marL="2186872" indent="0">
              <a:buNone/>
              <a:defRPr sz="1900" b="1"/>
            </a:lvl5pPr>
            <a:lvl6pPr marL="2733596" indent="0">
              <a:buNone/>
              <a:defRPr sz="1900" b="1"/>
            </a:lvl6pPr>
            <a:lvl7pPr marL="3280317" indent="0">
              <a:buNone/>
              <a:defRPr sz="1900" b="1"/>
            </a:lvl7pPr>
            <a:lvl8pPr marL="3827051" indent="0">
              <a:buNone/>
              <a:defRPr sz="1900" b="1"/>
            </a:lvl8pPr>
            <a:lvl9pPr marL="437374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81779" y="3507108"/>
            <a:ext cx="5415676" cy="515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80810" y="2353631"/>
            <a:ext cx="5442347" cy="1153477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6718" indent="0">
              <a:buNone/>
              <a:defRPr sz="2400" b="1"/>
            </a:lvl2pPr>
            <a:lvl3pPr marL="1093435" indent="0">
              <a:buNone/>
              <a:defRPr sz="2200" b="1"/>
            </a:lvl3pPr>
            <a:lvl4pPr marL="1640154" indent="0">
              <a:buNone/>
              <a:defRPr sz="1900" b="1"/>
            </a:lvl4pPr>
            <a:lvl5pPr marL="2186872" indent="0">
              <a:buNone/>
              <a:defRPr sz="1900" b="1"/>
            </a:lvl5pPr>
            <a:lvl6pPr marL="2733596" indent="0">
              <a:buNone/>
              <a:defRPr sz="1900" b="1"/>
            </a:lvl6pPr>
            <a:lvl7pPr marL="3280317" indent="0">
              <a:buNone/>
              <a:defRPr sz="1900" b="1"/>
            </a:lvl7pPr>
            <a:lvl8pPr marL="3827051" indent="0">
              <a:buNone/>
              <a:defRPr sz="1900" b="1"/>
            </a:lvl8pPr>
            <a:lvl9pPr marL="437374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80810" y="3507108"/>
            <a:ext cx="5442347" cy="515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3CE3-15E3-41B9-AE14-EA2B846D9B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9478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3E9E-ECEF-4AC7-BCA9-85B732FA39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8585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9584-6FC9-446B-89E9-C9D48C4D16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8214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851" y="640081"/>
            <a:ext cx="4128849" cy="224028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2347" y="1382396"/>
            <a:ext cx="6480810" cy="6823074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1851" y="2880454"/>
            <a:ext cx="4128849" cy="5336225"/>
          </a:xfrm>
        </p:spPr>
        <p:txBody>
          <a:bodyPr/>
          <a:lstStyle>
            <a:lvl1pPr marL="0" indent="0">
              <a:buNone/>
              <a:defRPr sz="1900"/>
            </a:lvl1pPr>
            <a:lvl2pPr marL="546718" indent="0">
              <a:buNone/>
              <a:defRPr sz="1600"/>
            </a:lvl2pPr>
            <a:lvl3pPr marL="1093435" indent="0">
              <a:buNone/>
              <a:defRPr sz="1400"/>
            </a:lvl3pPr>
            <a:lvl4pPr marL="1640154" indent="0">
              <a:buNone/>
              <a:defRPr sz="1200"/>
            </a:lvl4pPr>
            <a:lvl5pPr marL="2186872" indent="0">
              <a:buNone/>
              <a:defRPr sz="1200"/>
            </a:lvl5pPr>
            <a:lvl6pPr marL="2733596" indent="0">
              <a:buNone/>
              <a:defRPr sz="1200"/>
            </a:lvl6pPr>
            <a:lvl7pPr marL="3280317" indent="0">
              <a:buNone/>
              <a:defRPr sz="1200"/>
            </a:lvl7pPr>
            <a:lvl8pPr marL="3827051" indent="0">
              <a:buNone/>
              <a:defRPr sz="1200"/>
            </a:lvl8pPr>
            <a:lvl9pPr marL="4373745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B9F3-39CE-44E7-B9F9-66414ECE55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120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851" y="640081"/>
            <a:ext cx="4128849" cy="224028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442347" y="1382396"/>
            <a:ext cx="6480810" cy="6823074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6718" indent="0">
              <a:buNone/>
              <a:defRPr sz="3400"/>
            </a:lvl2pPr>
            <a:lvl3pPr marL="1093435" indent="0">
              <a:buNone/>
              <a:defRPr sz="2900"/>
            </a:lvl3pPr>
            <a:lvl4pPr marL="1640154" indent="0">
              <a:buNone/>
              <a:defRPr sz="2400"/>
            </a:lvl4pPr>
            <a:lvl5pPr marL="2186872" indent="0">
              <a:buNone/>
              <a:defRPr sz="2400"/>
            </a:lvl5pPr>
            <a:lvl6pPr marL="2733596" indent="0">
              <a:buNone/>
              <a:defRPr sz="2400"/>
            </a:lvl6pPr>
            <a:lvl7pPr marL="3280317" indent="0">
              <a:buNone/>
              <a:defRPr sz="2400"/>
            </a:lvl7pPr>
            <a:lvl8pPr marL="3827051" indent="0">
              <a:buNone/>
              <a:defRPr sz="2400"/>
            </a:lvl8pPr>
            <a:lvl9pPr marL="4373745" indent="0">
              <a:buNone/>
              <a:defRPr sz="24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1851" y="2880454"/>
            <a:ext cx="4128849" cy="5336225"/>
          </a:xfrm>
        </p:spPr>
        <p:txBody>
          <a:bodyPr/>
          <a:lstStyle>
            <a:lvl1pPr marL="0" indent="0">
              <a:buNone/>
              <a:defRPr sz="1900"/>
            </a:lvl1pPr>
            <a:lvl2pPr marL="546718" indent="0">
              <a:buNone/>
              <a:defRPr sz="1600"/>
            </a:lvl2pPr>
            <a:lvl3pPr marL="1093435" indent="0">
              <a:buNone/>
              <a:defRPr sz="1400"/>
            </a:lvl3pPr>
            <a:lvl4pPr marL="1640154" indent="0">
              <a:buNone/>
              <a:defRPr sz="1200"/>
            </a:lvl4pPr>
            <a:lvl5pPr marL="2186872" indent="0">
              <a:buNone/>
              <a:defRPr sz="1200"/>
            </a:lvl5pPr>
            <a:lvl6pPr marL="2733596" indent="0">
              <a:buNone/>
              <a:defRPr sz="1200"/>
            </a:lvl6pPr>
            <a:lvl7pPr marL="3280317" indent="0">
              <a:buNone/>
              <a:defRPr sz="1200"/>
            </a:lvl7pPr>
            <a:lvl8pPr marL="3827051" indent="0">
              <a:buNone/>
              <a:defRPr sz="1200"/>
            </a:lvl8pPr>
            <a:lvl9pPr marL="4373745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362C-59B7-4224-B209-68A5E34A71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2359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BDE8-C4F5-46D8-A81D-B6AF711C3B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5947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61145" y="511271"/>
            <a:ext cx="2760345" cy="8136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80110" y="511271"/>
            <a:ext cx="8121015" cy="8136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F1A9-CE99-4E9B-9B96-ACE372EA20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08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9584-6FC9-446B-89E9-C9D48C4D1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2624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747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71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800"/>
            </a:lvl1pPr>
            <a:lvl2pPr marL="536651" indent="0" algn="ctr">
              <a:buNone/>
              <a:defRPr sz="2400"/>
            </a:lvl2pPr>
            <a:lvl3pPr marL="1073309" indent="0" algn="ctr">
              <a:buNone/>
              <a:defRPr sz="2100"/>
            </a:lvl3pPr>
            <a:lvl4pPr marL="1609955" indent="0" algn="ctr">
              <a:buNone/>
              <a:defRPr sz="1900"/>
            </a:lvl4pPr>
            <a:lvl5pPr marL="2146615" indent="0" algn="ctr">
              <a:buNone/>
              <a:defRPr sz="1900"/>
            </a:lvl5pPr>
            <a:lvl6pPr marL="2683257" indent="0" algn="ctr">
              <a:buNone/>
              <a:defRPr sz="1900"/>
            </a:lvl6pPr>
            <a:lvl7pPr marL="3219914" indent="0" algn="ctr">
              <a:buNone/>
              <a:defRPr sz="1900"/>
            </a:lvl7pPr>
            <a:lvl8pPr marL="3756573" indent="0" algn="ctr">
              <a:buNone/>
              <a:defRPr sz="1900"/>
            </a:lvl8pPr>
            <a:lvl9pPr marL="4293228" indent="0" algn="ctr">
              <a:buNone/>
              <a:defRPr sz="19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4009D-9375-49CB-9CDE-D5D0F72965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28ED-B2EE-4F15-A0C7-6C0A4540E0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3052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D6961-3886-4E66-BCE1-A3BC0F84EDB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CD68-0AFD-4048-852E-53B764BC6E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7981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444" y="2393639"/>
            <a:ext cx="11041380" cy="3993832"/>
          </a:xfrm>
        </p:spPr>
        <p:txBody>
          <a:bodyPr anchor="b"/>
          <a:lstStyle>
            <a:lvl1pPr>
              <a:defRPr sz="71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73444" y="6425254"/>
            <a:ext cx="11041380" cy="2100262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5366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733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0995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466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6832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199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7565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2932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845F2-18D0-48A5-95F0-8AE683AB0F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171C-80CF-4EB9-A959-3CDAA13E4B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5498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DEDBD-40E0-448D-9ECB-1403FE0989B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E1EA-8D70-4860-BF45-409C57149F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852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777" y="511181"/>
            <a:ext cx="11041380" cy="18557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651" indent="0">
              <a:buNone/>
              <a:defRPr sz="2400" b="1"/>
            </a:lvl2pPr>
            <a:lvl3pPr marL="1073309" indent="0">
              <a:buNone/>
              <a:defRPr sz="2100" b="1"/>
            </a:lvl3pPr>
            <a:lvl4pPr marL="1609955" indent="0">
              <a:buNone/>
              <a:defRPr sz="1900" b="1"/>
            </a:lvl4pPr>
            <a:lvl5pPr marL="2146615" indent="0">
              <a:buNone/>
              <a:defRPr sz="1900" b="1"/>
            </a:lvl5pPr>
            <a:lvl6pPr marL="2683257" indent="0">
              <a:buNone/>
              <a:defRPr sz="1900" b="1"/>
            </a:lvl6pPr>
            <a:lvl7pPr marL="3219914" indent="0">
              <a:buNone/>
              <a:defRPr sz="1900" b="1"/>
            </a:lvl7pPr>
            <a:lvl8pPr marL="3756573" indent="0">
              <a:buNone/>
              <a:defRPr sz="1900" b="1"/>
            </a:lvl8pPr>
            <a:lvl9pPr marL="4293228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651" indent="0">
              <a:buNone/>
              <a:defRPr sz="2400" b="1"/>
            </a:lvl2pPr>
            <a:lvl3pPr marL="1073309" indent="0">
              <a:buNone/>
              <a:defRPr sz="2100" b="1"/>
            </a:lvl3pPr>
            <a:lvl4pPr marL="1609955" indent="0">
              <a:buNone/>
              <a:defRPr sz="1900" b="1"/>
            </a:lvl4pPr>
            <a:lvl5pPr marL="2146615" indent="0">
              <a:buNone/>
              <a:defRPr sz="1900" b="1"/>
            </a:lvl5pPr>
            <a:lvl6pPr marL="2683257" indent="0">
              <a:buNone/>
              <a:defRPr sz="1900" b="1"/>
            </a:lvl6pPr>
            <a:lvl7pPr marL="3219914" indent="0">
              <a:buNone/>
              <a:defRPr sz="1900" b="1"/>
            </a:lvl7pPr>
            <a:lvl8pPr marL="3756573" indent="0">
              <a:buNone/>
              <a:defRPr sz="1900" b="1"/>
            </a:lvl8pPr>
            <a:lvl9pPr marL="4293228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8FB87-B892-43E7-B5A6-E5BA42920C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3CE3-15E3-41B9-AE14-EA2B846D9B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470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2463A-DA6D-4FE5-9EA8-28D05FFC25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3E9E-ECEF-4AC7-BCA9-85B732FA39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1692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0BAB0-460C-41D6-B873-B846CD4CC2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9584-6FC9-446B-89E9-C9D48C4D16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8955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820" y="640080"/>
            <a:ext cx="4128849" cy="224028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2347" y="1382455"/>
            <a:ext cx="6480810" cy="6823075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1820" y="2880360"/>
            <a:ext cx="4128849" cy="5336223"/>
          </a:xfrm>
        </p:spPr>
        <p:txBody>
          <a:bodyPr/>
          <a:lstStyle>
            <a:lvl1pPr marL="0" indent="0">
              <a:buNone/>
              <a:defRPr sz="1900"/>
            </a:lvl1pPr>
            <a:lvl2pPr marL="536651" indent="0">
              <a:buNone/>
              <a:defRPr sz="1600"/>
            </a:lvl2pPr>
            <a:lvl3pPr marL="1073309" indent="0">
              <a:buNone/>
              <a:defRPr sz="1400"/>
            </a:lvl3pPr>
            <a:lvl4pPr marL="1609955" indent="0">
              <a:buNone/>
              <a:defRPr sz="1200"/>
            </a:lvl4pPr>
            <a:lvl5pPr marL="2146615" indent="0">
              <a:buNone/>
              <a:defRPr sz="1200"/>
            </a:lvl5pPr>
            <a:lvl6pPr marL="2683257" indent="0">
              <a:buNone/>
              <a:defRPr sz="1200"/>
            </a:lvl6pPr>
            <a:lvl7pPr marL="3219914" indent="0">
              <a:buNone/>
              <a:defRPr sz="1200"/>
            </a:lvl7pPr>
            <a:lvl8pPr marL="3756573" indent="0">
              <a:buNone/>
              <a:defRPr sz="1200"/>
            </a:lvl8pPr>
            <a:lvl9pPr marL="429322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0147C-F341-4CB6-B332-B524C9BC66B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B9F3-39CE-44E7-B9F9-66414ECE55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344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820" y="640080"/>
            <a:ext cx="4128849" cy="224028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442347" y="1382455"/>
            <a:ext cx="6480810" cy="6823075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36651" indent="0">
              <a:buNone/>
              <a:defRPr sz="3300"/>
            </a:lvl2pPr>
            <a:lvl3pPr marL="1073309" indent="0">
              <a:buNone/>
              <a:defRPr sz="2800"/>
            </a:lvl3pPr>
            <a:lvl4pPr marL="1609955" indent="0">
              <a:buNone/>
              <a:defRPr sz="2400"/>
            </a:lvl4pPr>
            <a:lvl5pPr marL="2146615" indent="0">
              <a:buNone/>
              <a:defRPr sz="2400"/>
            </a:lvl5pPr>
            <a:lvl6pPr marL="2683257" indent="0">
              <a:buNone/>
              <a:defRPr sz="2400"/>
            </a:lvl6pPr>
            <a:lvl7pPr marL="3219914" indent="0">
              <a:buNone/>
              <a:defRPr sz="2400"/>
            </a:lvl7pPr>
            <a:lvl8pPr marL="3756573" indent="0">
              <a:buNone/>
              <a:defRPr sz="2400"/>
            </a:lvl8pPr>
            <a:lvl9pPr marL="4293228" indent="0">
              <a:buNone/>
              <a:defRPr sz="24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1820" y="2880360"/>
            <a:ext cx="4128849" cy="5336223"/>
          </a:xfrm>
        </p:spPr>
        <p:txBody>
          <a:bodyPr/>
          <a:lstStyle>
            <a:lvl1pPr marL="0" indent="0">
              <a:buNone/>
              <a:defRPr sz="1900"/>
            </a:lvl1pPr>
            <a:lvl2pPr marL="536651" indent="0">
              <a:buNone/>
              <a:defRPr sz="1600"/>
            </a:lvl2pPr>
            <a:lvl3pPr marL="1073309" indent="0">
              <a:buNone/>
              <a:defRPr sz="1400"/>
            </a:lvl3pPr>
            <a:lvl4pPr marL="1609955" indent="0">
              <a:buNone/>
              <a:defRPr sz="1200"/>
            </a:lvl4pPr>
            <a:lvl5pPr marL="2146615" indent="0">
              <a:buNone/>
              <a:defRPr sz="1200"/>
            </a:lvl5pPr>
            <a:lvl6pPr marL="2683257" indent="0">
              <a:buNone/>
              <a:defRPr sz="1200"/>
            </a:lvl6pPr>
            <a:lvl7pPr marL="3219914" indent="0">
              <a:buNone/>
              <a:defRPr sz="1200"/>
            </a:lvl7pPr>
            <a:lvl8pPr marL="3756573" indent="0">
              <a:buNone/>
              <a:defRPr sz="1200"/>
            </a:lvl8pPr>
            <a:lvl9pPr marL="429322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7FC14-E269-443E-8A77-F9D25A1CB4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362C-59B7-4224-B209-68A5E34A71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30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855" y="640081"/>
            <a:ext cx="4128849" cy="224028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2347" y="1382396"/>
            <a:ext cx="6480810" cy="6823074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1855" y="2880459"/>
            <a:ext cx="4128849" cy="5336225"/>
          </a:xfrm>
        </p:spPr>
        <p:txBody>
          <a:bodyPr/>
          <a:lstStyle>
            <a:lvl1pPr marL="0" indent="0">
              <a:buNone/>
              <a:defRPr sz="1900"/>
            </a:lvl1pPr>
            <a:lvl2pPr marL="546640" indent="0">
              <a:buNone/>
              <a:defRPr sz="1600"/>
            </a:lvl2pPr>
            <a:lvl3pPr marL="1093280" indent="0">
              <a:buNone/>
              <a:defRPr sz="1400"/>
            </a:lvl3pPr>
            <a:lvl4pPr marL="1639921" indent="0">
              <a:buNone/>
              <a:defRPr sz="1200"/>
            </a:lvl4pPr>
            <a:lvl5pPr marL="2186561" indent="0">
              <a:buNone/>
              <a:defRPr sz="1200"/>
            </a:lvl5pPr>
            <a:lvl6pPr marL="2733209" indent="0">
              <a:buNone/>
              <a:defRPr sz="1200"/>
            </a:lvl6pPr>
            <a:lvl7pPr marL="3279855" indent="0">
              <a:buNone/>
              <a:defRPr sz="1200"/>
            </a:lvl7pPr>
            <a:lvl8pPr marL="3826510" indent="0">
              <a:buNone/>
              <a:defRPr sz="1200"/>
            </a:lvl8pPr>
            <a:lvl9pPr marL="4373124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B9F3-39CE-44E7-B9F9-66414ECE5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8782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40BCA-590F-4B30-8CC6-A1A4CACB713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BDE8-C4F5-46D8-A81D-B6AF711C3B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4361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28E8D-7E32-4AD0-8870-70B1B23B9D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F1A9-CE99-4E9B-9B96-ACE372EA20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6200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200" y="1571310"/>
            <a:ext cx="9601200" cy="334264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900"/>
            </a:lvl1pPr>
            <a:lvl2pPr marL="547261" indent="0" algn="ctr">
              <a:buNone/>
              <a:defRPr sz="2400"/>
            </a:lvl2pPr>
            <a:lvl3pPr marL="1094522" indent="0" algn="ctr">
              <a:buNone/>
              <a:defRPr sz="2200"/>
            </a:lvl3pPr>
            <a:lvl4pPr marL="1641783" indent="0" algn="ctr">
              <a:buNone/>
              <a:defRPr sz="1900"/>
            </a:lvl4pPr>
            <a:lvl5pPr marL="2189045" indent="0" algn="ctr">
              <a:buNone/>
              <a:defRPr sz="1900"/>
            </a:lvl5pPr>
            <a:lvl6pPr marL="2736307" indent="0" algn="ctr">
              <a:buNone/>
              <a:defRPr sz="1900"/>
            </a:lvl6pPr>
            <a:lvl7pPr marL="3283571" indent="0" algn="ctr">
              <a:buNone/>
              <a:defRPr sz="1900"/>
            </a:lvl7pPr>
            <a:lvl8pPr marL="3830838" indent="0" algn="ctr">
              <a:buNone/>
              <a:defRPr sz="1900"/>
            </a:lvl8pPr>
            <a:lvl9pPr marL="4378089" indent="0" algn="ctr">
              <a:buNone/>
              <a:defRPr sz="1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28ED-B2EE-4F15-A0C7-6C0A4540E0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5721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CD68-0AFD-4048-852E-53B764BC6E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89249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443" y="2393636"/>
            <a:ext cx="11041380" cy="3993830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726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452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178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8904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363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835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308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780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171C-80CF-4EB9-A959-3CDAA13E4B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4953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E1EA-8D70-4860-BF45-409C57149F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5126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1779" y="2353631"/>
            <a:ext cx="5415676" cy="1153477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7261" indent="0">
              <a:buNone/>
              <a:defRPr sz="2400" b="1"/>
            </a:lvl2pPr>
            <a:lvl3pPr marL="1094522" indent="0">
              <a:buNone/>
              <a:defRPr sz="2200" b="1"/>
            </a:lvl3pPr>
            <a:lvl4pPr marL="1641783" indent="0">
              <a:buNone/>
              <a:defRPr sz="1900" b="1"/>
            </a:lvl4pPr>
            <a:lvl5pPr marL="2189045" indent="0">
              <a:buNone/>
              <a:defRPr sz="1900" b="1"/>
            </a:lvl5pPr>
            <a:lvl6pPr marL="2736307" indent="0">
              <a:buNone/>
              <a:defRPr sz="1900" b="1"/>
            </a:lvl6pPr>
            <a:lvl7pPr marL="3283571" indent="0">
              <a:buNone/>
              <a:defRPr sz="1900" b="1"/>
            </a:lvl7pPr>
            <a:lvl8pPr marL="3830838" indent="0">
              <a:buNone/>
              <a:defRPr sz="1900" b="1"/>
            </a:lvl8pPr>
            <a:lvl9pPr marL="437808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81779" y="3507108"/>
            <a:ext cx="5415676" cy="515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80810" y="2353631"/>
            <a:ext cx="5442347" cy="1153477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7261" indent="0">
              <a:buNone/>
              <a:defRPr sz="2400" b="1"/>
            </a:lvl2pPr>
            <a:lvl3pPr marL="1094522" indent="0">
              <a:buNone/>
              <a:defRPr sz="2200" b="1"/>
            </a:lvl3pPr>
            <a:lvl4pPr marL="1641783" indent="0">
              <a:buNone/>
              <a:defRPr sz="1900" b="1"/>
            </a:lvl4pPr>
            <a:lvl5pPr marL="2189045" indent="0">
              <a:buNone/>
              <a:defRPr sz="1900" b="1"/>
            </a:lvl5pPr>
            <a:lvl6pPr marL="2736307" indent="0">
              <a:buNone/>
              <a:defRPr sz="1900" b="1"/>
            </a:lvl6pPr>
            <a:lvl7pPr marL="3283571" indent="0">
              <a:buNone/>
              <a:defRPr sz="1900" b="1"/>
            </a:lvl7pPr>
            <a:lvl8pPr marL="3830838" indent="0">
              <a:buNone/>
              <a:defRPr sz="1900" b="1"/>
            </a:lvl8pPr>
            <a:lvl9pPr marL="437808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80810" y="3507108"/>
            <a:ext cx="5442347" cy="515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3CE3-15E3-41B9-AE14-EA2B846D9B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293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3E9E-ECEF-4AC7-BCA9-85B732FA39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244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9584-6FC9-446B-89E9-C9D48C4D16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5867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829" y="640081"/>
            <a:ext cx="4128849" cy="224028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2347" y="1382396"/>
            <a:ext cx="6480810" cy="6823074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1829" y="2880425"/>
            <a:ext cx="4128849" cy="5336225"/>
          </a:xfrm>
        </p:spPr>
        <p:txBody>
          <a:bodyPr/>
          <a:lstStyle>
            <a:lvl1pPr marL="0" indent="0">
              <a:buNone/>
              <a:defRPr sz="1900"/>
            </a:lvl1pPr>
            <a:lvl2pPr marL="547261" indent="0">
              <a:buNone/>
              <a:defRPr sz="1600"/>
            </a:lvl2pPr>
            <a:lvl3pPr marL="1094522" indent="0">
              <a:buNone/>
              <a:defRPr sz="1400"/>
            </a:lvl3pPr>
            <a:lvl4pPr marL="1641783" indent="0">
              <a:buNone/>
              <a:defRPr sz="1200"/>
            </a:lvl4pPr>
            <a:lvl5pPr marL="2189045" indent="0">
              <a:buNone/>
              <a:defRPr sz="1200"/>
            </a:lvl5pPr>
            <a:lvl6pPr marL="2736307" indent="0">
              <a:buNone/>
              <a:defRPr sz="1200"/>
            </a:lvl6pPr>
            <a:lvl7pPr marL="3283571" indent="0">
              <a:buNone/>
              <a:defRPr sz="1200"/>
            </a:lvl7pPr>
            <a:lvl8pPr marL="3830838" indent="0">
              <a:buNone/>
              <a:defRPr sz="1200"/>
            </a:lvl8pPr>
            <a:lvl9pPr marL="4378089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B9F3-39CE-44E7-B9F9-66414ECE55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024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855" y="640081"/>
            <a:ext cx="4128849" cy="224028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442347" y="1382396"/>
            <a:ext cx="6480810" cy="6823074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6640" indent="0">
              <a:buNone/>
              <a:defRPr sz="3400"/>
            </a:lvl2pPr>
            <a:lvl3pPr marL="1093280" indent="0">
              <a:buNone/>
              <a:defRPr sz="2900"/>
            </a:lvl3pPr>
            <a:lvl4pPr marL="1639921" indent="0">
              <a:buNone/>
              <a:defRPr sz="2400"/>
            </a:lvl4pPr>
            <a:lvl5pPr marL="2186561" indent="0">
              <a:buNone/>
              <a:defRPr sz="2400"/>
            </a:lvl5pPr>
            <a:lvl6pPr marL="2733209" indent="0">
              <a:buNone/>
              <a:defRPr sz="2400"/>
            </a:lvl6pPr>
            <a:lvl7pPr marL="3279855" indent="0">
              <a:buNone/>
              <a:defRPr sz="2400"/>
            </a:lvl7pPr>
            <a:lvl8pPr marL="3826510" indent="0">
              <a:buNone/>
              <a:defRPr sz="2400"/>
            </a:lvl8pPr>
            <a:lvl9pPr marL="4373124" indent="0">
              <a:buNone/>
              <a:defRPr sz="24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1855" y="2880459"/>
            <a:ext cx="4128849" cy="5336225"/>
          </a:xfrm>
        </p:spPr>
        <p:txBody>
          <a:bodyPr/>
          <a:lstStyle>
            <a:lvl1pPr marL="0" indent="0">
              <a:buNone/>
              <a:defRPr sz="1900"/>
            </a:lvl1pPr>
            <a:lvl2pPr marL="546640" indent="0">
              <a:buNone/>
              <a:defRPr sz="1600"/>
            </a:lvl2pPr>
            <a:lvl3pPr marL="1093280" indent="0">
              <a:buNone/>
              <a:defRPr sz="1400"/>
            </a:lvl3pPr>
            <a:lvl4pPr marL="1639921" indent="0">
              <a:buNone/>
              <a:defRPr sz="1200"/>
            </a:lvl4pPr>
            <a:lvl5pPr marL="2186561" indent="0">
              <a:buNone/>
              <a:defRPr sz="1200"/>
            </a:lvl5pPr>
            <a:lvl6pPr marL="2733209" indent="0">
              <a:buNone/>
              <a:defRPr sz="1200"/>
            </a:lvl6pPr>
            <a:lvl7pPr marL="3279855" indent="0">
              <a:buNone/>
              <a:defRPr sz="1200"/>
            </a:lvl7pPr>
            <a:lvl8pPr marL="3826510" indent="0">
              <a:buNone/>
              <a:defRPr sz="1200"/>
            </a:lvl8pPr>
            <a:lvl9pPr marL="4373124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362C-59B7-4224-B209-68A5E34A7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01625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829" y="640081"/>
            <a:ext cx="4128849" cy="224028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442347" y="1382396"/>
            <a:ext cx="6480810" cy="6823074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7261" indent="0">
              <a:buNone/>
              <a:defRPr sz="3400"/>
            </a:lvl2pPr>
            <a:lvl3pPr marL="1094522" indent="0">
              <a:buNone/>
              <a:defRPr sz="2900"/>
            </a:lvl3pPr>
            <a:lvl4pPr marL="1641783" indent="0">
              <a:buNone/>
              <a:defRPr sz="2400"/>
            </a:lvl4pPr>
            <a:lvl5pPr marL="2189045" indent="0">
              <a:buNone/>
              <a:defRPr sz="2400"/>
            </a:lvl5pPr>
            <a:lvl6pPr marL="2736307" indent="0">
              <a:buNone/>
              <a:defRPr sz="2400"/>
            </a:lvl6pPr>
            <a:lvl7pPr marL="3283571" indent="0">
              <a:buNone/>
              <a:defRPr sz="2400"/>
            </a:lvl7pPr>
            <a:lvl8pPr marL="3830838" indent="0">
              <a:buNone/>
              <a:defRPr sz="2400"/>
            </a:lvl8pPr>
            <a:lvl9pPr marL="4378089" indent="0">
              <a:buNone/>
              <a:defRPr sz="24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1829" y="2880425"/>
            <a:ext cx="4128849" cy="5336225"/>
          </a:xfrm>
        </p:spPr>
        <p:txBody>
          <a:bodyPr/>
          <a:lstStyle>
            <a:lvl1pPr marL="0" indent="0">
              <a:buNone/>
              <a:defRPr sz="1900"/>
            </a:lvl1pPr>
            <a:lvl2pPr marL="547261" indent="0">
              <a:buNone/>
              <a:defRPr sz="1600"/>
            </a:lvl2pPr>
            <a:lvl3pPr marL="1094522" indent="0">
              <a:buNone/>
              <a:defRPr sz="1400"/>
            </a:lvl3pPr>
            <a:lvl4pPr marL="1641783" indent="0">
              <a:buNone/>
              <a:defRPr sz="1200"/>
            </a:lvl4pPr>
            <a:lvl5pPr marL="2189045" indent="0">
              <a:buNone/>
              <a:defRPr sz="1200"/>
            </a:lvl5pPr>
            <a:lvl6pPr marL="2736307" indent="0">
              <a:buNone/>
              <a:defRPr sz="1200"/>
            </a:lvl6pPr>
            <a:lvl7pPr marL="3283571" indent="0">
              <a:buNone/>
              <a:defRPr sz="1200"/>
            </a:lvl7pPr>
            <a:lvl8pPr marL="3830838" indent="0">
              <a:buNone/>
              <a:defRPr sz="1200"/>
            </a:lvl8pPr>
            <a:lvl9pPr marL="4378089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362C-59B7-4224-B209-68A5E34A71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1651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BDE8-C4F5-46D8-A81D-B6AF711C3B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939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61145" y="511241"/>
            <a:ext cx="2760345" cy="8136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80110" y="511241"/>
            <a:ext cx="8121015" cy="8136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F1A9-CE99-4E9B-9B96-ACE372EA20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4177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20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80110" y="511177"/>
            <a:ext cx="1104138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327" tIns="54670" rIns="109327" bIns="546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80110" y="2555875"/>
            <a:ext cx="11041380" cy="609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327" tIns="54670" rIns="109327" bIns="546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0110" y="8898993"/>
            <a:ext cx="2880360" cy="511175"/>
          </a:xfrm>
          <a:prstGeom prst="rect">
            <a:avLst/>
          </a:prstGeom>
        </p:spPr>
        <p:txBody>
          <a:bodyPr vert="horz" lIns="109327" tIns="54670" rIns="109327" bIns="5467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240530" y="8898993"/>
            <a:ext cx="4320540" cy="511175"/>
          </a:xfrm>
          <a:prstGeom prst="rect">
            <a:avLst/>
          </a:prstGeom>
        </p:spPr>
        <p:txBody>
          <a:bodyPr vert="horz" lIns="109327" tIns="54670" rIns="109327" bIns="5467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41130" y="8898993"/>
            <a:ext cx="2880360" cy="511175"/>
          </a:xfrm>
          <a:prstGeom prst="rect">
            <a:avLst/>
          </a:prstGeom>
        </p:spPr>
        <p:txBody>
          <a:bodyPr vert="horz" lIns="109327" tIns="54670" rIns="109327" bIns="5467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F6D111-74A9-45D9-ADCC-62D41ADA5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5pPr>
      <a:lvl6pPr marL="546640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6pPr>
      <a:lvl7pPr marL="1093280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7pPr>
      <a:lvl8pPr marL="1639921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8pPr>
      <a:lvl9pPr marL="2186561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9pPr>
    </p:titleStyle>
    <p:bodyStyle>
      <a:lvl1pPr marL="273320" indent="-273320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19960" indent="-27332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66601" indent="-27332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13246" indent="-27332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9887" indent="-27332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6530" indent="-273320" algn="l" defTabSz="1093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53203" indent="-273320" algn="l" defTabSz="1093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99810" indent="-273320" algn="l" defTabSz="1093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46450" indent="-273320" algn="l" defTabSz="1093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3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6640" algn="l" defTabSz="1093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3280" algn="l" defTabSz="1093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9921" algn="l" defTabSz="1093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86561" algn="l" defTabSz="1093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3209" algn="l" defTabSz="1093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9855" algn="l" defTabSz="1093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6510" algn="l" defTabSz="1093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73124" algn="l" defTabSz="1093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80110" y="511177"/>
            <a:ext cx="1104138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316" tIns="54665" rIns="109316" bIns="546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80110" y="2555875"/>
            <a:ext cx="11041380" cy="609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316" tIns="54665" rIns="109316" bIns="546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0110" y="8898996"/>
            <a:ext cx="2880360" cy="511175"/>
          </a:xfrm>
          <a:prstGeom prst="rect">
            <a:avLst/>
          </a:prstGeom>
        </p:spPr>
        <p:txBody>
          <a:bodyPr vert="horz" lIns="109316" tIns="54665" rIns="109316" bIns="5466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240530" y="8898996"/>
            <a:ext cx="4320540" cy="511175"/>
          </a:xfrm>
          <a:prstGeom prst="rect">
            <a:avLst/>
          </a:prstGeom>
        </p:spPr>
        <p:txBody>
          <a:bodyPr vert="horz" lIns="109316" tIns="54665" rIns="109316" bIns="5466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41130" y="8898996"/>
            <a:ext cx="2880360" cy="511175"/>
          </a:xfrm>
          <a:prstGeom prst="rect">
            <a:avLst/>
          </a:prstGeom>
        </p:spPr>
        <p:txBody>
          <a:bodyPr vert="horz" lIns="109316" tIns="54665" rIns="109316" bIns="5466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F6D111-74A9-45D9-ADCC-62D41ADA5A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75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5pPr>
      <a:lvl6pPr marL="546588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6pPr>
      <a:lvl7pPr marL="1093177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7pPr>
      <a:lvl8pPr marL="1639766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8pPr>
      <a:lvl9pPr marL="2186355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9pPr>
    </p:titleStyle>
    <p:bodyStyle>
      <a:lvl1pPr marL="273294" indent="-273294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19883" indent="-273294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66472" indent="-273294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13066" indent="-273294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9655" indent="-273294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6246" indent="-273294" algn="l" defTabSz="10931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52869" indent="-273294" algn="l" defTabSz="10931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99422" indent="-273294" algn="l" defTabSz="10931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46010" indent="-273294" algn="l" defTabSz="10931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317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6588" algn="l" defTabSz="109317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3177" algn="l" defTabSz="109317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9766" algn="l" defTabSz="109317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86355" algn="l" defTabSz="109317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2951" algn="l" defTabSz="109317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9546" algn="l" defTabSz="109317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6149" algn="l" defTabSz="109317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72710" algn="l" defTabSz="109317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80110" y="511181"/>
            <a:ext cx="1104138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309" tIns="53656" rIns="107309" bIns="536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80110" y="2555875"/>
            <a:ext cx="11041380" cy="609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309" tIns="53656" rIns="107309" bIns="53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0110" y="8898957"/>
            <a:ext cx="2880360" cy="511175"/>
          </a:xfrm>
          <a:prstGeom prst="rect">
            <a:avLst/>
          </a:prstGeom>
        </p:spPr>
        <p:txBody>
          <a:bodyPr vert="horz" lIns="107309" tIns="53656" rIns="107309" bIns="5365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C4F039-AB83-45EF-9121-27B4FCBDD8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240530" y="8898957"/>
            <a:ext cx="4320540" cy="511175"/>
          </a:xfrm>
          <a:prstGeom prst="rect">
            <a:avLst/>
          </a:prstGeom>
        </p:spPr>
        <p:txBody>
          <a:bodyPr vert="horz" lIns="107309" tIns="53656" rIns="107309" bIns="5365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41130" y="8898957"/>
            <a:ext cx="2880360" cy="511175"/>
          </a:xfrm>
          <a:prstGeom prst="rect">
            <a:avLst/>
          </a:prstGeom>
        </p:spPr>
        <p:txBody>
          <a:bodyPr vert="horz" lIns="107309" tIns="53656" rIns="107309" bIns="5365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F6D111-74A9-45D9-ADCC-62D41ADA5A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56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5pPr>
      <a:lvl6pPr marL="536524" algn="l" rtl="0" fontAlgn="base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6pPr>
      <a:lvl7pPr marL="1073056" algn="l" rtl="0" fontAlgn="base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7pPr>
      <a:lvl8pPr marL="1609574" algn="l" rtl="0" fontAlgn="base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8pPr>
      <a:lvl9pPr marL="2146109" algn="l" rtl="0" fontAlgn="base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9pPr>
    </p:titleStyle>
    <p:bodyStyle>
      <a:lvl1pPr marL="268256" indent="-268256" algn="l" rtl="0" eaLnBrk="0" fontAlgn="base" hangingPunct="0">
        <a:lnSpc>
          <a:spcPct val="90000"/>
        </a:lnSpc>
        <a:spcBef>
          <a:spcPts val="1176"/>
        </a:spcBef>
        <a:spcAft>
          <a:spcPct val="0"/>
        </a:spcAft>
        <a:buFont typeface="Arial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04785" indent="-268256" algn="l" rtl="0" eaLnBrk="0" fontAlgn="base" hangingPunct="0">
        <a:lnSpc>
          <a:spcPct val="90000"/>
        </a:lnSpc>
        <a:spcBef>
          <a:spcPts val="588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310" indent="-268256" algn="l" rtl="0" eaLnBrk="0" fontAlgn="base" hangingPunct="0">
        <a:lnSpc>
          <a:spcPct val="90000"/>
        </a:lnSpc>
        <a:spcBef>
          <a:spcPts val="588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850" indent="-268256" algn="l" rtl="0" eaLnBrk="0" fontAlgn="base" hangingPunct="0">
        <a:lnSpc>
          <a:spcPct val="90000"/>
        </a:lnSpc>
        <a:spcBef>
          <a:spcPts val="588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14369" indent="-268256" algn="l" rtl="0" eaLnBrk="0" fontAlgn="base" hangingPunct="0">
        <a:lnSpc>
          <a:spcPct val="90000"/>
        </a:lnSpc>
        <a:spcBef>
          <a:spcPts val="588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882" indent="-268256" algn="l" defTabSz="1073056" rtl="0" eaLnBrk="1" latinLnBrk="0" hangingPunct="1">
        <a:lnSpc>
          <a:spcPct val="90000"/>
        </a:lnSpc>
        <a:spcBef>
          <a:spcPts val="58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487426" indent="-268256" algn="l" defTabSz="1073056" rtl="0" eaLnBrk="1" latinLnBrk="0" hangingPunct="1">
        <a:lnSpc>
          <a:spcPct val="90000"/>
        </a:lnSpc>
        <a:spcBef>
          <a:spcPts val="58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942" indent="-268256" algn="l" defTabSz="1073056" rtl="0" eaLnBrk="1" latinLnBrk="0" hangingPunct="1">
        <a:lnSpc>
          <a:spcPct val="90000"/>
        </a:lnSpc>
        <a:spcBef>
          <a:spcPts val="58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560477" indent="-268256" algn="l" defTabSz="1073056" rtl="0" eaLnBrk="1" latinLnBrk="0" hangingPunct="1">
        <a:lnSpc>
          <a:spcPct val="90000"/>
        </a:lnSpc>
        <a:spcBef>
          <a:spcPts val="58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524" algn="l" defTabSz="107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3056" algn="l" defTabSz="107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574" algn="l" defTabSz="107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6109" algn="l" defTabSz="107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622" algn="l" defTabSz="107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9154" algn="l" defTabSz="107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688" algn="l" defTabSz="107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2215" algn="l" defTabSz="107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80110" y="511177"/>
            <a:ext cx="1104138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423" tIns="54717" rIns="109423" bIns="54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80110" y="2555875"/>
            <a:ext cx="11041380" cy="609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423" tIns="54717" rIns="109423" bIns="54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0110" y="8898966"/>
            <a:ext cx="2880360" cy="511175"/>
          </a:xfrm>
          <a:prstGeom prst="rect">
            <a:avLst/>
          </a:prstGeom>
        </p:spPr>
        <p:txBody>
          <a:bodyPr vert="horz" lIns="109423" tIns="54717" rIns="109423" bIns="5471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240530" y="8898966"/>
            <a:ext cx="4320540" cy="511175"/>
          </a:xfrm>
          <a:prstGeom prst="rect">
            <a:avLst/>
          </a:prstGeom>
        </p:spPr>
        <p:txBody>
          <a:bodyPr vert="horz" lIns="109423" tIns="54717" rIns="109423" bIns="5471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41130" y="8898966"/>
            <a:ext cx="2880360" cy="511175"/>
          </a:xfrm>
          <a:prstGeom prst="rect">
            <a:avLst/>
          </a:prstGeom>
        </p:spPr>
        <p:txBody>
          <a:bodyPr vert="horz" lIns="109423" tIns="54717" rIns="109423" bIns="5471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F6D111-74A9-45D9-ADCC-62D41ADA5A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14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5pPr>
      <a:lvl6pPr marL="547132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6pPr>
      <a:lvl7pPr marL="1094263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7pPr>
      <a:lvl8pPr marL="1641395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8pPr>
      <a:lvl9pPr marL="2188528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9pPr>
    </p:titleStyle>
    <p:bodyStyle>
      <a:lvl1pPr marL="273566" indent="-273566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0697" indent="-273566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67829" indent="-273566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14962" indent="-273566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2095" indent="-273566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9228" indent="-273566" algn="l" defTabSz="109426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56376" indent="-273566" algn="l" defTabSz="109426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03491" indent="-273566" algn="l" defTabSz="109426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50621" indent="-273566" algn="l" defTabSz="109426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42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7132" algn="l" defTabSz="10942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4263" algn="l" defTabSz="10942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1395" algn="l" defTabSz="10942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88528" algn="l" defTabSz="10942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5661" algn="l" defTabSz="10942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2796" algn="l" defTabSz="10942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9936" algn="l" defTabSz="10942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77054" algn="l" defTabSz="10942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80110" y="511177"/>
            <a:ext cx="1104138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679" tIns="54354" rIns="108679" bIns="543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80110" y="2555875"/>
            <a:ext cx="11041380" cy="609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679" tIns="54354" rIns="108679" bIns="543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0110" y="8899171"/>
            <a:ext cx="2880360" cy="511175"/>
          </a:xfrm>
          <a:prstGeom prst="rect">
            <a:avLst/>
          </a:prstGeom>
        </p:spPr>
        <p:txBody>
          <a:bodyPr vert="horz" lIns="108679" tIns="54354" rIns="108679" bIns="54354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240530" y="8899171"/>
            <a:ext cx="4320540" cy="511175"/>
          </a:xfrm>
          <a:prstGeom prst="rect">
            <a:avLst/>
          </a:prstGeom>
        </p:spPr>
        <p:txBody>
          <a:bodyPr vert="horz" lIns="108679" tIns="54354" rIns="108679" bIns="54354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41130" y="8899171"/>
            <a:ext cx="2880360" cy="511175"/>
          </a:xfrm>
          <a:prstGeom prst="rect">
            <a:avLst/>
          </a:prstGeom>
        </p:spPr>
        <p:txBody>
          <a:bodyPr vert="horz" lIns="108679" tIns="54354" rIns="108679" bIns="5435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F6D111-74A9-45D9-ADCC-62D41ADA5A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30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5pPr>
      <a:lvl6pPr marL="543363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6pPr>
      <a:lvl7pPr marL="1086736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7pPr>
      <a:lvl8pPr marL="1630122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8pPr>
      <a:lvl9pPr marL="2173484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9pPr>
    </p:titleStyle>
    <p:bodyStyle>
      <a:lvl1pPr marL="271680" indent="-271680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15055" indent="-27168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58427" indent="-27168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01812" indent="-27168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5189" indent="-27168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8572" indent="-271680" algn="l" defTabSz="1086736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31995" indent="-271680" algn="l" defTabSz="1086736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282" indent="-271680" algn="l" defTabSz="1086736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18673" indent="-271680" algn="l" defTabSz="1086736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67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3363" algn="l" defTabSz="10867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736" algn="l" defTabSz="10867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0122" algn="l" defTabSz="10867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484" algn="l" defTabSz="10867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880" algn="l" defTabSz="10867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0271" algn="l" defTabSz="10867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633" algn="l" defTabSz="10867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6964" algn="l" defTabSz="10867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80110" y="511177"/>
            <a:ext cx="1104138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342" tIns="54677" rIns="109342" bIns="546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80110" y="2555875"/>
            <a:ext cx="11041380" cy="609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342" tIns="54677" rIns="109342" bIns="546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0110" y="8898989"/>
            <a:ext cx="2880360" cy="511175"/>
          </a:xfrm>
          <a:prstGeom prst="rect">
            <a:avLst/>
          </a:prstGeom>
        </p:spPr>
        <p:txBody>
          <a:bodyPr vert="horz" lIns="109342" tIns="54677" rIns="109342" bIns="5467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240530" y="8898989"/>
            <a:ext cx="4320540" cy="511175"/>
          </a:xfrm>
          <a:prstGeom prst="rect">
            <a:avLst/>
          </a:prstGeom>
        </p:spPr>
        <p:txBody>
          <a:bodyPr vert="horz" lIns="109342" tIns="54677" rIns="109342" bIns="5467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41130" y="8898989"/>
            <a:ext cx="2880360" cy="511175"/>
          </a:xfrm>
          <a:prstGeom prst="rect">
            <a:avLst/>
          </a:prstGeom>
        </p:spPr>
        <p:txBody>
          <a:bodyPr vert="horz" lIns="109342" tIns="54677" rIns="109342" bIns="5467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F6D111-74A9-45D9-ADCC-62D41ADA5A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25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5pPr>
      <a:lvl6pPr marL="546718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6pPr>
      <a:lvl7pPr marL="1093435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7pPr>
      <a:lvl8pPr marL="1640154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8pPr>
      <a:lvl9pPr marL="2186872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9pPr>
    </p:titleStyle>
    <p:bodyStyle>
      <a:lvl1pPr marL="273359" indent="-273359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0077" indent="-273359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66794" indent="-273359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13517" indent="-273359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0236" indent="-273359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6956" indent="-273359" algn="l" defTabSz="1093435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53704" indent="-273359" algn="l" defTabSz="1093435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00391" indent="-273359" algn="l" defTabSz="1093435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47107" indent="-273359" algn="l" defTabSz="1093435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343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6718" algn="l" defTabSz="109343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3435" algn="l" defTabSz="109343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0154" algn="l" defTabSz="109343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86872" algn="l" defTabSz="109343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3596" algn="l" defTabSz="109343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0317" algn="l" defTabSz="109343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7051" algn="l" defTabSz="109343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73745" algn="l" defTabSz="109343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80110" y="511181"/>
            <a:ext cx="1104138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334" tIns="53668" rIns="107334" bIns="536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80110" y="2555875"/>
            <a:ext cx="11041380" cy="609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334" tIns="53668" rIns="107334" bIns="536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0110" y="8898950"/>
            <a:ext cx="2880360" cy="511175"/>
          </a:xfrm>
          <a:prstGeom prst="rect">
            <a:avLst/>
          </a:prstGeom>
        </p:spPr>
        <p:txBody>
          <a:bodyPr vert="horz" lIns="107334" tIns="53668" rIns="107334" bIns="5366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C4F039-AB83-45EF-9121-27B4FCBDD8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240530" y="8898950"/>
            <a:ext cx="4320540" cy="511175"/>
          </a:xfrm>
          <a:prstGeom prst="rect">
            <a:avLst/>
          </a:prstGeom>
        </p:spPr>
        <p:txBody>
          <a:bodyPr vert="horz" lIns="107334" tIns="53668" rIns="107334" bIns="5366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41130" y="8898950"/>
            <a:ext cx="2880360" cy="511175"/>
          </a:xfrm>
          <a:prstGeom prst="rect">
            <a:avLst/>
          </a:prstGeom>
        </p:spPr>
        <p:txBody>
          <a:bodyPr vert="horz" lIns="107334" tIns="53668" rIns="107334" bIns="5366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F6D111-74A9-45D9-ADCC-62D41ADA5A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8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5pPr>
      <a:lvl6pPr marL="536651" algn="l" rtl="0" fontAlgn="base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6pPr>
      <a:lvl7pPr marL="1073309" algn="l" rtl="0" fontAlgn="base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7pPr>
      <a:lvl8pPr marL="1609955" algn="l" rtl="0" fontAlgn="base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8pPr>
      <a:lvl9pPr marL="2146615" algn="l" rtl="0" fontAlgn="base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9pPr>
    </p:titleStyle>
    <p:bodyStyle>
      <a:lvl1pPr marL="268321" indent="-268321" algn="l" rtl="0" eaLnBrk="0" fontAlgn="base" hangingPunct="0">
        <a:lnSpc>
          <a:spcPct val="90000"/>
        </a:lnSpc>
        <a:spcBef>
          <a:spcPts val="1176"/>
        </a:spcBef>
        <a:spcAft>
          <a:spcPct val="0"/>
        </a:spcAft>
        <a:buFont typeface="Arial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04976" indent="-268321" algn="l" rtl="0" eaLnBrk="0" fontAlgn="base" hangingPunct="0">
        <a:lnSpc>
          <a:spcPct val="90000"/>
        </a:lnSpc>
        <a:spcBef>
          <a:spcPts val="588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628" indent="-268321" algn="l" rtl="0" eaLnBrk="0" fontAlgn="base" hangingPunct="0">
        <a:lnSpc>
          <a:spcPct val="90000"/>
        </a:lnSpc>
        <a:spcBef>
          <a:spcPts val="588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78292" indent="-268321" algn="l" rtl="0" eaLnBrk="0" fontAlgn="base" hangingPunct="0">
        <a:lnSpc>
          <a:spcPct val="90000"/>
        </a:lnSpc>
        <a:spcBef>
          <a:spcPts val="588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14940" indent="-268321" algn="l" rtl="0" eaLnBrk="0" fontAlgn="base" hangingPunct="0">
        <a:lnSpc>
          <a:spcPct val="90000"/>
        </a:lnSpc>
        <a:spcBef>
          <a:spcPts val="588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51581" indent="-268321" algn="l" defTabSz="1073309" rtl="0" eaLnBrk="1" latinLnBrk="0" hangingPunct="1">
        <a:lnSpc>
          <a:spcPct val="90000"/>
        </a:lnSpc>
        <a:spcBef>
          <a:spcPts val="58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488249" indent="-268321" algn="l" defTabSz="1073309" rtl="0" eaLnBrk="1" latinLnBrk="0" hangingPunct="1">
        <a:lnSpc>
          <a:spcPct val="90000"/>
        </a:lnSpc>
        <a:spcBef>
          <a:spcPts val="58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024891" indent="-268321" algn="l" defTabSz="1073309" rtl="0" eaLnBrk="1" latinLnBrk="0" hangingPunct="1">
        <a:lnSpc>
          <a:spcPct val="90000"/>
        </a:lnSpc>
        <a:spcBef>
          <a:spcPts val="58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561553" indent="-268321" algn="l" defTabSz="1073309" rtl="0" eaLnBrk="1" latinLnBrk="0" hangingPunct="1">
        <a:lnSpc>
          <a:spcPct val="90000"/>
        </a:lnSpc>
        <a:spcBef>
          <a:spcPts val="58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33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651" algn="l" defTabSz="10733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3309" algn="l" defTabSz="10733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955" algn="l" defTabSz="10733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6615" algn="l" defTabSz="10733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3257" algn="l" defTabSz="10733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9914" algn="l" defTabSz="10733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6573" algn="l" defTabSz="10733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3228" algn="l" defTabSz="10733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80110" y="511177"/>
            <a:ext cx="1104138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450" tIns="54730" rIns="109450" bIns="547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80110" y="2555875"/>
            <a:ext cx="11041380" cy="609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450" tIns="54730" rIns="109450" bIns="547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0110" y="8898959"/>
            <a:ext cx="2880360" cy="511175"/>
          </a:xfrm>
          <a:prstGeom prst="rect">
            <a:avLst/>
          </a:prstGeom>
        </p:spPr>
        <p:txBody>
          <a:bodyPr vert="horz" lIns="109450" tIns="54730" rIns="109450" bIns="5473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240530" y="8898959"/>
            <a:ext cx="4320540" cy="511175"/>
          </a:xfrm>
          <a:prstGeom prst="rect">
            <a:avLst/>
          </a:prstGeom>
        </p:spPr>
        <p:txBody>
          <a:bodyPr vert="horz" lIns="109450" tIns="54730" rIns="109450" bIns="5473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41130" y="8898959"/>
            <a:ext cx="2880360" cy="511175"/>
          </a:xfrm>
          <a:prstGeom prst="rect">
            <a:avLst/>
          </a:prstGeom>
        </p:spPr>
        <p:txBody>
          <a:bodyPr vert="horz" lIns="109450" tIns="54730" rIns="109450" bIns="5473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F6D111-74A9-45D9-ADCC-62D41ADA5A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20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5pPr>
      <a:lvl6pPr marL="547261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6pPr>
      <a:lvl7pPr marL="1094522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7pPr>
      <a:lvl8pPr marL="1641783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8pPr>
      <a:lvl9pPr marL="2189045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9pPr>
    </p:titleStyle>
    <p:bodyStyle>
      <a:lvl1pPr marL="273631" indent="-273631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0892" indent="-273631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68153" indent="-273631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15414" indent="-273631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2677" indent="-273631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9938" indent="-273631" algn="l" defTabSz="1094522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57211" indent="-273631" algn="l" defTabSz="1094522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04459" indent="-273631" algn="l" defTabSz="1094522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51721" indent="-273631" algn="l" defTabSz="1094522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452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7261" algn="l" defTabSz="109452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4522" algn="l" defTabSz="109452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1783" algn="l" defTabSz="109452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89045" algn="l" defTabSz="109452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6307" algn="l" defTabSz="109452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3571" algn="l" defTabSz="109452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0838" algn="l" defTabSz="109452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78089" algn="l" defTabSz="109452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A9584-6FC9-446B-89E9-C9D48C4D1663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1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9756" y="3205738"/>
            <a:ext cx="11493661" cy="229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sx="1000" sy="1000" algn="ctr">
              <a:srgbClr val="000000">
                <a:alpha val="32000"/>
              </a:srgbClr>
            </a:outerShdw>
          </a:effectLst>
        </p:spPr>
        <p:txBody>
          <a:bodyPr wrap="square" lIns="79502" tIns="39746" rIns="79502" bIns="39746" anchor="ctr">
            <a:spAutoFit/>
          </a:bodyPr>
          <a:lstStyle>
            <a:defPPr>
              <a:defRPr lang="ru-RU"/>
            </a:defPPr>
            <a:lvl1pPr algn="ctr">
              <a:defRPr sz="3600" b="1">
                <a:solidFill>
                  <a:prstClr val="black">
                    <a:lumMod val="50000"/>
                    <a:lumOff val="50000"/>
                  </a:prst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defRPr>
            </a:lvl1pPr>
            <a:lvl2pPr marL="451774"/>
            <a:lvl3pPr marL="903618"/>
            <a:lvl4pPr marL="1355418"/>
            <a:lvl5pPr marL="1807262"/>
            <a:lvl6pPr marL="2258957" defTabSz="903618"/>
            <a:lvl7pPr marL="2710820" defTabSz="903618"/>
            <a:lvl8pPr marL="3162631" defTabSz="903618"/>
            <a:lvl9pPr marL="3614454" defTabSz="903618"/>
          </a:lstStyle>
          <a:p>
            <a:r>
              <a:rPr lang="ru-RU" dirty="0" smtClean="0"/>
              <a:t>НОВАЦИИ </a:t>
            </a:r>
            <a:endParaRPr lang="ru-RU" dirty="0" smtClean="0"/>
          </a:p>
          <a:p>
            <a:r>
              <a:rPr lang="ru-RU" dirty="0" smtClean="0"/>
              <a:t>НОРМАТИВНОГО </a:t>
            </a:r>
            <a:r>
              <a:rPr lang="ru-RU" dirty="0" smtClean="0"/>
              <a:t>ПРАВОВОГО РЕГУЛИРОВАНИЯ </a:t>
            </a:r>
            <a:endParaRPr lang="ru-RU" dirty="0"/>
          </a:p>
          <a:p>
            <a:r>
              <a:rPr lang="ru-RU" dirty="0"/>
              <a:t>КАЗНАЧЕЙСКОГО СОПРОВОЖДЕНИЯ </a:t>
            </a:r>
          </a:p>
          <a:p>
            <a:r>
              <a:rPr lang="ru-RU" dirty="0" smtClean="0"/>
              <a:t>В </a:t>
            </a:r>
            <a:r>
              <a:rPr lang="ru-RU" dirty="0"/>
              <a:t>2020 ГОДУ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04967" y="7915619"/>
            <a:ext cx="6283977" cy="161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sx="1000" sy="1000" algn="ctr">
              <a:srgbClr val="000000">
                <a:alpha val="32000"/>
              </a:srgbClr>
            </a:outerShdw>
          </a:effectLst>
        </p:spPr>
        <p:txBody>
          <a:bodyPr wrap="square" lIns="79502" tIns="39746" rIns="79502" bIns="39746" anchor="ctr">
            <a:spAutoFit/>
          </a:bodyPr>
          <a:lstStyle/>
          <a:p>
            <a:pPr algn="ctr"/>
            <a:r>
              <a:rPr lang="ru-RU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Начальник </a:t>
            </a:r>
            <a:r>
              <a:rPr lang="ru-RU" sz="2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Отдела методического </a:t>
            </a:r>
            <a:r>
              <a:rPr lang="ru-RU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обеспечения </a:t>
            </a:r>
            <a:r>
              <a:rPr lang="ru-RU" sz="2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казначейского сопровождения Управления </a:t>
            </a:r>
            <a:r>
              <a:rPr lang="ru-RU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казначейского сопровождения</a:t>
            </a:r>
          </a:p>
          <a:p>
            <a:pPr algn="ctr"/>
            <a:r>
              <a:rPr lang="ru-RU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Федерального казначейства</a:t>
            </a:r>
          </a:p>
          <a:p>
            <a:pPr algn="ctr"/>
            <a:r>
              <a:rPr lang="ru-RU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Е.П. Тимофеева</a:t>
            </a:r>
          </a:p>
        </p:txBody>
      </p:sp>
    </p:spTree>
    <p:extLst>
      <p:ext uri="{BB962C8B-B14F-4D97-AF65-F5344CB8AC3E}">
        <p14:creationId xmlns:p14="http://schemas.microsoft.com/office/powerpoint/2010/main" val="189097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3"/>
          <p:cNvSpPr txBox="1">
            <a:spLocks/>
          </p:cNvSpPr>
          <p:nvPr/>
        </p:nvSpPr>
        <p:spPr>
          <a:xfrm>
            <a:off x="2973223" y="163285"/>
            <a:ext cx="8669763" cy="1512168"/>
          </a:xfrm>
          <a:prstGeom prst="rect">
            <a:avLst/>
          </a:prstGeom>
        </p:spPr>
        <p:txBody>
          <a:bodyPr lIns="127986" tIns="63991" rIns="127986" bIns="63991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443" y="6629"/>
            <a:ext cx="12666132" cy="744785"/>
          </a:xfrm>
          <a:prstGeom prst="rect">
            <a:avLst/>
          </a:prstGeom>
        </p:spPr>
        <p:txBody>
          <a:bodyPr wrap="square" lIns="127986" tIns="63991" rIns="127986" bIns="63991">
            <a:spAutoFit/>
          </a:bodyPr>
          <a:lstStyle/>
          <a:p>
            <a:pPr marL="0" lvl="1" algn="r" eaLnBrk="0" hangingPunct="0"/>
            <a:r>
              <a:rPr lang="ru-RU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ПРАВИЛА КАЗНАЧЕЙСКОГО СОПРОВОЖДЕНИЯ </a:t>
            </a:r>
            <a:r>
              <a:rPr lang="ru-RU" sz="2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/>
            </a:r>
            <a:br>
              <a:rPr lang="ru-RU" sz="2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</a:br>
            <a:r>
              <a:rPr lang="ru-RU" sz="2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СРЕДСТВ ГОСУДАРСТВЕННОГО </a:t>
            </a:r>
            <a:r>
              <a:rPr lang="ru-RU" sz="2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ОБОРОННОГО ЗАКАЗА</a:t>
            </a:r>
            <a:endParaRPr lang="ru-RU" sz="2000" b="1" dirty="0">
              <a:solidFill>
                <a:prstClr val="black">
                  <a:lumMod val="50000"/>
                  <a:lumOff val="50000"/>
                </a:prst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74262" y="4557374"/>
            <a:ext cx="258536" cy="406231"/>
          </a:xfrm>
          <a:prstGeom prst="rect">
            <a:avLst/>
          </a:prstGeom>
          <a:noFill/>
        </p:spPr>
        <p:txBody>
          <a:bodyPr wrap="none" lIns="127986" tIns="63991" rIns="127986" bIns="63991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flipV="1">
            <a:off x="5274264" y="4064036"/>
            <a:ext cx="1318566" cy="406231"/>
          </a:xfrm>
          <a:prstGeom prst="rect">
            <a:avLst/>
          </a:prstGeom>
          <a:noFill/>
        </p:spPr>
        <p:txBody>
          <a:bodyPr wrap="square" lIns="127986" tIns="63991" rIns="127986" bIns="63991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   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532798" y="751414"/>
            <a:ext cx="7097195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37489" y="1348808"/>
            <a:ext cx="11969490" cy="369310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«САНКЦИОНИРОВАНИЕ РАСХОДОВ »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3614" y="1776342"/>
            <a:ext cx="12381654" cy="6453257"/>
          </a:xfrm>
          <a:prstGeom prst="rect">
            <a:avLst/>
          </a:prstGeom>
          <a:solidFill>
            <a:schemeClr val="accent3">
              <a:lumMod val="20000"/>
              <a:lumOff val="80000"/>
              <a:alpha val="69000"/>
            </a:schemeClr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68" tIns="45318" rIns="90668" bIns="45318" rtlCol="0" anchor="ctr"/>
          <a:lstStyle>
            <a:defPPr>
              <a:defRPr lang="ru-RU"/>
            </a:defPPr>
            <a:lvl1pPr>
              <a:defRPr sz="180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Сведения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об операциях </a:t>
            </a:r>
            <a:r>
              <a:rPr lang="ru-RU" dirty="0"/>
              <a:t>с целевыми </a:t>
            </a:r>
            <a:r>
              <a:rPr lang="ru-RU" dirty="0" smtClean="0"/>
              <a:t>средствами </a:t>
            </a:r>
            <a:r>
              <a:rPr lang="ru-RU" b="1" dirty="0" smtClean="0"/>
              <a:t>утверждаются</a:t>
            </a:r>
            <a:r>
              <a:rPr lang="ru-RU" dirty="0" smtClean="0"/>
              <a:t> </a:t>
            </a:r>
            <a:r>
              <a:rPr lang="ru-RU" i="1" dirty="0">
                <a:solidFill>
                  <a:srgbClr val="FF0000"/>
                </a:solidFill>
              </a:rPr>
              <a:t>в электронном виде или при отсутствии технической возможности на бумажном </a:t>
            </a:r>
            <a:r>
              <a:rPr lang="ru-RU" i="1" dirty="0" smtClean="0">
                <a:solidFill>
                  <a:srgbClr val="FF0000"/>
                </a:solidFill>
              </a:rPr>
              <a:t>носителе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Разрешение </a:t>
            </a:r>
            <a:r>
              <a:rPr lang="ru-RU" dirty="0"/>
              <a:t>государственного заказчика, головного исполнителя (исполнителя-заказчика) на утверждение </a:t>
            </a:r>
            <a:r>
              <a:rPr lang="ru-RU" dirty="0" smtClean="0"/>
              <a:t>Сведений может быть предусмотрено </a:t>
            </a:r>
            <a:r>
              <a:rPr lang="ru-RU" i="1" dirty="0" smtClean="0">
                <a:solidFill>
                  <a:srgbClr val="FF0000"/>
                </a:solidFill>
              </a:rPr>
              <a:t>в условиях государственного контракта (контракта, договора) </a:t>
            </a:r>
            <a:r>
              <a:rPr lang="ru-RU" dirty="0" smtClean="0"/>
              <a:t>либо предоставлено в ТОФК </a:t>
            </a:r>
            <a:r>
              <a:rPr lang="ru-RU" i="1" dirty="0" smtClean="0">
                <a:solidFill>
                  <a:srgbClr val="FF0000"/>
                </a:solidFill>
              </a:rPr>
              <a:t>в </a:t>
            </a:r>
            <a:r>
              <a:rPr lang="ru-RU" i="1" dirty="0">
                <a:solidFill>
                  <a:srgbClr val="FF0000"/>
                </a:solidFill>
              </a:rPr>
              <a:t>электронном виде </a:t>
            </a:r>
            <a:r>
              <a:rPr lang="ru-RU" dirty="0"/>
              <a:t>или </a:t>
            </a:r>
            <a:r>
              <a:rPr lang="ru-RU" i="1" dirty="0">
                <a:solidFill>
                  <a:srgbClr val="FF0000"/>
                </a:solidFill>
              </a:rPr>
              <a:t>при отсутствии технической возможности </a:t>
            </a:r>
            <a:r>
              <a:rPr lang="ru-RU" dirty="0"/>
              <a:t>в произвольной письменной форме на официальном бланке государственного заказчика (головного исполнителя, исполнителя-заказчика</a:t>
            </a:r>
            <a:r>
              <a:rPr lang="ru-RU" dirty="0" smtClean="0"/>
              <a:t>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Оформление обращения о предоставлении разрешения на утверждение </a:t>
            </a:r>
            <a:r>
              <a:rPr lang="ru-RU" dirty="0" smtClean="0"/>
              <a:t>Сведений -</a:t>
            </a:r>
            <a:r>
              <a:rPr lang="ru-RU" dirty="0"/>
              <a:t> </a:t>
            </a:r>
            <a:r>
              <a:rPr lang="ru-RU" i="1" dirty="0" smtClean="0">
                <a:solidFill>
                  <a:srgbClr val="FF0000"/>
                </a:solidFill>
              </a:rPr>
              <a:t>в </a:t>
            </a:r>
            <a:r>
              <a:rPr lang="ru-RU" i="1" dirty="0">
                <a:solidFill>
                  <a:srgbClr val="FF0000"/>
                </a:solidFill>
              </a:rPr>
              <a:t>электронном виде </a:t>
            </a: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dirty="0" smtClean="0"/>
              <a:t>или </a:t>
            </a:r>
            <a:r>
              <a:rPr lang="ru-RU" i="1" dirty="0" smtClean="0">
                <a:solidFill>
                  <a:srgbClr val="FF0000"/>
                </a:solidFill>
              </a:rPr>
              <a:t>при </a:t>
            </a:r>
            <a:r>
              <a:rPr lang="ru-RU" i="1" dirty="0">
                <a:solidFill>
                  <a:srgbClr val="FF0000"/>
                </a:solidFill>
              </a:rPr>
              <a:t>отсутствии технической возможности </a:t>
            </a:r>
            <a:r>
              <a:rPr lang="ru-RU" dirty="0"/>
              <a:t>в произвольной письменной форме на официальном бланке головного исполнителя (</a:t>
            </a:r>
            <a:r>
              <a:rPr lang="ru-RU" dirty="0" smtClean="0"/>
              <a:t>исполнителя)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Сведения, содержащие направления расходования средств </a:t>
            </a:r>
            <a:r>
              <a:rPr lang="ru-RU" i="1" dirty="0">
                <a:solidFill>
                  <a:srgbClr val="FF0000"/>
                </a:solidFill>
              </a:rPr>
              <a:t>на перечисление прибыли </a:t>
            </a:r>
            <a:r>
              <a:rPr lang="ru-RU" dirty="0"/>
              <a:t>по государственному контракту (контракту, договору), размер которой условиями государственного контракта (контракта, договора) </a:t>
            </a:r>
            <a:r>
              <a:rPr lang="ru-RU" i="1" dirty="0">
                <a:solidFill>
                  <a:srgbClr val="FF0000"/>
                </a:solidFill>
              </a:rPr>
              <a:t>не определен, </a:t>
            </a:r>
            <a:r>
              <a:rPr lang="ru-RU" dirty="0"/>
              <a:t>утверждаются </a:t>
            </a:r>
            <a:r>
              <a:rPr lang="ru-RU" i="1" dirty="0">
                <a:solidFill>
                  <a:srgbClr val="FF0000"/>
                </a:solidFill>
              </a:rPr>
              <a:t>в электронном виде или при отсутствии технической возможности на бумажном носителе</a:t>
            </a:r>
            <a:r>
              <a:rPr lang="ru-RU" dirty="0" smtClean="0"/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/>
          </a:p>
          <a:p>
            <a:pPr algn="just"/>
            <a:r>
              <a:rPr lang="ru-RU" dirty="0" smtClean="0"/>
              <a:t>            </a:t>
            </a:r>
            <a:r>
              <a:rPr lang="ru-RU" b="1" dirty="0" smtClean="0"/>
              <a:t>для </a:t>
            </a:r>
            <a:r>
              <a:rPr lang="ru-RU" b="1" dirty="0"/>
              <a:t>головного исполнителя </a:t>
            </a:r>
            <a:r>
              <a:rPr lang="ru-RU" dirty="0"/>
              <a:t>- </a:t>
            </a:r>
            <a:r>
              <a:rPr lang="ru-RU" i="1" dirty="0">
                <a:solidFill>
                  <a:srgbClr val="FF0000"/>
                </a:solidFill>
              </a:rPr>
              <a:t>государственным заказчиком</a:t>
            </a:r>
            <a:r>
              <a:rPr lang="ru-RU" i="1" dirty="0" smtClean="0">
                <a:solidFill>
                  <a:srgbClr val="FF0000"/>
                </a:solidFill>
              </a:rPr>
              <a:t>;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            </a:t>
            </a:r>
            <a:r>
              <a:rPr lang="ru-RU" b="1" dirty="0" smtClean="0"/>
              <a:t>для </a:t>
            </a:r>
            <a:r>
              <a:rPr lang="ru-RU" b="1" dirty="0"/>
              <a:t>исполнителя </a:t>
            </a:r>
            <a:r>
              <a:rPr lang="ru-RU" dirty="0"/>
              <a:t>- </a:t>
            </a:r>
            <a:r>
              <a:rPr lang="ru-RU" i="1" dirty="0">
                <a:solidFill>
                  <a:srgbClr val="FF0000"/>
                </a:solidFill>
              </a:rPr>
              <a:t>головным исполнителем (исполнителем-заказчиком</a:t>
            </a:r>
            <a:r>
              <a:rPr lang="ru-RU" i="1" dirty="0" smtClean="0">
                <a:solidFill>
                  <a:srgbClr val="FF0000"/>
                </a:solidFill>
              </a:rPr>
              <a:t>);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           </a:t>
            </a:r>
            <a:r>
              <a:rPr lang="ru-RU" b="1" dirty="0" smtClean="0"/>
              <a:t>для </a:t>
            </a:r>
            <a:r>
              <a:rPr lang="ru-RU" b="1" dirty="0"/>
              <a:t>обособленного (структурного) подразделения головного исполнителя (исполнителя) </a:t>
            </a:r>
            <a:r>
              <a:rPr lang="ru-RU" dirty="0"/>
              <a:t>– </a:t>
            </a:r>
            <a:r>
              <a:rPr lang="ru-RU" i="1" dirty="0" smtClean="0">
                <a:solidFill>
                  <a:srgbClr val="FF0000"/>
                </a:solidFill>
              </a:rPr>
              <a:t>государственным </a:t>
            </a:r>
          </a:p>
          <a:p>
            <a:pPr algn="just"/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smtClean="0">
                <a:solidFill>
                  <a:srgbClr val="FF0000"/>
                </a:solidFill>
              </a:rPr>
              <a:t>          </a:t>
            </a:r>
            <a:r>
              <a:rPr lang="ru-RU" i="1" dirty="0" smtClean="0">
                <a:solidFill>
                  <a:srgbClr val="FF0000"/>
                </a:solidFill>
              </a:rPr>
              <a:t>заказчиком, </a:t>
            </a:r>
            <a:r>
              <a:rPr lang="ru-RU" i="1" dirty="0">
                <a:solidFill>
                  <a:srgbClr val="FF0000"/>
                </a:solidFill>
              </a:rPr>
              <a:t>головным исполнителем (исполнителем-заказчиком). </a:t>
            </a:r>
            <a:endParaRPr lang="ru-RU" dirty="0"/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>
          <a:xfrm>
            <a:off x="12593694" y="9363921"/>
            <a:ext cx="381531" cy="3298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54664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0932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3992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18656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733209" algn="l" defTabSz="109328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3279855" algn="l" defTabSz="109328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826510" algn="l" defTabSz="109328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4373124" algn="l" defTabSz="109328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400" dirty="0" smtClean="0">
                <a:solidFill>
                  <a:prstClr val="black">
                    <a:tint val="75000"/>
                  </a:prstClr>
                </a:solidFill>
              </a:rPr>
              <a:t>9</a:t>
            </a:r>
            <a:endParaRPr lang="ru-RU" sz="1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8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3"/>
          <p:cNvSpPr txBox="1">
            <a:spLocks/>
          </p:cNvSpPr>
          <p:nvPr/>
        </p:nvSpPr>
        <p:spPr>
          <a:xfrm>
            <a:off x="2973223" y="163285"/>
            <a:ext cx="8669763" cy="1512168"/>
          </a:xfrm>
          <a:prstGeom prst="rect">
            <a:avLst/>
          </a:prstGeom>
        </p:spPr>
        <p:txBody>
          <a:bodyPr lIns="127986" tIns="63991" rIns="127986" bIns="63991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2318" y="6629"/>
            <a:ext cx="12666132" cy="744785"/>
          </a:xfrm>
          <a:prstGeom prst="rect">
            <a:avLst/>
          </a:prstGeom>
        </p:spPr>
        <p:txBody>
          <a:bodyPr wrap="square" lIns="127986" tIns="63991" rIns="127986" bIns="63991">
            <a:spAutoFit/>
          </a:bodyPr>
          <a:lstStyle/>
          <a:p>
            <a:pPr marL="0" lvl="1" algn="r" eaLnBrk="0" hangingPunct="0"/>
            <a:r>
              <a:rPr lang="ru-RU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ПРАВИЛА КАЗНАЧЕЙСКОГО СОПРОВОЖДЕНИЯ </a:t>
            </a:r>
            <a:endParaRPr lang="ru-RU" sz="2000" b="1" dirty="0" smtClean="0">
              <a:solidFill>
                <a:prstClr val="black">
                  <a:lumMod val="50000"/>
                  <a:lumOff val="50000"/>
                </a:prst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  <a:p>
            <a:pPr marL="0" lvl="1" algn="r" eaLnBrk="0" hangingPunct="0"/>
            <a:r>
              <a:rPr lang="ru-RU" sz="2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СРЕДСТВ ГОСУДАРСТВЕННОГО </a:t>
            </a:r>
            <a:r>
              <a:rPr lang="ru-RU" sz="2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ОБОРОННОГО ЗАКАЗА</a:t>
            </a:r>
            <a:endParaRPr lang="ru-RU" sz="2000" b="1" dirty="0">
              <a:solidFill>
                <a:prstClr val="black">
                  <a:lumMod val="50000"/>
                  <a:lumOff val="50000"/>
                </a:prst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74262" y="4557374"/>
            <a:ext cx="258536" cy="406231"/>
          </a:xfrm>
          <a:prstGeom prst="rect">
            <a:avLst/>
          </a:prstGeom>
          <a:noFill/>
        </p:spPr>
        <p:txBody>
          <a:bodyPr wrap="none" lIns="127986" tIns="63991" rIns="127986" bIns="63991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flipV="1">
            <a:off x="5274264" y="4064036"/>
            <a:ext cx="1318566" cy="406231"/>
          </a:xfrm>
          <a:prstGeom prst="rect">
            <a:avLst/>
          </a:prstGeom>
          <a:noFill/>
        </p:spPr>
        <p:txBody>
          <a:bodyPr wrap="square" lIns="127986" tIns="63991" rIns="127986" bIns="63991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   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648446" y="716689"/>
            <a:ext cx="6993122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70194" y="1256208"/>
            <a:ext cx="12448224" cy="369310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«ИНЫЕ ПОЛОЖЕНИЯ»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618" y="1695123"/>
            <a:ext cx="12471375" cy="5550288"/>
          </a:xfrm>
          <a:prstGeom prst="rect">
            <a:avLst/>
          </a:prstGeom>
          <a:solidFill>
            <a:schemeClr val="accent3">
              <a:lumMod val="20000"/>
              <a:lumOff val="80000"/>
              <a:alpha val="69000"/>
            </a:schemeClr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68" tIns="45318" rIns="90668" bIns="45318" rtlCol="0" anchor="ctr"/>
          <a:lstStyle>
            <a:defPPr>
              <a:defRPr lang="ru-RU"/>
            </a:defPPr>
            <a:lvl1pPr>
              <a:defRPr sz="180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dirty="0" smtClean="0"/>
              <a:t>Права </a:t>
            </a:r>
            <a:r>
              <a:rPr lang="ru-RU" dirty="0"/>
              <a:t>государственного заказчика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 smtClean="0"/>
              <a:t>   …</a:t>
            </a:r>
            <a:endParaRPr lang="ru-RU" dirty="0"/>
          </a:p>
          <a:p>
            <a:pPr algn="ctr"/>
            <a:r>
              <a:rPr lang="ru-RU" i="1" dirty="0">
                <a:solidFill>
                  <a:srgbClr val="FF0000"/>
                </a:solidFill>
              </a:rPr>
              <a:t>запрашивать у головного исполнителя расчетно-калькуляционные материалы, а также информацию о затратах </a:t>
            </a: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по </a:t>
            </a:r>
            <a:r>
              <a:rPr lang="ru-RU" i="1" dirty="0">
                <a:solidFill>
                  <a:srgbClr val="FF0000"/>
                </a:solidFill>
              </a:rPr>
              <a:t>государственному контракту в соответствии с Федеральным законом "О государственном оборонном заказе</a:t>
            </a:r>
            <a:r>
              <a:rPr lang="ru-RU" i="1" dirty="0" smtClean="0">
                <a:solidFill>
                  <a:srgbClr val="FF0000"/>
                </a:solidFill>
              </a:rPr>
              <a:t>";</a:t>
            </a:r>
          </a:p>
          <a:p>
            <a:pPr algn="ctr"/>
            <a:endParaRPr lang="ru-RU" dirty="0"/>
          </a:p>
          <a:p>
            <a:pPr algn="ctr"/>
            <a:r>
              <a:rPr lang="ru-RU" i="1" dirty="0">
                <a:solidFill>
                  <a:srgbClr val="FF0000"/>
                </a:solidFill>
              </a:rPr>
              <a:t>включать в условия государственного контракта положения о разрешении на утверждение сведений </a:t>
            </a: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головным </a:t>
            </a:r>
            <a:r>
              <a:rPr lang="ru-RU" i="1" dirty="0">
                <a:solidFill>
                  <a:srgbClr val="FF0000"/>
                </a:solidFill>
              </a:rPr>
              <a:t>исполнителем</a:t>
            </a:r>
            <a:r>
              <a:rPr lang="ru-RU" i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dirty="0" smtClean="0"/>
              <a:t>   ….</a:t>
            </a:r>
            <a:endParaRPr lang="ru-RU" dirty="0"/>
          </a:p>
          <a:p>
            <a:r>
              <a:rPr lang="ru-RU" dirty="0"/>
              <a:t>Права головного исполнителя (исполнителя</a:t>
            </a:r>
            <a:r>
              <a:rPr lang="ru-RU" dirty="0" smtClean="0"/>
              <a:t>):</a:t>
            </a:r>
          </a:p>
          <a:p>
            <a:r>
              <a:rPr lang="ru-RU" dirty="0" smtClean="0"/>
              <a:t>   ….</a:t>
            </a:r>
            <a:endParaRPr lang="ru-RU" dirty="0"/>
          </a:p>
          <a:p>
            <a:pPr algn="ctr"/>
            <a:r>
              <a:rPr lang="ru-RU" i="1" dirty="0">
                <a:solidFill>
                  <a:srgbClr val="FF0000"/>
                </a:solidFill>
              </a:rPr>
              <a:t>включать в условия контракта (договора) положения о разрешении на утверждение сведений </a:t>
            </a:r>
            <a:r>
              <a:rPr lang="ru-RU" i="1" dirty="0" smtClean="0">
                <a:solidFill>
                  <a:srgbClr val="FF0000"/>
                </a:solidFill>
              </a:rPr>
              <a:t>исполнителем</a:t>
            </a:r>
          </a:p>
          <a:p>
            <a:r>
              <a:rPr lang="ru-RU" dirty="0" smtClean="0"/>
              <a:t>    …</a:t>
            </a:r>
            <a:endParaRPr lang="ru-RU" dirty="0"/>
          </a:p>
          <a:p>
            <a:r>
              <a:rPr lang="ru-RU" dirty="0"/>
              <a:t>Обязанности головного исполнителя (исполнителя</a:t>
            </a:r>
            <a:r>
              <a:rPr lang="ru-RU" dirty="0" smtClean="0"/>
              <a:t>):</a:t>
            </a:r>
          </a:p>
          <a:p>
            <a:r>
              <a:rPr lang="ru-RU" dirty="0" smtClean="0"/>
              <a:t>   …</a:t>
            </a:r>
            <a:endParaRPr lang="ru-RU" dirty="0"/>
          </a:p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представлять </a:t>
            </a:r>
            <a:r>
              <a:rPr lang="ru-RU" i="1" dirty="0">
                <a:solidFill>
                  <a:srgbClr val="FF0000"/>
                </a:solidFill>
              </a:rPr>
              <a:t>по запросу государственного заказчика расчетно-калькуляционные материалы, а также информацию </a:t>
            </a: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о </a:t>
            </a:r>
            <a:r>
              <a:rPr lang="ru-RU" i="1" dirty="0">
                <a:solidFill>
                  <a:srgbClr val="FF0000"/>
                </a:solidFill>
              </a:rPr>
              <a:t>затратах по государственному контракту в соответствии с Федеральным законом "О государственном </a:t>
            </a: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оборонном </a:t>
            </a:r>
            <a:r>
              <a:rPr lang="ru-RU" i="1" dirty="0">
                <a:solidFill>
                  <a:srgbClr val="FF0000"/>
                </a:solidFill>
              </a:rPr>
              <a:t>заказе". </a:t>
            </a:r>
            <a:endParaRPr lang="ru-RU" i="1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 smtClean="0"/>
              <a:t>   </a:t>
            </a:r>
            <a:r>
              <a:rPr lang="ru-RU" dirty="0" smtClean="0"/>
              <a:t>….</a:t>
            </a:r>
            <a:endParaRPr lang="ru-RU" dirty="0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12512669" y="9363921"/>
            <a:ext cx="381531" cy="3298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54664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0932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3992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18656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733209" algn="l" defTabSz="109328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3279855" algn="l" defTabSz="109328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826510" algn="l" defTabSz="109328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4373124" algn="l" defTabSz="109328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400" dirty="0" smtClean="0">
                <a:solidFill>
                  <a:prstClr val="black">
                    <a:tint val="75000"/>
                  </a:prstClr>
                </a:solidFill>
              </a:rPr>
              <a:t>10</a:t>
            </a:r>
            <a:endParaRPr lang="ru-RU" sz="1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46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6018" y="6626"/>
            <a:ext cx="12666132" cy="744785"/>
          </a:xfrm>
          <a:prstGeom prst="rect">
            <a:avLst/>
          </a:prstGeom>
        </p:spPr>
        <p:txBody>
          <a:bodyPr wrap="square" lIns="127986" tIns="63991" rIns="127986" bIns="63991">
            <a:spAutoFit/>
          </a:bodyPr>
          <a:lstStyle/>
          <a:p>
            <a:pPr marL="0" lvl="1" algn="r" eaLnBrk="0" hangingPunct="0"/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Open Sans Condensed" panose="020B0604020202020204" charset="0"/>
                <a:cs typeface="Open Sans Condensed" panose="020B0604020202020204" charset="0"/>
              </a:rPr>
              <a:t>ПОРЯДОК ОСУЩЕСТВЛЕНИЯ ТОФК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Open Sans Condensed" panose="020B0604020202020204" charset="0"/>
                <a:cs typeface="Open Sans Condensed" panose="020B0604020202020204" charset="0"/>
              </a:rPr>
              <a:t>САНКЦИОНИРОВАНИЯ РАСХОДОВ</a:t>
            </a:r>
          </a:p>
          <a:p>
            <a:pPr marL="0" lvl="1" algn="r" eaLnBrk="0" hangingPunct="0"/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Open Sans Condensed" panose="020B0604020202020204" charset="0"/>
                <a:cs typeface="Open Sans Condensed" panose="020B0604020202020204" charset="0"/>
              </a:rPr>
              <a:t> ПРИ </a:t>
            </a: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Open Sans Condensed" panose="020B0604020202020204" charset="0"/>
                <a:cs typeface="Open Sans Condensed" panose="020B0604020202020204" charset="0"/>
              </a:rPr>
              <a:t>КАЗНАЧЕЙСКОМ СОПРОВОЖДЕНИИ ЦЕЛЕВЫХ СРЕДСТВ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058136" y="734248"/>
            <a:ext cx="7535138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0464" y="1097280"/>
            <a:ext cx="12425959" cy="8001000"/>
          </a:xfrm>
          <a:prstGeom prst="rect">
            <a:avLst/>
          </a:prstGeom>
          <a:solidFill>
            <a:schemeClr val="accent3">
              <a:lumMod val="20000"/>
              <a:lumOff val="80000"/>
              <a:alpha val="69000"/>
            </a:schemeClr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68" tIns="45318" rIns="90668" bIns="45318" rtlCol="0" anchor="ctr"/>
          <a:lstStyle>
            <a:defPPr>
              <a:defRPr lang="ru-RU"/>
            </a:defPPr>
            <a:lvl1pPr>
              <a:defRPr sz="180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Сведения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об операциях </a:t>
            </a:r>
            <a:r>
              <a:rPr lang="ru-RU" dirty="0"/>
              <a:t>с целевыми </a:t>
            </a:r>
            <a:r>
              <a:rPr lang="ru-RU" dirty="0" smtClean="0"/>
              <a:t>средствами </a:t>
            </a:r>
            <a:r>
              <a:rPr lang="ru-RU" b="1" dirty="0" smtClean="0"/>
              <a:t>утверждаются</a:t>
            </a:r>
            <a:r>
              <a:rPr lang="ru-RU" dirty="0" smtClean="0"/>
              <a:t> </a:t>
            </a:r>
            <a:r>
              <a:rPr lang="ru-RU" i="1" dirty="0">
                <a:solidFill>
                  <a:srgbClr val="FF0000"/>
                </a:solidFill>
              </a:rPr>
              <a:t>в электронном виде или при отсутствии технической возможности на бумажном </a:t>
            </a:r>
            <a:r>
              <a:rPr lang="ru-RU" i="1" dirty="0" smtClean="0">
                <a:solidFill>
                  <a:srgbClr val="FF0000"/>
                </a:solidFill>
              </a:rPr>
              <a:t>носителе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Разрешение </a:t>
            </a:r>
            <a:r>
              <a:rPr lang="ru-RU" dirty="0"/>
              <a:t>государственного заказчика, головного исполнителя (исполнителя-заказчика) на утверждение </a:t>
            </a:r>
            <a:r>
              <a:rPr lang="ru-RU" dirty="0" smtClean="0"/>
              <a:t>Сведений может быть предусмотрено </a:t>
            </a:r>
            <a:r>
              <a:rPr lang="ru-RU" i="1" dirty="0" smtClean="0">
                <a:solidFill>
                  <a:srgbClr val="FF0000"/>
                </a:solidFill>
              </a:rPr>
              <a:t>в условиях государственного контракта (контракта, договора) </a:t>
            </a:r>
            <a:r>
              <a:rPr lang="ru-RU" dirty="0" smtClean="0"/>
              <a:t>либо предоставлено в ТОФК </a:t>
            </a:r>
            <a:r>
              <a:rPr lang="ru-RU" i="1" dirty="0" smtClean="0">
                <a:solidFill>
                  <a:srgbClr val="FF0000"/>
                </a:solidFill>
              </a:rPr>
              <a:t>в </a:t>
            </a:r>
            <a:r>
              <a:rPr lang="ru-RU" i="1" dirty="0">
                <a:solidFill>
                  <a:srgbClr val="FF0000"/>
                </a:solidFill>
              </a:rPr>
              <a:t>электронном виде </a:t>
            </a:r>
            <a:r>
              <a:rPr lang="ru-RU" dirty="0"/>
              <a:t>или </a:t>
            </a:r>
            <a:r>
              <a:rPr lang="ru-RU" i="1" dirty="0">
                <a:solidFill>
                  <a:srgbClr val="FF0000"/>
                </a:solidFill>
              </a:rPr>
              <a:t>при отсутствии технической возможности </a:t>
            </a:r>
            <a:r>
              <a:rPr lang="ru-RU" dirty="0"/>
              <a:t>в произвольной письменной форме на официальном бланке государственного заказчика (головного исполнителя, исполнителя-заказчика</a:t>
            </a:r>
            <a:r>
              <a:rPr lang="ru-RU" dirty="0" smtClean="0"/>
              <a:t>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Сведения</a:t>
            </a:r>
            <a:r>
              <a:rPr lang="ru-RU" dirty="0"/>
              <a:t>, содержащие направления расходования средств </a:t>
            </a:r>
            <a:r>
              <a:rPr lang="ru-RU" i="1" dirty="0">
                <a:solidFill>
                  <a:srgbClr val="FF0000"/>
                </a:solidFill>
              </a:rPr>
              <a:t>на перечислении прибыли </a:t>
            </a:r>
            <a:r>
              <a:rPr lang="ru-RU" dirty="0"/>
              <a:t>по государственному контракту, контракту учреждения, договору о капитальных вложениях, договору о проведении капитального ремонта, договору, утверждаются в электронном виде или при отсутствии технической возможности на бумажном носителе:</a:t>
            </a:r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/>
          </a:p>
          <a:p>
            <a:pPr algn="just"/>
            <a:r>
              <a:rPr lang="ru-RU" dirty="0" smtClean="0"/>
              <a:t>     </a:t>
            </a:r>
            <a:r>
              <a:rPr lang="ru-RU" dirty="0" smtClean="0"/>
              <a:t>а</a:t>
            </a:r>
            <a:r>
              <a:rPr lang="ru-RU" dirty="0"/>
              <a:t>) </a:t>
            </a:r>
            <a:r>
              <a:rPr lang="ru-RU" b="1" dirty="0"/>
              <a:t>для исполнителя </a:t>
            </a:r>
            <a:r>
              <a:rPr lang="ru-RU" dirty="0"/>
              <a:t>по государственному контракту, контракту учреждения, договору о капитальных вложениях, </a:t>
            </a:r>
            <a:r>
              <a:rPr lang="ru-RU" dirty="0" smtClean="0"/>
              <a:t>   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dirty="0" smtClean="0"/>
              <a:t>договору </a:t>
            </a:r>
            <a:r>
              <a:rPr lang="ru-RU" dirty="0"/>
              <a:t>о проведении капитального ремонта, договору, утверждаются -– </a:t>
            </a:r>
            <a:r>
              <a:rPr lang="ru-RU" i="1" dirty="0">
                <a:solidFill>
                  <a:srgbClr val="FF0000"/>
                </a:solidFill>
              </a:rPr>
              <a:t>государственным (муниципальным) </a:t>
            </a:r>
            <a:endParaRPr lang="ru-RU" i="1" dirty="0" smtClean="0">
              <a:solidFill>
                <a:srgbClr val="FF0000"/>
              </a:solidFill>
            </a:endParaRPr>
          </a:p>
          <a:p>
            <a:pPr algn="just"/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smtClean="0">
                <a:solidFill>
                  <a:srgbClr val="FF0000"/>
                </a:solidFill>
              </a:rPr>
              <a:t>    </a:t>
            </a:r>
            <a:r>
              <a:rPr lang="ru-RU" i="1" dirty="0" smtClean="0">
                <a:solidFill>
                  <a:srgbClr val="FF0000"/>
                </a:solidFill>
              </a:rPr>
              <a:t>заказчиком</a:t>
            </a:r>
            <a:r>
              <a:rPr lang="ru-RU" i="1" dirty="0">
                <a:solidFill>
                  <a:srgbClr val="FF0000"/>
                </a:solidFill>
              </a:rPr>
              <a:t>, заказчиком-учреждения;</a:t>
            </a:r>
          </a:p>
          <a:p>
            <a:pPr algn="just"/>
            <a:r>
              <a:rPr lang="ru-RU" dirty="0" smtClean="0"/>
              <a:t>     </a:t>
            </a:r>
            <a:r>
              <a:rPr lang="ru-RU" dirty="0" smtClean="0"/>
              <a:t>б</a:t>
            </a:r>
            <a:r>
              <a:rPr lang="ru-RU" dirty="0"/>
              <a:t>) </a:t>
            </a:r>
            <a:r>
              <a:rPr lang="ru-RU" b="1" dirty="0"/>
              <a:t>для исполнителя (соисполнителя) </a:t>
            </a:r>
            <a:r>
              <a:rPr lang="ru-RU" dirty="0"/>
              <a:t>по договору  -– </a:t>
            </a:r>
            <a:r>
              <a:rPr lang="ru-RU" i="1" dirty="0">
                <a:solidFill>
                  <a:srgbClr val="FF0000"/>
                </a:solidFill>
              </a:rPr>
              <a:t>юридическим лицом, являющимся заказчиком по договору</a:t>
            </a:r>
            <a:r>
              <a:rPr lang="ru-RU" i="1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endParaRPr lang="ru-RU" i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При направлении расходования целевых средств, подлежащих перечислению на счета, открытые юридическому лицу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учреждении Центрального банка Российской Федерации или в кредитной </a:t>
            </a:r>
            <a:r>
              <a:rPr lang="ru-RU" dirty="0" smtClean="0"/>
              <a:t>организации</a:t>
            </a:r>
            <a:r>
              <a:rPr lang="ru-RU" dirty="0" smtClean="0"/>
              <a:t>: </a:t>
            </a:r>
            <a:endParaRPr lang="ru-RU" dirty="0"/>
          </a:p>
          <a:p>
            <a:r>
              <a:rPr lang="ru-RU" dirty="0" smtClean="0"/>
              <a:t>     …</a:t>
            </a:r>
            <a:endParaRPr lang="ru-RU" dirty="0"/>
          </a:p>
          <a:p>
            <a:pPr algn="ctr"/>
            <a:r>
              <a:rPr lang="ru-RU" i="1" dirty="0" smtClean="0">
                <a:solidFill>
                  <a:srgbClr val="FF0000"/>
                </a:solidFill>
              </a:rPr>
              <a:t>    «</a:t>
            </a:r>
            <a:r>
              <a:rPr lang="ru-RU" i="1" dirty="0">
                <a:solidFill>
                  <a:srgbClr val="FF0000"/>
                </a:solidFill>
              </a:rPr>
              <a:t>6» - для единовременной оплаты после полного исполнения государственного контракта, заключенного с единственным поставщиком (подрядчиком, исполнителем</a:t>
            </a:r>
            <a:r>
              <a:rPr lang="ru-RU" i="1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endParaRPr lang="ru-RU" i="1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Санкционирование </a:t>
            </a:r>
            <a:r>
              <a:rPr lang="ru-RU" dirty="0" smtClean="0"/>
              <a:t>накладных расходов осуществляется ТОФК </a:t>
            </a:r>
            <a:r>
              <a:rPr lang="ru-RU" i="1" dirty="0" smtClean="0">
                <a:solidFill>
                  <a:srgbClr val="FF0000"/>
                </a:solidFill>
              </a:rPr>
              <a:t>с </a:t>
            </a:r>
            <a:r>
              <a:rPr lang="ru-RU" i="1" dirty="0">
                <a:solidFill>
                  <a:srgbClr val="FF0000"/>
                </a:solidFill>
              </a:rPr>
              <a:t>учетом суммы накладных расходов, указанной </a:t>
            </a: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в </a:t>
            </a:r>
            <a:r>
              <a:rPr lang="ru-RU" i="1" dirty="0">
                <a:solidFill>
                  <a:srgbClr val="FF0000"/>
                </a:solidFill>
              </a:rPr>
              <a:t>Сведениях, пропорционально срокам исполнения государственного контракта, контракта (договора), либо срокам использования авансового платежа по </a:t>
            </a:r>
            <a:r>
              <a:rPr lang="ru-RU" i="1" dirty="0" smtClean="0">
                <a:solidFill>
                  <a:srgbClr val="FF0000"/>
                </a:solidFill>
              </a:rPr>
              <a:t>ним</a:t>
            </a:r>
            <a:endParaRPr lang="ru-RU" dirty="0"/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>
          <a:xfrm>
            <a:off x="12524244" y="9363921"/>
            <a:ext cx="381531" cy="3298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54664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0932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3992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18656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733209" algn="l" defTabSz="109328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3279855" algn="l" defTabSz="109328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826510" algn="l" defTabSz="109328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4373124" algn="l" defTabSz="109328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400" dirty="0" smtClean="0">
                <a:solidFill>
                  <a:prstClr val="black">
                    <a:tint val="75000"/>
                  </a:prstClr>
                </a:solidFill>
              </a:rPr>
              <a:t>11</a:t>
            </a:r>
            <a:endParaRPr lang="ru-RU" sz="1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04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264" y="1028700"/>
            <a:ext cx="5414711" cy="85487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7" name="TextBox 6"/>
          <p:cNvSpPr txBox="1"/>
          <p:nvPr/>
        </p:nvSpPr>
        <p:spPr>
          <a:xfrm>
            <a:off x="2243037" y="88768"/>
            <a:ext cx="10537153" cy="40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5" tIns="45702" rIns="91405" bIns="45702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 eaLnBrk="0" hangingPunct="0"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defRPr>
            </a:lvl1pPr>
          </a:lstStyle>
          <a:p>
            <a:pPr algn="r"/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НАПРАВЛЕНИЯ ПРОВЕРКИ ТОФК ПЛАТЕЖНОГО ПОРУЧЕНИЯ В 2020 ГОДУ</a:t>
            </a: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71120" y="4100398"/>
            <a:ext cx="2898142" cy="1368731"/>
          </a:xfrm>
          <a:prstGeom prst="wedgeRectCallout">
            <a:avLst>
              <a:gd name="adj1" fmla="val 101504"/>
              <a:gd name="adj2" fmla="val -1838"/>
            </a:avLst>
          </a:prstGeom>
          <a:solidFill>
            <a:schemeClr val="bg1">
              <a:alpha val="76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336" tIns="53767" rIns="42336" bIns="53767" rtlCol="0" anchor="ctr"/>
          <a:lstStyle/>
          <a:p>
            <a:pPr algn="ctr"/>
            <a:r>
              <a:rPr lang="ru-RU" sz="1200" dirty="0" smtClean="0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</a:t>
            </a:r>
            <a:r>
              <a:rPr lang="ru-RU" sz="1200" dirty="0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наименования, ИНН, КПП, банковских реквизитов получателя денежных средств, указанных в п/п, наименованию, ИНН, КПП, банковским реквизитам получателя денежных средств, указанным в документе, обосновывающем обязательство, и документах-основаниях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8383975" y="6897358"/>
            <a:ext cx="4400032" cy="1201367"/>
          </a:xfrm>
          <a:prstGeom prst="wedgeRectCallout">
            <a:avLst>
              <a:gd name="adj1" fmla="val -50269"/>
              <a:gd name="adj2" fmla="val -19683"/>
            </a:avLst>
          </a:prstGeom>
          <a:solidFill>
            <a:schemeClr val="bg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336" tIns="53767" rIns="42336" bIns="53767"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 реквизите «Код» п/п (в реквизите «Назначение платежа» п/п в случае перечисления платежей, в бюджеты бюджетной системы РФ) идентификатора соглашения, госконтракта, договора о капитальных вложениях, договора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капремонта, контракта учреждения</a:t>
            </a: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8375083" y="821803"/>
            <a:ext cx="4408738" cy="2974693"/>
          </a:xfrm>
          <a:prstGeom prst="wedgeRectCallout">
            <a:avLst>
              <a:gd name="adj1" fmla="val -88312"/>
              <a:gd name="adj2" fmla="val 44935"/>
            </a:avLst>
          </a:prstGeom>
          <a:solidFill>
            <a:schemeClr val="bg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Непревышение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суммы, указанной в п/п, над суммой остатка средств по соответствующему укрупненному коду направления расходования целевых средств, указанной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Сведениях и суммой остатка средств на л/с; </a:t>
            </a: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Непревышение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суммы, указанной в П/П, над суммой остатка средств на л/с по </a:t>
            </a:r>
            <a:r>
              <a:rPr lang="ru-RU" sz="1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госконтракту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договору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капитальных вложениях, договору о проведении капремонта, контракту учреждения, договору, в случае перечисления целевых средств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 Уведомления о полном исполнении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госконтракта с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л/с, открытых поставщикам (подрядчикам,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исполнителям) по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договорам, заключенным в рамках исполнения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госконтракта, </a:t>
            </a:r>
            <a:b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дальнейшего перечисления на счета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 в банках</a:t>
            </a:r>
            <a:endParaRPr lang="ru-RU" sz="13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71120" y="5570730"/>
            <a:ext cx="2898142" cy="2641683"/>
          </a:xfrm>
          <a:prstGeom prst="wedgeRectCallout">
            <a:avLst>
              <a:gd name="adj1" fmla="val 91945"/>
              <a:gd name="adj2" fmla="val 23327"/>
            </a:avLst>
          </a:prstGeom>
          <a:solidFill>
            <a:schemeClr val="bg1">
              <a:alpha val="71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 П/П кода источника поступления целевых средств при перечислении целевых средств на л/с и (или) детализированного кода направления расходования целевых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</a:t>
            </a:r>
            <a:r>
              <a:rPr lang="ru-RU" sz="1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</a:t>
            </a:r>
            <a:r>
              <a:rPr lang="ru-RU" sz="1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реквизитов расшифровки к платежному документу (в случае применения нескольких </a:t>
            </a:r>
            <a:r>
              <a:rPr lang="ru-RU" sz="1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детализир-ых </a:t>
            </a:r>
            <a:r>
              <a:rPr lang="ru-RU" sz="1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кодов)</a:t>
            </a:r>
            <a:endParaRPr lang="ru-RU" sz="1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 П/П текстового назначения платежа, детализированного кода направления расходования целевых средств, соответствующих укрупненному коду направления расходования целевых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средств, </a:t>
            </a:r>
            <a:r>
              <a:rPr lang="ru-RU" sz="1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</a:t>
            </a:r>
            <a:r>
              <a:rPr lang="ru-RU" sz="1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реквизитов расшифровки к платежному документу (в случае применения нескольких детализированных кодов</a:t>
            </a:r>
            <a:r>
              <a:rPr lang="ru-RU" sz="1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8383974" y="8189264"/>
            <a:ext cx="4397343" cy="1328685"/>
          </a:xfrm>
          <a:prstGeom prst="wedgeRectCallout">
            <a:avLst>
              <a:gd name="adj1" fmla="val -138404"/>
              <a:gd name="adj2" fmla="val -83004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3767" rIns="0" bIns="53767" rtlCol="0" anchor="ctr"/>
          <a:lstStyle/>
          <a:p>
            <a:pPr algn="ctr"/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операции по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расходам, связанным </a:t>
            </a:r>
            <a:b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поставкой товаров (выполнением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работ,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оказанием услуг), исходя из документа-основания, текстовому назначению платежа, указанному в п/п, предмету (целям) госконтракта, договора о капитальных вложениях, договора о проведении капремонта контракта учреждения, договора</a:t>
            </a:r>
            <a:endParaRPr lang="ru-RU" sz="1300" dirty="0">
              <a:solidFill>
                <a:prstClr val="black"/>
              </a:solidFill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71121" y="8309186"/>
            <a:ext cx="2898142" cy="1197188"/>
          </a:xfrm>
          <a:prstGeom prst="wedgeRectCallout">
            <a:avLst>
              <a:gd name="adj1" fmla="val 92952"/>
              <a:gd name="adj2" fmla="val -75891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336" tIns="53767" rIns="42336" bIns="53767" rtlCol="0" anchor="ctr"/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текстового назначения платежа, указанного в П/П, направлению расходования целевых средств, указанному в Сведениях по соответствующему укрупненному коду направления расходования целевых средств</a:t>
            </a: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2307445" y="9162595"/>
            <a:ext cx="566725" cy="51117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12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310359" y="462739"/>
            <a:ext cx="9337008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9" name="Прямоугольная выноска 18"/>
          <p:cNvSpPr/>
          <p:nvPr/>
        </p:nvSpPr>
        <p:spPr>
          <a:xfrm>
            <a:off x="8383975" y="5856790"/>
            <a:ext cx="4391141" cy="962057"/>
          </a:xfrm>
          <a:prstGeom prst="wedgeRectCallout">
            <a:avLst>
              <a:gd name="adj1" fmla="val -171471"/>
              <a:gd name="adj2" fmla="val 48407"/>
            </a:avLst>
          </a:prstGeom>
          <a:solidFill>
            <a:schemeClr val="bg1">
              <a:lumMod val="95000"/>
              <a:alpha val="91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336" tIns="53767" rIns="42336" bIns="53767" rtlCol="0" anchor="ctr"/>
          <a:lstStyle/>
          <a:p>
            <a:pPr algn="ctr"/>
            <a:r>
              <a:rPr lang="ru-RU" sz="13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13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платежном поручении аналитического кода раздела лицевого счета при перечислении целевых средств на лицевой </a:t>
            </a:r>
            <a:r>
              <a:rPr lang="ru-RU" sz="13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(указывается через «/» либо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скобках после лицевого счета )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121" y="821803"/>
            <a:ext cx="2898142" cy="320004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идентификатора соглашения, госконтракта, договора о капитальных вложениях, договора о проведении капитального ремонта (капремонт), контракта учреждения, указанного в п/п, ИГК, указанному в договоре, документах-основаниях  либо реестре документов-оснований с приложением указанных в нем документов-оснований  (в случае указания данного реестра в платежном документе) и Сведениях, а также соответствие указанных в п/п реквизитов (номер, дата) документа, обосновывающего обязательство, его реквизитам, указанным в Сведениях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375083" y="3877524"/>
            <a:ext cx="4388457" cy="190155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 п/п на оплату целевых расходов, связанных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поставкой товаров (выполнением работ, оказанием услуг), реквизитов (тип, номер, дата) госконтракта, договора о капвложениях, договора о проведении капремонта, контракта учреждения, договора,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документов-оснований и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соответствие реквизитам госконтракта, договора о капитальных вложениях контракта учреждения, договора, документов-оснований, представленных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п/п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ТОФК</a:t>
            </a:r>
          </a:p>
        </p:txBody>
      </p:sp>
    </p:spTree>
    <p:extLst>
      <p:ext uri="{BB962C8B-B14F-4D97-AF65-F5344CB8AC3E}">
        <p14:creationId xmlns:p14="http://schemas.microsoft.com/office/powerpoint/2010/main" val="323358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002265" y="9240500"/>
            <a:ext cx="2880360" cy="51117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7598" y="6625"/>
            <a:ext cx="12666132" cy="744785"/>
          </a:xfrm>
          <a:prstGeom prst="rect">
            <a:avLst/>
          </a:prstGeom>
        </p:spPr>
        <p:txBody>
          <a:bodyPr wrap="square" lIns="127986" tIns="63991" rIns="127986" bIns="63991">
            <a:spAutoFit/>
          </a:bodyPr>
          <a:lstStyle/>
          <a:p>
            <a:pPr marL="0" lvl="1" algn="r" eaLnBrk="0" hangingPunct="0"/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Open Sans Condensed" panose="020B0604020202020204" charset="0"/>
                <a:cs typeface="Open Sans Condensed" panose="020B0604020202020204" charset="0"/>
              </a:rPr>
              <a:t>ПОРЯДОК ОСУЩЕСТВЛЕНИЯ ТОФК САНКЦИОНИРОВАНИЯ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Open Sans Condensed" panose="020B0604020202020204" charset="0"/>
                <a:cs typeface="Open Sans Condensed" panose="020B0604020202020204" charset="0"/>
              </a:rPr>
              <a:t>РАСХОДОВ</a:t>
            </a:r>
          </a:p>
          <a:p>
            <a:pPr marL="0" lvl="1" algn="r" eaLnBrk="0" hangingPunct="0"/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Open Sans Condensed" panose="020B0604020202020204" charset="0"/>
                <a:cs typeface="Open Sans Condensed" panose="020B0604020202020204" charset="0"/>
              </a:rPr>
              <a:t> ПРИ </a:t>
            </a: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Open Sans Condensed" panose="020B0604020202020204" charset="0"/>
                <a:cs typeface="Open Sans Condensed" panose="020B0604020202020204" charset="0"/>
              </a:rPr>
              <a:t>КАЗНАЧЕЙСКОМ СОПРОВОЖДЕНИИ ЦЕЛЕВЫХ СРЕДСТВ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081286" y="705110"/>
            <a:ext cx="7511969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3" t="15132" r="17500" b="12706"/>
          <a:stretch/>
        </p:blipFill>
        <p:spPr bwMode="auto">
          <a:xfrm>
            <a:off x="219918" y="1194780"/>
            <a:ext cx="12396487" cy="77293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49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9168" y="-43773"/>
            <a:ext cx="12666132" cy="744819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marL="0" lvl="1" algn="r" eaLnBrk="0" hangingPunct="0"/>
            <a:r>
              <a:rPr lang="ru-RU" sz="2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Open Sans Condensed" panose="020B0604020202020204" charset="0"/>
                <a:cs typeface="Open Sans Condensed" panose="020B0604020202020204" charset="0"/>
              </a:rPr>
              <a:t>ПОРЯДОК ОСУЩЕСТВЛЕНИЯ ТОФК САНКЦИОНИРОВАНИЯ РАСХОДОВ</a:t>
            </a:r>
          </a:p>
          <a:p>
            <a:pPr marL="0" lvl="1" algn="r" eaLnBrk="0" hangingPunct="0"/>
            <a:r>
              <a:rPr lang="ru-RU" sz="2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Open Sans Condensed" panose="020B0604020202020204" charset="0"/>
                <a:cs typeface="Open Sans Condensed" panose="020B0604020202020204" charset="0"/>
              </a:rPr>
              <a:t>ПРИ КАЗНАЧЕЙСКОМ СОПРОВОЖДЕНИИ ЦЕЛЕВЫХ СРЕДСТВ</a:t>
            </a:r>
            <a:endParaRPr lang="ru-RU" sz="2000" b="1" dirty="0">
              <a:solidFill>
                <a:prstClr val="black">
                  <a:lumMod val="50000"/>
                  <a:lumOff val="50000"/>
                </a:prstClr>
              </a:solidFill>
              <a:latin typeface="Calibri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5011835" y="666321"/>
            <a:ext cx="7604573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0" y="859776"/>
            <a:ext cx="1280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Перечне источников поступлений целевых средств (Приложение № 2 к Порядку санкционирования)</a:t>
            </a:r>
            <a:endParaRPr lang="ru-RU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9" t="17511" r="14050" b="8453"/>
          <a:stretch/>
        </p:blipFill>
        <p:spPr bwMode="auto">
          <a:xfrm>
            <a:off x="150475" y="1229108"/>
            <a:ext cx="12500656" cy="830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2344620" y="9273653"/>
            <a:ext cx="566725" cy="51117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14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4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Прямая соединительная линия 27"/>
          <p:cNvCxnSpPr/>
          <p:nvPr/>
        </p:nvCxnSpPr>
        <p:spPr>
          <a:xfrm>
            <a:off x="5092859" y="643086"/>
            <a:ext cx="7511974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9168" y="-51251"/>
            <a:ext cx="12666132" cy="744819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marL="0" lvl="1" algn="r" eaLnBrk="0" hangingPunct="0"/>
            <a:r>
              <a:rPr lang="ru-RU" sz="2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Open Sans Condensed" panose="020B0604020202020204" charset="0"/>
                <a:cs typeface="Open Sans Condensed" panose="020B0604020202020204" charset="0"/>
              </a:rPr>
              <a:t>ПОРЯДОК ОСУЩЕСТВЛЕНИЯ ТОФК САНКЦИОНИРОВАНИЯ РАСХОДОВ</a:t>
            </a:r>
          </a:p>
          <a:p>
            <a:pPr marL="0" lvl="1" algn="r" eaLnBrk="0" hangingPunct="0"/>
            <a:r>
              <a:rPr lang="ru-RU" sz="2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Open Sans Condensed" panose="020B0604020202020204" charset="0"/>
                <a:cs typeface="Open Sans Condensed" panose="020B0604020202020204" charset="0"/>
              </a:rPr>
              <a:t>ПРИ КАЗНАЧЕЙСКОМ СОПРОВОЖДЕНИИ ЦЕЛЕВЫХ СРЕДСТВ</a:t>
            </a:r>
            <a:endParaRPr lang="ru-RU" sz="2000" b="1" dirty="0">
              <a:solidFill>
                <a:prstClr val="black">
                  <a:lumMod val="50000"/>
                  <a:lumOff val="50000"/>
                </a:prstClr>
              </a:solidFill>
              <a:latin typeface="Calibri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3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2308377" y="9264678"/>
            <a:ext cx="566725" cy="51117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15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1" t="15840" r="13975" b="5869"/>
          <a:stretch/>
        </p:blipFill>
        <p:spPr bwMode="auto">
          <a:xfrm>
            <a:off x="132582" y="783338"/>
            <a:ext cx="12541701" cy="849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08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Прямая соединительная линия 27"/>
          <p:cNvCxnSpPr/>
          <p:nvPr/>
        </p:nvCxnSpPr>
        <p:spPr>
          <a:xfrm>
            <a:off x="5081286" y="654806"/>
            <a:ext cx="7535114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9168" y="-51251"/>
            <a:ext cx="12666132" cy="744819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marL="0" lvl="1" algn="r" eaLnBrk="0" hangingPunct="0"/>
            <a:r>
              <a:rPr lang="ru-RU" sz="2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Open Sans Condensed" panose="020B0604020202020204" charset="0"/>
                <a:cs typeface="Open Sans Condensed" panose="020B0604020202020204" charset="0"/>
              </a:rPr>
              <a:t>ПОРЯДОК ОСУЩЕСТВЛЕНИЯ ТОФК САНКЦИОНИРОВАНИЯ РАСХОДОВ</a:t>
            </a:r>
          </a:p>
          <a:p>
            <a:pPr marL="0" lvl="1" algn="r" eaLnBrk="0" hangingPunct="0"/>
            <a:r>
              <a:rPr lang="ru-RU" sz="2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Open Sans Condensed" panose="020B0604020202020204" charset="0"/>
                <a:cs typeface="Open Sans Condensed" panose="020B0604020202020204" charset="0"/>
              </a:rPr>
              <a:t> ПРИ КАЗНАЧЕЙСКОМ СОПРОВОЖДЕНИИ ЦЕЛЕВЫХ СРЕДСТВ</a:t>
            </a:r>
            <a:endParaRPr lang="ru-RU" sz="2000" b="1" dirty="0">
              <a:solidFill>
                <a:prstClr val="black">
                  <a:lumMod val="50000"/>
                  <a:lumOff val="50000"/>
                </a:prstClr>
              </a:solidFill>
              <a:latin typeface="Calibri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" y="770818"/>
            <a:ext cx="1280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Перечне направлений расходования целевых средств (Приложение № 3 к Порядку санкционирования)</a:t>
            </a:r>
          </a:p>
        </p:txBody>
      </p:sp>
      <p:sp>
        <p:nvSpPr>
          <p:cNvPr id="3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2308377" y="9253103"/>
            <a:ext cx="566725" cy="51117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0" t="16836" r="13418" b="10928"/>
          <a:stretch/>
        </p:blipFill>
        <p:spPr bwMode="auto">
          <a:xfrm>
            <a:off x="123892" y="1310134"/>
            <a:ext cx="12546305" cy="803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33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9168" y="-51251"/>
            <a:ext cx="12666132" cy="744819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marL="0" lvl="1" algn="r" eaLnBrk="0" hangingPunct="0"/>
            <a:r>
              <a:rPr lang="ru-RU" sz="2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Open Sans Condensed" panose="020B0604020202020204" charset="0"/>
                <a:cs typeface="Open Sans Condensed" panose="020B0604020202020204" charset="0"/>
              </a:rPr>
              <a:t>ПОРЯДОК ОСУЩЕСТВЛЕНИЯ ТОФК САНКЦИОНИРОВАНИЯ РАСХОДОВ</a:t>
            </a:r>
          </a:p>
          <a:p>
            <a:pPr marL="0" lvl="1" algn="r" eaLnBrk="0" hangingPunct="0"/>
            <a:r>
              <a:rPr lang="ru-RU" sz="2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Open Sans Condensed" panose="020B0604020202020204" charset="0"/>
                <a:cs typeface="Open Sans Condensed" panose="020B0604020202020204" charset="0"/>
              </a:rPr>
              <a:t> ПРИ КАЗНАЧЕЙСКОМ СОПРОВОЖДЕНИИ ЦЕЛЕВЫХ СРЕДСТВ</a:t>
            </a:r>
            <a:endParaRPr lang="ru-RU" sz="2000" b="1" dirty="0">
              <a:solidFill>
                <a:prstClr val="black">
                  <a:lumMod val="50000"/>
                  <a:lumOff val="50000"/>
                </a:prstClr>
              </a:solidFill>
              <a:latin typeface="Calibri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5046563" y="673424"/>
            <a:ext cx="7558270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2308377" y="9253103"/>
            <a:ext cx="566725" cy="51117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17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4" t="17436" r="13398" b="8262"/>
          <a:stretch/>
        </p:blipFill>
        <p:spPr bwMode="auto">
          <a:xfrm>
            <a:off x="139319" y="909937"/>
            <a:ext cx="12542680" cy="826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11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6018" y="-51251"/>
            <a:ext cx="12666132" cy="744819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marL="0" lvl="1" algn="r" eaLnBrk="0" hangingPunct="0"/>
            <a:r>
              <a:rPr lang="ru-RU" sz="2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Open Sans Condensed" panose="020B0604020202020204" charset="0"/>
                <a:cs typeface="Open Sans Condensed" panose="020B0604020202020204" charset="0"/>
              </a:rPr>
              <a:t>ПОРЯДОК ОСУЩЕСТВЛЕНИЯ ТОФК САНКЦИОНИРОВАНИЯ РАСХОДОВ</a:t>
            </a:r>
          </a:p>
          <a:p>
            <a:pPr marL="0" lvl="1" algn="r" eaLnBrk="0" hangingPunct="0"/>
            <a:r>
              <a:rPr lang="ru-RU" sz="2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Open Sans Condensed" panose="020B0604020202020204" charset="0"/>
                <a:cs typeface="Open Sans Condensed" panose="020B0604020202020204" charset="0"/>
              </a:rPr>
              <a:t> ПРИ КАЗНАЧЕЙСКОМ СОПРОВОЖДЕНИИ ЦЕЛЕВЫХ СРЕДСТВ</a:t>
            </a:r>
            <a:endParaRPr lang="ru-RU" sz="2000" b="1" dirty="0">
              <a:solidFill>
                <a:prstClr val="black">
                  <a:lumMod val="50000"/>
                  <a:lumOff val="50000"/>
                </a:prstClr>
              </a:solidFill>
              <a:latin typeface="Calibri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5069711" y="681993"/>
            <a:ext cx="7523539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2296802" y="9241528"/>
            <a:ext cx="566725" cy="51117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18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15157" r="13461" b="12136"/>
          <a:stretch/>
        </p:blipFill>
        <p:spPr bwMode="auto">
          <a:xfrm>
            <a:off x="125665" y="921948"/>
            <a:ext cx="12542825" cy="808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69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1494" y="1414233"/>
            <a:ext cx="1447682" cy="2422816"/>
          </a:xfrm>
          <a:prstGeom prst="rect">
            <a:avLst/>
          </a:prstGeom>
          <a:solidFill>
            <a:schemeClr val="accent3">
              <a:lumMod val="20000"/>
              <a:lumOff val="80000"/>
              <a:alpha val="69000"/>
            </a:schemeClr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68" tIns="45318" rIns="90668" bIns="45318" rtlCol="0" anchor="ctr"/>
          <a:lstStyle/>
          <a:p>
            <a:pPr algn="ctr"/>
            <a:r>
              <a:rPr lang="ru-RU" sz="16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и бюджетные инвестиции </a:t>
            </a:r>
          </a:p>
          <a:p>
            <a:pPr algn="ctr"/>
            <a:r>
              <a:rPr lang="ru-RU" sz="16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юр. лицам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03938" y="1414230"/>
            <a:ext cx="1541596" cy="2422819"/>
          </a:xfrm>
          <a:prstGeom prst="rect">
            <a:avLst/>
          </a:prstGeom>
          <a:solidFill>
            <a:schemeClr val="accent3">
              <a:lumMod val="20000"/>
              <a:lumOff val="80000"/>
              <a:alpha val="69000"/>
            </a:schemeClr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68" tIns="45318" rIns="90668" bIns="45318" rtlCol="0" anchor="ctr"/>
          <a:lstStyle/>
          <a:p>
            <a:pPr algn="ctr"/>
            <a:r>
              <a:rPr lang="ru-RU" sz="16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взносы в уставные (складочные) капиталы, вклады в имущество</a:t>
            </a:r>
          </a:p>
          <a:p>
            <a:pPr algn="ctr"/>
            <a:r>
              <a:rPr lang="ru-RU" sz="16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юр. лиц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1495" y="4249340"/>
            <a:ext cx="3926024" cy="1828800"/>
          </a:xfrm>
          <a:prstGeom prst="rect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68" tIns="45318" rIns="90668" bIns="45318" rtlCol="0" anchor="ctr"/>
          <a:lstStyle/>
          <a:p>
            <a:pPr algn="ctr"/>
            <a:r>
              <a:rPr lang="ru-RU" sz="16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авансовые платежи по контрактам (договорам), заключаемым юр. лицами получающими субсидии, бюджетные инвестиции, </a:t>
            </a:r>
            <a:r>
              <a:rPr lang="ru-RU" sz="1600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взносы </a:t>
            </a:r>
            <a:r>
              <a:rPr lang="ru-RU" sz="16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(вклады)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24315" y="1430098"/>
            <a:ext cx="1975154" cy="2425431"/>
          </a:xfrm>
          <a:prstGeom prst="rect">
            <a:avLst/>
          </a:prstGeom>
          <a:solidFill>
            <a:schemeClr val="accent3">
              <a:lumMod val="20000"/>
              <a:lumOff val="80000"/>
              <a:alpha val="69000"/>
            </a:schemeClr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68" tIns="45318" rIns="90668" bIns="45318" rtlCol="0" anchor="ctr"/>
          <a:lstStyle/>
          <a:p>
            <a:pPr algn="ctr"/>
            <a:r>
              <a:rPr lang="ru-RU" sz="16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авансовые платежи по контрактам (договорам), заключаемым на сумму 100 000,0 тыс. рублей и более ФБУ, ФАУ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955335" y="1072146"/>
            <a:ext cx="10833622" cy="0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231495" y="6491413"/>
            <a:ext cx="10645217" cy="2226795"/>
          </a:xfrm>
          <a:prstGeom prst="rect">
            <a:avLst/>
          </a:prstGeom>
          <a:solidFill>
            <a:schemeClr val="accent1">
              <a:lumMod val="20000"/>
              <a:lumOff val="80000"/>
              <a:alpha val="6000"/>
            </a:schemeClr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9336" tIns="45318" rIns="90668" bIns="45318" rtlCol="0" anchor="ctr"/>
          <a:lstStyle/>
          <a:p>
            <a:pPr marL="336027" indent="-336027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авансовые платежи по контрактам (договорам), заключаемым исполнителями с соисполнителями в рамках исполнения государственных контрактов, контрактов  (договоров, соглашений);</a:t>
            </a:r>
          </a:p>
          <a:p>
            <a:pPr marL="336027" indent="-336027">
              <a:buFont typeface="Wingdings" panose="05000000000000000000" pitchFamily="2" charset="2"/>
              <a:buChar char="Ø"/>
            </a:pPr>
            <a:endParaRPr lang="ru-RU" sz="1600" dirty="0">
              <a:solidFill>
                <a:srgbClr val="4472C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6027" indent="-336027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расчеты по контрактам (договорам), заключаемым в рамках исполнения государственных контрактов по </a:t>
            </a:r>
            <a:r>
              <a:rPr lang="ru-RU" sz="1600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ГОЗ </a:t>
            </a:r>
            <a:r>
              <a:rPr lang="ru-RU" sz="1600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сумму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300,0 тыс. рублей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контрактов, заключаемых с единственным поставщиком (подрядчиком, исполнителем)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сумму 300,0 тыс. рублей и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endParaRPr lang="ru-RU" sz="1600" dirty="0">
              <a:solidFill>
                <a:srgbClr val="4472C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1" name="Прямая со стрелкой 90"/>
          <p:cNvCxnSpPr>
            <a:stCxn id="6" idx="2"/>
          </p:cNvCxnSpPr>
          <p:nvPr/>
        </p:nvCxnSpPr>
        <p:spPr>
          <a:xfrm>
            <a:off x="955335" y="3837049"/>
            <a:ext cx="0" cy="429850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>
            <a:stCxn id="8" idx="2"/>
          </p:cNvCxnSpPr>
          <p:nvPr/>
        </p:nvCxnSpPr>
        <p:spPr>
          <a:xfrm>
            <a:off x="2574736" y="3837049"/>
            <a:ext cx="0" cy="425668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>
            <a:stCxn id="9" idx="2"/>
          </p:cNvCxnSpPr>
          <p:nvPr/>
        </p:nvCxnSpPr>
        <p:spPr>
          <a:xfrm>
            <a:off x="2194507" y="6078140"/>
            <a:ext cx="0" cy="413273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 стрелкой 118"/>
          <p:cNvCxnSpPr>
            <a:endCxn id="10" idx="0"/>
          </p:cNvCxnSpPr>
          <p:nvPr/>
        </p:nvCxnSpPr>
        <p:spPr>
          <a:xfrm flipH="1">
            <a:off x="4334065" y="1072146"/>
            <a:ext cx="96" cy="351295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>
            <a:endCxn id="8" idx="0"/>
          </p:cNvCxnSpPr>
          <p:nvPr/>
        </p:nvCxnSpPr>
        <p:spPr>
          <a:xfrm>
            <a:off x="2574736" y="1065970"/>
            <a:ext cx="0" cy="348260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 стрелкой 120"/>
          <p:cNvCxnSpPr/>
          <p:nvPr/>
        </p:nvCxnSpPr>
        <p:spPr>
          <a:xfrm>
            <a:off x="955335" y="1077380"/>
            <a:ext cx="0" cy="329233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>
            <a:endCxn id="45" idx="0"/>
          </p:cNvCxnSpPr>
          <p:nvPr/>
        </p:nvCxnSpPr>
        <p:spPr>
          <a:xfrm>
            <a:off x="11788958" y="1063615"/>
            <a:ext cx="0" cy="378184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11" idx="0"/>
          </p:cNvCxnSpPr>
          <p:nvPr/>
        </p:nvCxnSpPr>
        <p:spPr>
          <a:xfrm>
            <a:off x="6311892" y="1085000"/>
            <a:ext cx="0" cy="345098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7432758" y="1441799"/>
            <a:ext cx="1542533" cy="2413590"/>
          </a:xfrm>
          <a:prstGeom prst="rect">
            <a:avLst/>
          </a:prstGeom>
          <a:solidFill>
            <a:schemeClr val="accent3">
              <a:lumMod val="20000"/>
              <a:lumOff val="80000"/>
              <a:alpha val="69000"/>
            </a:schemeClr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68" tIns="45318" rIns="90668" bIns="45318" rtlCol="0" anchor="ctr"/>
          <a:lstStyle/>
          <a:p>
            <a:pPr algn="ctr"/>
            <a:r>
              <a:rPr lang="ru-RU" sz="16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расчеты по ГК, заключаемым в целях реализации ГОЗ на сумму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300,0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Прямая со стрелкой 43"/>
          <p:cNvCxnSpPr>
            <a:endCxn id="42" idx="0"/>
          </p:cNvCxnSpPr>
          <p:nvPr/>
        </p:nvCxnSpPr>
        <p:spPr>
          <a:xfrm>
            <a:off x="8204024" y="1072146"/>
            <a:ext cx="1" cy="369653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11001721" y="1441799"/>
            <a:ext cx="1574473" cy="2399359"/>
          </a:xfrm>
          <a:prstGeom prst="rect">
            <a:avLst/>
          </a:prstGeom>
          <a:solidFill>
            <a:schemeClr val="accent3">
              <a:lumMod val="20000"/>
              <a:lumOff val="80000"/>
              <a:alpha val="69000"/>
            </a:schemeClr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45318" rIns="72000" bIns="45318" rtlCol="0" anchor="ctr"/>
          <a:lstStyle/>
          <a:p>
            <a:pPr algn="ctr"/>
            <a:r>
              <a:rPr lang="ru-RU" sz="16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средства, получаемые </a:t>
            </a:r>
            <a:r>
              <a:rPr lang="ru-RU" sz="1600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</a:t>
            </a:r>
            <a:r>
              <a:rPr lang="ru-RU" sz="16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лицами и </a:t>
            </a:r>
            <a:r>
              <a:rPr lang="ru-RU" sz="1600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 в </a:t>
            </a:r>
            <a:r>
              <a:rPr lang="ru-RU" sz="16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случаях, </a:t>
            </a:r>
            <a:r>
              <a:rPr lang="ru-RU" sz="16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установленных Правительством РФ</a:t>
            </a:r>
          </a:p>
        </p:txBody>
      </p:sp>
      <p:cxnSp>
        <p:nvCxnSpPr>
          <p:cNvPr id="55" name="Прямая со стрелкой 54"/>
          <p:cNvCxnSpPr>
            <a:stCxn id="10" idx="2"/>
          </p:cNvCxnSpPr>
          <p:nvPr/>
        </p:nvCxnSpPr>
        <p:spPr>
          <a:xfrm>
            <a:off x="4334065" y="3846259"/>
            <a:ext cx="0" cy="2645154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11" idx="2"/>
          </p:cNvCxnSpPr>
          <p:nvPr/>
        </p:nvCxnSpPr>
        <p:spPr>
          <a:xfrm>
            <a:off x="6311892" y="3855529"/>
            <a:ext cx="0" cy="2635884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42" idx="2"/>
          </p:cNvCxnSpPr>
          <p:nvPr/>
        </p:nvCxnSpPr>
        <p:spPr>
          <a:xfrm>
            <a:off x="8204025" y="3855389"/>
            <a:ext cx="0" cy="2636024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9094261" y="1441797"/>
            <a:ext cx="1782451" cy="2413591"/>
          </a:xfrm>
          <a:prstGeom prst="rect">
            <a:avLst/>
          </a:prstGeom>
          <a:solidFill>
            <a:schemeClr val="accent3">
              <a:lumMod val="20000"/>
              <a:lumOff val="80000"/>
              <a:alpha val="69000"/>
            </a:schemeClr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108000" rtlCol="0" anchor="ctr"/>
          <a:lstStyle/>
          <a:p>
            <a:pPr algn="ctr"/>
            <a:r>
              <a:rPr lang="ru-RU" sz="16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расчеты, связанные с исполнением ГК, заключаемых с  единственным поставщиком (подрядчиком, исполнителем) на сумму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300,0 тыс. рублей и более</a:t>
            </a:r>
          </a:p>
        </p:txBody>
      </p:sp>
      <p:cxnSp>
        <p:nvCxnSpPr>
          <p:cNvPr id="34" name="Прямая со стрелкой 33"/>
          <p:cNvCxnSpPr>
            <a:stCxn id="32" idx="2"/>
          </p:cNvCxnSpPr>
          <p:nvPr/>
        </p:nvCxnSpPr>
        <p:spPr>
          <a:xfrm>
            <a:off x="9985487" y="3855388"/>
            <a:ext cx="11575" cy="2636025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9970246" y="1065970"/>
            <a:ext cx="1" cy="383447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244802" y="32596"/>
            <a:ext cx="9447141" cy="7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3" tIns="45690" rIns="91383" bIns="45690">
            <a:spAutoFit/>
          </a:bodyPr>
          <a:lstStyle>
            <a:defPPr>
              <a:defRPr lang="ru-RU"/>
            </a:defPPr>
            <a:lvl1pPr algn="ctr" eaLnBrk="0" hangingPunct="0">
              <a:lnSpc>
                <a:spcPct val="100000"/>
              </a:lnSpc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/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/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/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/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/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/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/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/>
            </a:lvl9pPr>
          </a:lstStyle>
          <a:p>
            <a:pPr algn="r"/>
            <a:r>
              <a:rPr lang="ru-RU" dirty="0" smtClean="0"/>
              <a:t>ИЗМЕНЕНИЩЯ В СТАТЬЮ 5 ФЕДЕРАЛЬНОГО ЗАКОНА «О ФЕДЕРАЛЬНОМ </a:t>
            </a:r>
          </a:p>
          <a:p>
            <a:pPr algn="r"/>
            <a:r>
              <a:rPr lang="ru-RU" dirty="0" smtClean="0"/>
              <a:t>БЮДЖЕТЕ НА 2020 ГОД И НА ПЛАНОВЫЙ ПЕРИОД 2021 И 2022 ГОДОВ»</a:t>
            </a:r>
            <a:endParaRPr lang="ru-RU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507584" y="740422"/>
            <a:ext cx="9075073" cy="1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456800" y="1423441"/>
            <a:ext cx="1754530" cy="2422818"/>
          </a:xfrm>
          <a:prstGeom prst="rect">
            <a:avLst/>
          </a:prstGeom>
          <a:solidFill>
            <a:schemeClr val="accent3">
              <a:lumMod val="20000"/>
              <a:lumOff val="80000"/>
              <a:alpha val="69000"/>
            </a:schemeClr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68" tIns="45318" rIns="90668" bIns="45318" rtlCol="0" anchor="ctr"/>
          <a:lstStyle/>
          <a:p>
            <a:pPr algn="ctr"/>
            <a:r>
              <a:rPr lang="ru-RU" sz="16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авансовые платежи по ГК, заключаемым на сумму </a:t>
            </a:r>
          </a:p>
          <a:p>
            <a:pPr algn="ctr"/>
            <a:r>
              <a:rPr lang="ru-RU" sz="16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100 000,0 тыс. рублей и более</a:t>
            </a:r>
          </a:p>
        </p:txBody>
      </p:sp>
      <p:sp>
        <p:nvSpPr>
          <p:cNvPr id="8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2501094" y="9340771"/>
            <a:ext cx="381531" cy="329879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00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Прямая соединительная линия 27"/>
          <p:cNvCxnSpPr/>
          <p:nvPr/>
        </p:nvCxnSpPr>
        <p:spPr>
          <a:xfrm>
            <a:off x="5058133" y="616930"/>
            <a:ext cx="7572162" cy="1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02096" y="-77973"/>
            <a:ext cx="12666132" cy="744819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marL="0" lvl="1" algn="r" eaLnBrk="0" hangingPunct="0"/>
            <a:r>
              <a:rPr lang="ru-RU" sz="2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Open Sans Condensed" panose="020B0604020202020204" charset="0"/>
                <a:cs typeface="Open Sans Condensed" panose="020B0604020202020204" charset="0"/>
              </a:rPr>
              <a:t>ПОРЯДОК ОСУЩЕСТВЛЕНИЯ ТОФК САНКЦИОНИРОВАНИЯ </a:t>
            </a:r>
            <a:r>
              <a:rPr lang="ru-RU" sz="2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Open Sans Condensed" panose="020B0604020202020204" charset="0"/>
                <a:cs typeface="Open Sans Condensed" panose="020B0604020202020204" charset="0"/>
              </a:rPr>
              <a:t>РАСХОДОВ</a:t>
            </a:r>
          </a:p>
          <a:p>
            <a:pPr marL="0" lvl="1" algn="r" eaLnBrk="0" hangingPunct="0"/>
            <a:r>
              <a:rPr lang="ru-RU" sz="2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Open Sans Condensed" panose="020B0604020202020204" charset="0"/>
                <a:cs typeface="Open Sans Condensed" panose="020B0604020202020204" charset="0"/>
              </a:rPr>
              <a:t> ПРИ КАЗНАЧЕЙСКОМ СОПРОВОЖДЕНИИ ЦЕЛЕВЫХ СРЕДСТВ</a:t>
            </a:r>
            <a:endParaRPr lang="ru-RU" sz="2000" b="1" dirty="0">
              <a:solidFill>
                <a:prstClr val="black">
                  <a:lumMod val="50000"/>
                  <a:lumOff val="50000"/>
                </a:prstClr>
              </a:solidFill>
              <a:latin typeface="Calibri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2" t="17735" r="13544" b="6316"/>
          <a:stretch/>
        </p:blipFill>
        <p:spPr bwMode="auto">
          <a:xfrm>
            <a:off x="138895" y="677189"/>
            <a:ext cx="12513583" cy="885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2308377" y="9253103"/>
            <a:ext cx="566725" cy="51117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19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4" t="17322" r="13398" b="79145"/>
          <a:stretch/>
        </p:blipFill>
        <p:spPr bwMode="auto">
          <a:xfrm>
            <a:off x="162045" y="8739772"/>
            <a:ext cx="12513600" cy="39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30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29380" y="4454979"/>
            <a:ext cx="258122" cy="406035"/>
          </a:xfrm>
          <a:prstGeom prst="rect">
            <a:avLst/>
          </a:prstGeom>
          <a:noFill/>
        </p:spPr>
        <p:txBody>
          <a:bodyPr wrap="none" lIns="127781" tIns="63894" rIns="127781" bIns="63894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18297" r="46265" b="10478"/>
          <a:stretch/>
        </p:blipFill>
        <p:spPr bwMode="auto">
          <a:xfrm>
            <a:off x="1692715" y="590309"/>
            <a:ext cx="9635489" cy="8869101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1875093" y="4490975"/>
            <a:ext cx="2997843" cy="32373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91526" y="22860"/>
            <a:ext cx="12666132" cy="437043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marL="0" lvl="1" algn="r" eaLnBrk="0" hangingPunct="0"/>
            <a:r>
              <a:rPr lang="ru-RU" sz="2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ea typeface="Open Sans Condensed" panose="020B0604020202020204" charset="0"/>
                <a:cs typeface="Open Sans Condensed" panose="020B0604020202020204" charset="0"/>
              </a:rPr>
              <a:t>ИНФОРМАЦИЯ О РЕКВИЗИТАХ ЛИЦЕВОГО СЧЕТА </a:t>
            </a:r>
            <a:endParaRPr lang="ru-RU" sz="2000" b="1" dirty="0">
              <a:solidFill>
                <a:prstClr val="black">
                  <a:lumMod val="50000"/>
                  <a:lumOff val="50000"/>
                </a:prstClr>
              </a:solidFill>
              <a:latin typeface="Calibri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075106" y="446643"/>
            <a:ext cx="5375150" cy="1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Номер слайда 2"/>
          <p:cNvSpPr txBox="1">
            <a:spLocks/>
          </p:cNvSpPr>
          <p:nvPr/>
        </p:nvSpPr>
        <p:spPr>
          <a:xfrm>
            <a:off x="12512669" y="9352346"/>
            <a:ext cx="381531" cy="3298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54664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0932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3992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18656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733209" algn="l" defTabSz="109328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3279855" algn="l" defTabSz="109328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826510" algn="l" defTabSz="109328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4373124" algn="l" defTabSz="109328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400" dirty="0" smtClean="0">
                <a:solidFill>
                  <a:prstClr val="black">
                    <a:tint val="75000"/>
                  </a:prstClr>
                </a:solidFill>
              </a:rPr>
              <a:t>20</a:t>
            </a:r>
            <a:endParaRPr lang="ru-RU" sz="1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81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291845" y="-1694"/>
            <a:ext cx="9447141" cy="7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3" tIns="45690" rIns="91383" bIns="45690">
            <a:spAutoFit/>
          </a:bodyPr>
          <a:lstStyle>
            <a:defPPr>
              <a:defRPr lang="ru-RU"/>
            </a:defPPr>
            <a:lvl1pPr algn="ctr" eaLnBrk="0" hangingPunct="0">
              <a:lnSpc>
                <a:spcPct val="100000"/>
              </a:lnSpc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/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/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/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/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/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/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/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/>
            </a:lvl9pPr>
          </a:lstStyle>
          <a:p>
            <a:pPr algn="r"/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ИЗМЕНЕНИЩЯ В СТАТЬЮ 5 ФЕДЕРАЛЬНОГО ЗАКОНА «О ФЕДЕРАЛЬНОМ </a:t>
            </a:r>
          </a:p>
          <a:p>
            <a:pPr algn="r"/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БЮДЖЕТЕ НА 2020 ГОД И НА ПЛАНОВЫЙ ПЕРИОД 2021 И 2022 ГОДОВ»</a:t>
            </a: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8807" y="5377175"/>
            <a:ext cx="12414362" cy="3246120"/>
          </a:xfrm>
          <a:prstGeom prst="rect">
            <a:avLst/>
          </a:prstGeom>
          <a:solidFill>
            <a:schemeClr val="accent3">
              <a:lumMod val="20000"/>
              <a:lumOff val="80000"/>
              <a:alpha val="69000"/>
            </a:schemeClr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68" tIns="45318" rIns="90668" bIns="45318" rtlCol="0" anchor="ctr"/>
          <a:lstStyle>
            <a:defPPr>
              <a:defRPr lang="ru-RU"/>
            </a:defPPr>
            <a:lvl1pPr algn="ctr">
              <a:defRPr sz="200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l"/>
            <a:r>
              <a:rPr lang="ru-RU" sz="1800" dirty="0" smtClean="0"/>
              <a:t>Положения </a:t>
            </a:r>
            <a:r>
              <a:rPr lang="ru-RU" sz="1800" dirty="0"/>
              <a:t>пунктов 1-9 части 2 и части 7 настоящей статьи не распространяются на </a:t>
            </a:r>
            <a:r>
              <a:rPr lang="ru-RU" sz="1800" dirty="0" smtClean="0"/>
              <a:t>средства</a:t>
            </a:r>
          </a:p>
          <a:p>
            <a:pPr algn="l"/>
            <a:r>
              <a:rPr lang="ru-RU" sz="1800" dirty="0" smtClean="0"/>
              <a:t>предоставляемые на основании государственных </a:t>
            </a:r>
            <a:r>
              <a:rPr lang="ru-RU" sz="1800" i="1" dirty="0" smtClean="0">
                <a:solidFill>
                  <a:srgbClr val="FF0000"/>
                </a:solidFill>
              </a:rPr>
              <a:t>(муниципальных)</a:t>
            </a:r>
            <a:r>
              <a:rPr lang="ru-RU" sz="1800" dirty="0" smtClean="0"/>
              <a:t> контрактов (контрактов, договоров, соглашений), заключаемых:</a:t>
            </a: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/>
              <a:t>	в целях приобретения услуг связи, коммунальных услуг, электроэнергии, услуг по организации и осуществлению перевозки грузов и пассажиров железнодорожным транспортом общего пользования, авиационных и железнодорожных билетов, билетов для проезда городским и пригородным транспортом, подписки на периодические издания, аренды, осуществления работ по переносу (переустройству, присоединению) принадлежащих юридическим лицам инженерных сетей, коммуникаций, сооружений, </a:t>
            </a:r>
            <a:r>
              <a:rPr lang="ru-RU" sz="1800" i="1" dirty="0">
                <a:solidFill>
                  <a:srgbClr val="FF0000"/>
                </a:solidFill>
              </a:rPr>
              <a:t>а также проведения государственной экспертизы проектной документации и результатов инженерных изысканий в соответствии с законодательством Российской Федерации о градостроительной деятельности</a:t>
            </a:r>
            <a:r>
              <a:rPr lang="ru-RU" sz="1800" dirty="0">
                <a:solidFill>
                  <a:prstClr val="black"/>
                </a:solidFill>
              </a:rPr>
              <a:t>, </a:t>
            </a:r>
            <a:r>
              <a:rPr lang="ru-RU" sz="1800" dirty="0"/>
              <a:t>осуществления страхования в соответствии со страховым законодательством,</a:t>
            </a:r>
            <a:r>
              <a:rPr lang="ru-RU" sz="1800" dirty="0">
                <a:solidFill>
                  <a:prstClr val="black"/>
                </a:solidFill>
              </a:rPr>
              <a:t> </a:t>
            </a:r>
            <a:r>
              <a:rPr lang="ru-RU" sz="1800" i="1" dirty="0">
                <a:solidFill>
                  <a:srgbClr val="FF0000"/>
                </a:solidFill>
              </a:rPr>
              <a:t>услуг по приему платежей </a:t>
            </a:r>
            <a:r>
              <a:rPr lang="ru-RU" sz="1800" i="1" dirty="0" smtClean="0">
                <a:solidFill>
                  <a:srgbClr val="FF0000"/>
                </a:solidFill>
              </a:rPr>
              <a:t/>
            </a:r>
            <a:br>
              <a:rPr lang="ru-RU" sz="1800" i="1" dirty="0" smtClean="0">
                <a:solidFill>
                  <a:srgbClr val="FF0000"/>
                </a:solidFill>
              </a:rPr>
            </a:br>
            <a:r>
              <a:rPr lang="ru-RU" sz="1800" i="1" dirty="0" smtClean="0">
                <a:solidFill>
                  <a:srgbClr val="FF0000"/>
                </a:solidFill>
              </a:rPr>
              <a:t>от </a:t>
            </a:r>
            <a:r>
              <a:rPr lang="ru-RU" sz="1800" i="1" dirty="0">
                <a:solidFill>
                  <a:srgbClr val="FF0000"/>
                </a:solidFill>
              </a:rPr>
              <a:t>физических лиц, осуществляемых платежными агентами</a:t>
            </a:r>
            <a:r>
              <a:rPr lang="ru-RU" sz="1800" i="1" dirty="0" smtClean="0">
                <a:solidFill>
                  <a:srgbClr val="FF0000"/>
                </a:solidFill>
              </a:rPr>
              <a:t>;</a:t>
            </a:r>
            <a:endParaRPr lang="ru-RU" sz="1400" b="1" i="1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8807" y="1451609"/>
            <a:ext cx="12414362" cy="3178263"/>
          </a:xfrm>
          <a:prstGeom prst="rect">
            <a:avLst/>
          </a:prstGeom>
          <a:solidFill>
            <a:schemeClr val="accent3">
              <a:lumMod val="20000"/>
              <a:lumOff val="80000"/>
              <a:alpha val="69000"/>
            </a:schemeClr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68" tIns="45318" rIns="90668" bIns="45318" rtlCol="0" anchor="ctr"/>
          <a:lstStyle>
            <a:defPPr>
              <a:defRPr lang="ru-RU"/>
            </a:defPPr>
            <a:lvl1pPr algn="ctr">
              <a:defRPr sz="160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l"/>
            <a:r>
              <a:rPr lang="ru-RU" sz="1800" dirty="0" smtClean="0"/>
              <a:t>Казначейскому </a:t>
            </a:r>
            <a:r>
              <a:rPr lang="ru-RU" sz="1800" dirty="0"/>
              <a:t>сопровождению </a:t>
            </a:r>
            <a:r>
              <a:rPr lang="ru-RU" sz="1800" dirty="0" smtClean="0"/>
              <a:t>подлежат:</a:t>
            </a:r>
          </a:p>
          <a:p>
            <a:pPr algn="l"/>
            <a:r>
              <a:rPr lang="ru-RU" sz="1800" dirty="0" smtClean="0"/>
              <a:t>…</a:t>
            </a:r>
            <a:endParaRPr lang="ru-RU" sz="1800" dirty="0"/>
          </a:p>
          <a:p>
            <a:r>
              <a:rPr lang="ru-RU" sz="1800" dirty="0" smtClean="0"/>
              <a:t>авансовые </a:t>
            </a:r>
            <a:r>
              <a:rPr lang="ru-RU" sz="1800" dirty="0"/>
              <a:t>платежи по государственным (муниципальным) контрактам о поставке товаров, выполнении работ, оказании услуг, заключаемым на сумму 100  000,0 тыс. рублей и более государственными заказчиками для обеспечения государственных нужд субъекта Российской Федерации (муниципальными заказчиками для обеспечения муниципальных нужд), субсидии юридическим лицам, </a:t>
            </a:r>
            <a:r>
              <a:rPr lang="ru-RU" sz="1800" i="1" dirty="0">
                <a:solidFill>
                  <a:srgbClr val="FF0000"/>
                </a:solidFill>
              </a:rPr>
              <a:t>бюджетные инвестиции в соответствии с концессионными соглашениями</a:t>
            </a:r>
            <a:r>
              <a:rPr lang="ru-RU" sz="1800" dirty="0"/>
              <a:t>, предоставляемые из бюджета субъекта Российской Федерации (местного бюджета), если источником финансового обеспечения расходных обязательств субъекта Российской Федерации (муниципального образования) являются </a:t>
            </a:r>
            <a:r>
              <a:rPr lang="ru-RU" sz="1800" i="1" dirty="0">
                <a:solidFill>
                  <a:srgbClr val="FF0000"/>
                </a:solidFill>
              </a:rPr>
              <a:t>межбюджетные трансферты, имеющие целевое назначение</a:t>
            </a:r>
            <a:r>
              <a:rPr lang="ru-RU" sz="1800" dirty="0"/>
              <a:t>, предоставляемые из федерального бюджета бюджету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субъекта </a:t>
            </a:r>
            <a:r>
              <a:rPr lang="ru-RU" sz="1800" dirty="0"/>
              <a:t>Российской Федерации на софинансирование капитальных вложений в объекты государственной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собственности </a:t>
            </a:r>
            <a:r>
              <a:rPr lang="ru-RU" sz="1800" dirty="0"/>
              <a:t>субъекта Российской Федерации (муниципальной собственности);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3569667" y="695457"/>
            <a:ext cx="9075073" cy="1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262890" y="970446"/>
            <a:ext cx="12515454" cy="369310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ПУНКТЕ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ЧАСТИ 2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5 ПРОЕКТА </a:t>
            </a:r>
            <a:r>
              <a:rPr lang="ru-RU" alt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ЗАКОНА: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3532" y="4915727"/>
            <a:ext cx="12414362" cy="369310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3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СТАТЬИ 5 ПРОЕКТА </a:t>
            </a:r>
            <a:r>
              <a:rPr lang="ru-RU" alt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ЗАКОНА: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2489519" y="9294474"/>
            <a:ext cx="381531" cy="445626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2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4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291845" y="-1694"/>
            <a:ext cx="9447141" cy="70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3" tIns="45690" rIns="91383" bIns="45690">
            <a:spAutoFit/>
          </a:bodyPr>
          <a:lstStyle>
            <a:defPPr>
              <a:defRPr lang="ru-RU"/>
            </a:defPPr>
            <a:lvl1pPr algn="ctr" eaLnBrk="0" hangingPunct="0">
              <a:lnSpc>
                <a:spcPct val="100000"/>
              </a:lnSpc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/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/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/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/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/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/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/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/>
            </a:lvl9pPr>
          </a:lstStyle>
          <a:p>
            <a:pPr algn="r"/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ИЗМЕНЕНИЩЯ В СТАТЬЮ 5 ФЕДЕРАЛЬНОГО ЗАКОНА «О ФЕДЕРАЛЬНОМ </a:t>
            </a:r>
          </a:p>
          <a:p>
            <a:pPr algn="r"/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БЮДЖЕТЕ НА 2020 ГОД И НА ПЛАНОВЫЙ ПЕРИОД 2021 И 2022 ГОДОВ»</a:t>
            </a: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2046" y="1497330"/>
            <a:ext cx="12475848" cy="1725930"/>
          </a:xfrm>
          <a:prstGeom prst="rect">
            <a:avLst/>
          </a:prstGeom>
          <a:solidFill>
            <a:schemeClr val="accent3">
              <a:lumMod val="20000"/>
              <a:lumOff val="80000"/>
              <a:alpha val="69000"/>
            </a:schemeClr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68" tIns="45318" rIns="90668" bIns="45318" rtlCol="0" anchor="ctr"/>
          <a:lstStyle>
            <a:defPPr>
              <a:defRPr lang="ru-RU"/>
            </a:defPPr>
            <a:lvl1pPr algn="ctr">
              <a:defRPr sz="160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lvl="0" indent="450215" algn="l" defTabSz="457200">
              <a:lnSpc>
                <a:spcPct val="110000"/>
              </a:lnSpc>
            </a:pPr>
            <a:r>
              <a:rPr lang="ru-RU" sz="1800" dirty="0"/>
              <a:t>Исключена обязанность головного исполнителя, исполнителя по государственному контракту, контракту (договору), заключаемому в рамках выполнения государственного оборонного </a:t>
            </a:r>
            <a:r>
              <a:rPr lang="ru-RU" sz="1800" dirty="0" smtClean="0"/>
              <a:t>заказа</a:t>
            </a:r>
            <a:endParaRPr lang="ru-RU" sz="1800" dirty="0"/>
          </a:p>
          <a:p>
            <a:pPr lvl="0" indent="450215" defTabSz="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ru-RU" altLang="ru-RU" sz="1800" i="1" strike="sngStrike" dirty="0">
                <a:solidFill>
                  <a:srgbClr val="FF0000"/>
                </a:solidFill>
                <a:ea typeface="Calibri" panose="020F0502020204030204" pitchFamily="34" charset="0"/>
              </a:rPr>
              <a:t>представлять в территориальный орган Федерального казначейства в течение десяти рабочих дней (после полного исполнения государственного контракта и получения соответствующего уведомления от государственного заказчика) заявление о закрытии лицевого </a:t>
            </a:r>
            <a:r>
              <a:rPr lang="ru-RU" altLang="ru-RU" strike="sngStrike" dirty="0">
                <a:solidFill>
                  <a:srgbClr val="FF0000"/>
                </a:solidFill>
                <a:ea typeface="Calibri" panose="020F0502020204030204" pitchFamily="34" charset="0"/>
              </a:rPr>
              <a:t>счета.</a:t>
            </a:r>
            <a:endParaRPr lang="ru-RU" sz="1800" strike="sngStrik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2487005" y="9259053"/>
            <a:ext cx="390550" cy="511175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3558092" y="707032"/>
            <a:ext cx="9075073" cy="1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262890" y="970446"/>
            <a:ext cx="12515454" cy="369310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4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5 ПРОЕКТА </a:t>
            </a:r>
            <a:r>
              <a:rPr lang="ru-RU" alt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ЗАКОНА: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4148" y="3776974"/>
            <a:ext cx="12402011" cy="369310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8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5 ПРОЕКТА </a:t>
            </a:r>
            <a:r>
              <a:rPr lang="ru-RU" alt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ЗАКОНА: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2046" y="4309110"/>
            <a:ext cx="12482694" cy="3246120"/>
          </a:xfrm>
          <a:prstGeom prst="rect">
            <a:avLst/>
          </a:prstGeom>
          <a:solidFill>
            <a:schemeClr val="accent3">
              <a:lumMod val="20000"/>
              <a:lumOff val="80000"/>
              <a:alpha val="69000"/>
            </a:schemeClr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68" tIns="45318" rIns="90668" bIns="45318" rtlCol="0" anchor="ctr"/>
          <a:lstStyle>
            <a:defPPr>
              <a:defRPr lang="ru-RU"/>
            </a:defPPr>
            <a:lvl1pPr algn="ctr">
              <a:defRPr sz="200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l"/>
            <a:endParaRPr lang="ru-RU" sz="1800" dirty="0" smtClean="0"/>
          </a:p>
          <a:p>
            <a:pPr algn="l"/>
            <a:endParaRPr lang="ru-RU" sz="1800" dirty="0"/>
          </a:p>
          <a:p>
            <a:pPr indent="450215" algn="l" defTabSz="457200">
              <a:lnSpc>
                <a:spcPct val="110000"/>
              </a:lnSpc>
            </a:pPr>
            <a:r>
              <a:rPr lang="ru-RU" sz="1800" dirty="0" smtClean="0"/>
              <a:t>Установить</a:t>
            </a:r>
            <a:r>
              <a:rPr lang="ru-RU" sz="1800" dirty="0"/>
              <a:t>, что перечисление средств по оплате обязательств юридических лиц в пределах суммы, необходимой для оплаты фактически поставленных товаров, выполненных работ, оказанных услуг (далее - казначейское обеспечение обязательств), осуществляется в соответствии с настоящей частью в отношении:</a:t>
            </a: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lang="ru-RU" sz="1600" b="1" dirty="0">
              <a:solidFill>
                <a:prstClr val="black"/>
              </a:solidFill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800" i="1" dirty="0" smtClean="0">
                <a:solidFill>
                  <a:srgbClr val="FF0000"/>
                </a:solidFill>
              </a:rPr>
              <a:t>субсидий</a:t>
            </a:r>
            <a:r>
              <a:rPr lang="ru-RU" sz="1800" dirty="0">
                <a:solidFill>
                  <a:srgbClr val="FF0000"/>
                </a:solidFill>
              </a:rPr>
              <a:t>,</a:t>
            </a:r>
            <a:r>
              <a:rPr lang="ru-RU" sz="1800" dirty="0">
                <a:solidFill>
                  <a:prstClr val="black"/>
                </a:solidFill>
              </a:rPr>
              <a:t> </a:t>
            </a:r>
            <a:r>
              <a:rPr lang="ru-RU" sz="1800" dirty="0"/>
              <a:t>указанных в пункте 1 части 2 настоящей статьи, </a:t>
            </a:r>
            <a:r>
              <a:rPr lang="ru-RU" sz="1800" i="1" dirty="0">
                <a:solidFill>
                  <a:srgbClr val="FF0000"/>
                </a:solidFill>
              </a:rPr>
              <a:t>определенных правовыми актами главных распорядителей средств федерального бюджета, осуществляющих как получатели средств федерального бюджета предоставление указанных субсидий</a:t>
            </a:r>
            <a:r>
              <a:rPr lang="ru-RU" sz="1800" b="1" i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 </a:t>
            </a:r>
            <a:r>
              <a:rPr lang="ru-RU" sz="1800" dirty="0"/>
              <a:t>(за исключением субсидий государственным корпорациям, определенным решениями Правительства Российской Федерации), а также авансовых платежей по контрактам (договорам), источником финансового обеспечения которых являются такие </a:t>
            </a:r>
            <a:r>
              <a:rPr lang="ru-RU" sz="1800" dirty="0" smtClean="0"/>
              <a:t>субсидии</a:t>
            </a:r>
            <a:endParaRPr lang="ru-RU" sz="1800" dirty="0"/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ru-RU" sz="1800" b="1" i="1" dirty="0">
              <a:solidFill>
                <a:srgbClr val="1F497D">
                  <a:lumMod val="60000"/>
                  <a:lumOff val="40000"/>
                </a:srgbClr>
              </a:solidFill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ru-RU" sz="1800" b="1" i="1" dirty="0" smtClean="0">
              <a:solidFill>
                <a:srgbClr val="1F497D">
                  <a:lumMod val="60000"/>
                  <a:lumOff val="40000"/>
                </a:srgbClr>
              </a:solidFill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ru-RU" sz="1400" b="1" i="1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29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2489519" y="9306049"/>
            <a:ext cx="381531" cy="410901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4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101"/>
          <p:cNvSpPr txBox="1">
            <a:spLocks noChangeArrowheads="1"/>
          </p:cNvSpPr>
          <p:nvPr/>
        </p:nvSpPr>
        <p:spPr bwMode="auto">
          <a:xfrm>
            <a:off x="861890" y="219642"/>
            <a:ext cx="11808205" cy="70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5" tIns="45702" rIns="91405" bIns="45702">
            <a:spAutoFit/>
          </a:bodyPr>
          <a:lstStyle>
            <a:defPPr>
              <a:defRPr lang="ru-RU"/>
            </a:defPPr>
            <a:lvl1pPr algn="ctr" eaLnBrk="0" hangingPunct="0">
              <a:lnSpc>
                <a:spcPct val="100000"/>
              </a:lnSpc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/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/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/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/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/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/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/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/>
            </a:lvl9pPr>
          </a:lstStyle>
          <a:p>
            <a:pPr algn="r"/>
            <a:r>
              <a:rPr lang="ru-RU" alt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ВЕДЕНИЕ ЮРИДИЧЕСКИМИ ЛИЦАМИ РАЗДЕЛЬНОГО УЧЕТА </a:t>
            </a:r>
          </a:p>
          <a:p>
            <a:pPr algn="r"/>
            <a:r>
              <a:rPr lang="ru-RU" alt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ФИНАНСОВО-ХОЗЯЙСТВЕННОЙ ДЕЯТЕЛЬНОСТИ </a:t>
            </a:r>
            <a:endParaRPr lang="ru-RU" alt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8344" y="1484417"/>
            <a:ext cx="12384912" cy="2039272"/>
          </a:xfrm>
          <a:prstGeom prst="rect">
            <a:avLst/>
          </a:prstGeom>
          <a:solidFill>
            <a:schemeClr val="accent3">
              <a:lumMod val="20000"/>
              <a:lumOff val="80000"/>
              <a:alpha val="69000"/>
            </a:schemeClr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68" tIns="45318" rIns="90668" bIns="45318" rtlCol="0" anchor="ctr"/>
          <a:lstStyle/>
          <a:p>
            <a:pPr algn="ctr"/>
            <a:r>
              <a:rPr lang="ru-RU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часть 1 статьи 5 проекта </a:t>
            </a:r>
            <a:r>
              <a:rPr lang="ru-RU" altLang="ru-RU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закона:</a:t>
            </a:r>
            <a:r>
              <a:rPr lang="ru-RU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rgbClr val="4472C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4472C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казначейском сопровождении целевых средств юридические лица в соответствии с  установленным </a:t>
            </a:r>
            <a:r>
              <a:rPr lang="ru-RU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Правительством </a:t>
            </a:r>
            <a:r>
              <a:rPr lang="ru-RU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порядком ведут  раздельный учет результатов финансово-хозяйственной деятельности по каждому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соглашению</a:t>
            </a:r>
            <a:r>
              <a:rPr lang="ru-RU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государственному (муниципальному) контракту (контракту, договору) </a:t>
            </a:r>
            <a:r>
              <a:rPr lang="ru-RU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поставке товаров, выполнении работ, оказании услуг.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8345" y="4265300"/>
            <a:ext cx="5810558" cy="258504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lIns="91182" tIns="45585" rIns="91182" bIns="45585" rtlCol="0" anchor="ctr" anchorCtr="0">
            <a:no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</a:t>
            </a:r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b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19 января 1998 г. №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47</a:t>
            </a:r>
          </a:p>
          <a:p>
            <a:pPr algn="ctr">
              <a:spcAft>
                <a:spcPts val="0"/>
              </a:spcAft>
            </a:pPr>
            <a:endParaRPr lang="ru-RU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44810" y="4265296"/>
            <a:ext cx="5648446" cy="258505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lIns="91182" tIns="45585" rIns="91182" bIns="45585" rtlCol="0" anchor="ctr" anchorCtr="0">
            <a:no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приказа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Минфина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постоянной основе)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порядке ведения раздельного учета результатов</a:t>
            </a: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финансово-хозяйственной деятельности при использовании полученных юридическими лицами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основании государственных контрактов (договоров) средств, подлежащих казначейскому сопровождению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соответствии с бюджетным законодательством Российской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Федерации» </a:t>
            </a:r>
            <a:endParaRPr lang="ru-RU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113624" y="3535264"/>
            <a:ext cx="0" cy="741611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958463" y="927492"/>
            <a:ext cx="7598604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13" idx="3"/>
            <a:endCxn id="14" idx="1"/>
          </p:cNvCxnSpPr>
          <p:nvPr/>
        </p:nvCxnSpPr>
        <p:spPr>
          <a:xfrm flipV="1">
            <a:off x="6018903" y="5557821"/>
            <a:ext cx="925907" cy="2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78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00799" y="15"/>
            <a:ext cx="6296625" cy="101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3" tIns="45690" rIns="91383" bIns="45690" numCol="1" anchor="ctr" anchorCtr="0" compatLnSpc="1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ИЗМЕНЕНИЯ В ПРАВИЛА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«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ГРАЖДАНСКОГО» </a:t>
            </a:r>
            <a:endParaRPr lang="ru-RU" sz="2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  <a:p>
            <a:pPr algn="r" eaLnBrk="0" hangingPunct="0"/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КАЗНАЧЕЙСКОГО </a:t>
            </a: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СОПРОВОЖДЕНИЯ СРЕДСТВ </a:t>
            </a:r>
          </a:p>
          <a:p>
            <a:pPr algn="r" eaLnBrk="0" hangingPunct="0"/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9380" y="4454979"/>
            <a:ext cx="258062" cy="406007"/>
          </a:xfrm>
          <a:prstGeom prst="rect">
            <a:avLst/>
          </a:prstGeom>
          <a:noFill/>
        </p:spPr>
        <p:txBody>
          <a:bodyPr wrap="none" lIns="127751" tIns="63880" rIns="127751" bIns="63880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919" y="1171562"/>
            <a:ext cx="12384987" cy="3205811"/>
          </a:xfrm>
          <a:prstGeom prst="rect">
            <a:avLst/>
          </a:prstGeom>
          <a:solidFill>
            <a:schemeClr val="accent3">
              <a:lumMod val="20000"/>
              <a:lumOff val="80000"/>
              <a:alpha val="69000"/>
            </a:schemeClr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68" tIns="45318" rIns="90668" bIns="45318" rtlCol="0" anchor="ctr"/>
          <a:lstStyle>
            <a:defPPr>
              <a:defRPr lang="ru-RU"/>
            </a:defPPr>
            <a:lvl1pPr>
              <a:defRPr sz="180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dirty="0"/>
              <a:t>На счета, открытые в банке юридическому лицу, возможно перечисление: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оплаты обязательств юридического лица в целях осуществления расчетов по оплате труда, в том числе перечисление удержанных налогов, сборов и начисленных страховых взносов на обязательное пенсионное страхование, на обязательное социальное страхование, на обязательное медицинское страхование </a:t>
            </a:r>
            <a:r>
              <a:rPr lang="ru-RU" i="1" dirty="0">
                <a:solidFill>
                  <a:srgbClr val="FF0000"/>
                </a:solidFill>
              </a:rPr>
              <a:t>в соответствии со сроками, установленными Налоговым кодексом Российской Федерации</a:t>
            </a:r>
            <a:r>
              <a:rPr lang="ru-RU" i="1" dirty="0" smtClean="0">
                <a:solidFill>
                  <a:srgbClr val="FF0000"/>
                </a:solidFill>
              </a:rPr>
              <a:t>;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возмещения произведенных юридическим лицом расходов (части расходов) при условии представления вышеуказанных,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 </a:t>
            </a:r>
            <a:r>
              <a:rPr lang="ru-RU" dirty="0"/>
              <a:t>также копий платежных поручений, реестров платежных поручений, </a:t>
            </a:r>
            <a:r>
              <a:rPr lang="ru-RU" i="1" dirty="0">
                <a:solidFill>
                  <a:srgbClr val="FF0000"/>
                </a:solidFill>
              </a:rPr>
              <a:t>и иных документов</a:t>
            </a:r>
            <a:r>
              <a:rPr lang="ru-RU" dirty="0"/>
              <a:t>,  подтверждающих оплату произведенных юридическим лицом расходов (части расходов), если условиями соглашения договора (контракта) предусмотрено возмещение произведенных юридическим лицом расходов (части расходов);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551271" y="696311"/>
            <a:ext cx="6076786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0" y="779102"/>
            <a:ext cx="12801600" cy="369310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ПУНКТ 6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</a:t>
            </a:r>
            <a:r>
              <a:rPr lang="ru-RU" alt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9919" y="4922412"/>
            <a:ext cx="12384987" cy="827425"/>
          </a:xfrm>
          <a:prstGeom prst="rect">
            <a:avLst/>
          </a:prstGeom>
          <a:solidFill>
            <a:schemeClr val="accent3">
              <a:lumMod val="20000"/>
              <a:lumOff val="80000"/>
              <a:alpha val="69000"/>
            </a:schemeClr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68" tIns="45318" rIns="90668" bIns="45318" rtlCol="0" anchor="ctr"/>
          <a:lstStyle/>
          <a:p>
            <a:pPr algn="ctr"/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Особенности казначейского сопровождения целевых средств, предоставляемых 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 соглашений 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предоставлении субсидий юридическим лицам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500562"/>
            <a:ext cx="12801600" cy="369310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ДОПОЛНЕНЫ НОВЫМ РАЗДЕЛОМ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862709"/>
            <a:ext cx="12801600" cy="646309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«ОСОБЕННОСТИ КАЗНАЧЕЙСКОГО СОПРОВОЖДЕНИЯ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КОНТРАКТОВ С ЕДИНСТВЕННЫМ ПОСТАВЩИКОМ»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9919" y="6531878"/>
            <a:ext cx="12384988" cy="2943592"/>
          </a:xfrm>
          <a:prstGeom prst="rect">
            <a:avLst/>
          </a:prstGeom>
          <a:solidFill>
            <a:schemeClr val="accent3">
              <a:lumMod val="20000"/>
              <a:lumOff val="80000"/>
              <a:alpha val="69000"/>
            </a:schemeClr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68" tIns="45318" rIns="90668" bIns="45318" rtlCol="0" anchor="ctr"/>
          <a:lstStyle>
            <a:defPPr>
              <a:defRPr lang="ru-RU"/>
            </a:defPPr>
            <a:lvl1pPr>
              <a:defRPr sz="180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indent="342900" algn="just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Перечисление </a:t>
            </a:r>
            <a:r>
              <a:rPr lang="ru-RU" dirty="0">
                <a:latin typeface="Times New Roman"/>
                <a:ea typeface="Times New Roman"/>
              </a:rPr>
              <a:t>целевых </a:t>
            </a:r>
            <a:r>
              <a:rPr lang="ru-RU" dirty="0" smtClean="0">
                <a:latin typeface="Times New Roman"/>
                <a:ea typeface="Times New Roman"/>
              </a:rPr>
              <a:t>средств по ГК с единственным поставщиком, </a:t>
            </a:r>
            <a:r>
              <a:rPr lang="ru-RU" dirty="0">
                <a:latin typeface="Times New Roman"/>
                <a:ea typeface="Times New Roman"/>
              </a:rPr>
              <a:t>осуществляется после проведения территориальными органами Федерального казначейства проверки документов, подтверждающих факт поставки товаров (выполнения работ, оказания услуг), в соответствии с порядком санкционирования целевых средств, с лицевых счетов </a:t>
            </a:r>
            <a:r>
              <a:rPr lang="ru-RU" dirty="0" smtClean="0">
                <a:latin typeface="Times New Roman"/>
                <a:ea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>для </a:t>
            </a:r>
            <a:r>
              <a:rPr lang="ru-RU" dirty="0">
                <a:latin typeface="Times New Roman"/>
                <a:ea typeface="Times New Roman"/>
              </a:rPr>
              <a:t>учета операций неучастника бюджетного процесса на счета в банках, открытые:</a:t>
            </a:r>
          </a:p>
          <a:p>
            <a:pPr indent="342900" algn="just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единственному поставщику (подрядчику, исполнителю) </a:t>
            </a:r>
            <a:r>
              <a:rPr lang="ru-RU" dirty="0">
                <a:latin typeface="Times New Roman"/>
                <a:ea typeface="Times New Roman"/>
              </a:rPr>
              <a:t>по </a:t>
            </a:r>
            <a:r>
              <a:rPr lang="ru-RU" dirty="0" smtClean="0">
                <a:latin typeface="Times New Roman"/>
                <a:ea typeface="Times New Roman"/>
              </a:rPr>
              <a:t>ГК, </a:t>
            </a:r>
            <a:r>
              <a:rPr lang="ru-RU" dirty="0">
                <a:latin typeface="Times New Roman"/>
                <a:ea typeface="Times New Roman"/>
              </a:rPr>
              <a:t>в случае, если оплата по такому государственному контракту осуществляется единовременно </a:t>
            </a:r>
            <a:r>
              <a:rPr lang="ru-RU" b="1" dirty="0">
                <a:latin typeface="Times New Roman"/>
                <a:ea typeface="Times New Roman"/>
              </a:rPr>
              <a:t>после полного исполнения </a:t>
            </a:r>
            <a:r>
              <a:rPr lang="ru-RU" dirty="0">
                <a:latin typeface="Times New Roman"/>
                <a:ea typeface="Times New Roman"/>
              </a:rPr>
              <a:t>государственного контракта</a:t>
            </a:r>
            <a:r>
              <a:rPr lang="ru-RU" dirty="0" smtClean="0">
                <a:latin typeface="Times New Roman"/>
                <a:ea typeface="Times New Roman"/>
              </a:rPr>
              <a:t>;</a:t>
            </a:r>
          </a:p>
          <a:p>
            <a:pPr indent="342900" algn="just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>единственному </a:t>
            </a:r>
            <a:r>
              <a:rPr lang="ru-RU" b="1" dirty="0">
                <a:latin typeface="Times New Roman"/>
                <a:ea typeface="Times New Roman"/>
              </a:rPr>
              <a:t>поставщику</a:t>
            </a:r>
            <a:r>
              <a:rPr lang="ru-RU" dirty="0">
                <a:latin typeface="Times New Roman"/>
                <a:ea typeface="Times New Roman"/>
              </a:rPr>
              <a:t> (подрядчику, исполнителю), </a:t>
            </a:r>
            <a:r>
              <a:rPr lang="ru-RU" b="1" dirty="0">
                <a:latin typeface="Times New Roman"/>
                <a:ea typeface="Times New Roman"/>
              </a:rPr>
              <a:t>исполнителям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b="1" dirty="0">
                <a:latin typeface="Times New Roman"/>
                <a:ea typeface="Times New Roman"/>
              </a:rPr>
              <a:t>(соисполнителям) </a:t>
            </a:r>
            <a:r>
              <a:rPr lang="ru-RU" dirty="0">
                <a:latin typeface="Times New Roman"/>
                <a:ea typeface="Times New Roman"/>
              </a:rPr>
              <a:t>по </a:t>
            </a:r>
            <a:r>
              <a:rPr lang="ru-RU" dirty="0" smtClean="0">
                <a:latin typeface="Times New Roman"/>
                <a:ea typeface="Times New Roman"/>
              </a:rPr>
              <a:t>ГК с </a:t>
            </a:r>
            <a:r>
              <a:rPr lang="ru-RU" dirty="0">
                <a:latin typeface="Times New Roman"/>
                <a:ea typeface="Times New Roman"/>
              </a:rPr>
              <a:t>единственным поставщиком (подрядчиком, исполнителем) и контрактам (договорам), заключенным в рамках исполнения </a:t>
            </a:r>
            <a:r>
              <a:rPr lang="ru-RU" dirty="0" smtClean="0">
                <a:latin typeface="Times New Roman"/>
                <a:ea typeface="Times New Roman"/>
              </a:rPr>
              <a:t>ГК </a:t>
            </a:r>
            <a:r>
              <a:rPr lang="ru-RU" dirty="0" smtClean="0">
                <a:latin typeface="Times New Roman"/>
                <a:ea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>с </a:t>
            </a:r>
            <a:r>
              <a:rPr lang="ru-RU" dirty="0">
                <a:latin typeface="Times New Roman"/>
                <a:ea typeface="Times New Roman"/>
              </a:rPr>
              <a:t>единственным поставщиком (подрядчиком, исполнителем), в случае, если исполнение и оплата такого </a:t>
            </a:r>
            <a:r>
              <a:rPr lang="ru-RU" dirty="0" smtClean="0">
                <a:latin typeface="Times New Roman"/>
                <a:ea typeface="Times New Roman"/>
              </a:rPr>
              <a:t>ГК </a:t>
            </a:r>
            <a:r>
              <a:rPr lang="ru-RU" b="1" dirty="0">
                <a:latin typeface="Times New Roman"/>
                <a:ea typeface="Times New Roman"/>
              </a:rPr>
              <a:t>осуществляется поэтапно. </a:t>
            </a:r>
            <a:endParaRPr lang="ru-RU" dirty="0"/>
          </a:p>
        </p:txBody>
      </p:sp>
      <p:sp>
        <p:nvSpPr>
          <p:cNvPr id="20" name="Номер слайда 2"/>
          <p:cNvSpPr txBox="1">
            <a:spLocks/>
          </p:cNvSpPr>
          <p:nvPr/>
        </p:nvSpPr>
        <p:spPr>
          <a:xfrm>
            <a:off x="12605269" y="9363921"/>
            <a:ext cx="381531" cy="3298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54664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0932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3992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18656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733209" algn="l" defTabSz="109328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3279855" algn="l" defTabSz="109328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826510" algn="l" defTabSz="109328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4373124" algn="l" defTabSz="109328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400" dirty="0" smtClean="0">
                <a:solidFill>
                  <a:prstClr val="black">
                    <a:tint val="75000"/>
                  </a:prstClr>
                </a:solidFill>
              </a:rPr>
              <a:t>5</a:t>
            </a:r>
            <a:endParaRPr lang="ru-RU" sz="1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93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29380" y="4454979"/>
            <a:ext cx="258062" cy="406007"/>
          </a:xfrm>
          <a:prstGeom prst="rect">
            <a:avLst/>
          </a:prstGeom>
          <a:noFill/>
        </p:spPr>
        <p:txBody>
          <a:bodyPr wrap="none" lIns="127751" tIns="63880" rIns="127751" bIns="63880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2046" y="1709443"/>
            <a:ext cx="12475814" cy="7307957"/>
          </a:xfrm>
          <a:prstGeom prst="rect">
            <a:avLst/>
          </a:prstGeom>
          <a:solidFill>
            <a:schemeClr val="accent3">
              <a:lumMod val="20000"/>
              <a:lumOff val="80000"/>
              <a:alpha val="69000"/>
            </a:schemeClr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68" tIns="45318" rIns="90668" bIns="45318" rtlCol="0" anchor="ctr"/>
          <a:lstStyle>
            <a:defPPr>
              <a:defRPr lang="ru-RU"/>
            </a:defPPr>
            <a:lvl1pPr indent="342900" algn="just">
              <a:spcBef>
                <a:spcPts val="1100"/>
              </a:spcBef>
              <a:spcAft>
                <a:spcPts val="0"/>
              </a:spcAft>
              <a:defRPr sz="1800">
                <a:solidFill>
                  <a:srgbClr val="4472C4">
                    <a:lumMod val="75000"/>
                  </a:srgbClr>
                </a:solidFill>
                <a:latin typeface="Times New Roman"/>
                <a:ea typeface="Times New Roman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казначейском сопровождении целевых средств, </a:t>
            </a:r>
            <a:r>
              <a:rPr lang="ru-RU" dirty="0" smtClean="0"/>
              <a:t>получаемых отдельными юридическими лицами, в случаях, </a:t>
            </a:r>
            <a:r>
              <a:rPr lang="ru-RU" b="1" dirty="0" smtClean="0"/>
              <a:t>установленных Правительством РФ</a:t>
            </a:r>
            <a:r>
              <a:rPr lang="ru-RU" dirty="0" smtClean="0"/>
              <a:t>, </a:t>
            </a:r>
            <a:r>
              <a:rPr lang="ru-RU" dirty="0"/>
              <a:t>территориальные органы Федерального казначейства проводят в том числе </a:t>
            </a:r>
            <a:r>
              <a:rPr lang="ru-RU" dirty="0" smtClean="0"/>
              <a:t>проверки:</a:t>
            </a:r>
          </a:p>
          <a:p>
            <a:r>
              <a:rPr lang="ru-RU" dirty="0" smtClean="0"/>
              <a:t>а) </a:t>
            </a:r>
            <a:r>
              <a:rPr lang="ru-RU" dirty="0"/>
              <a:t>соответствия информации </a:t>
            </a:r>
            <a:r>
              <a:rPr lang="ru-RU" b="1" dirty="0"/>
              <a:t>о сроках </a:t>
            </a:r>
            <a:r>
              <a:rPr lang="ru-RU" dirty="0"/>
              <a:t>поставки товаров (выполнения работ, оказания услуг), содержащейся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документах-основаниях, условиям соглашений, государственных контрактов, договоров о капитальных вложениях, контрактов учреждений, договоров о проведении капитального ремонта и договоров (контрактов, соглашений),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соответствии с порядком санкционирования целевых средств;</a:t>
            </a:r>
          </a:p>
          <a:p>
            <a:r>
              <a:rPr lang="ru-RU" dirty="0"/>
              <a:t>б) соответствия информации о количестве товаров (объеме работ, услуг), содержащейся в документах-основаниях, условиям соглашений, государственных контрактов, договоров о капитальных вложениях, контрактов учреждений, договоров о проведении капитального ремонта и договоров (контрактов, соглашений) в соответствии с порядком санкционирования целевых средств;</a:t>
            </a:r>
          </a:p>
          <a:p>
            <a:r>
              <a:rPr lang="ru-RU" dirty="0"/>
              <a:t>в) соответствия информации, указанной в государственном контракте, договоре о капитальных вложениях, контракте учреждения, договоре о проведении капитального ремонта, договоре (контракте), документах-основаниях, фактически поставленным товарам (выполненным работам, оказанным услугам), в том числе с использованием фото- и видеотехники,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соответствии </a:t>
            </a:r>
            <a:r>
              <a:rPr lang="ru-RU" b="1" dirty="0"/>
              <a:t>с регламентом, утвержденным Федеральным казначейством;</a:t>
            </a:r>
          </a:p>
          <a:p>
            <a:r>
              <a:rPr lang="ru-RU" dirty="0"/>
              <a:t>г) соответствия информации, указанной в государственном контракте, договоре о капитальных вложениях, контракте учреждения, договоре о проведении капитального ремонта, договоре (контракте), соглашении, документах-основаниях, данным раздельного учета результатов финансово-хозяйственной деятельности и информации о структуре цены государственного контракта, договора о капитальных вложениях, контракта учреждения, договора о проведении капитального ремонта, договора (контракта), суммы соглашения в соответствии </a:t>
            </a:r>
            <a:r>
              <a:rPr lang="ru-RU" i="1" dirty="0">
                <a:solidFill>
                  <a:srgbClr val="FF0000"/>
                </a:solidFill>
              </a:rPr>
              <a:t>с порядком, утвержденным Федеральным казначейством;</a:t>
            </a:r>
          </a:p>
          <a:p>
            <a:r>
              <a:rPr lang="ru-RU" dirty="0"/>
              <a:t>д) наличия в информационных системах Федерального казначейства и (или) единой информационной системе в сфере закупок документов-оснований в соответствии с порядком санкционирования целевых средств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971336"/>
            <a:ext cx="12801600" cy="646309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 V.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ОСОБЕННОСТИ КАЗНАЧЕЙСКОГО СОПРОВОЖДЕНИЯ ЦЕЛЕВЫХ СРЕДСТВ, </a:t>
            </a:r>
            <a:b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ПОЛУЧАЕМЫХ ОТДЕЛЬНЫМИ ЮРИДИЧЕСКИМИ ЛИЦАМИ, В СЛУЧАЯХ, УСТАНОВЛЕННЫХ ПРАВИТЕЛЬСТВОМ РФ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00799" y="15"/>
            <a:ext cx="6296625" cy="101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3" tIns="45690" rIns="91383" bIns="45690" numCol="1" anchor="ctr" anchorCtr="0" compatLnSpc="1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ИЗМЕНЕНИЯ В ПРАВИЛА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«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ГРАЖДАНСКОГО» </a:t>
            </a:r>
            <a:endParaRPr lang="ru-RU" sz="2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  <a:p>
            <a:pPr algn="r" eaLnBrk="0" hangingPunct="0"/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КАЗНАЧЕЙСКОГО </a:t>
            </a: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СОПРОВОЖДЕНИЯ СРЕДСТВ </a:t>
            </a:r>
          </a:p>
          <a:p>
            <a:pPr algn="r" eaLnBrk="0" hangingPunct="0"/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551271" y="696311"/>
            <a:ext cx="6076786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Номер слайда 2"/>
          <p:cNvSpPr txBox="1">
            <a:spLocks/>
          </p:cNvSpPr>
          <p:nvPr/>
        </p:nvSpPr>
        <p:spPr>
          <a:xfrm>
            <a:off x="12593694" y="9363921"/>
            <a:ext cx="381531" cy="3298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54664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0932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3992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18656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733209" algn="l" defTabSz="109328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3279855" algn="l" defTabSz="109328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826510" algn="l" defTabSz="109328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4373124" algn="l" defTabSz="109328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400" dirty="0" smtClean="0">
                <a:solidFill>
                  <a:prstClr val="black">
                    <a:tint val="75000"/>
                  </a:prstClr>
                </a:solidFill>
              </a:rPr>
              <a:t>6</a:t>
            </a:r>
            <a:endParaRPr lang="ru-RU" sz="1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29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29380" y="4454979"/>
            <a:ext cx="258062" cy="406007"/>
          </a:xfrm>
          <a:prstGeom prst="rect">
            <a:avLst/>
          </a:prstGeom>
          <a:noFill/>
        </p:spPr>
        <p:txBody>
          <a:bodyPr wrap="none" lIns="127751" tIns="63880" rIns="127751" bIns="63880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195" y="2161521"/>
            <a:ext cx="12433670" cy="3371177"/>
          </a:xfrm>
          <a:prstGeom prst="rect">
            <a:avLst/>
          </a:prstGeom>
          <a:solidFill>
            <a:schemeClr val="accent3">
              <a:lumMod val="20000"/>
              <a:lumOff val="80000"/>
              <a:alpha val="69000"/>
            </a:schemeClr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68" tIns="45318" rIns="90668" bIns="45318" rtlCol="0" anchor="ctr"/>
          <a:lstStyle>
            <a:defPPr>
              <a:defRPr lang="ru-RU"/>
            </a:defPPr>
            <a:lvl1pPr indent="342900" algn="just">
              <a:spcBef>
                <a:spcPts val="1100"/>
              </a:spcBef>
              <a:spcAft>
                <a:spcPts val="0"/>
              </a:spcAft>
              <a:defRPr sz="1800">
                <a:solidFill>
                  <a:srgbClr val="4472C4">
                    <a:lumMod val="75000"/>
                  </a:srgbClr>
                </a:solidFill>
                <a:latin typeface="Times New Roman"/>
                <a:ea typeface="Times New Roman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i="1" dirty="0">
                <a:solidFill>
                  <a:srgbClr val="FF0000"/>
                </a:solidFill>
              </a:rPr>
              <a:t>В случае выявления нарушений в ходе проведения </a:t>
            </a:r>
            <a:r>
              <a:rPr lang="ru-RU" i="1" dirty="0" smtClean="0">
                <a:solidFill>
                  <a:srgbClr val="FF0000"/>
                </a:solidFill>
              </a:rPr>
              <a:t>проверки в </a:t>
            </a:r>
            <a:r>
              <a:rPr lang="ru-RU" i="1" dirty="0">
                <a:solidFill>
                  <a:srgbClr val="FF0000"/>
                </a:solidFill>
              </a:rPr>
              <a:t>части </a:t>
            </a:r>
            <a:r>
              <a:rPr lang="ru-RU" i="1" dirty="0" smtClean="0">
                <a:solidFill>
                  <a:srgbClr val="FF0000"/>
                </a:solidFill>
              </a:rPr>
              <a:t>сроков поставки </a:t>
            </a:r>
            <a:r>
              <a:rPr lang="ru-RU" i="1" dirty="0">
                <a:solidFill>
                  <a:srgbClr val="FF0000"/>
                </a:solidFill>
              </a:rPr>
              <a:t>товаров (выполнения </a:t>
            </a: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работ</a:t>
            </a:r>
            <a:r>
              <a:rPr lang="ru-RU" i="1" dirty="0">
                <a:solidFill>
                  <a:srgbClr val="FF0000"/>
                </a:solidFill>
              </a:rPr>
              <a:t>, оказания услуг</a:t>
            </a:r>
            <a:r>
              <a:rPr lang="ru-RU" i="1" dirty="0" smtClean="0">
                <a:solidFill>
                  <a:srgbClr val="FF0000"/>
                </a:solidFill>
              </a:rPr>
              <a:t>),  </a:t>
            </a:r>
            <a:r>
              <a:rPr lang="ru-RU" i="1" dirty="0">
                <a:solidFill>
                  <a:srgbClr val="FF0000"/>
                </a:solidFill>
              </a:rPr>
              <a:t>территориальные органы Федерального казначейства не позднее рабочего дня, следующего </a:t>
            </a: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за </a:t>
            </a:r>
            <a:r>
              <a:rPr lang="ru-RU" i="1" dirty="0">
                <a:solidFill>
                  <a:srgbClr val="FF0000"/>
                </a:solidFill>
              </a:rPr>
              <a:t>днем установления факта нарушения, направляют государственному заказчику (исполнителю, соисполнителю) </a:t>
            </a: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по </a:t>
            </a:r>
            <a:r>
              <a:rPr lang="ru-RU" i="1" dirty="0">
                <a:solidFill>
                  <a:srgbClr val="FF0000"/>
                </a:solidFill>
              </a:rPr>
              <a:t>государственному контракту, соглашению, договору о капитальных вложениях, контракту учреждения, договору </a:t>
            </a: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о </a:t>
            </a:r>
            <a:r>
              <a:rPr lang="ru-RU" i="1" dirty="0">
                <a:solidFill>
                  <a:srgbClr val="FF0000"/>
                </a:solidFill>
              </a:rPr>
              <a:t>проведении капитального ремонта и договорам (контрактам, соглашениям) </a:t>
            </a:r>
            <a:r>
              <a:rPr lang="ru-RU" i="1" u="sng" dirty="0">
                <a:solidFill>
                  <a:srgbClr val="FF0000"/>
                </a:solidFill>
              </a:rPr>
              <a:t>информацию об указанном нарушении</a:t>
            </a:r>
            <a:r>
              <a:rPr lang="ru-RU" i="1" dirty="0">
                <a:solidFill>
                  <a:srgbClr val="FF0000"/>
                </a:solidFill>
              </a:rPr>
              <a:t>.</a:t>
            </a:r>
          </a:p>
          <a:p>
            <a:r>
              <a:rPr lang="ru-RU" dirty="0"/>
              <a:t>В случае выявления нарушений в ходе проведения </a:t>
            </a:r>
            <a:r>
              <a:rPr lang="ru-RU" dirty="0" smtClean="0"/>
              <a:t>проверок в остальных случаях, </a:t>
            </a:r>
            <a:r>
              <a:rPr lang="ru-RU" dirty="0"/>
              <a:t>территориальные органы Федерального казначейства в течение 5 рабочих дней после дня установления факта нарушений возвращают платежные документы без исполнения.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291229"/>
            <a:ext cx="12795485" cy="646309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V.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ОСОБЕННОСТИ КАЗНАЧЕЙСКОГО СОПРОВОЖДЕНИЯ ЦЕЛЕВЫХ СРЕДСТВ, </a:t>
            </a:r>
            <a:b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ПОЛУЧАЕМЫХ ОТДЕЛЬНЫМИ ЮРИДИЧЕСКИМИ ЛИЦАМИ, В СЛУЧАЯХ, УСТАНОВЛЕННЫХ ПРАВИТЕЛЬСТВОМ РФ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00799" y="15"/>
            <a:ext cx="6296625" cy="101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3" tIns="45690" rIns="91383" bIns="45690" numCol="1" anchor="ctr" anchorCtr="0" compatLnSpc="1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ИЗМЕНЕНИЯ В ПРАВИЛА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«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ГРАЖДАНСКОГО» </a:t>
            </a:r>
            <a:endParaRPr lang="ru-RU" sz="2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  <a:p>
            <a:pPr algn="r" eaLnBrk="0" hangingPunct="0"/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КАЗНАЧЕЙСКОГО </a:t>
            </a: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СОПРОВОЖДЕНИЯ СРЕДСТВ </a:t>
            </a:r>
          </a:p>
          <a:p>
            <a:pPr algn="r" eaLnBrk="0" hangingPunct="0"/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551271" y="696311"/>
            <a:ext cx="6076786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Номер слайда 2"/>
          <p:cNvSpPr txBox="1">
            <a:spLocks/>
          </p:cNvSpPr>
          <p:nvPr/>
        </p:nvSpPr>
        <p:spPr>
          <a:xfrm>
            <a:off x="12593694" y="9363921"/>
            <a:ext cx="381531" cy="3298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54664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0932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3992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18656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733209" algn="l" defTabSz="109328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3279855" algn="l" defTabSz="109328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826510" algn="l" defTabSz="109328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4373124" algn="l" defTabSz="109328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400" dirty="0" smtClean="0">
                <a:solidFill>
                  <a:prstClr val="black">
                    <a:tint val="75000"/>
                  </a:prstClr>
                </a:solidFill>
              </a:rPr>
              <a:t>7</a:t>
            </a:r>
            <a:endParaRPr lang="ru-RU" sz="1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29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3"/>
          <p:cNvSpPr txBox="1">
            <a:spLocks/>
          </p:cNvSpPr>
          <p:nvPr/>
        </p:nvSpPr>
        <p:spPr>
          <a:xfrm>
            <a:off x="2973223" y="163285"/>
            <a:ext cx="8669763" cy="1512168"/>
          </a:xfrm>
          <a:prstGeom prst="rect">
            <a:avLst/>
          </a:prstGeom>
        </p:spPr>
        <p:txBody>
          <a:bodyPr lIns="127986" tIns="63991" rIns="127986" bIns="63991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168" y="6629"/>
            <a:ext cx="12666132" cy="744785"/>
          </a:xfrm>
          <a:prstGeom prst="rect">
            <a:avLst/>
          </a:prstGeom>
        </p:spPr>
        <p:txBody>
          <a:bodyPr wrap="square" lIns="127986" tIns="63991" rIns="127986" bIns="63991">
            <a:spAutoFit/>
          </a:bodyPr>
          <a:lstStyle/>
          <a:p>
            <a:pPr marL="0" lvl="1" algn="r" eaLnBrk="0" hangingPunct="0"/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ПРАВИЛА КАЗНАЧЕЙСКОГО СОПРОВОЖДЕНИЯ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/>
            </a:r>
            <a:b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</a:b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СРЕДСТВ ГОСУДАРСТВЕННОГО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ОБОРОННОГО ЗАКАЗА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74262" y="4557374"/>
            <a:ext cx="258536" cy="406231"/>
          </a:xfrm>
          <a:prstGeom prst="rect">
            <a:avLst/>
          </a:prstGeom>
          <a:noFill/>
        </p:spPr>
        <p:txBody>
          <a:bodyPr wrap="none" lIns="127986" tIns="63991" rIns="127986" bIns="63991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flipV="1">
            <a:off x="5274264" y="4064036"/>
            <a:ext cx="1318566" cy="406231"/>
          </a:xfrm>
          <a:prstGeom prst="rect">
            <a:avLst/>
          </a:prstGeom>
          <a:noFill/>
        </p:spPr>
        <p:txBody>
          <a:bodyPr wrap="square" lIns="127986" tIns="63991" rIns="127986" bIns="63991" rtlCol="0">
            <a:spAutoFit/>
          </a:bodyPr>
          <a:lstStyle/>
          <a:p>
            <a:r>
              <a:rPr lang="ru-RU" dirty="0" smtClean="0"/>
              <a:t>    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579098" y="751414"/>
            <a:ext cx="7072034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0" y="965669"/>
            <a:ext cx="12801600" cy="369310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ПУНКТЕ 3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ГОЗ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8618" y="1414826"/>
            <a:ext cx="12482950" cy="1522249"/>
          </a:xfrm>
          <a:prstGeom prst="rect">
            <a:avLst/>
          </a:prstGeom>
          <a:solidFill>
            <a:schemeClr val="accent3">
              <a:lumMod val="20000"/>
              <a:lumOff val="80000"/>
              <a:alpha val="69000"/>
            </a:schemeClr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68" tIns="45318" rIns="90668" bIns="45318" rtlCol="0" anchor="ctr"/>
          <a:lstStyle>
            <a:defPPr>
              <a:defRPr lang="ru-RU"/>
            </a:defPPr>
            <a:lvl1pPr indent="342900" algn="just">
              <a:spcBef>
                <a:spcPts val="1100"/>
              </a:spcBef>
              <a:spcAft>
                <a:spcPts val="0"/>
              </a:spcAft>
              <a:defRPr sz="1800">
                <a:solidFill>
                  <a:srgbClr val="4472C4">
                    <a:lumMod val="75000"/>
                  </a:srgbClr>
                </a:solidFill>
                <a:latin typeface="Times New Roman"/>
                <a:ea typeface="Times New Roman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dirty="0">
                <a:ea typeface="Calibri"/>
              </a:rPr>
              <a:t>Идентификатор государственного контракта подлежит указанию </a:t>
            </a:r>
            <a:r>
              <a:rPr lang="ru-RU" i="1" dirty="0">
                <a:solidFill>
                  <a:srgbClr val="FF0000"/>
                </a:solidFill>
                <a:ea typeface="Calibri"/>
              </a:rPr>
              <a:t>в государственном контракте через символ "/" перед номером государственного контракта, контракта (договора) </a:t>
            </a:r>
            <a:r>
              <a:rPr lang="ru-RU" b="1" i="1" dirty="0">
                <a:solidFill>
                  <a:srgbClr val="FF0000"/>
                </a:solidFill>
                <a:ea typeface="Calibri"/>
              </a:rPr>
              <a:t>или в условиях государственного контракта</a:t>
            </a:r>
            <a:r>
              <a:rPr lang="ru-RU" dirty="0">
                <a:ea typeface="Calibri"/>
              </a:rPr>
              <a:t>, контракта (договора), платежных документах </a:t>
            </a:r>
            <a:r>
              <a:rPr lang="ru-RU" i="1" dirty="0">
                <a:solidFill>
                  <a:srgbClr val="FF0000"/>
                </a:solidFill>
                <a:ea typeface="Calibri"/>
              </a:rPr>
              <a:t>(за исключением платежных документов на оплату государственных контрактов, контрактов (договоров), содержащих сведения, составляющие государственную тайну</a:t>
            </a:r>
            <a:r>
              <a:rPr lang="ru-RU" i="1" dirty="0" smtClean="0">
                <a:solidFill>
                  <a:srgbClr val="FF0000"/>
                </a:solidFill>
                <a:ea typeface="Calibri"/>
              </a:rPr>
              <a:t>)….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3033303"/>
            <a:ext cx="12801600" cy="369310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ПУНКТЕ 5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ГОЗ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8618" y="3503402"/>
            <a:ext cx="12482950" cy="1522249"/>
          </a:xfrm>
          <a:prstGeom prst="rect">
            <a:avLst/>
          </a:prstGeom>
          <a:solidFill>
            <a:schemeClr val="accent3">
              <a:lumMod val="20000"/>
              <a:lumOff val="80000"/>
              <a:alpha val="69000"/>
            </a:schemeClr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68" tIns="45318" rIns="90668" bIns="45318" rtlCol="0" anchor="ctr"/>
          <a:lstStyle>
            <a:defPPr>
              <a:defRPr lang="ru-RU"/>
            </a:defPPr>
            <a:lvl1pPr indent="342900" algn="just">
              <a:spcBef>
                <a:spcPts val="1100"/>
              </a:spcBef>
              <a:spcAft>
                <a:spcPts val="0"/>
              </a:spcAft>
              <a:defRPr sz="1800">
                <a:solidFill>
                  <a:srgbClr val="4472C4">
                    <a:lumMod val="75000"/>
                  </a:srgbClr>
                </a:solidFill>
                <a:latin typeface="Times New Roman"/>
                <a:ea typeface="Times New Roman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dirty="0">
                <a:ea typeface="Calibri"/>
              </a:rPr>
              <a:t>Информация об операциях </a:t>
            </a:r>
            <a:r>
              <a:rPr lang="ru-RU" i="1" dirty="0">
                <a:solidFill>
                  <a:srgbClr val="FF0000"/>
                </a:solidFill>
                <a:ea typeface="Calibri"/>
              </a:rPr>
              <a:t>по зачислению и списанию средств, отраженных  на лицевых счетах (разделах лицевых счетов)</a:t>
            </a:r>
            <a:r>
              <a:rPr lang="ru-RU" dirty="0">
                <a:ea typeface="Calibri"/>
              </a:rPr>
              <a:t>, открытых головному исполнителю (исполнителю) в территориальных органах Федерального казначейства, </a:t>
            </a:r>
            <a:r>
              <a:rPr lang="ru-RU" i="1" dirty="0">
                <a:solidFill>
                  <a:srgbClr val="FF0000"/>
                </a:solidFill>
                <a:ea typeface="Calibri"/>
              </a:rPr>
              <a:t>а также иная информация, не содержащая сведений, составляющих государственную тайну</a:t>
            </a:r>
            <a:r>
              <a:rPr lang="ru-RU" dirty="0">
                <a:ea typeface="Calibri"/>
              </a:rPr>
              <a:t>, предусмотренная разделом IV настоящих Правил, </a:t>
            </a:r>
            <a:r>
              <a:rPr lang="ru-RU" i="1" dirty="0">
                <a:solidFill>
                  <a:srgbClr val="FF0000"/>
                </a:solidFill>
                <a:ea typeface="Calibri"/>
              </a:rPr>
              <a:t>размещается в информационных системах, оператором которых является Федеральное казначейство.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" y="5174523"/>
            <a:ext cx="12801600" cy="369310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«РЕЖИМ ЛИЦЕВОГО СЧЕТА»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8618" y="5625268"/>
            <a:ext cx="12482949" cy="3484442"/>
          </a:xfrm>
          <a:prstGeom prst="rect">
            <a:avLst/>
          </a:prstGeom>
          <a:solidFill>
            <a:schemeClr val="accent3">
              <a:lumMod val="20000"/>
              <a:lumOff val="80000"/>
              <a:alpha val="69000"/>
            </a:schemeClr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68" tIns="45318" rIns="90668" bIns="45318" rtlCol="0" anchor="ctr"/>
          <a:lstStyle>
            <a:defPPr>
              <a:defRPr lang="ru-RU"/>
            </a:defPPr>
            <a:lvl1pPr>
              <a:defRPr sz="180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dirty="0"/>
              <a:t>На счета, открытые в банке головному исполнителю (исполнителю), возможно </a:t>
            </a:r>
            <a:r>
              <a:rPr lang="ru-RU" dirty="0" smtClean="0"/>
              <a:t>перечисление средств:</a:t>
            </a:r>
          </a:p>
          <a:p>
            <a:endParaRPr lang="ru-RU" dirty="0"/>
          </a:p>
          <a:p>
            <a:pPr algn="ctr"/>
            <a:r>
              <a:rPr lang="ru-RU" dirty="0">
                <a:latin typeface="Times New Roman"/>
                <a:ea typeface="Calibri"/>
              </a:rPr>
              <a:t>в целях оплаты обязательств по осуществлению расчетов по оплате труда с лицами, работающими по трудовому договору (контракту), а также по выплатам лицам, не состоящим в штате головного исполнителя (исполнителя), привлеченным для достижения цели, определенной при предоставлении средств, при условии перечисления удержанных налогов и начисленных страховых взносов </a:t>
            </a:r>
            <a:r>
              <a:rPr lang="ru-RU" i="1" dirty="0" smtClean="0">
                <a:solidFill>
                  <a:srgbClr val="FF0000"/>
                </a:solidFill>
                <a:latin typeface="Times New Roman"/>
                <a:ea typeface="Calibri"/>
              </a:rPr>
              <a:t>в </a:t>
            </a:r>
            <a:r>
              <a:rPr lang="ru-RU" i="1" dirty="0">
                <a:solidFill>
                  <a:srgbClr val="FF0000"/>
                </a:solidFill>
                <a:latin typeface="Times New Roman"/>
                <a:ea typeface="Calibri"/>
              </a:rPr>
              <a:t>соответствии со сроками, установленными Налоговым кодексом Российской </a:t>
            </a:r>
            <a:r>
              <a:rPr lang="ru-RU" i="1" dirty="0" smtClean="0">
                <a:solidFill>
                  <a:srgbClr val="FF0000"/>
                </a:solidFill>
                <a:latin typeface="Times New Roman"/>
                <a:ea typeface="Calibri"/>
              </a:rPr>
              <a:t>Федерации;</a:t>
            </a:r>
            <a:endParaRPr lang="ru-RU" i="1" dirty="0">
              <a:solidFill>
                <a:srgbClr val="FF0000"/>
              </a:solidFill>
            </a:endParaRPr>
          </a:p>
          <a:p>
            <a:pPr algn="ctr"/>
            <a:r>
              <a:rPr lang="ru-RU" dirty="0"/>
              <a:t>в целях возмещения произведенных расходов (части расходов) при условии представления копий платежных поручений, реестров платежных поручений, </a:t>
            </a:r>
            <a:r>
              <a:rPr lang="ru-RU" i="1" dirty="0">
                <a:solidFill>
                  <a:srgbClr val="FF0000"/>
                </a:solidFill>
              </a:rPr>
              <a:t>и иных документов</a:t>
            </a:r>
            <a:r>
              <a:rPr lang="ru-RU" dirty="0"/>
              <a:t>, подтверждающих оплату произведенных головным исполнителем (исполнителем) расходов (части расходов), а также документов-оснований или реестра документов-оснований с приложением указанных в нем </a:t>
            </a:r>
            <a:r>
              <a:rPr lang="ru-RU" dirty="0" smtClean="0"/>
              <a:t>документов-оснований;</a:t>
            </a:r>
          </a:p>
          <a:p>
            <a:pPr algn="ctr"/>
            <a:endParaRPr lang="ru-RU" dirty="0"/>
          </a:p>
        </p:txBody>
      </p:sp>
      <p:sp>
        <p:nvSpPr>
          <p:cNvPr id="19" name="Номер слайда 2"/>
          <p:cNvSpPr txBox="1">
            <a:spLocks/>
          </p:cNvSpPr>
          <p:nvPr/>
        </p:nvSpPr>
        <p:spPr>
          <a:xfrm>
            <a:off x="12593694" y="9363921"/>
            <a:ext cx="381531" cy="3298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54664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0932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3992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18656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733209" algn="l" defTabSz="109328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3279855" algn="l" defTabSz="109328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826510" algn="l" defTabSz="109328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4373124" algn="l" defTabSz="109328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400" dirty="0" smtClean="0">
                <a:solidFill>
                  <a:prstClr val="black">
                    <a:tint val="75000"/>
                  </a:prstClr>
                </a:solidFill>
              </a:rPr>
              <a:t>8</a:t>
            </a:r>
            <a:endParaRPr lang="ru-RU" sz="1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9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35423</TotalTime>
  <Words>1842</Words>
  <Application>Microsoft Office PowerPoint</Application>
  <PresentationFormat>A3 (297x420 мм)</PresentationFormat>
  <Paragraphs>199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21</vt:i4>
      </vt:variant>
    </vt:vector>
  </HeadingPairs>
  <TitlesOfParts>
    <vt:vector size="35" baseType="lpstr">
      <vt:lpstr>Arial</vt:lpstr>
      <vt:lpstr>Calibri</vt:lpstr>
      <vt:lpstr>Calibri Light</vt:lpstr>
      <vt:lpstr>Open Sans Condensed</vt:lpstr>
      <vt:lpstr>Times New Roman</vt:lpstr>
      <vt:lpstr>Wingdings</vt:lpstr>
      <vt:lpstr>Тема Office</vt:lpstr>
      <vt:lpstr>5_Тема Office</vt:lpstr>
      <vt:lpstr>4_Тема Office</vt:lpstr>
      <vt:lpstr>8_Тема Office</vt:lpstr>
      <vt:lpstr>12_Тема Office</vt:lpstr>
      <vt:lpstr>6_Тема Office</vt:lpstr>
      <vt:lpstr>7_Тема Office</vt:lpstr>
      <vt:lpstr>9_Тема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Mazur Nataliya</dc:creator>
  <cp:lastModifiedBy>Зинченко Евгений Анатольевич</cp:lastModifiedBy>
  <cp:revision>2431</cp:revision>
  <cp:lastPrinted>2019-11-28T06:22:54Z</cp:lastPrinted>
  <dcterms:created xsi:type="dcterms:W3CDTF">2015-03-03T16:27:21Z</dcterms:created>
  <dcterms:modified xsi:type="dcterms:W3CDTF">2019-12-02T09:23:23Z</dcterms:modified>
</cp:coreProperties>
</file>