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0" r:id="rId2"/>
    <p:sldId id="454" r:id="rId3"/>
    <p:sldId id="466" r:id="rId4"/>
    <p:sldId id="464" r:id="rId5"/>
    <p:sldId id="465" r:id="rId6"/>
    <p:sldId id="458" r:id="rId7"/>
    <p:sldId id="460" r:id="rId8"/>
    <p:sldId id="459" r:id="rId9"/>
    <p:sldId id="456" r:id="rId10"/>
    <p:sldId id="462" r:id="rId11"/>
    <p:sldId id="463" r:id="rId12"/>
    <p:sldId id="461" r:id="rId13"/>
    <p:sldId id="455" r:id="rId14"/>
  </p:sldIdLst>
  <p:sldSz cx="12801600" cy="9601200" type="A3"/>
  <p:notesSz cx="6645275" cy="9775825"/>
  <p:embeddedFontLst>
    <p:embeddedFont>
      <p:font typeface="Open Sans Condensed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B0604020202020204" charset="0"/>
      <p:regular r:id="rId22"/>
      <p: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84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69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453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938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42256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90707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39158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87609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99"/>
    <a:srgbClr val="D2DEEF"/>
    <a:srgbClr val="4EA7C5"/>
    <a:srgbClr val="E6E6E6"/>
    <a:srgbClr val="EAEFF7"/>
    <a:srgbClr val="DBDBDB"/>
    <a:srgbClr val="57AAC5"/>
    <a:srgbClr val="3798B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71280" autoAdjust="0"/>
  </p:normalViewPr>
  <p:slideViewPr>
    <p:cSldViewPr snapToGrid="0">
      <p:cViewPr varScale="1">
        <p:scale>
          <a:sx n="70" d="100"/>
          <a:sy n="70" d="100"/>
        </p:scale>
        <p:origin x="-1134" y="-90"/>
      </p:cViewPr>
      <p:guideLst>
        <p:guide orient="horz" pos="5580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12F2-403C-411E-A512-5B7594584F3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BF0B9-C4FF-4D7D-9342-F760E6A90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6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0343" cy="489339"/>
          </a:xfrm>
          <a:prstGeom prst="rect">
            <a:avLst/>
          </a:prstGeom>
        </p:spPr>
        <p:txBody>
          <a:bodyPr vert="horz" lIns="90044" tIns="45022" rIns="90044" bIns="45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0" y="2"/>
            <a:ext cx="2880343" cy="489339"/>
          </a:xfrm>
          <a:prstGeom prst="rect">
            <a:avLst/>
          </a:prstGeom>
        </p:spPr>
        <p:txBody>
          <a:bodyPr vert="horz" lIns="90044" tIns="45022" rIns="90044" bIns="45022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1838"/>
            <a:ext cx="4889500" cy="366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4" tIns="45022" rIns="90044" bIns="45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19" y="4643244"/>
            <a:ext cx="5316841" cy="4399356"/>
          </a:xfrm>
          <a:prstGeom prst="rect">
            <a:avLst/>
          </a:prstGeom>
        </p:spPr>
        <p:txBody>
          <a:bodyPr vert="horz" lIns="90044" tIns="45022" rIns="90044" bIns="450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926"/>
            <a:ext cx="2880343" cy="489338"/>
          </a:xfrm>
          <a:prstGeom prst="rect">
            <a:avLst/>
          </a:prstGeom>
        </p:spPr>
        <p:txBody>
          <a:bodyPr vert="horz" lIns="90044" tIns="45022" rIns="90044" bIns="45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0" y="9284926"/>
            <a:ext cx="2880343" cy="489338"/>
          </a:xfrm>
          <a:prstGeom prst="rect">
            <a:avLst/>
          </a:prstGeom>
        </p:spPr>
        <p:txBody>
          <a:bodyPr vert="horz" lIns="90044" tIns="45022" rIns="90044" bIns="45022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451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902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353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804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256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0707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9158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7609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451" indent="0" algn="ctr">
              <a:buNone/>
              <a:defRPr sz="2400"/>
            </a:lvl2pPr>
            <a:lvl3pPr marL="1096902" indent="0" algn="ctr">
              <a:buNone/>
              <a:defRPr sz="2200"/>
            </a:lvl3pPr>
            <a:lvl4pPr marL="1645353" indent="0" algn="ctr">
              <a:buNone/>
              <a:defRPr sz="1900"/>
            </a:lvl4pPr>
            <a:lvl5pPr marL="2193804" indent="0" algn="ctr">
              <a:buNone/>
              <a:defRPr sz="1900"/>
            </a:lvl5pPr>
            <a:lvl6pPr marL="2742256" indent="0" algn="ctr">
              <a:buNone/>
              <a:defRPr sz="1900"/>
            </a:lvl6pPr>
            <a:lvl7pPr marL="3290707" indent="0" algn="ctr">
              <a:buNone/>
              <a:defRPr sz="1900"/>
            </a:lvl7pPr>
            <a:lvl8pPr marL="3839158" indent="0" algn="ctr">
              <a:buNone/>
              <a:defRPr sz="1900"/>
            </a:lvl8pPr>
            <a:lvl9pPr marL="4387609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177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177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4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3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8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2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9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6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51" indent="0">
              <a:buNone/>
              <a:defRPr sz="2400" b="1"/>
            </a:lvl2pPr>
            <a:lvl3pPr marL="1096902" indent="0">
              <a:buNone/>
              <a:defRPr sz="2200" b="1"/>
            </a:lvl3pPr>
            <a:lvl4pPr marL="1645353" indent="0">
              <a:buNone/>
              <a:defRPr sz="1900" b="1"/>
            </a:lvl4pPr>
            <a:lvl5pPr marL="2193804" indent="0">
              <a:buNone/>
              <a:defRPr sz="1900" b="1"/>
            </a:lvl5pPr>
            <a:lvl6pPr marL="2742256" indent="0">
              <a:buNone/>
              <a:defRPr sz="1900" b="1"/>
            </a:lvl6pPr>
            <a:lvl7pPr marL="3290707" indent="0">
              <a:buNone/>
              <a:defRPr sz="1900" b="1"/>
            </a:lvl7pPr>
            <a:lvl8pPr marL="3839158" indent="0">
              <a:buNone/>
              <a:defRPr sz="1900" b="1"/>
            </a:lvl8pPr>
            <a:lvl9pPr marL="43876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7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51" indent="0">
              <a:buNone/>
              <a:defRPr sz="2400" b="1"/>
            </a:lvl2pPr>
            <a:lvl3pPr marL="1096902" indent="0">
              <a:buNone/>
              <a:defRPr sz="2200" b="1"/>
            </a:lvl3pPr>
            <a:lvl4pPr marL="1645353" indent="0">
              <a:buNone/>
              <a:defRPr sz="1900" b="1"/>
            </a:lvl4pPr>
            <a:lvl5pPr marL="2193804" indent="0">
              <a:buNone/>
              <a:defRPr sz="1900" b="1"/>
            </a:lvl5pPr>
            <a:lvl6pPr marL="2742256" indent="0">
              <a:buNone/>
              <a:defRPr sz="1900" b="1"/>
            </a:lvl6pPr>
            <a:lvl7pPr marL="3290707" indent="0">
              <a:buNone/>
              <a:defRPr sz="1900" b="1"/>
            </a:lvl7pPr>
            <a:lvl8pPr marL="3839158" indent="0">
              <a:buNone/>
              <a:defRPr sz="1900" b="1"/>
            </a:lvl8pPr>
            <a:lvl9pPr marL="43876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7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1" y="28803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451" indent="0">
              <a:buNone/>
              <a:defRPr sz="1600"/>
            </a:lvl2pPr>
            <a:lvl3pPr marL="1096902" indent="0">
              <a:buNone/>
              <a:defRPr sz="1400"/>
            </a:lvl3pPr>
            <a:lvl4pPr marL="1645353" indent="0">
              <a:buNone/>
              <a:defRPr sz="1200"/>
            </a:lvl4pPr>
            <a:lvl5pPr marL="2193804" indent="0">
              <a:buNone/>
              <a:defRPr sz="1200"/>
            </a:lvl5pPr>
            <a:lvl6pPr marL="2742256" indent="0">
              <a:buNone/>
              <a:defRPr sz="1200"/>
            </a:lvl6pPr>
            <a:lvl7pPr marL="3290707" indent="0">
              <a:buNone/>
              <a:defRPr sz="1200"/>
            </a:lvl7pPr>
            <a:lvl8pPr marL="3839158" indent="0">
              <a:buNone/>
              <a:defRPr sz="1200"/>
            </a:lvl8pPr>
            <a:lvl9pPr marL="438760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451" indent="0">
              <a:buNone/>
              <a:defRPr sz="3400"/>
            </a:lvl2pPr>
            <a:lvl3pPr marL="1096902" indent="0">
              <a:buNone/>
              <a:defRPr sz="2900"/>
            </a:lvl3pPr>
            <a:lvl4pPr marL="1645353" indent="0">
              <a:buNone/>
              <a:defRPr sz="2400"/>
            </a:lvl4pPr>
            <a:lvl5pPr marL="2193804" indent="0">
              <a:buNone/>
              <a:defRPr sz="2400"/>
            </a:lvl5pPr>
            <a:lvl6pPr marL="2742256" indent="0">
              <a:buNone/>
              <a:defRPr sz="2400"/>
            </a:lvl6pPr>
            <a:lvl7pPr marL="3290707" indent="0">
              <a:buNone/>
              <a:defRPr sz="2400"/>
            </a:lvl7pPr>
            <a:lvl8pPr marL="3839158" indent="0">
              <a:buNone/>
              <a:defRPr sz="2400"/>
            </a:lvl8pPr>
            <a:lvl9pPr marL="438760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1" y="28803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451" indent="0">
              <a:buNone/>
              <a:defRPr sz="1600"/>
            </a:lvl2pPr>
            <a:lvl3pPr marL="1096902" indent="0">
              <a:buNone/>
              <a:defRPr sz="1400"/>
            </a:lvl3pPr>
            <a:lvl4pPr marL="1645353" indent="0">
              <a:buNone/>
              <a:defRPr sz="1200"/>
            </a:lvl4pPr>
            <a:lvl5pPr marL="2193804" indent="0">
              <a:buNone/>
              <a:defRPr sz="1200"/>
            </a:lvl5pPr>
            <a:lvl6pPr marL="2742256" indent="0">
              <a:buNone/>
              <a:defRPr sz="1200"/>
            </a:lvl6pPr>
            <a:lvl7pPr marL="3290707" indent="0">
              <a:buNone/>
              <a:defRPr sz="1200"/>
            </a:lvl7pPr>
            <a:lvl8pPr marL="3839158" indent="0">
              <a:buNone/>
              <a:defRPr sz="1200"/>
            </a:lvl8pPr>
            <a:lvl9pPr marL="438760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91" tIns="54844" rIns="109691" bIns="54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91" tIns="54844" rIns="109691" bIns="54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845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690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535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9380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4226" indent="-274226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677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128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79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030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481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931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382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835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51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02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353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804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56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07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158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609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4280A3D0B057152BED29981AE0A49CCBBC31666C82F59AA271A27910E15739B41FF26B9CF0DD8994BT2S" TargetMode="External"/><Relationship Id="rId7" Type="http://schemas.openxmlformats.org/officeDocument/2006/relationships/hyperlink" Target="consultantplus://offline/ref=2DC1CCD3DE1E975AB7BF41A51954E332236B2DF60D471E796F3F7C7FDFA304B9105B538152E8F905M6fA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508DE66D27BB874086110F3973A8F15A66CB18161D12C4B64DD540BBCC566B2B95561C2835BA7A9Ea6dAS" TargetMode="External"/><Relationship Id="rId5" Type="http://schemas.openxmlformats.org/officeDocument/2006/relationships/hyperlink" Target="consultantplus://offline/ref=BFEAA8B0708D46491BCA8D233AEE48CA28CF10126B20E5C7FE6F0BBDE58694EE016C36E9BD934FF8U0Z9S" TargetMode="External"/><Relationship Id="rId4" Type="http://schemas.openxmlformats.org/officeDocument/2006/relationships/hyperlink" Target="consultantplus://offline/ref=BFEAA8B0708D46491BCA8D233AEE48CA28CF10176A26E5C7FE6F0BBDE58694EE016C36E9BD934FFDU0Z0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4280A3D0B057152BED29981AE0A49CCBBC31666C82F59AA271A27910E15739B41FF26B9CF0DD8994BT2S" TargetMode="External"/><Relationship Id="rId2" Type="http://schemas.openxmlformats.org/officeDocument/2006/relationships/hyperlink" Target="consultantplus://offline/ref=BFEAA8B0708D46491BCA8D233AEE48CA28CF10126B20E5C7FE6F0BBDE58694EE016C36E9BD934FF8U0Z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728" y="3890011"/>
            <a:ext cx="8891648" cy="106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50" tIns="40325" rIns="80650" bIns="40325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Особенности казначейского сопровождения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государственного оборонного заказа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1961" y="7616681"/>
            <a:ext cx="4800600" cy="327659"/>
          </a:xfrm>
          <a:prstGeom prst="rect">
            <a:avLst/>
          </a:prstGeom>
        </p:spPr>
        <p:txBody>
          <a:bodyPr lIns="80650" tIns="40325" rIns="80650" bIns="40325">
            <a:spAutoFit/>
          </a:bodyPr>
          <a:lstStyle/>
          <a:p>
            <a:pPr marL="158760" algn="r">
              <a:spcBef>
                <a:spcPts val="0"/>
              </a:spcBef>
            </a:pPr>
            <a:endParaRPr lang="ru-RU" sz="1600" kern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0" y="7616681"/>
            <a:ext cx="511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Начальник Отдела казначейского сопровождения средств, предоставляемых в рамках государственного оборонного заказа Управления казначейского сопровождения Федерального казначейства</a:t>
            </a:r>
          </a:p>
          <a:p>
            <a:pPr algn="r"/>
            <a:endParaRPr lang="ru-RU" sz="800" dirty="0" smtClean="0"/>
          </a:p>
          <a:p>
            <a:pPr algn="r"/>
            <a:r>
              <a:rPr lang="ru-RU" sz="1600" dirty="0" smtClean="0"/>
              <a:t>Е.В. </a:t>
            </a:r>
            <a:r>
              <a:rPr lang="ru-RU" sz="1600" dirty="0" err="1" smtClean="0"/>
              <a:t>Гнып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235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53807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/>
                <a:gridCol w="734228"/>
                <a:gridCol w="5975330"/>
              </a:tblGrid>
              <a:tr h="7361092">
                <a:tc>
                  <a:txBody>
                    <a:bodyPr/>
                    <a:lstStyle/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16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«О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случаях, предусмотренных Федеральным законом 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algn="ctr"/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7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ж) соответствие наименования, ИНН, КПП, банковских реквизитов получателя денежных средств, указанных в платежном поручении, наименованию, ИНН, КПП, банковским реквизитам получателя денежных средств, указанным в 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документе-основании (при его наличии)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платежные поручения юридического лица на перечисление целевых средств на счета, открытые в банке юридическому лицу для оплаты: фактически выполненных юридическим лицом работ, оказанных услуг, поставленных товаров, источником финансового обеспечения которых являются целевые средства, при условии представления документов, подтверждающих факт выполнения работ, оказания услуг, поставки товаров;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возмещения произведенных юридическим лицом расходов (части расходов) при условии представления подтверждающих документов и копий платежных поручений, реестров платежных поручений, подтверждающих оплату произведенных юридическим лицом расходов (части расходов)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подтверждающих документах нет расчетного счета юридического лица</a:t>
                      </a:r>
                      <a:endParaRPr lang="ru-RU" sz="1800" b="0" kern="12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2493228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5991853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87791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/>
                <a:gridCol w="734228"/>
                <a:gridCol w="5975330"/>
              </a:tblGrid>
              <a:tr h="7361092">
                <a:tc>
                  <a:txBody>
                    <a:bodyPr/>
                    <a:lstStyle/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7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«О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случаях, предусмотренных Федеральным законом 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Условиями государственного контракта не предусмотрены этапы исполнения, срок действия государственного контракта до конца финансового года.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Частичное перечисление средств на счет, открытый в банке юридическому лицу для оплаты: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 выполненных юридическим лицом работ, оказанных услуг, поставленных товаров,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возмещения произведенных юридическим лицом расходов (части расходов) возможно при условии представления документов, подтверждающих факт выполнения работ, оказания услуг, поставки товаров, и копий платежных поручений, реестров платежных поручений, подтверждающих оплату произведенных юридическим лицом расходов (части расходов) </a:t>
                      </a: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423430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(КОНТРАКТА) ПО ГОЗ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02407" y="1439006"/>
            <a:ext cx="10975073" cy="5916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indent="531813">
              <a:spcBef>
                <a:spcPts val="600"/>
              </a:spcBef>
            </a:pP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ПО ГОЗ</a:t>
            </a:r>
            <a:endParaRPr lang="ru-RU" alt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02406" y="2836986"/>
            <a:ext cx="5030259" cy="520260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расчетов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контрактам по ГОЗ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и расчетных документах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документах, подтверждающих возникновение денежных обязательств государственного заказчика, головного исполнителя (исполнителя), необходимо указывать идентификатор государственного контракта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знаков)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формирования которого установлен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Федерального казначейства от 20 марта 2017 г. № 9н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формирования идентификатора государственного контракта, контракта учреждения, соглашения при казначейском сопровождении средств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валюте Российской Федерации в случаях, предусмотренных Федеральным законом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федеральном бюджете на 2017 год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2018 и 2019 годов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908950" y="2836985"/>
            <a:ext cx="5042662" cy="520260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банковском сопровождении государственных контрактов по ГОЗ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заключенных государственными заказчиками Министерства обороны Российской Федерации в соответствии с Федеральным законом                   от 29 декабря 2012 г. № 275-ФЗ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оборонном заказе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   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знаков)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в соответствии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совместным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Министра обороны Российской Федерации № 475, Федерального казначейства № 13н от 11 августа 2015 г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идентификатора государственного контракта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оборонному заказу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209929" y="8912229"/>
            <a:ext cx="481657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32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86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(КОНТРАКТА) ПО ГОЗ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02407" y="1439006"/>
            <a:ext cx="10975073" cy="5916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indent="531813">
              <a:spcBef>
                <a:spcPts val="600"/>
              </a:spcBef>
            </a:pP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ПО ГОЗ</a:t>
            </a:r>
            <a:endParaRPr lang="ru-RU" alt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02407" y="2836987"/>
            <a:ext cx="3723642" cy="1153948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денежных обязательств</a:t>
            </a:r>
          </a:p>
          <a:p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908950" y="2836985"/>
            <a:ext cx="5042662" cy="115394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документы</a:t>
            </a:r>
          </a:p>
          <a:p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206363" y="8912229"/>
            <a:ext cx="485223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985165" y="4892634"/>
            <a:ext cx="3332512" cy="344384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Заявки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кассовый расход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платежа по государственному контракту, заключенному в рамках ГОЗ, идентификатор указывается в графе 2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«Номер» раздела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«Реквизиты документа-основания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графе 1 «Вид» указывается текст «УИН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16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52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54" y="4171116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169685" y="4892634"/>
            <a:ext cx="2717512" cy="25294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"/" перед номером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денежных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(не обязательно ИГК в документах на оплату труда и начислений на оплату труда)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16" y="41414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382" y="4230494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488851" y="4892634"/>
            <a:ext cx="2717512" cy="344384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реквизите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«Код»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поручения (в случае перечисления платежей в бюджеты бюджетной системы Российской Федерации - в реквизите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«Назначение платежа»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поручения)</a:t>
            </a:r>
          </a:p>
          <a:p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В 2017 ГОДУ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959785" y="2886941"/>
            <a:ext cx="10975073" cy="7526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b="1" dirty="0">
                <a:solidFill>
                  <a:schemeClr val="tx2"/>
                </a:solidFill>
              </a:rPr>
              <a:t>Постановление Правительства Российской Федерации от 3 марта 2017 г. № 249 «О казначейском сопровождении средств в валюте Российской Федерации, полученных при осуществлении расчетов в целях исполнения государственных контрактов (контрактов) по государственному оборонному заказу»  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396486" y="8912229"/>
            <a:ext cx="29510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041886" y="1563509"/>
            <a:ext cx="10975073" cy="65717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rgbClr val="00206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В соответствии с пунктом 5 части 2 статьи 5 Федерального закона "О федеральном бюджете на 2017 год и на плановый период 2018 и 2019 годов»: средства, получаемые юридическими лицами по государственным контрактам (контрактам, договорам) в случаях, установленных Правительством Российской </a:t>
            </a:r>
            <a:r>
              <a:rPr lang="ru-RU" b="1" dirty="0" smtClean="0">
                <a:solidFill>
                  <a:schemeClr val="tx2"/>
                </a:solidFill>
              </a:rPr>
              <a:t>Федерации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09" y="2300267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99" y="5011388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957669" y="3939048"/>
            <a:ext cx="10975073" cy="107234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Часть 1 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В </a:t>
            </a:r>
            <a:r>
              <a:rPr lang="ru-RU" b="1" dirty="0">
                <a:solidFill>
                  <a:schemeClr val="tx2"/>
                </a:solidFill>
              </a:rPr>
              <a:t>случаях, предусмотренных </a:t>
            </a:r>
            <a:r>
              <a:rPr lang="ru-RU" b="1" dirty="0" smtClean="0">
                <a:solidFill>
                  <a:schemeClr val="tx2"/>
                </a:solidFill>
              </a:rPr>
              <a:t>Федеральным </a:t>
            </a:r>
            <a:r>
              <a:rPr lang="ru-RU" b="1" dirty="0">
                <a:solidFill>
                  <a:schemeClr val="tx2"/>
                </a:solidFill>
              </a:rPr>
              <a:t>законом, территориальные органы Федерального казначейства в </a:t>
            </a:r>
            <a:r>
              <a:rPr lang="ru-RU" b="1" dirty="0">
                <a:solidFill>
                  <a:schemeClr val="tx2"/>
                </a:solidFill>
                <a:hlinkClick r:id="rId4"/>
              </a:rPr>
              <a:t>порядке, установленном Правительством Российской Федерации, осуществляют казначейское сопровождение средств в валюте Российской Федерации, указанных в 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части 2 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57668" y="5492400"/>
            <a:ext cx="10975073" cy="7526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Порядок казначейского сопровождения средств в валюте Российской Федерации, указанных в 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статье 5 Федерального закона "О федеральном бюджете на 2017 год и на плановый период 2018 и 2019 годов» утвержден Постановлением Правительства Российской Федерации от </a:t>
            </a:r>
            <a:r>
              <a:rPr lang="en-US" b="1" dirty="0">
                <a:solidFill>
                  <a:schemeClr val="tx2"/>
                </a:solidFill>
              </a:rPr>
              <a:t> 30</a:t>
            </a:r>
            <a:r>
              <a:rPr lang="ru-RU" b="1" dirty="0">
                <a:solidFill>
                  <a:schemeClr val="tx2"/>
                </a:solidFill>
              </a:rPr>
              <a:t> декабря </a:t>
            </a:r>
            <a:r>
              <a:rPr lang="en-US" b="1" dirty="0">
                <a:solidFill>
                  <a:schemeClr val="tx2"/>
                </a:solidFill>
              </a:rPr>
              <a:t>2016</a:t>
            </a:r>
            <a:r>
              <a:rPr lang="ru-RU" b="1" dirty="0">
                <a:solidFill>
                  <a:schemeClr val="tx2"/>
                </a:solidFill>
              </a:rPr>
              <a:t> г.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№</a:t>
            </a:r>
            <a:r>
              <a:rPr lang="en-US" b="1" dirty="0">
                <a:solidFill>
                  <a:schemeClr val="tx2"/>
                </a:solidFill>
              </a:rPr>
              <a:t> 1552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  <a:hlinkClick r:id="rId3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964423" y="6531429"/>
            <a:ext cx="10975073" cy="72439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Часть 1 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При казначейском сопровождении целевых средств территориальные органы Федерального казначейства осуществляют санкционирование операций в </a:t>
            </a:r>
            <a:r>
              <a:rPr lang="ru-RU" b="1" dirty="0">
                <a:solidFill>
                  <a:schemeClr val="tx2"/>
                </a:solidFill>
                <a:hlinkClick r:id="rId6"/>
              </a:rPr>
              <a:t>порядке, установленном Министерством финансов Российской Федерации</a:t>
            </a:r>
            <a:r>
              <a:rPr lang="ru-RU" b="1" dirty="0" smtClean="0">
                <a:solidFill>
                  <a:schemeClr val="tx2"/>
                </a:solidFill>
                <a:hlinkClick r:id="rId6"/>
              </a:rPr>
              <a:t>.</a:t>
            </a:r>
            <a:endParaRPr lang="ru-RU" b="1" dirty="0">
              <a:solidFill>
                <a:schemeClr val="tx2"/>
              </a:solidFill>
              <a:hlinkClick r:id="rId5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99" y="733199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57667" y="7883237"/>
            <a:ext cx="10975073" cy="72439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Порядок </a:t>
            </a:r>
            <a:r>
              <a:rPr lang="ru-RU" b="1" dirty="0">
                <a:solidFill>
                  <a:schemeClr val="tx2"/>
                </a:solidFill>
              </a:rPr>
              <a:t>проведения территориальными органами Федерального казначейства </a:t>
            </a:r>
            <a:r>
              <a:rPr lang="ru-RU" b="1" dirty="0" smtClean="0">
                <a:solidFill>
                  <a:schemeClr val="tx2"/>
                </a:solidFill>
              </a:rPr>
              <a:t>санкционирования </a:t>
            </a:r>
            <a:r>
              <a:rPr lang="ru-RU" b="1" dirty="0">
                <a:solidFill>
                  <a:schemeClr val="tx2"/>
                </a:solidFill>
              </a:rPr>
              <a:t>операций со средствами в валюте Российской Федерации, предусмотренными </a:t>
            </a:r>
            <a:r>
              <a:rPr lang="ru-RU" b="1" dirty="0">
                <a:solidFill>
                  <a:schemeClr val="tx2"/>
                </a:solidFill>
                <a:hlinkClick r:id="rId7"/>
              </a:rPr>
              <a:t>частью </a:t>
            </a:r>
            <a:r>
              <a:rPr lang="ru-RU" b="1" dirty="0" smtClean="0">
                <a:solidFill>
                  <a:schemeClr val="tx2"/>
                </a:solidFill>
                <a:hlinkClick r:id="rId7"/>
              </a:rPr>
              <a:t>2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 утвержден приказом Министерства финансов Российской Федерации от </a:t>
            </a:r>
            <a:r>
              <a:rPr lang="en-US" b="1" dirty="0" smtClean="0">
                <a:solidFill>
                  <a:schemeClr val="tx2"/>
                </a:solidFill>
              </a:rPr>
              <a:t>28</a:t>
            </a:r>
            <a:r>
              <a:rPr lang="ru-RU" b="1" dirty="0" smtClean="0">
                <a:solidFill>
                  <a:schemeClr val="tx2"/>
                </a:solidFill>
              </a:rPr>
              <a:t> декабря </a:t>
            </a:r>
            <a:r>
              <a:rPr lang="en-US" b="1" dirty="0" smtClean="0">
                <a:solidFill>
                  <a:schemeClr val="tx2"/>
                </a:solidFill>
              </a:rPr>
              <a:t>2016</a:t>
            </a:r>
            <a:r>
              <a:rPr lang="ru-RU" b="1" dirty="0" smtClean="0">
                <a:solidFill>
                  <a:schemeClr val="tx2"/>
                </a:solidFill>
              </a:rPr>
              <a:t> г.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№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244</a:t>
            </a:r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b="1" dirty="0">
              <a:solidFill>
                <a:schemeClr val="tx2"/>
              </a:solidFill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7774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ПРОБЛЕМНЫЕ ВОПРОСЫ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 ГОЗ В 2017 ГОДУ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87308" y="2873838"/>
            <a:ext cx="10975073" cy="98098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ПРИ ОПТОВОЙ ЗАКУПКЕ СЫРЬЯ , МАТЕРИАЛОВ, КОМПЛЕКТУЮЩИХ ИЗДЕЛИЙ, ОБЩЕХОЗЯЙСТВЕННЫХ РАСХОДАХ в </a:t>
            </a:r>
            <a:r>
              <a:rPr lang="ru-RU" alt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целях исполнения государственных контрактов (контрактов) по государственному оборонному заказу»  </a:t>
            </a:r>
            <a:endParaRPr lang="ru-RU" alt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396486" y="8912229"/>
            <a:ext cx="29510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041886" y="1470212"/>
            <a:ext cx="10975073" cy="125506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rgbClr val="00206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ОТКАЗ ИСПОЛНИТЕЛЕЙ – УЧАСТНИКОВ КООПЕРАЦИИ ОТКРЫВАТЬ ЛИЦЕВЫЕ СЧЕТА В ОРГАНАХ ФЕДЕРАЛЬНОГО КАЗНАЧЕЙСТВА 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(до 80%  организаций отказываются открывать счета, аналогичная проблема при банковском сопровождении)</a:t>
            </a:r>
            <a:endParaRPr lang="ru-RU" alt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087308" y="4019728"/>
            <a:ext cx="10975073" cy="88573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ОТСУТСТВИЕ ЕДИНОЙ МЕТОДИКИ ВЕДЕНИЯ РАЗДЕЛЬНОГО УЧЕТА ПРИ ВЫПОЛНЕНИИ ГОСУДАРСТВЕННОГО ОБОРОННОГО ЗАКАЗА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087308" y="5127812"/>
            <a:ext cx="10975073" cy="121919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ДЛИТЕЛЬНАЯ ПРОЦЕДУРА ОТКРЫТИЯ ЛИЦЕВОГО СЧЕТА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 МОМЕНТА ОБРАЩЕНИЯ ЮРИДИЧЕСКОГО ЛИЦА , ИСПРАВЛЕНИЯ НЕВЕРНО ОФОРМЛЕННЫХ ДОКУМЕНТОВ, ПОВТОРНОГО ПРЕДСТАВЛЕНИЯ ПАКЕТА ДОКУМЕНТОВ ДЛЯ ОТКРЫТИЯ ЛИЦЕВОГО СЧЕТА)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41886" y="7620000"/>
            <a:ext cx="10975073" cy="908811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НОРМАТИВНОЕ ПРАВОВОЕ РЕГУЛИРОВАНИЕ КАЗНАЧЕЙСКОГО СОПРОВОЖДЕНИЯ РАСЧЕТОВ ПО ГОСУДАРСТВЕННЫМ КОНТРАКТАМ (КОНТРАКТАМ) ПО ГОСУДАРСТВЕННОМУ ОБОРОННОМУ ЗАКАЗУ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087307" y="6539109"/>
            <a:ext cx="10975073" cy="90159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ИЗЛИШНИЕ ТРЕБОВАНИЯ ОРГАНА ФЕДЕРАЛЬНОГО КАЗНАЧЕЙСТВА ПРИ ПРЕДСТАВЛЕНИИ ВЫПИСКИ ИЗ ГОСУДАРСТВЕННОГО КОНТРАКТА, СОДЕРЖАЩЕГО ТРЕБОВАНИЯ, СОСТАВЛЯЮЩИЕ ГОСУДАРСТВЕННУЮ ТАЙНУ 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09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74768" y="1577570"/>
            <a:ext cx="2108369" cy="5030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44" tIns="53767" rIns="169344" bIns="53767" rtlCol="0" anchor="ctr"/>
          <a:lstStyle/>
          <a:p>
            <a:pPr algn="ctr">
              <a:spcBef>
                <a:spcPts val="706"/>
              </a:spcBef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открытия лицевого счета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открытие лицевого счета</a:t>
            </a: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формы по КФД 0531752) 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образцов подписей к лицевым счетам (код формы по КФД 0531753)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государственного контракта, контракта (договора), или информация о государственном контракте, контракте, (договоре)</a:t>
            </a:r>
          </a:p>
        </p:txBody>
      </p:sp>
      <p:pic>
        <p:nvPicPr>
          <p:cNvPr id="20" name="Picture 3" descr="C:\Users\3484\Desktop\greentick_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279" y="5686607"/>
            <a:ext cx="1520227" cy="15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6595" y="419119"/>
            <a:ext cx="8983041" cy="1411357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лицевого счета головному исполнителю (исполнителю)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" y="3733345"/>
            <a:ext cx="1619598" cy="60102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13" y="7307063"/>
            <a:ext cx="2135322" cy="84724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58279" y="5094766"/>
            <a:ext cx="1411356" cy="508694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5472" y="8146894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ОВФР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38550" y="8122177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2067" y="8082661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726278" y="7010189"/>
            <a:ext cx="9563567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98240" y="6692160"/>
            <a:ext cx="1" cy="1399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0599856" y="6464952"/>
            <a:ext cx="5" cy="14097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8120315" y="6421732"/>
            <a:ext cx="0" cy="1428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08496" y="8122177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786319" y="6596400"/>
            <a:ext cx="0" cy="1320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49121" y="7160723"/>
            <a:ext cx="4517879" cy="32402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лицевого счета до 5 рабочих  дней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11146" y="2968257"/>
            <a:ext cx="1739706" cy="35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>
              <a:solidFill>
                <a:srgbClr val="EAEFF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11180" y="3452995"/>
            <a:ext cx="1939637" cy="7549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обмене электронными документами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66098" y="1830477"/>
            <a:ext cx="3706648" cy="453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sz="3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150075" y="4242215"/>
            <a:ext cx="986337" cy="212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259699" y="1831368"/>
            <a:ext cx="3703782" cy="420201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 на изготовление сертификата ЭП: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присоединения (соглашение) к регламенту Удостоверяющего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получение квалифицированного сертификата ключа проверки электронной подписи в Удостоверяющем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 или иной документ Организации-заявителя, подтверждающие полномочия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Заявителя</a:t>
            </a:r>
          </a:p>
          <a:p>
            <a:pPr marL="268834" indent="-268834">
              <a:buFontTx/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на обработку персональных данных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7360" y="4222792"/>
            <a:ext cx="1073608" cy="213990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200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лицевого счета для учета операций </a:t>
            </a:r>
            <a:r>
              <a:rPr lang="ru-RU" sz="1200" dirty="0" err="1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неучастника</a:t>
            </a:r>
            <a:r>
              <a:rPr lang="ru-RU" sz="1200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 (код формы по КФД 0531834)</a:t>
            </a:r>
          </a:p>
        </p:txBody>
      </p:sp>
    </p:spTree>
    <p:extLst>
      <p:ext uri="{BB962C8B-B14F-4D97-AF65-F5344CB8AC3E}">
        <p14:creationId xmlns:p14="http://schemas.microsoft.com/office/powerpoint/2010/main" val="357682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7413144" y="1728701"/>
            <a:ext cx="2011992" cy="3927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44" tIns="53767" rIns="169344" bIns="53767" rtlCol="0" anchor="ctr"/>
          <a:lstStyle/>
          <a:p>
            <a:pPr algn="ctr">
              <a:spcBef>
                <a:spcPts val="706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для получения учетной записи СУФД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834" indent="-268834">
              <a:spcBef>
                <a:spcPts val="706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обмене электронными документами;</a:t>
            </a:r>
          </a:p>
          <a:p>
            <a:pPr marL="268834" indent="-268834">
              <a:spcBef>
                <a:spcPts val="706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обращение клиента на подключение к СУФД-порталу</a:t>
            </a:r>
          </a:p>
        </p:txBody>
      </p:sp>
      <p:pic>
        <p:nvPicPr>
          <p:cNvPr id="20" name="Picture 3" descr="C:\Users\3484\Desktop\greentick_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39" y="4833173"/>
            <a:ext cx="1520227" cy="15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8154" y="310341"/>
            <a:ext cx="8983041" cy="1267230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электронной подписи 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подключение к ППО СУФД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9" y="3331365"/>
            <a:ext cx="2135322" cy="35480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13" y="6945279"/>
            <a:ext cx="2135322" cy="84724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39839" y="6411198"/>
            <a:ext cx="1411356" cy="131420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операций на лицевом счете в электронном виде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7798" y="7522906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1222" y="7543208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71156" y="7518766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85306" y="6191620"/>
            <a:ext cx="11083712" cy="910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116175" y="6105070"/>
            <a:ext cx="3" cy="1333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747146" y="5779804"/>
            <a:ext cx="0" cy="15337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285076" y="5822365"/>
            <a:ext cx="1" cy="1399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0720086" y="5871611"/>
            <a:ext cx="0" cy="1350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7643" y="4764613"/>
            <a:ext cx="1259005" cy="662582"/>
          </a:xfrm>
          <a:prstGeom prst="rect">
            <a:avLst/>
          </a:prstGeom>
          <a:solidFill>
            <a:schemeClr val="accent1"/>
          </a:solidFill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сертификата ЭП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9539" y="6396631"/>
            <a:ext cx="1639964" cy="53947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рабочих  дней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80609" y="7570140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649692" y="1823259"/>
            <a:ext cx="1619326" cy="377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9687743" y="1823260"/>
            <a:ext cx="1581276" cy="183213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СУФД: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учетной записи в СУФД;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ЭП в СУФД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262855" y="1577571"/>
            <a:ext cx="3706648" cy="443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sz="3800" dirty="0"/>
          </a:p>
        </p:txBody>
      </p:sp>
      <p:sp>
        <p:nvSpPr>
          <p:cNvPr id="67" name="TextBox 66"/>
          <p:cNvSpPr txBox="1"/>
          <p:nvPr/>
        </p:nvSpPr>
        <p:spPr>
          <a:xfrm>
            <a:off x="2352020" y="1484100"/>
            <a:ext cx="3703782" cy="39865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 на изготовление сертификата ЭП: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присоединения (соглашение) к регламенту Удостоверяющего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получение квалифицированного сертификата ключа проверки электронной подписи в Удостоверяющем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 или иной документ Организации-заявителя, подтверждающие полномочия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Заявителя</a:t>
            </a:r>
          </a:p>
          <a:p>
            <a:pPr marL="268834" indent="-268834">
              <a:buFontTx/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на обработку персональных данных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40153" y="6461264"/>
            <a:ext cx="1639964" cy="53947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рабочих  дней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935783" y="5835047"/>
            <a:ext cx="6528" cy="94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476" y="5440724"/>
            <a:ext cx="2135322" cy="60102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 открыт</a:t>
            </a:r>
          </a:p>
        </p:txBody>
      </p:sp>
    </p:spTree>
    <p:extLst>
      <p:ext uri="{BB962C8B-B14F-4D97-AF65-F5344CB8AC3E}">
        <p14:creationId xmlns:p14="http://schemas.microsoft.com/office/powerpoint/2010/main" val="51228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5133" y="2400301"/>
            <a:ext cx="4050506" cy="98234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endParaRPr lang="ru-RU" sz="1600" b="1" dirty="0">
              <a:solidFill>
                <a:schemeClr val="bg1"/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21240" y="9065247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240067" y="1700734"/>
            <a:ext cx="5840919" cy="5364266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  <a:latin typeface="Open Sans Condense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3421" y="1441625"/>
            <a:ext cx="5125641" cy="5969635"/>
          </a:xfrm>
          <a:prstGeom prst="roundRect">
            <a:avLst>
              <a:gd name="adj" fmla="val 537"/>
            </a:avLst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242" y="2678550"/>
            <a:ext cx="1991915" cy="88812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7279" y="2633006"/>
            <a:ext cx="1991916" cy="89587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4" y="1487698"/>
            <a:ext cx="5058685" cy="1216580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ФАКТИЧЕСКИ ПОСТАВЛЕННЫЙ ТОВАР, ВЫПОЛНЕННЫЕ РАБОТЫ, ОКАЗАННЫЕ УСЛУГИ С Л/С НУБП НА Р/С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2195" y="1487698"/>
            <a:ext cx="4152185" cy="939581"/>
          </a:xfrm>
          <a:prstGeom prst="rect">
            <a:avLst/>
          </a:prstGeom>
          <a:noFill/>
        </p:spPr>
        <p:txBody>
          <a:bodyPr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ПРОИЗВЕДЕННЫХ РАСХОДОВ (ЧАСТИ РАСХОДОВ)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32658" y="4598492"/>
            <a:ext cx="1993583" cy="2438778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 </a:t>
            </a: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непроизведенных активов, нематериальных активов, материальных запасов и основных средств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259577" y="428944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2955047" y="4699758"/>
            <a:ext cx="439386" cy="5392697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</a:t>
            </a:r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9157954" y="5907056"/>
            <a:ext cx="1691993" cy="5246578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indent="127000" algn="ctr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факт выполнения работ, оказания услуг, поставки </a:t>
            </a: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товаров;</a:t>
            </a:r>
            <a:endParaRPr lang="ru-RU" sz="1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копий </a:t>
            </a:r>
            <a:r>
              <a:rPr lang="ru-RU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поручений, реестров платежных поручений, подтверждающих оплату произведенных юридическим лицом расходов (части расходов</a:t>
            </a: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3906" y="3152215"/>
            <a:ext cx="1608535" cy="2047576"/>
          </a:xfrm>
          <a:prstGeom prst="rect">
            <a:avLst/>
          </a:prstGeom>
          <a:noFill/>
        </p:spPr>
        <p:txBody>
          <a:bodyPr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28.12.2016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244н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1242" y="4598492"/>
            <a:ext cx="1991915" cy="2518093"/>
          </a:xfrm>
          <a:prstGeom prst="rect">
            <a:avLst/>
          </a:prstGeom>
          <a:solidFill>
            <a:schemeClr val="accent5">
              <a:lumMod val="20000"/>
              <a:lumOff val="8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0300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непроизведенных активов, нематериальных активов, материальных запасов и основных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7280" y="4636465"/>
            <a:ext cx="1991915" cy="2497313"/>
          </a:xfrm>
          <a:prstGeom prst="rect">
            <a:avLst/>
          </a:prstGeom>
          <a:solidFill>
            <a:schemeClr val="accent5">
              <a:lumMod val="20000"/>
              <a:lumOff val="8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работ 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8410 «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3596" y="3400611"/>
            <a:ext cx="863239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937" y="3400611"/>
            <a:ext cx="863239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7323" y="3311599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852195" y="2512165"/>
            <a:ext cx="1991915" cy="88812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239966" y="2503686"/>
            <a:ext cx="1991916" cy="89587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320" y="3331324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279030" y="4638149"/>
            <a:ext cx="1991915" cy="2438777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</a:p>
          <a:p>
            <a:pPr algn="ctr" defTabSz="1278827">
              <a:defRPr/>
            </a:pPr>
            <a:endParaRPr lang="ru-RU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работ 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9410 «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5400000">
            <a:off x="858462" y="7515045"/>
            <a:ext cx="1510143" cy="227028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факт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товаров, в том числе документов по л/с заказчика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>
            <a:off x="3670246" y="7232850"/>
            <a:ext cx="1510143" cy="2834684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фактически выполненные работы, оказанные услуги без привлечения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организаций при условии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документов, 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возникновение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согласованных с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</a:t>
            </a: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4901" y="7028211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8488" y="7078686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 rot="5400000">
            <a:off x="9706549" y="4733799"/>
            <a:ext cx="439386" cy="5125641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</a:t>
            </a:r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75422" y="7063059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6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1194" y="8612189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9368" y="1462405"/>
            <a:ext cx="11534841" cy="5969635"/>
          </a:xfrm>
          <a:prstGeom prst="roundRect">
            <a:avLst>
              <a:gd name="adj" fmla="val 537"/>
            </a:avLst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68780" y="1524635"/>
            <a:ext cx="10656020" cy="939581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 ОКОНЧАТЕЛЬНЫМ РАСЧЕТАМ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18 Приказа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28.12.2016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244н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8780" y="2766951"/>
            <a:ext cx="10961058" cy="1200005"/>
          </a:xfrm>
          <a:prstGeom prst="rect">
            <a:avLst/>
          </a:prstGeom>
          <a:solidFill>
            <a:schemeClr val="accent3"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0999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3626" y="5403271"/>
            <a:ext cx="4251366" cy="924099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449322" y="215189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5489590" y="3085625"/>
            <a:ext cx="1814400" cy="10656020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just">
              <a:defRPr/>
            </a:pP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САНКЦИОНИРОВАНИЯ:</a:t>
            </a:r>
          </a:p>
          <a:p>
            <a:pPr marL="127008" algn="ctr">
              <a:defRPr/>
            </a:pP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факт исполнения юридическим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 всех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по государственному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 (контракту)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(отдельному этапу государственного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(контракта),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учитывающие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возмещением износа основных средств в виде амортизационных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отчислений, прибыль</a:t>
            </a: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028" y="4003423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6824" y="6201679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74578" y="8942122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5501640" y="2436133"/>
            <a:ext cx="2006929" cy="1186006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головным исполнителем контракта,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которых предусмотрены централизованные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одним поставщиком в рамках исполнения нескольких государственных контрактов по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 на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оптовую закупку сырья, материалов, комплектующих изделий, общехозяйственные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контракта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предусмотрено соответствующее пропорциональное распределение затрат на каждый государственный контракт по ГОЗ с указанием идентификаторов государственных контрактов по ГОЗ.</a:t>
            </a:r>
          </a:p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возможно заключение рамочного договора в соответствии с положениями статьи 429.1 Гражданского кодекса Российской Федерации, в рамках которого могут быть заключены отдельные договоры на каждый государственный контракт по ГОЗ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572114" y="120186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5970911" y="-3922070"/>
            <a:ext cx="1020051" cy="11811731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Постановления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249: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 подлежат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о поставке товаров, выполнении работ, оказании услуг, заключаемым головными исполнителями с исполнителями или между исполнителями в рамках исполнения государственных контрактов по ГОЗ.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5400000">
            <a:off x="5488793" y="279983"/>
            <a:ext cx="1984285" cy="1165503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20 марта 2017 г. № 9н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идентификатора государственного контракта, контракта учреждения, соглашения при казначейском сопровождении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идентификатора государственного контракта, который используется для идентификации государственного контракта, а также расчетов по контрактам, договорам, заключаемым в рамках его исполнения.</a:t>
            </a:r>
          </a:p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для осуществления расчетов по государственным контрактам по ГОЗ рекомендуется заключать отдельные контракты (договоры) в рамках исполнения каждого государственного контракта по ГОЗ.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5583777" y="-2030351"/>
            <a:ext cx="1842654" cy="1165503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just">
              <a:defRPr/>
            </a:pP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 казначейского сопровождения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годов», утвержденных постановлением Правительства Российской Федерации от 30 декабря 2016 г. №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1552: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открытия юридическим лицам лицевых счетов для учета операций </a:t>
            </a:r>
            <a:r>
              <a:rPr lang="ru-RU" sz="1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неучастников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контракты (контракты), в соответствии с которыми предоставляются средства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лицевом счете учитываются операции со средствами, предусмотренными одним государственным контрактом (контрактом) по ГОЗ.</a:t>
            </a:r>
          </a:p>
          <a:p>
            <a:pPr marL="127008" algn="just" defTabSz="677376">
              <a:defRPr/>
            </a:pP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6404" y="2021925"/>
            <a:ext cx="387665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7103" y="4252244"/>
            <a:ext cx="387665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11612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/>
                <a:gridCol w="734228"/>
                <a:gridCol w="5975330"/>
              </a:tblGrid>
              <a:tr h="7361092">
                <a:tc>
                  <a:txBody>
                    <a:bodyPr/>
                    <a:lstStyle/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5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ФЕДЕРАЛЬНОГО ЗАКОНА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algn="ctr"/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Казначейскому сопровождению </a:t>
                      </a:r>
                    </a:p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подлежат: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получаемые на основании контрактов (договоров) о поставке товаров, выполнении работ, оказании услуг, заключаемых с юридическими лицами - исполнителями контрактов (договоров) о поставке товаров, выполнении работ, оказании услуг, предметом которых является: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приобретение услуг связи, коммунальных услуг, электроэнергии, авиационных и железнодорожных билетов, билетов для проезда городским и пригородным транспортом, подписка на печатные издания, аренда;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работ по переносу (переустройству, присоединению) принадлежащих им инженерных сетей, коммуникаций, сооружений в соответствии с законодательством Российской Федерации о градостроительной деятельности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b="0" kern="12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480891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6522079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28102</TotalTime>
  <Words>2132</Words>
  <Application>Microsoft Office PowerPoint</Application>
  <PresentationFormat>A3 (297x420 мм)</PresentationFormat>
  <Paragraphs>207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Open Sans Condensed</vt:lpstr>
      <vt:lpstr>Calibri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Открытие лицевого счета головному исполнителю (исполнителю)</vt:lpstr>
      <vt:lpstr>Получение электронной подписи  и подключение к ППО СУФД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Манюкова Тамара Павловна</cp:lastModifiedBy>
  <cp:revision>1951</cp:revision>
  <cp:lastPrinted>2017-08-14T15:58:09Z</cp:lastPrinted>
  <dcterms:created xsi:type="dcterms:W3CDTF">2015-03-03T16:27:21Z</dcterms:created>
  <dcterms:modified xsi:type="dcterms:W3CDTF">2017-08-28T13:12:29Z</dcterms:modified>
</cp:coreProperties>
</file>