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8" r:id="rId2"/>
    <p:sldId id="382" r:id="rId3"/>
    <p:sldId id="355" r:id="rId4"/>
    <p:sldId id="369" r:id="rId5"/>
    <p:sldId id="385" r:id="rId6"/>
    <p:sldId id="386" r:id="rId7"/>
    <p:sldId id="387" r:id="rId8"/>
    <p:sldId id="388" r:id="rId9"/>
    <p:sldId id="392" r:id="rId10"/>
    <p:sldId id="384" r:id="rId11"/>
    <p:sldId id="395" r:id="rId12"/>
    <p:sldId id="383" r:id="rId13"/>
    <p:sldId id="393" r:id="rId14"/>
    <p:sldId id="370" r:id="rId15"/>
    <p:sldId id="390" r:id="rId16"/>
    <p:sldId id="371" r:id="rId17"/>
    <p:sldId id="372" r:id="rId18"/>
    <p:sldId id="373" r:id="rId19"/>
    <p:sldId id="374" r:id="rId20"/>
    <p:sldId id="394" r:id="rId21"/>
    <p:sldId id="375" r:id="rId22"/>
    <p:sldId id="377" r:id="rId23"/>
    <p:sldId id="379" r:id="rId24"/>
    <p:sldId id="380" r:id="rId25"/>
    <p:sldId id="341" r:id="rId26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09C"/>
    <a:srgbClr val="0000AC"/>
    <a:srgbClr val="CCECFF"/>
    <a:srgbClr val="183D5E"/>
    <a:srgbClr val="14314C"/>
    <a:srgbClr val="93192A"/>
    <a:srgbClr val="6C121F"/>
    <a:srgbClr val="760000"/>
    <a:srgbClr val="0000FF"/>
    <a:srgbClr val="E5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3" autoAdjust="0"/>
    <p:restoredTop sz="89915" autoAdjust="0"/>
  </p:normalViewPr>
  <p:slideViewPr>
    <p:cSldViewPr snapToGrid="0">
      <p:cViewPr varScale="1">
        <p:scale>
          <a:sx n="153" d="100"/>
          <a:sy n="153" d="100"/>
        </p:scale>
        <p:origin x="-33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16.06.2017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t>16.06.2017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t>16.06.2017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t>16.06.2017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t>16.06.2017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t>16.06.2017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t>16.06.2017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3846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25302" y="3966985"/>
            <a:ext cx="4572000" cy="80791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</a:t>
            </a:r>
          </a:p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казначейства</a:t>
            </a:r>
          </a:p>
          <a:p>
            <a:pPr marL="135000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А.Ю. Демидов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46948" y="1933094"/>
            <a:ext cx="6897052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Система управления внутренними (операционными) рисками </a:t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в Федеральном казначействе</a:t>
            </a:r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Блок-схема: типовой процесс 24"/>
          <p:cNvSpPr/>
          <p:nvPr/>
        </p:nvSpPr>
        <p:spPr>
          <a:xfrm>
            <a:off x="4223657" y="1095567"/>
            <a:ext cx="1406705" cy="108585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ормулировка нарушения</a:t>
            </a:r>
          </a:p>
          <a:p>
            <a:pPr algn="ctr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237929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ПРИМЕНЕНИЕ КЛАССИФИКАТОРА КАЗНАЧЕЙСКИХ РИСКОВ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10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14300" y="2717800"/>
            <a:ext cx="8758238" cy="5715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512" y="1140639"/>
            <a:ext cx="2137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контроля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500" y="2720995"/>
            <a:ext cx="213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</a:t>
            </a:r>
          </a:p>
          <a:p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49474" y="738813"/>
            <a:ext cx="1038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873250" y="2398771"/>
            <a:ext cx="6692900" cy="665328"/>
          </a:xfrm>
          <a:prstGeom prst="rect">
            <a:avLst/>
          </a:prstGeom>
          <a:ln w="28575">
            <a:solidFill>
              <a:srgbClr val="21109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AC"/>
                </a:solidFill>
                <a:latin typeface="Times New Roman" pitchFamily="18" charset="0"/>
                <a:cs typeface="Times New Roman" pitchFamily="18" charset="0"/>
              </a:rPr>
              <a:t>классификатор казначейских рисков</a:t>
            </a:r>
            <a:endParaRPr lang="ru-RU" sz="2000" dirty="0">
              <a:solidFill>
                <a:srgbClr val="0000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1987550" y="1078111"/>
            <a:ext cx="1339850" cy="108585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фактов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32299" y="684293"/>
            <a:ext cx="1038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акта, отчета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38924" y="644309"/>
            <a:ext cx="1038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результатов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типовой процесс 31"/>
          <p:cNvSpPr/>
          <p:nvPr/>
        </p:nvSpPr>
        <p:spPr>
          <a:xfrm>
            <a:off x="6477000" y="1052027"/>
            <a:ext cx="1339850" cy="108585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принятие конкретных мер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384550" y="1619040"/>
            <a:ext cx="711200" cy="1996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08650" y="1523790"/>
            <a:ext cx="711200" cy="1996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Дуга 38"/>
          <p:cNvSpPr/>
          <p:nvPr/>
        </p:nvSpPr>
        <p:spPr>
          <a:xfrm rot="14986505">
            <a:off x="3893172" y="1086831"/>
            <a:ext cx="1330128" cy="2160529"/>
          </a:xfrm>
          <a:prstGeom prst="arc">
            <a:avLst>
              <a:gd name="adj1" fmla="val 16648256"/>
              <a:gd name="adj2" fmla="val 211207"/>
            </a:avLst>
          </a:prstGeom>
          <a:ln w="19050">
            <a:solidFill>
              <a:srgbClr val="0000A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21382803">
            <a:off x="4047195" y="1290566"/>
            <a:ext cx="916566" cy="2122211"/>
          </a:xfrm>
          <a:prstGeom prst="arc">
            <a:avLst>
              <a:gd name="adj1" fmla="val 19031450"/>
              <a:gd name="adj2" fmla="val 748573"/>
            </a:avLst>
          </a:prstGeom>
          <a:ln w="19050">
            <a:solidFill>
              <a:srgbClr val="0000AC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62942" y="3298990"/>
            <a:ext cx="302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 х Значимость = Уровень риска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Дуга 41"/>
          <p:cNvSpPr/>
          <p:nvPr/>
        </p:nvSpPr>
        <p:spPr>
          <a:xfrm rot="12470044">
            <a:off x="1955672" y="2229089"/>
            <a:ext cx="916566" cy="2122211"/>
          </a:xfrm>
          <a:prstGeom prst="arc">
            <a:avLst>
              <a:gd name="adj1" fmla="val 19373125"/>
              <a:gd name="adj2" fmla="val 93015"/>
            </a:avLst>
          </a:prstGeom>
          <a:ln w="19050">
            <a:solidFill>
              <a:srgbClr val="0000AC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типовой процесс 42"/>
          <p:cNvSpPr/>
          <p:nvPr/>
        </p:nvSpPr>
        <p:spPr>
          <a:xfrm>
            <a:off x="2044700" y="3731519"/>
            <a:ext cx="1339850" cy="108585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возможных системных способов реагирования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165600" y="3298990"/>
            <a:ext cx="0" cy="1734975"/>
          </a:xfrm>
          <a:prstGeom prst="line">
            <a:avLst/>
          </a:prstGeom>
          <a:ln w="22225">
            <a:solidFill>
              <a:srgbClr val="2110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384550" y="4274444"/>
            <a:ext cx="781050" cy="0"/>
          </a:xfrm>
          <a:prstGeom prst="line">
            <a:avLst/>
          </a:prstGeom>
          <a:ln w="22225">
            <a:solidFill>
              <a:srgbClr val="2110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290512" y="3178354"/>
            <a:ext cx="4669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персонала;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атериальное и моральное стимулирование;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нормативных правовых актов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технологических регламентов;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процедур/доработка существующего ППО;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внутренних процедур;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операций в систему последующего оперативного внутреннего контроля;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рисков в классификатор рисков/ изменение значимости риска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2714625" y="3551424"/>
            <a:ext cx="0" cy="167395"/>
          </a:xfrm>
          <a:prstGeom prst="straightConnector1">
            <a:avLst/>
          </a:prstGeom>
          <a:ln w="19050">
            <a:solidFill>
              <a:srgbClr val="21109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2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42445" y="872062"/>
            <a:ext cx="31102" cy="36380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 txBox="1">
            <a:spLocks/>
          </p:cNvSpPr>
          <p:nvPr/>
        </p:nvSpPr>
        <p:spPr bwMode="auto">
          <a:xfrm>
            <a:off x="2873827" y="13315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ПЛАНЫ РАЗВИТИЯ СИСТЕМЫ УПРАВЛЕНИЯ КАЗНАЧЕЙСКИМИ РИСКАМИ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(2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0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-201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8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годы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52425" y="4419600"/>
            <a:ext cx="8670132" cy="180975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409067" y="4600575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94129" y="4589265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00049"/>
              </p:ext>
            </p:extLst>
          </p:nvPr>
        </p:nvGraphicFramePr>
        <p:xfrm>
          <a:off x="2743182" y="1669492"/>
          <a:ext cx="3197288" cy="1869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66"/>
                <a:gridCol w="282874"/>
                <a:gridCol w="242599"/>
                <a:gridCol w="221312"/>
                <a:gridCol w="1047545"/>
                <a:gridCol w="373224"/>
                <a:gridCol w="367005"/>
                <a:gridCol w="385663"/>
              </a:tblGrid>
              <a:tr h="385200"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риска 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Наименова-ние</a:t>
                      </a:r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риска</a:t>
                      </a:r>
                    </a:p>
                    <a:p>
                      <a:pPr algn="ctr"/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2344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ru-RU" sz="800" b="1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Ведение бюджетного, налогового и управленческого учета</a:t>
                      </a:r>
                      <a:r>
                        <a:rPr lang="ru-RU" sz="800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исполнении бюджетной сметы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166370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5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75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800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выдача наличных денег из</a:t>
                      </a:r>
                      <a:r>
                        <a:rPr lang="ru-RU" sz="800" kern="1200" baseline="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кассы не по целевому назначению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800" dirty="0" smtClean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8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573289" y="2434296"/>
            <a:ext cx="1058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3200" b="1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9212"/>
              </p:ext>
            </p:extLst>
          </p:nvPr>
        </p:nvGraphicFramePr>
        <p:xfrm>
          <a:off x="6236980" y="1680438"/>
          <a:ext cx="1364341" cy="191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592"/>
                <a:gridCol w="750749"/>
              </a:tblGrid>
              <a:tr h="6086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Вероят-ность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риска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6435">
                <a:tc>
                  <a:txBody>
                    <a:bodyPr/>
                    <a:lstStyle/>
                    <a:p>
                      <a:endParaRPr lang="ru-RU" sz="1000" b="1" kern="1200" dirty="0" smtClean="0">
                        <a:solidFill>
                          <a:srgbClr val="0000A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b="1" kern="1200" dirty="0">
                        <a:solidFill>
                          <a:srgbClr val="0000A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kern="1200" dirty="0">
                        <a:solidFill>
                          <a:srgbClr val="0000A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1930">
                <a:tc>
                  <a:txBody>
                    <a:bodyPr/>
                    <a:lstStyle/>
                    <a:p>
                      <a:endParaRPr lang="ru-RU" sz="1000" kern="12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kern="12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6843"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226105" y="2417751"/>
            <a:ext cx="1058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3200" b="1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411230"/>
              </p:ext>
            </p:extLst>
          </p:nvPr>
        </p:nvGraphicFramePr>
        <p:xfrm>
          <a:off x="7875033" y="1647525"/>
          <a:ext cx="1152830" cy="1941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830"/>
              </a:tblGrid>
              <a:tr h="63210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реагирования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8050">
                <a:tc>
                  <a:txBody>
                    <a:bodyPr/>
                    <a:lstStyle/>
                    <a:p>
                      <a:endParaRPr lang="ru-RU" sz="1000" b="1" kern="1200" dirty="0" smtClean="0">
                        <a:solidFill>
                          <a:srgbClr val="0000A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2768">
                <a:tc>
                  <a:txBody>
                    <a:bodyPr/>
                    <a:lstStyle/>
                    <a:p>
                      <a:endParaRPr lang="ru-RU" sz="1000" kern="12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8725"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Блок-схема: документ 17"/>
          <p:cNvSpPr/>
          <p:nvPr/>
        </p:nvSpPr>
        <p:spPr>
          <a:xfrm>
            <a:off x="348445" y="1677669"/>
            <a:ext cx="1679378" cy="731748"/>
          </a:xfrm>
          <a:prstGeom prst="flowChartDocument">
            <a:avLst/>
          </a:prstGeom>
          <a:solidFill>
            <a:schemeClr val="accent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Обзоры нарушений, выявленных </a:t>
            </a:r>
            <a:b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проверок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документ 18"/>
          <p:cNvSpPr/>
          <p:nvPr/>
        </p:nvSpPr>
        <p:spPr>
          <a:xfrm>
            <a:off x="348445" y="2960252"/>
            <a:ext cx="1679378" cy="731748"/>
          </a:xfrm>
          <a:prstGeom prst="flowChartDocument">
            <a:avLst/>
          </a:prstGeom>
          <a:solidFill>
            <a:schemeClr val="accent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основных (возможных) нарушений в деятельности ТОФК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>
            <a:stCxn id="18" idx="2"/>
            <a:endCxn id="19" idx="0"/>
          </p:cNvCxnSpPr>
          <p:nvPr/>
        </p:nvCxnSpPr>
        <p:spPr>
          <a:xfrm>
            <a:off x="1188134" y="2361040"/>
            <a:ext cx="0" cy="599212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027823" y="3278549"/>
            <a:ext cx="335933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2363755" y="1859902"/>
            <a:ext cx="1" cy="1418648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363756" y="1859902"/>
            <a:ext cx="367003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53717" y="4606252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460166" y="962550"/>
            <a:ext cx="31102" cy="36380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6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6777" y="1662794"/>
            <a:ext cx="8215312" cy="124369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0" hangingPunct="0">
              <a:spcBef>
                <a:spcPts val="1800"/>
              </a:spcBef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Система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управления казначейскими рисками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Федеральном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14607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237929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СТРУКТУРА СИСТЕМЫ УПРАВЛЕНИЯ </a:t>
            </a:r>
          </a:p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4556" y="3122855"/>
            <a:ext cx="2170162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ФК, ответственное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управление внешними рисками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60650" y="1165828"/>
            <a:ext cx="3867150" cy="440721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</a:p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КАЗНАЧЕЙСКИМИ РИСКАМИ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1643" y="1991328"/>
            <a:ext cx="3867150" cy="637572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</a:p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ВНЕШНИМИ КАЗНАЧЕЙСКИМИ РИСКАМИ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06343" y="1991328"/>
            <a:ext cx="3867150" cy="637572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</a:p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ВНУТРЕННИМИ (ОПЕРАЦИОННЫМИ) КАЗНАЧЕЙСКИМИ РИСКАМИ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54837" y="3065705"/>
            <a:ext cx="2170162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совершенствования внутреннего государственного финансового контроля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2873828" y="1606549"/>
            <a:ext cx="1113972" cy="384779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162550" y="1606549"/>
            <a:ext cx="1073150" cy="384779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6" idx="0"/>
            <a:endCxn id="23" idx="2"/>
          </p:cNvCxnSpPr>
          <p:nvPr/>
        </p:nvCxnSpPr>
        <p:spPr>
          <a:xfrm flipV="1">
            <a:off x="2249637" y="2628900"/>
            <a:ext cx="5581" cy="493955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5" idx="0"/>
            <a:endCxn id="24" idx="2"/>
          </p:cNvCxnSpPr>
          <p:nvPr/>
        </p:nvCxnSpPr>
        <p:spPr>
          <a:xfrm flipV="1">
            <a:off x="6839918" y="2628900"/>
            <a:ext cx="0" cy="436805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676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237929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ЦЕЛИ И ЗАДАЧИ УПРАВЛЕНИЯ ВНУТРЕННИМИ (ОПЕРАЦИОННЫМИ) 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327943"/>
            <a:ext cx="8784976" cy="85010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 indent="-628650" algn="just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itchFamily="18" charset="0"/>
              </a:rPr>
              <a:t>ЦЕЛЬ: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устойчивого непрерывного бесперебойного функционирования и развития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казначейской системы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8112" y="2330450"/>
            <a:ext cx="8307263" cy="3429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регламентация управления внутренними казначейскими рисками в Федеральном казначействе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8112" y="2758306"/>
            <a:ext cx="8307263" cy="70561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на постоянной основе процедур выявления, оценки, анализа, обработки, мониторинга и контроля внутренних казначейских рисков, возникающих при реализации полномочий в установленной сфере деятельности органами Федерального казначейства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8112" y="3562350"/>
            <a:ext cx="8307263" cy="43021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 эффективности   и   совершенствование функционирования системы управления внутренними рисками в Федеральном казначействе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8112" y="4087812"/>
            <a:ext cx="8307263" cy="4095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сопровождение прикладного программного обеспечения для автоматизации процессов по управлению казначейскими рисками в Федеральном казначействе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37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7" y="13315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МОДЕЛЬ РИСК-ОРИЕНТИРОВАННОГО ПЛАНИРОВАНИЯ КОНТРОЛЬНОЙ И АУДИТОРСКОЙ ДЕЯТЕЛЬНОСТИ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655050" y="4748217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документ 13"/>
          <p:cNvSpPr/>
          <p:nvPr/>
        </p:nvSpPr>
        <p:spPr>
          <a:xfrm>
            <a:off x="571500" y="1261079"/>
            <a:ext cx="2302327" cy="1444021"/>
          </a:xfrm>
          <a:prstGeom prst="flowChartDocument">
            <a:avLst/>
          </a:prstGeom>
          <a:solidFill>
            <a:schemeClr val="accent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вопросов типовой программы проверки по всем направлениям деятельности ТОФК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23228" y="803879"/>
            <a:ext cx="2614687" cy="317012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ФАКТОРЫ РИСКА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497173" y="1493698"/>
            <a:ext cx="12698" cy="133622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497173" y="2829918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5581743" y="3993456"/>
            <a:ext cx="18749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изменения</a:t>
            </a:r>
            <a:endParaRPr lang="ru-RU" sz="1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5568685" y="1516148"/>
            <a:ext cx="3236384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наличии нарушений, содержащихся </a:t>
            </a:r>
            <a:endParaRPr lang="ru-RU" sz="12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обращениях граждан и организаций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062071" y="5177413"/>
            <a:ext cx="457631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5568685" y="2391336"/>
            <a:ext cx="457631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наличи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нарушений,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установленных </a:t>
            </a:r>
          </a:p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контрольно-надзорными органами</a:t>
            </a:r>
            <a:endParaRPr lang="ru-RU" sz="1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1"/>
          <p:cNvSpPr txBox="1">
            <a:spLocks noChangeArrowheads="1"/>
          </p:cNvSpPr>
          <p:nvPr/>
        </p:nvSpPr>
        <p:spPr bwMode="auto">
          <a:xfrm>
            <a:off x="5568685" y="3580274"/>
            <a:ext cx="457631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ТОФК, ФКУ контрактов на сумму </a:t>
            </a:r>
          </a:p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свыше 2 млн рублей</a:t>
            </a:r>
            <a:endParaRPr lang="ru-RU" sz="1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1"/>
          <p:cNvSpPr txBox="1">
            <a:spLocks noChangeArrowheads="1"/>
          </p:cNvSpPr>
          <p:nvPr/>
        </p:nvSpPr>
        <p:spPr bwMode="auto">
          <a:xfrm>
            <a:off x="5581743" y="3342574"/>
            <a:ext cx="305469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низкое качество финансового менеджмента</a:t>
            </a:r>
            <a:endParaRPr lang="ru-RU" sz="1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1"/>
          <p:cNvSpPr txBox="1">
            <a:spLocks noChangeArrowheads="1"/>
          </p:cNvSpPr>
          <p:nvPr/>
        </p:nvSpPr>
        <p:spPr bwMode="auto">
          <a:xfrm>
            <a:off x="5568685" y="1940124"/>
            <a:ext cx="457631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выявленные по результатам </a:t>
            </a:r>
          </a:p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публикаций в СМИ</a:t>
            </a:r>
            <a:endParaRPr lang="ru-RU" sz="1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1"/>
          <p:cNvSpPr txBox="1">
            <a:spLocks noChangeArrowheads="1"/>
          </p:cNvSpPr>
          <p:nvPr/>
        </p:nvSpPr>
        <p:spPr bwMode="auto">
          <a:xfrm>
            <a:off x="5575035" y="3133108"/>
            <a:ext cx="276364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при исполнении НПА</a:t>
            </a:r>
            <a:endParaRPr lang="ru-RU" sz="1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1"/>
          <p:cNvSpPr txBox="1">
            <a:spLocks noChangeArrowheads="1"/>
          </p:cNvSpPr>
          <p:nvPr/>
        </p:nvSpPr>
        <p:spPr bwMode="auto">
          <a:xfrm>
            <a:off x="5586073" y="4216092"/>
            <a:ext cx="457631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lvl="0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рейтинг результативности за истекший год</a:t>
            </a:r>
            <a:endParaRPr lang="ru-RU" sz="1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Блок-схема: несколько документов 47"/>
          <p:cNvSpPr/>
          <p:nvPr/>
        </p:nvSpPr>
        <p:spPr>
          <a:xfrm>
            <a:off x="571500" y="3820552"/>
            <a:ext cx="2371725" cy="1159296"/>
          </a:xfrm>
          <a:prstGeom prst="flowChartMulti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функции </a:t>
            </a:r>
          </a:p>
          <a:p>
            <a:pPr algn="ctr"/>
            <a:r>
              <a:rPr lang="ru-RU" b="1" dirty="0" smtClean="0">
                <a:solidFill>
                  <a:srgbClr val="183D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полномочия</a:t>
            </a:r>
            <a:endParaRPr lang="ru-RU" b="1" dirty="0">
              <a:solidFill>
                <a:srgbClr val="183D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Стрелка влево 48"/>
          <p:cNvSpPr/>
          <p:nvPr/>
        </p:nvSpPr>
        <p:spPr>
          <a:xfrm>
            <a:off x="2943224" y="941854"/>
            <a:ext cx="1851025" cy="12304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 % выборки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трелка вверх 50"/>
          <p:cNvSpPr/>
          <p:nvPr/>
        </p:nvSpPr>
        <p:spPr>
          <a:xfrm>
            <a:off x="586467" y="2802983"/>
            <a:ext cx="2315483" cy="8829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направления проверки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трелка влево 26"/>
          <p:cNvSpPr/>
          <p:nvPr/>
        </p:nvSpPr>
        <p:spPr>
          <a:xfrm>
            <a:off x="2943224" y="2187774"/>
            <a:ext cx="1851025" cy="12304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ТОФК</a:t>
            </a: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ЦАФК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331278" y="1240050"/>
            <a:ext cx="3565071" cy="2435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внешние источники информации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509871" y="1940124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513879" y="2391336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5368585" y="2897400"/>
            <a:ext cx="3565071" cy="2435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внутренние источники информации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5513879" y="3152442"/>
            <a:ext cx="12698" cy="133622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526577" y="3377698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509871" y="3599864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513879" y="4003180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526577" y="4247372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5497172" y="4488662"/>
            <a:ext cx="330789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078073" y="1120891"/>
            <a:ext cx="12698" cy="189829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41" idx="1"/>
          </p:cNvCxnSpPr>
          <p:nvPr/>
        </p:nvCxnSpPr>
        <p:spPr>
          <a:xfrm>
            <a:off x="5078073" y="3019187"/>
            <a:ext cx="290512" cy="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29" idx="1"/>
          </p:cNvCxnSpPr>
          <p:nvPr/>
        </p:nvCxnSpPr>
        <p:spPr>
          <a:xfrm>
            <a:off x="5078073" y="1361837"/>
            <a:ext cx="253205" cy="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51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0513" y="1447800"/>
            <a:ext cx="8215312" cy="12382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0" hangingPunct="0">
              <a:spcBef>
                <a:spcPts val="1800"/>
              </a:spcBef>
            </a:pP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ts val="1800"/>
              </a:spcBef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Организационная структура системы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управления внутренними (операционными) казначейскими рисками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Федеральном казначействе</a:t>
            </a:r>
          </a:p>
          <a:p>
            <a:pPr algn="just" eaLnBrk="0" hangingPunct="0">
              <a:spcBef>
                <a:spcPts val="1800"/>
              </a:spcBef>
            </a:pP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463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237929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ОРГАНИЗАЦИОННАЯ СТРУКТУРА СИСТЕМЫ УПРАВЛЕНИЯ ВНУТРЕННИМИ (ОПЕРАЦИОННЫМИ) 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9525" y="1057059"/>
            <a:ext cx="406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управления: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7944" y="1583833"/>
            <a:ext cx="4896544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1.Решение методологических задач, принятие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управленческих решений в части прогнозирования и минимизации казначейских рисков;</a:t>
            </a:r>
            <a:endParaRPr lang="ru-RU" sz="1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2.Общая координация деятельности по управлению рисками;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3.Систематизация и обобщение информации;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4.Оценка эффективности и контроль функционирования системы управления рисками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25880" y="1832610"/>
            <a:ext cx="1744871" cy="3350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ФК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39525" y="2320212"/>
            <a:ext cx="2298035" cy="7087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совершенствования внутреннего государственного финансового контроля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316480" y="2167679"/>
            <a:ext cx="0" cy="1525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034073" y="2167680"/>
            <a:ext cx="0" cy="152532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049297" y="3181349"/>
            <a:ext cx="2298035" cy="58705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ЦАФК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части управления рисками по соответствующему направлению деятельности)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97148" y="3996216"/>
            <a:ext cx="938124" cy="3568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52091" y="3996992"/>
            <a:ext cx="938124" cy="3568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16480" y="3028950"/>
            <a:ext cx="0" cy="16804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034073" y="3028950"/>
            <a:ext cx="0" cy="15239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316480" y="3882308"/>
            <a:ext cx="0" cy="1139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2029221" y="3882308"/>
            <a:ext cx="0" cy="11390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856818" y="1519239"/>
            <a:ext cx="2605520" cy="236307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500063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71500" y="3390900"/>
            <a:ext cx="28531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00063" y="3262313"/>
            <a:ext cx="0" cy="73390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71500" y="3390900"/>
            <a:ext cx="0" cy="60531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3462338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3814780" y="3263089"/>
            <a:ext cx="0" cy="73390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 flipV="1">
            <a:off x="3462338" y="3390900"/>
            <a:ext cx="273627" cy="776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735965" y="3391676"/>
            <a:ext cx="0" cy="60531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067944" y="1057059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подразделение ЦАФК, ответственное за работу системы управления рисками: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557338" y="1523130"/>
            <a:ext cx="1243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ЦАФК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87756" y="4009130"/>
            <a:ext cx="938124" cy="3568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67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6818" y="911009"/>
            <a:ext cx="3558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управления: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1543" y="1314220"/>
            <a:ext cx="3682857" cy="307777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Идентификация рисков: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98715" y="1574552"/>
            <a:ext cx="35356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ыявление на основании результатов внутреннего контроля, внутреннего аудита, результатов проверок контрольно-надзорных органов, обращений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98715" y="2126505"/>
            <a:ext cx="38884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НПА, ПА, ТР</a:t>
            </a:r>
            <a:r>
              <a:rPr lang="ru-RU" sz="1100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1543" y="2388774"/>
            <a:ext cx="3682857" cy="523220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ru-RU" dirty="0">
                <a:effectLst/>
              </a:rPr>
              <a:t>2. Анализ и оценка рисков, подготовка предложений по их минимизации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51543" y="2986901"/>
            <a:ext cx="3682857" cy="523220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just"/>
            <a:r>
              <a:rPr lang="ru-RU" dirty="0">
                <a:effectLst/>
              </a:rPr>
              <a:t>3. Формирование отчетности об управлении внутренними казначейскими рисками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51543" y="3995862"/>
            <a:ext cx="3682857" cy="738664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ru-RU" dirty="0">
                <a:effectLst/>
              </a:rPr>
              <a:t>5</a:t>
            </a:r>
            <a:r>
              <a:rPr lang="ru-RU" dirty="0" smtClean="0">
                <a:effectLst/>
              </a:rPr>
              <a:t>. </a:t>
            </a:r>
            <a:r>
              <a:rPr lang="ru-RU" dirty="0">
                <a:effectLst/>
              </a:rPr>
              <a:t>Координация деятельности ТОФК по управлению внутренними казначейскими рисками по соответствующему направлению</a:t>
            </a:r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128" y="4772562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25880" y="1705610"/>
            <a:ext cx="1744871" cy="3350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39525" y="2246630"/>
            <a:ext cx="2298035" cy="655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совершенствования внутреннего государственного финансового контроля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16480" y="2040679"/>
            <a:ext cx="0" cy="2059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034073" y="2040680"/>
            <a:ext cx="0" cy="20595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049297" y="3049471"/>
            <a:ext cx="2298035" cy="718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ЦАФК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части управления рисками по соответствующему направлению деятельности)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87756" y="3996216"/>
            <a:ext cx="938124" cy="3568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697148" y="3996216"/>
            <a:ext cx="938124" cy="3568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52091" y="3996992"/>
            <a:ext cx="938124" cy="3568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316480" y="2901950"/>
            <a:ext cx="0" cy="1475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2034074" y="2901951"/>
            <a:ext cx="7385" cy="14752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316480" y="3882308"/>
            <a:ext cx="0" cy="1139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029221" y="3882308"/>
            <a:ext cx="0" cy="11390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856818" y="1519239"/>
            <a:ext cx="2605520" cy="236307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H="1">
            <a:off x="500063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71500" y="3390900"/>
            <a:ext cx="28531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00063" y="3262313"/>
            <a:ext cx="0" cy="73390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71500" y="3390900"/>
            <a:ext cx="0" cy="60531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3462338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3814780" y="3263089"/>
            <a:ext cx="0" cy="73390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3462338" y="3390900"/>
            <a:ext cx="273627" cy="776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735965" y="3391676"/>
            <a:ext cx="0" cy="60531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67036" y="1457190"/>
            <a:ext cx="1243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ЦАФК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93773" y="94178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подразделения ЦАФК, управляющие рисками: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51541" y="3588047"/>
            <a:ext cx="3682857" cy="307777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ru-RU" dirty="0">
                <a:effectLst/>
              </a:rPr>
              <a:t>4. </a:t>
            </a:r>
            <a:r>
              <a:rPr lang="ru-RU" dirty="0" smtClean="0">
                <a:effectLst/>
              </a:rPr>
              <a:t>Принятие управленческих решений</a:t>
            </a:r>
            <a:endParaRPr lang="ru-RU" dirty="0">
              <a:effectLst/>
            </a:endParaRPr>
          </a:p>
        </p:txBody>
      </p:sp>
      <p:sp>
        <p:nvSpPr>
          <p:cNvPr id="47" name="Rectangle 2"/>
          <p:cNvSpPr txBox="1">
            <a:spLocks/>
          </p:cNvSpPr>
          <p:nvPr/>
        </p:nvSpPr>
        <p:spPr bwMode="auto">
          <a:xfrm>
            <a:off x="2873828" y="16328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ОРГАНИЗАЦИОННАЯ СТРУКТУРА СИСТЕМЫ УПРАВЛЕНИЯ ВНУТРЕННИМИ (ОПЕРАЦИОННЫМИ) 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486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8074" y="1408256"/>
            <a:ext cx="3835257" cy="292388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>
              <a:tabLst>
                <a:tab pos="266700" algn="l"/>
              </a:tabLst>
            </a:pPr>
            <a:r>
              <a:rPr lang="ru-RU" sz="1300" dirty="0" smtClean="0">
                <a:effectLst/>
              </a:rPr>
              <a:t>1.	Идентификация </a:t>
            </a:r>
            <a:r>
              <a:rPr lang="ru-RU" sz="1300" dirty="0">
                <a:effectLst/>
              </a:rPr>
              <a:t>выделенных групп рисков: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1485" y="173614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ыявление на основании результатов внутреннего контроля, внутреннего аудита, результатов проверок контрольно-надзорных органов, обращений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48074" y="2324467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НПА, ПА, ТР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1485" y="2600398"/>
            <a:ext cx="3908843" cy="49244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ru-RU" sz="1300" dirty="0">
                <a:effectLst/>
              </a:rPr>
              <a:t>2. Анализ и оценка выделенных групп рисков, подготовка предложений по их минимизации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1485" y="3120930"/>
            <a:ext cx="3888431" cy="692497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>
              <a:tabLst>
                <a:tab pos="266700" algn="l"/>
              </a:tabLst>
            </a:pPr>
            <a:r>
              <a:rPr lang="ru-RU" sz="1300" dirty="0" smtClean="0">
                <a:effectLst/>
              </a:rPr>
              <a:t>3.	Формирование </a:t>
            </a:r>
            <a:r>
              <a:rPr lang="ru-RU" sz="1300" dirty="0">
                <a:effectLst/>
              </a:rPr>
              <a:t>отчетности об управлении выделенными группами внутренних казначейских рисков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6818" y="911009"/>
            <a:ext cx="3558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управления: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25880" y="1705610"/>
            <a:ext cx="1744871" cy="3350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39525" y="2246630"/>
            <a:ext cx="2298035" cy="655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совершенствования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государственного финансового контроля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316480" y="2040679"/>
            <a:ext cx="0" cy="2059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034073" y="2040680"/>
            <a:ext cx="0" cy="20595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049297" y="3049471"/>
            <a:ext cx="2298035" cy="5797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ЦАФК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части управления рисками по соответствующему направлению деятельности)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7756" y="3854118"/>
            <a:ext cx="938124" cy="498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ФК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697148" y="3854118"/>
            <a:ext cx="938124" cy="498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УФК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052091" y="3854118"/>
            <a:ext cx="938124" cy="499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316480" y="2901950"/>
            <a:ext cx="0" cy="1475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2034074" y="2901951"/>
            <a:ext cx="7385" cy="14752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316480" y="3713585"/>
            <a:ext cx="0" cy="14053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022475" y="3713585"/>
            <a:ext cx="525" cy="13451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856818" y="1519239"/>
            <a:ext cx="2605520" cy="219434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500063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71500" y="3390900"/>
            <a:ext cx="28531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00063" y="3262313"/>
            <a:ext cx="0" cy="59180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71500" y="3390900"/>
            <a:ext cx="0" cy="46321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462338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814780" y="3263089"/>
            <a:ext cx="0" cy="591029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3462338" y="3390900"/>
            <a:ext cx="273627" cy="776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735965" y="3391288"/>
            <a:ext cx="0" cy="46244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67036" y="1457190"/>
            <a:ext cx="1243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ЦАФК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2"/>
          <p:cNvSpPr txBox="1">
            <a:spLocks/>
          </p:cNvSpPr>
          <p:nvPr/>
        </p:nvSpPr>
        <p:spPr bwMode="auto">
          <a:xfrm>
            <a:off x="2873828" y="16328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ОРГАНИЗАЦИОННАЯ СТРУКТУРА СИСТЕМЫ УПРАВЛЕНИЯ ВНУТРЕННИМИ (ОПЕРАЦИОННЫМИ) 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21485" y="3867984"/>
            <a:ext cx="3888431" cy="292388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>
              <a:tabLst>
                <a:tab pos="266700" algn="l"/>
              </a:tabLst>
            </a:pPr>
            <a:r>
              <a:rPr lang="ru-RU" sz="1300" dirty="0" smtClean="0">
                <a:effectLst/>
              </a:rPr>
              <a:t>4.	Принятие управленческих решений</a:t>
            </a:r>
            <a:endParaRPr lang="ru-RU" sz="1300" dirty="0">
              <a:effectLst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93773" y="90287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подразделения ТОФК, координирующие управление рисками: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0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1.	История </a:t>
            </a:r>
            <a:r>
              <a:rPr lang="ru-RU" sz="20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создания системы управления внутренними (операционными) </a:t>
            </a: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казначейскими рисками </a:t>
            </a:r>
            <a:r>
              <a:rPr lang="ru-RU" sz="20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в Федеральном казначействе</a:t>
            </a:r>
          </a:p>
          <a:p>
            <a:pPr marL="0" indent="0" algn="just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2.	Система </a:t>
            </a:r>
            <a:r>
              <a:rPr lang="ru-RU" sz="20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внутренними (операционными) казначейскими </a:t>
            </a:r>
            <a:r>
              <a:rPr lang="ru-RU" sz="20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рисками </a:t>
            </a: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Федеральном </a:t>
            </a: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казначействе</a:t>
            </a:r>
          </a:p>
          <a:p>
            <a:pPr marL="0" indent="0" algn="just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3.	Организационная структура системы </a:t>
            </a:r>
            <a:r>
              <a:rPr lang="ru-RU" sz="20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управления внутренними (операционными) казначейскими рисками в Федеральном </a:t>
            </a: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казначействе</a:t>
            </a:r>
          </a:p>
          <a:p>
            <a:pPr marL="0" indent="0" algn="just">
              <a:spcBef>
                <a:spcPts val="1800"/>
              </a:spcBef>
              <a:buNone/>
              <a:tabLst>
                <a:tab pos="361950" algn="l"/>
              </a:tabLst>
            </a:pPr>
            <a:r>
              <a:rPr lang="ru-RU" sz="20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4.	Регламентация системы управления внутренними (операционными) казначейскими рисками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2873828" y="237929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ПЛАН ВЫСТУПЛЕНИЯ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48074" y="1408256"/>
            <a:ext cx="3835257" cy="292388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>
              <a:tabLst>
                <a:tab pos="266700" algn="l"/>
              </a:tabLst>
            </a:pPr>
            <a:r>
              <a:rPr lang="ru-RU" sz="1300" dirty="0" smtClean="0">
                <a:effectLst/>
              </a:rPr>
              <a:t>1.	Идентификация </a:t>
            </a:r>
            <a:r>
              <a:rPr lang="ru-RU" sz="1300" dirty="0">
                <a:effectLst/>
              </a:rPr>
              <a:t>выделенных </a:t>
            </a:r>
            <a:r>
              <a:rPr lang="ru-RU" sz="1300" dirty="0" smtClean="0">
                <a:effectLst/>
              </a:rPr>
              <a:t>рисков</a:t>
            </a:r>
            <a:r>
              <a:rPr lang="ru-RU" sz="1300" dirty="0">
                <a:effectLst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1485" y="173614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ыявление на основании результатов внутреннего контроля, внутреннего аудита, результатов проверок контрольно-надзорных органов, обращений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48074" y="2324467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НПА, ПА, ТР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1485" y="2600398"/>
            <a:ext cx="3908843" cy="49244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ru-RU" sz="1300" dirty="0">
                <a:effectLst/>
              </a:rPr>
              <a:t>2. Анализ и оценка выделенных </a:t>
            </a:r>
            <a:r>
              <a:rPr lang="ru-RU" sz="1300" dirty="0" smtClean="0">
                <a:effectLst/>
              </a:rPr>
              <a:t>рисков</a:t>
            </a:r>
            <a:r>
              <a:rPr lang="ru-RU" sz="1300" dirty="0">
                <a:effectLst/>
              </a:rPr>
              <a:t>, подготовка предложений по их минимизации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1485" y="3120930"/>
            <a:ext cx="3915021" cy="492443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>
              <a:tabLst>
                <a:tab pos="266700" algn="l"/>
              </a:tabLst>
            </a:pPr>
            <a:r>
              <a:rPr lang="ru-RU" sz="1300" dirty="0" smtClean="0">
                <a:effectLst/>
              </a:rPr>
              <a:t>3.	Формирование </a:t>
            </a:r>
            <a:r>
              <a:rPr lang="ru-RU" sz="1300" dirty="0">
                <a:effectLst/>
              </a:rPr>
              <a:t>отчетности об управлении выделенными </a:t>
            </a:r>
            <a:r>
              <a:rPr lang="ru-RU" sz="1300" dirty="0" smtClean="0">
                <a:effectLst/>
              </a:rPr>
              <a:t>внутренними </a:t>
            </a:r>
            <a:r>
              <a:rPr lang="ru-RU" sz="1300" dirty="0">
                <a:effectLst/>
              </a:rPr>
              <a:t>казначейских рисков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20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6818" y="911009"/>
            <a:ext cx="3558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управления: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25880" y="1705610"/>
            <a:ext cx="1744871" cy="3350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39525" y="2246630"/>
            <a:ext cx="2298035" cy="655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совершенствования внутреннего государственного финансового контроля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316480" y="2040679"/>
            <a:ext cx="0" cy="20595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034073" y="2040680"/>
            <a:ext cx="0" cy="20595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049297" y="3049471"/>
            <a:ext cx="2298035" cy="5797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ЦАФК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части управления рисками по соответствующему направлению деятельности)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7756" y="3854118"/>
            <a:ext cx="938124" cy="3503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697148" y="3854118"/>
            <a:ext cx="938124" cy="3503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УФК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052091" y="3854119"/>
            <a:ext cx="938124" cy="35087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 «ЦОКР»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316480" y="2901950"/>
            <a:ext cx="0" cy="14752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2034074" y="2901951"/>
            <a:ext cx="7385" cy="14752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316480" y="3713585"/>
            <a:ext cx="0" cy="14053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022475" y="3713585"/>
            <a:ext cx="525" cy="134515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856818" y="1519239"/>
            <a:ext cx="2605520" cy="219434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500063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71500" y="3390900"/>
            <a:ext cx="28531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00063" y="3262313"/>
            <a:ext cx="0" cy="59180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71500" y="3390900"/>
            <a:ext cx="0" cy="46321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462338" y="3262313"/>
            <a:ext cx="356755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814780" y="3263089"/>
            <a:ext cx="0" cy="591029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3462338" y="3390900"/>
            <a:ext cx="273627" cy="776"/>
          </a:xfrm>
          <a:prstGeom prst="line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735965" y="3391288"/>
            <a:ext cx="0" cy="46244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67036" y="1457190"/>
            <a:ext cx="1243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ЦАФК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2"/>
          <p:cNvSpPr txBox="1">
            <a:spLocks/>
          </p:cNvSpPr>
          <p:nvPr/>
        </p:nvSpPr>
        <p:spPr bwMode="auto">
          <a:xfrm>
            <a:off x="2873828" y="16328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ОРГАНИЗАЦИОННАЯ СТРУКТУРА СИСТЕМЫ УПРАВЛЕНИЯ ВНУТРЕННИМИ (ОПЕРАЦИОННЫМИ) 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721485" y="3656504"/>
            <a:ext cx="3915021" cy="292388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algn="just">
              <a:tabLst>
                <a:tab pos="266700" algn="l"/>
              </a:tabLst>
            </a:pPr>
            <a:r>
              <a:rPr lang="ru-RU" sz="1300" dirty="0" smtClean="0">
                <a:effectLst/>
              </a:rPr>
              <a:t>4.	Принятие управленческих решений</a:t>
            </a:r>
            <a:endParaRPr lang="ru-RU" sz="1300" dirty="0">
              <a:effectLst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93773" y="994937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подразделения ТОФК, управляющие рисками: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19636" y="4335624"/>
            <a:ext cx="989045" cy="643813"/>
            <a:chOff x="4024604" y="4335624"/>
            <a:chExt cx="989045" cy="643813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4260980" y="4335624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201884" y="4394719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114801" y="4488023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4024604" y="4550228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1528477" y="4335624"/>
            <a:ext cx="989045" cy="643813"/>
            <a:chOff x="4024604" y="4335624"/>
            <a:chExt cx="989045" cy="643813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4260980" y="4335624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4201884" y="4394719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114801" y="4488023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4024604" y="4550228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967815" y="4335627"/>
            <a:ext cx="989045" cy="650033"/>
            <a:chOff x="4024604" y="4335624"/>
            <a:chExt cx="989045" cy="650033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4260980" y="4335624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4201884" y="4394719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114801" y="4488023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024604" y="4556448"/>
              <a:ext cx="752669" cy="4292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  <a:endPara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3" name="Прямая со стрелкой 52"/>
          <p:cNvCxnSpPr/>
          <p:nvPr/>
        </p:nvCxnSpPr>
        <p:spPr>
          <a:xfrm>
            <a:off x="539825" y="4192120"/>
            <a:ext cx="0" cy="35810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718301" y="4204997"/>
            <a:ext cx="0" cy="34464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817283" y="4196527"/>
            <a:ext cx="0" cy="35810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1995759" y="4209404"/>
            <a:ext cx="0" cy="34464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235400" y="4209404"/>
            <a:ext cx="0" cy="358108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3413876" y="4222281"/>
            <a:ext cx="0" cy="344649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585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63" y="2000250"/>
            <a:ext cx="8215312" cy="13525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0" hangingPunct="0">
              <a:spcBef>
                <a:spcPts val="0"/>
              </a:spcBef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Регламентация системы управления внутренними (операционными) казначейскими рисками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ts val="0"/>
              </a:spcBef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ts val="0"/>
              </a:spcBef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21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76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237929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РЕГЛАМЕНТАЦИЯ СИСТЕМЫ УПРАВЛЕНИЯ ВНУТРЕННИМИ (ОПЕРАЦИОННЫМИ) КАЗНАЧЕЙСКИМИ РИСКАМИ В 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438" y="1154973"/>
            <a:ext cx="8712968" cy="49244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400" b="1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sz="1300" dirty="0"/>
              <a:t>Приказ Федерального казначейства </a:t>
            </a:r>
            <a:r>
              <a:rPr lang="ru-RU" sz="1300" dirty="0" smtClean="0"/>
              <a:t>об </a:t>
            </a:r>
            <a:r>
              <a:rPr lang="ru-RU" sz="1300" dirty="0"/>
              <a:t>организации  деятельности Федерального казначейства </a:t>
            </a:r>
            <a:r>
              <a:rPr lang="ru-RU" sz="1300" dirty="0" smtClean="0"/>
              <a:t>по </a:t>
            </a:r>
            <a:r>
              <a:rPr lang="ru-RU" sz="1300" dirty="0"/>
              <a:t>осуществлению внутреннего финансового контроля и внутреннего финансового аудита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190615" y="1647416"/>
            <a:ext cx="216024" cy="161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317481" y="1639645"/>
            <a:ext cx="216024" cy="176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01438" y="1828282"/>
            <a:ext cx="4133411" cy="49244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внутреннего контроля </a:t>
            </a:r>
          </a:p>
          <a:p>
            <a:pPr algn="ctr"/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  <a:endParaRPr lang="ru-RU" sz="13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Двойная стрелка вверх/вниз 9"/>
          <p:cNvSpPr/>
          <p:nvPr/>
        </p:nvSpPr>
        <p:spPr>
          <a:xfrm>
            <a:off x="2185572" y="2301072"/>
            <a:ext cx="205860" cy="3735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716016" y="1828282"/>
            <a:ext cx="4169414" cy="12926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внутреннего контроля </a:t>
            </a:r>
            <a:b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внутреннего аудита Федерального казначейства, применяемые контрольно-аудиторскими подразделениями </a:t>
            </a:r>
            <a:r>
              <a:rPr lang="ru-RU" sz="13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при </a:t>
            </a:r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ими контрольной и аудиторской деятельности</a:t>
            </a:r>
          </a:p>
        </p:txBody>
      </p:sp>
      <p:sp>
        <p:nvSpPr>
          <p:cNvPr id="12" name="Двойная стрелка вверх/вниз 11"/>
          <p:cNvSpPr/>
          <p:nvPr/>
        </p:nvSpPr>
        <p:spPr>
          <a:xfrm>
            <a:off x="6327280" y="3133882"/>
            <a:ext cx="206225" cy="60381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01438" y="3732074"/>
            <a:ext cx="8712968" cy="6924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 </a:t>
            </a:r>
            <a:r>
              <a:rPr lang="ru-RU" sz="13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(операционных) рисков  </a:t>
            </a:r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3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 </a:t>
            </a:r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территориальных органов Федерального казначейства (перечни возможных (основных) нарушений </a:t>
            </a:r>
            <a:r>
              <a:rPr lang="ru-RU" sz="13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деятельности </a:t>
            </a:r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территориальных органов Федерального казначейства)</a:t>
            </a:r>
            <a:endParaRPr lang="ru-RU" sz="13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4408934" y="4404172"/>
            <a:ext cx="148988" cy="20677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01438" y="4610945"/>
            <a:ext cx="8683992" cy="49244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300" b="1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dirty="0"/>
              <a:t>Порядок осуществления интегральной оценки деятельности территориальных органов Федерального казначейства по итогам контрольных и аудиторских мероприятий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2319" y="2674668"/>
            <a:ext cx="4082530" cy="892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300" b="1" dirty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 осуществления последующего оперативного внутреннего автоматизированного контроля </a:t>
            </a:r>
            <a:r>
              <a:rPr lang="ru-RU" sz="13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территориальных органах Федерального казначейства </a:t>
            </a:r>
            <a:endParaRPr lang="ru-RU" sz="13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2209553" y="3523388"/>
            <a:ext cx="157898" cy="20868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43962" y="4829544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17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237929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СПОСОБЫ РЕАГИРОВАНИЯ НА ВНУТРЕННИЕ (ОПЕРАЦИОННЫЕ) КАЗНАЧЕЙСКИЕ РИСКИ В 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1" y="1224017"/>
            <a:ext cx="1667933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РИСКА 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983338"/>
            <a:ext cx="1667933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ИЗБЕЖАНИЕ РИСКА 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592" y="3168053"/>
            <a:ext cx="1667933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РИСКА 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49" y="4146593"/>
            <a:ext cx="1667933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(СНИЖЕНИЕ) РИСКА 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322453" y="1381738"/>
            <a:ext cx="504056" cy="313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317778" y="2241980"/>
            <a:ext cx="504056" cy="313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340626" y="3326512"/>
            <a:ext cx="504056" cy="313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2272206" y="4320648"/>
            <a:ext cx="504056" cy="313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73828" y="1224017"/>
            <a:ext cx="5616624" cy="632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 нецелесообразно осуществление мер реагирования по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сравнению с ущербом, который может нанести наступление казначейского риска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73828" y="1983338"/>
            <a:ext cx="5616624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установленного порядка работы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избежания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риска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29812" y="3168053"/>
            <a:ext cx="561662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казначейских рисков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инсорсинг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/аутсорсинг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73828" y="4140703"/>
            <a:ext cx="5616624" cy="652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потерь в случае наступления риска</a:t>
            </a: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31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237929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МОНИТОРИНГ РИСКОВ И КОНТРОЛЬ ЭФФЕКТИВНОСТИ ФУНКЦИОНИРОВАНИЯ СИСТЕМЫ УПРАВЛЕНИЯ ВНУТРЕННИМИ (ОПЕРАЦИОННЫМИ) 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1634884"/>
            <a:ext cx="5616624" cy="1078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изменением:</a:t>
            </a:r>
          </a:p>
          <a:p>
            <a:pPr algn="just"/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казначейского риска,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параметров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казначейского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риска,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управленческих решений, принятых в его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</a:t>
            </a:r>
            <a:r>
              <a:rPr lang="ru-RU" sz="1200" b="1" dirty="0" smtClean="0">
                <a:solidFill>
                  <a:schemeClr val="bg1"/>
                </a:solidFill>
              </a:rPr>
              <a:t>. 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654348"/>
            <a:ext cx="1667933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РИСКОВ </a:t>
            </a:r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rgbClr val="1623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493903" y="1912990"/>
            <a:ext cx="504056" cy="313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83567" y="2897306"/>
            <a:ext cx="1667933" cy="12003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200" b="1">
                <a:solidFill>
                  <a:srgbClr val="16238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ru-RU" dirty="0" smtClean="0"/>
              <a:t>ОЦЕНКА </a:t>
            </a:r>
            <a:r>
              <a:rPr lang="ru-RU" dirty="0"/>
              <a:t>ЭФФЕКТИВНОСТИ ФУНКЦИОНИРОВАНИЯ СИСТЕМЫ УПРАВЛЕНИЯ РИСКАМИ 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2493903" y="3340614"/>
            <a:ext cx="504056" cy="313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3102296"/>
            <a:ext cx="5616624" cy="790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достижения значений показателей эффективности деятельности Федерального казначейства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531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845710" y="2091837"/>
            <a:ext cx="7886700" cy="588169"/>
          </a:xfrm>
        </p:spPr>
        <p:txBody>
          <a:bodyPr/>
          <a:lstStyle/>
          <a:p>
            <a:pPr marL="0" indent="0" algn="ctr">
              <a:buNone/>
            </a:pPr>
            <a:r>
              <a:rPr lang="ru-RU" sz="3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5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6777" y="1662794"/>
            <a:ext cx="8215312" cy="124369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0" hangingPunct="0">
              <a:spcBef>
                <a:spcPts val="1800"/>
              </a:spcBef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История создания системы управления внутренними (операционными)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казначейскими рисками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35488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7" y="13315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ПРЕДПОСЫЛКИ ДЛЯ СИСТЕМЫ УПРАВЛЕНИЯ КАЗНАЧЕЙСКИМИ РИСКАМИ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4168" y="1124744"/>
            <a:ext cx="213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 среда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6200000">
            <a:off x="3764672" y="4116607"/>
            <a:ext cx="434751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66986" y="242016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</a:t>
            </a:r>
            <a:endParaRPr lang="ru-RU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670409" y="2036443"/>
            <a:ext cx="160751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66986" y="275583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риски</a:t>
            </a:r>
            <a:endParaRPr lang="ru-RU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914400" y="2989969"/>
            <a:ext cx="134081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162068" y="1851777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среда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400300" y="847725"/>
            <a:ext cx="6322219" cy="3338193"/>
          </a:xfrm>
          <a:prstGeom prst="ellips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73827" y="263264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граниченные ресурсы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Штриховая стрелка вправо 1"/>
          <p:cNvSpPr/>
          <p:nvPr/>
        </p:nvSpPr>
        <p:spPr>
          <a:xfrm>
            <a:off x="4746035" y="2705851"/>
            <a:ext cx="1400175" cy="49991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216814" y="2549730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фокусировка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наиболее важных проблемах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16200000">
            <a:off x="5133432" y="4378883"/>
            <a:ext cx="676279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16200000">
            <a:off x="6622173" y="4200968"/>
            <a:ext cx="434751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526500" y="950397"/>
            <a:ext cx="213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среда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66803" y="414467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</a:t>
            </a:r>
            <a:endParaRPr lang="ru-RU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66803" y="448033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риски</a:t>
            </a:r>
            <a:endParaRPr lang="ru-RU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2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7" y="13315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ПАРАМЕТРЫ КОНТРОЛЬНОЙ ДЕЯТЕЛЬНОСТИ ДО СОЗДАНИЯ СИСТЕМЫ УПРАВЛЕНИЯ КАЗНАЧЕЙСКИМИ РИСКАМИ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(ДО 2009 ГОДА)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15256" y="1266825"/>
            <a:ext cx="8307263" cy="438150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Проверки </a:t>
            </a:r>
            <a:r>
              <a:rPr lang="ru-RU" sz="14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(последующий контроль) деятельности </a:t>
            </a:r>
            <a:r>
              <a:rPr lang="ru-RU" sz="14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территориальных органов Федерального казначейства не реже 1 раза в 2 года по всем направлениям деятельности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61976" y="2105026"/>
            <a:ext cx="742949" cy="533400"/>
          </a:xfrm>
          <a:prstGeom prst="ellips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ФК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209800" y="1809752"/>
            <a:ext cx="1447799" cy="466723"/>
          </a:xfrm>
          <a:prstGeom prst="ellips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ТОФК № 1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209801" y="2428875"/>
            <a:ext cx="1447798" cy="466723"/>
          </a:xfrm>
          <a:prstGeom prst="ellips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ТОФК № </a:t>
            </a:r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411677" y="1819275"/>
            <a:ext cx="2741723" cy="2476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ункциональные направления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411677" y="2447927"/>
            <a:ext cx="2741723" cy="2476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обеспечивающие направления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239125" y="1819275"/>
            <a:ext cx="238125" cy="87630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534400" y="2095500"/>
            <a:ext cx="383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1304925" y="2057400"/>
            <a:ext cx="819150" cy="1524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304925" y="2517577"/>
            <a:ext cx="819150" cy="1208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733800" y="1933575"/>
            <a:ext cx="139065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733800" y="2686052"/>
            <a:ext cx="139065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810941" y="2014895"/>
            <a:ext cx="3833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65998" y="2043113"/>
            <a:ext cx="3833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47403" y="3114673"/>
            <a:ext cx="8307263" cy="438150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Проверки </a:t>
            </a:r>
            <a:r>
              <a:rPr lang="ru-RU" sz="14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(последующий контроль) деятельности отделов территориальных </a:t>
            </a:r>
            <a:r>
              <a:rPr lang="ru-RU" sz="14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органов Федерального казначейства не реже 1 раза в </a:t>
            </a:r>
            <a:r>
              <a:rPr lang="ru-RU" sz="1400" dirty="0" smtClean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400" dirty="0">
                <a:solidFill>
                  <a:srgbClr val="14314C"/>
                </a:solidFill>
                <a:latin typeface="Times New Roman" pitchFamily="18" charset="0"/>
                <a:cs typeface="Times New Roman" pitchFamily="18" charset="0"/>
              </a:rPr>
              <a:t>по всем направлениям деятельности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61976" y="3798098"/>
            <a:ext cx="1771922" cy="962023"/>
          </a:xfrm>
          <a:prstGeom prst="ellips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 внутреннего контроля и аудита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3296568" y="3631297"/>
            <a:ext cx="1447799" cy="466723"/>
          </a:xfrm>
          <a:prstGeom prst="ellips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 № 1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3296569" y="4430320"/>
            <a:ext cx="1447798" cy="466723"/>
          </a:xfrm>
          <a:prstGeom prst="ellips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b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3500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flipV="1">
            <a:off x="2333898" y="3864659"/>
            <a:ext cx="819150" cy="1524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380977" y="4453178"/>
            <a:ext cx="819150" cy="1208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771752" y="3861142"/>
            <a:ext cx="815580" cy="351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771752" y="4613619"/>
            <a:ext cx="81558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29818" y="3894837"/>
            <a:ext cx="3833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203950" y="3970680"/>
            <a:ext cx="3833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05202" y="3769409"/>
            <a:ext cx="2741723" cy="2476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функциональное направление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705202" y="4398061"/>
            <a:ext cx="2741723" cy="2476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административное направление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авая фигурная скобка 39"/>
          <p:cNvSpPr/>
          <p:nvPr/>
        </p:nvSpPr>
        <p:spPr>
          <a:xfrm>
            <a:off x="8532650" y="3769409"/>
            <a:ext cx="238125" cy="87630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8827925" y="4045634"/>
            <a:ext cx="383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411677" y="2127277"/>
            <a:ext cx="2741723" cy="2476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административное направление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5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7" y="13315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ЭТАП ФОРМИРОВАНИЯ СИСТЕМЫ УПРАВЛЕНИЯ КАЗНАЧЕЙСКИМИ РИСКАМИ</a:t>
            </a:r>
          </a:p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(2006-2009 годы)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52425" y="4419600"/>
            <a:ext cx="8670132" cy="180975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несколько документов 7"/>
          <p:cNvSpPr/>
          <p:nvPr/>
        </p:nvSpPr>
        <p:spPr>
          <a:xfrm>
            <a:off x="200024" y="1447799"/>
            <a:ext cx="1190625" cy="67627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Блок-схема: несколько документов 38"/>
          <p:cNvSpPr/>
          <p:nvPr/>
        </p:nvSpPr>
        <p:spPr>
          <a:xfrm>
            <a:off x="200023" y="2476500"/>
            <a:ext cx="1066801" cy="4953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1476375" y="1428750"/>
            <a:ext cx="2371725" cy="1543050"/>
          </a:xfrm>
          <a:prstGeom prst="flowChartDocumen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 нарушений, выявленных 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проверок 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текстовой форме).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Типизация нарушений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00025" y="3476625"/>
            <a:ext cx="3648075" cy="8096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единообразие формулировок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систематизация нарушений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511445"/>
              </p:ext>
            </p:extLst>
          </p:nvPr>
        </p:nvGraphicFramePr>
        <p:xfrm>
          <a:off x="4038599" y="2108200"/>
          <a:ext cx="4983958" cy="2178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625"/>
                <a:gridCol w="319224"/>
                <a:gridCol w="234312"/>
                <a:gridCol w="261471"/>
                <a:gridCol w="566717"/>
                <a:gridCol w="32166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нарушения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нарушения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Ведение бюджетного, налогового и управленческого учета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исполнении бюджетной сметы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370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733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Нарушения, допущенные при осуществлении кассовых операций: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3515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несоблюдение порядка ведения кассовых операций с наличными деньгами: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78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выдача наличных денег из кассы не по целевому назначению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333875" y="1195060"/>
            <a:ext cx="4538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возможных (основных)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ТОФК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64053" y="4606232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2009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>
            <a:off x="3276004" y="876300"/>
            <a:ext cx="1906191" cy="4000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31597" y="893979"/>
            <a:ext cx="2117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типизированные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0024" y="4704759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2006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>
            <a:endCxn id="8" idx="2"/>
          </p:cNvCxnSpPr>
          <p:nvPr/>
        </p:nvCxnSpPr>
        <p:spPr>
          <a:xfrm flipV="1">
            <a:off x="712544" y="2098463"/>
            <a:ext cx="0" cy="378037"/>
          </a:xfrm>
          <a:prstGeom prst="straightConnector1">
            <a:avLst/>
          </a:prstGeom>
          <a:ln w="158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Выгнутая вверх стрелка 21"/>
          <p:cNvSpPr/>
          <p:nvPr/>
        </p:nvSpPr>
        <p:spPr>
          <a:xfrm>
            <a:off x="756046" y="955506"/>
            <a:ext cx="1906191" cy="4000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69629" y="957738"/>
            <a:ext cx="2117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</a:t>
            </a:r>
          </a:p>
        </p:txBody>
      </p:sp>
    </p:spTree>
    <p:extLst>
      <p:ext uri="{BB962C8B-B14F-4D97-AF65-F5344CB8AC3E}">
        <p14:creationId xmlns:p14="http://schemas.microsoft.com/office/powerpoint/2010/main" val="9046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7" y="13315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II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ЭТАП ФОРМИРОВАНИЯ СИСТЕМЫ УПРАВЛЕНИЯ КАЗНАЧЕЙСКИМИ РИСКАМИ </a:t>
            </a:r>
          </a:p>
          <a:p>
            <a:pPr algn="ct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(2009-2015 годы)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52425" y="4419600"/>
            <a:ext cx="8670132" cy="180975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114300" y="1356330"/>
            <a:ext cx="1971675" cy="1129695"/>
          </a:xfrm>
          <a:prstGeom prst="flowChartDocument">
            <a:avLst/>
          </a:prstGeom>
          <a:solidFill>
            <a:schemeClr val="accent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возможных (основных) нарушений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деятельности ТОФК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2425" y="4627070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2009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>
            <a:off x="1847254" y="828675"/>
            <a:ext cx="1906191" cy="4000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1031" y="798730"/>
            <a:ext cx="1058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количество,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вес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114300" y="2971800"/>
            <a:ext cx="2057400" cy="8096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систематизация информации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нарушениях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73827" y="1182513"/>
            <a:ext cx="60751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нарушениях, выявляемых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контрольных и аудиторских мероприятий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85459" y="4627070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96032"/>
              </p:ext>
            </p:extLst>
          </p:nvPr>
        </p:nvGraphicFramePr>
        <p:xfrm>
          <a:off x="2251981" y="1986915"/>
          <a:ext cx="366304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625"/>
                <a:gridCol w="319224"/>
                <a:gridCol w="234312"/>
                <a:gridCol w="261471"/>
                <a:gridCol w="566717"/>
                <a:gridCol w="18956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нарушения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нарушения</a:t>
                      </a:r>
                    </a:p>
                    <a:p>
                      <a:pPr algn="ctr"/>
                      <a:endParaRPr lang="ru-RU" sz="1000" dirty="0" smtClean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/>
                      <a:r>
                        <a:rPr lang="ru-RU" sz="1000" b="1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Ведение бюджетного, налогового и управленческого учета</a:t>
                      </a:r>
                      <a:r>
                        <a:rPr lang="ru-RU" sz="1000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исполнении бюджетной сметы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370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8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00A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000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выдача наличных денег из кассы </a:t>
                      </a:r>
                      <a:br>
                        <a:rPr lang="ru-RU" sz="1000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000" kern="1200" dirty="0" smtClean="0">
                          <a:solidFill>
                            <a:srgbClr val="0000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по целевому назначению</a:t>
                      </a:r>
                      <a:endParaRPr lang="ru-RU" sz="1000" dirty="0">
                        <a:solidFill>
                          <a:srgbClr val="0000A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963955"/>
              </p:ext>
            </p:extLst>
          </p:nvPr>
        </p:nvGraphicFramePr>
        <p:xfrm>
          <a:off x="6153150" y="1987550"/>
          <a:ext cx="1800225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625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от общего количества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8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498644" y="2913280"/>
            <a:ext cx="1058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3200" b="1" dirty="0">
              <a:solidFill>
                <a:srgbClr val="0000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7" y="133154"/>
            <a:ext cx="6270171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III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ЭТАП ФОРМИРОВАНИЯ СИСТЕМЫ УПРАВЛЕНИЯ КАЗНАЧЕЙСКИМИ РИСКАМИ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(2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0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15-2017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годы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 txBox="1">
            <a:spLocks/>
          </p:cNvSpPr>
          <p:nvPr/>
        </p:nvSpPr>
        <p:spPr>
          <a:xfrm>
            <a:off x="8722519" y="4760121"/>
            <a:ext cx="30003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352425" y="4214340"/>
            <a:ext cx="8670132" cy="180975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180975" y="1198695"/>
            <a:ext cx="1971675" cy="1129695"/>
          </a:xfrm>
          <a:prstGeom prst="flowChartDocument">
            <a:avLst/>
          </a:prstGeom>
          <a:solidFill>
            <a:schemeClr val="accent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нарушениях, выявляемых при осуществлении контрольных и аудиторских мероприятий за отчетный период</a:t>
            </a:r>
            <a:endParaRPr lang="ru-RU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2425" y="4328510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>
            <a:off x="1866304" y="671040"/>
            <a:ext cx="2334221" cy="4000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1912" y="696440"/>
            <a:ext cx="28493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наиболее  часто 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выявляемые нарушения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оценка юридической значимости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133350" y="2766540"/>
            <a:ext cx="2057400" cy="8096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выявление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рискоемких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операций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329" y="1240322"/>
            <a:ext cx="6075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 казначейских рисков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деятельности ТОФК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85459" y="4353390"/>
            <a:ext cx="1387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676817"/>
              </p:ext>
            </p:extLst>
          </p:nvPr>
        </p:nvGraphicFramePr>
        <p:xfrm>
          <a:off x="2339181" y="1704820"/>
          <a:ext cx="6383338" cy="2482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969"/>
                <a:gridCol w="334632"/>
                <a:gridCol w="253898"/>
                <a:gridCol w="257635"/>
                <a:gridCol w="3906016"/>
                <a:gridCol w="387350"/>
                <a:gridCol w="438150"/>
                <a:gridCol w="420688"/>
              </a:tblGrid>
              <a:tr h="3505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Ведение бюджетного, налогового и управленческого учета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исполнении бюджетной сметы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6370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733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Нарушения, допущенные при осуществлении кассовых операций: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3515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несоблюдение порядка ведения кассовых операций с наличными деньгами: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781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выдача наличных денег из кассы не по целевому назначению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2425" y="4537065"/>
            <a:ext cx="73546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  <a:r>
              <a:rPr lang="ru-RU" sz="1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 действующем классификаторе внутренних (операционных) казначейских рисков направлений – 21, рисков - 633;</a:t>
            </a:r>
          </a:p>
          <a:p>
            <a:pPr marL="541338" indent="-541338">
              <a:tabLst>
                <a:tab pos="541338" algn="l"/>
              </a:tabLst>
            </a:pPr>
            <a:r>
              <a:rPr lang="ru-RU" sz="10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направлений: административные риски, риски внутреннего контроля, функциональные, технологические </a:t>
            </a:r>
            <a:br>
              <a:rPr lang="ru-RU" sz="1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иные риски </a:t>
            </a:r>
            <a:endParaRPr lang="ru-RU" sz="1000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 bwMode="auto">
          <a:xfrm>
            <a:off x="2873828" y="95054"/>
            <a:ext cx="6146347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АЛГОРИТМ ФОРМИРОВАНИЯ  КЛАССИФИКАТОРА РИСКОВ </a:t>
            </a:r>
          </a:p>
          <a:p>
            <a:pPr algn="r" eaLnBrk="0" hangingPunct="0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 ФЕДЕРАЛЬНОМ КАЗНАЧЕЙСТВЕ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03481" y="4745037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372" y="1179195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идентификация</a:t>
            </a:r>
          </a:p>
          <a:p>
            <a:pPr algn="ctr" eaLnBrk="0" hangingPunct="0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внутреннего риска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48262" y="1544320"/>
            <a:ext cx="8282" cy="208959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6540" y="1853600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70150" y="2318488"/>
            <a:ext cx="187499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НПА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56542" y="2109098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70487" y="2097357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выявляемых нарушений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39078" y="2342586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74652" y="2510803"/>
            <a:ext cx="2232660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о результатах внутреннего контроля и внутреннего аудита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45298" y="2551949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287092" y="1508934"/>
            <a:ext cx="2411207" cy="3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жалобы и обращения граждан и организаций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51487" y="3143977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изменения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62890" y="2881313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251487" y="3410777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интегральной оценки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62728" y="1182745"/>
            <a:ext cx="2614687" cy="634025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Перечень объектов </a:t>
            </a:r>
          </a:p>
          <a:p>
            <a:pPr algn="ctr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воздействия риска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19482" y="2222521"/>
            <a:ext cx="2301178" cy="3619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spcBef>
                <a:spcPts val="180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внутреннего риска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3247390" y="2571340"/>
            <a:ext cx="2" cy="138050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247390" y="2872054"/>
            <a:ext cx="3610610" cy="856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3247390" y="2619865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</a:t>
            </a:r>
            <a:r>
              <a:rPr lang="ru-RU" sz="1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(0,5; 0,8; 1,0)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3247390" y="2901502"/>
            <a:ext cx="395351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вероятность </a:t>
            </a:r>
            <a:r>
              <a:rPr lang="ru-RU" sz="1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0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слабовероятные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(менее 0,1), маловероятные (0,1-0,29), вероятные (0,3-0,69), высоковероятные (0,7-0,89), почти неизбежные (0,9 и выше)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247392" y="3403564"/>
            <a:ext cx="3610608" cy="1442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247392" y="3951849"/>
            <a:ext cx="361060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1"/>
          <p:cNvSpPr txBox="1">
            <a:spLocks noChangeArrowheads="1"/>
          </p:cNvSpPr>
          <p:nvPr/>
        </p:nvSpPr>
        <p:spPr bwMode="auto">
          <a:xfrm>
            <a:off x="3247392" y="3395534"/>
            <a:ext cx="3801108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риска </a:t>
            </a:r>
            <a:r>
              <a:rPr lang="ru-RU" sz="1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У=З*В </a:t>
            </a: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(низкий (менее 0,3), умеренный (0,3-0,49), средний (0,5-0,59), значительный (0,6-0,69), высокий (0,7-0,89), чрезвычайно высокий (0,9 и выше) 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 rot="16200000">
            <a:off x="2576654" y="1124962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4110500" y="1816770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315075" y="2066107"/>
            <a:ext cx="1771650" cy="665328"/>
          </a:xfrm>
          <a:prstGeom prst="rect">
            <a:avLst/>
          </a:prstGeom>
          <a:ln w="28575">
            <a:solidFill>
              <a:srgbClr val="21109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AC"/>
                </a:solidFill>
                <a:latin typeface="Times New Roman" pitchFamily="18" charset="0"/>
                <a:cs typeface="Times New Roman" pitchFamily="18" charset="0"/>
              </a:rPr>
              <a:t>классификатор казначейских рисков</a:t>
            </a:r>
            <a:endParaRPr lang="ru-RU" sz="1400" dirty="0">
              <a:solidFill>
                <a:srgbClr val="0000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 rot="16200000">
            <a:off x="5687688" y="2176785"/>
            <a:ext cx="319142" cy="427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00848"/>
              </p:ext>
            </p:extLst>
          </p:nvPr>
        </p:nvGraphicFramePr>
        <p:xfrm>
          <a:off x="272622" y="4025900"/>
          <a:ext cx="6508590" cy="858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4020"/>
                <a:gridCol w="321064"/>
                <a:gridCol w="360377"/>
                <a:gridCol w="307959"/>
                <a:gridCol w="3747926"/>
                <a:gridCol w="353825"/>
                <a:gridCol w="425901"/>
                <a:gridCol w="467518"/>
              </a:tblGrid>
              <a:tr h="2413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 риска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82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выдача наличных денег из кассы не по целевому назначению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7" name="TextBox 1"/>
          <p:cNvSpPr txBox="1">
            <a:spLocks noChangeArrowheads="1"/>
          </p:cNvSpPr>
          <p:nvPr/>
        </p:nvSpPr>
        <p:spPr bwMode="auto">
          <a:xfrm>
            <a:off x="213422" y="3796996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Прямая соединительная линия 45"/>
          <p:cNvCxnSpPr>
            <a:stCxn id="33" idx="2"/>
          </p:cNvCxnSpPr>
          <p:nvPr/>
        </p:nvCxnSpPr>
        <p:spPr>
          <a:xfrm>
            <a:off x="7200900" y="2731435"/>
            <a:ext cx="0" cy="1390554"/>
          </a:xfrm>
          <a:prstGeom prst="line">
            <a:avLst/>
          </a:prstGeom>
          <a:ln w="22225">
            <a:solidFill>
              <a:srgbClr val="2110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25" idx="3"/>
          </p:cNvCxnSpPr>
          <p:nvPr/>
        </p:nvCxnSpPr>
        <p:spPr>
          <a:xfrm flipV="1">
            <a:off x="7200900" y="3166959"/>
            <a:ext cx="1746250" cy="1"/>
          </a:xfrm>
          <a:prstGeom prst="line">
            <a:avLst/>
          </a:prstGeom>
          <a:ln w="22225">
            <a:solidFill>
              <a:srgbClr val="2110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"/>
          <p:cNvSpPr txBox="1">
            <a:spLocks noChangeArrowheads="1"/>
          </p:cNvSpPr>
          <p:nvPr/>
        </p:nvSpPr>
        <p:spPr bwMode="auto">
          <a:xfrm>
            <a:off x="7200900" y="2749102"/>
            <a:ext cx="167640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формулировок</a:t>
            </a:r>
            <a:endParaRPr lang="ru-RU" sz="1200" dirty="0">
              <a:solidFill>
                <a:srgbClr val="0000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V="1">
            <a:off x="7200900" y="3468284"/>
            <a:ext cx="1746250" cy="1"/>
          </a:xfrm>
          <a:prstGeom prst="line">
            <a:avLst/>
          </a:prstGeom>
          <a:ln w="22225">
            <a:solidFill>
              <a:srgbClr val="2110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1"/>
          <p:cNvSpPr txBox="1">
            <a:spLocks noChangeArrowheads="1"/>
          </p:cNvSpPr>
          <p:nvPr/>
        </p:nvSpPr>
        <p:spPr bwMode="auto">
          <a:xfrm>
            <a:off x="7200900" y="3196477"/>
            <a:ext cx="1676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отчетности</a:t>
            </a:r>
            <a:endParaRPr lang="ru-RU" sz="1200" dirty="0">
              <a:solidFill>
                <a:srgbClr val="0000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7200900" y="3770581"/>
            <a:ext cx="1746250" cy="1"/>
          </a:xfrm>
          <a:prstGeom prst="line">
            <a:avLst/>
          </a:prstGeom>
          <a:ln w="22225">
            <a:solidFill>
              <a:srgbClr val="2110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1"/>
          <p:cNvSpPr txBox="1">
            <a:spLocks noChangeArrowheads="1"/>
          </p:cNvSpPr>
          <p:nvPr/>
        </p:nvSpPr>
        <p:spPr bwMode="auto">
          <a:xfrm>
            <a:off x="7200900" y="3505124"/>
            <a:ext cx="1676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endParaRPr lang="ru-RU" sz="1200" dirty="0">
              <a:solidFill>
                <a:srgbClr val="0000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7200900" y="4121989"/>
            <a:ext cx="1746250" cy="1"/>
          </a:xfrm>
          <a:prstGeom prst="line">
            <a:avLst/>
          </a:prstGeom>
          <a:ln w="22225">
            <a:solidFill>
              <a:srgbClr val="2110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"/>
          <p:cNvSpPr txBox="1">
            <a:spLocks noChangeArrowheads="1"/>
          </p:cNvSpPr>
          <p:nvPr/>
        </p:nvSpPr>
        <p:spPr bwMode="auto">
          <a:xfrm>
            <a:off x="7200900" y="3856532"/>
            <a:ext cx="1676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  <a:endParaRPr lang="ru-RU" sz="1200" dirty="0">
              <a:solidFill>
                <a:srgbClr val="0000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1"/>
          <p:cNvSpPr txBox="1">
            <a:spLocks noChangeArrowheads="1"/>
          </p:cNvSpPr>
          <p:nvPr/>
        </p:nvSpPr>
        <p:spPr bwMode="auto">
          <a:xfrm>
            <a:off x="248262" y="2890664"/>
            <a:ext cx="223266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крупных закупок</a:t>
            </a:r>
            <a:endParaRPr lang="ru-RU" sz="105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47291" y="3109694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56542" y="3374809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"/>
          <p:cNvSpPr txBox="1">
            <a:spLocks noChangeArrowheads="1"/>
          </p:cNvSpPr>
          <p:nvPr/>
        </p:nvSpPr>
        <p:spPr bwMode="auto">
          <a:xfrm>
            <a:off x="278767" y="1874219"/>
            <a:ext cx="2188210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из СМИ</a:t>
            </a:r>
            <a:endParaRPr lang="ru-RU" sz="1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247291" y="3632082"/>
            <a:ext cx="223266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24615</TotalTime>
  <Words>1616</Words>
  <Application>Microsoft Office PowerPoint</Application>
  <PresentationFormat>Экран (16:9)</PresentationFormat>
  <Paragraphs>428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Ворон Наталья Юрьевна</cp:lastModifiedBy>
  <cp:revision>795</cp:revision>
  <cp:lastPrinted>2016-02-29T15:41:08Z</cp:lastPrinted>
  <dcterms:created xsi:type="dcterms:W3CDTF">2015-03-03T16:27:21Z</dcterms:created>
  <dcterms:modified xsi:type="dcterms:W3CDTF">2017-06-16T07:03:50Z</dcterms:modified>
</cp:coreProperties>
</file>