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2"/>
  </p:notesMasterIdLst>
  <p:handoutMasterIdLst>
    <p:handoutMasterId r:id="rId13"/>
  </p:handoutMasterIdLst>
  <p:sldIdLst>
    <p:sldId id="364" r:id="rId2"/>
    <p:sldId id="422" r:id="rId3"/>
    <p:sldId id="368" r:id="rId4"/>
    <p:sldId id="399" r:id="rId5"/>
    <p:sldId id="423" r:id="rId6"/>
    <p:sldId id="424" r:id="rId7"/>
    <p:sldId id="416" r:id="rId8"/>
    <p:sldId id="417" r:id="rId9"/>
    <p:sldId id="421" r:id="rId10"/>
    <p:sldId id="372" r:id="rId11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вягинцева Ольга Павловна" initials="ЗОП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8000"/>
    <a:srgbClr val="E8E3F3"/>
    <a:srgbClr val="99FF99"/>
    <a:srgbClr val="009900"/>
    <a:srgbClr val="E40000"/>
    <a:srgbClr val="CAD2E8"/>
    <a:srgbClr val="FFFF99"/>
    <a:srgbClr val="0033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6547" autoAdjust="0"/>
  </p:normalViewPr>
  <p:slideViewPr>
    <p:cSldViewPr>
      <p:cViewPr>
        <p:scale>
          <a:sx n="110" d="100"/>
          <a:sy n="110" d="100"/>
        </p:scale>
        <p:origin x="-720" y="-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192" y="-6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DC350D-C74F-4A8D-84CC-55AA26B5759F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5C044A-BE08-43A2-A232-9C21B6F0BEBD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mtClean="0"/>
            <a:t>Унификация  </a:t>
          </a:r>
          <a:r>
            <a:rPr lang="ru-RU" dirty="0" smtClean="0"/>
            <a:t>типичных и наиболее часто встречающихся комментариев по ошибкам, выявленным в ходе мониторинга информации, позволит: </a:t>
          </a:r>
          <a:endParaRPr lang="ru-RU" dirty="0"/>
        </a:p>
      </dgm:t>
    </dgm:pt>
    <dgm:pt modelId="{99946F4E-B0B5-4ADA-847E-125F972268D5}" type="parTrans" cxnId="{70AC5089-7187-4F02-A986-F14FF94070A7}">
      <dgm:prSet/>
      <dgm:spPr/>
      <dgm:t>
        <a:bodyPr/>
        <a:lstStyle/>
        <a:p>
          <a:endParaRPr lang="ru-RU"/>
        </a:p>
      </dgm:t>
    </dgm:pt>
    <dgm:pt modelId="{E70027DD-A53F-48B4-8A93-D44773D6E121}" type="sibTrans" cxnId="{70AC5089-7187-4F02-A986-F14FF94070A7}">
      <dgm:prSet/>
      <dgm:spPr/>
      <dgm:t>
        <a:bodyPr/>
        <a:lstStyle/>
        <a:p>
          <a:endParaRPr lang="ru-RU"/>
        </a:p>
      </dgm:t>
    </dgm:pt>
    <dgm:pt modelId="{91AA2803-3FCE-4C7D-BFB6-D49F69BCCCC4}">
      <dgm:prSet phldrT="[Текст]"/>
      <dgm:spPr/>
      <dgm:t>
        <a:bodyPr/>
        <a:lstStyle/>
        <a:p>
          <a:r>
            <a:rPr lang="ru-RU" dirty="0" smtClean="0"/>
            <a:t>Быстрее и эффективнее работать с данными мониторинга при анализе  </a:t>
          </a:r>
          <a:endParaRPr lang="ru-RU" dirty="0"/>
        </a:p>
      </dgm:t>
    </dgm:pt>
    <dgm:pt modelId="{4798A0D6-139F-43D8-B9FA-04CCEC34AC6C}" type="parTrans" cxnId="{4C993475-AA24-4B30-8FAA-BDF9CC71788D}">
      <dgm:prSet/>
      <dgm:spPr/>
      <dgm:t>
        <a:bodyPr/>
        <a:lstStyle/>
        <a:p>
          <a:endParaRPr lang="ru-RU"/>
        </a:p>
      </dgm:t>
    </dgm:pt>
    <dgm:pt modelId="{0E5E0FDC-3308-426D-91D3-F0E7BF7D6EDC}" type="sibTrans" cxnId="{4C993475-AA24-4B30-8FAA-BDF9CC71788D}">
      <dgm:prSet/>
      <dgm:spPr/>
      <dgm:t>
        <a:bodyPr/>
        <a:lstStyle/>
        <a:p>
          <a:endParaRPr lang="ru-RU"/>
        </a:p>
      </dgm:t>
    </dgm:pt>
    <dgm:pt modelId="{9471FD86-5F57-44A6-A3F8-9B4B6E4426D2}">
      <dgm:prSet phldrT="[Текст]"/>
      <dgm:spPr/>
      <dgm:t>
        <a:bodyPr/>
        <a:lstStyle/>
        <a:p>
          <a:r>
            <a:rPr lang="ru-RU" dirty="0" smtClean="0"/>
            <a:t>Значительно упростит и ускорит процесс подготовки консолидированного отчета</a:t>
          </a:r>
          <a:endParaRPr lang="ru-RU" dirty="0"/>
        </a:p>
      </dgm:t>
    </dgm:pt>
    <dgm:pt modelId="{9CF0AA95-BF88-4E6F-ACB8-4C11B85CC535}" type="parTrans" cxnId="{BFC7FDB3-D47B-46AE-8FB7-42B810FEA5D3}">
      <dgm:prSet/>
      <dgm:spPr/>
      <dgm:t>
        <a:bodyPr/>
        <a:lstStyle/>
        <a:p>
          <a:endParaRPr lang="ru-RU"/>
        </a:p>
      </dgm:t>
    </dgm:pt>
    <dgm:pt modelId="{581C2703-357E-4FD7-9F42-B8595AEA5772}" type="sibTrans" cxnId="{BFC7FDB3-D47B-46AE-8FB7-42B810FEA5D3}">
      <dgm:prSet/>
      <dgm:spPr/>
      <dgm:t>
        <a:bodyPr/>
        <a:lstStyle/>
        <a:p>
          <a:endParaRPr lang="ru-RU"/>
        </a:p>
      </dgm:t>
    </dgm:pt>
    <dgm:pt modelId="{97B1F5AD-473F-429D-936C-DBA8D0B53EA2}" type="pres">
      <dgm:prSet presAssocID="{86DC350D-C74F-4A8D-84CC-55AA26B5759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B4BD79-97BD-4C09-A867-E06F754A4E38}" type="pres">
      <dgm:prSet presAssocID="{595C044A-BE08-43A2-A232-9C21B6F0BEBD}" presName="root" presStyleCnt="0">
        <dgm:presLayoutVars>
          <dgm:chMax/>
          <dgm:chPref val="4"/>
        </dgm:presLayoutVars>
      </dgm:prSet>
      <dgm:spPr/>
    </dgm:pt>
    <dgm:pt modelId="{07C3743A-DADD-4E5A-84C4-4CF1862DDE44}" type="pres">
      <dgm:prSet presAssocID="{595C044A-BE08-43A2-A232-9C21B6F0BEBD}" presName="rootComposite" presStyleCnt="0">
        <dgm:presLayoutVars/>
      </dgm:prSet>
      <dgm:spPr/>
    </dgm:pt>
    <dgm:pt modelId="{0A96B99C-EC97-4505-A803-FEBF8B0C9B39}" type="pres">
      <dgm:prSet presAssocID="{595C044A-BE08-43A2-A232-9C21B6F0BEBD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09B0558-2EA5-4F5C-95CB-10E41A06CFF6}" type="pres">
      <dgm:prSet presAssocID="{595C044A-BE08-43A2-A232-9C21B6F0BEBD}" presName="childShape" presStyleCnt="0">
        <dgm:presLayoutVars>
          <dgm:chMax val="0"/>
          <dgm:chPref val="0"/>
        </dgm:presLayoutVars>
      </dgm:prSet>
      <dgm:spPr/>
    </dgm:pt>
    <dgm:pt modelId="{035BA047-88AC-473C-BCFE-445B4EC1CD6F}" type="pres">
      <dgm:prSet presAssocID="{91AA2803-3FCE-4C7D-BFB6-D49F69BCCCC4}" presName="childComposite" presStyleCnt="0">
        <dgm:presLayoutVars>
          <dgm:chMax val="0"/>
          <dgm:chPref val="0"/>
        </dgm:presLayoutVars>
      </dgm:prSet>
      <dgm:spPr/>
    </dgm:pt>
    <dgm:pt modelId="{A658A08B-DE1F-45C9-8ADD-EC2AEF5066E3}" type="pres">
      <dgm:prSet presAssocID="{91AA2803-3FCE-4C7D-BFB6-D49F69BCCCC4}" presName="Image" presStyleLbl="node1" presStyleIdx="0" presStyleCnt="2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0025DEB4-1968-4C37-A1DC-1708626B383F}" type="pres">
      <dgm:prSet presAssocID="{91AA2803-3FCE-4C7D-BFB6-D49F69BCCCC4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05953-636B-44E6-9CF9-6D14E08C0D28}" type="pres">
      <dgm:prSet presAssocID="{9471FD86-5F57-44A6-A3F8-9B4B6E4426D2}" presName="childComposite" presStyleCnt="0">
        <dgm:presLayoutVars>
          <dgm:chMax val="0"/>
          <dgm:chPref val="0"/>
        </dgm:presLayoutVars>
      </dgm:prSet>
      <dgm:spPr/>
    </dgm:pt>
    <dgm:pt modelId="{5A5194E4-B822-45FF-AE97-234CAA3EF385}" type="pres">
      <dgm:prSet presAssocID="{9471FD86-5F57-44A6-A3F8-9B4B6E4426D2}" presName="Image" presStyleLbl="node1" presStyleIdx="1" presStyleCnt="2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5ADA2022-DDFD-460C-BF89-FC641C1BA57C}" type="pres">
      <dgm:prSet presAssocID="{9471FD86-5F57-44A6-A3F8-9B4B6E4426D2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E678AE-8D27-4019-855E-F177A64E6507}" type="presOf" srcId="{595C044A-BE08-43A2-A232-9C21B6F0BEBD}" destId="{0A96B99C-EC97-4505-A803-FEBF8B0C9B39}" srcOrd="0" destOrd="0" presId="urn:microsoft.com/office/officeart/2008/layout/PictureAccentList"/>
    <dgm:cxn modelId="{282F9F47-CC67-4F09-B568-8D3DE3DBDD1C}" type="presOf" srcId="{86DC350D-C74F-4A8D-84CC-55AA26B5759F}" destId="{97B1F5AD-473F-429D-936C-DBA8D0B53EA2}" srcOrd="0" destOrd="0" presId="urn:microsoft.com/office/officeart/2008/layout/PictureAccentList"/>
    <dgm:cxn modelId="{4C993475-AA24-4B30-8FAA-BDF9CC71788D}" srcId="{595C044A-BE08-43A2-A232-9C21B6F0BEBD}" destId="{91AA2803-3FCE-4C7D-BFB6-D49F69BCCCC4}" srcOrd="0" destOrd="0" parTransId="{4798A0D6-139F-43D8-B9FA-04CCEC34AC6C}" sibTransId="{0E5E0FDC-3308-426D-91D3-F0E7BF7D6EDC}"/>
    <dgm:cxn modelId="{40A50059-F2E7-472C-B7EB-631F05421630}" type="presOf" srcId="{9471FD86-5F57-44A6-A3F8-9B4B6E4426D2}" destId="{5ADA2022-DDFD-460C-BF89-FC641C1BA57C}" srcOrd="0" destOrd="0" presId="urn:microsoft.com/office/officeart/2008/layout/PictureAccentList"/>
    <dgm:cxn modelId="{70AC5089-7187-4F02-A986-F14FF94070A7}" srcId="{86DC350D-C74F-4A8D-84CC-55AA26B5759F}" destId="{595C044A-BE08-43A2-A232-9C21B6F0BEBD}" srcOrd="0" destOrd="0" parTransId="{99946F4E-B0B5-4ADA-847E-125F972268D5}" sibTransId="{E70027DD-A53F-48B4-8A93-D44773D6E121}"/>
    <dgm:cxn modelId="{BFC7FDB3-D47B-46AE-8FB7-42B810FEA5D3}" srcId="{595C044A-BE08-43A2-A232-9C21B6F0BEBD}" destId="{9471FD86-5F57-44A6-A3F8-9B4B6E4426D2}" srcOrd="1" destOrd="0" parTransId="{9CF0AA95-BF88-4E6F-ACB8-4C11B85CC535}" sibTransId="{581C2703-357E-4FD7-9F42-B8595AEA5772}"/>
    <dgm:cxn modelId="{A0C39869-53A8-4C32-8716-7C5C06A0AEC9}" type="presOf" srcId="{91AA2803-3FCE-4C7D-BFB6-D49F69BCCCC4}" destId="{0025DEB4-1968-4C37-A1DC-1708626B383F}" srcOrd="0" destOrd="0" presId="urn:microsoft.com/office/officeart/2008/layout/PictureAccentList"/>
    <dgm:cxn modelId="{DF66B4F3-DA7F-4EB1-9BCC-D21C8ABE7C8E}" type="presParOf" srcId="{97B1F5AD-473F-429D-936C-DBA8D0B53EA2}" destId="{21B4BD79-97BD-4C09-A867-E06F754A4E38}" srcOrd="0" destOrd="0" presId="urn:microsoft.com/office/officeart/2008/layout/PictureAccentList"/>
    <dgm:cxn modelId="{F18622D0-47D9-424D-9115-B8648B559175}" type="presParOf" srcId="{21B4BD79-97BD-4C09-A867-E06F754A4E38}" destId="{07C3743A-DADD-4E5A-84C4-4CF1862DDE44}" srcOrd="0" destOrd="0" presId="urn:microsoft.com/office/officeart/2008/layout/PictureAccentList"/>
    <dgm:cxn modelId="{F64D63C8-6EC5-4FA8-B042-B2AF8AE175D8}" type="presParOf" srcId="{07C3743A-DADD-4E5A-84C4-4CF1862DDE44}" destId="{0A96B99C-EC97-4505-A803-FEBF8B0C9B39}" srcOrd="0" destOrd="0" presId="urn:microsoft.com/office/officeart/2008/layout/PictureAccentList"/>
    <dgm:cxn modelId="{0D160C4E-F0E8-49FB-857B-64EEF9608BDC}" type="presParOf" srcId="{21B4BD79-97BD-4C09-A867-E06F754A4E38}" destId="{109B0558-2EA5-4F5C-95CB-10E41A06CFF6}" srcOrd="1" destOrd="0" presId="urn:microsoft.com/office/officeart/2008/layout/PictureAccentList"/>
    <dgm:cxn modelId="{47B1E498-A8FD-4A1D-B53D-31E6D640ECC4}" type="presParOf" srcId="{109B0558-2EA5-4F5C-95CB-10E41A06CFF6}" destId="{035BA047-88AC-473C-BCFE-445B4EC1CD6F}" srcOrd="0" destOrd="0" presId="urn:microsoft.com/office/officeart/2008/layout/PictureAccentList"/>
    <dgm:cxn modelId="{E060219B-53AF-41EC-ACA0-36168C0DBE28}" type="presParOf" srcId="{035BA047-88AC-473C-BCFE-445B4EC1CD6F}" destId="{A658A08B-DE1F-45C9-8ADD-EC2AEF5066E3}" srcOrd="0" destOrd="0" presId="urn:microsoft.com/office/officeart/2008/layout/PictureAccentList"/>
    <dgm:cxn modelId="{613B55BB-43B5-4F14-AB54-9D59F9E1E099}" type="presParOf" srcId="{035BA047-88AC-473C-BCFE-445B4EC1CD6F}" destId="{0025DEB4-1968-4C37-A1DC-1708626B383F}" srcOrd="1" destOrd="0" presId="urn:microsoft.com/office/officeart/2008/layout/PictureAccentList"/>
    <dgm:cxn modelId="{6A14437F-85CA-47CA-A047-F26BFA88309F}" type="presParOf" srcId="{109B0558-2EA5-4F5C-95CB-10E41A06CFF6}" destId="{97A05953-636B-44E6-9CF9-6D14E08C0D28}" srcOrd="1" destOrd="0" presId="urn:microsoft.com/office/officeart/2008/layout/PictureAccentList"/>
    <dgm:cxn modelId="{96A7F1DC-F72A-436F-9EB0-184A94F739CE}" type="presParOf" srcId="{97A05953-636B-44E6-9CF9-6D14E08C0D28}" destId="{5A5194E4-B822-45FF-AE97-234CAA3EF385}" srcOrd="0" destOrd="0" presId="urn:microsoft.com/office/officeart/2008/layout/PictureAccentList"/>
    <dgm:cxn modelId="{B667FC10-87BF-4243-AFE0-7B08E1E4C0CC}" type="presParOf" srcId="{97A05953-636B-44E6-9CF9-6D14E08C0D28}" destId="{5ADA2022-DDFD-460C-BF89-FC641C1BA57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CA8890-B9D9-45E1-BB34-4359333C64D0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3C1302-6051-4A40-B5F5-5AEB0800D1FA}">
      <dgm:prSet phldrT="[Текст]" custT="1"/>
      <dgm:spPr/>
      <dgm:t>
        <a:bodyPr/>
        <a:lstStyle/>
        <a:p>
          <a:r>
            <a:rPr lang="ru-RU" sz="1400" dirty="0" smtClean="0"/>
            <a:t>При заполнении сроков представления информации указывать корректно дату регламентированного и фактического срока (только числовое значение даты в формате ДД.ММ.ГГГГ);</a:t>
          </a:r>
          <a:endParaRPr lang="ru-RU" sz="1400" dirty="0"/>
        </a:p>
      </dgm:t>
    </dgm:pt>
    <dgm:pt modelId="{AC451A7B-BE7E-42E1-9006-1DE3E6F66A58}" type="parTrans" cxnId="{317E8850-2B6F-4720-9EFF-11200ED2F214}">
      <dgm:prSet/>
      <dgm:spPr/>
      <dgm:t>
        <a:bodyPr/>
        <a:lstStyle/>
        <a:p>
          <a:endParaRPr lang="ru-RU" sz="1400"/>
        </a:p>
      </dgm:t>
    </dgm:pt>
    <dgm:pt modelId="{A3E3912C-65F1-45D7-BE16-2FD68381AC4E}" type="sibTrans" cxnId="{317E8850-2B6F-4720-9EFF-11200ED2F214}">
      <dgm:prSet/>
      <dgm:spPr/>
      <dgm:t>
        <a:bodyPr/>
        <a:lstStyle/>
        <a:p>
          <a:endParaRPr lang="ru-RU" sz="1400"/>
        </a:p>
      </dgm:t>
    </dgm:pt>
    <dgm:pt modelId="{3AB1B526-17B8-4E7D-89A1-FFDB1400E62C}">
      <dgm:prSet phldrT="[Текст]" custT="1"/>
      <dgm:spPr/>
      <dgm:t>
        <a:bodyPr/>
        <a:lstStyle/>
        <a:p>
          <a:r>
            <a:rPr lang="ru-RU" sz="1400" dirty="0" smtClean="0"/>
            <a:t>В графе «Код ТОФК» вместо кода ТОФК не заполнять код </a:t>
          </a:r>
          <a:r>
            <a:rPr lang="ru-RU" sz="1400" dirty="0" err="1" smtClean="0"/>
            <a:t>ТерОтдела</a:t>
          </a:r>
          <a:r>
            <a:rPr lang="ru-RU" sz="1400" dirty="0" smtClean="0"/>
            <a:t>.</a:t>
          </a:r>
        </a:p>
        <a:p>
          <a:r>
            <a:rPr lang="ru-RU" sz="1400" dirty="0" smtClean="0"/>
            <a:t>Код ТОФК должен быть заполнен в формате «хх00» (на конце два нуля)</a:t>
          </a:r>
          <a:endParaRPr lang="ru-RU" sz="1400" dirty="0"/>
        </a:p>
      </dgm:t>
    </dgm:pt>
    <dgm:pt modelId="{424326D9-A9F4-4BBA-972B-0E1E54793407}" type="parTrans" cxnId="{478926A7-47BC-4D8B-AA63-2BD4E3ABF179}">
      <dgm:prSet/>
      <dgm:spPr/>
      <dgm:t>
        <a:bodyPr/>
        <a:lstStyle/>
        <a:p>
          <a:endParaRPr lang="ru-RU" sz="1400"/>
        </a:p>
      </dgm:t>
    </dgm:pt>
    <dgm:pt modelId="{70470345-727F-45B3-A9D4-A4509C6485EF}" type="sibTrans" cxnId="{478926A7-47BC-4D8B-AA63-2BD4E3ABF179}">
      <dgm:prSet/>
      <dgm:spPr/>
      <dgm:t>
        <a:bodyPr/>
        <a:lstStyle/>
        <a:p>
          <a:endParaRPr lang="ru-RU" sz="1400"/>
        </a:p>
      </dgm:t>
    </dgm:pt>
    <dgm:pt modelId="{DD958622-429C-493D-AC57-DF6D9712EEC8}">
      <dgm:prSet phldrT="[Текст]" custT="1"/>
      <dgm:spPr/>
      <dgm:t>
        <a:bodyPr/>
        <a:lstStyle/>
        <a:p>
          <a:r>
            <a:rPr lang="ru-RU" sz="1400" dirty="0" smtClean="0"/>
            <a:t>В разделе 2 «Сведения об арифметических и логических ошибках, требующих дополнительного контроля» при заполнении графы 11 «Наличие арифметических и логических ошибок» и графы 14 «Комментарий», обязательно должна быть заполнена графа 12 «Тип ошибки»;</a:t>
          </a:r>
          <a:endParaRPr lang="ru-RU" sz="1400" dirty="0"/>
        </a:p>
      </dgm:t>
    </dgm:pt>
    <dgm:pt modelId="{79F5E453-CD50-4CC9-B3F2-58942B17C04D}" type="parTrans" cxnId="{1FB325B8-CBA0-41F7-9993-9EB06BCC3907}">
      <dgm:prSet/>
      <dgm:spPr/>
      <dgm:t>
        <a:bodyPr/>
        <a:lstStyle/>
        <a:p>
          <a:endParaRPr lang="ru-RU" sz="1400"/>
        </a:p>
      </dgm:t>
    </dgm:pt>
    <dgm:pt modelId="{50770114-ECAB-4E83-A536-59DFDA27F09F}" type="sibTrans" cxnId="{1FB325B8-CBA0-41F7-9993-9EB06BCC3907}">
      <dgm:prSet/>
      <dgm:spPr/>
      <dgm:t>
        <a:bodyPr/>
        <a:lstStyle/>
        <a:p>
          <a:endParaRPr lang="ru-RU" sz="1400"/>
        </a:p>
      </dgm:t>
    </dgm:pt>
    <dgm:pt modelId="{F0FF71DB-7CD1-4944-91CA-B943AE03FF4C}">
      <dgm:prSet phldrT="[Текст]" custT="1"/>
      <dgm:spPr/>
      <dgm:t>
        <a:bodyPr/>
        <a:lstStyle/>
        <a:p>
          <a:r>
            <a:rPr lang="ru-RU" sz="1400" dirty="0" smtClean="0"/>
            <a:t>При представлении неполного комплекта отчетности обязательно указать причину некомплектности в графе 26 «примечание».</a:t>
          </a:r>
          <a:endParaRPr lang="ru-RU" sz="1400" dirty="0"/>
        </a:p>
      </dgm:t>
    </dgm:pt>
    <dgm:pt modelId="{A3D03ABD-1F5D-470C-8CC5-13A4640DCCF8}" type="parTrans" cxnId="{6D09BD29-1905-4B62-8D44-82F01BCA63D2}">
      <dgm:prSet/>
      <dgm:spPr/>
      <dgm:t>
        <a:bodyPr/>
        <a:lstStyle/>
        <a:p>
          <a:endParaRPr lang="ru-RU" sz="1400"/>
        </a:p>
      </dgm:t>
    </dgm:pt>
    <dgm:pt modelId="{3F9287D3-0A80-45BC-869D-D130DB556AFE}" type="sibTrans" cxnId="{6D09BD29-1905-4B62-8D44-82F01BCA63D2}">
      <dgm:prSet/>
      <dgm:spPr/>
      <dgm:t>
        <a:bodyPr/>
        <a:lstStyle/>
        <a:p>
          <a:endParaRPr lang="ru-RU" sz="1400"/>
        </a:p>
      </dgm:t>
    </dgm:pt>
    <dgm:pt modelId="{DA21ECAA-FED6-4D7C-B550-169ECBCD1798}">
      <dgm:prSet phldrT="[Текст]" custT="1"/>
      <dgm:spPr/>
      <dgm:t>
        <a:bodyPr/>
        <a:lstStyle/>
        <a:p>
          <a:r>
            <a:rPr lang="ru-RU" sz="1400" dirty="0" smtClean="0"/>
            <a:t>Если в чек-листе отражаете ошибки из протоколов контроля, требующих пояснения, а также указываете, что пояснения приведены в пояснительной записке, то отражение подобных ошибок в чек-листе не требуется.</a:t>
          </a:r>
          <a:endParaRPr lang="ru-RU" sz="1400" dirty="0"/>
        </a:p>
      </dgm:t>
    </dgm:pt>
    <dgm:pt modelId="{C1FEB687-BAAA-47BF-A9C9-D1FAF192447C}" type="parTrans" cxnId="{D63210E3-A255-4BB2-A8AA-D0B367B3330D}">
      <dgm:prSet/>
      <dgm:spPr/>
      <dgm:t>
        <a:bodyPr/>
        <a:lstStyle/>
        <a:p>
          <a:endParaRPr lang="ru-RU" sz="1400"/>
        </a:p>
      </dgm:t>
    </dgm:pt>
    <dgm:pt modelId="{FFEFB52B-0548-4C76-BF9B-AA7DA78844F9}" type="sibTrans" cxnId="{D63210E3-A255-4BB2-A8AA-D0B367B3330D}">
      <dgm:prSet/>
      <dgm:spPr/>
      <dgm:t>
        <a:bodyPr/>
        <a:lstStyle/>
        <a:p>
          <a:endParaRPr lang="ru-RU" sz="1400"/>
        </a:p>
      </dgm:t>
    </dgm:pt>
    <dgm:pt modelId="{0E467D46-B4CA-4F4C-9DBE-22FFC2953F2E}">
      <dgm:prSet phldrT="[Текст]" custT="1"/>
      <dgm:spPr/>
      <dgm:t>
        <a:bodyPr/>
        <a:lstStyle/>
        <a:p>
          <a:r>
            <a:rPr lang="ru-RU" sz="1400" dirty="0" smtClean="0"/>
            <a:t>При заполнении графы 12 «Тип ошибки» в чек-листе необходимо указывать только один тип ошибки (встречалось заполнение сразу несколькими типами ошибок через запятую, например: «2», «3»);</a:t>
          </a:r>
          <a:endParaRPr lang="ru-RU" sz="1400" dirty="0"/>
        </a:p>
      </dgm:t>
    </dgm:pt>
    <dgm:pt modelId="{DC40670D-8384-4450-8714-0DFB3F324878}" type="parTrans" cxnId="{114B10A7-BBF2-433A-ACAA-8F0A3D3F601E}">
      <dgm:prSet/>
      <dgm:spPr/>
      <dgm:t>
        <a:bodyPr/>
        <a:lstStyle/>
        <a:p>
          <a:endParaRPr lang="ru-RU" sz="1400"/>
        </a:p>
      </dgm:t>
    </dgm:pt>
    <dgm:pt modelId="{B25F3A44-E585-4D4A-940C-8B95DC64F6B7}" type="sibTrans" cxnId="{114B10A7-BBF2-433A-ACAA-8F0A3D3F601E}">
      <dgm:prSet/>
      <dgm:spPr/>
      <dgm:t>
        <a:bodyPr/>
        <a:lstStyle/>
        <a:p>
          <a:endParaRPr lang="ru-RU" sz="1400"/>
        </a:p>
      </dgm:t>
    </dgm:pt>
    <dgm:pt modelId="{8CB63F6F-0E05-4FBF-A8F6-34B5757EEBE0}" type="pres">
      <dgm:prSet presAssocID="{76CA8890-B9D9-45E1-BB34-4359333C64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311A9A1-5217-42F1-B138-28EC911EB3F3}" type="pres">
      <dgm:prSet presAssocID="{76CA8890-B9D9-45E1-BB34-4359333C64D0}" presName="Name1" presStyleCnt="0"/>
      <dgm:spPr/>
      <dgm:t>
        <a:bodyPr/>
        <a:lstStyle/>
        <a:p>
          <a:endParaRPr lang="ru-RU"/>
        </a:p>
      </dgm:t>
    </dgm:pt>
    <dgm:pt modelId="{E74E6091-2240-4926-9174-7F48531AEA94}" type="pres">
      <dgm:prSet presAssocID="{76CA8890-B9D9-45E1-BB34-4359333C64D0}" presName="cycle" presStyleCnt="0"/>
      <dgm:spPr/>
      <dgm:t>
        <a:bodyPr/>
        <a:lstStyle/>
        <a:p>
          <a:endParaRPr lang="ru-RU"/>
        </a:p>
      </dgm:t>
    </dgm:pt>
    <dgm:pt modelId="{D3D6AF3A-BC91-4D8F-9F8B-DF54709ABC68}" type="pres">
      <dgm:prSet presAssocID="{76CA8890-B9D9-45E1-BB34-4359333C64D0}" presName="srcNode" presStyleLbl="node1" presStyleIdx="0" presStyleCnt="6"/>
      <dgm:spPr/>
      <dgm:t>
        <a:bodyPr/>
        <a:lstStyle/>
        <a:p>
          <a:endParaRPr lang="ru-RU"/>
        </a:p>
      </dgm:t>
    </dgm:pt>
    <dgm:pt modelId="{A056808A-0BFD-4DDD-AFCC-381ED8921F33}" type="pres">
      <dgm:prSet presAssocID="{76CA8890-B9D9-45E1-BB34-4359333C64D0}" presName="conn" presStyleLbl="parChTrans1D2" presStyleIdx="0" presStyleCnt="1"/>
      <dgm:spPr/>
      <dgm:t>
        <a:bodyPr/>
        <a:lstStyle/>
        <a:p>
          <a:endParaRPr lang="ru-RU"/>
        </a:p>
      </dgm:t>
    </dgm:pt>
    <dgm:pt modelId="{71ED5377-21B4-4893-982D-570FE4086750}" type="pres">
      <dgm:prSet presAssocID="{76CA8890-B9D9-45E1-BB34-4359333C64D0}" presName="extraNode" presStyleLbl="node1" presStyleIdx="0" presStyleCnt="6"/>
      <dgm:spPr/>
      <dgm:t>
        <a:bodyPr/>
        <a:lstStyle/>
        <a:p>
          <a:endParaRPr lang="ru-RU"/>
        </a:p>
      </dgm:t>
    </dgm:pt>
    <dgm:pt modelId="{FF778966-9EA3-40BA-8DA8-6433D30B0B19}" type="pres">
      <dgm:prSet presAssocID="{76CA8890-B9D9-45E1-BB34-4359333C64D0}" presName="dstNode" presStyleLbl="node1" presStyleIdx="0" presStyleCnt="6"/>
      <dgm:spPr/>
      <dgm:t>
        <a:bodyPr/>
        <a:lstStyle/>
        <a:p>
          <a:endParaRPr lang="ru-RU"/>
        </a:p>
      </dgm:t>
    </dgm:pt>
    <dgm:pt modelId="{B03E9B48-84B7-460F-8C91-487E3960C82E}" type="pres">
      <dgm:prSet presAssocID="{043C1302-6051-4A40-B5F5-5AEB0800D1F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FA306-94A3-4562-9E4C-8AF3C6E33F59}" type="pres">
      <dgm:prSet presAssocID="{043C1302-6051-4A40-B5F5-5AEB0800D1FA}" presName="accent_1" presStyleCnt="0"/>
      <dgm:spPr/>
      <dgm:t>
        <a:bodyPr/>
        <a:lstStyle/>
        <a:p>
          <a:endParaRPr lang="ru-RU"/>
        </a:p>
      </dgm:t>
    </dgm:pt>
    <dgm:pt modelId="{BE182DFA-C71A-4076-A2AD-C28516720F91}" type="pres">
      <dgm:prSet presAssocID="{043C1302-6051-4A40-B5F5-5AEB0800D1FA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7E21E276-ECC3-48C1-AD83-20F921FD5A89}" type="pres">
      <dgm:prSet presAssocID="{3AB1B526-17B8-4E7D-89A1-FFDB1400E62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5AD21-D387-44F9-89BE-564AA884A682}" type="pres">
      <dgm:prSet presAssocID="{3AB1B526-17B8-4E7D-89A1-FFDB1400E62C}" presName="accent_2" presStyleCnt="0"/>
      <dgm:spPr/>
      <dgm:t>
        <a:bodyPr/>
        <a:lstStyle/>
        <a:p>
          <a:endParaRPr lang="ru-RU"/>
        </a:p>
      </dgm:t>
    </dgm:pt>
    <dgm:pt modelId="{6E83C286-3045-4BB2-AF18-6C60DCD9F32D}" type="pres">
      <dgm:prSet presAssocID="{3AB1B526-17B8-4E7D-89A1-FFDB1400E62C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FD9BE7D5-7188-49A7-BFC9-01D4CFAFD58C}" type="pres">
      <dgm:prSet presAssocID="{DD958622-429C-493D-AC57-DF6D9712EEC8}" presName="text_3" presStyleLbl="node1" presStyleIdx="2" presStyleCnt="6" custScaleY="126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D812C-F589-4F0F-8DF7-C5DB1DF882A8}" type="pres">
      <dgm:prSet presAssocID="{DD958622-429C-493D-AC57-DF6D9712EEC8}" presName="accent_3" presStyleCnt="0"/>
      <dgm:spPr/>
      <dgm:t>
        <a:bodyPr/>
        <a:lstStyle/>
        <a:p>
          <a:endParaRPr lang="ru-RU"/>
        </a:p>
      </dgm:t>
    </dgm:pt>
    <dgm:pt modelId="{A44CE6BA-B590-4BA0-9B9D-E1AA7D7B6F88}" type="pres">
      <dgm:prSet presAssocID="{DD958622-429C-493D-AC57-DF6D9712EEC8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05926ECF-5173-4393-B254-1A28BE121C8C}" type="pres">
      <dgm:prSet presAssocID="{DA21ECAA-FED6-4D7C-B550-169ECBCD1798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894A2-7059-4C99-99DE-7EC0ECE41B11}" type="pres">
      <dgm:prSet presAssocID="{DA21ECAA-FED6-4D7C-B550-169ECBCD1798}" presName="accent_4" presStyleCnt="0"/>
      <dgm:spPr/>
      <dgm:t>
        <a:bodyPr/>
        <a:lstStyle/>
        <a:p>
          <a:endParaRPr lang="ru-RU"/>
        </a:p>
      </dgm:t>
    </dgm:pt>
    <dgm:pt modelId="{BE0CD92F-3395-4D32-B93F-6028E7F86B0D}" type="pres">
      <dgm:prSet presAssocID="{DA21ECAA-FED6-4D7C-B550-169ECBCD1798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B7CEB1F5-B004-4831-B2FB-8DC91E51A90F}" type="pres">
      <dgm:prSet presAssocID="{0E467D46-B4CA-4F4C-9DBE-22FFC2953F2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76F2A-26C5-49A1-949A-046DB4286C7A}" type="pres">
      <dgm:prSet presAssocID="{0E467D46-B4CA-4F4C-9DBE-22FFC2953F2E}" presName="accent_5" presStyleCnt="0"/>
      <dgm:spPr/>
      <dgm:t>
        <a:bodyPr/>
        <a:lstStyle/>
        <a:p>
          <a:endParaRPr lang="ru-RU"/>
        </a:p>
      </dgm:t>
    </dgm:pt>
    <dgm:pt modelId="{A034599D-B57C-46A7-85EE-CA158F7DD705}" type="pres">
      <dgm:prSet presAssocID="{0E467D46-B4CA-4F4C-9DBE-22FFC2953F2E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35BE5EB9-D1D5-40DA-8E58-55ECB6AB12F1}" type="pres">
      <dgm:prSet presAssocID="{F0FF71DB-7CD1-4944-91CA-B943AE03FF4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55052-D603-46CE-97D5-5F8285F0C5B2}" type="pres">
      <dgm:prSet presAssocID="{F0FF71DB-7CD1-4944-91CA-B943AE03FF4C}" presName="accent_6" presStyleCnt="0"/>
      <dgm:spPr/>
      <dgm:t>
        <a:bodyPr/>
        <a:lstStyle/>
        <a:p>
          <a:endParaRPr lang="ru-RU"/>
        </a:p>
      </dgm:t>
    </dgm:pt>
    <dgm:pt modelId="{AFEB8527-2EDC-4DD6-B9C6-7C3D8CB1A867}" type="pres">
      <dgm:prSet presAssocID="{F0FF71DB-7CD1-4944-91CA-B943AE03FF4C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163C1517-0E36-41AD-A87F-2304B7F2E694}" type="presOf" srcId="{043C1302-6051-4A40-B5F5-5AEB0800D1FA}" destId="{B03E9B48-84B7-460F-8C91-487E3960C82E}" srcOrd="0" destOrd="0" presId="urn:microsoft.com/office/officeart/2008/layout/VerticalCurvedList"/>
    <dgm:cxn modelId="{317E8850-2B6F-4720-9EFF-11200ED2F214}" srcId="{76CA8890-B9D9-45E1-BB34-4359333C64D0}" destId="{043C1302-6051-4A40-B5F5-5AEB0800D1FA}" srcOrd="0" destOrd="0" parTransId="{AC451A7B-BE7E-42E1-9006-1DE3E6F66A58}" sibTransId="{A3E3912C-65F1-45D7-BE16-2FD68381AC4E}"/>
    <dgm:cxn modelId="{1D2FA44D-1601-4516-B03D-1B35D5D88BCC}" type="presOf" srcId="{F0FF71DB-7CD1-4944-91CA-B943AE03FF4C}" destId="{35BE5EB9-D1D5-40DA-8E58-55ECB6AB12F1}" srcOrd="0" destOrd="0" presId="urn:microsoft.com/office/officeart/2008/layout/VerticalCurvedList"/>
    <dgm:cxn modelId="{9E14F1AC-2CF6-4A40-B416-22C16DEF9A7A}" type="presOf" srcId="{A3E3912C-65F1-45D7-BE16-2FD68381AC4E}" destId="{A056808A-0BFD-4DDD-AFCC-381ED8921F33}" srcOrd="0" destOrd="0" presId="urn:microsoft.com/office/officeart/2008/layout/VerticalCurvedList"/>
    <dgm:cxn modelId="{D63210E3-A255-4BB2-A8AA-D0B367B3330D}" srcId="{76CA8890-B9D9-45E1-BB34-4359333C64D0}" destId="{DA21ECAA-FED6-4D7C-B550-169ECBCD1798}" srcOrd="3" destOrd="0" parTransId="{C1FEB687-BAAA-47BF-A9C9-D1FAF192447C}" sibTransId="{FFEFB52B-0548-4C76-BF9B-AA7DA78844F9}"/>
    <dgm:cxn modelId="{BBB7AB85-C552-4760-8226-AD534DF849F6}" type="presOf" srcId="{DA21ECAA-FED6-4D7C-B550-169ECBCD1798}" destId="{05926ECF-5173-4393-B254-1A28BE121C8C}" srcOrd="0" destOrd="0" presId="urn:microsoft.com/office/officeart/2008/layout/VerticalCurvedList"/>
    <dgm:cxn modelId="{F5722052-956A-4647-A7CC-F8C1BA0BF4F5}" type="presOf" srcId="{DD958622-429C-493D-AC57-DF6D9712EEC8}" destId="{FD9BE7D5-7188-49A7-BFC9-01D4CFAFD58C}" srcOrd="0" destOrd="0" presId="urn:microsoft.com/office/officeart/2008/layout/VerticalCurvedList"/>
    <dgm:cxn modelId="{1FB325B8-CBA0-41F7-9993-9EB06BCC3907}" srcId="{76CA8890-B9D9-45E1-BB34-4359333C64D0}" destId="{DD958622-429C-493D-AC57-DF6D9712EEC8}" srcOrd="2" destOrd="0" parTransId="{79F5E453-CD50-4CC9-B3F2-58942B17C04D}" sibTransId="{50770114-ECAB-4E83-A536-59DFDA27F09F}"/>
    <dgm:cxn modelId="{1ECCE2A0-E6EA-4701-AFB1-020EA383297C}" type="presOf" srcId="{0E467D46-B4CA-4F4C-9DBE-22FFC2953F2E}" destId="{B7CEB1F5-B004-4831-B2FB-8DC91E51A90F}" srcOrd="0" destOrd="0" presId="urn:microsoft.com/office/officeart/2008/layout/VerticalCurvedList"/>
    <dgm:cxn modelId="{478926A7-47BC-4D8B-AA63-2BD4E3ABF179}" srcId="{76CA8890-B9D9-45E1-BB34-4359333C64D0}" destId="{3AB1B526-17B8-4E7D-89A1-FFDB1400E62C}" srcOrd="1" destOrd="0" parTransId="{424326D9-A9F4-4BBA-972B-0E1E54793407}" sibTransId="{70470345-727F-45B3-A9D4-A4509C6485EF}"/>
    <dgm:cxn modelId="{EA18C129-10AA-4CF5-9638-C78350081E5C}" type="presOf" srcId="{3AB1B526-17B8-4E7D-89A1-FFDB1400E62C}" destId="{7E21E276-ECC3-48C1-AD83-20F921FD5A89}" srcOrd="0" destOrd="0" presId="urn:microsoft.com/office/officeart/2008/layout/VerticalCurvedList"/>
    <dgm:cxn modelId="{6D09BD29-1905-4B62-8D44-82F01BCA63D2}" srcId="{76CA8890-B9D9-45E1-BB34-4359333C64D0}" destId="{F0FF71DB-7CD1-4944-91CA-B943AE03FF4C}" srcOrd="5" destOrd="0" parTransId="{A3D03ABD-1F5D-470C-8CC5-13A4640DCCF8}" sibTransId="{3F9287D3-0A80-45BC-869D-D130DB556AFE}"/>
    <dgm:cxn modelId="{A0A41F49-DDBE-48CE-BB38-44BE2A0947AF}" type="presOf" srcId="{76CA8890-B9D9-45E1-BB34-4359333C64D0}" destId="{8CB63F6F-0E05-4FBF-A8F6-34B5757EEBE0}" srcOrd="0" destOrd="0" presId="urn:microsoft.com/office/officeart/2008/layout/VerticalCurvedList"/>
    <dgm:cxn modelId="{114B10A7-BBF2-433A-ACAA-8F0A3D3F601E}" srcId="{76CA8890-B9D9-45E1-BB34-4359333C64D0}" destId="{0E467D46-B4CA-4F4C-9DBE-22FFC2953F2E}" srcOrd="4" destOrd="0" parTransId="{DC40670D-8384-4450-8714-0DFB3F324878}" sibTransId="{B25F3A44-E585-4D4A-940C-8B95DC64F6B7}"/>
    <dgm:cxn modelId="{E6E3FD7A-8385-43F3-923B-2FE793264D73}" type="presParOf" srcId="{8CB63F6F-0E05-4FBF-A8F6-34B5757EEBE0}" destId="{1311A9A1-5217-42F1-B138-28EC911EB3F3}" srcOrd="0" destOrd="0" presId="urn:microsoft.com/office/officeart/2008/layout/VerticalCurvedList"/>
    <dgm:cxn modelId="{A723AC0B-EA72-4EA7-B3F3-656CF6095749}" type="presParOf" srcId="{1311A9A1-5217-42F1-B138-28EC911EB3F3}" destId="{E74E6091-2240-4926-9174-7F48531AEA94}" srcOrd="0" destOrd="0" presId="urn:microsoft.com/office/officeart/2008/layout/VerticalCurvedList"/>
    <dgm:cxn modelId="{5C0FE630-DA4B-4634-9FD2-18266AF73317}" type="presParOf" srcId="{E74E6091-2240-4926-9174-7F48531AEA94}" destId="{D3D6AF3A-BC91-4D8F-9F8B-DF54709ABC68}" srcOrd="0" destOrd="0" presId="urn:microsoft.com/office/officeart/2008/layout/VerticalCurvedList"/>
    <dgm:cxn modelId="{CD4EB781-3ECC-41BE-BF67-2DD9C703D46A}" type="presParOf" srcId="{E74E6091-2240-4926-9174-7F48531AEA94}" destId="{A056808A-0BFD-4DDD-AFCC-381ED8921F33}" srcOrd="1" destOrd="0" presId="urn:microsoft.com/office/officeart/2008/layout/VerticalCurvedList"/>
    <dgm:cxn modelId="{2573FD82-0D8E-4484-A92D-66D2245FCA6B}" type="presParOf" srcId="{E74E6091-2240-4926-9174-7F48531AEA94}" destId="{71ED5377-21B4-4893-982D-570FE4086750}" srcOrd="2" destOrd="0" presId="urn:microsoft.com/office/officeart/2008/layout/VerticalCurvedList"/>
    <dgm:cxn modelId="{6D0D709B-2C82-48C2-9CE4-E33E13BE15C8}" type="presParOf" srcId="{E74E6091-2240-4926-9174-7F48531AEA94}" destId="{FF778966-9EA3-40BA-8DA8-6433D30B0B19}" srcOrd="3" destOrd="0" presId="urn:microsoft.com/office/officeart/2008/layout/VerticalCurvedList"/>
    <dgm:cxn modelId="{F40952C4-B645-4573-AAC7-D25DD28DB812}" type="presParOf" srcId="{1311A9A1-5217-42F1-B138-28EC911EB3F3}" destId="{B03E9B48-84B7-460F-8C91-487E3960C82E}" srcOrd="1" destOrd="0" presId="urn:microsoft.com/office/officeart/2008/layout/VerticalCurvedList"/>
    <dgm:cxn modelId="{089E03D4-1331-4155-9A33-9ED65C0B91E2}" type="presParOf" srcId="{1311A9A1-5217-42F1-B138-28EC911EB3F3}" destId="{6E0FA306-94A3-4562-9E4C-8AF3C6E33F59}" srcOrd="2" destOrd="0" presId="urn:microsoft.com/office/officeart/2008/layout/VerticalCurvedList"/>
    <dgm:cxn modelId="{590EA700-80C7-4377-95FE-D5E25EA90C2A}" type="presParOf" srcId="{6E0FA306-94A3-4562-9E4C-8AF3C6E33F59}" destId="{BE182DFA-C71A-4076-A2AD-C28516720F91}" srcOrd="0" destOrd="0" presId="urn:microsoft.com/office/officeart/2008/layout/VerticalCurvedList"/>
    <dgm:cxn modelId="{ADD943A9-9048-42D0-B316-803856133584}" type="presParOf" srcId="{1311A9A1-5217-42F1-B138-28EC911EB3F3}" destId="{7E21E276-ECC3-48C1-AD83-20F921FD5A89}" srcOrd="3" destOrd="0" presId="urn:microsoft.com/office/officeart/2008/layout/VerticalCurvedList"/>
    <dgm:cxn modelId="{9B2DE700-AE3B-4734-ABA9-53C565148D2F}" type="presParOf" srcId="{1311A9A1-5217-42F1-B138-28EC911EB3F3}" destId="{4C15AD21-D387-44F9-89BE-564AA884A682}" srcOrd="4" destOrd="0" presId="urn:microsoft.com/office/officeart/2008/layout/VerticalCurvedList"/>
    <dgm:cxn modelId="{EA9E5394-D57C-4BE2-9CC4-A75CA93613EC}" type="presParOf" srcId="{4C15AD21-D387-44F9-89BE-564AA884A682}" destId="{6E83C286-3045-4BB2-AF18-6C60DCD9F32D}" srcOrd="0" destOrd="0" presId="urn:microsoft.com/office/officeart/2008/layout/VerticalCurvedList"/>
    <dgm:cxn modelId="{389D7FB9-9F78-449E-A036-3A8976B8AE0A}" type="presParOf" srcId="{1311A9A1-5217-42F1-B138-28EC911EB3F3}" destId="{FD9BE7D5-7188-49A7-BFC9-01D4CFAFD58C}" srcOrd="5" destOrd="0" presId="urn:microsoft.com/office/officeart/2008/layout/VerticalCurvedList"/>
    <dgm:cxn modelId="{52B31461-A463-413C-8724-06D9ACEC69D8}" type="presParOf" srcId="{1311A9A1-5217-42F1-B138-28EC911EB3F3}" destId="{5A0D812C-F589-4F0F-8DF7-C5DB1DF882A8}" srcOrd="6" destOrd="0" presId="urn:microsoft.com/office/officeart/2008/layout/VerticalCurvedList"/>
    <dgm:cxn modelId="{240577AE-99B7-4D32-A278-8D36E6CE5270}" type="presParOf" srcId="{5A0D812C-F589-4F0F-8DF7-C5DB1DF882A8}" destId="{A44CE6BA-B590-4BA0-9B9D-E1AA7D7B6F88}" srcOrd="0" destOrd="0" presId="urn:microsoft.com/office/officeart/2008/layout/VerticalCurvedList"/>
    <dgm:cxn modelId="{60F2EC2F-1396-4138-9D87-930C59B7A934}" type="presParOf" srcId="{1311A9A1-5217-42F1-B138-28EC911EB3F3}" destId="{05926ECF-5173-4393-B254-1A28BE121C8C}" srcOrd="7" destOrd="0" presId="urn:microsoft.com/office/officeart/2008/layout/VerticalCurvedList"/>
    <dgm:cxn modelId="{C1908C3C-1BA8-4C0C-8CE4-4C58F4165008}" type="presParOf" srcId="{1311A9A1-5217-42F1-B138-28EC911EB3F3}" destId="{825894A2-7059-4C99-99DE-7EC0ECE41B11}" srcOrd="8" destOrd="0" presId="urn:microsoft.com/office/officeart/2008/layout/VerticalCurvedList"/>
    <dgm:cxn modelId="{9A1C0626-A1E7-49BF-BAFD-FFBCAE171812}" type="presParOf" srcId="{825894A2-7059-4C99-99DE-7EC0ECE41B11}" destId="{BE0CD92F-3395-4D32-B93F-6028E7F86B0D}" srcOrd="0" destOrd="0" presId="urn:microsoft.com/office/officeart/2008/layout/VerticalCurvedList"/>
    <dgm:cxn modelId="{9D509849-4D5E-426B-B32E-801BF6914AC6}" type="presParOf" srcId="{1311A9A1-5217-42F1-B138-28EC911EB3F3}" destId="{B7CEB1F5-B004-4831-B2FB-8DC91E51A90F}" srcOrd="9" destOrd="0" presId="urn:microsoft.com/office/officeart/2008/layout/VerticalCurvedList"/>
    <dgm:cxn modelId="{9C5FC502-C33C-4F6B-B9F9-387FAF30DB63}" type="presParOf" srcId="{1311A9A1-5217-42F1-B138-28EC911EB3F3}" destId="{FBA76F2A-26C5-49A1-949A-046DB4286C7A}" srcOrd="10" destOrd="0" presId="urn:microsoft.com/office/officeart/2008/layout/VerticalCurvedList"/>
    <dgm:cxn modelId="{B8FDACA7-A47F-4E36-9B04-CC068E47ED8B}" type="presParOf" srcId="{FBA76F2A-26C5-49A1-949A-046DB4286C7A}" destId="{A034599D-B57C-46A7-85EE-CA158F7DD705}" srcOrd="0" destOrd="0" presId="urn:microsoft.com/office/officeart/2008/layout/VerticalCurvedList"/>
    <dgm:cxn modelId="{7BD80149-4965-4A8A-B254-9D4E582618C8}" type="presParOf" srcId="{1311A9A1-5217-42F1-B138-28EC911EB3F3}" destId="{35BE5EB9-D1D5-40DA-8E58-55ECB6AB12F1}" srcOrd="11" destOrd="0" presId="urn:microsoft.com/office/officeart/2008/layout/VerticalCurvedList"/>
    <dgm:cxn modelId="{11967756-E508-423A-8A6B-58115AAEB149}" type="presParOf" srcId="{1311A9A1-5217-42F1-B138-28EC911EB3F3}" destId="{C8155052-D603-46CE-97D5-5F8285F0C5B2}" srcOrd="12" destOrd="0" presId="urn:microsoft.com/office/officeart/2008/layout/VerticalCurvedList"/>
    <dgm:cxn modelId="{9ADF9B82-2E74-408F-99C8-44CC7338DA01}" type="presParOf" srcId="{C8155052-D603-46CE-97D5-5F8285F0C5B2}" destId="{AFEB8527-2EDC-4DD6-B9C6-7C3D8CB1A86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6B99C-EC97-4505-A803-FEBF8B0C9B39}">
      <dsp:nvSpPr>
        <dsp:cNvPr id="0" name=""/>
        <dsp:cNvSpPr/>
      </dsp:nvSpPr>
      <dsp:spPr>
        <a:xfrm>
          <a:off x="0" y="474133"/>
          <a:ext cx="8128000" cy="13546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Унификация  </a:t>
          </a:r>
          <a:r>
            <a:rPr lang="ru-RU" sz="2500" kern="1200" dirty="0" smtClean="0"/>
            <a:t>типичных и наиболее часто встречающихся комментариев по ошибкам, выявленным в ходе мониторинга информации, позволит: </a:t>
          </a:r>
          <a:endParaRPr lang="ru-RU" sz="2500" kern="1200" dirty="0"/>
        </a:p>
      </dsp:txBody>
      <dsp:txXfrm>
        <a:off x="39677" y="513810"/>
        <a:ext cx="8048646" cy="1275312"/>
      </dsp:txXfrm>
    </dsp:sp>
    <dsp:sp modelId="{A658A08B-DE1F-45C9-8ADD-EC2AEF5066E3}">
      <dsp:nvSpPr>
        <dsp:cNvPr id="0" name=""/>
        <dsp:cNvSpPr/>
      </dsp:nvSpPr>
      <dsp:spPr>
        <a:xfrm>
          <a:off x="0" y="2072640"/>
          <a:ext cx="1354666" cy="13546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5DEB4-1968-4C37-A1DC-1708626B383F}">
      <dsp:nvSpPr>
        <dsp:cNvPr id="0" name=""/>
        <dsp:cNvSpPr/>
      </dsp:nvSpPr>
      <dsp:spPr>
        <a:xfrm>
          <a:off x="1435946" y="2072640"/>
          <a:ext cx="6692053" cy="135466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Быстрее и эффективнее работать с данными мониторинга при анализе  </a:t>
          </a:r>
          <a:endParaRPr lang="ru-RU" sz="2500" kern="1200" dirty="0"/>
        </a:p>
      </dsp:txBody>
      <dsp:txXfrm>
        <a:off x="1502087" y="2138781"/>
        <a:ext cx="6559771" cy="1222384"/>
      </dsp:txXfrm>
    </dsp:sp>
    <dsp:sp modelId="{5A5194E4-B822-45FF-AE97-234CAA3EF385}">
      <dsp:nvSpPr>
        <dsp:cNvPr id="0" name=""/>
        <dsp:cNvSpPr/>
      </dsp:nvSpPr>
      <dsp:spPr>
        <a:xfrm>
          <a:off x="0" y="3589866"/>
          <a:ext cx="1354666" cy="13546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A2022-DDFD-460C-BF89-FC641C1BA57C}">
      <dsp:nvSpPr>
        <dsp:cNvPr id="0" name=""/>
        <dsp:cNvSpPr/>
      </dsp:nvSpPr>
      <dsp:spPr>
        <a:xfrm>
          <a:off x="1435946" y="3589866"/>
          <a:ext cx="6692053" cy="135466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Значительно упростит и ускорит процесс подготовки консолидированного отчета</a:t>
          </a:r>
          <a:endParaRPr lang="ru-RU" sz="2500" kern="1200" dirty="0"/>
        </a:p>
      </dsp:txBody>
      <dsp:txXfrm>
        <a:off x="1502087" y="3656007"/>
        <a:ext cx="6559771" cy="1222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6808A-0BFD-4DDD-AFCC-381ED8921F33}">
      <dsp:nvSpPr>
        <dsp:cNvPr id="0" name=""/>
        <dsp:cNvSpPr/>
      </dsp:nvSpPr>
      <dsp:spPr>
        <a:xfrm>
          <a:off x="-6513883" y="-996230"/>
          <a:ext cx="7753100" cy="7753100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E9B48-84B7-460F-8C91-487E3960C82E}">
      <dsp:nvSpPr>
        <dsp:cNvPr id="0" name=""/>
        <dsp:cNvSpPr/>
      </dsp:nvSpPr>
      <dsp:spPr>
        <a:xfrm>
          <a:off x="461245" y="303355"/>
          <a:ext cx="8097731" cy="606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139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 заполнении сроков представления информации указывать корректно дату регламентированного и фактического срока (только числовое значение даты в формате ДД.ММ.ГГГГ);</a:t>
          </a:r>
          <a:endParaRPr lang="ru-RU" sz="1400" kern="1200" dirty="0"/>
        </a:p>
      </dsp:txBody>
      <dsp:txXfrm>
        <a:off x="461245" y="303355"/>
        <a:ext cx="8097731" cy="606480"/>
      </dsp:txXfrm>
    </dsp:sp>
    <dsp:sp modelId="{BE182DFA-C71A-4076-A2AD-C28516720F91}">
      <dsp:nvSpPr>
        <dsp:cNvPr id="0" name=""/>
        <dsp:cNvSpPr/>
      </dsp:nvSpPr>
      <dsp:spPr>
        <a:xfrm>
          <a:off x="82195" y="227545"/>
          <a:ext cx="758100" cy="758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1E276-ECC3-48C1-AD83-20F921FD5A89}">
      <dsp:nvSpPr>
        <dsp:cNvPr id="0" name=""/>
        <dsp:cNvSpPr/>
      </dsp:nvSpPr>
      <dsp:spPr>
        <a:xfrm>
          <a:off x="960116" y="1212960"/>
          <a:ext cx="7598860" cy="606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139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графе «Код ТОФК» вместо кода ТОФК не заполнять код </a:t>
          </a:r>
          <a:r>
            <a:rPr lang="ru-RU" sz="1400" kern="1200" dirty="0" err="1" smtClean="0"/>
            <a:t>ТерОтдела</a:t>
          </a:r>
          <a:r>
            <a:rPr lang="ru-RU" sz="1400" kern="1200" dirty="0" smtClean="0"/>
            <a:t>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Код ТОФК должен быть заполнен в формате «хх00» (на конце два нуля)</a:t>
          </a:r>
          <a:endParaRPr lang="ru-RU" sz="1400" kern="1200" dirty="0"/>
        </a:p>
      </dsp:txBody>
      <dsp:txXfrm>
        <a:off x="960116" y="1212960"/>
        <a:ext cx="7598860" cy="606480"/>
      </dsp:txXfrm>
    </dsp:sp>
    <dsp:sp modelId="{6E83C286-3045-4BB2-AF18-6C60DCD9F32D}">
      <dsp:nvSpPr>
        <dsp:cNvPr id="0" name=""/>
        <dsp:cNvSpPr/>
      </dsp:nvSpPr>
      <dsp:spPr>
        <a:xfrm>
          <a:off x="581066" y="1137150"/>
          <a:ext cx="758100" cy="758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BE7D5-7188-49A7-BFC9-01D4CFAFD58C}">
      <dsp:nvSpPr>
        <dsp:cNvPr id="0" name=""/>
        <dsp:cNvSpPr/>
      </dsp:nvSpPr>
      <dsp:spPr>
        <a:xfrm>
          <a:off x="1188237" y="2043298"/>
          <a:ext cx="7370738" cy="765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139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разделе 2 «Сведения об арифметических и логических ошибках, требующих дополнительного контроля» при заполнении графы 11 «Наличие арифметических и логических ошибок» и графы 14 «Комментарий», обязательно должна быть заполнена графа 12 «Тип ошибки»;</a:t>
          </a:r>
          <a:endParaRPr lang="ru-RU" sz="1400" kern="1200" dirty="0"/>
        </a:p>
      </dsp:txBody>
      <dsp:txXfrm>
        <a:off x="1188237" y="2043298"/>
        <a:ext cx="7370738" cy="765014"/>
      </dsp:txXfrm>
    </dsp:sp>
    <dsp:sp modelId="{A44CE6BA-B590-4BA0-9B9D-E1AA7D7B6F88}">
      <dsp:nvSpPr>
        <dsp:cNvPr id="0" name=""/>
        <dsp:cNvSpPr/>
      </dsp:nvSpPr>
      <dsp:spPr>
        <a:xfrm>
          <a:off x="809187" y="2046755"/>
          <a:ext cx="758100" cy="758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26ECF-5173-4393-B254-1A28BE121C8C}">
      <dsp:nvSpPr>
        <dsp:cNvPr id="0" name=""/>
        <dsp:cNvSpPr/>
      </dsp:nvSpPr>
      <dsp:spPr>
        <a:xfrm>
          <a:off x="1188237" y="3031594"/>
          <a:ext cx="7370738" cy="606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139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Если в чек-листе отражаете ошибки из протоколов контроля, требующих пояснения, а также указываете, что пояснения приведены в пояснительной записке, то отражение подобных ошибок в чек-листе не требуется.</a:t>
          </a:r>
          <a:endParaRPr lang="ru-RU" sz="1400" kern="1200" dirty="0"/>
        </a:p>
      </dsp:txBody>
      <dsp:txXfrm>
        <a:off x="1188237" y="3031594"/>
        <a:ext cx="7370738" cy="606480"/>
      </dsp:txXfrm>
    </dsp:sp>
    <dsp:sp modelId="{BE0CD92F-3395-4D32-B93F-6028E7F86B0D}">
      <dsp:nvSpPr>
        <dsp:cNvPr id="0" name=""/>
        <dsp:cNvSpPr/>
      </dsp:nvSpPr>
      <dsp:spPr>
        <a:xfrm>
          <a:off x="809187" y="2955784"/>
          <a:ext cx="758100" cy="758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EB1F5-B004-4831-B2FB-8DC91E51A90F}">
      <dsp:nvSpPr>
        <dsp:cNvPr id="0" name=""/>
        <dsp:cNvSpPr/>
      </dsp:nvSpPr>
      <dsp:spPr>
        <a:xfrm>
          <a:off x="960116" y="3941199"/>
          <a:ext cx="7598860" cy="606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139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 заполнении графы 12 «Тип ошибки» в чек-листе необходимо указывать только один тип ошибки (встречалось заполнение сразу несколькими типами ошибок через запятую, например: «2», «3»);</a:t>
          </a:r>
          <a:endParaRPr lang="ru-RU" sz="1400" kern="1200" dirty="0"/>
        </a:p>
      </dsp:txBody>
      <dsp:txXfrm>
        <a:off x="960116" y="3941199"/>
        <a:ext cx="7598860" cy="606480"/>
      </dsp:txXfrm>
    </dsp:sp>
    <dsp:sp modelId="{A034599D-B57C-46A7-85EE-CA158F7DD705}">
      <dsp:nvSpPr>
        <dsp:cNvPr id="0" name=""/>
        <dsp:cNvSpPr/>
      </dsp:nvSpPr>
      <dsp:spPr>
        <a:xfrm>
          <a:off x="581066" y="3865389"/>
          <a:ext cx="758100" cy="758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E5EB9-D1D5-40DA-8E58-55ECB6AB12F1}">
      <dsp:nvSpPr>
        <dsp:cNvPr id="0" name=""/>
        <dsp:cNvSpPr/>
      </dsp:nvSpPr>
      <dsp:spPr>
        <a:xfrm>
          <a:off x="461245" y="4850804"/>
          <a:ext cx="8097731" cy="606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139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 представлении неполного комплекта отчетности обязательно указать причину некомплектности в графе 26 «примечание».</a:t>
          </a:r>
          <a:endParaRPr lang="ru-RU" sz="1400" kern="1200" dirty="0"/>
        </a:p>
      </dsp:txBody>
      <dsp:txXfrm>
        <a:off x="461245" y="4850804"/>
        <a:ext cx="8097731" cy="606480"/>
      </dsp:txXfrm>
    </dsp:sp>
    <dsp:sp modelId="{AFEB8527-2EDC-4DD6-B9C6-7C3D8CB1A867}">
      <dsp:nvSpPr>
        <dsp:cNvPr id="0" name=""/>
        <dsp:cNvSpPr/>
      </dsp:nvSpPr>
      <dsp:spPr>
        <a:xfrm>
          <a:off x="82195" y="4774994"/>
          <a:ext cx="758100" cy="758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64B60C88-4555-4AB5-AE79-BD6B9EBE2D31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197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9197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0FFB33FD-B4F5-4682-9328-538696BDFD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372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7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7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F42C385-6CCE-47B2-9AF6-8AAD200B6632}" type="datetimeFigureOut">
              <a:rPr lang="ru-RU"/>
              <a:pPr>
                <a:defRPr/>
              </a:pPr>
              <a:t>06.07.2018</a:t>
            </a:fld>
            <a:endParaRPr lang="ru-RU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183"/>
            <a:ext cx="5438140" cy="446587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614"/>
            <a:ext cx="2945659" cy="497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7614"/>
            <a:ext cx="2945659" cy="497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0DFDE6B-5FE8-4928-B11F-06EC3183B3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410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27F8B-F4EB-4BCE-85DD-265ECA4E04BE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6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4066-1C71-43F5-B1FA-2B71BD79BB0A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422F-7971-4392-81B6-76951534BDCB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0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9688-1C4D-4289-B940-66A77220A684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5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FBF2-57B6-49E7-9DD9-F1FA5421FE95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2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194F-3007-43C7-B9F2-58B8F494CD67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1E50-3D66-4C23-8714-348CDDFC91A0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9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B377-B016-4EDB-912A-45E984167D8C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7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6436-1AD5-482D-B6CF-EF3E1CF3F00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3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8BBA-6F96-46A8-ADB8-5030A2FA9A82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1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8B33-B6AE-497E-812B-2A640916EACB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2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2D9F58-FB93-4C45-A145-6FA8F3D211E6}" type="datetime1">
              <a:rPr lang="ru-RU" smtClean="0"/>
              <a:pPr>
                <a:defRPr/>
              </a:pPr>
              <a:t>06.07.2018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0BE0C9-2733-4B1C-99D3-7612C5CD3DA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83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767408" y="2564904"/>
            <a:ext cx="10363200" cy="147002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«Вопросы унификации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комментариев по ошибкам, выявляемым в ходе мониторинга информации, представляемой в подсистеме «Учет и отчетность» государственной интегрированной информационной системы управления общественными финансами «Электронный бюджет»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0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1"/>
          <p:cNvSpPr>
            <a:spLocks noGrp="1"/>
          </p:cNvSpPr>
          <p:nvPr>
            <p:ph idx="1"/>
          </p:nvPr>
        </p:nvSpPr>
        <p:spPr>
          <a:xfrm>
            <a:off x="2717994" y="3124200"/>
            <a:ext cx="7091192" cy="1524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altLang="ru-RU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altLang="ru-RU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40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31131" y="1227480"/>
            <a:ext cx="11544448" cy="5049314"/>
            <a:chOff x="1138022" y="391882"/>
            <a:chExt cx="10274388" cy="4553362"/>
          </a:xfrm>
        </p:grpSpPr>
        <p:sp>
          <p:nvSpPr>
            <p:cNvPr id="23" name="Стрелка влево 22"/>
            <p:cNvSpPr/>
            <p:nvPr/>
          </p:nvSpPr>
          <p:spPr>
            <a:xfrm rot="10800000">
              <a:off x="6846669" y="2374737"/>
              <a:ext cx="539267" cy="424278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4293749" y="1285847"/>
              <a:ext cx="2602059" cy="2602059"/>
            </a:xfrm>
            <a:custGeom>
              <a:avLst/>
              <a:gdLst>
                <a:gd name="connsiteX0" fmla="*/ 0 w 2602059"/>
                <a:gd name="connsiteY0" fmla="*/ 1301030 h 2602059"/>
                <a:gd name="connsiteX1" fmla="*/ 1301030 w 2602059"/>
                <a:gd name="connsiteY1" fmla="*/ 0 h 2602059"/>
                <a:gd name="connsiteX2" fmla="*/ 2602060 w 2602059"/>
                <a:gd name="connsiteY2" fmla="*/ 1301030 h 2602059"/>
                <a:gd name="connsiteX3" fmla="*/ 1301030 w 2602059"/>
                <a:gd name="connsiteY3" fmla="*/ 2602060 h 2602059"/>
                <a:gd name="connsiteX4" fmla="*/ 0 w 2602059"/>
                <a:gd name="connsiteY4" fmla="*/ 1301030 h 260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2059" h="2602059">
                  <a:moveTo>
                    <a:pt x="0" y="1301030"/>
                  </a:moveTo>
                  <a:cubicBezTo>
                    <a:pt x="0" y="582491"/>
                    <a:pt x="582491" y="0"/>
                    <a:pt x="1301030" y="0"/>
                  </a:cubicBezTo>
                  <a:cubicBezTo>
                    <a:pt x="2019569" y="0"/>
                    <a:pt x="2602060" y="582491"/>
                    <a:pt x="2602060" y="1301030"/>
                  </a:cubicBezTo>
                  <a:cubicBezTo>
                    <a:pt x="2602060" y="2019569"/>
                    <a:pt x="2019569" y="2602060"/>
                    <a:pt x="1301030" y="2602060"/>
                  </a:cubicBezTo>
                  <a:cubicBezTo>
                    <a:pt x="582491" y="2602060"/>
                    <a:pt x="0" y="2019569"/>
                    <a:pt x="0" y="1301030"/>
                  </a:cubicBez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393763" tIns="393763" rIns="393763" bIns="39376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/>
                <a:t>УФК по Краснодарскому краю</a:t>
              </a:r>
              <a:endParaRPr lang="ru-RU" sz="2300" kern="1200" dirty="0"/>
            </a:p>
          </p:txBody>
        </p:sp>
        <p:sp>
          <p:nvSpPr>
            <p:cNvPr id="7" name="Стрелка влево 6"/>
            <p:cNvSpPr/>
            <p:nvPr/>
          </p:nvSpPr>
          <p:spPr>
            <a:xfrm rot="9068944">
              <a:off x="1805571" y="3575040"/>
              <a:ext cx="2801482" cy="741587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1145316" y="2967679"/>
              <a:ext cx="2471956" cy="1977565"/>
            </a:xfrm>
            <a:custGeom>
              <a:avLst/>
              <a:gdLst>
                <a:gd name="connsiteX0" fmla="*/ 0 w 2471956"/>
                <a:gd name="connsiteY0" fmla="*/ 197757 h 1977565"/>
                <a:gd name="connsiteX1" fmla="*/ 197757 w 2471956"/>
                <a:gd name="connsiteY1" fmla="*/ 0 h 1977565"/>
                <a:gd name="connsiteX2" fmla="*/ 2274200 w 2471956"/>
                <a:gd name="connsiteY2" fmla="*/ 0 h 1977565"/>
                <a:gd name="connsiteX3" fmla="*/ 2471957 w 2471956"/>
                <a:gd name="connsiteY3" fmla="*/ 197757 h 1977565"/>
                <a:gd name="connsiteX4" fmla="*/ 2471956 w 2471956"/>
                <a:gd name="connsiteY4" fmla="*/ 1779809 h 1977565"/>
                <a:gd name="connsiteX5" fmla="*/ 2274199 w 2471956"/>
                <a:gd name="connsiteY5" fmla="*/ 1977566 h 1977565"/>
                <a:gd name="connsiteX6" fmla="*/ 197757 w 2471956"/>
                <a:gd name="connsiteY6" fmla="*/ 1977565 h 1977565"/>
                <a:gd name="connsiteX7" fmla="*/ 0 w 2471956"/>
                <a:gd name="connsiteY7" fmla="*/ 1779808 h 1977565"/>
                <a:gd name="connsiteX8" fmla="*/ 0 w 2471956"/>
                <a:gd name="connsiteY8" fmla="*/ 197757 h 197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1956" h="1977565">
                  <a:moveTo>
                    <a:pt x="0" y="197757"/>
                  </a:moveTo>
                  <a:cubicBezTo>
                    <a:pt x="0" y="88539"/>
                    <a:pt x="88539" y="0"/>
                    <a:pt x="197757" y="0"/>
                  </a:cubicBezTo>
                  <a:lnTo>
                    <a:pt x="2274200" y="0"/>
                  </a:lnTo>
                  <a:cubicBezTo>
                    <a:pt x="2383418" y="0"/>
                    <a:pt x="2471957" y="88539"/>
                    <a:pt x="2471957" y="197757"/>
                  </a:cubicBezTo>
                  <a:cubicBezTo>
                    <a:pt x="2471957" y="725108"/>
                    <a:pt x="2471956" y="1252458"/>
                    <a:pt x="2471956" y="1779809"/>
                  </a:cubicBezTo>
                  <a:cubicBezTo>
                    <a:pt x="2471956" y="1889027"/>
                    <a:pt x="2383417" y="1977566"/>
                    <a:pt x="2274199" y="1977566"/>
                  </a:cubicBezTo>
                  <a:lnTo>
                    <a:pt x="197757" y="1977565"/>
                  </a:lnTo>
                  <a:cubicBezTo>
                    <a:pt x="88539" y="1977565"/>
                    <a:pt x="0" y="1889026"/>
                    <a:pt x="0" y="1779808"/>
                  </a:cubicBezTo>
                  <a:lnTo>
                    <a:pt x="0" y="19775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831" tIns="99831" rIns="99831" bIns="99831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Центры компетенций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 smtClean="0"/>
                <a:t>(сводные Сведения)</a:t>
              </a:r>
              <a:r>
                <a:rPr lang="ru-RU" sz="2200" kern="1200" dirty="0" smtClean="0"/>
                <a:t> </a:t>
              </a:r>
              <a:endParaRPr lang="ru-RU" sz="2200" kern="1200" dirty="0"/>
            </a:p>
          </p:txBody>
        </p:sp>
        <p:sp>
          <p:nvSpPr>
            <p:cNvPr id="9" name="Стрелка влево 8"/>
            <p:cNvSpPr/>
            <p:nvPr/>
          </p:nvSpPr>
          <p:spPr>
            <a:xfrm rot="12240577">
              <a:off x="2236634" y="1204363"/>
              <a:ext cx="2210035" cy="741587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1138022" y="391882"/>
              <a:ext cx="2471956" cy="1977565"/>
            </a:xfrm>
            <a:custGeom>
              <a:avLst/>
              <a:gdLst>
                <a:gd name="connsiteX0" fmla="*/ 0 w 2471956"/>
                <a:gd name="connsiteY0" fmla="*/ 197757 h 1977565"/>
                <a:gd name="connsiteX1" fmla="*/ 197757 w 2471956"/>
                <a:gd name="connsiteY1" fmla="*/ 0 h 1977565"/>
                <a:gd name="connsiteX2" fmla="*/ 2274200 w 2471956"/>
                <a:gd name="connsiteY2" fmla="*/ 0 h 1977565"/>
                <a:gd name="connsiteX3" fmla="*/ 2471957 w 2471956"/>
                <a:gd name="connsiteY3" fmla="*/ 197757 h 1977565"/>
                <a:gd name="connsiteX4" fmla="*/ 2471956 w 2471956"/>
                <a:gd name="connsiteY4" fmla="*/ 1779809 h 1977565"/>
                <a:gd name="connsiteX5" fmla="*/ 2274199 w 2471956"/>
                <a:gd name="connsiteY5" fmla="*/ 1977566 h 1977565"/>
                <a:gd name="connsiteX6" fmla="*/ 197757 w 2471956"/>
                <a:gd name="connsiteY6" fmla="*/ 1977565 h 1977565"/>
                <a:gd name="connsiteX7" fmla="*/ 0 w 2471956"/>
                <a:gd name="connsiteY7" fmla="*/ 1779808 h 1977565"/>
                <a:gd name="connsiteX8" fmla="*/ 0 w 2471956"/>
                <a:gd name="connsiteY8" fmla="*/ 197757 h 197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1956" h="1977565">
                  <a:moveTo>
                    <a:pt x="0" y="197757"/>
                  </a:moveTo>
                  <a:cubicBezTo>
                    <a:pt x="0" y="88539"/>
                    <a:pt x="88539" y="0"/>
                    <a:pt x="197757" y="0"/>
                  </a:cubicBezTo>
                  <a:lnTo>
                    <a:pt x="2274200" y="0"/>
                  </a:lnTo>
                  <a:cubicBezTo>
                    <a:pt x="2383418" y="0"/>
                    <a:pt x="2471957" y="88539"/>
                    <a:pt x="2471957" y="197757"/>
                  </a:cubicBezTo>
                  <a:cubicBezTo>
                    <a:pt x="2471957" y="725108"/>
                    <a:pt x="2471956" y="1252458"/>
                    <a:pt x="2471956" y="1779809"/>
                  </a:cubicBezTo>
                  <a:cubicBezTo>
                    <a:pt x="2471956" y="1889027"/>
                    <a:pt x="2383417" y="1977566"/>
                    <a:pt x="2274199" y="1977566"/>
                  </a:cubicBezTo>
                  <a:lnTo>
                    <a:pt x="197757" y="1977565"/>
                  </a:lnTo>
                  <a:cubicBezTo>
                    <a:pt x="88539" y="1977565"/>
                    <a:pt x="0" y="1889026"/>
                    <a:pt x="0" y="1779808"/>
                  </a:cubicBezTo>
                  <a:lnTo>
                    <a:pt x="0" y="19775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831" tIns="99831" rIns="99831" bIns="99831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/>
                <a:t>МОУ ФК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 smtClean="0"/>
                <a:t>(Сведения)</a:t>
              </a:r>
              <a:endParaRPr lang="ru-RU" sz="2200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9395510" y="423642"/>
              <a:ext cx="1986668" cy="1546175"/>
            </a:xfrm>
            <a:custGeom>
              <a:avLst/>
              <a:gdLst>
                <a:gd name="connsiteX0" fmla="*/ 0 w 2471956"/>
                <a:gd name="connsiteY0" fmla="*/ 197757 h 1977565"/>
                <a:gd name="connsiteX1" fmla="*/ 197757 w 2471956"/>
                <a:gd name="connsiteY1" fmla="*/ 0 h 1977565"/>
                <a:gd name="connsiteX2" fmla="*/ 2274200 w 2471956"/>
                <a:gd name="connsiteY2" fmla="*/ 0 h 1977565"/>
                <a:gd name="connsiteX3" fmla="*/ 2471957 w 2471956"/>
                <a:gd name="connsiteY3" fmla="*/ 197757 h 1977565"/>
                <a:gd name="connsiteX4" fmla="*/ 2471956 w 2471956"/>
                <a:gd name="connsiteY4" fmla="*/ 1779809 h 1977565"/>
                <a:gd name="connsiteX5" fmla="*/ 2274199 w 2471956"/>
                <a:gd name="connsiteY5" fmla="*/ 1977566 h 1977565"/>
                <a:gd name="connsiteX6" fmla="*/ 197757 w 2471956"/>
                <a:gd name="connsiteY6" fmla="*/ 1977565 h 1977565"/>
                <a:gd name="connsiteX7" fmla="*/ 0 w 2471956"/>
                <a:gd name="connsiteY7" fmla="*/ 1779808 h 1977565"/>
                <a:gd name="connsiteX8" fmla="*/ 0 w 2471956"/>
                <a:gd name="connsiteY8" fmla="*/ 197757 h 197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1956" h="1977565">
                  <a:moveTo>
                    <a:pt x="0" y="197757"/>
                  </a:moveTo>
                  <a:cubicBezTo>
                    <a:pt x="0" y="88539"/>
                    <a:pt x="88539" y="0"/>
                    <a:pt x="197757" y="0"/>
                  </a:cubicBezTo>
                  <a:lnTo>
                    <a:pt x="2274200" y="0"/>
                  </a:lnTo>
                  <a:cubicBezTo>
                    <a:pt x="2383418" y="0"/>
                    <a:pt x="2471957" y="88539"/>
                    <a:pt x="2471957" y="197757"/>
                  </a:cubicBezTo>
                  <a:cubicBezTo>
                    <a:pt x="2471957" y="725108"/>
                    <a:pt x="2471956" y="1252458"/>
                    <a:pt x="2471956" y="1779809"/>
                  </a:cubicBezTo>
                  <a:cubicBezTo>
                    <a:pt x="2471956" y="1889027"/>
                    <a:pt x="2383417" y="1977566"/>
                    <a:pt x="2274199" y="1977566"/>
                  </a:cubicBezTo>
                  <a:lnTo>
                    <a:pt x="197757" y="1977565"/>
                  </a:lnTo>
                  <a:cubicBezTo>
                    <a:pt x="88539" y="1977565"/>
                    <a:pt x="0" y="1889026"/>
                    <a:pt x="0" y="1779808"/>
                  </a:cubicBezTo>
                  <a:lnTo>
                    <a:pt x="0" y="19775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831" tIns="99831" rIns="99831" bIns="99831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/>
                <a:t>МОУ ФК</a:t>
              </a:r>
              <a:endParaRPr lang="ru-RU" sz="22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9365278" y="3148603"/>
              <a:ext cx="2047132" cy="1594461"/>
            </a:xfrm>
            <a:custGeom>
              <a:avLst/>
              <a:gdLst>
                <a:gd name="connsiteX0" fmla="*/ 0 w 2471956"/>
                <a:gd name="connsiteY0" fmla="*/ 197757 h 1977565"/>
                <a:gd name="connsiteX1" fmla="*/ 197757 w 2471956"/>
                <a:gd name="connsiteY1" fmla="*/ 0 h 1977565"/>
                <a:gd name="connsiteX2" fmla="*/ 2274200 w 2471956"/>
                <a:gd name="connsiteY2" fmla="*/ 0 h 1977565"/>
                <a:gd name="connsiteX3" fmla="*/ 2471957 w 2471956"/>
                <a:gd name="connsiteY3" fmla="*/ 197757 h 1977565"/>
                <a:gd name="connsiteX4" fmla="*/ 2471956 w 2471956"/>
                <a:gd name="connsiteY4" fmla="*/ 1779809 h 1977565"/>
                <a:gd name="connsiteX5" fmla="*/ 2274199 w 2471956"/>
                <a:gd name="connsiteY5" fmla="*/ 1977566 h 1977565"/>
                <a:gd name="connsiteX6" fmla="*/ 197757 w 2471956"/>
                <a:gd name="connsiteY6" fmla="*/ 1977565 h 1977565"/>
                <a:gd name="connsiteX7" fmla="*/ 0 w 2471956"/>
                <a:gd name="connsiteY7" fmla="*/ 1779808 h 1977565"/>
                <a:gd name="connsiteX8" fmla="*/ 0 w 2471956"/>
                <a:gd name="connsiteY8" fmla="*/ 197757 h 197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1956" h="1977565">
                  <a:moveTo>
                    <a:pt x="0" y="197757"/>
                  </a:moveTo>
                  <a:cubicBezTo>
                    <a:pt x="0" y="88539"/>
                    <a:pt x="88539" y="0"/>
                    <a:pt x="197757" y="0"/>
                  </a:cubicBezTo>
                  <a:lnTo>
                    <a:pt x="2274200" y="0"/>
                  </a:lnTo>
                  <a:cubicBezTo>
                    <a:pt x="2383418" y="0"/>
                    <a:pt x="2471957" y="88539"/>
                    <a:pt x="2471957" y="197757"/>
                  </a:cubicBezTo>
                  <a:cubicBezTo>
                    <a:pt x="2471957" y="725108"/>
                    <a:pt x="2471956" y="1252458"/>
                    <a:pt x="2471956" y="1779809"/>
                  </a:cubicBezTo>
                  <a:cubicBezTo>
                    <a:pt x="2471956" y="1889027"/>
                    <a:pt x="2383417" y="1977566"/>
                    <a:pt x="2274199" y="1977566"/>
                  </a:cubicBezTo>
                  <a:lnTo>
                    <a:pt x="197757" y="1977565"/>
                  </a:lnTo>
                  <a:cubicBezTo>
                    <a:pt x="88539" y="1977565"/>
                    <a:pt x="0" y="1889026"/>
                    <a:pt x="0" y="1779808"/>
                  </a:cubicBezTo>
                  <a:lnTo>
                    <a:pt x="0" y="19775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831" tIns="99831" rIns="99831" bIns="99831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/>
                <a:t>Управление централизованной бухгалтерии Федерального казначейства</a:t>
              </a:r>
              <a:endParaRPr lang="ru-RU" sz="2200" kern="1200" dirty="0"/>
            </a:p>
          </p:txBody>
        </p:sp>
        <p:sp>
          <p:nvSpPr>
            <p:cNvPr id="21" name="Стрелка влево 20"/>
            <p:cNvSpPr/>
            <p:nvPr/>
          </p:nvSpPr>
          <p:spPr>
            <a:xfrm rot="8782497">
              <a:off x="8354113" y="1655521"/>
              <a:ext cx="1101944" cy="40989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трелка влево 21"/>
            <p:cNvSpPr/>
            <p:nvPr/>
          </p:nvSpPr>
          <p:spPr>
            <a:xfrm rot="12817503" flipV="1">
              <a:off x="8172515" y="3189767"/>
              <a:ext cx="1179425" cy="40989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" name="Номер слайда 2"/>
          <p:cNvSpPr txBox="1">
            <a:spLocks/>
          </p:cNvSpPr>
          <p:nvPr/>
        </p:nvSpPr>
        <p:spPr>
          <a:xfrm>
            <a:off x="9448746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464B377-B016-4EDB-912A-45E984167D8C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92" name="Блок-схема: процесс 3091"/>
          <p:cNvSpPr/>
          <p:nvPr/>
        </p:nvSpPr>
        <p:spPr>
          <a:xfrm>
            <a:off x="7400678" y="3001114"/>
            <a:ext cx="2094022" cy="136399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Консолидированный отчет о результатах мониторинга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5720" y="570166"/>
            <a:ext cx="5911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Схема формирования </a:t>
            </a:r>
            <a:r>
              <a:rPr lang="ru-RU" b="1" smtClean="0">
                <a:solidFill>
                  <a:srgbClr val="000099"/>
                </a:solidFill>
              </a:rPr>
              <a:t>консолидированных сведений</a:t>
            </a:r>
            <a:endParaRPr lang="ru-RU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9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859" y="620688"/>
            <a:ext cx="921702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Анализ </a:t>
            </a:r>
            <a:r>
              <a:rPr lang="ru-RU" sz="1800" b="1" dirty="0">
                <a:solidFill>
                  <a:srgbClr val="002060"/>
                </a:solidFill>
              </a:rPr>
              <a:t>комментариев по ошибкам, выявленных в ходе мониторинга информации, представляемой в Подсистему</a:t>
            </a:r>
            <a:endParaRPr lang="ru-RU" sz="1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746" y="6492875"/>
            <a:ext cx="2743200" cy="365125"/>
          </a:xfrm>
        </p:spPr>
        <p:txBody>
          <a:bodyPr/>
          <a:lstStyle/>
          <a:p>
            <a:fld id="{0464B377-B016-4EDB-912A-45E984167D8C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D:\преза ОЦБ\Screenshot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2" y="1700808"/>
            <a:ext cx="11042736" cy="482453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Блок-схема: процесс 8"/>
          <p:cNvSpPr/>
          <p:nvPr/>
        </p:nvSpPr>
        <p:spPr>
          <a:xfrm>
            <a:off x="8976320" y="4365104"/>
            <a:ext cx="2304256" cy="1296144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 7&lt;&gt;Гр.5-Гр.3(кроме строки 450)-недопустимо.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9048328" y="1484784"/>
            <a:ext cx="3066687" cy="1440160"/>
          </a:xfrm>
          <a:prstGeom prst="wedgeRectCallout">
            <a:avLst>
              <a:gd name="adj1" fmla="val 1784"/>
              <a:gd name="adj2" fmla="val 165785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Копирование </a:t>
            </a:r>
            <a:r>
              <a:rPr lang="ru-RU" b="1" dirty="0"/>
              <a:t>ошибок из Протоколов </a:t>
            </a:r>
            <a:r>
              <a:rPr lang="ru-RU" b="1" dirty="0" smtClean="0"/>
              <a:t>контроля:</a:t>
            </a:r>
          </a:p>
          <a:p>
            <a:pPr algn="ctr"/>
            <a:r>
              <a:rPr lang="ru-RU" dirty="0"/>
              <a:t>Гр. 7&lt;&gt;Гр.5-Гр.3(кроме строки 450)-недопустимо.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6168008" y="4941168"/>
            <a:ext cx="2736304" cy="1728192"/>
          </a:xfrm>
          <a:prstGeom prst="wedgeRectCallout">
            <a:avLst>
              <a:gd name="adj1" fmla="val 68444"/>
              <a:gd name="adj2" fmla="val -2478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Нет ссылки на </a:t>
            </a:r>
            <a:r>
              <a:rPr lang="ru-RU" dirty="0" smtClean="0"/>
              <a:t>нормативно-правовые </a:t>
            </a:r>
            <a:r>
              <a:rPr lang="ru-RU" dirty="0"/>
              <a:t>акты, обосновывающие необходимость дополнительного контроля и анализа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7891331" y="3149732"/>
            <a:ext cx="576064" cy="1287380"/>
          </a:xfrm>
          <a:prstGeom prst="flowChartProcess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4439817" y="1412776"/>
            <a:ext cx="3716918" cy="1440160"/>
          </a:xfrm>
          <a:prstGeom prst="wedgeRectCallout">
            <a:avLst>
              <a:gd name="adj1" fmla="val 52136"/>
              <a:gd name="adj2" fmla="val 143024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Одна </a:t>
            </a:r>
            <a:r>
              <a:rPr lang="ru-RU" dirty="0"/>
              <a:t>и та же ошибка имеет разный комментарий и вдобавок разный тип ошибки от 1(некритичная ошибка) до 3(нарушение по заполнению форм)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30123" y="4602614"/>
            <a:ext cx="2519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0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9496" y="470992"/>
            <a:ext cx="97930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Анализ </a:t>
            </a:r>
            <a:r>
              <a:rPr lang="ru-RU" sz="1800" b="1" dirty="0" smtClean="0">
                <a:solidFill>
                  <a:srgbClr val="002060"/>
                </a:solidFill>
              </a:rPr>
              <a:t>комментариев ошибок, форма 0503164</a:t>
            </a:r>
            <a:endParaRPr lang="ru-RU" sz="1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746" y="6492875"/>
            <a:ext cx="2743200" cy="365125"/>
          </a:xfrm>
        </p:spPr>
        <p:txBody>
          <a:bodyPr/>
          <a:lstStyle/>
          <a:p>
            <a:fld id="{0464B377-B016-4EDB-912A-45E984167D8C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D:\преза ОЦБ\Screenshot_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0" r="815"/>
          <a:stretch/>
        </p:blipFill>
        <p:spPr bwMode="auto">
          <a:xfrm>
            <a:off x="479376" y="1326098"/>
            <a:ext cx="7272000" cy="49149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43872" y="3392996"/>
            <a:ext cx="2520280" cy="14041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Форма 0503164 «Сведения об исполнении бюджета», </a:t>
            </a:r>
          </a:p>
          <a:p>
            <a:pPr algn="ctr"/>
            <a:r>
              <a:rPr lang="ru-RU" sz="1400" dirty="0"/>
              <a:t>ошибка (ВДК.0503164.Г.9/ВДК</a:t>
            </a:r>
            <a:r>
              <a:rPr lang="ru-RU" sz="1400" dirty="0" smtClean="0"/>
              <a:t>), написано </a:t>
            </a:r>
            <a:r>
              <a:rPr lang="ru-RU" sz="1400" b="1" i="1" u="sng" dirty="0" smtClean="0"/>
              <a:t>17 вариантов </a:t>
            </a:r>
            <a:r>
              <a:rPr lang="ru-RU" sz="1400" dirty="0" smtClean="0"/>
              <a:t>комментариев</a:t>
            </a:r>
            <a:endParaRPr lang="ru-RU" sz="1400" b="1" dirty="0">
              <a:solidFill>
                <a:schemeClr val="dk1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63352" y="1259832"/>
            <a:ext cx="4752528" cy="2523716"/>
          </a:xfrm>
          <a:prstGeom prst="wedgeRectCallout">
            <a:avLst>
              <a:gd name="adj1" fmla="val 43453"/>
              <a:gd name="adj2" fmla="val 68972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Несколько вариантов комментариев (в том числе некорректных) к одной и той же ошибке: </a:t>
            </a:r>
          </a:p>
          <a:p>
            <a:r>
              <a:rPr lang="ru-RU" dirty="0" smtClean="0"/>
              <a:t>- </a:t>
            </a:r>
            <a:r>
              <a:rPr lang="ru-RU" dirty="0"/>
              <a:t>отсутствует ссылка на нормативно-правовой акт;</a:t>
            </a:r>
          </a:p>
          <a:p>
            <a:r>
              <a:rPr lang="ru-RU" dirty="0"/>
              <a:t>- указан пункт нормативно-правового акта, но нет наименования;</a:t>
            </a:r>
          </a:p>
          <a:p>
            <a:r>
              <a:rPr lang="ru-RU" dirty="0"/>
              <a:t>- слишком сокращенный комментарий (скопирован из протокола ошибок); </a:t>
            </a:r>
          </a:p>
          <a:p>
            <a:r>
              <a:rPr lang="ru-RU" dirty="0"/>
              <a:t>- слишком подробный комментарий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138864" y="4149080"/>
            <a:ext cx="3672408" cy="1944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dk1"/>
                </a:solidFill>
              </a:rPr>
              <a:t>Вариант № 4: </a:t>
            </a:r>
          </a:p>
          <a:p>
            <a:pPr algn="ctr"/>
            <a:r>
              <a:rPr lang="ru-RU" sz="1200" dirty="0" smtClean="0">
                <a:solidFill>
                  <a:schemeClr val="dk1"/>
                </a:solidFill>
              </a:rPr>
              <a:t>В </a:t>
            </a:r>
            <a:r>
              <a:rPr lang="ru-RU" sz="1200" dirty="0">
                <a:solidFill>
                  <a:schemeClr val="dk1"/>
                </a:solidFill>
              </a:rPr>
              <a:t>Сведениях об исполнении бюджета (ф. 0503164) неверно указана сумма в графе 7 «Не исполнено» по строке 010 раздела 1 «Доходы бюджета».</a:t>
            </a:r>
            <a:br>
              <a:rPr lang="ru-RU" sz="1200" dirty="0">
                <a:solidFill>
                  <a:schemeClr val="dk1"/>
                </a:solidFill>
              </a:rPr>
            </a:br>
            <a:r>
              <a:rPr lang="ru-RU" sz="1200" dirty="0">
                <a:solidFill>
                  <a:schemeClr val="dk1"/>
                </a:solidFill>
              </a:rPr>
              <a:t>В соответствии с п. 163 Инструкции № 191н, в графе 7 раздела 1 «Доходы бюджета» Сведений (ф. 0503164) отражается разность показателей исполнения бюджета по доходам и плановых (прогнозных) показателей на текущий (отчетный) финансовый год.</a:t>
            </a:r>
          </a:p>
        </p:txBody>
      </p:sp>
      <p:cxnSp>
        <p:nvCxnSpPr>
          <p:cNvPr id="12" name="Прямая соединительная линия 11"/>
          <p:cNvCxnSpPr>
            <a:stCxn id="10" idx="1"/>
            <a:endCxn id="6" idx="3"/>
          </p:cNvCxnSpPr>
          <p:nvPr/>
        </p:nvCxnSpPr>
        <p:spPr>
          <a:xfrm flipH="1" flipV="1">
            <a:off x="7464152" y="4095074"/>
            <a:ext cx="674712" cy="102611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108722" y="3387504"/>
            <a:ext cx="3672408" cy="6535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Вариант № 3:</a:t>
            </a:r>
          </a:p>
          <a:p>
            <a:pPr algn="ctr"/>
            <a:r>
              <a:rPr lang="ru-RU" sz="1400" dirty="0" smtClean="0"/>
              <a:t>Гр</a:t>
            </a:r>
            <a:r>
              <a:rPr lang="ru-RU" sz="1400" dirty="0"/>
              <a:t>. 7&lt;&gt;Гр.5-Гр.3(кроме строки 450)-недопустимо.</a:t>
            </a:r>
            <a:endParaRPr lang="ru-RU" sz="1400" dirty="0">
              <a:solidFill>
                <a:schemeClr val="dk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38864" y="6230515"/>
            <a:ext cx="3672408" cy="4656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Вариант №№</a:t>
            </a:r>
            <a:r>
              <a:rPr lang="ru-RU" sz="1400" dirty="0" smtClean="0"/>
              <a:t> </a:t>
            </a:r>
            <a:r>
              <a:rPr lang="ru-RU" sz="1400" b="1" dirty="0" smtClean="0"/>
              <a:t>5 - 17</a:t>
            </a:r>
            <a:r>
              <a:rPr lang="ru-RU" sz="1400" dirty="0" smtClean="0"/>
              <a:t>…</a:t>
            </a:r>
            <a:endParaRPr lang="ru-RU" sz="1400" dirty="0">
              <a:solidFill>
                <a:schemeClr val="dk1"/>
              </a:solidFill>
            </a:endParaRPr>
          </a:p>
        </p:txBody>
      </p:sp>
      <p:cxnSp>
        <p:nvCxnSpPr>
          <p:cNvPr id="19" name="Прямая соединительная линия 18"/>
          <p:cNvCxnSpPr>
            <a:stCxn id="18" idx="1"/>
            <a:endCxn id="6" idx="3"/>
          </p:cNvCxnSpPr>
          <p:nvPr/>
        </p:nvCxnSpPr>
        <p:spPr>
          <a:xfrm flipH="1" flipV="1">
            <a:off x="7464152" y="4095074"/>
            <a:ext cx="674712" cy="236826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8108722" y="2204864"/>
            <a:ext cx="3672408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Вариант № 2:</a:t>
            </a:r>
          </a:p>
          <a:p>
            <a:pPr algn="ctr"/>
            <a:r>
              <a:rPr lang="ru-RU" sz="1400" dirty="0"/>
              <a:t>Не выполнено требование п.163 Инструкции. Не заполнены данные в графе 7 "Не исполнено, руб." по строке 010 "Доходы бюджета, всего"</a:t>
            </a:r>
            <a:endParaRPr lang="ru-RU" sz="1400" dirty="0">
              <a:solidFill>
                <a:schemeClr val="dk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108722" y="1149758"/>
            <a:ext cx="3672408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Вариант № 1:</a:t>
            </a:r>
          </a:p>
          <a:p>
            <a:pPr algn="ctr"/>
            <a:r>
              <a:rPr lang="ru-RU" sz="1400" dirty="0"/>
              <a:t>Гр. 7 &lt;&gt; Гр. 5 - Гр. 3 - недопустимо, за исключением  строки 450. Не заполнена гр.7 по разделу 1 "Доходы"</a:t>
            </a:r>
            <a:endParaRPr lang="ru-RU" sz="1400" dirty="0">
              <a:solidFill>
                <a:schemeClr val="dk1"/>
              </a:solidFill>
            </a:endParaRPr>
          </a:p>
        </p:txBody>
      </p:sp>
      <p:cxnSp>
        <p:nvCxnSpPr>
          <p:cNvPr id="23" name="Прямая соединительная линия 22"/>
          <p:cNvCxnSpPr>
            <a:stCxn id="15" idx="1"/>
            <a:endCxn id="6" idx="3"/>
          </p:cNvCxnSpPr>
          <p:nvPr/>
        </p:nvCxnSpPr>
        <p:spPr>
          <a:xfrm flipH="1">
            <a:off x="7464152" y="3714286"/>
            <a:ext cx="644570" cy="3807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1" idx="1"/>
          </p:cNvCxnSpPr>
          <p:nvPr/>
        </p:nvCxnSpPr>
        <p:spPr>
          <a:xfrm flipH="1">
            <a:off x="7464152" y="2744924"/>
            <a:ext cx="644570" cy="129614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22" idx="1"/>
            <a:endCxn id="6" idx="3"/>
          </p:cNvCxnSpPr>
          <p:nvPr/>
        </p:nvCxnSpPr>
        <p:spPr>
          <a:xfrm flipH="1">
            <a:off x="7464152" y="1617810"/>
            <a:ext cx="644570" cy="247726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6" name="Прямоугольник 2065"/>
          <p:cNvSpPr/>
          <p:nvPr/>
        </p:nvSpPr>
        <p:spPr>
          <a:xfrm>
            <a:off x="263352" y="5430240"/>
            <a:ext cx="7272808" cy="1077218"/>
          </a:xfrm>
          <a:prstGeom prst="rect">
            <a:avLst/>
          </a:prstGeom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/>
              <a:t>Предлагаемый  комментарий для данной ошибки </a:t>
            </a:r>
            <a:r>
              <a:rPr lang="ru-RU" b="1" dirty="0" smtClean="0">
                <a:latin typeface="+mn-lt"/>
              </a:rPr>
              <a:t>: </a:t>
            </a:r>
          </a:p>
          <a:p>
            <a:r>
              <a:rPr lang="ru-RU" dirty="0" smtClean="0">
                <a:latin typeface="+mn-lt"/>
              </a:rPr>
              <a:t>Не </a:t>
            </a:r>
            <a:r>
              <a:rPr lang="ru-RU" dirty="0">
                <a:latin typeface="+mn-lt"/>
              </a:rPr>
              <a:t>выполнены указания  пункта 163 приказа Минфина России от 28.12.2010 № 191н: не указана сумма в графе 7 «Не исполнено» по строке 010 «Доходы </a:t>
            </a:r>
            <a:r>
              <a:rPr lang="ru-RU" dirty="0" smtClean="0">
                <a:latin typeface="+mn-lt"/>
              </a:rPr>
              <a:t>бюджета, </a:t>
            </a:r>
            <a:r>
              <a:rPr lang="ru-RU" dirty="0">
                <a:latin typeface="+mn-lt"/>
              </a:rPr>
              <a:t>всего» раздела </a:t>
            </a:r>
            <a:r>
              <a:rPr lang="en-US" dirty="0">
                <a:latin typeface="+mn-lt"/>
              </a:rPr>
              <a:t>I</a:t>
            </a:r>
            <a:r>
              <a:rPr lang="ru-RU" dirty="0">
                <a:latin typeface="+mn-lt"/>
              </a:rPr>
              <a:t> «Доходы бюджета»</a:t>
            </a:r>
          </a:p>
        </p:txBody>
      </p:sp>
    </p:spTree>
    <p:extLst>
      <p:ext uri="{BB962C8B-B14F-4D97-AF65-F5344CB8AC3E}">
        <p14:creationId xmlns:p14="http://schemas.microsoft.com/office/powerpoint/2010/main" val="340377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а ОЦБ\Screenshot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980728"/>
            <a:ext cx="7704856" cy="5715432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9496" y="470992"/>
            <a:ext cx="97930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Анализ </a:t>
            </a:r>
            <a:r>
              <a:rPr lang="ru-RU" sz="1800" b="1" dirty="0" smtClean="0">
                <a:solidFill>
                  <a:srgbClr val="002060"/>
                </a:solidFill>
              </a:rPr>
              <a:t>комментариев ошибок, форма 0503125</a:t>
            </a:r>
            <a:endParaRPr lang="ru-RU" sz="1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746" y="6492875"/>
            <a:ext cx="2743200" cy="365125"/>
          </a:xfrm>
        </p:spPr>
        <p:txBody>
          <a:bodyPr/>
          <a:lstStyle/>
          <a:p>
            <a:fld id="{0464B377-B016-4EDB-912A-45E984167D8C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64786" y="2688172"/>
            <a:ext cx="3024336" cy="20522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 форме </a:t>
            </a:r>
            <a:r>
              <a:rPr lang="ru-RU" sz="1400" b="1" dirty="0"/>
              <a:t>0503125</a:t>
            </a:r>
            <a:r>
              <a:rPr lang="ru-RU" sz="1400" dirty="0"/>
              <a:t> "Справка по консолидируемым расчетам" в случае, когда не заполнены графа 1 -наименование контрагента,  графа 2 - идентификационный номер налогоплательщика  контрагента по отражаемым расчетам также даны несколько комментариев по этой ошибке</a:t>
            </a:r>
            <a:endParaRPr lang="ru-RU" sz="1400" b="1" dirty="0">
              <a:solidFill>
                <a:schemeClr val="dk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38864" y="4581128"/>
            <a:ext cx="3672408" cy="1296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dk1"/>
                </a:solidFill>
              </a:rPr>
              <a:t>Вариант № 4: </a:t>
            </a:r>
          </a:p>
          <a:p>
            <a:pPr algn="ctr"/>
            <a:r>
              <a:rPr lang="ru-RU" sz="1200" dirty="0"/>
              <a:t>в справке по счету  1 30404 000 не заполнена графа 1 "наименование контрагента" (п. 28  Приказ Минфина России от 28.12.2010 N 191н)</a:t>
            </a:r>
            <a:endParaRPr lang="ru-RU" sz="1200" dirty="0">
              <a:solidFill>
                <a:schemeClr val="dk1"/>
              </a:solidFill>
            </a:endParaRPr>
          </a:p>
        </p:txBody>
      </p:sp>
      <p:cxnSp>
        <p:nvCxnSpPr>
          <p:cNvPr id="12" name="Прямая соединительная линия 11"/>
          <p:cNvCxnSpPr>
            <a:stCxn id="10" idx="1"/>
            <a:endCxn id="6" idx="3"/>
          </p:cNvCxnSpPr>
          <p:nvPr/>
        </p:nvCxnSpPr>
        <p:spPr>
          <a:xfrm flipH="1" flipV="1">
            <a:off x="7689122" y="3714286"/>
            <a:ext cx="449742" cy="151491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108722" y="3387504"/>
            <a:ext cx="3672408" cy="10496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Вариант № 3:</a:t>
            </a:r>
          </a:p>
          <a:p>
            <a:pPr algn="ctr"/>
            <a:r>
              <a:rPr lang="ru-RU" sz="1400" dirty="0"/>
              <a:t>В нарушении пункта 23 приказа Минфина РФ от  28.12.2010 №191н не заполнены графы 1-наименование контрагента, 2- ИНН</a:t>
            </a:r>
            <a:endParaRPr lang="ru-RU" sz="1400" dirty="0">
              <a:solidFill>
                <a:schemeClr val="dk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08722" y="2204864"/>
            <a:ext cx="3672408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Вариант № 2:</a:t>
            </a:r>
          </a:p>
          <a:p>
            <a:pPr algn="ctr"/>
            <a:r>
              <a:rPr lang="ru-RU" sz="1400" dirty="0"/>
              <a:t>В графах 1 и 2 не заполнены наименования и коды учреждений контрагентов по указанным расчетам (п. 28 Приказа Минфина России от 28.10.2010 N 191н)</a:t>
            </a:r>
            <a:endParaRPr lang="ru-RU" sz="1400" dirty="0">
              <a:solidFill>
                <a:schemeClr val="dk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108722" y="1149758"/>
            <a:ext cx="3672408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Вариант № 1:</a:t>
            </a:r>
          </a:p>
          <a:p>
            <a:pPr algn="ctr"/>
            <a:r>
              <a:rPr lang="ru-RU" sz="1400" dirty="0"/>
              <a:t>В  нарушение п.28 Инструкции 191н в  ф. 0503125 по счету 30404 отсутствует наименование контрагента</a:t>
            </a:r>
            <a:endParaRPr lang="ru-RU" sz="1400" dirty="0">
              <a:solidFill>
                <a:schemeClr val="dk1"/>
              </a:solidFill>
            </a:endParaRPr>
          </a:p>
        </p:txBody>
      </p:sp>
      <p:cxnSp>
        <p:nvCxnSpPr>
          <p:cNvPr id="23" name="Прямая соединительная линия 22"/>
          <p:cNvCxnSpPr>
            <a:stCxn id="15" idx="1"/>
            <a:endCxn id="6" idx="3"/>
          </p:cNvCxnSpPr>
          <p:nvPr/>
        </p:nvCxnSpPr>
        <p:spPr>
          <a:xfrm flipH="1" flipV="1">
            <a:off x="7689122" y="3714286"/>
            <a:ext cx="419600" cy="19802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1" idx="1"/>
            <a:endCxn id="6" idx="3"/>
          </p:cNvCxnSpPr>
          <p:nvPr/>
        </p:nvCxnSpPr>
        <p:spPr>
          <a:xfrm flipH="1">
            <a:off x="7689122" y="2744924"/>
            <a:ext cx="419600" cy="9693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22" idx="1"/>
            <a:endCxn id="6" idx="3"/>
          </p:cNvCxnSpPr>
          <p:nvPr/>
        </p:nvCxnSpPr>
        <p:spPr>
          <a:xfrm flipH="1">
            <a:off x="7689122" y="1617810"/>
            <a:ext cx="419600" cy="209647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6" name="Прямоугольник 2065"/>
          <p:cNvSpPr/>
          <p:nvPr/>
        </p:nvSpPr>
        <p:spPr>
          <a:xfrm>
            <a:off x="479377" y="5215552"/>
            <a:ext cx="7272808" cy="1323439"/>
          </a:xfrm>
          <a:prstGeom prst="rect">
            <a:avLst/>
          </a:prstGeom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/>
              <a:t>Предлагаемый  комментарий для данной ошибки</a:t>
            </a:r>
            <a:r>
              <a:rPr lang="ru-RU" b="1" dirty="0"/>
              <a:t>: </a:t>
            </a:r>
            <a:endParaRPr lang="ru-RU" dirty="0"/>
          </a:p>
          <a:p>
            <a:r>
              <a:rPr lang="ru-RU" b="1" dirty="0"/>
              <a:t>Не выполнены указания п.28 приказа Минфина России от 28.12.2010 №191н: не заполнены в графе 1 -наименование контрагента, в графе 2 - идентификационный номер налогоплательщика  контрагента по отражаемым расчетам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67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еза ОЦБ\Screenshot_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1070594"/>
            <a:ext cx="7563562" cy="567077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9496" y="470992"/>
            <a:ext cx="97930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Анализ </a:t>
            </a:r>
            <a:r>
              <a:rPr lang="ru-RU" sz="1800" b="1" dirty="0" smtClean="0">
                <a:solidFill>
                  <a:srgbClr val="002060"/>
                </a:solidFill>
              </a:rPr>
              <a:t>комментариев ошибок, форма 0503766</a:t>
            </a:r>
            <a:endParaRPr lang="ru-RU" sz="1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746" y="6492875"/>
            <a:ext cx="2743200" cy="365125"/>
          </a:xfrm>
        </p:spPr>
        <p:txBody>
          <a:bodyPr/>
          <a:lstStyle/>
          <a:p>
            <a:fld id="{0464B377-B016-4EDB-912A-45E984167D8C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3752" y="2492896"/>
            <a:ext cx="3825370" cy="2247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 форме </a:t>
            </a:r>
            <a:r>
              <a:rPr lang="ru-RU" sz="1400" b="1" dirty="0"/>
              <a:t>0503766</a:t>
            </a:r>
            <a:r>
              <a:rPr lang="ru-RU" sz="1400" dirty="0"/>
              <a:t> «Сведения об исполнении мероприятий в рамках субсидий на иные цели и на цели осуществления капитальных вложений» в случае, когда в графе 3  не указан перечень мероприятий, финансовое обеспечение которых осуществляется за счет субсидий на иные цели, в том числе на цели осуществления капитальных вложений даны следующие варианты комментариев по данной ошибке:</a:t>
            </a:r>
            <a:endParaRPr lang="ru-RU" sz="1400" b="1" dirty="0">
              <a:solidFill>
                <a:schemeClr val="dk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38864" y="4581128"/>
            <a:ext cx="3672408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dk1"/>
                </a:solidFill>
              </a:rPr>
              <a:t>Вариант № 4: </a:t>
            </a:r>
          </a:p>
          <a:p>
            <a:pPr algn="ctr"/>
            <a:r>
              <a:rPr lang="ru-RU" sz="1400" dirty="0" smtClean="0"/>
              <a:t>Не </a:t>
            </a:r>
            <a:r>
              <a:rPr lang="ru-RU" sz="1400" dirty="0"/>
              <a:t>указан перечень мероприятий, финансовое обеспечение которых осуществлялось за счет субсидий на иные цели.</a:t>
            </a:r>
            <a:endParaRPr lang="ru-RU" sz="1400" dirty="0">
              <a:solidFill>
                <a:schemeClr val="dk1"/>
              </a:solidFill>
            </a:endParaRPr>
          </a:p>
        </p:txBody>
      </p:sp>
      <p:cxnSp>
        <p:nvCxnSpPr>
          <p:cNvPr id="12" name="Прямая соединительная линия 11"/>
          <p:cNvCxnSpPr>
            <a:stCxn id="10" idx="1"/>
            <a:endCxn id="6" idx="3"/>
          </p:cNvCxnSpPr>
          <p:nvPr/>
        </p:nvCxnSpPr>
        <p:spPr>
          <a:xfrm flipH="1" flipV="1">
            <a:off x="7689122" y="3616648"/>
            <a:ext cx="449742" cy="150454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108722" y="3387504"/>
            <a:ext cx="3672408" cy="10496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Вариант № 3:</a:t>
            </a:r>
          </a:p>
          <a:p>
            <a:pPr algn="ctr"/>
            <a:r>
              <a:rPr lang="ru-RU" sz="1400" dirty="0"/>
              <a:t>В нарушение п. 66 раздела 2 Инструкции, утвержденной приказом Минфина России от 25.03.2011 № 33н в гр. 3 отсутствует наименование мероприятия.</a:t>
            </a:r>
            <a:endParaRPr lang="ru-RU" sz="1400" dirty="0">
              <a:solidFill>
                <a:schemeClr val="dk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38864" y="5733257"/>
            <a:ext cx="3672408" cy="9629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Вариант №</a:t>
            </a:r>
            <a:r>
              <a:rPr lang="ru-RU" sz="1400" dirty="0" smtClean="0"/>
              <a:t> </a:t>
            </a:r>
            <a:r>
              <a:rPr lang="ru-RU" sz="1400" b="1" dirty="0" smtClean="0"/>
              <a:t>5 </a:t>
            </a:r>
            <a:endParaRPr lang="ru-RU" sz="1400" b="1" dirty="0"/>
          </a:p>
          <a:p>
            <a:pPr algn="ctr"/>
            <a:r>
              <a:rPr lang="ru-RU" sz="1400" dirty="0"/>
              <a:t>В нарушение п. 66 приказа МФ РФ от 25.03.2011 № 33н отсутствуют показатели в графе 3 "Наименование мероприятия"</a:t>
            </a:r>
            <a:endParaRPr lang="ru-RU" sz="1400" dirty="0" smtClean="0"/>
          </a:p>
        </p:txBody>
      </p:sp>
      <p:cxnSp>
        <p:nvCxnSpPr>
          <p:cNvPr id="19" name="Прямая соединительная линия 18"/>
          <p:cNvCxnSpPr>
            <a:stCxn id="18" idx="1"/>
            <a:endCxn id="6" idx="3"/>
          </p:cNvCxnSpPr>
          <p:nvPr/>
        </p:nvCxnSpPr>
        <p:spPr>
          <a:xfrm flipH="1" flipV="1">
            <a:off x="7689122" y="3616648"/>
            <a:ext cx="449742" cy="259806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8108722" y="2204864"/>
            <a:ext cx="3672408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Вариант № 2:</a:t>
            </a:r>
          </a:p>
          <a:p>
            <a:pPr algn="ctr"/>
            <a:r>
              <a:rPr lang="ru-RU" sz="1400" dirty="0"/>
              <a:t>в графе 3 не заполнено наименование мероприятия (п.66 Инструкции, утвержденной приказом Минфина России от 25.03.2011 N 33н )</a:t>
            </a:r>
            <a:endParaRPr lang="ru-RU" sz="1400" dirty="0">
              <a:solidFill>
                <a:schemeClr val="dk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108722" y="908720"/>
            <a:ext cx="3672408" cy="11771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Вариант № 1:</a:t>
            </a:r>
          </a:p>
          <a:p>
            <a:pPr algn="ctr"/>
            <a:r>
              <a:rPr lang="ru-RU" sz="1400" dirty="0"/>
              <a:t>В нарушение пункта 66 Приказа Минфина России от 25.03.2011 N 33н, в графе 3 не указано наименование мероприятия, исполняемого в рамках субсидий</a:t>
            </a:r>
            <a:endParaRPr lang="ru-RU" sz="1400" dirty="0">
              <a:solidFill>
                <a:schemeClr val="dk1"/>
              </a:solidFill>
            </a:endParaRPr>
          </a:p>
        </p:txBody>
      </p:sp>
      <p:cxnSp>
        <p:nvCxnSpPr>
          <p:cNvPr id="23" name="Прямая соединительная линия 22"/>
          <p:cNvCxnSpPr>
            <a:stCxn id="15" idx="1"/>
            <a:endCxn id="6" idx="3"/>
          </p:cNvCxnSpPr>
          <p:nvPr/>
        </p:nvCxnSpPr>
        <p:spPr>
          <a:xfrm flipH="1" flipV="1">
            <a:off x="7689122" y="3616648"/>
            <a:ext cx="419600" cy="29566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1" idx="1"/>
            <a:endCxn id="6" idx="3"/>
          </p:cNvCxnSpPr>
          <p:nvPr/>
        </p:nvCxnSpPr>
        <p:spPr>
          <a:xfrm flipH="1">
            <a:off x="7689122" y="2744924"/>
            <a:ext cx="419600" cy="87172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22" idx="1"/>
            <a:endCxn id="6" idx="3"/>
          </p:cNvCxnSpPr>
          <p:nvPr/>
        </p:nvCxnSpPr>
        <p:spPr>
          <a:xfrm flipH="1">
            <a:off x="7689122" y="1497291"/>
            <a:ext cx="419600" cy="211935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6" name="Прямоугольник 2065"/>
          <p:cNvSpPr/>
          <p:nvPr/>
        </p:nvSpPr>
        <p:spPr>
          <a:xfrm>
            <a:off x="479377" y="5215552"/>
            <a:ext cx="7272808" cy="1323439"/>
          </a:xfrm>
          <a:prstGeom prst="rect">
            <a:avLst/>
          </a:prstGeom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/>
              <a:t>Предлагаемый  комментарий для данной ошибки</a:t>
            </a:r>
            <a:r>
              <a:rPr lang="ru-RU" b="1" dirty="0"/>
              <a:t>:</a:t>
            </a:r>
            <a:endParaRPr lang="ru-RU" dirty="0"/>
          </a:p>
          <a:p>
            <a:r>
              <a:rPr lang="ru-RU" b="1" dirty="0"/>
              <a:t> Не выполнены указания п.66  приказа Минфина России </a:t>
            </a:r>
            <a:r>
              <a:rPr lang="ru-RU" b="1"/>
              <a:t>от </a:t>
            </a:r>
            <a:r>
              <a:rPr lang="ru-RU" b="1" smtClean="0"/>
              <a:t>25.03.2011 </a:t>
            </a:r>
            <a:r>
              <a:rPr lang="ru-RU" b="1" dirty="0"/>
              <a:t>№ 33н:  в графе 3 не указан перечень мероприятий, финансовое обеспечение которых осуществляется за счет субсидий на иные цели, в том числе на цели осуществления капитальных вложений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380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746" y="6492875"/>
            <a:ext cx="2743200" cy="365125"/>
          </a:xfrm>
        </p:spPr>
        <p:txBody>
          <a:bodyPr/>
          <a:lstStyle/>
          <a:p>
            <a:fld id="{0464B377-B016-4EDB-912A-45E984167D8C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7448" y="459319"/>
            <a:ext cx="1072919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Предложения по унификации комментариев по </a:t>
            </a:r>
            <a:r>
              <a:rPr lang="ru-RU" sz="1800" b="1" dirty="0" smtClean="0">
                <a:solidFill>
                  <a:srgbClr val="002060"/>
                </a:solidFill>
              </a:rPr>
              <a:t>ошибкам</a:t>
            </a:r>
            <a:endParaRPr lang="ru-RU" sz="18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11315"/>
              </p:ext>
            </p:extLst>
          </p:nvPr>
        </p:nvGraphicFramePr>
        <p:xfrm>
          <a:off x="479376" y="980728"/>
          <a:ext cx="11377263" cy="5822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/>
                <a:gridCol w="1800200"/>
                <a:gridCol w="8280919"/>
              </a:tblGrid>
              <a:tr h="84667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формы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ошибки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Комментарий</a:t>
                      </a:r>
                    </a:p>
                  </a:txBody>
                  <a:tcPr marL="68580" marR="68580" marT="0" marB="0" anchor="ctr"/>
                </a:tc>
              </a:tr>
              <a:tr h="846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0503737(337d)</a:t>
                      </a: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44" marR="5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Нарушение </a:t>
                      </a:r>
                      <a:r>
                        <a:rPr lang="ru-RU" sz="1400" dirty="0">
                          <a:effectLst/>
                        </a:rPr>
                        <a:t>по заполнению форм отчетности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44" marR="597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выполнены указания п. 39 приказа Минфина России от 25.03.2011 № </a:t>
                      </a:r>
                      <a:r>
                        <a:rPr lang="ru-RU" sz="1400" dirty="0" smtClean="0">
                          <a:effectLst/>
                        </a:rPr>
                        <a:t>33н: </a:t>
                      </a:r>
                      <a:r>
                        <a:rPr lang="ru-RU" sz="1400" dirty="0">
                          <a:effectLst/>
                        </a:rPr>
                        <a:t>сумма  неисполненных плановых назначений не соответствует разности плановых и исполненных показателей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44" marR="59744" marT="0" marB="0"/>
                </a:tc>
              </a:tr>
              <a:tr h="1004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0503738</a:t>
                      </a: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44" marR="5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Критичная </a:t>
                      </a:r>
                      <a:r>
                        <a:rPr lang="ru-RU" sz="1400" dirty="0">
                          <a:effectLst/>
                        </a:rPr>
                        <a:t>ошибка (недопустимое расхождение)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44" marR="597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Не выполнены указания п.72.1 приказа Минфина России от 25.03.2011 N33н:</a:t>
                      </a:r>
                      <a:r>
                        <a:rPr lang="ru-RU" sz="1400" baseline="0" dirty="0" smtClean="0">
                          <a:effectLst/>
                        </a:rPr>
                        <a:t> п</a:t>
                      </a:r>
                      <a:r>
                        <a:rPr lang="ru-RU" sz="1400" dirty="0" smtClean="0">
                          <a:effectLst/>
                        </a:rPr>
                        <a:t>оказатель </a:t>
                      </a:r>
                      <a:r>
                        <a:rPr lang="ru-RU" sz="1400" dirty="0">
                          <a:effectLst/>
                        </a:rPr>
                        <a:t>принятых бюджетных обязательств с применением конкурентных способов  не соответствует данным Сведений формы 0503775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44" marR="59744" marT="0" marB="0"/>
                </a:tc>
              </a:tr>
              <a:tr h="1004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0503738</a:t>
                      </a: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44" marR="5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Критичная </a:t>
                      </a:r>
                      <a:r>
                        <a:rPr lang="ru-RU" sz="1400" dirty="0">
                          <a:effectLst/>
                        </a:rPr>
                        <a:t>ошибка (недопустимое расхождение)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44" marR="59744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Не выполнены указания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п.1.2.3</a:t>
                      </a:r>
                      <a:r>
                        <a:rPr lang="ru-RU" sz="1400" baseline="0" dirty="0" smtClean="0">
                          <a:effectLst/>
                        </a:rPr>
                        <a:t> и п.</a:t>
                      </a:r>
                      <a:r>
                        <a:rPr lang="ru-RU" sz="1400" dirty="0" smtClean="0">
                          <a:effectLst/>
                        </a:rPr>
                        <a:t>2.4 письма Минфина России от 07.04.2017 № 02-07-07/21798: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 показатель </a:t>
                      </a:r>
                      <a:r>
                        <a:rPr lang="ru-RU" sz="1400" dirty="0">
                          <a:effectLst/>
                        </a:rPr>
                        <a:t>принятых обязательств по заработной плате меньше плановых </a:t>
                      </a:r>
                      <a:r>
                        <a:rPr lang="ru-RU" sz="1400" dirty="0" smtClean="0">
                          <a:effectLst/>
                        </a:rPr>
                        <a:t>значений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44" marR="59744" marT="0" marB="0"/>
                </a:tc>
              </a:tr>
              <a:tr h="1004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0503730</a:t>
                      </a: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44" marR="5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Критичная </a:t>
                      </a:r>
                      <a:r>
                        <a:rPr lang="ru-RU" sz="1400" dirty="0">
                          <a:effectLst/>
                        </a:rPr>
                        <a:t>ошибка (недопустимое расхождение)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44" marR="597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 выполнены указания п.54.1 приказа Минфина России от 25.03.2011 N 33н: финансовый результат по счетам баланса ф. 0503730 не соответствует идентичному показателю в ф. 0503721, расхождения на сумму внутриведомственных расчётов по счетам 30404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44" marR="59744" marT="0" marB="0"/>
                </a:tc>
              </a:tr>
              <a:tr h="910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0503762</a:t>
                      </a: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44" marR="597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Нарушение </a:t>
                      </a:r>
                      <a:r>
                        <a:rPr lang="ru-RU" sz="1400" dirty="0">
                          <a:effectLst/>
                        </a:rPr>
                        <a:t>по заполнению форм отчетности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44" marR="597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выполнены указания п. 65.1 приказа Минфина России от 25.03.2011 №33н: наименования единиц измерения (графа 3) не соответствует национальным кодовым буквенным обозначением единицы измерения по "Общероссийскому классификатору единиц измерения" (ОКЕИ)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44" marR="5974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44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9496" y="470992"/>
            <a:ext cx="97930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Унификация комментариев</a:t>
            </a:r>
            <a:endParaRPr lang="ru-RU" sz="1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746" y="6492875"/>
            <a:ext cx="2743200" cy="365125"/>
          </a:xfrm>
        </p:spPr>
        <p:txBody>
          <a:bodyPr/>
          <a:lstStyle/>
          <a:p>
            <a:fld id="{0464B377-B016-4EDB-912A-45E984167D8C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84727131"/>
              </p:ext>
            </p:extLst>
          </p:nvPr>
        </p:nvGraphicFramePr>
        <p:xfrm>
          <a:off x="2392040" y="9807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143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9496" y="470992"/>
            <a:ext cx="979308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При формировании Сведений </a:t>
            </a:r>
            <a:r>
              <a:rPr lang="ru-RU" sz="1800" b="1" dirty="0" smtClean="0">
                <a:solidFill>
                  <a:srgbClr val="002060"/>
                </a:solidFill>
              </a:rPr>
              <a:t>о результатах </a:t>
            </a:r>
            <a:r>
              <a:rPr lang="ru-RU" sz="1800" b="1" dirty="0"/>
              <a:t>мониторинга информации </a:t>
            </a:r>
            <a:r>
              <a:rPr lang="ru-RU" sz="1800" b="1" dirty="0" smtClean="0">
                <a:solidFill>
                  <a:srgbClr val="002060"/>
                </a:solidFill>
              </a:rPr>
              <a:t>за 1-е полугодие </a:t>
            </a:r>
            <a:r>
              <a:rPr lang="ru-RU" sz="1800" b="1" dirty="0">
                <a:solidFill>
                  <a:srgbClr val="002060"/>
                </a:solidFill>
              </a:rPr>
              <a:t>2018 года большая просьба еще раз обратить внимание: </a:t>
            </a:r>
            <a:endParaRPr lang="ru-RU" sz="1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746" y="6492875"/>
            <a:ext cx="2743200" cy="365125"/>
          </a:xfrm>
        </p:spPr>
        <p:txBody>
          <a:bodyPr/>
          <a:lstStyle/>
          <a:p>
            <a:fld id="{0464B377-B016-4EDB-912A-45E984167D8C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95494013"/>
              </p:ext>
            </p:extLst>
          </p:nvPr>
        </p:nvGraphicFramePr>
        <p:xfrm>
          <a:off x="407368" y="908720"/>
          <a:ext cx="864096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9035050" y="1117323"/>
            <a:ext cx="1226575" cy="79208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Прямоугольник 20"/>
          <p:cNvSpPr/>
          <p:nvPr/>
        </p:nvSpPr>
        <p:spPr>
          <a:xfrm>
            <a:off x="9035050" y="1991025"/>
            <a:ext cx="1226575" cy="789903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9035049" y="2900746"/>
            <a:ext cx="1226575" cy="888294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Прямоугольник 24"/>
          <p:cNvSpPr/>
          <p:nvPr/>
        </p:nvSpPr>
        <p:spPr>
          <a:xfrm>
            <a:off x="9035048" y="4722786"/>
            <a:ext cx="1226575" cy="888294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Прямоугольник 25"/>
          <p:cNvSpPr/>
          <p:nvPr/>
        </p:nvSpPr>
        <p:spPr>
          <a:xfrm>
            <a:off x="10416480" y="4722786"/>
            <a:ext cx="1226575" cy="888294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146" name="Picture 2" descr="D:\челы\Рисунок1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700" y="1620607"/>
            <a:ext cx="3238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:\челы\Рисунок1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711" y="2485653"/>
            <a:ext cx="3238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D:\челы\Рисунок1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925" y="3493765"/>
            <a:ext cx="3238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D:\челы\Рисунок1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116" y="5315805"/>
            <a:ext cx="3238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челы\Рисунок19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901" y="5386197"/>
            <a:ext cx="2762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челы\chel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16" y="3140968"/>
            <a:ext cx="1343458" cy="145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13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37727</TotalTime>
  <Words>1204</Words>
  <Application>Microsoft Office PowerPoint</Application>
  <PresentationFormat>Произвольный</PresentationFormat>
  <Paragraphs>113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1_Тема Office</vt:lpstr>
      <vt:lpstr>«Вопросы унификации комментариев по ошибкам, выявляемым в ходе мониторинга информации, представляемой в подсистеме «Учет и отчетность» государственной интегрированной информационной системы управления общественными финансами «Электронный бюджет»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vvnikolaev</dc:creator>
  <cp:lastModifiedBy>MinchevaGA</cp:lastModifiedBy>
  <cp:revision>926</cp:revision>
  <cp:lastPrinted>2018-04-25T13:39:37Z</cp:lastPrinted>
  <dcterms:created xsi:type="dcterms:W3CDTF">2012-02-14T07:53:23Z</dcterms:created>
  <dcterms:modified xsi:type="dcterms:W3CDTF">2018-07-06T08:45:07Z</dcterms:modified>
</cp:coreProperties>
</file>