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9"/>
  </p:handoutMasterIdLst>
  <p:sldIdLst>
    <p:sldId id="496" r:id="rId2"/>
    <p:sldId id="558" r:id="rId3"/>
    <p:sldId id="557" r:id="rId4"/>
    <p:sldId id="559" r:id="rId5"/>
    <p:sldId id="564" r:id="rId6"/>
    <p:sldId id="565" r:id="rId7"/>
    <p:sldId id="563" r:id="rId8"/>
    <p:sldId id="561" r:id="rId9"/>
    <p:sldId id="562" r:id="rId10"/>
    <p:sldId id="602" r:id="rId11"/>
    <p:sldId id="597" r:id="rId12"/>
    <p:sldId id="600" r:id="rId13"/>
    <p:sldId id="567" r:id="rId14"/>
    <p:sldId id="569" r:id="rId15"/>
    <p:sldId id="570" r:id="rId16"/>
    <p:sldId id="571" r:id="rId17"/>
    <p:sldId id="566" r:id="rId18"/>
    <p:sldId id="572" r:id="rId19"/>
    <p:sldId id="573" r:id="rId20"/>
    <p:sldId id="574" r:id="rId21"/>
    <p:sldId id="576" r:id="rId22"/>
    <p:sldId id="577" r:id="rId23"/>
    <p:sldId id="614" r:id="rId24"/>
    <p:sldId id="608" r:id="rId25"/>
    <p:sldId id="615" r:id="rId26"/>
    <p:sldId id="616" r:id="rId27"/>
    <p:sldId id="609" r:id="rId28"/>
    <p:sldId id="610" r:id="rId29"/>
    <p:sldId id="621" r:id="rId30"/>
    <p:sldId id="617" r:id="rId31"/>
    <p:sldId id="618" r:id="rId32"/>
    <p:sldId id="613" r:id="rId33"/>
    <p:sldId id="612" r:id="rId34"/>
    <p:sldId id="619" r:id="rId35"/>
    <p:sldId id="578" r:id="rId36"/>
    <p:sldId id="579" r:id="rId37"/>
    <p:sldId id="580" r:id="rId38"/>
    <p:sldId id="581" r:id="rId39"/>
    <p:sldId id="582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603" r:id="rId50"/>
    <p:sldId id="604" r:id="rId51"/>
    <p:sldId id="605" r:id="rId52"/>
    <p:sldId id="606" r:id="rId53"/>
    <p:sldId id="592" r:id="rId54"/>
    <p:sldId id="593" r:id="rId55"/>
    <p:sldId id="594" r:id="rId56"/>
    <p:sldId id="595" r:id="rId57"/>
    <p:sldId id="596" r:id="rId58"/>
  </p:sldIdLst>
  <p:sldSz cx="9144000" cy="6858000" type="screen4x3"/>
  <p:notesSz cx="6858000" cy="994727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836" autoAdjust="0"/>
  </p:normalViewPr>
  <p:slideViewPr>
    <p:cSldViewPr>
      <p:cViewPr>
        <p:scale>
          <a:sx n="87" d="100"/>
          <a:sy n="87" d="100"/>
        </p:scale>
        <p:origin x="-882" y="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63F9AD60-11F4-4553-A182-36E728386B0E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BEE43598-5070-4A90-864E-73ADE7B60D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3C415-D04E-4B7B-89F7-9CE19E950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315F-57B6-4846-B115-BC74AA7F4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E58BC-0D15-4815-9561-73CEF2FF5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A90E-184E-457C-B228-45D37D495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AD05-646B-48E7-8FA3-60BEE976C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073D4-042A-456B-84AF-6445C9C0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07F9-A5A1-4DDD-BC92-C03A9684A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3A134-AEDA-41A0-BE74-8E98CCF16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477E-7C4B-49C8-AAE6-11FE076B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F0FD-7551-4026-A303-73DCCEE560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353E-4A67-40AA-8A94-1D65B7CA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8E42C-1005-4965-9ED6-0F201E7F1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BB8D20-B5FA-40EA-A6D7-1149ED877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kad.arbitr.ru/Card/f413acdb-c21a-4b70-bef9-aa74c58ef312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296551/e10238792447500445e2f7cb3f3a6d0f37c74402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026" name="Picture 2" descr="C:\Users\user\Desktop\Эмблема РС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76672"/>
            <a:ext cx="2068066" cy="25082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371703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Постановление Десятого арбитражного апелляционного суда 26 октября 2010 </a:t>
            </a:r>
            <a:br>
              <a:rPr lang="ru-RU" sz="2400" b="1" smtClean="0"/>
            </a:br>
            <a:r>
              <a:rPr lang="ru-RU" sz="2400" b="1" smtClean="0"/>
              <a:t>Дело No А41-12754/10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 Довод заявителя апелляционной жалобы о том, что поставленный по результатам аудита 22.04.09 г. Отчет о достоверности финансовой (бухгалтерской) отчетности Банка за 2008 год был в дальнейшем исправлен ответчиком, а затем по запросу истца представлен в КБ «</a:t>
            </a:r>
            <a:r>
              <a:rPr lang="ru-RU" sz="2400" dirty="0" err="1" smtClean="0"/>
              <a:t>ИТ-Банк</a:t>
            </a:r>
            <a:r>
              <a:rPr lang="ru-RU" sz="2400" dirty="0" smtClean="0"/>
              <a:t>» в первоначальном виде, но с другой датой составления, арбитражный апелляционный суд не может признать правомерным, поскольку </a:t>
            </a:r>
            <a:r>
              <a:rPr lang="ru-RU" sz="2400" b="1" dirty="0" smtClean="0">
                <a:solidFill>
                  <a:srgbClr val="FF0000"/>
                </a:solidFill>
              </a:rPr>
              <a:t>доказательств, подтверждающих данное обстоятельство, общество не представило.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772816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rgbClr val="3333CC"/>
                </a:solidFill>
              </a:rPr>
              <a:t>Газета «</a:t>
            </a:r>
            <a:r>
              <a:rPr lang="ru-RU" sz="2400" dirty="0" err="1" smtClean="0">
                <a:solidFill>
                  <a:srgbClr val="3333CC"/>
                </a:solidFill>
              </a:rPr>
              <a:t>Коммерсантъ</a:t>
            </a:r>
            <a:r>
              <a:rPr lang="ru-RU" sz="2400" dirty="0" smtClean="0">
                <a:solidFill>
                  <a:srgbClr val="3333CC"/>
                </a:solidFill>
              </a:rPr>
              <a:t>»        </a:t>
            </a:r>
            <a:br>
              <a:rPr lang="ru-RU" sz="2400" dirty="0" smtClean="0">
                <a:solidFill>
                  <a:srgbClr val="3333CC"/>
                </a:solidFill>
              </a:rPr>
            </a:br>
            <a:r>
              <a:rPr lang="ru-RU" sz="2400" dirty="0" smtClean="0">
                <a:solidFill>
                  <a:srgbClr val="3333CC"/>
                </a:solidFill>
              </a:rPr>
              <a:t>No62/П (4603), 11.04.2011</a:t>
            </a:r>
            <a:br>
              <a:rPr lang="ru-RU" sz="2400" dirty="0" smtClean="0">
                <a:solidFill>
                  <a:srgbClr val="3333CC"/>
                </a:solidFill>
              </a:rPr>
            </a:br>
            <a:endParaRPr lang="ru-RU" sz="2400" dirty="0" smtClean="0">
              <a:solidFill>
                <a:srgbClr val="3333CC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800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     Аудитор на поверку .     Ложные заключения по итогам проверки банков оказались ненаказуемыми</a:t>
            </a:r>
          </a:p>
          <a:p>
            <a:pPr algn="just">
              <a:buNone/>
            </a:pPr>
            <a:r>
              <a:rPr lang="ru-RU" sz="2300" dirty="0" smtClean="0"/>
              <a:t>     </a:t>
            </a:r>
            <a:r>
              <a:rPr lang="ru-RU" sz="2300" i="1" dirty="0" smtClean="0">
                <a:latin typeface="Arial Narrow" pitchFamily="34" charset="0"/>
              </a:rPr>
              <a:t>Первая попытка исключить аудитора из реестра за дачу заведомо ложного заключения по результатам проверки банка и ввести в компании санкции в виде запрета на профессию показала, что это фактически невозможно. Несмотря на то что факт выдачи ложного заключения компанией "</a:t>
            </a:r>
            <a:r>
              <a:rPr lang="ru-RU" sz="2300" i="1" dirty="0" err="1" smtClean="0">
                <a:latin typeface="Arial Narrow" pitchFamily="34" charset="0"/>
              </a:rPr>
              <a:t>Аконт</a:t>
            </a:r>
            <a:r>
              <a:rPr lang="ru-RU" sz="2300" i="1" dirty="0" smtClean="0">
                <a:latin typeface="Arial Narrow" pitchFamily="34" charset="0"/>
              </a:rPr>
              <a:t>" был подтвержден судами трех инстанций, аудитору не только удалось сохранить свой статус, но и избежать санкций, подав в последний момент заявление о добровольном выходе из СРО. Причина — излишне либеральный подход к регулированию  аудиторской деятельности после изменения системы надзора за рынком, указывают эксперты.</a:t>
            </a:r>
          </a:p>
          <a:p>
            <a:pPr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28803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 smtClean="0"/>
              <a:t>В АСВ считают, что СРО не справилась со своими функциями и умышленно затягивала процесс исполнения  решения суда. "Решение суда вступает в законную с илу после апелляции вне зависимости от того, была  кассационная жалоба или нет, отсрочить вступление в силу решения апелляции может только определение  суда о приостановлении его исполнения, а этого не было, — пояснили в агентстве. — Поэтому мы направили требование в СРО 29 ноября прошлого года, спустя месяц после вынесения решения апелляционным судом, в  течение которого решение апелляции могло бы быть приостановлено". Сроки исключения аудитора из  реестра после признания его решения заведомо ложным в законе не установлены, поэтому АСВ действовало по аналогии с исполнением решений судов госорганами и также исходя из обычаев делового оборота, продолжают в агентстве. 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    Аудиторское заключение признано заведомо ложным, так как документ в составе аудиторского файла явно противоречит содержанию аудиторского заключения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 А53-14617/18</a:t>
            </a:r>
          </a:p>
          <a:p>
            <a:r>
              <a:rPr lang="ru-RU" sz="2400" b="1" dirty="0" smtClean="0"/>
              <a:t>Истец:	</a:t>
            </a:r>
            <a:r>
              <a:rPr lang="ru-RU" sz="2400" dirty="0" smtClean="0"/>
              <a:t> 	Федеральное казначейство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"АУДИТОРСКАЯ 					ФИРМА "ЛИТА"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 smtClean="0"/>
              <a:t>Решение арбитражного суда Ростовской области </a:t>
            </a:r>
            <a:br>
              <a:rPr lang="ru-RU" sz="2400" b="1" dirty="0" smtClean="0"/>
            </a:br>
            <a:r>
              <a:rPr lang="ru-RU" sz="2400" b="1" dirty="0" smtClean="0"/>
              <a:t>03.09.2018  Дело </a:t>
            </a:r>
            <a:r>
              <a:rPr lang="ru-RU" sz="2400" b="1" dirty="0" err="1" smtClean="0"/>
              <a:t>No</a:t>
            </a:r>
            <a:r>
              <a:rPr lang="ru-RU" sz="2400" b="1" dirty="0" smtClean="0"/>
              <a:t> А53-14617/19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dirty="0" smtClean="0"/>
              <a:t>   В составе рабочих документов аудитора присутствовало письмо, адресованное руководителю Федеральной службы по финансовым рынкам, из текста которого следует, что из информации, размещенной на сайте агентства страховых новостей, руководству компании стало известно о решении Федеральной службы по финансовым рынкам об отзыве лицензии у ответчика в связи с отсутствием страховой деятельности.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 smtClean="0"/>
              <a:t>Решение арбитражного суда Ростовской области </a:t>
            </a:r>
            <a:br>
              <a:rPr lang="ru-RU" sz="2400" b="1" dirty="0" smtClean="0"/>
            </a:br>
            <a:r>
              <a:rPr lang="ru-RU" sz="2400" b="1" dirty="0" smtClean="0"/>
              <a:t>03.09.2018  Дело </a:t>
            </a:r>
            <a:r>
              <a:rPr lang="ru-RU" sz="2400" b="1" dirty="0" err="1" smtClean="0"/>
              <a:t>No</a:t>
            </a:r>
            <a:r>
              <a:rPr lang="ru-RU" sz="2400" b="1" dirty="0" smtClean="0"/>
              <a:t> А53-14617/18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dirty="0" smtClean="0"/>
              <a:t>Установлено, что на момент заключения договора на проведение аудита консолидированной финансовой отчетности и выдачи аудиторского заключения аудиторы общества располагали информацией о том, что у компании отсутствует действующая лицензия на осуществление страховой деятельности и, как следствие, </a:t>
            </a:r>
            <a:r>
              <a:rPr lang="ru-RU" sz="2800" dirty="0" err="1" smtClean="0"/>
              <a:t>аудируемое</a:t>
            </a:r>
            <a:r>
              <a:rPr lang="ru-RU" sz="2800" dirty="0" smtClean="0"/>
              <a:t> лицо не имеет возможности осуществлять в качестве страховой организации свою деятельность непрерывно.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 smtClean="0"/>
              <a:t>Решение арбитражного суда Ростовской области </a:t>
            </a:r>
            <a:br>
              <a:rPr lang="ru-RU" sz="2400" b="1" dirty="0" smtClean="0"/>
            </a:br>
            <a:r>
              <a:rPr lang="ru-RU" sz="2400" b="1" dirty="0" smtClean="0"/>
              <a:t>03.09.2018  Дело </a:t>
            </a:r>
            <a:r>
              <a:rPr lang="ru-RU" sz="2400" b="1" dirty="0" err="1" smtClean="0"/>
              <a:t>No</a:t>
            </a:r>
            <a:r>
              <a:rPr lang="ru-RU" sz="2400" b="1" dirty="0" smtClean="0"/>
              <a:t> А53-14617/18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dirty="0" smtClean="0"/>
              <a:t>Консолидированная финансовая отчетность компании, включая Примечания, датирована позднее даты направления компанией руководителю ФСФР письма, из текста которого следует, что руководству компании на момент подготовки указанной отчетности было известно о решении ФСФР об отзыве лицензии на осуществление страховой деятельности. </a:t>
            </a:r>
            <a:r>
              <a:rPr lang="ru-RU" sz="2800" dirty="0" smtClean="0">
                <a:solidFill>
                  <a:srgbClr val="FF0000"/>
                </a:solidFill>
              </a:rPr>
              <a:t>Вместе с тем в отчетности обстоятельства, связанные с отзывом лицензии, не раскрыты.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 Отсутствие аудита </a:t>
            </a:r>
            <a:endParaRPr lang="ru-RU" sz="2400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Доказывается  исследованием файла аудиторской проверки и иных доказательств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b="1" dirty="0" smtClean="0"/>
              <a:t>Аудиторское заключение признано заведомо ложным, так как оно было выдано без проведения аудита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 А40-224307/16</a:t>
            </a:r>
          </a:p>
          <a:p>
            <a:r>
              <a:rPr lang="ru-RU" sz="2400" b="1" dirty="0" smtClean="0"/>
              <a:t>Истец:	</a:t>
            </a:r>
            <a:r>
              <a:rPr lang="ru-RU" sz="2400" dirty="0" smtClean="0"/>
              <a:t> 	Федеральное казначейство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«КОРН-АУДИТ"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52513"/>
            <a:ext cx="8915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36912"/>
            <a:ext cx="89154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Федеральный закон № 307-ФЗ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/>
            <a:r>
              <a:rPr lang="ru-RU" sz="2800" dirty="0" smtClean="0"/>
              <a:t>Ст.6 ч.5. Заведомо ложное аудиторское заключение - аудиторское заключение, составленное </a:t>
            </a:r>
            <a:r>
              <a:rPr lang="ru-RU" sz="2800" b="1" dirty="0" smtClean="0"/>
              <a:t>без проведения аудита </a:t>
            </a:r>
            <a:r>
              <a:rPr lang="ru-RU" sz="2800" dirty="0" smtClean="0"/>
              <a:t>или составленное по результатам аудита, но </a:t>
            </a:r>
            <a:r>
              <a:rPr lang="ru-RU" sz="2800" b="1" dirty="0" smtClean="0"/>
              <a:t>явно противоречащее</a:t>
            </a:r>
            <a:r>
              <a:rPr lang="ru-RU" sz="2800" dirty="0" smtClean="0"/>
              <a:t> содержанию документов, </a:t>
            </a:r>
            <a:r>
              <a:rPr lang="ru-RU" sz="2800" b="1" dirty="0" smtClean="0"/>
              <a:t>представленных</a:t>
            </a:r>
            <a:r>
              <a:rPr lang="ru-RU" sz="2800" dirty="0" smtClean="0"/>
              <a:t> аудиторской организации, индивидуальному аудитору и </a:t>
            </a:r>
            <a:r>
              <a:rPr lang="ru-RU" sz="2800" b="1" dirty="0" smtClean="0"/>
              <a:t>рассмотренных</a:t>
            </a:r>
            <a:r>
              <a:rPr lang="ru-RU" sz="2800" dirty="0" smtClean="0"/>
              <a:t> в ходе аудита. Заведомо ложным аудиторское заключение признается по решению суда.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785813"/>
            <a:ext cx="892492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86296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87058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8610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538"/>
            <a:ext cx="87153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r>
              <a:rPr lang="ru-RU" sz="2800" dirty="0" smtClean="0"/>
              <a:t>Полное название –  </a:t>
            </a:r>
            <a:r>
              <a:rPr lang="ru-RU" sz="2800" b="1" dirty="0" smtClean="0"/>
              <a:t>ОБЩЕСТВО С ОГРАНИЧЕННОЙ ОТВЕТСТВЕННОСТЬЮ «КОРН-АУДИТ»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Краткое название –  </a:t>
            </a:r>
            <a:r>
              <a:rPr lang="ru-RU" sz="2800" b="1" dirty="0" smtClean="0"/>
              <a:t>ООО «КОРН-АУДИТ»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ОГРН – 1107746851640; ОРНЗ – 11103018164</a:t>
            </a:r>
            <a:br>
              <a:rPr lang="ru-RU" sz="1800" dirty="0" smtClean="0"/>
            </a:b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	ООО "Корн-Аудит" исключено из членов СРО РСА 29.09.2016 в соответствии с п.2 ч.15 ст.18 Федерального закона "Об аудиторской деятельности» – по предписанию Федерального казначейства. </a:t>
            </a:r>
            <a:br>
              <a:rPr lang="ru-RU" sz="1800" dirty="0" smtClean="0"/>
            </a:b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	Решение Арбитражного суда города Москвы от 28 апреля 2017 года по делу № А40-224307/16 о признании аудиторского заключения ООО "Корн-Аудит" заведомо ложным - по иску Федерального казначейства.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Прекращение деятельности юридического лица путем реорганизации </a:t>
            </a:r>
            <a:r>
              <a:rPr lang="ru-RU" sz="1800" dirty="0" smtClean="0">
                <a:solidFill>
                  <a:srgbClr val="FF0000"/>
                </a:solidFill>
              </a:rPr>
              <a:t>в форме присоединения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Дата прекращения 20.04.2017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3"/>
            <a:ext cx="7632848" cy="36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152" y="4077072"/>
            <a:ext cx="8391336" cy="223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460432" cy="332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429000"/>
            <a:ext cx="7721352" cy="328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	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2452688"/>
            <a:ext cx="81248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	</a:t>
            </a:r>
            <a:r>
              <a:rPr lang="ru-RU" sz="2800" dirty="0" smtClean="0"/>
              <a:t>Полное название –</a:t>
            </a:r>
            <a:br>
              <a:rPr lang="ru-RU" sz="2800" dirty="0" smtClean="0"/>
            </a:br>
            <a:r>
              <a:rPr lang="ru-RU" sz="2800" b="1" dirty="0" smtClean="0"/>
              <a:t>ОБЩЕСТВО С ОГРАНИЧЕННОЙ ОТВЕТСТВЕННОСТЬЮ "АУДИТОРСКАЯ ФИРМА "КОРН-АУДИТ"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Краткое название – </a:t>
            </a:r>
            <a:r>
              <a:rPr lang="ru-RU" sz="2800" b="1" dirty="0" smtClean="0"/>
              <a:t>ООО "КОРН-АУДИТ"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>ОГРН – 1087746755920;  ОРНЗ – 11203062017</a:t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Решением Девятого арбитражного апелляционного суда от 23.08.2017 по делу № А40-224307/16 произведена замена ответчика ООО «Корн-Аудит» на правопреемника ООО «Аудиторская фирма «Корн-Аудит». Решение Арбитражного суда города Москвы от 28 апреля 2017 года по делу № А40-224307/16 о признании аудиторского заключения заведомо ложным оставлено без изменения.</a:t>
            </a:r>
            <a:br>
              <a:rPr lang="ru-RU" sz="1800" dirty="0" smtClean="0"/>
            </a:b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800" dirty="0" smtClean="0"/>
              <a:t>Прекращение деятельности юридического лица путем реорганизации в </a:t>
            </a:r>
            <a:r>
              <a:rPr lang="ru-RU" sz="1800" dirty="0" smtClean="0">
                <a:solidFill>
                  <a:srgbClr val="FF0000"/>
                </a:solidFill>
              </a:rPr>
              <a:t>форме присоединения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Дата прекращения 21.12.2018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-1"/>
            <a:ext cx="7445164" cy="391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8424936" cy="201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23.04.2019 поступила жалоба от казенного предприятия г.Москвы – организатора конкурса на проведение аудита.</a:t>
            </a:r>
          </a:p>
          <a:p>
            <a:pPr algn="just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	</a:t>
            </a:r>
            <a:br>
              <a:rPr lang="ru-RU" sz="1800" dirty="0" smtClean="0"/>
            </a:b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7"/>
            <a:ext cx="3705994" cy="2909457"/>
          </a:xfrm>
          <a:prstGeom prst="rect">
            <a:avLst/>
          </a:prstGeom>
          <a:noFill/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80105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Для признания аудиторского заключения заведомо ложным необходимо доказать, что:</a:t>
            </a:r>
          </a:p>
          <a:p>
            <a:pPr lvl="0"/>
            <a:r>
              <a:rPr lang="ru-RU" sz="2400" dirty="0" smtClean="0"/>
              <a:t>аудита фактически не было, но  аудиторское заключение при этом – было выпущено, </a:t>
            </a:r>
          </a:p>
          <a:p>
            <a:pPr>
              <a:buNone/>
            </a:pPr>
            <a:r>
              <a:rPr lang="ru-RU" sz="2400" dirty="0" smtClean="0"/>
              <a:t>либо </a:t>
            </a:r>
          </a:p>
          <a:p>
            <a:r>
              <a:rPr lang="ru-RU" sz="2400" dirty="0" smtClean="0"/>
              <a:t>аудит был, и аудитор:  </a:t>
            </a:r>
          </a:p>
          <a:p>
            <a:r>
              <a:rPr lang="ru-RU" sz="2400" dirty="0" smtClean="0"/>
              <a:t>(</a:t>
            </a:r>
            <a:r>
              <a:rPr lang="en-US" sz="2400" dirty="0" err="1" smtClean="0"/>
              <a:t>i</a:t>
            </a:r>
            <a:r>
              <a:rPr lang="ru-RU" sz="2400" dirty="0" smtClean="0"/>
              <a:t>) получил документы, </a:t>
            </a:r>
          </a:p>
          <a:p>
            <a:r>
              <a:rPr lang="ru-RU" sz="2400" dirty="0" smtClean="0"/>
              <a:t>(</a:t>
            </a:r>
            <a:r>
              <a:rPr lang="en-US" sz="2400" dirty="0" smtClean="0"/>
              <a:t>ii</a:t>
            </a:r>
            <a:r>
              <a:rPr lang="ru-RU" sz="2400" dirty="0" smtClean="0"/>
              <a:t>) рассмотрел их в ходе аудита,  </a:t>
            </a:r>
          </a:p>
          <a:p>
            <a:r>
              <a:rPr lang="ru-RU" sz="2400" dirty="0" smtClean="0"/>
              <a:t>(</a:t>
            </a:r>
            <a:r>
              <a:rPr lang="en-US" sz="2400" dirty="0" smtClean="0"/>
              <a:t>iii</a:t>
            </a:r>
            <a:r>
              <a:rPr lang="ru-RU" sz="2400" dirty="0" smtClean="0"/>
              <a:t>) содержание полученных документов явно противоречит содержанию аудиторского заключения  </a:t>
            </a:r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	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 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026" y="1"/>
            <a:ext cx="863815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	</a:t>
            </a:r>
            <a:r>
              <a:rPr lang="ru-RU" sz="2800" dirty="0" smtClean="0"/>
              <a:t>Полное название –</a:t>
            </a:r>
            <a:br>
              <a:rPr lang="ru-RU" sz="2800" dirty="0" smtClean="0"/>
            </a:br>
            <a:r>
              <a:rPr lang="ru-RU" sz="2800" b="1" dirty="0" smtClean="0"/>
              <a:t>ОБЩЕСТВО С ОГРАНИЧЕННОЙ ОТВЕТСТВЕННОСТЬЮ "АФ "КОРН-АУДИТ"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Краткое название – </a:t>
            </a:r>
            <a:r>
              <a:rPr lang="ru-RU" sz="2800" b="1" dirty="0" smtClean="0"/>
              <a:t>ООО "КОРН-АУДИТ"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ОГРН – 1037700196676</a:t>
            </a:r>
            <a:br>
              <a:rPr lang="ru-RU" sz="1800" dirty="0" smtClean="0"/>
            </a:br>
            <a:r>
              <a:rPr lang="ru-RU" sz="1800" dirty="0" smtClean="0"/>
              <a:t>ОРНЗ – 10303044186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По результатам ВККР поставлена оценка «5» - 14.06.2019</a:t>
            </a:r>
          </a:p>
          <a:p>
            <a:pPr>
              <a:buNone/>
            </a:pPr>
            <a:r>
              <a:rPr lang="ru-RU" sz="1800" dirty="0" smtClean="0"/>
              <a:t>	Вышло из СРО РСА – 25.07.2019</a:t>
            </a:r>
          </a:p>
          <a:p>
            <a:pPr>
              <a:buNone/>
            </a:pPr>
            <a:r>
              <a:rPr lang="ru-RU" sz="1800" dirty="0" smtClean="0"/>
              <a:t>	Вступило в СРО ААС – 06.08.2019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 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50" dirty="0" smtClean="0"/>
              <a:t>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 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075" y="671513"/>
            <a:ext cx="71818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 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11" y="171450"/>
            <a:ext cx="9187913" cy="642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92696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	 </a:t>
            </a:r>
            <a:r>
              <a:rPr lang="ru-RU" sz="1150" dirty="0" smtClean="0"/>
              <a:t/>
            </a:r>
            <a:br>
              <a:rPr lang="ru-RU" sz="1150" dirty="0" smtClean="0"/>
            </a:br>
            <a:endParaRPr lang="ru-RU" sz="1150" dirty="0" smtClean="0"/>
          </a:p>
          <a:p>
            <a:pPr>
              <a:buNone/>
            </a:pPr>
            <a:r>
              <a:rPr lang="ru-RU" sz="1150" dirty="0" smtClean="0"/>
              <a:t>	</a:t>
            </a:r>
            <a:endParaRPr lang="ru-RU" sz="1150" dirty="0"/>
          </a:p>
        </p:txBody>
      </p:sp>
      <p:pic>
        <p:nvPicPr>
          <p:cNvPr id="4098" name="Picture 2" descr="Картинки по запросу формально правильно а по существу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36296" cy="4883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 Умысел сокрытия аудитором полученной информации  </a:t>
            </a:r>
            <a:endParaRPr lang="ru-RU" sz="2400" dirty="0" smtClean="0"/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Если нет умысла – нет заведомой ложности аудиторского заключения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отклонён, хотя аудитор выдал аудиторское заключение с </a:t>
            </a:r>
            <a:r>
              <a:rPr lang="ru-RU" sz="2400" b="1" dirty="0" err="1" smtClean="0"/>
              <a:t>немодифицированным</a:t>
            </a:r>
            <a:r>
              <a:rPr lang="ru-RU" sz="2400" b="1" dirty="0" smtClean="0"/>
              <a:t> мнением при наличии существенных искажений бухгалтерской отчетности, так как не был доказан умысел аудитора на сокрытие данных искажений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А62-4776/2014</a:t>
            </a:r>
            <a:r>
              <a:rPr lang="ru-RU" sz="2400" dirty="0" smtClean="0">
                <a:hlinkClick r:id="rId2"/>
              </a:rPr>
              <a:t/>
            </a:r>
            <a:br>
              <a:rPr lang="ru-RU" sz="2400" dirty="0" smtClean="0">
                <a:hlinkClick r:id="rId2"/>
              </a:rPr>
            </a:br>
            <a:r>
              <a:rPr lang="ru-RU" sz="2400" b="1" dirty="0" smtClean="0"/>
              <a:t>Истец:	</a:t>
            </a:r>
            <a:r>
              <a:rPr lang="ru-RU" sz="2400" dirty="0" smtClean="0"/>
              <a:t> 	Томсон  К.В., Гаврилов  А.Д.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АФ «Бизнес-Аудит»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 smtClean="0"/>
              <a:t>Решение арбитражного суда Смоленской области </a:t>
            </a:r>
            <a:br>
              <a:rPr lang="ru-RU" sz="2400" b="1" dirty="0" smtClean="0"/>
            </a:br>
            <a:r>
              <a:rPr lang="ru-RU" sz="2400" b="1" dirty="0" smtClean="0"/>
              <a:t>27.04.2015  Дело </a:t>
            </a:r>
            <a:r>
              <a:rPr lang="ru-RU" sz="2400" b="1" dirty="0" err="1" smtClean="0"/>
              <a:t>No</a:t>
            </a:r>
            <a:r>
              <a:rPr lang="ru-RU" sz="2400" b="1" dirty="0" smtClean="0"/>
              <a:t> А62-4776/2014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800" dirty="0" smtClean="0"/>
              <a:t>По мнению суда, в предмет доказывания входит установление факта искажения бухгалтерской отчетности общества, а также наличие в действиях (бездействии) аудитора умысла на сокрытие данных искажений. </a:t>
            </a:r>
          </a:p>
          <a:p>
            <a:pPr>
              <a:buNone/>
            </a:pPr>
            <a:r>
              <a:rPr lang="ru-RU" sz="2800" dirty="0" smtClean="0"/>
              <a:t>    Исходя из положений ч. 5 ст. 6 Федерального закона "Об аудиторской деятельности", заключение должно иметь признаки не просто ложности, а </a:t>
            </a:r>
            <a:r>
              <a:rPr lang="ru-RU" sz="2800" b="1" dirty="0" smtClean="0">
                <a:solidFill>
                  <a:srgbClr val="FF0000"/>
                </a:solidFill>
              </a:rPr>
              <a:t>заведомой ложности</a:t>
            </a:r>
            <a:r>
              <a:rPr lang="ru-RU" sz="2800" dirty="0" smtClean="0"/>
              <a:t>,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dirty="0" smtClean="0"/>
              <a:t>Решение арбитражного суда Смоленской области </a:t>
            </a:r>
            <a:br>
              <a:rPr lang="ru-RU" sz="2400" b="1" dirty="0" smtClean="0"/>
            </a:br>
            <a:r>
              <a:rPr lang="ru-RU" sz="2400" b="1" dirty="0" smtClean="0"/>
              <a:t>27.04.2015  Дело </a:t>
            </a:r>
            <a:r>
              <a:rPr lang="ru-RU" sz="2400" b="1" dirty="0" err="1" smtClean="0"/>
              <a:t>No</a:t>
            </a:r>
            <a:r>
              <a:rPr lang="ru-RU" sz="2400" b="1" dirty="0" smtClean="0"/>
              <a:t> А62-4776/2014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just">
              <a:buNone/>
            </a:pPr>
            <a:r>
              <a:rPr lang="ru-RU" sz="2800" dirty="0" smtClean="0"/>
              <a:t>   которая исключает заблуждение в квалификации спорных правоотношений сторон, неправильное толкование норм права либо оценки документов, представленных в качестве оснований произведенных бухгалтерских проводок. </a:t>
            </a:r>
          </a:p>
          <a:p>
            <a:pPr algn="just">
              <a:buNone/>
            </a:pPr>
            <a:r>
              <a:rPr lang="ru-RU" sz="2800" dirty="0" smtClean="0"/>
              <a:t>    Кроме того, в качестве признака заведомой ложности заключения должен выступать элемент явности противоречий.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u="sng" dirty="0" smtClean="0"/>
          </a:p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2400" b="1" u="sng" dirty="0" smtClean="0"/>
              <a:t>Выданный документ – не аудиторское заключение.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u="sng" dirty="0" smtClean="0"/>
              <a:t>Значит, его нельзя признать заведомо ложным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Что такое «явно противоречит»?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ч.1 ст.71 Арбитражно-процессуального кодекса РФ </a:t>
            </a:r>
          </a:p>
          <a:p>
            <a:pPr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i="1" dirty="0" smtClean="0"/>
              <a:t>    Арбитражный суд оценивает доказательства по своему внутреннему убеждению, основанному на всестороннем, полном, объективном и непосредственном исследовании имеющихся в деле доказательств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заведомо ложным можно признать только аудиторское заключение, а результат оказания услуг им не являлся</a:t>
            </a:r>
            <a:endParaRPr lang="ru-RU" sz="2400" dirty="0" smtClean="0"/>
          </a:p>
          <a:p>
            <a:r>
              <a:rPr lang="ru-RU" sz="2400" b="1" i="1" dirty="0" smtClean="0"/>
              <a:t> Результат оказания услуг – акты проверки объемов строительно-монтажных работ</a:t>
            </a:r>
            <a:r>
              <a:rPr lang="ru-RU" sz="2400" dirty="0" smtClean="0"/>
              <a:t> 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А63-7719/2010</a:t>
            </a:r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ООО "</a:t>
            </a:r>
            <a:r>
              <a:rPr lang="ru-RU" sz="2400" dirty="0" err="1" smtClean="0"/>
              <a:t>Агростройкомплект</a:t>
            </a:r>
            <a:r>
              <a:rPr lang="ru-RU" sz="2400" dirty="0" smtClean="0"/>
              <a:t>"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"</a:t>
            </a:r>
            <a:r>
              <a:rPr lang="ru-RU" sz="2400" dirty="0" err="1" smtClean="0"/>
              <a:t>Информ-Аудит</a:t>
            </a:r>
            <a:r>
              <a:rPr lang="ru-RU" sz="2400" dirty="0" smtClean="0"/>
              <a:t> Сервис"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заведомо ложным можно признать только аудиторское заключение, а результат оказания услуг им не являлся</a:t>
            </a:r>
            <a:endParaRPr lang="ru-RU" sz="2400" dirty="0" smtClean="0"/>
          </a:p>
          <a:p>
            <a:r>
              <a:rPr lang="ru-RU" sz="2400" b="1" i="1" dirty="0" smtClean="0"/>
              <a:t> Результат оказания услуг – заключение о формировании и использовании инвестиционных средств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 А32-6240/2011</a:t>
            </a:r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ООО "</a:t>
            </a:r>
            <a:r>
              <a:rPr lang="ru-RU" sz="2400" dirty="0" err="1" smtClean="0"/>
              <a:t>Билдинг-Индастри</a:t>
            </a:r>
            <a:r>
              <a:rPr lang="ru-RU" sz="2400" dirty="0" smtClean="0"/>
              <a:t>"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АФ "</a:t>
            </a:r>
            <a:r>
              <a:rPr lang="ru-RU" sz="2400" dirty="0" err="1" smtClean="0"/>
              <a:t>Аэлита</a:t>
            </a:r>
            <a:r>
              <a:rPr lang="ru-RU" sz="2400" dirty="0" smtClean="0"/>
              <a:t>"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заведомо ложным можно признать только аудиторское заключение, а результат оказания услуг им не являлся</a:t>
            </a:r>
            <a:endParaRPr lang="ru-RU" sz="2400" dirty="0" smtClean="0"/>
          </a:p>
          <a:p>
            <a:r>
              <a:rPr lang="ru-RU" sz="2400" b="1" i="1" dirty="0" smtClean="0"/>
              <a:t> Результат оказания услуг – заключение по специальному аудиторскому заданию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А74-4071/2012</a:t>
            </a:r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ООО «Участок ЖЭУ № 3»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ИП </a:t>
            </a:r>
            <a:r>
              <a:rPr lang="ru-RU" sz="2400" dirty="0" err="1" smtClean="0"/>
              <a:t>Коробко</a:t>
            </a:r>
            <a:r>
              <a:rPr lang="ru-RU" sz="2400" dirty="0" smtClean="0"/>
              <a:t> Л.А.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заведомо ложным можно признать только аудиторское заключение, а результат оказания услуг им не являлся</a:t>
            </a:r>
            <a:endParaRPr lang="ru-RU" sz="2400" dirty="0" smtClean="0"/>
          </a:p>
          <a:p>
            <a:r>
              <a:rPr lang="ru-RU" sz="2400" b="1" i="1" dirty="0" smtClean="0"/>
              <a:t> Результат оказания услуг – проведение финансово-экономической ревизии по постановлению следователя в рамках уголовного дела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А7 А40-106551/14</a:t>
            </a:r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ФГУП им К. А. Мерецкова РАСН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СРО НП </a:t>
            </a:r>
            <a:r>
              <a:rPr lang="ru-RU" sz="2400" dirty="0" err="1" smtClean="0"/>
              <a:t>МоАП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заведомо ложным можно признать только аудиторское заключение, а результат оказания услуг им не являлся</a:t>
            </a:r>
            <a:endParaRPr lang="ru-RU" sz="2400" dirty="0" smtClean="0"/>
          </a:p>
          <a:p>
            <a:r>
              <a:rPr lang="ru-RU" sz="2400" b="1" i="1" dirty="0" smtClean="0"/>
              <a:t> Результат оказания услуг – Заключение инициативной проверки</a:t>
            </a:r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А56-59490/2017</a:t>
            </a:r>
          </a:p>
          <a:p>
            <a:r>
              <a:rPr lang="ru-RU" sz="2400" b="1" dirty="0" smtClean="0"/>
              <a:t>Истец:	</a:t>
            </a:r>
            <a:r>
              <a:rPr lang="ru-RU" sz="2400" dirty="0" smtClean="0"/>
              <a:t> 	Рыжов В.В.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"ВЕДО-АУДИТ"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u="sng" dirty="0" smtClean="0"/>
          </a:p>
          <a:p>
            <a:pPr algn="ctr">
              <a:buNone/>
            </a:pPr>
            <a:r>
              <a:rPr lang="ru-RU" sz="2400" b="1" u="sng" dirty="0" smtClean="0"/>
              <a:t>  Заведомо ложным аудиторское заключение будет лишь при доказанности отсутствия аудита или наличия рассмотренных документов, явно противоречащих заключению.  Ничто другое не делает аудиторское заключение заведомо ложным.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не доказана ни выдача аудиторского заключения без проведения аудита, ни то, что оно составлено вопреки содержанию представленных аудитору в ходе проверки документов</a:t>
            </a:r>
            <a:endParaRPr lang="ru-RU" sz="2400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Номер дела: 		</a:t>
            </a:r>
            <a:r>
              <a:rPr lang="ru-RU" sz="2400" dirty="0" smtClean="0"/>
              <a:t>А45-17598/2010 </a:t>
            </a:r>
          </a:p>
          <a:p>
            <a:r>
              <a:rPr lang="ru-RU" sz="2400" b="1" dirty="0" smtClean="0"/>
              <a:t>Истец:			</a:t>
            </a:r>
            <a:r>
              <a:rPr lang="ru-RU" sz="2400" dirty="0" smtClean="0"/>
              <a:t>Щебетов С.Д. </a:t>
            </a:r>
          </a:p>
          <a:p>
            <a:r>
              <a:rPr lang="ru-RU" sz="2400" b="1" dirty="0" smtClean="0"/>
              <a:t>Ответчик:		</a:t>
            </a:r>
            <a:r>
              <a:rPr lang="ru-RU" sz="2400" dirty="0" smtClean="0"/>
              <a:t>ООО «Центр-Аудит»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не доказана ни выдача аудиторского заключения без проведения аудита, ни то, что оно составлено вопреки содержанию представленных аудитору в ходе проверки документов</a:t>
            </a:r>
            <a:endParaRPr lang="ru-RU" sz="2400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А40-174106/15-29-1404</a:t>
            </a:r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ООО «СТРАХОВАЯ КОМПАНИЯ 			"ФАКЕЛ"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АФ "КЛАССИКА-АУДИТ"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r>
              <a:rPr lang="ru-RU" sz="2400" b="1" dirty="0" smtClean="0"/>
              <a:t>Иск отклонен, так как не доказана ни выдача аудиторского заключения без проведения аудита, ни то, что оно составлено вопреки содержанию представленных аудитору в ходе проверки документов</a:t>
            </a:r>
            <a:endParaRPr lang="ru-RU" sz="2400" dirty="0" smtClean="0"/>
          </a:p>
          <a:p>
            <a:pPr>
              <a:buNone/>
            </a:pPr>
            <a:endParaRPr lang="ru-RU" sz="2400" b="1" dirty="0" smtClean="0"/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А40-157358/2016</a:t>
            </a:r>
          </a:p>
          <a:p>
            <a:r>
              <a:rPr lang="ru-RU" sz="2400" b="1" dirty="0" smtClean="0"/>
              <a:t>Истец:	</a:t>
            </a:r>
            <a:r>
              <a:rPr lang="ru-RU" sz="2400" dirty="0" smtClean="0"/>
              <a:t> 	ООО «</a:t>
            </a:r>
            <a:r>
              <a:rPr lang="ru-RU" sz="2400" dirty="0" err="1" smtClean="0"/>
              <a:t>Мириал</a:t>
            </a:r>
            <a:r>
              <a:rPr lang="ru-RU" sz="2400" dirty="0" smtClean="0"/>
              <a:t> Рус», Гребнев А.В., 			Карягин Л.Г. </a:t>
            </a:r>
          </a:p>
          <a:p>
            <a:r>
              <a:rPr lang="ru-RU" sz="2400" b="1" dirty="0" smtClean="0"/>
              <a:t>Ответчик:	 </a:t>
            </a:r>
            <a:r>
              <a:rPr lang="ru-RU" sz="2400" dirty="0" smtClean="0"/>
              <a:t>ООО «ФБК»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200" b="1" dirty="0" smtClean="0"/>
              <a:t>Довод истца о том, что выдача аудиторских заключений могла привести к банкротству истца, к невозможности руководства истца делать верные выводы о результатах хозяйственной деятельности и принимать обоснованные решения по управлению обществом были отклонены судом. </a:t>
            </a:r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	А40-63930/18-57-305</a:t>
            </a:r>
          </a:p>
          <a:p>
            <a:r>
              <a:rPr lang="ru-RU" sz="2400" b="1" dirty="0" smtClean="0"/>
              <a:t>Истец:	</a:t>
            </a:r>
            <a:r>
              <a:rPr lang="ru-RU" sz="2400" dirty="0" smtClean="0"/>
              <a:t>  	ООО «ПРОЕКТНО-					АНАЛИТИЧЕСКИЙ ЦЕНТР 				«ЛОРЕС»</a:t>
            </a:r>
          </a:p>
          <a:p>
            <a:r>
              <a:rPr lang="ru-RU" sz="2400" b="1" dirty="0" smtClean="0"/>
              <a:t>Ответчик: 	</a:t>
            </a:r>
            <a:r>
              <a:rPr lang="ru-RU" sz="2400" dirty="0" smtClean="0"/>
              <a:t>АО «</a:t>
            </a:r>
            <a:r>
              <a:rPr lang="ru-RU" sz="2400" dirty="0" err="1" smtClean="0"/>
              <a:t>Аудиторско</a:t>
            </a:r>
            <a:r>
              <a:rPr lang="ru-RU" sz="2400" dirty="0" smtClean="0"/>
              <a:t>-						консультационная фирма «МИАН» </a:t>
            </a:r>
            <a:endParaRPr lang="ru-RU" sz="2400" dirty="0"/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algn="ctr">
              <a:buNone/>
            </a:pPr>
            <a:r>
              <a:rPr lang="ru-RU" sz="2400" b="1" u="sng" dirty="0" smtClean="0"/>
              <a:t>   «Явное противоречие». </a:t>
            </a:r>
            <a:endParaRPr lang="ru-RU" sz="2400" dirty="0" smtClean="0"/>
          </a:p>
          <a:p>
            <a:pPr algn="just">
              <a:buNone/>
            </a:pPr>
            <a:r>
              <a:rPr lang="ru-RU" sz="2400" b="1" dirty="0" smtClean="0"/>
              <a:t>    </a:t>
            </a:r>
          </a:p>
          <a:p>
            <a:pPr algn="just">
              <a:buNone/>
            </a:pPr>
            <a:r>
              <a:rPr lang="ru-RU" sz="2400" b="1" dirty="0" smtClean="0"/>
              <a:t>   Доказывается сравнением текста аудиторского заключения и текста иного документа, составленного аудитором (отчета клиенту, письма, иного документа в файле аудиторской проверки).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5693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24388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29000"/>
            <a:ext cx="8497888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20713"/>
            <a:ext cx="8532812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213100"/>
            <a:ext cx="83597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u="sng" dirty="0" smtClean="0"/>
          </a:p>
          <a:p>
            <a:pPr algn="ctr">
              <a:buNone/>
            </a:pPr>
            <a:r>
              <a:rPr lang="ru-RU" sz="2400" b="1" u="sng" dirty="0" smtClean="0"/>
              <a:t>Иск о признании аудиторских заключений заведомо ложными должен быть подан надлежащим истцом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Федеральный закон № 307-ФЗ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2200" smtClean="0"/>
              <a:t>    Ст.6 ч.6. </a:t>
            </a:r>
          </a:p>
          <a:p>
            <a:pPr>
              <a:buFontTx/>
              <a:buNone/>
            </a:pPr>
            <a:r>
              <a:rPr lang="ru-RU" sz="2200" smtClean="0"/>
              <a:t>     С заявлением в суд о признании аудиторского заключения заведомо ложным вправе обращаться:</a:t>
            </a:r>
          </a:p>
          <a:p>
            <a:r>
              <a:rPr lang="ru-RU" sz="2200" smtClean="0"/>
              <a:t>1) лица, которым адресовано аудиторское заключение (в отношении адресованных им аудиторских заключений);</a:t>
            </a:r>
          </a:p>
          <a:p>
            <a:r>
              <a:rPr lang="ru-RU" sz="2200" smtClean="0"/>
              <a:t>2) Центральный банк Российской Федерации (в отношении аудиторских заключений о бухгалтерской (финансовой) отчетности организаций, в отношении которых он осуществляет контроль и надзор);</a:t>
            </a:r>
          </a:p>
          <a:p>
            <a:pPr algn="just"/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Федеральный закон № 307-ФЗ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2200" smtClean="0"/>
              <a:t>3) федеральный орган исполнительной власти, осуществляющий функции по контролю и надзору в финансово-бюджетной сфере (далее - уполномоченный федеральный орган по контролю и надзору) (в отношении аудиторских заключений о бухгалтерской (финансовой) отчетности организаций, указанных в </a:t>
            </a:r>
            <a:r>
              <a:rPr lang="ru-RU" sz="2200" smtClean="0">
                <a:hlinkClick r:id="rId2"/>
              </a:rPr>
              <a:t>части 3 статьи 5</a:t>
            </a:r>
            <a:r>
              <a:rPr lang="ru-RU" sz="2200" smtClean="0"/>
              <a:t> настоящего Федерального закона);</a:t>
            </a:r>
          </a:p>
          <a:p>
            <a:r>
              <a:rPr lang="ru-RU" sz="2200" smtClean="0"/>
              <a:t>4) государственная корпорация "Агентство по страхованию вкладов" (в отношении аудиторских заключений о бухгалтерской (финансовой) отчетности кредитных организаций);</a:t>
            </a:r>
          </a:p>
          <a:p>
            <a:r>
              <a:rPr lang="ru-RU" sz="2200" smtClean="0"/>
              <a:t>5) иные лица в случаях, определенных федеральными законами.</a:t>
            </a:r>
          </a:p>
          <a:p>
            <a:pPr algn="just"/>
            <a:endParaRPr lang="ru-RU" sz="2800" smtClean="0"/>
          </a:p>
          <a:p>
            <a:pPr>
              <a:lnSpc>
                <a:spcPct val="90000"/>
              </a:lnSpc>
              <a:buFontTx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052513"/>
            <a:ext cx="84709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> </a:t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2400" b="1" smtClean="0"/>
              <a:t> 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en-US" sz="2400" smtClean="0"/>
              <a:t> </a:t>
            </a:r>
            <a:endParaRPr lang="ru-RU" sz="2400" b="1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175"/>
            <a:ext cx="85328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205038"/>
            <a:ext cx="798830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Арбитражная практика признания аудиторских заключений заведомо ложными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endParaRPr lang="ru-RU" sz="2400" dirty="0" smtClean="0"/>
          </a:p>
          <a:p>
            <a:r>
              <a:rPr lang="ru-RU" sz="2400" b="1" dirty="0" smtClean="0"/>
              <a:t>Аудиторское заключение признано заведомо ложным, так как отчет аудитора явно противоречат содержанию аудиторского заключения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r>
              <a:rPr lang="ru-RU" sz="2400" b="1" dirty="0" smtClean="0"/>
              <a:t>Номер дела: </a:t>
            </a:r>
            <a:r>
              <a:rPr lang="ru-RU" sz="2400" dirty="0" smtClean="0"/>
              <a:t>     </a:t>
            </a:r>
            <a:r>
              <a:rPr lang="ru-RU" sz="2400" u="sng" dirty="0" smtClean="0"/>
              <a:t>А41-12754/10</a:t>
            </a:r>
            <a:endParaRPr lang="ru-RU" sz="2400" dirty="0" smtClean="0"/>
          </a:p>
          <a:p>
            <a:r>
              <a:rPr lang="ru-RU" sz="2400" b="1" dirty="0" smtClean="0"/>
              <a:t>Истец:		</a:t>
            </a:r>
            <a:r>
              <a:rPr lang="ru-RU" sz="2400" dirty="0" smtClean="0"/>
              <a:t>Конкурсный управляющий КБ 				ООО "</a:t>
            </a:r>
            <a:r>
              <a:rPr lang="ru-RU" sz="2400" dirty="0" err="1" smtClean="0"/>
              <a:t>ИТ-Банк</a:t>
            </a:r>
            <a:r>
              <a:rPr lang="ru-RU" sz="2400" dirty="0" smtClean="0"/>
              <a:t>"</a:t>
            </a:r>
            <a:r>
              <a:rPr lang="ru-RU" sz="2400" b="1" dirty="0" smtClean="0"/>
              <a:t>	</a:t>
            </a:r>
            <a:r>
              <a:rPr lang="ru-RU" sz="2400" dirty="0" smtClean="0"/>
              <a:t> </a:t>
            </a:r>
          </a:p>
          <a:p>
            <a:r>
              <a:rPr lang="ru-RU" sz="2400" b="1" dirty="0" smtClean="0"/>
              <a:t>Ответчик:	</a:t>
            </a:r>
            <a:r>
              <a:rPr lang="ru-RU" sz="2400" dirty="0" smtClean="0"/>
              <a:t>ООО АФ "</a:t>
            </a:r>
            <a:r>
              <a:rPr lang="ru-RU" sz="2400" dirty="0" err="1" smtClean="0"/>
              <a:t>Аконт</a:t>
            </a:r>
            <a:r>
              <a:rPr lang="ru-RU" sz="2400" dirty="0" smtClean="0"/>
              <a:t>"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Описание: C:\Users\МОАП\AppData\Local\Microsoft\Windows\Temporary Internet Files\Content.Outlook\2HS267LW\logo2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Решение арбитражного суда Московской области </a:t>
            </a:r>
            <a:br>
              <a:rPr lang="ru-RU" sz="2400" b="1" smtClean="0"/>
            </a:br>
            <a:r>
              <a:rPr lang="ru-RU" sz="2400" b="1" smtClean="0"/>
              <a:t>16 июля 2010, Дело No А41-12754/10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   По результатам проведенного аудита Ответчиком было изготовлено два документа: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– Аудиторское заключение от 29.04.2009г. по финансовой (бухгалтерской) отчетности КБ «ИТ - Банк» (ООО), за 2008г.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/>
              <a:t>– Отчет от 06.05.2009г. о проверке достоверности годовой бухгалтерской отчетности КБ «</a:t>
            </a:r>
            <a:r>
              <a:rPr lang="ru-RU" sz="2800" dirty="0" err="1" smtClean="0"/>
              <a:t>ИТ-Банк</a:t>
            </a:r>
            <a:r>
              <a:rPr lang="ru-RU" sz="2800" dirty="0" smtClean="0"/>
              <a:t>» (ООО) , подготовленной по итогам деятельности за период с 01.01по 31.12.2008г.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Решение арбитражного суда Московской области </a:t>
            </a:r>
            <a:br>
              <a:rPr lang="ru-RU" sz="2400" b="1" smtClean="0"/>
            </a:br>
            <a:r>
              <a:rPr lang="ru-RU" sz="2400" b="1" smtClean="0"/>
              <a:t>16 июля 2010, Дело No А41-12754/10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   По результатам проведенного аудита Ответчиком было изготовлено два документа: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– Аудиторское заключение от 29.04.2009г. по финансовой (бухгалтерской) отчетности КБ «ИТ - Банк» (ООО), за 2008г.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smtClean="0"/>
              <a:t>– Отчет от 06.05.2009г. о проверке достоверности годовой бухгалтерской отчетности КБ «ИТ-Банк» (ООО) , подготовленной по итогам деятельности за период с 01.01по 31.12.2008г.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/>
              <a:t>Решение арбитражного суда Московской области </a:t>
            </a:r>
            <a:br>
              <a:rPr lang="ru-RU" sz="2400" b="1" smtClean="0"/>
            </a:br>
            <a:r>
              <a:rPr lang="ru-RU" sz="2400" b="1" smtClean="0"/>
              <a:t>16 июля 2010, Дело No А41-12754/10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Вышеуказанное Аудиторское заключение выражает безоговорочное положительное мнение Ответчика.   Однако, исходя из п. 4 Итоговой части Отчета о проверке достоверности годовой бухгалтерской отчетности следует, что достоверность отчетности может быть подтверждена </a:t>
            </a:r>
            <a:r>
              <a:rPr lang="ru-RU" sz="2400" smtClean="0">
                <a:solidFill>
                  <a:srgbClr val="FF3300"/>
                </a:solidFill>
              </a:rPr>
              <a:t>только с учетом устранения выявленных нарушений</a:t>
            </a:r>
            <a:r>
              <a:rPr lang="ru-RU" sz="240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В то же время, Аудиторское заключение не содержит каких-либо упоминаний о выявленных нарушениях.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smtClean="0"/>
              <a:t>Исходя из выводов вышеуказанных документов, суд усматривает противоречие. Более того, учитывая то, что Отчет датирован позже Аудиторского заключения, устранение выявленных нарушения невозможно в силу объективных обстоятельств.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15953</TotalTime>
  <Words>1760</Words>
  <Application>Microsoft Office PowerPoint</Application>
  <PresentationFormat>Экран (4:3)</PresentationFormat>
  <Paragraphs>226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Оформление по умолчанию</vt:lpstr>
      <vt:lpstr>  </vt:lpstr>
      <vt:lpstr>Федеральный закон № 307-ФЗ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Решение арбитражного суда Московской области  16 июля 2010, Дело No А41-12754/10</vt:lpstr>
      <vt:lpstr>Решение арбитражного суда Московской области  16 июля 2010, Дело No А41-12754/10</vt:lpstr>
      <vt:lpstr>Решение арбитражного суда Московской области  16 июля 2010, Дело No А41-12754/10</vt:lpstr>
      <vt:lpstr>Постановление Десятого арбитражного апелляционного суда 26 октября 2010  Дело No А41-12754/10</vt:lpstr>
      <vt:lpstr>Газета «Коммерсантъ»         No62/П (4603), 11.04.2011 </vt:lpstr>
      <vt:lpstr>Слайд 12</vt:lpstr>
      <vt:lpstr>Арбитражная практика признания аудиторских заключений заведомо ложными</vt:lpstr>
      <vt:lpstr>Решение арбитражного суда Ростовской области  03.09.2018  Дело No А53-14617/19</vt:lpstr>
      <vt:lpstr>Решение арбитражного суда Ростовской области  03.09.2018  Дело No А53-14617/18</vt:lpstr>
      <vt:lpstr>Решение арбитражного суда Ростовской области  03.09.2018  Дело No А53-14617/18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                </vt:lpstr>
      <vt:lpstr>                 </vt:lpstr>
      <vt:lpstr>                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Решение арбитражного суда Смоленской области  27.04.2015  Дело No А62-4776/2014</vt:lpstr>
      <vt:lpstr>Решение арбитражного суда Смоленской области  27.04.2015  Дело No А62-4776/2014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Арбитражная практика признания аудиторских заключений заведомо ложными</vt:lpstr>
      <vt:lpstr>                 </vt:lpstr>
      <vt:lpstr>                 </vt:lpstr>
      <vt:lpstr>Слайд 52</vt:lpstr>
      <vt:lpstr>Арбитражная практика признания аудиторских заключений заведомо ложными</vt:lpstr>
      <vt:lpstr>Федеральный закон № 307-ФЗ</vt:lpstr>
      <vt:lpstr>Федеральный закон № 307-ФЗ</vt:lpstr>
      <vt:lpstr>                 </vt:lpstr>
      <vt:lpstr>         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требования к оформлению аудиторского заключения</dc:title>
  <dc:creator>Администратор</dc:creator>
  <cp:lastModifiedBy>user</cp:lastModifiedBy>
  <cp:revision>170</cp:revision>
  <dcterms:created xsi:type="dcterms:W3CDTF">2010-12-26T16:31:34Z</dcterms:created>
  <dcterms:modified xsi:type="dcterms:W3CDTF">2019-12-24T08:36:17Z</dcterms:modified>
</cp:coreProperties>
</file>