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drawings/drawing7.xml" ContentType="application/vnd.openxmlformats-officedocument.drawingml.chartshap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drawings/drawing5.xml" ContentType="application/vnd.openxmlformats-officedocument.drawingml.chartshapes+xml"/>
  <Override PartName="/ppt/drawings/drawing6.xml" ContentType="application/vnd.openxmlformats-officedocument.drawingml.chartshape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68" r:id="rId1"/>
  </p:sldMasterIdLst>
  <p:notesMasterIdLst>
    <p:notesMasterId r:id="rId14"/>
  </p:notesMasterIdLst>
  <p:handoutMasterIdLst>
    <p:handoutMasterId r:id="rId15"/>
  </p:handoutMasterIdLst>
  <p:sldIdLst>
    <p:sldId id="267" r:id="rId2"/>
    <p:sldId id="269" r:id="rId3"/>
    <p:sldId id="270" r:id="rId4"/>
    <p:sldId id="263" r:id="rId5"/>
    <p:sldId id="271" r:id="rId6"/>
    <p:sldId id="273" r:id="rId7"/>
    <p:sldId id="264" r:id="rId8"/>
    <p:sldId id="260" r:id="rId9"/>
    <p:sldId id="261" r:id="rId10"/>
    <p:sldId id="268" r:id="rId11"/>
    <p:sldId id="276" r:id="rId12"/>
    <p:sldId id="27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7990" autoAdjust="0"/>
  </p:normalViewPr>
  <p:slideViewPr>
    <p:cSldViewPr>
      <p:cViewPr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Office_Excel_Worksheet6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Office_Excel_Worksheet7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Office_Excel_Worksheet8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bar"/>
        <c:grouping val="clustered"/>
        <c:dLbls>
          <c:showVal val="1"/>
        </c:dLbls>
        <c:overlap val="-25"/>
        <c:axId val="40051456"/>
        <c:axId val="38663296"/>
      </c:barChart>
      <c:valAx>
        <c:axId val="38663296"/>
        <c:scaling>
          <c:orientation val="minMax"/>
        </c:scaling>
        <c:delete val="1"/>
        <c:axPos val="b"/>
        <c:numFmt formatCode="General" sourceLinked="1"/>
        <c:tickLblPos val="nextTo"/>
        <c:crossAx val="40051456"/>
        <c:crosses val="autoZero"/>
        <c:crossBetween val="between"/>
      </c:valAx>
      <c:catAx>
        <c:axId val="40051456"/>
        <c:scaling>
          <c:orientation val="minMax"/>
        </c:scaling>
        <c:delete val="1"/>
        <c:axPos val="l"/>
        <c:majorTickMark val="none"/>
        <c:tickLblPos val="nextTo"/>
        <c:crossAx val="38663296"/>
        <c:crosses val="autoZero"/>
        <c:auto val="1"/>
        <c:lblAlgn val="ctr"/>
        <c:lblOffset val="100"/>
      </c:catAx>
    </c:plotArea>
    <c:plotVisOnly val="1"/>
  </c:chart>
  <c:txPr>
    <a:bodyPr/>
    <a:lstStyle/>
    <a:p>
      <a:pPr>
        <a:defRPr sz="1800" b="1">
          <a:solidFill>
            <a:schemeClr val="tx1">
              <a:lumMod val="95000"/>
              <a:lumOff val="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imes New Roman" pitchFamily="18" charset="0"/>
          <a:cs typeface="Times New Roman" pitchFamily="18" charset="0"/>
        </a:defRPr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bar"/>
        <c:grouping val="clustered"/>
        <c:dLbls>
          <c:showVal val="1"/>
        </c:dLbls>
        <c:overlap val="-25"/>
        <c:axId val="69153152"/>
        <c:axId val="69151360"/>
      </c:barChart>
      <c:valAx>
        <c:axId val="69151360"/>
        <c:scaling>
          <c:orientation val="minMax"/>
        </c:scaling>
        <c:delete val="1"/>
        <c:axPos val="b"/>
        <c:numFmt formatCode="General" sourceLinked="1"/>
        <c:tickLblPos val="nextTo"/>
        <c:crossAx val="69153152"/>
        <c:crosses val="autoZero"/>
        <c:crossBetween val="between"/>
      </c:valAx>
      <c:catAx>
        <c:axId val="69153152"/>
        <c:scaling>
          <c:orientation val="minMax"/>
        </c:scaling>
        <c:delete val="1"/>
        <c:axPos val="l"/>
        <c:majorTickMark val="none"/>
        <c:tickLblPos val="nextTo"/>
        <c:crossAx val="69151360"/>
        <c:crosses val="autoZero"/>
        <c:auto val="1"/>
        <c:lblAlgn val="ctr"/>
        <c:lblOffset val="100"/>
      </c:catAx>
    </c:plotArea>
    <c:plotVisOnly val="1"/>
  </c:chart>
  <c:txPr>
    <a:bodyPr/>
    <a:lstStyle/>
    <a:p>
      <a:pPr>
        <a:defRPr sz="1800" b="1">
          <a:solidFill>
            <a:schemeClr val="tx1">
              <a:lumMod val="95000"/>
              <a:lumOff val="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imes New Roman" pitchFamily="18" charset="0"/>
          <a:cs typeface="Times New Roman" pitchFamily="18" charset="0"/>
        </a:defRPr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bar"/>
        <c:grouping val="clustered"/>
        <c:dLbls>
          <c:showVal val="1"/>
        </c:dLbls>
        <c:overlap val="-25"/>
        <c:axId val="70825088"/>
        <c:axId val="69160320"/>
      </c:barChart>
      <c:valAx>
        <c:axId val="69160320"/>
        <c:scaling>
          <c:orientation val="minMax"/>
        </c:scaling>
        <c:delete val="1"/>
        <c:axPos val="b"/>
        <c:numFmt formatCode="General" sourceLinked="1"/>
        <c:tickLblPos val="nextTo"/>
        <c:crossAx val="70825088"/>
        <c:crosses val="autoZero"/>
        <c:crossBetween val="between"/>
      </c:valAx>
      <c:catAx>
        <c:axId val="70825088"/>
        <c:scaling>
          <c:orientation val="minMax"/>
        </c:scaling>
        <c:delete val="1"/>
        <c:axPos val="l"/>
        <c:majorTickMark val="none"/>
        <c:tickLblPos val="nextTo"/>
        <c:crossAx val="69160320"/>
        <c:crosses val="autoZero"/>
        <c:auto val="1"/>
        <c:lblAlgn val="ctr"/>
        <c:lblOffset val="100"/>
      </c:catAx>
    </c:plotArea>
    <c:plotVisOnly val="1"/>
  </c:chart>
  <c:txPr>
    <a:bodyPr/>
    <a:lstStyle/>
    <a:p>
      <a:pPr>
        <a:defRPr sz="1800" b="1">
          <a:solidFill>
            <a:schemeClr val="tx1">
              <a:lumMod val="95000"/>
              <a:lumOff val="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imes New Roman" pitchFamily="18" charset="0"/>
          <a:cs typeface="Times New Roman" pitchFamily="18" charset="0"/>
        </a:defRPr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bar"/>
        <c:grouping val="clustered"/>
        <c:dLbls>
          <c:showVal val="1"/>
        </c:dLbls>
        <c:overlap val="-25"/>
        <c:axId val="70910720"/>
        <c:axId val="70900736"/>
      </c:barChart>
      <c:valAx>
        <c:axId val="70900736"/>
        <c:scaling>
          <c:orientation val="minMax"/>
        </c:scaling>
        <c:delete val="1"/>
        <c:axPos val="b"/>
        <c:numFmt formatCode="General" sourceLinked="1"/>
        <c:tickLblPos val="nextTo"/>
        <c:crossAx val="70910720"/>
        <c:crosses val="autoZero"/>
        <c:crossBetween val="between"/>
      </c:valAx>
      <c:catAx>
        <c:axId val="70910720"/>
        <c:scaling>
          <c:orientation val="minMax"/>
        </c:scaling>
        <c:delete val="1"/>
        <c:axPos val="l"/>
        <c:majorTickMark val="none"/>
        <c:tickLblPos val="nextTo"/>
        <c:crossAx val="70900736"/>
        <c:crosses val="autoZero"/>
        <c:auto val="1"/>
        <c:lblAlgn val="ctr"/>
        <c:lblOffset val="100"/>
      </c:catAx>
    </c:plotArea>
    <c:plotVisOnly val="1"/>
  </c:chart>
  <c:txPr>
    <a:bodyPr/>
    <a:lstStyle/>
    <a:p>
      <a:pPr>
        <a:defRPr sz="1800" b="1">
          <a:solidFill>
            <a:schemeClr val="tx1">
              <a:lumMod val="95000"/>
              <a:lumOff val="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imes New Roman" pitchFamily="18" charset="0"/>
          <a:cs typeface="Times New Roman" pitchFamily="18" charset="0"/>
        </a:defRPr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bar"/>
        <c:grouping val="clustered"/>
        <c:dLbls>
          <c:showVal val="1"/>
        </c:dLbls>
        <c:overlap val="-25"/>
        <c:axId val="80617856"/>
        <c:axId val="80616064"/>
      </c:barChart>
      <c:valAx>
        <c:axId val="80616064"/>
        <c:scaling>
          <c:orientation val="minMax"/>
        </c:scaling>
        <c:delete val="1"/>
        <c:axPos val="b"/>
        <c:numFmt formatCode="General" sourceLinked="1"/>
        <c:tickLblPos val="nextTo"/>
        <c:crossAx val="80617856"/>
        <c:crosses val="autoZero"/>
        <c:crossBetween val="between"/>
      </c:valAx>
      <c:catAx>
        <c:axId val="80617856"/>
        <c:scaling>
          <c:orientation val="minMax"/>
        </c:scaling>
        <c:delete val="1"/>
        <c:axPos val="l"/>
        <c:majorTickMark val="none"/>
        <c:tickLblPos val="nextTo"/>
        <c:crossAx val="80616064"/>
        <c:crosses val="autoZero"/>
        <c:auto val="1"/>
        <c:lblAlgn val="ctr"/>
        <c:lblOffset val="100"/>
      </c:catAx>
    </c:plotArea>
    <c:plotVisOnly val="1"/>
  </c:chart>
  <c:txPr>
    <a:bodyPr/>
    <a:lstStyle/>
    <a:p>
      <a:pPr>
        <a:defRPr sz="1800" b="1">
          <a:solidFill>
            <a:schemeClr val="tx1">
              <a:lumMod val="95000"/>
              <a:lumOff val="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imes New Roman" pitchFamily="18" charset="0"/>
          <a:cs typeface="Times New Roman" pitchFamily="18" charset="0"/>
        </a:defRPr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40170189252659161"/>
          <c:y val="0.41208450895440807"/>
          <c:w val="0.55297647004650763"/>
          <c:h val="0.56112724627198562"/>
        </c:manualLayout>
      </c:layout>
      <c:barChart>
        <c:barDir val="bar"/>
        <c:grouping val="clustered"/>
        <c:ser>
          <c:idx val="1"/>
          <c:order val="0"/>
          <c:tx>
            <c:strRef>
              <c:f>Лист1!$C$1</c:f>
              <c:strCache>
                <c:ptCount val="1"/>
                <c:pt idx="0">
                  <c:v>Количество нарушений по исполнению расходной части федерального бюджета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effectLst>
              <a:innerShdw blurRad="63500" dist="50800" dir="162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dPt>
            <c:idx val="0"/>
            <c:spPr>
              <a:solidFill>
                <a:schemeClr val="accent2">
                  <a:lumMod val="60000"/>
                  <a:lumOff val="40000"/>
                </a:schemeClr>
              </a:solidFill>
              <a:effectLst>
                <a:innerShdw blurRad="114300">
                  <a:prstClr val="black"/>
                </a:inn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Lbls>
            <c:dLbl>
              <c:idx val="0"/>
              <c:layout>
                <c:manualLayout>
                  <c:x val="-0.37719309757332964"/>
                  <c:y val="-2.4352949794188778E-3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/>
                      <a:t>54 нарушения</a:t>
                    </a:r>
                    <a:endParaRPr lang="en-US" sz="1600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0.44152046783625792"/>
                  <c:y val="2.4352949794188778E-3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 smtClean="0"/>
                      <a:t>71</a:t>
                    </a:r>
                    <a:r>
                      <a:rPr lang="ru-RU" sz="1600" dirty="0" smtClean="0"/>
                      <a:t> нарушение</a:t>
                    </a:r>
                    <a:endParaRPr lang="en-US" sz="1600" dirty="0"/>
                  </a:p>
                </c:rich>
              </c:tx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I полугодие  2012 года                               (7 проверок - 75 нарушений)</c:v>
                </c:pt>
                <c:pt idx="1">
                  <c:v>I полугодие  2013 года                                                                                                                                  (14 проверок - 116 нарушений)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54</c:v>
                </c:pt>
                <c:pt idx="1">
                  <c:v>71</c:v>
                </c:pt>
              </c:numCache>
            </c:numRef>
          </c:val>
        </c:ser>
        <c:ser>
          <c:idx val="2"/>
          <c:order val="1"/>
          <c:tx>
            <c:strRef>
              <c:f>Лист1!$D$1</c:f>
              <c:strCache>
                <c:ptCount val="1"/>
                <c:pt idx="0">
                  <c:v>Количство нарушений по кассовому обслуживанию исполнения бюджета Волгоградской области 
(местного бюджета)
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dLbls>
            <c:dLbl>
              <c:idx val="0"/>
              <c:layout>
                <c:manualLayout>
                  <c:x val="-0.14912280701754385"/>
                  <c:y val="2.4351032239087788E-3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 smtClean="0"/>
                      <a:t>2</a:t>
                    </a:r>
                    <a:r>
                      <a:rPr lang="ru-RU" sz="1600" dirty="0" smtClean="0"/>
                      <a:t>1 нарушение</a:t>
                    </a:r>
                    <a:endParaRPr lang="en-US" sz="1600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0.31871345029239767"/>
                  <c:y val="1.461176987651328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 </a:t>
                    </a:r>
                    <a:r>
                      <a:rPr lang="en-US" sz="1600" dirty="0" smtClean="0"/>
                      <a:t>45 </a:t>
                    </a:r>
                    <a:r>
                      <a:rPr lang="ru-RU" sz="1600" dirty="0" smtClean="0"/>
                      <a:t>нарушений</a:t>
                    </a:r>
                  </a:p>
                  <a:p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I полугодие  2012 года                               (7 проверок - 75 нарушений)</c:v>
                </c:pt>
                <c:pt idx="1">
                  <c:v>I полугодие  2013 года                                                                                                                                  (14 проверок - 116 нарушений)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21</c:v>
                </c:pt>
                <c:pt idx="1">
                  <c:v>45</c:v>
                </c:pt>
              </c:numCache>
            </c:numRef>
          </c:val>
        </c:ser>
        <c:dLbls>
          <c:showVal val="1"/>
        </c:dLbls>
        <c:overlap val="-25"/>
        <c:axId val="81088896"/>
        <c:axId val="80865920"/>
      </c:barChart>
      <c:valAx>
        <c:axId val="80865920"/>
        <c:scaling>
          <c:orientation val="minMax"/>
        </c:scaling>
        <c:delete val="1"/>
        <c:axPos val="b"/>
        <c:numFmt formatCode="General" sourceLinked="1"/>
        <c:tickLblPos val="nextTo"/>
        <c:crossAx val="81088896"/>
        <c:crosses val="autoZero"/>
        <c:crossBetween val="between"/>
      </c:valAx>
      <c:catAx>
        <c:axId val="81088896"/>
        <c:scaling>
          <c:orientation val="minMax"/>
        </c:scaling>
        <c:axPos val="l"/>
        <c:majorTickMark val="none"/>
        <c:tickLblPos val="nextTo"/>
        <c:spPr>
          <a:effectLst>
            <a:innerShdw blurRad="63500" dist="50800" dir="18900000">
              <a:prstClr val="black">
                <a:alpha val="50000"/>
              </a:prstClr>
            </a:innerShdw>
          </a:effectLst>
        </c:spPr>
        <c:crossAx val="80865920"/>
        <c:crosses val="autoZero"/>
        <c:auto val="1"/>
        <c:lblAlgn val="ctr"/>
        <c:lblOffset val="100"/>
      </c:catAx>
    </c:plotArea>
    <c:legend>
      <c:legendPos val="t"/>
      <c:legendEntry>
        <c:idx val="1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0"/>
        <c:txPr>
          <a:bodyPr/>
          <a:lstStyle/>
          <a:p>
            <a:pPr>
              <a:defRPr sz="1600"/>
            </a:pPr>
            <a:endParaRPr lang="ru-RU"/>
          </a:p>
        </c:txPr>
      </c:legendEntry>
      <c:layout>
        <c:manualLayout>
          <c:xMode val="edge"/>
          <c:yMode val="edge"/>
          <c:x val="6.6255122714923786E-2"/>
          <c:y val="0.17777653349757841"/>
          <c:w val="0.86748975457015265"/>
          <c:h val="0.32928447965416613"/>
        </c:manualLayout>
      </c:layout>
    </c:legend>
    <c:plotVisOnly val="1"/>
  </c:chart>
  <c:txPr>
    <a:bodyPr/>
    <a:lstStyle/>
    <a:p>
      <a:pPr>
        <a:defRPr sz="1800" b="1">
          <a:solidFill>
            <a:schemeClr val="tx1">
              <a:lumMod val="95000"/>
              <a:lumOff val="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imes New Roman" pitchFamily="18" charset="0"/>
          <a:cs typeface="Times New Roman" pitchFamily="18" charset="0"/>
        </a:defRPr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5"/>
  <c:chart>
    <c:autoTitleDeleted val="1"/>
    <c:plotArea>
      <c:layout>
        <c:manualLayout>
          <c:layoutTarget val="inner"/>
          <c:xMode val="edge"/>
          <c:yMode val="edge"/>
          <c:x val="0.31409582482745274"/>
          <c:y val="0.48108633031754866"/>
          <c:w val="0.61954615048119077"/>
          <c:h val="0.44083972320429432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Средний показатель нарушений на одну проверку по исполнению расходной части федерального бюджета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2"/>
                <c:pt idx="0">
                  <c:v>I полугодие  2012 года                                                              (7 проверок)</c:v>
                </c:pt>
                <c:pt idx="1">
                  <c:v>I полугодие  2013 года                                      (14 проверок)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7.71</c:v>
                </c:pt>
                <c:pt idx="1">
                  <c:v>5.07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показатель нарушений на одну проверку  по кассовому обслуживанию исполнения бюджета Волгоградской области 
(местного бюджета)
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c:spPr>
          <c:dLbls>
            <c:txPr>
              <a:bodyPr/>
              <a:lstStyle/>
              <a:p>
                <a:pPr>
                  <a:defRPr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2"/>
                <c:pt idx="0">
                  <c:v>I полугодие  2012 года                                                              (7 проверок)</c:v>
                </c:pt>
                <c:pt idx="1">
                  <c:v>I полугодие  2013 года                                      (14 проверок)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</c:v>
                </c:pt>
                <c:pt idx="1">
                  <c:v>3.21</c:v>
                </c:pt>
              </c:numCache>
            </c:numRef>
          </c:val>
        </c:ser>
        <c:dLbls>
          <c:showVal val="1"/>
        </c:dLbls>
        <c:overlap val="-25"/>
        <c:axId val="81445248"/>
        <c:axId val="81447168"/>
      </c:barChart>
      <c:catAx>
        <c:axId val="81445248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1447168"/>
        <c:crosses val="autoZero"/>
        <c:auto val="1"/>
        <c:lblAlgn val="ctr"/>
        <c:lblOffset val="100"/>
      </c:catAx>
      <c:valAx>
        <c:axId val="81447168"/>
        <c:scaling>
          <c:orientation val="minMax"/>
        </c:scaling>
        <c:delete val="1"/>
        <c:axPos val="b"/>
        <c:numFmt formatCode="General" sourceLinked="1"/>
        <c:tickLblPos val="nextTo"/>
        <c:crossAx val="8144524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05"/>
          <c:y val="0.16228971007926454"/>
          <c:w val="0.9"/>
          <c:h val="0.46829367853083276"/>
        </c:manualLayout>
      </c:layout>
      <c:txPr>
        <a:bodyPr/>
        <a:lstStyle/>
        <a:p>
          <a:pPr>
            <a:defRPr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0</c:v>
                </c:pt>
              </c:strCache>
            </c:strRef>
          </c:tx>
          <c:marker>
            <c:symbol val="none"/>
          </c:marker>
          <c:dLbls>
            <c:showVal val="1"/>
          </c:dLbls>
          <c:cat>
            <c:strRef>
              <c:f>Лист1!$A$2:$A$4</c:f>
              <c:strCache>
                <c:ptCount val="3"/>
                <c:pt idx="0">
                  <c:v>апрель</c:v>
                </c:pt>
                <c:pt idx="1">
                  <c:v>июль</c:v>
                </c:pt>
                <c:pt idx="2">
                  <c:v>октябрь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</c:v>
                </c:pt>
                <c:pt idx="1">
                  <c:v>5</c:v>
                </c:pt>
                <c:pt idx="2">
                  <c:v>1</c:v>
                </c:pt>
              </c:numCache>
            </c:numRef>
          </c:val>
        </c:ser>
        <c:marker val="1"/>
        <c:axId val="81522688"/>
        <c:axId val="81524224"/>
      </c:lineChart>
      <c:catAx>
        <c:axId val="81522688"/>
        <c:scaling>
          <c:orientation val="minMax"/>
        </c:scaling>
        <c:axPos val="b"/>
        <c:tickLblPos val="nextTo"/>
        <c:crossAx val="81524224"/>
        <c:crosses val="autoZero"/>
        <c:auto val="1"/>
        <c:lblAlgn val="ctr"/>
        <c:lblOffset val="100"/>
      </c:catAx>
      <c:valAx>
        <c:axId val="81524224"/>
        <c:scaling>
          <c:orientation val="minMax"/>
        </c:scaling>
        <c:axPos val="l"/>
        <c:majorGridlines/>
        <c:numFmt formatCode="General" sourceLinked="1"/>
        <c:tickLblPos val="nextTo"/>
        <c:crossAx val="81522688"/>
        <c:crosses val="autoZero"/>
        <c:crossBetween val="between"/>
      </c:valAx>
    </c:plotArea>
    <c:plotVisOnly val="1"/>
  </c:chart>
  <c:txPr>
    <a:bodyPr/>
    <a:lstStyle/>
    <a:p>
      <a:pPr>
        <a:defRPr sz="2000" b="1"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1</cdr:x>
      <cdr:y>0.61111</cdr:y>
    </cdr:to>
    <cdr:sp macro="" textlink="">
      <cdr:nvSpPr>
        <cdr:cNvPr id="6" name="Заголовок 9"/>
        <cdr:cNvSpPr>
          <a:spLocks xmlns:a="http://schemas.openxmlformats.org/drawingml/2006/main" noGrp="1"/>
        </cdr:cNvSpPr>
      </cdr:nvSpPr>
      <cdr:spPr bwMode="auto">
        <a:xfrm xmlns:a="http://schemas.openxmlformats.org/drawingml/2006/main">
          <a:off x="0" y="0"/>
          <a:ext cx="8686800" cy="31432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="horz" wrap="square" lIns="91440" tIns="45720" rIns="91440" bIns="45720" numCol="1" anchor="ctr" anchorCtr="0" compatLnSpc="1">
          <a:prstTxWarp prst="textNoShape">
            <a:avLst/>
          </a:prstTxWarp>
        </a:bodyPr>
        <a:lstStyle xmlns:a="http://schemas.openxmlformats.org/drawingml/2006/main">
          <a:lvl1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rgbClr val="000000"/>
              </a:solidFill>
              <a:latin typeface="Arial"/>
            </a:defRPr>
          </a:lvl1pPr>
          <a:lvl2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rgbClr val="000000"/>
              </a:solidFill>
              <a:latin typeface="Arial" charset="0"/>
            </a:defRPr>
          </a:lvl2pPr>
          <a:lvl3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rgbClr val="000000"/>
              </a:solidFill>
              <a:latin typeface="Arial" charset="0"/>
            </a:defRPr>
          </a:lvl3pPr>
          <a:lvl4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rgbClr val="000000"/>
              </a:solidFill>
              <a:latin typeface="Arial" charset="0"/>
            </a:defRPr>
          </a:lvl4pPr>
          <a:lvl5pPr algn="ctr" rtl="0" eaLnBrk="0" fontAlgn="base" hangingPunct="0">
            <a:spcBef>
              <a:spcPct val="0"/>
            </a:spcBef>
            <a:spcAft>
              <a:spcPct val="0"/>
            </a:spcAft>
            <a:defRPr sz="4400">
              <a:solidFill>
                <a:srgbClr val="000000"/>
              </a:solidFill>
              <a:latin typeface="Arial" charset="0"/>
            </a:defRPr>
          </a:lvl5pPr>
          <a:lvl6pPr marL="4572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rgbClr val="000000"/>
              </a:solidFill>
              <a:latin typeface="Arial" charset="0"/>
            </a:defRPr>
          </a:lvl6pPr>
          <a:lvl7pPr marL="9144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rgbClr val="000000"/>
              </a:solidFill>
              <a:latin typeface="Arial" charset="0"/>
            </a:defRPr>
          </a:lvl7pPr>
          <a:lvl8pPr marL="13716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rgbClr val="000000"/>
              </a:solidFill>
              <a:latin typeface="Arial" charset="0"/>
            </a:defRPr>
          </a:lvl8pPr>
          <a:lvl9pPr marL="1828800" algn="ctr" rtl="0" fontAlgn="base">
            <a:spcBef>
              <a:spcPct val="0"/>
            </a:spcBef>
            <a:spcAft>
              <a:spcPct val="0"/>
            </a:spcAft>
            <a:defRPr sz="4400">
              <a:solidFill>
                <a:srgbClr val="000000"/>
              </a:solidFill>
              <a:latin typeface="Arial" charset="0"/>
            </a:defRPr>
          </a:lvl9pPr>
        </a:lstStyle>
        <a:p xmlns:a="http://schemas.openxmlformats.org/drawingml/2006/main">
          <a:r>
            <a:rPr lang="ru-RU" sz="40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rPr>
            <a:t>Об осуществлении внутреннего контроля за рискоемкими направлениями деятельности подразделений территориального органа Федерального казначейства</a:t>
          </a:r>
          <a:endParaRPr lang="ru-RU" sz="4000" b="1" dirty="0" smtClean="0"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  <cdr:relSizeAnchor xmlns:cdr="http://schemas.openxmlformats.org/drawingml/2006/chartDrawing">
    <cdr:from>
      <cdr:x>0.54277</cdr:x>
      <cdr:y>0.66667</cdr:y>
    </cdr:from>
    <cdr:to>
      <cdr:x>0.95395</cdr:x>
      <cdr:y>1</cdr:y>
    </cdr:to>
    <cdr:sp macro="" textlink="">
      <cdr:nvSpPr>
        <cdr:cNvPr id="8" name="Rectangle 9"/>
        <cdr:cNvSpPr>
          <a:spLocks xmlns:a="http://schemas.openxmlformats.org/drawingml/2006/main" noGrp="1" noChangeArrowheads="1"/>
        </cdr:cNvSpPr>
      </cdr:nvSpPr>
      <cdr:spPr bwMode="auto">
        <a:xfrm xmlns:a="http://schemas.openxmlformats.org/drawingml/2006/main">
          <a:off x="4714934" y="3429024"/>
          <a:ext cx="3571839" cy="171451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vert="horz" wrap="square" lIns="91440" tIns="45720" rIns="91440" bIns="45720" numCol="1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 algn="ctr" rtl="0" eaLnBrk="0" fontAlgn="base" hangingPunct="0">
            <a:spcBef>
              <a:spcPct val="20000"/>
            </a:spcBef>
            <a:spcAft>
              <a:spcPct val="0"/>
            </a:spcAft>
            <a:buNone/>
            <a:defRPr sz="3200">
              <a:solidFill>
                <a:srgbClr val="000000"/>
              </a:solidFill>
              <a:latin typeface="Arial"/>
            </a:defRPr>
          </a:lvl1pPr>
          <a:lvl2pPr marL="457200" indent="0" algn="ctr" rtl="0" eaLnBrk="0" fontAlgn="base" hangingPunct="0">
            <a:spcBef>
              <a:spcPct val="20000"/>
            </a:spcBef>
            <a:spcAft>
              <a:spcPct val="0"/>
            </a:spcAft>
            <a:buNone/>
            <a:defRPr sz="2800">
              <a:solidFill>
                <a:srgbClr val="000000"/>
              </a:solidFill>
              <a:latin typeface="Arial"/>
            </a:defRPr>
          </a:lvl2pPr>
          <a:lvl3pPr marL="914400" indent="0" algn="ctr" rtl="0" eaLnBrk="0" fontAlgn="base" hangingPunct="0">
            <a:spcBef>
              <a:spcPct val="20000"/>
            </a:spcBef>
            <a:spcAft>
              <a:spcPct val="0"/>
            </a:spcAft>
            <a:buNone/>
            <a:defRPr sz="2400">
              <a:solidFill>
                <a:srgbClr val="000000"/>
              </a:solidFill>
              <a:latin typeface="Arial"/>
            </a:defRPr>
          </a:lvl3pPr>
          <a:lvl4pPr marL="1371600" indent="0" algn="ctr" rtl="0" eaLnBrk="0" fontAlgn="base" hangingPunct="0">
            <a:spcBef>
              <a:spcPct val="20000"/>
            </a:spcBef>
            <a:spcAft>
              <a:spcPct val="0"/>
            </a:spcAft>
            <a:buNone/>
            <a:defRPr sz="2000">
              <a:solidFill>
                <a:srgbClr val="000000"/>
              </a:solidFill>
              <a:latin typeface="Arial"/>
            </a:defRPr>
          </a:lvl4pPr>
          <a:lvl5pPr marL="1828800" indent="0" algn="ctr" rtl="0" eaLnBrk="0" fontAlgn="base" hangingPunct="0">
            <a:spcBef>
              <a:spcPct val="20000"/>
            </a:spcBef>
            <a:spcAft>
              <a:spcPct val="0"/>
            </a:spcAft>
            <a:buNone/>
            <a:defRPr sz="2000">
              <a:solidFill>
                <a:srgbClr val="000000"/>
              </a:solidFill>
              <a:latin typeface="Arial"/>
            </a:defRPr>
          </a:lvl5pPr>
          <a:lvl6pPr marL="2286000" indent="0" algn="ctr" rtl="0" fontAlgn="base">
            <a:spcBef>
              <a:spcPct val="20000"/>
            </a:spcBef>
            <a:spcAft>
              <a:spcPct val="0"/>
            </a:spcAft>
            <a:buNone/>
            <a:defRPr sz="2000">
              <a:solidFill>
                <a:srgbClr val="000000"/>
              </a:solidFill>
              <a:latin typeface="Arial"/>
            </a:defRPr>
          </a:lvl6pPr>
          <a:lvl7pPr marL="2743200" indent="0" algn="ctr" rtl="0" fontAlgn="base">
            <a:spcBef>
              <a:spcPct val="20000"/>
            </a:spcBef>
            <a:spcAft>
              <a:spcPct val="0"/>
            </a:spcAft>
            <a:buNone/>
            <a:defRPr sz="2000">
              <a:solidFill>
                <a:srgbClr val="000000"/>
              </a:solidFill>
              <a:latin typeface="Arial"/>
            </a:defRPr>
          </a:lvl7pPr>
          <a:lvl8pPr marL="3200400" indent="0" algn="ctr" rtl="0" fontAlgn="base">
            <a:spcBef>
              <a:spcPct val="20000"/>
            </a:spcBef>
            <a:spcAft>
              <a:spcPct val="0"/>
            </a:spcAft>
            <a:buNone/>
            <a:defRPr sz="2000">
              <a:solidFill>
                <a:srgbClr val="000000"/>
              </a:solidFill>
              <a:latin typeface="Arial"/>
            </a:defRPr>
          </a:lvl8pPr>
          <a:lvl9pPr marL="3657600" indent="0" algn="ctr" rtl="0" fontAlgn="base">
            <a:spcBef>
              <a:spcPct val="20000"/>
            </a:spcBef>
            <a:spcAft>
              <a:spcPct val="0"/>
            </a:spcAft>
            <a:buNone/>
            <a:defRPr sz="2000">
              <a:solidFill>
                <a:srgbClr val="000000"/>
              </a:solidFill>
              <a:latin typeface="Arial"/>
            </a:defRPr>
          </a:lvl9pPr>
        </a:lstStyle>
        <a:p xmlns:a="http://schemas.openxmlformats.org/drawingml/2006/main">
          <a:pPr algn="l" eaLnBrk="1" hangingPunct="1">
            <a:lnSpc>
              <a:spcPct val="80000"/>
            </a:lnSpc>
          </a:pPr>
          <a:endParaRPr lang="ru-RU" sz="1400" i="1" dirty="0" smtClean="0"/>
        </a:p>
        <a:p xmlns:a="http://schemas.openxmlformats.org/drawingml/2006/main">
          <a:pPr algn="l" eaLnBrk="1" hangingPunct="1">
            <a:lnSpc>
              <a:spcPct val="80000"/>
            </a:lnSpc>
          </a:pPr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Заместитель руководителя</a:t>
          </a:r>
        </a:p>
        <a:p xmlns:a="http://schemas.openxmlformats.org/drawingml/2006/main">
          <a:pPr algn="l" eaLnBrk="1" hangingPunct="1">
            <a:lnSpc>
              <a:spcPct val="80000"/>
            </a:lnSpc>
          </a:pPr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Управления Федерального  казначейства</a:t>
          </a:r>
        </a:p>
        <a:p xmlns:a="http://schemas.openxmlformats.org/drawingml/2006/main">
          <a:pPr algn="l" eaLnBrk="1" hangingPunct="1">
            <a:lnSpc>
              <a:spcPct val="80000"/>
            </a:lnSpc>
          </a:pPr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по Волгоградской области</a:t>
          </a:r>
        </a:p>
        <a:p xmlns:a="http://schemas.openxmlformats.org/drawingml/2006/main">
          <a:pPr algn="l" eaLnBrk="1" hangingPunct="1">
            <a:lnSpc>
              <a:spcPct val="80000"/>
            </a:lnSpc>
          </a:pPr>
          <a:endParaRPr lang="ru-RU" sz="10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 algn="l" eaLnBrk="1" hangingPunct="1">
            <a:lnSpc>
              <a:spcPct val="80000"/>
            </a:lnSpc>
          </a:pPr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С.А. Деребизова</a:t>
          </a:r>
        </a:p>
        <a:p xmlns:a="http://schemas.openxmlformats.org/drawingml/2006/main">
          <a:pPr algn="l" eaLnBrk="1" hangingPunct="1">
            <a:lnSpc>
              <a:spcPct val="80000"/>
            </a:lnSpc>
          </a:pPr>
          <a:endParaRPr lang="ru-RU" sz="10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 algn="l" eaLnBrk="1" hangingPunct="1">
            <a:lnSpc>
              <a:spcPct val="80000"/>
            </a:lnSpc>
          </a:pP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ноябрь 2013 г.</a:t>
          </a:r>
        </a:p>
        <a:p xmlns:a="http://schemas.openxmlformats.org/drawingml/2006/main">
          <a:pPr algn="l" eaLnBrk="1" hangingPunct="1">
            <a:lnSpc>
              <a:spcPct val="80000"/>
            </a:lnSpc>
          </a:pPr>
          <a:endParaRPr lang="ru-RU" sz="1400" i="1" dirty="0" smtClean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0.04112</cdr:x>
      <cdr:y>0.16667</cdr:y>
    </cdr:from>
    <cdr:to>
      <cdr:x>0.96218</cdr:x>
      <cdr:y>0.3889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357190" y="857256"/>
          <a:ext cx="8001064" cy="1143048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tx2">
              <a:lumMod val="75000"/>
            </a:schemeClr>
          </a:solidFill>
        </a:ln>
      </cdr:spPr>
      <cdr:style>
        <a:lnRef xmlns:a="http://schemas.openxmlformats.org/drawingml/2006/main" idx="2">
          <a:schemeClr val="accent6">
            <a:shade val="50000"/>
          </a:schemeClr>
        </a:lnRef>
        <a:fillRef xmlns:a="http://schemas.openxmlformats.org/drawingml/2006/main" idx="1">
          <a:schemeClr val="accent6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Кассовое исполнение федерального бюджета и </a:t>
          </a:r>
        </a:p>
        <a:p xmlns:a="http://schemas.openxmlformats.org/drawingml/2006/main">
          <a:pPr algn="ctr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исполнение бюджета Союзного государства</a:t>
          </a:r>
          <a:endParaRPr lang="ru-RU" sz="2400" b="1" dirty="0">
            <a:solidFill>
              <a:schemeClr val="tx1"/>
            </a:solidFill>
            <a:latin typeface="Times New Roman" pitchFamily="18" charset="0"/>
            <a:ea typeface="+mn-ea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0.04112</cdr:x>
      <cdr:y>0.43056</cdr:y>
    </cdr:from>
    <cdr:to>
      <cdr:x>0.96218</cdr:x>
      <cdr:y>0.66667</cdr:y>
    </cdr:to>
    <cdr:sp macro="" textlink="">
      <cdr:nvSpPr>
        <cdr:cNvPr id="3" name="Скругленный прямоугольник 2"/>
        <cdr:cNvSpPr/>
      </cdr:nvSpPr>
      <cdr:spPr>
        <a:xfrm xmlns:a="http://schemas.openxmlformats.org/drawingml/2006/main">
          <a:off x="357190" y="2214578"/>
          <a:ext cx="8001064" cy="1214440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  <a:ln xmlns:a="http://schemas.openxmlformats.org/drawingml/2006/main" w="25400" cap="flat" cmpd="sng" algn="ctr">
          <a:solidFill>
            <a:schemeClr val="tx2">
              <a:lumMod val="75000"/>
            </a:scheme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Ведение финансовых и хозяйственных операций</a:t>
          </a:r>
        </a:p>
        <a:p xmlns:a="http://schemas.openxmlformats.org/drawingml/2006/main">
          <a:pPr algn="ctr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 их отражение в бюджетном учете при исполнении</a:t>
          </a:r>
        </a:p>
        <a:p xmlns:a="http://schemas.openxmlformats.org/drawingml/2006/main">
          <a:pPr algn="ctr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бюджетной сметы</a:t>
          </a:r>
          <a:endParaRPr lang="ru-RU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0.04112</cdr:x>
      <cdr:y>0.70833</cdr:y>
    </cdr:from>
    <cdr:to>
      <cdr:x>0.96218</cdr:x>
      <cdr:y>0.97222</cdr:y>
    </cdr:to>
    <cdr:sp macro="" textlink="">
      <cdr:nvSpPr>
        <cdr:cNvPr id="4" name="Скругленный прямоугольник 3"/>
        <cdr:cNvSpPr/>
      </cdr:nvSpPr>
      <cdr:spPr>
        <a:xfrm xmlns:a="http://schemas.openxmlformats.org/drawingml/2006/main">
          <a:off x="357190" y="3643338"/>
          <a:ext cx="8001064" cy="1357328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  <a:ln xmlns:a="http://schemas.openxmlformats.org/drawingml/2006/main" w="25400" cap="flat" cmpd="sng" algn="ctr">
          <a:solidFill>
            <a:schemeClr val="tx2">
              <a:lumMod val="75000"/>
            </a:scheme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Организация работы по размещению заказов</a:t>
          </a:r>
        </a:p>
        <a:p xmlns:a="http://schemas.openxmlformats.org/drawingml/2006/main">
          <a:pPr algn="ctr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на поставки товаров</a:t>
          </a:r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,</a:t>
          </a:r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 выполнение работ, оказание</a:t>
          </a:r>
        </a:p>
        <a:p xmlns:a="http://schemas.openxmlformats.org/drawingml/2006/main">
          <a:pPr algn="ctr"/>
          <a:r>
            <a:rPr lang="ru-RU" sz="24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услуг для государственных нужд</a:t>
          </a:r>
          <a:endParaRPr lang="ru-RU" sz="2400" b="1" dirty="0">
            <a:solidFill>
              <a:schemeClr val="tx1"/>
            </a:solidFill>
            <a:latin typeface="Times New Roman" pitchFamily="18" charset="0"/>
            <a:ea typeface="+mn-ea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0.04112</cdr:x>
      <cdr:y>0.01389</cdr:y>
    </cdr:from>
    <cdr:to>
      <cdr:x>0.95395</cdr:x>
      <cdr:y>0.125</cdr:y>
    </cdr:to>
    <cdr:sp macro="" textlink="">
      <cdr:nvSpPr>
        <cdr:cNvPr id="6" name="Скругленный прямоугольник 5"/>
        <cdr:cNvSpPr/>
      </cdr:nvSpPr>
      <cdr:spPr>
        <a:xfrm xmlns:a="http://schemas.openxmlformats.org/drawingml/2006/main">
          <a:off x="357190" y="71438"/>
          <a:ext cx="7929572" cy="571498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>
            <a:lumMod val="75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3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Рискоемкие направления</a:t>
          </a:r>
          <a:endParaRPr lang="ru-RU" sz="36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0.02778</cdr:y>
    </cdr:from>
    <cdr:to>
      <cdr:x>0.99507</cdr:x>
      <cdr:y>0.77778</cdr:y>
    </cdr:to>
    <cdr:sp macro="" textlink="">
      <cdr:nvSpPr>
        <cdr:cNvPr id="6" name="Скругленный прямоугольник 5"/>
        <cdr:cNvSpPr/>
      </cdr:nvSpPr>
      <cdr:spPr>
        <a:xfrm xmlns:a="http://schemas.openxmlformats.org/drawingml/2006/main">
          <a:off x="0" y="142876"/>
          <a:ext cx="8643998" cy="3857652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3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n-ea"/>
              <a:cs typeface="Times New Roman" pitchFamily="18" charset="0"/>
            </a:rPr>
            <a:t>Правила организации и проведения внутреннего контроля (самоконтроля), </a:t>
          </a:r>
        </a:p>
        <a:p xmlns:a="http://schemas.openxmlformats.org/drawingml/2006/main">
          <a:pPr algn="ctr"/>
          <a:r>
            <a:rPr lang="ru-RU" sz="3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n-ea"/>
              <a:cs typeface="Times New Roman" pitchFamily="18" charset="0"/>
            </a:rPr>
            <a:t>утвержденные приказом </a:t>
          </a:r>
        </a:p>
        <a:p xmlns:a="http://schemas.openxmlformats.org/drawingml/2006/main">
          <a:pPr algn="ctr"/>
          <a:r>
            <a:rPr lang="ru-RU" sz="3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n-ea"/>
              <a:cs typeface="Times New Roman" pitchFamily="18" charset="0"/>
            </a:rPr>
            <a:t>УФК по Волгоградской области </a:t>
          </a:r>
        </a:p>
        <a:p xmlns:a="http://schemas.openxmlformats.org/drawingml/2006/main">
          <a:pPr algn="ctr"/>
          <a:r>
            <a:rPr lang="ru-RU" sz="36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n-ea"/>
              <a:cs typeface="Times New Roman" pitchFamily="18" charset="0"/>
            </a:rPr>
            <a:t>от  31.03.2011 № 152-ОД</a:t>
          </a:r>
          <a:endParaRPr lang="ru-RU" sz="36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</cdr:x>
      <cdr:y>0.02778</cdr:y>
    </cdr:from>
    <cdr:to>
      <cdr:x>0.99507</cdr:x>
      <cdr:y>0.125</cdr:y>
    </cdr:to>
    <cdr:sp macro="" textlink="">
      <cdr:nvSpPr>
        <cdr:cNvPr id="6" name="Скругленный прямоугольник 5"/>
        <cdr:cNvSpPr/>
      </cdr:nvSpPr>
      <cdr:spPr>
        <a:xfrm xmlns:a="http://schemas.openxmlformats.org/drawingml/2006/main">
          <a:off x="0" y="142887"/>
          <a:ext cx="8643974" cy="500055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n-ea"/>
              <a:cs typeface="Times New Roman" pitchFamily="18" charset="0"/>
            </a:rPr>
            <a:t>Карта внутреннего контроля</a:t>
          </a:r>
          <a:endParaRPr lang="ru-RU" sz="20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</cdr:x>
      <cdr:y>0.13247</cdr:y>
    </cdr:from>
    <cdr:to>
      <cdr:x>0.32258</cdr:x>
      <cdr:y>0.27533</cdr:y>
    </cdr:to>
    <cdr:sp macro="" textlink="">
      <cdr:nvSpPr>
        <cdr:cNvPr id="5" name="Скругленный прямоугольник 4"/>
        <cdr:cNvSpPr/>
      </cdr:nvSpPr>
      <cdr:spPr>
        <a:xfrm xmlns:a="http://schemas.openxmlformats.org/drawingml/2006/main">
          <a:off x="0" y="728666"/>
          <a:ext cx="2857520" cy="785817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>
            <a:lumMod val="85000"/>
          </a:schemeClr>
        </a:solidFill>
        <a:ln xmlns:a="http://schemas.openxmlformats.org/drawingml/2006/main">
          <a:solidFill>
            <a:schemeClr val="bg2">
              <a:lumMod val="25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11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Кассовое исполнение федерального </a:t>
          </a:r>
          <a:r>
            <a:rPr 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бюджета</a:t>
          </a:r>
          <a:r>
            <a:rPr lang="ru-RU" sz="11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 и </a:t>
          </a:r>
        </a:p>
        <a:p xmlns:a="http://schemas.openxmlformats.org/drawingml/2006/main">
          <a:pPr algn="ctr"/>
          <a:r>
            <a:rPr lang="ru-RU" sz="11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исполнение бюджета Союзного государства</a:t>
          </a:r>
          <a:endParaRPr lang="ru-RU" sz="1100" b="1" dirty="0">
            <a:solidFill>
              <a:schemeClr val="tx1"/>
            </a:solidFill>
            <a:latin typeface="Times New Roman" pitchFamily="18" charset="0"/>
            <a:ea typeface="+mn-ea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0.34325</cdr:x>
      <cdr:y>0.13853</cdr:y>
    </cdr:from>
    <cdr:to>
      <cdr:x>0.64753</cdr:x>
      <cdr:y>0.30736</cdr:y>
    </cdr:to>
    <cdr:sp macro="" textlink="">
      <cdr:nvSpPr>
        <cdr:cNvPr id="6" name="Скругленный прямоугольник 5"/>
        <cdr:cNvSpPr/>
      </cdr:nvSpPr>
      <cdr:spPr>
        <a:xfrm xmlns:a="http://schemas.openxmlformats.org/drawingml/2006/main">
          <a:off x="3040611" y="762001"/>
          <a:ext cx="2695407" cy="928683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>
            <a:lumMod val="85000"/>
          </a:schemeClr>
        </a:solidFill>
        <a:ln xmlns:a="http://schemas.openxmlformats.org/drawingml/2006/main" w="25400" cap="flat" cmpd="sng" algn="ctr">
          <a:solidFill>
            <a:schemeClr val="bg2">
              <a:lumMod val="25000"/>
            </a:scheme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1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Ведение финансовых и хозяйственных операций</a:t>
          </a:r>
        </a:p>
        <a:p xmlns:a="http://schemas.openxmlformats.org/drawingml/2006/main">
          <a:pPr algn="ctr"/>
          <a:r>
            <a:rPr lang="ru-RU" sz="11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и их отражение в бюджетном учете при исполнении</a:t>
          </a:r>
        </a:p>
        <a:p xmlns:a="http://schemas.openxmlformats.org/drawingml/2006/main">
          <a:pPr algn="ctr"/>
          <a:r>
            <a:rPr lang="ru-RU" sz="11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бюджетной сметы</a:t>
          </a:r>
          <a:endParaRPr lang="ru-RU" sz="1100" b="1" dirty="0">
            <a:solidFill>
              <a:schemeClr val="tx1"/>
            </a:solidFill>
            <a:latin typeface="Times New Roman" pitchFamily="18" charset="0"/>
            <a:ea typeface="+mn-ea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0.67182</cdr:x>
      <cdr:y>0.1368</cdr:y>
    </cdr:from>
    <cdr:to>
      <cdr:x>0.98432</cdr:x>
      <cdr:y>0.30563</cdr:y>
    </cdr:to>
    <cdr:sp macro="" textlink="">
      <cdr:nvSpPr>
        <cdr:cNvPr id="7" name="Скругленный прямоугольник 6"/>
        <cdr:cNvSpPr/>
      </cdr:nvSpPr>
      <cdr:spPr>
        <a:xfrm xmlns:a="http://schemas.openxmlformats.org/drawingml/2006/main">
          <a:off x="5951168" y="752476"/>
          <a:ext cx="2768223" cy="928683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>
            <a:lumMod val="85000"/>
          </a:schemeClr>
        </a:solidFill>
        <a:ln xmlns:a="http://schemas.openxmlformats.org/drawingml/2006/main" w="25400" cap="flat" cmpd="sng" algn="ctr">
          <a:solidFill>
            <a:schemeClr val="bg2">
              <a:lumMod val="25000"/>
            </a:scheme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1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Организация работы по </a:t>
          </a:r>
          <a:r>
            <a:rPr lang="ru-RU" sz="11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размещению</a:t>
          </a:r>
          <a:r>
            <a:rPr lang="ru-RU" sz="11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 заказов</a:t>
          </a:r>
        </a:p>
        <a:p xmlns:a="http://schemas.openxmlformats.org/drawingml/2006/main">
          <a:pPr algn="ctr"/>
          <a:r>
            <a:rPr lang="ru-RU" sz="11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на поставки товаров выполнение работ, оказание</a:t>
          </a:r>
        </a:p>
        <a:p xmlns:a="http://schemas.openxmlformats.org/drawingml/2006/main">
          <a:pPr algn="ctr"/>
          <a:r>
            <a:rPr lang="ru-RU" sz="11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услуг для государственных нужд</a:t>
          </a:r>
          <a:endParaRPr lang="ru-RU" sz="1100" b="1" dirty="0">
            <a:solidFill>
              <a:schemeClr val="tx1"/>
            </a:solidFill>
            <a:latin typeface="Times New Roman" pitchFamily="18" charset="0"/>
            <a:ea typeface="+mn-ea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</cdr:x>
      <cdr:y>0.2987</cdr:y>
    </cdr:from>
    <cdr:to>
      <cdr:x>0.32258</cdr:x>
      <cdr:y>0.45455</cdr:y>
    </cdr:to>
    <cdr:sp macro="" textlink="">
      <cdr:nvSpPr>
        <cdr:cNvPr id="10" name="Скругленный прямоугольник 9"/>
        <cdr:cNvSpPr/>
      </cdr:nvSpPr>
      <cdr:spPr>
        <a:xfrm xmlns:a="http://schemas.openxmlformats.org/drawingml/2006/main">
          <a:off x="-142844" y="1643074"/>
          <a:ext cx="2857520" cy="857257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  <a:ln xmlns:a="http://schemas.openxmlformats.org/drawingml/2006/main" w="25400" cap="flat" cmpd="sng" algn="ctr">
          <a:solidFill>
            <a:srgbClr val="A379BB">
              <a:lumMod val="75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0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Проверка соответствия указанных в ЗКР, ЗНП, ЗНБ  кодов КОСГУ, относящихся к расходам бюджетов текстовому назначению платежа и документу-основанию</a:t>
          </a:r>
          <a:endParaRPr lang="ru-RU" sz="1000" b="1" dirty="0">
            <a:solidFill>
              <a:schemeClr val="tx1"/>
            </a:solidFill>
            <a:latin typeface="Times New Roman" pitchFamily="18" charset="0"/>
            <a:ea typeface="+mn-ea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</cdr:x>
      <cdr:y>0.46753</cdr:y>
    </cdr:from>
    <cdr:to>
      <cdr:x>0.31989</cdr:x>
      <cdr:y>0.729</cdr:y>
    </cdr:to>
    <cdr:sp macro="" textlink="">
      <cdr:nvSpPr>
        <cdr:cNvPr id="11" name="Скругленный прямоугольник 10"/>
        <cdr:cNvSpPr/>
      </cdr:nvSpPr>
      <cdr:spPr>
        <a:xfrm xmlns:a="http://schemas.openxmlformats.org/drawingml/2006/main">
          <a:off x="0" y="2571768"/>
          <a:ext cx="2833669" cy="1438268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  <a:ln xmlns:a="http://schemas.openxmlformats.org/drawingml/2006/main" w="25400" cap="flat" cmpd="sng" algn="ctr">
          <a:solidFill>
            <a:srgbClr val="A379BB">
              <a:lumMod val="75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9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Приостановление операций на лицевых счетах ПБС по </a:t>
          </a:r>
          <a:r>
            <a:rPr lang="ru-RU" sz="10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сформированному</a:t>
          </a:r>
          <a:r>
            <a:rPr lang="ru-RU" sz="9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 документу Уведомление о приостановлении операций по расходованию средств, в случае неисполнения получателями средств обязательств по исполнению судебных решений в порядке и сроки, установленные Бюджетным кодексом РФ и нормативными правовыми актами</a:t>
          </a:r>
          <a:endParaRPr lang="ru-RU" sz="9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0.34648</cdr:x>
      <cdr:y>0.31992</cdr:y>
    </cdr:from>
    <cdr:to>
      <cdr:x>0.64253</cdr:x>
      <cdr:y>0.42391</cdr:y>
    </cdr:to>
    <cdr:sp macro="" textlink="">
      <cdr:nvSpPr>
        <cdr:cNvPr id="14" name="Скругленный прямоугольник 13"/>
        <cdr:cNvSpPr/>
      </cdr:nvSpPr>
      <cdr:spPr>
        <a:xfrm xmlns:a="http://schemas.openxmlformats.org/drawingml/2006/main">
          <a:off x="3069186" y="1759775"/>
          <a:ext cx="2622503" cy="572018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  <a:ln xmlns:a="http://schemas.openxmlformats.org/drawingml/2006/main" w="25400" cap="flat" cmpd="sng" algn="ctr">
          <a:solidFill>
            <a:srgbClr val="A379BB">
              <a:lumMod val="75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0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Прием, проверка и обработка путевых листов</a:t>
          </a:r>
          <a:endParaRPr lang="ru-RU" sz="1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0.34433</cdr:x>
      <cdr:y>0.44243</cdr:y>
    </cdr:from>
    <cdr:to>
      <cdr:x>0.64038</cdr:x>
      <cdr:y>0.65022</cdr:y>
    </cdr:to>
    <cdr:sp macro="" textlink="">
      <cdr:nvSpPr>
        <cdr:cNvPr id="15" name="Скругленный прямоугольник 14"/>
        <cdr:cNvSpPr/>
      </cdr:nvSpPr>
      <cdr:spPr>
        <a:xfrm xmlns:a="http://schemas.openxmlformats.org/drawingml/2006/main">
          <a:off x="3050145" y="2433652"/>
          <a:ext cx="2622503" cy="1142999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  <a:ln xmlns:a="http://schemas.openxmlformats.org/drawingml/2006/main" w="25400" cap="flat" cmpd="sng" algn="ctr">
          <a:solidFill>
            <a:srgbClr val="A379BB">
              <a:lumMod val="75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0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Представление Карт учета федерального </a:t>
          </a:r>
          <a:r>
            <a:rPr lang="ru-RU" sz="1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имущества</a:t>
          </a:r>
          <a:r>
            <a:rPr lang="ru-RU" sz="10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 и изменений к ним в ТУ Россимущества в Волгоградской области  в соответствии с Постановлением Правительства Российской Федерации № 4497</a:t>
          </a:r>
          <a:endParaRPr lang="ru-RU" sz="1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0.34648</cdr:x>
      <cdr:y>0.66231</cdr:y>
    </cdr:from>
    <cdr:to>
      <cdr:x>0.64253</cdr:x>
      <cdr:y>0.74026</cdr:y>
    </cdr:to>
    <cdr:sp macro="" textlink="">
      <cdr:nvSpPr>
        <cdr:cNvPr id="16" name="Скругленный прямоугольник 15"/>
        <cdr:cNvSpPr/>
      </cdr:nvSpPr>
      <cdr:spPr>
        <a:xfrm xmlns:a="http://schemas.openxmlformats.org/drawingml/2006/main">
          <a:off x="3069228" y="3643171"/>
          <a:ext cx="2622503" cy="428796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  <a:ln xmlns:a="http://schemas.openxmlformats.org/drawingml/2006/main" w="25400" cap="flat" cmpd="sng" algn="ctr">
          <a:solidFill>
            <a:srgbClr val="A379BB">
              <a:lumMod val="75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0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Оформление расходных кассовых </a:t>
          </a:r>
          <a:r>
            <a:rPr lang="ru-RU" sz="1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ордеров</a:t>
          </a:r>
          <a:endParaRPr lang="ru-RU" sz="1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0.34677</cdr:x>
      <cdr:y>0.75325</cdr:y>
    </cdr:from>
    <cdr:to>
      <cdr:x>0.64282</cdr:x>
      <cdr:y>0.8052</cdr:y>
    </cdr:to>
    <cdr:sp macro="" textlink="">
      <cdr:nvSpPr>
        <cdr:cNvPr id="17" name="Скругленный прямоугольник 16"/>
        <cdr:cNvSpPr/>
      </cdr:nvSpPr>
      <cdr:spPr>
        <a:xfrm xmlns:a="http://schemas.openxmlformats.org/drawingml/2006/main">
          <a:off x="3071834" y="4143404"/>
          <a:ext cx="2622504" cy="285762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  <a:ln xmlns:a="http://schemas.openxmlformats.org/drawingml/2006/main" w="25400" cap="flat" cmpd="sng" algn="ctr">
          <a:solidFill>
            <a:srgbClr val="A379BB">
              <a:lumMod val="75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Оформление</a:t>
          </a:r>
          <a:r>
            <a:rPr lang="ru-RU" sz="10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 авансовых отчетов</a:t>
          </a:r>
          <a:endParaRPr lang="ru-RU" sz="1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0.34677</cdr:x>
      <cdr:y>0.81819</cdr:y>
    </cdr:from>
    <cdr:to>
      <cdr:x>0.64282</cdr:x>
      <cdr:y>0.90465</cdr:y>
    </cdr:to>
    <cdr:sp macro="" textlink="">
      <cdr:nvSpPr>
        <cdr:cNvPr id="18" name="Скругленный прямоугольник 17"/>
        <cdr:cNvSpPr/>
      </cdr:nvSpPr>
      <cdr:spPr>
        <a:xfrm xmlns:a="http://schemas.openxmlformats.org/drawingml/2006/main">
          <a:off x="3071834" y="4500594"/>
          <a:ext cx="2622503" cy="475590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  <a:ln xmlns:a="http://schemas.openxmlformats.org/drawingml/2006/main" w="25400" cap="flat" cmpd="sng" algn="ctr">
          <a:solidFill>
            <a:srgbClr val="A379BB">
              <a:lumMod val="75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0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Оформление Заявки на кассовый расход</a:t>
          </a:r>
          <a:endParaRPr lang="ru-RU" sz="1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0.67312</cdr:x>
      <cdr:y>0.31256</cdr:y>
    </cdr:from>
    <cdr:to>
      <cdr:x>0.98663</cdr:x>
      <cdr:y>0.44718</cdr:y>
    </cdr:to>
    <cdr:sp macro="" textlink="">
      <cdr:nvSpPr>
        <cdr:cNvPr id="19" name="Скругленный прямоугольник 18"/>
        <cdr:cNvSpPr/>
      </cdr:nvSpPr>
      <cdr:spPr>
        <a:xfrm xmlns:a="http://schemas.openxmlformats.org/drawingml/2006/main">
          <a:off x="5962692" y="1719273"/>
          <a:ext cx="2777148" cy="740552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  <a:ln xmlns:a="http://schemas.openxmlformats.org/drawingml/2006/main" w="25400" cap="flat" cmpd="sng" algn="ctr">
          <a:solidFill>
            <a:srgbClr val="A379BB">
              <a:lumMod val="75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0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Подготовка документов для размещения заказов в рамках полномочий Управления в строгом соответствии с действующим законо</a:t>
          </a:r>
          <a:r>
            <a:rPr lang="ru-RU" sz="1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</a:t>
          </a:r>
          <a:r>
            <a:rPr lang="ru-RU" sz="10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ательством</a:t>
          </a:r>
          <a:endParaRPr lang="ru-RU" sz="1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0.67197</cdr:x>
      <cdr:y>0.45714</cdr:y>
    </cdr:from>
    <cdr:to>
      <cdr:x>0.9871</cdr:x>
      <cdr:y>0.59654</cdr:y>
    </cdr:to>
    <cdr:sp macro="" textlink="">
      <cdr:nvSpPr>
        <cdr:cNvPr id="20" name="Скругленный прямоугольник 19"/>
        <cdr:cNvSpPr/>
      </cdr:nvSpPr>
      <cdr:spPr>
        <a:xfrm xmlns:a="http://schemas.openxmlformats.org/drawingml/2006/main">
          <a:off x="5952534" y="2514613"/>
          <a:ext cx="2791466" cy="766762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  <a:ln xmlns:a="http://schemas.openxmlformats.org/drawingml/2006/main" w="25400" cap="flat" cmpd="sng" algn="ctr">
          <a:solidFill>
            <a:srgbClr val="A379BB">
              <a:lumMod val="75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0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Опубликование извещений о размещении заказа на Официальном сайте Российской Федерации в установленном законодательством  порядке</a:t>
          </a:r>
          <a:endParaRPr lang="ru-RU" sz="1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0.67419</cdr:x>
      <cdr:y>0.60265</cdr:y>
    </cdr:from>
    <cdr:to>
      <cdr:x>0.98853</cdr:x>
      <cdr:y>0.67273</cdr:y>
    </cdr:to>
    <cdr:sp macro="" textlink="">
      <cdr:nvSpPr>
        <cdr:cNvPr id="21" name="Скругленный прямоугольник 20"/>
        <cdr:cNvSpPr/>
      </cdr:nvSpPr>
      <cdr:spPr>
        <a:xfrm xmlns:a="http://schemas.openxmlformats.org/drawingml/2006/main">
          <a:off x="5972185" y="3314998"/>
          <a:ext cx="2784522" cy="385479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  <a:ln xmlns:a="http://schemas.openxmlformats.org/drawingml/2006/main" w="25400" cap="flat" cmpd="sng" algn="ctr">
          <a:solidFill>
            <a:srgbClr val="A379BB">
              <a:lumMod val="75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0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Своевременность заключение </a:t>
          </a:r>
          <a:r>
            <a:rPr lang="ru-RU" sz="1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государственных</a:t>
          </a:r>
          <a:r>
            <a:rPr lang="ru-RU" sz="10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 контрактов</a:t>
          </a:r>
          <a:endParaRPr lang="ru-RU" sz="1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0.67305</cdr:x>
      <cdr:y>0.68398</cdr:y>
    </cdr:from>
    <cdr:to>
      <cdr:x>0.9844</cdr:x>
      <cdr:y>0.85108</cdr:y>
    </cdr:to>
    <cdr:sp macro="" textlink="">
      <cdr:nvSpPr>
        <cdr:cNvPr id="22" name="Скругленный прямоугольник 21"/>
        <cdr:cNvSpPr/>
      </cdr:nvSpPr>
      <cdr:spPr>
        <a:xfrm xmlns:a="http://schemas.openxmlformats.org/drawingml/2006/main">
          <a:off x="5962082" y="3762364"/>
          <a:ext cx="2758036" cy="919167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  <a:ln xmlns:a="http://schemas.openxmlformats.org/drawingml/2006/main" w="25400" cap="flat" cmpd="sng" algn="ctr">
          <a:solidFill>
            <a:srgbClr val="A379BB">
              <a:lumMod val="75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0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Формирование и размещение в соответствии с установленным порядком на основе Плана закупок товаров, работ и услуг, </a:t>
          </a:r>
          <a:r>
            <a:rPr lang="ru-RU" sz="1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Плана-графика</a:t>
          </a:r>
          <a:r>
            <a:rPr lang="ru-RU" sz="10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 размещения заказов для государственных нужд</a:t>
          </a:r>
          <a:endParaRPr lang="ru-RU" sz="1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0.67527</cdr:x>
      <cdr:y>0.86147</cdr:y>
    </cdr:from>
    <cdr:to>
      <cdr:x>0.98854</cdr:x>
      <cdr:y>0.98788</cdr:y>
    </cdr:to>
    <cdr:sp macro="" textlink="">
      <cdr:nvSpPr>
        <cdr:cNvPr id="23" name="Скругленный прямоугольник 22"/>
        <cdr:cNvSpPr/>
      </cdr:nvSpPr>
      <cdr:spPr>
        <a:xfrm xmlns:a="http://schemas.openxmlformats.org/drawingml/2006/main">
          <a:off x="5981748" y="4738683"/>
          <a:ext cx="2775043" cy="695344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  <a:ln xmlns:a="http://schemas.openxmlformats.org/drawingml/2006/main" w="25400" cap="flat" cmpd="sng" algn="ctr">
          <a:solidFill>
            <a:srgbClr val="A379BB">
              <a:lumMod val="75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0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Своевременность опубликования сведений о заключенных/ исполненных (измененных) о государственных контрактах</a:t>
          </a:r>
          <a:endParaRPr lang="ru-RU" sz="1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0.34624</cdr:x>
      <cdr:y>0.92035</cdr:y>
    </cdr:from>
    <cdr:to>
      <cdr:x>0.64463</cdr:x>
      <cdr:y>0.98528</cdr:y>
    </cdr:to>
    <cdr:sp macro="" textlink="">
      <cdr:nvSpPr>
        <cdr:cNvPr id="24" name="Скругленный прямоугольник 23"/>
        <cdr:cNvSpPr/>
      </cdr:nvSpPr>
      <cdr:spPr>
        <a:xfrm xmlns:a="http://schemas.openxmlformats.org/drawingml/2006/main">
          <a:off x="3067088" y="5062571"/>
          <a:ext cx="2643232" cy="357161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  <a:ln xmlns:a="http://schemas.openxmlformats.org/drawingml/2006/main" w="25400" cap="flat" cmpd="sng" algn="ctr">
          <a:solidFill>
            <a:srgbClr val="A379BB">
              <a:lumMod val="75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9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Оформление инвентарных карточек учета основных средств</a:t>
          </a:r>
          <a:endParaRPr lang="ru-RU" sz="9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0.00806</cdr:x>
      <cdr:y>0.74026</cdr:y>
    </cdr:from>
    <cdr:to>
      <cdr:x>0.32419</cdr:x>
      <cdr:y>0.82165</cdr:y>
    </cdr:to>
    <cdr:sp macro="" textlink="">
      <cdr:nvSpPr>
        <cdr:cNvPr id="25" name="Скругленный прямоугольник 24"/>
        <cdr:cNvSpPr/>
      </cdr:nvSpPr>
      <cdr:spPr>
        <a:xfrm xmlns:a="http://schemas.openxmlformats.org/drawingml/2006/main">
          <a:off x="71438" y="4071966"/>
          <a:ext cx="2800360" cy="447673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  <a:ln xmlns:a="http://schemas.openxmlformats.org/drawingml/2006/main" w="25400" cap="flat" cmpd="sng" algn="ctr">
          <a:solidFill>
            <a:srgbClr val="A379BB">
              <a:lumMod val="75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0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Учет бюджетных обязательств получателей средств федерального бюджета</a:t>
          </a:r>
          <a:endParaRPr lang="ru-RU" sz="1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0.00806</cdr:x>
      <cdr:y>0.83117</cdr:y>
    </cdr:from>
    <cdr:to>
      <cdr:x>0.32024</cdr:x>
      <cdr:y>0.90909</cdr:y>
    </cdr:to>
    <cdr:sp macro="" textlink="">
      <cdr:nvSpPr>
        <cdr:cNvPr id="26" name="Скругленный прямоугольник 25"/>
        <cdr:cNvSpPr/>
      </cdr:nvSpPr>
      <cdr:spPr>
        <a:xfrm xmlns:a="http://schemas.openxmlformats.org/drawingml/2006/main">
          <a:off x="71438" y="4572032"/>
          <a:ext cx="2765388" cy="428615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  <a:ln xmlns:a="http://schemas.openxmlformats.org/drawingml/2006/main" w="25400" cap="flat" cmpd="sng" algn="ctr">
          <a:solidFill>
            <a:srgbClr val="A379BB">
              <a:lumMod val="75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000" b="1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rPr>
            <a:t>Проверка доведения до конечного статуса документов в ППО АСФК</a:t>
          </a:r>
          <a:endParaRPr lang="ru-RU" sz="10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0.01613</cdr:x>
      <cdr:y>0.01299</cdr:y>
    </cdr:from>
    <cdr:to>
      <cdr:x>0.98387</cdr:x>
      <cdr:y>0.1039</cdr:y>
    </cdr:to>
    <cdr:sp macro="" textlink="">
      <cdr:nvSpPr>
        <cdr:cNvPr id="27" name="Скругленный прямоугольник 26"/>
        <cdr:cNvSpPr/>
      </cdr:nvSpPr>
      <cdr:spPr>
        <a:xfrm xmlns:a="http://schemas.openxmlformats.org/drawingml/2006/main">
          <a:off x="142876" y="71438"/>
          <a:ext cx="8572560" cy="500066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>
            <a:lumMod val="85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Процессы и операции, включенные в карты внутреннего контроля</a:t>
          </a:r>
          <a:endParaRPr lang="ru-RU" sz="2000" dirty="0"/>
        </a:p>
      </cdr:txBody>
    </cdr:sp>
  </cdr:relSizeAnchor>
  <cdr:relSizeAnchor xmlns:cdr="http://schemas.openxmlformats.org/drawingml/2006/chartDrawing">
    <cdr:from>
      <cdr:x>0.00645</cdr:x>
      <cdr:y>0.92294</cdr:y>
    </cdr:from>
    <cdr:to>
      <cdr:x>0.31863</cdr:x>
      <cdr:y>0.97489</cdr:y>
    </cdr:to>
    <cdr:sp macro="" textlink="">
      <cdr:nvSpPr>
        <cdr:cNvPr id="28" name="Скругленный прямоугольник 27"/>
        <cdr:cNvSpPr/>
      </cdr:nvSpPr>
      <cdr:spPr>
        <a:xfrm xmlns:a="http://schemas.openxmlformats.org/drawingml/2006/main">
          <a:off x="57180" y="5076839"/>
          <a:ext cx="2765388" cy="285728"/>
        </a:xfrm>
        <a:prstGeom xmlns:a="http://schemas.openxmlformats.org/drawingml/2006/main" prst="roundRect">
          <a:avLst/>
        </a:prstGeom>
        <a:solidFill xmlns:a="http://schemas.openxmlformats.org/drawingml/2006/main">
          <a:sysClr val="window" lastClr="FFFFFF"/>
        </a:solidFill>
        <a:ln xmlns:a="http://schemas.openxmlformats.org/drawingml/2006/main" w="25400" cap="flat" cmpd="sng" algn="ctr">
          <a:solidFill>
            <a:srgbClr val="A379BB">
              <a:lumMod val="75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000" b="1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и другие</a:t>
          </a:r>
          <a:endParaRPr lang="ru-RU" sz="1000" b="1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0.01645</cdr:x>
      <cdr:y>0.0137</cdr:y>
    </cdr:from>
    <cdr:to>
      <cdr:x>0.98685</cdr:x>
      <cdr:y>0.15068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142876" y="71438"/>
          <a:ext cx="8429684" cy="714380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>
            <a:lumMod val="85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Структура выявленных нарушений по рискоемким направлениям деятельности территориальных отделов</a:t>
          </a:r>
          <a:endParaRPr lang="ru-RU" sz="20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0.02257</cdr:x>
      <cdr:y>0.01464</cdr:y>
    </cdr:from>
    <cdr:to>
      <cdr:x>0.96875</cdr:x>
      <cdr:y>0.16103</cdr:y>
    </cdr:to>
    <cdr:sp macro="" textlink="">
      <cdr:nvSpPr>
        <cdr:cNvPr id="4" name="Скругленный прямоугольник 3"/>
        <cdr:cNvSpPr/>
      </cdr:nvSpPr>
      <cdr:spPr>
        <a:xfrm xmlns:a="http://schemas.openxmlformats.org/drawingml/2006/main">
          <a:off x="185710" y="71438"/>
          <a:ext cx="7786742" cy="714380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>
            <a:lumMod val="75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r>
            <a:rPr lang="ru-RU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Динамика изменения среднего количества </a:t>
          </a:r>
        </a:p>
        <a:p xmlns:a="http://schemas.openxmlformats.org/drawingml/2006/main">
          <a:pPr algn="ctr"/>
          <a:r>
            <a:rPr lang="ru-RU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нарушений на одну проверку</a:t>
          </a:r>
          <a:endParaRPr lang="ru-RU" sz="20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193900-DF34-4AFD-BAE3-5828A28EF949}" type="datetimeFigureOut">
              <a:rPr lang="ru-RU" smtClean="0"/>
              <a:pPr/>
              <a:t>28.11.2013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BC7EBD-2F21-426A-B98F-102175C324C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275087-6EDF-462D-A2B8-DFD12B8F5F89}" type="datetimeFigureOut">
              <a:rPr lang="ru-RU" smtClean="0"/>
              <a:pPr/>
              <a:t>28.11.2013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5F7C1E-C09D-421E-9B38-E4A709B13DA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4FA0F0-F197-45C4-B22D-1115760183E4}" type="slidenum">
              <a:rPr lang="ru-RU" smtClean="0">
                <a:latin typeface="Arial" charset="0"/>
              </a:rPr>
              <a:pPr/>
              <a:t>1</a:t>
            </a:fld>
            <a:endParaRPr lang="ru-RU" dirty="0" smtClean="0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>
              <a:latin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4FA0F0-F197-45C4-B22D-1115760183E4}" type="slidenum">
              <a:rPr lang="ru-RU" smtClean="0">
                <a:latin typeface="Arial" charset="0"/>
              </a:rPr>
              <a:pPr/>
              <a:t>2</a:t>
            </a:fld>
            <a:endParaRPr lang="ru-RU" dirty="0" smtClean="0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>
              <a:latin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4FA0F0-F197-45C4-B22D-1115760183E4}" type="slidenum">
              <a:rPr lang="ru-RU" smtClean="0">
                <a:latin typeface="Arial" charset="0"/>
              </a:rPr>
              <a:pPr/>
              <a:t>3</a:t>
            </a:fld>
            <a:endParaRPr lang="ru-RU" dirty="0" smtClean="0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>
              <a:latin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4FA0F0-F197-45C4-B22D-1115760183E4}" type="slidenum">
              <a:rPr lang="ru-RU" smtClean="0">
                <a:latin typeface="Arial" charset="0"/>
              </a:rPr>
              <a:pPr/>
              <a:t>4</a:t>
            </a:fld>
            <a:endParaRPr lang="ru-RU" dirty="0" smtClean="0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>
              <a:latin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4FA0F0-F197-45C4-B22D-1115760183E4}" type="slidenum">
              <a:rPr lang="ru-RU" smtClean="0">
                <a:latin typeface="Arial" charset="0"/>
              </a:rPr>
              <a:pPr/>
              <a:t>5</a:t>
            </a:fld>
            <a:endParaRPr lang="ru-RU" dirty="0" smtClean="0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>
              <a:latin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4FA0F0-F197-45C4-B22D-1115760183E4}" type="slidenum">
              <a:rPr lang="ru-RU" smtClean="0">
                <a:latin typeface="Arial" charset="0"/>
              </a:rPr>
              <a:pPr/>
              <a:t>6</a:t>
            </a:fld>
            <a:endParaRPr lang="ru-RU" dirty="0" smtClean="0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>
              <a:latin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4FA0F0-F197-45C4-B22D-1115760183E4}" type="slidenum">
              <a:rPr lang="ru-RU" smtClean="0">
                <a:latin typeface="Arial" charset="0"/>
              </a:rPr>
              <a:pPr/>
              <a:t>7</a:t>
            </a:fld>
            <a:endParaRPr lang="ru-RU" dirty="0" smtClean="0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>
              <a:latin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4FA0F0-F197-45C4-B22D-1115760183E4}" type="slidenum">
              <a:rPr lang="ru-RU" smtClean="0">
                <a:latin typeface="Arial" charset="0"/>
              </a:rPr>
              <a:pPr/>
              <a:t>8</a:t>
            </a:fld>
            <a:endParaRPr lang="ru-RU" dirty="0" smtClean="0"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>
              <a:latin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6FB20-D056-4BFD-AF6D-B7FEF14F510E}" type="datetime1">
              <a:rPr lang="ru-RU" smtClean="0"/>
              <a:pPr/>
              <a:t>28.11.2013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1A579-09DD-4D07-BD9A-5625FD3CE71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EE8E3-BD3F-4823-9BFA-36CCD0C2C5A8}" type="datetime1">
              <a:rPr lang="ru-RU" smtClean="0"/>
              <a:pPr/>
              <a:t>28.11.2013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1A579-09DD-4D07-BD9A-5625FD3CE71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619E2-CD63-4F0B-BEBB-C47FB595ECCE}" type="datetime1">
              <a:rPr lang="ru-RU" smtClean="0"/>
              <a:pPr/>
              <a:t>28.11.2013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1A579-09DD-4D07-BD9A-5625FD3CE71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D0762-1A44-42C0-9413-794865C6C492}" type="datetime1">
              <a:rPr lang="ru-RU" smtClean="0"/>
              <a:pPr/>
              <a:t>28.11.2013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1A579-09DD-4D07-BD9A-5625FD3CE71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355B3-5709-4CD0-83A2-E8F815BAD6A8}" type="datetime1">
              <a:rPr lang="ru-RU" smtClean="0"/>
              <a:pPr/>
              <a:t>28.11.2013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1A579-09DD-4D07-BD9A-5625FD3CE71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0D357-A4DD-4724-9FD5-3A798B38CCD3}" type="datetime1">
              <a:rPr lang="ru-RU" smtClean="0"/>
              <a:pPr/>
              <a:t>28.11.2013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1A579-09DD-4D07-BD9A-5625FD3CE71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93BE6-B94F-4650-94B6-009D6EBA901E}" type="datetime1">
              <a:rPr lang="ru-RU" smtClean="0"/>
              <a:pPr/>
              <a:t>28.11.2013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1A579-09DD-4D07-BD9A-5625FD3CE71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9DD49-B0A6-4120-93DE-438A252688ED}" type="datetime1">
              <a:rPr lang="ru-RU" smtClean="0"/>
              <a:pPr/>
              <a:t>28.11.2013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1A579-09DD-4D07-BD9A-5625FD3CE71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BBA13-CC68-44CE-8CD8-410F7669A1A5}" type="datetime1">
              <a:rPr lang="ru-RU" smtClean="0"/>
              <a:pPr/>
              <a:t>28.11.2013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1A579-09DD-4D07-BD9A-5625FD3CE71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0E3E1-0A31-4AFC-991E-DAFE2E743649}" type="datetime1">
              <a:rPr lang="ru-RU" smtClean="0"/>
              <a:pPr/>
              <a:t>28.11.2013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1A579-09DD-4D07-BD9A-5625FD3CE71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153022-3346-4256-89E0-4C787E6F686E}" type="datetime1">
              <a:rPr lang="ru-RU" smtClean="0"/>
              <a:pPr/>
              <a:t>28.11.2013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1A579-09DD-4D07-BD9A-5625FD3CE71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8969AF-6026-47CB-82B4-E9C92806BBC4}" type="datetime1">
              <a:rPr lang="ru-RU" smtClean="0"/>
              <a:pPr/>
              <a:t>28.11.2013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C1A579-09DD-4D07-BD9A-5625FD3CE71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package" Target="../embeddings/Microsoft_Office_Excel_Worksheet5.xls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chart" Target="../charts/chart4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5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6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7" descr="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0"/>
            <a:ext cx="7786687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2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643063" cy="141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Содержимое 3"/>
          <p:cNvGraphicFramePr>
            <a:graphicFrameLocks/>
          </p:cNvGraphicFramePr>
          <p:nvPr/>
        </p:nvGraphicFramePr>
        <p:xfrm>
          <a:off x="285720" y="1428736"/>
          <a:ext cx="8686800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TextBox 7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6500826" y="928670"/>
            <a:ext cx="252887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volgograd.roskazna.ru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54188" cy="141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7" descr="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0"/>
            <a:ext cx="7451725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Box 7"/>
          <p:cNvSpPr txBox="1">
            <a:spLocks noChangeArrowheads="1"/>
          </p:cNvSpPr>
          <p:nvPr/>
        </p:nvSpPr>
        <p:spPr bwMode="auto">
          <a:xfrm>
            <a:off x="6715141" y="928670"/>
            <a:ext cx="22145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volgograd.roskazna.ru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3" name="Номер слайда 9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96C7C6A-D423-4788-A2C7-28614FAE42F2}" type="slidenum">
              <a:rPr lang="ru-RU" smtClean="0"/>
              <a:pPr/>
              <a:t>10</a:t>
            </a:fld>
            <a:endParaRPr lang="ru-RU" dirty="0" smtClean="0"/>
          </a:p>
        </p:txBody>
      </p:sp>
      <p:graphicFrame>
        <p:nvGraphicFramePr>
          <p:cNvPr id="10" name="Диаграмма 9"/>
          <p:cNvGraphicFramePr/>
          <p:nvPr/>
        </p:nvGraphicFramePr>
        <p:xfrm>
          <a:off x="2357422" y="2214554"/>
          <a:ext cx="6000792" cy="428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42844" y="2714620"/>
            <a:ext cx="22860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Количество дней с нарушением срока представления Выписок (информации) клиентам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85720" y="1500174"/>
            <a:ext cx="8501122" cy="714380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Динамика изменения количества нарушений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результатам мониторинга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54188" cy="141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7" descr="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0"/>
            <a:ext cx="7451725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Box 7"/>
          <p:cNvSpPr txBox="1">
            <a:spLocks noChangeArrowheads="1"/>
          </p:cNvSpPr>
          <p:nvPr/>
        </p:nvSpPr>
        <p:spPr bwMode="auto">
          <a:xfrm>
            <a:off x="6572265" y="928670"/>
            <a:ext cx="235742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volgograd.roskazna.ru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3" name="Номер слайда 9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96C7C6A-D423-4788-A2C7-28614FAE42F2}" type="slidenum">
              <a:rPr lang="ru-RU" smtClean="0"/>
              <a:pPr/>
              <a:t>11</a:t>
            </a:fld>
            <a:endParaRPr lang="ru-RU" dirty="0" smtClean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58" y="1500174"/>
            <a:ext cx="8501122" cy="928694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Направления  совершенствования  внутреннего контроля 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28596" y="2928934"/>
            <a:ext cx="8429684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автоматизация процессов и процедур, осуществляемых при выполнении функций Федерального казначейства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28596" y="4000504"/>
            <a:ext cx="8429684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интеграции данных, используемых в информационных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ресурсах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28596" y="5214950"/>
            <a:ext cx="8429684" cy="7858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разработка мероприятий, позволяющих повысить мотивацию деятельности государственных служащих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54188" cy="141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7" descr="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0"/>
            <a:ext cx="7451725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Box 7"/>
          <p:cNvSpPr txBox="1">
            <a:spLocks noChangeArrowheads="1"/>
          </p:cNvSpPr>
          <p:nvPr/>
        </p:nvSpPr>
        <p:spPr bwMode="auto">
          <a:xfrm>
            <a:off x="6715141" y="928670"/>
            <a:ext cx="22145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volgograd.roskazna.ru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3" name="Номер слайда 9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96C7C6A-D423-4788-A2C7-28614FAE42F2}" type="slidenum">
              <a:rPr lang="ru-RU" smtClean="0"/>
              <a:pPr/>
              <a:t>12</a:t>
            </a:fld>
            <a:endParaRPr lang="ru-RU" dirty="0" smtClean="0"/>
          </a:p>
        </p:txBody>
      </p:sp>
      <p:sp>
        <p:nvSpPr>
          <p:cNvPr id="12" name="Rectangle 5"/>
          <p:cNvSpPr txBox="1">
            <a:spLocks noChangeArrowheads="1"/>
          </p:cNvSpPr>
          <p:nvPr/>
        </p:nvSpPr>
        <p:spPr bwMode="auto">
          <a:xfrm>
            <a:off x="755650" y="1844675"/>
            <a:ext cx="7773988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800" b="1" i="1" kern="0" dirty="0">
                <a:latin typeface="Times New Roman" pitchFamily="18" charset="0"/>
                <a:ea typeface="+mj-ea"/>
                <a:cs typeface="+mj-cs"/>
              </a:rPr>
              <a:t>Спасибо за внимание!</a:t>
            </a:r>
            <a:endParaRPr lang="ru-RU" sz="4800" b="1" i="1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7" descr="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0"/>
            <a:ext cx="7786687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2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643063" cy="141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7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6500826" y="928670"/>
            <a:ext cx="252887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volgograd.roskazna.ru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282" y="2500306"/>
            <a:ext cx="8715436" cy="35719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Предпосылки возникновения рискоемких направлений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4282" y="3571876"/>
            <a:ext cx="8715436" cy="85725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организации и проведения внутреннего контроля (самоконтроля),  утвержденные приказом  УФК по Волгоградской области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  31.03.2011 № 152-ОД 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14282" y="4643446"/>
            <a:ext cx="8715436" cy="50006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Карта внутреннего контроля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4282" y="5357826"/>
            <a:ext cx="8715436" cy="50006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Процессы и операции, включенные в карты внутреннего контроля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14282" y="6000768"/>
            <a:ext cx="8715436" cy="50006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Структура, динамика нарушений по рискоемким направлениям деятельности территориальных отделов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14282" y="3071810"/>
            <a:ext cx="8715436" cy="28575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Рискоемкие направления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14282" y="1571612"/>
            <a:ext cx="8572560" cy="714380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доклада</a:t>
            </a:r>
            <a:endParaRPr lang="ru-RU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7" descr="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0"/>
            <a:ext cx="7786687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2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643063" cy="141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7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6500826" y="928670"/>
            <a:ext cx="252887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volgograd.roskazna.ru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42844" y="1500174"/>
            <a:ext cx="8858312" cy="1143008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Предпосылки возникновения рискоемких направлений</a:t>
            </a:r>
            <a:endParaRPr lang="ru-RU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7158" y="4071942"/>
            <a:ext cx="8215370" cy="85725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отсутствие интеграции данных из разных информационных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ресурсов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7158" y="5286388"/>
            <a:ext cx="8215370" cy="7143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человеческий фактор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7158" y="3000372"/>
            <a:ext cx="8286808" cy="71438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отсутствие автоматизации процесса контроля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7" descr="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0"/>
            <a:ext cx="7786687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2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643063" cy="141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Содержимое 3"/>
          <p:cNvGraphicFramePr>
            <a:graphicFrameLocks/>
          </p:cNvGraphicFramePr>
          <p:nvPr/>
        </p:nvGraphicFramePr>
        <p:xfrm>
          <a:off x="357158" y="1500174"/>
          <a:ext cx="8686800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TextBox 7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6215074" y="928670"/>
            <a:ext cx="292892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volgograd.roskazna.ru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7" descr="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0"/>
            <a:ext cx="7786687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2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643063" cy="141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Содержимое 3"/>
          <p:cNvGraphicFramePr>
            <a:graphicFrameLocks/>
          </p:cNvGraphicFramePr>
          <p:nvPr/>
        </p:nvGraphicFramePr>
        <p:xfrm>
          <a:off x="357158" y="1500174"/>
          <a:ext cx="8686800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TextBox 7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6215074" y="928670"/>
            <a:ext cx="292892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volgograd.roskazna.ru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7" descr="backgroun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313" y="0"/>
            <a:ext cx="7786687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2" descr="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643063" cy="141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Содержимое 3"/>
          <p:cNvGraphicFramePr>
            <a:graphicFrameLocks/>
          </p:cNvGraphicFramePr>
          <p:nvPr/>
        </p:nvGraphicFramePr>
        <p:xfrm>
          <a:off x="214282" y="1500174"/>
          <a:ext cx="8686800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TextBox 7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6215074" y="928670"/>
            <a:ext cx="292892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volgograd.roskazna.ru</a:t>
            </a:r>
            <a:endParaRPr lang="ru-RU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285750" y="2505075"/>
          <a:ext cx="10277475" cy="3819525"/>
        </p:xfrm>
        <a:graphic>
          <a:graphicData uri="http://schemas.openxmlformats.org/presentationml/2006/ole">
            <p:oleObj spid="_x0000_s8196" name="Worksheet" r:id="rId7" imgW="10286864" imgH="3829191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7" descr="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0"/>
            <a:ext cx="7786687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2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643063" cy="141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Содержимое 3"/>
          <p:cNvGraphicFramePr>
            <a:graphicFrameLocks/>
          </p:cNvGraphicFramePr>
          <p:nvPr/>
        </p:nvGraphicFramePr>
        <p:xfrm>
          <a:off x="142844" y="1357298"/>
          <a:ext cx="8858312" cy="5500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6615128" y="928670"/>
            <a:ext cx="252887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volgograd.roskazna.ru</a:t>
            </a: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7" descr="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313" y="0"/>
            <a:ext cx="7786687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2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643063" cy="141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Содержимое 3"/>
          <p:cNvGraphicFramePr>
            <a:graphicFrameLocks/>
          </p:cNvGraphicFramePr>
          <p:nvPr/>
        </p:nvGraphicFramePr>
        <p:xfrm>
          <a:off x="285720" y="1428736"/>
          <a:ext cx="8686800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6615128" y="928670"/>
            <a:ext cx="252887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volgograd.roskazna.ru</a:t>
            </a: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28736"/>
          <a:ext cx="8229600" cy="48799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1A579-09DD-4D07-BD9A-5625FD3CE717}" type="slidenum">
              <a:rPr lang="ru-RU" smtClean="0"/>
              <a:pPr/>
              <a:t>9</a:t>
            </a:fld>
            <a:endParaRPr lang="ru-RU" dirty="0"/>
          </a:p>
        </p:txBody>
      </p:sp>
      <p:pic>
        <p:nvPicPr>
          <p:cNvPr id="6" name="Picture 7" descr="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643063" cy="141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615128" y="928670"/>
            <a:ext cx="252887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volgograd.roskazna.ru</a:t>
            </a: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635</TotalTime>
  <Words>512</Words>
  <Application>Microsoft Office PowerPoint</Application>
  <PresentationFormat>Экран (4:3)</PresentationFormat>
  <Paragraphs>99</Paragraphs>
  <Slides>12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 Office</vt:lpstr>
      <vt:lpstr>Worksheet</vt:lpstr>
      <vt:lpstr>volgograd.roskazna.ru</vt:lpstr>
      <vt:lpstr>volgograd.roskazna.ru</vt:lpstr>
      <vt:lpstr>volgograd.roskazna.ru</vt:lpstr>
      <vt:lpstr>volgograd.roskazna.ru</vt:lpstr>
      <vt:lpstr>volgograd.roskazna.ru</vt:lpstr>
      <vt:lpstr>volgograd.roskazna.ru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УФК по Волгоградской области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kovalevae</dc:creator>
  <cp:lastModifiedBy>kovalevae</cp:lastModifiedBy>
  <cp:revision>115</cp:revision>
  <dcterms:created xsi:type="dcterms:W3CDTF">2013-11-20T10:26:52Z</dcterms:created>
  <dcterms:modified xsi:type="dcterms:W3CDTF">2013-11-28T10:39:03Z</dcterms:modified>
</cp:coreProperties>
</file>