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392" r:id="rId2"/>
    <p:sldId id="427" r:id="rId3"/>
    <p:sldId id="428" r:id="rId4"/>
    <p:sldId id="417" r:id="rId5"/>
    <p:sldId id="419" r:id="rId6"/>
    <p:sldId id="442" r:id="rId7"/>
    <p:sldId id="438" r:id="rId8"/>
    <p:sldId id="437" r:id="rId9"/>
    <p:sldId id="435" r:id="rId10"/>
    <p:sldId id="434" r:id="rId11"/>
    <p:sldId id="436" r:id="rId12"/>
    <p:sldId id="430" r:id="rId13"/>
    <p:sldId id="441" r:id="rId14"/>
  </p:sldIdLst>
  <p:sldSz cx="9144000" cy="5143500" type="screen16x9"/>
  <p:notesSz cx="6705600" cy="97234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34286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68572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0285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37144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1714305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057166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2400027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2742888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  <a:srgbClr val="93192A"/>
    <a:srgbClr val="D4682C"/>
    <a:srgbClr val="F66F0A"/>
    <a:srgbClr val="324E68"/>
    <a:srgbClr val="466F94"/>
    <a:srgbClr val="9CB7D0"/>
    <a:srgbClr val="6C121F"/>
    <a:srgbClr val="183D5E"/>
    <a:srgbClr val="FFEFE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9" autoAdjust="0"/>
    <p:restoredTop sz="99398" autoAdjust="0"/>
  </p:normalViewPr>
  <p:slideViewPr>
    <p:cSldViewPr snapToGrid="0">
      <p:cViewPr>
        <p:scale>
          <a:sx n="100" d="100"/>
          <a:sy n="100" d="100"/>
        </p:scale>
        <p:origin x="168" y="34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0;&#1085;&#1076;&#1088;&#1077;&#1081;\Desktop\&#1056;&#1072;&#1079;&#1084;&#1077;&#1097;&#1077;&#1085;&#1080;&#1077;%20&#1085;&#1077;&#1082;&#1086;&#1088;&#1088;&#1077;&#1082;&#1090;&#1085;&#1099;&#1093;%20&#1079;&#1072;&#1087;&#1080;&#1089;&#1077;&#1081;%20&#1074;%202017%20&#1075;&#1086;&#1076;&#1091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/>
              <a:t>Количество записей с некорректными единицами измерения  по ГСМ в ЕИС</a:t>
            </a:r>
          </a:p>
        </c:rich>
      </c:tx>
      <c:layout>
        <c:manualLayout>
          <c:xMode val="edge"/>
          <c:yMode val="edge"/>
          <c:x val="0.13151947460414629"/>
          <c:y val="3.579429097007415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151947460414629"/>
          <c:y val="0.23713717767674103"/>
          <c:w val="0.54648609275171089"/>
          <c:h val="0.62416294879066703"/>
        </c:manualLayout>
      </c:layout>
      <c:lineChart>
        <c:grouping val="standard"/>
        <c:ser>
          <c:idx val="0"/>
          <c:order val="0"/>
          <c:tx>
            <c:strRef>
              <c:f>Лист1!$A$14</c:f>
              <c:strCache>
                <c:ptCount val="1"/>
                <c:pt idx="0">
                  <c:v>Федеральный уровень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Лист1!$C$13:$G$13</c:f>
              <c:strCache>
                <c:ptCount val="5"/>
                <c:pt idx="0">
                  <c:v>18 марта</c:v>
                </c:pt>
                <c:pt idx="1">
                  <c:v>18 апреля</c:v>
                </c:pt>
                <c:pt idx="2">
                  <c:v>10 мая</c:v>
                </c:pt>
                <c:pt idx="3">
                  <c:v>30 мая</c:v>
                </c:pt>
                <c:pt idx="4">
                  <c:v>20 июня</c:v>
                </c:pt>
              </c:strCache>
            </c:strRef>
          </c:cat>
          <c:val>
            <c:numRef>
              <c:f>Лист1!$C$14:$G$14</c:f>
              <c:numCache>
                <c:formatCode>_-* #,##0_р_._-;\-* #,##0_р_._-;_-* "-"??_р_._-;_-@_-</c:formatCode>
                <c:ptCount val="5"/>
                <c:pt idx="0">
                  <c:v>1139</c:v>
                </c:pt>
                <c:pt idx="1">
                  <c:v>993</c:v>
                </c:pt>
                <c:pt idx="2">
                  <c:v>937</c:v>
                </c:pt>
                <c:pt idx="3">
                  <c:v>1004</c:v>
                </c:pt>
                <c:pt idx="4">
                  <c:v>1126</c:v>
                </c:pt>
              </c:numCache>
            </c:numRef>
          </c:val>
        </c:ser>
        <c:ser>
          <c:idx val="1"/>
          <c:order val="1"/>
          <c:tx>
            <c:strRef>
              <c:f>Лист1!$A$15</c:f>
              <c:strCache>
                <c:ptCount val="1"/>
                <c:pt idx="0">
                  <c:v>Уровень субъекта РФ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strRef>
              <c:f>Лист1!$C$13:$G$13</c:f>
              <c:strCache>
                <c:ptCount val="5"/>
                <c:pt idx="0">
                  <c:v>18 марта</c:v>
                </c:pt>
                <c:pt idx="1">
                  <c:v>18 апреля</c:v>
                </c:pt>
                <c:pt idx="2">
                  <c:v>10 мая</c:v>
                </c:pt>
                <c:pt idx="3">
                  <c:v>30 мая</c:v>
                </c:pt>
                <c:pt idx="4">
                  <c:v>20 июня</c:v>
                </c:pt>
              </c:strCache>
            </c:strRef>
          </c:cat>
          <c:val>
            <c:numRef>
              <c:f>Лист1!$C$15:$G$15</c:f>
              <c:numCache>
                <c:formatCode>_-* #,##0_р_._-;\-* #,##0_р_._-;_-* "-"??_р_._-;_-@_-</c:formatCode>
                <c:ptCount val="5"/>
                <c:pt idx="0">
                  <c:v>2108</c:v>
                </c:pt>
                <c:pt idx="1">
                  <c:v>1445</c:v>
                </c:pt>
                <c:pt idx="2">
                  <c:v>1183</c:v>
                </c:pt>
                <c:pt idx="3">
                  <c:v>1220</c:v>
                </c:pt>
                <c:pt idx="4">
                  <c:v>1246</c:v>
                </c:pt>
              </c:numCache>
            </c:numRef>
          </c:val>
        </c:ser>
        <c:ser>
          <c:idx val="2"/>
          <c:order val="2"/>
          <c:tx>
            <c:strRef>
              <c:f>Лист1!$A$16</c:f>
              <c:strCache>
                <c:ptCount val="1"/>
                <c:pt idx="0">
                  <c:v>Муниципальный уровень</c:v>
                </c:pt>
              </c:strCache>
            </c:strRef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strRef>
              <c:f>Лист1!$C$13:$G$13</c:f>
              <c:strCache>
                <c:ptCount val="5"/>
                <c:pt idx="0">
                  <c:v>18 марта</c:v>
                </c:pt>
                <c:pt idx="1">
                  <c:v>18 апреля</c:v>
                </c:pt>
                <c:pt idx="2">
                  <c:v>10 мая</c:v>
                </c:pt>
                <c:pt idx="3">
                  <c:v>30 мая</c:v>
                </c:pt>
                <c:pt idx="4">
                  <c:v>20 июня</c:v>
                </c:pt>
              </c:strCache>
            </c:strRef>
          </c:cat>
          <c:val>
            <c:numRef>
              <c:f>Лист1!$C$16:$G$16</c:f>
              <c:numCache>
                <c:formatCode>_-* #,##0_р_._-;\-* #,##0_р_._-;_-* "-"??_р_._-;_-@_-</c:formatCode>
                <c:ptCount val="5"/>
                <c:pt idx="0">
                  <c:v>2409</c:v>
                </c:pt>
                <c:pt idx="1">
                  <c:v>1248</c:v>
                </c:pt>
                <c:pt idx="2">
                  <c:v>1184</c:v>
                </c:pt>
                <c:pt idx="3">
                  <c:v>1274</c:v>
                </c:pt>
                <c:pt idx="4">
                  <c:v>1422</c:v>
                </c:pt>
              </c:numCache>
            </c:numRef>
          </c:val>
        </c:ser>
        <c:ser>
          <c:idx val="3"/>
          <c:order val="3"/>
          <c:tx>
            <c:strRef>
              <c:f>Лист1!$A$17</c:f>
              <c:strCache>
                <c:ptCount val="1"/>
                <c:pt idx="0">
                  <c:v>ИТОГО</c:v>
                </c:pt>
              </c:strCache>
            </c:strRef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dLbls>
            <c:dLbl>
              <c:idx val="2"/>
              <c:layout>
                <c:manualLayout>
                  <c:x val="-4.242259706667377E-2"/>
                  <c:y val="-0.11375256957136638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4.8658375020369883E-2"/>
                  <c:y val="-0.10251994013194286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6.8745424679057976E-2"/>
                  <c:y val="-0.10453915575989246"/>
                </c:manualLayout>
              </c:layout>
              <c:dLblPos val="r"/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Лист1!$C$13:$G$13</c:f>
              <c:strCache>
                <c:ptCount val="5"/>
                <c:pt idx="0">
                  <c:v>18 марта</c:v>
                </c:pt>
                <c:pt idx="1">
                  <c:v>18 апреля</c:v>
                </c:pt>
                <c:pt idx="2">
                  <c:v>10 мая</c:v>
                </c:pt>
                <c:pt idx="3">
                  <c:v>30 мая</c:v>
                </c:pt>
                <c:pt idx="4">
                  <c:v>20 июня</c:v>
                </c:pt>
              </c:strCache>
            </c:strRef>
          </c:cat>
          <c:val>
            <c:numRef>
              <c:f>Лист1!$C$17:$G$17</c:f>
              <c:numCache>
                <c:formatCode>_-* #,##0_р_._-;\-* #,##0_р_._-;_-* "-"??_р_._-;_-@_-</c:formatCode>
                <c:ptCount val="5"/>
                <c:pt idx="0">
                  <c:v>5656</c:v>
                </c:pt>
                <c:pt idx="1">
                  <c:v>3686</c:v>
                </c:pt>
                <c:pt idx="2">
                  <c:v>3304</c:v>
                </c:pt>
                <c:pt idx="3">
                  <c:v>3498</c:v>
                </c:pt>
                <c:pt idx="4">
                  <c:v>3794</c:v>
                </c:pt>
              </c:numCache>
            </c:numRef>
          </c:val>
        </c:ser>
        <c:marker val="1"/>
        <c:axId val="63237120"/>
        <c:axId val="66724608"/>
      </c:lineChart>
      <c:catAx>
        <c:axId val="6323712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6724608"/>
        <c:crosses val="autoZero"/>
        <c:auto val="1"/>
        <c:lblAlgn val="ctr"/>
        <c:lblOffset val="100"/>
        <c:tickLblSkip val="1"/>
        <c:tickMarkSkip val="1"/>
      </c:catAx>
      <c:valAx>
        <c:axId val="6672460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_-* #,##0_р_._-;\-* #,##0_р_._-;_-* &quot;-&quot;??_р_._-;_-@_-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3237120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8480829880090011"/>
          <c:y val="0.3937372006708153"/>
          <c:w val="0.30272154930437145"/>
          <c:h val="0.2438486072336299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55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6491" cy="486717"/>
          </a:xfrm>
          <a:prstGeom prst="rect">
            <a:avLst/>
          </a:prstGeom>
        </p:spPr>
        <p:txBody>
          <a:bodyPr vert="horz" lIns="89802" tIns="44902" rIns="89802" bIns="4490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97544" y="0"/>
            <a:ext cx="2906491" cy="486717"/>
          </a:xfrm>
          <a:prstGeom prst="rect">
            <a:avLst/>
          </a:prstGeom>
        </p:spPr>
        <p:txBody>
          <a:bodyPr vert="horz" lIns="89802" tIns="44902" rIns="89802" bIns="44902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pPr/>
              <a:t>21.06.2017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1125" y="728663"/>
            <a:ext cx="6483350" cy="3646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02" tIns="44902" rIns="89802" bIns="4490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0248" y="4618361"/>
            <a:ext cx="5365107" cy="4375780"/>
          </a:xfrm>
          <a:prstGeom prst="rect">
            <a:avLst/>
          </a:prstGeom>
        </p:spPr>
        <p:txBody>
          <a:bodyPr vert="horz" lIns="89802" tIns="44902" rIns="89802" bIns="4490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35168"/>
            <a:ext cx="2906491" cy="486716"/>
          </a:xfrm>
          <a:prstGeom prst="rect">
            <a:avLst/>
          </a:prstGeom>
        </p:spPr>
        <p:txBody>
          <a:bodyPr vert="horz" lIns="89802" tIns="44902" rIns="89802" bIns="4490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97544" y="9235168"/>
            <a:ext cx="2906491" cy="486716"/>
          </a:xfrm>
          <a:prstGeom prst="rect">
            <a:avLst/>
          </a:prstGeom>
        </p:spPr>
        <p:txBody>
          <a:bodyPr vert="horz" lIns="89802" tIns="44902" rIns="89802" bIns="44902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61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22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583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444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305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166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027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888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61" indent="0" algn="ctr">
              <a:buNone/>
              <a:defRPr sz="1500"/>
            </a:lvl2pPr>
            <a:lvl3pPr marL="685722" indent="0" algn="ctr">
              <a:buNone/>
              <a:defRPr sz="1400"/>
            </a:lvl3pPr>
            <a:lvl4pPr marL="1028583" indent="0" algn="ctr">
              <a:buNone/>
              <a:defRPr sz="1200"/>
            </a:lvl4pPr>
            <a:lvl5pPr marL="1371444" indent="0" algn="ctr">
              <a:buNone/>
              <a:defRPr sz="1200"/>
            </a:lvl5pPr>
            <a:lvl6pPr marL="1714305" indent="0" algn="ctr">
              <a:buNone/>
              <a:defRPr sz="1200"/>
            </a:lvl6pPr>
            <a:lvl7pPr marL="2057166" indent="0" algn="ctr">
              <a:buNone/>
              <a:defRPr sz="1200"/>
            </a:lvl7pPr>
            <a:lvl8pPr marL="2400027" indent="0" algn="ctr">
              <a:buNone/>
              <a:defRPr sz="1200"/>
            </a:lvl8pPr>
            <a:lvl9pPr marL="2742888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369CC-1FAE-4C9B-AFE0-B3F53FF7B406}" type="datetime1">
              <a:rPr lang="ru-RU" smtClean="0"/>
              <a:pPr>
                <a:defRPr/>
              </a:pPr>
              <a:t>21.06.2017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E1BD4-A8DD-4279-A247-BF7D72E0B986}" type="datetime1">
              <a:rPr lang="ru-RU" smtClean="0"/>
              <a:pPr>
                <a:defRPr/>
              </a:pPr>
              <a:t>21.06.2017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7" y="273845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273845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D00B4-DB42-412E-94E5-CF08074A7391}" type="datetime1">
              <a:rPr lang="ru-RU" smtClean="0"/>
              <a:pPr>
                <a:defRPr/>
              </a:pPr>
              <a:t>21.06.2017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07FD8-D044-4BA6-954F-B4DCA8D94F33}" type="datetime1">
              <a:rPr lang="ru-RU" smtClean="0"/>
              <a:pPr>
                <a:defRPr/>
              </a:pPr>
              <a:t>21.06.2017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9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5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4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1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02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88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D0B80-1A0A-4934-A3E6-99959A16A943}" type="datetime1">
              <a:rPr lang="ru-RU" smtClean="0"/>
              <a:pPr>
                <a:defRPr/>
              </a:pPr>
              <a:t>21.06.2017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FEB7B-A66B-4920-BA3D-06889A8CA927}" type="datetime1">
              <a:rPr lang="ru-RU" smtClean="0"/>
              <a:pPr>
                <a:defRPr/>
              </a:pPr>
              <a:t>21.06.2017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273847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61" indent="0">
              <a:buNone/>
              <a:defRPr sz="1500" b="1"/>
            </a:lvl2pPr>
            <a:lvl3pPr marL="685722" indent="0">
              <a:buNone/>
              <a:defRPr sz="1400" b="1"/>
            </a:lvl3pPr>
            <a:lvl4pPr marL="1028583" indent="0">
              <a:buNone/>
              <a:defRPr sz="1200" b="1"/>
            </a:lvl4pPr>
            <a:lvl5pPr marL="1371444" indent="0">
              <a:buNone/>
              <a:defRPr sz="1200" b="1"/>
            </a:lvl5pPr>
            <a:lvl6pPr marL="1714305" indent="0">
              <a:buNone/>
              <a:defRPr sz="1200" b="1"/>
            </a:lvl6pPr>
            <a:lvl7pPr marL="2057166" indent="0">
              <a:buNone/>
              <a:defRPr sz="1200" b="1"/>
            </a:lvl7pPr>
            <a:lvl8pPr marL="2400027" indent="0">
              <a:buNone/>
              <a:defRPr sz="1200" b="1"/>
            </a:lvl8pPr>
            <a:lvl9pPr marL="2742888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61" indent="0">
              <a:buNone/>
              <a:defRPr sz="1500" b="1"/>
            </a:lvl2pPr>
            <a:lvl3pPr marL="685722" indent="0">
              <a:buNone/>
              <a:defRPr sz="1400" b="1"/>
            </a:lvl3pPr>
            <a:lvl4pPr marL="1028583" indent="0">
              <a:buNone/>
              <a:defRPr sz="1200" b="1"/>
            </a:lvl4pPr>
            <a:lvl5pPr marL="1371444" indent="0">
              <a:buNone/>
              <a:defRPr sz="1200" b="1"/>
            </a:lvl5pPr>
            <a:lvl6pPr marL="1714305" indent="0">
              <a:buNone/>
              <a:defRPr sz="1200" b="1"/>
            </a:lvl6pPr>
            <a:lvl7pPr marL="2057166" indent="0">
              <a:buNone/>
              <a:defRPr sz="1200" b="1"/>
            </a:lvl7pPr>
            <a:lvl8pPr marL="2400027" indent="0">
              <a:buNone/>
              <a:defRPr sz="1200" b="1"/>
            </a:lvl8pPr>
            <a:lvl9pPr marL="2742888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A28B4-E894-44AE-8814-1526A652917B}" type="datetime1">
              <a:rPr lang="ru-RU" smtClean="0"/>
              <a:pPr>
                <a:defRPr/>
              </a:pPr>
              <a:t>21.06.2017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F509F-89CC-4BF2-A194-4F5A06DDF3E2}" type="datetime1">
              <a:rPr lang="ru-RU" smtClean="0"/>
              <a:pPr>
                <a:defRPr/>
              </a:pPr>
              <a:t>21.06.2017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3D99E-A15E-4C7F-8366-A01269869E1D}" type="datetime1">
              <a:rPr lang="ru-RU" smtClean="0"/>
              <a:pPr>
                <a:defRPr/>
              </a:pPr>
              <a:t>21.06.2017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72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61" indent="0">
              <a:buNone/>
              <a:defRPr sz="1100"/>
            </a:lvl2pPr>
            <a:lvl3pPr marL="685722" indent="0">
              <a:buNone/>
              <a:defRPr sz="900"/>
            </a:lvl3pPr>
            <a:lvl4pPr marL="1028583" indent="0">
              <a:buNone/>
              <a:defRPr sz="800"/>
            </a:lvl4pPr>
            <a:lvl5pPr marL="1371444" indent="0">
              <a:buNone/>
              <a:defRPr sz="800"/>
            </a:lvl5pPr>
            <a:lvl6pPr marL="1714305" indent="0">
              <a:buNone/>
              <a:defRPr sz="800"/>
            </a:lvl6pPr>
            <a:lvl7pPr marL="2057166" indent="0">
              <a:buNone/>
              <a:defRPr sz="800"/>
            </a:lvl7pPr>
            <a:lvl8pPr marL="2400027" indent="0">
              <a:buNone/>
              <a:defRPr sz="800"/>
            </a:lvl8pPr>
            <a:lvl9pPr marL="274288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6750E-6825-4C27-BD77-E837DFCDDD10}" type="datetime1">
              <a:rPr lang="ru-RU" smtClean="0"/>
              <a:pPr>
                <a:defRPr/>
              </a:pPr>
              <a:t>21.06.2017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72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861" indent="0">
              <a:buNone/>
              <a:defRPr sz="2100"/>
            </a:lvl2pPr>
            <a:lvl3pPr marL="685722" indent="0">
              <a:buNone/>
              <a:defRPr sz="1800"/>
            </a:lvl3pPr>
            <a:lvl4pPr marL="1028583" indent="0">
              <a:buNone/>
              <a:defRPr sz="1500"/>
            </a:lvl4pPr>
            <a:lvl5pPr marL="1371444" indent="0">
              <a:buNone/>
              <a:defRPr sz="1500"/>
            </a:lvl5pPr>
            <a:lvl6pPr marL="1714305" indent="0">
              <a:buNone/>
              <a:defRPr sz="1500"/>
            </a:lvl6pPr>
            <a:lvl7pPr marL="2057166" indent="0">
              <a:buNone/>
              <a:defRPr sz="1500"/>
            </a:lvl7pPr>
            <a:lvl8pPr marL="2400027" indent="0">
              <a:buNone/>
              <a:defRPr sz="1500"/>
            </a:lvl8pPr>
            <a:lvl9pPr marL="2742888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61" indent="0">
              <a:buNone/>
              <a:defRPr sz="1100"/>
            </a:lvl2pPr>
            <a:lvl3pPr marL="685722" indent="0">
              <a:buNone/>
              <a:defRPr sz="900"/>
            </a:lvl3pPr>
            <a:lvl4pPr marL="1028583" indent="0">
              <a:buNone/>
              <a:defRPr sz="800"/>
            </a:lvl4pPr>
            <a:lvl5pPr marL="1371444" indent="0">
              <a:buNone/>
              <a:defRPr sz="800"/>
            </a:lvl5pPr>
            <a:lvl6pPr marL="1714305" indent="0">
              <a:buNone/>
              <a:defRPr sz="800"/>
            </a:lvl6pPr>
            <a:lvl7pPr marL="2057166" indent="0">
              <a:buNone/>
              <a:defRPr sz="800"/>
            </a:lvl7pPr>
            <a:lvl8pPr marL="2400027" indent="0">
              <a:buNone/>
              <a:defRPr sz="800"/>
            </a:lvl8pPr>
            <a:lvl9pPr marL="274288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2727F-151E-4FF2-9979-CAB6235AE13D}" type="datetime1">
              <a:rPr lang="ru-RU" smtClean="0"/>
              <a:pPr>
                <a:defRPr/>
              </a:pPr>
              <a:t>21.06.2017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1" y="273847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2" tIns="34286" rIns="68572" bIns="342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1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2" tIns="34286" rIns="68572" bIns="342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72" tIns="34286" rIns="68572" bIns="3428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0E9837-830E-4CEC-BB18-89915D56AC6B}" type="datetime1">
              <a:rPr lang="ru-RU" smtClean="0"/>
              <a:pPr>
                <a:defRPr/>
              </a:pPr>
              <a:t>21.06.2017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1" y="4767264"/>
            <a:ext cx="3086100" cy="273844"/>
          </a:xfrm>
          <a:prstGeom prst="rect">
            <a:avLst/>
          </a:prstGeom>
        </p:spPr>
        <p:txBody>
          <a:bodyPr vert="horz" lIns="68572" tIns="34286" rIns="68572" bIns="34286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72" tIns="34286" rIns="68572" bIns="3428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342861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685722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028583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371444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30" indent="-17143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92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52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13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75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35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97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57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19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61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22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83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44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05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66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27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88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/>
          </p:cNvSpPr>
          <p:nvPr/>
        </p:nvSpPr>
        <p:spPr bwMode="auto">
          <a:xfrm>
            <a:off x="789710" y="1265512"/>
            <a:ext cx="7474526" cy="1533106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1">
                <a:lumMod val="9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72" tIns="34286" rIns="68572" bIns="34286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127969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Совершенствование инструментов контроля в сфере закупок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2949259" y="4207360"/>
            <a:ext cx="3368413" cy="5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01" tIns="64001" rIns="128001" bIns="64001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479425" marR="0" lvl="0" indent="-479425" algn="ctr" defTabSz="12795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г. Барнаул</a:t>
            </a:r>
          </a:p>
          <a:p>
            <a:pPr marL="479425" marR="0" lvl="0" indent="-479425" algn="ctr" defTabSz="12795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2400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22 июня 2017 года</a:t>
            </a:r>
            <a:endParaRPr kumimoji="0" lang="ru-RU" sz="24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3781425" y="3079822"/>
            <a:ext cx="4808392" cy="1031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01" tIns="64001" rIns="128001" bIns="64001" numCol="1" anchor="t" anchorCtr="0" compatLnSpc="1">
            <a:prstTxWarp prst="textNoShape">
              <a:avLst/>
            </a:prstTxWarp>
            <a:noAutofit/>
          </a:bodyPr>
          <a:lstStyle/>
          <a:p>
            <a:pPr marL="479425" marR="0" lvl="0" indent="-479425" algn="ctr" defTabSz="12795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Начальник Управления по</a:t>
            </a:r>
            <a:r>
              <a:rPr kumimoji="0" lang="ru-RU" sz="200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 контролю в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сфере контрактных отношений</a:t>
            </a:r>
          </a:p>
          <a:p>
            <a:pPr marL="479425" indent="-479425" algn="ctr" eaLnBrk="1" hangingPunct="1">
              <a:spcBef>
                <a:spcPct val="20000"/>
              </a:spcBef>
              <a:defRPr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     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Мальцев Андрей Анатольевич</a:t>
            </a:r>
          </a:p>
        </p:txBody>
      </p:sp>
    </p:spTree>
    <p:extLst>
      <p:ext uri="{BB962C8B-B14F-4D97-AF65-F5344CB8AC3E}">
        <p14:creationId xmlns="" xmlns:p14="http://schemas.microsoft.com/office/powerpoint/2010/main" val="38789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9214" y="4696401"/>
            <a:ext cx="2057400" cy="273844"/>
          </a:xfrm>
        </p:spPr>
        <p:txBody>
          <a:bodyPr/>
          <a:lstStyle/>
          <a:p>
            <a:pPr>
              <a:defRPr/>
            </a:pPr>
            <a:fld id="{1A22171C-80CF-4EB9-A959-3CDAA13E4B70}" type="slidenum">
              <a:rPr lang="ru-RU" sz="1100" b="1" smtClean="0"/>
              <a:pPr>
                <a:defRPr/>
              </a:pPr>
              <a:t>10</a:t>
            </a:fld>
            <a:endParaRPr lang="ru-RU" sz="1100" b="1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780011" y="814648"/>
            <a:ext cx="7848600" cy="83974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Записи в ЕИС (Размещение извещений) </a:t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по закупкам медицинского оборудования</a:t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(Код ОКПД2 – 32.50)</a:t>
            </a:r>
          </a:p>
          <a:p>
            <a:pPr marL="285750" indent="-285750"/>
            <a:endParaRPr lang="ru-RU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9868364"/>
              </p:ext>
            </p:extLst>
          </p:nvPr>
        </p:nvGraphicFramePr>
        <p:xfrm>
          <a:off x="1002453" y="1738462"/>
          <a:ext cx="7247467" cy="2141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5742"/>
                <a:gridCol w="2361691"/>
                <a:gridCol w="3270034"/>
              </a:tblGrid>
              <a:tr h="728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единицы измерения 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633" marR="576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Количество </a:t>
                      </a:r>
                      <a:r>
                        <a:rPr lang="ru-RU" sz="1500" b="1" dirty="0" smtClean="0">
                          <a:effectLst/>
                        </a:rPr>
                        <a:t>записей, </a:t>
                      </a:r>
                      <a:r>
                        <a:rPr lang="ru-RU" sz="1500" b="1" dirty="0">
                          <a:effectLst/>
                        </a:rPr>
                        <a:t>шт.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33" marR="576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Сумма, руб.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33" marR="57633" marT="0" marB="0" anchor="ctr"/>
                </a:tc>
              </a:tr>
              <a:tr h="236343">
                <a:tc>
                  <a:txBody>
                    <a:bodyPr/>
                    <a:lstStyle/>
                    <a:p>
                      <a:pPr marL="72000" algn="l" fontAlgn="t">
                        <a:spcBef>
                          <a:spcPts val="0"/>
                        </a:spcBef>
                      </a:pPr>
                      <a:r>
                        <a:rPr lang="ru-RU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Условная единица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29 305 025,00   </a:t>
                      </a:r>
                    </a:p>
                  </a:txBody>
                  <a:tcPr marL="68580" marR="68580" marT="0" marB="0"/>
                </a:tc>
              </a:tr>
              <a:tr h="236343">
                <a:tc>
                  <a:txBody>
                    <a:bodyPr/>
                    <a:lstStyle/>
                    <a:p>
                      <a:pPr marL="72000" algn="l" fontAlgn="t">
                        <a:spcBef>
                          <a:spcPts val="0"/>
                        </a:spcBef>
                      </a:pPr>
                      <a:r>
                        <a:rPr lang="ru-RU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Условная катушка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4 140</a:t>
                      </a:r>
                      <a:endParaRPr lang="ru-RU" sz="1400" b="1" i="0" u="none" strike="noStrike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6 612 561 525,00   </a:t>
                      </a:r>
                    </a:p>
                  </a:txBody>
                  <a:tcPr marL="68580" marR="68580" marT="0" marB="0"/>
                </a:tc>
              </a:tr>
              <a:tr h="267175">
                <a:tc>
                  <a:txBody>
                    <a:bodyPr/>
                    <a:lstStyle/>
                    <a:p>
                      <a:pPr marL="72000" algn="l" fontAlgn="t">
                        <a:spcBef>
                          <a:spcPts val="0"/>
                        </a:spcBef>
                      </a:pPr>
                      <a:r>
                        <a:rPr lang="ru-RU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Условная штука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  1 365 342,00   </a:t>
                      </a:r>
                    </a:p>
                  </a:txBody>
                  <a:tcPr marL="68580" marR="68580" marT="0" marB="0"/>
                </a:tc>
              </a:tr>
              <a:tr h="245904">
                <a:tc>
                  <a:txBody>
                    <a:bodyPr/>
                    <a:lstStyle/>
                    <a:p>
                      <a:pPr marL="72000" algn="l" fontAlgn="t">
                        <a:spcBef>
                          <a:spcPts val="0"/>
                        </a:spcBef>
                      </a:pPr>
                      <a:r>
                        <a:rPr lang="ru-RU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Условная банка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303 033 434,00   </a:t>
                      </a:r>
                    </a:p>
                  </a:txBody>
                  <a:tcPr marL="68580" marR="68580" marT="0" marB="0"/>
                </a:tc>
              </a:tr>
              <a:tr h="40648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633" marR="5763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/>
                      </a:r>
                      <a:br>
                        <a:rPr lang="ru-RU" sz="1400" b="1" i="0" u="none" strike="noStrik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ru-RU" sz="1400" b="1" i="0" u="none" strike="noStrik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4 375</a:t>
                      </a:r>
                      <a:endParaRPr lang="ru-RU" sz="1400" b="1" i="0" u="none" strike="noStrike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/>
                      </a:r>
                      <a:br>
                        <a:rPr lang="ru-RU" sz="1400" b="1" i="0" u="none" strike="noStrik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ru-RU" sz="1400" b="1" i="0" u="none" strike="noStrik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</a:t>
                      </a:r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6 946 265 326,00  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6633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9214" y="4696401"/>
            <a:ext cx="2057400" cy="273844"/>
          </a:xfrm>
        </p:spPr>
        <p:txBody>
          <a:bodyPr/>
          <a:lstStyle/>
          <a:p>
            <a:pPr>
              <a:defRPr/>
            </a:pPr>
            <a:fld id="{1A22171C-80CF-4EB9-A959-3CDAA13E4B70}" type="slidenum">
              <a:rPr lang="ru-RU" sz="1100" b="1" smtClean="0"/>
              <a:pPr>
                <a:defRPr/>
              </a:pPr>
              <a:t>11</a:t>
            </a:fld>
            <a:endParaRPr lang="ru-RU" sz="1100" b="1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780011" y="860368"/>
            <a:ext cx="7848600" cy="83974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Записи в ЕИС (Реестр контрактов) </a:t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по закупкам медицинского оборудования </a:t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(Код ОКПД2 – 32.50)</a:t>
            </a:r>
          </a:p>
          <a:p>
            <a:pPr marL="285750" indent="-285750"/>
            <a:endParaRPr lang="ru-RU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9868364"/>
              </p:ext>
            </p:extLst>
          </p:nvPr>
        </p:nvGraphicFramePr>
        <p:xfrm>
          <a:off x="1002453" y="1784182"/>
          <a:ext cx="7247467" cy="2120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5742"/>
                <a:gridCol w="2361691"/>
                <a:gridCol w="3270034"/>
              </a:tblGrid>
              <a:tr h="728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единицы измерения 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633" marR="576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Количество </a:t>
                      </a:r>
                      <a:r>
                        <a:rPr lang="ru-RU" sz="1500" b="1" dirty="0" smtClean="0">
                          <a:effectLst/>
                        </a:rPr>
                        <a:t>записей, </a:t>
                      </a:r>
                      <a:r>
                        <a:rPr lang="ru-RU" sz="1500" b="1" dirty="0">
                          <a:effectLst/>
                        </a:rPr>
                        <a:t>шт.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33" marR="576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Сумма, руб.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33" marR="57633" marT="0" marB="0" anchor="ctr"/>
                </a:tc>
              </a:tr>
              <a:tr h="236343">
                <a:tc>
                  <a:txBody>
                    <a:bodyPr/>
                    <a:lstStyle/>
                    <a:p>
                      <a:pPr marL="72000" algn="l" fontAlgn="t">
                        <a:spcBef>
                          <a:spcPts val="0"/>
                        </a:spcBef>
                      </a:pPr>
                      <a:r>
                        <a:rPr lang="ru-RU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Условная единица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102 265 107,00   </a:t>
                      </a:r>
                    </a:p>
                  </a:txBody>
                  <a:tcPr marL="68580" marR="68580" marT="0" marB="0" anchor="b"/>
                </a:tc>
              </a:tr>
              <a:tr h="236343">
                <a:tc>
                  <a:txBody>
                    <a:bodyPr/>
                    <a:lstStyle/>
                    <a:p>
                      <a:pPr marL="72000" algn="l" fontAlgn="t">
                        <a:spcBef>
                          <a:spcPts val="0"/>
                        </a:spcBef>
                      </a:pPr>
                      <a:r>
                        <a:rPr lang="ru-RU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Условная катушка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2 290</a:t>
                      </a:r>
                      <a:endParaRPr lang="ru-RU" sz="1400" b="1" i="0" u="none" strike="noStrike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3 739 163 712,00   </a:t>
                      </a:r>
                    </a:p>
                  </a:txBody>
                  <a:tcPr marL="68580" marR="68580" marT="0" marB="0" anchor="b"/>
                </a:tc>
              </a:tr>
              <a:tr h="267175">
                <a:tc>
                  <a:txBody>
                    <a:bodyPr/>
                    <a:lstStyle/>
                    <a:p>
                      <a:pPr marL="72000" algn="l" fontAlgn="t">
                        <a:spcBef>
                          <a:spcPts val="0"/>
                        </a:spcBef>
                      </a:pPr>
                      <a:r>
                        <a:rPr lang="ru-RU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Условная штука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77 598 985,00   </a:t>
                      </a:r>
                    </a:p>
                  </a:txBody>
                  <a:tcPr marL="68580" marR="68580" marT="0" marB="0" anchor="b"/>
                </a:tc>
              </a:tr>
              <a:tr h="245904">
                <a:tc>
                  <a:txBody>
                    <a:bodyPr/>
                    <a:lstStyle/>
                    <a:p>
                      <a:pPr marL="72000" algn="l" fontAlgn="t">
                        <a:spcBef>
                          <a:spcPts val="0"/>
                        </a:spcBef>
                      </a:pPr>
                      <a:r>
                        <a:rPr lang="ru-RU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Условная банка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63 442 436,00   </a:t>
                      </a:r>
                    </a:p>
                  </a:txBody>
                  <a:tcPr marL="68580" marR="68580" marT="0" marB="0" anchor="b"/>
                </a:tc>
              </a:tr>
              <a:tr h="40648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633" marR="5763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2 387</a:t>
                      </a:r>
                      <a:endParaRPr lang="ru-RU" sz="1400" b="1" i="0" u="none" strike="noStrike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3 982 470 240,00   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6633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29588" y="4738388"/>
            <a:ext cx="2057400" cy="273844"/>
          </a:xfrm>
        </p:spPr>
        <p:txBody>
          <a:bodyPr/>
          <a:lstStyle/>
          <a:p>
            <a:pPr>
              <a:defRPr/>
            </a:pPr>
            <a:fld id="{1A22171C-80CF-4EB9-A959-3CDAA13E4B70}" type="slidenum">
              <a:rPr lang="ru-RU" sz="1100" b="1" smtClean="0"/>
              <a:pPr>
                <a:defRPr/>
              </a:pPr>
              <a:t>12</a:t>
            </a:fld>
            <a:endParaRPr lang="ru-RU" sz="11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789884" y="194695"/>
            <a:ext cx="5541316" cy="612879"/>
          </a:xfrm>
          <a:prstGeom prst="rect">
            <a:avLst/>
          </a:prstGeom>
        </p:spPr>
        <p:txBody>
          <a:bodyPr wrap="square" lIns="58311" tIns="29156" rIns="58311" bIns="29156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4. Вопросы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методического и информационного обеспечения процесса контроля в сфере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закупок</a:t>
            </a:r>
            <a:endParaRPr lang="ru-RU" altLang="ru-RU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9533" y="930522"/>
            <a:ext cx="82803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200" dirty="0" smtClean="0">
                <a:solidFill>
                  <a:srgbClr val="002060"/>
                </a:solidFill>
              </a:rPr>
              <a:t>              Проект </a:t>
            </a:r>
            <a:r>
              <a:rPr lang="ru-RU" sz="1200" b="1" dirty="0">
                <a:solidFill>
                  <a:srgbClr val="002060"/>
                </a:solidFill>
              </a:rPr>
              <a:t>Стандарта внутренней организации контрольного мероприятия «Проверка соблюдения требований Федерального закона от 5 апреля 2013 г. № 44-ФЗ «О контрактной системе в сфере закупок товаров, работ, услуг для обеспечения государственных и муниципальных нужд».</a:t>
            </a:r>
          </a:p>
          <a:p>
            <a:r>
              <a:rPr lang="ru-RU" sz="1200" b="1" i="1" dirty="0">
                <a:solidFill>
                  <a:srgbClr val="002060"/>
                </a:solidFill>
              </a:rPr>
              <a:t> </a:t>
            </a:r>
            <a:r>
              <a:rPr lang="ru-RU" sz="1200" b="1" i="1" dirty="0" smtClean="0">
                <a:solidFill>
                  <a:srgbClr val="002060"/>
                </a:solidFill>
              </a:rPr>
              <a:t>Приложения</a:t>
            </a:r>
            <a:r>
              <a:rPr lang="ru-RU" sz="1200" b="1" i="1" dirty="0">
                <a:solidFill>
                  <a:srgbClr val="002060"/>
                </a:solidFill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2060"/>
                </a:solidFill>
              </a:rPr>
              <a:t>Форма </a:t>
            </a:r>
            <a:r>
              <a:rPr lang="ru-RU" sz="1200" dirty="0">
                <a:solidFill>
                  <a:srgbClr val="002060"/>
                </a:solidFill>
              </a:rPr>
              <a:t>«Паспорт контрольного мероприятия, проводимого в отношении закупок для обеспечения федеральных нужд</a:t>
            </a:r>
            <a:r>
              <a:rPr lang="ru-RU" sz="1200" dirty="0" smtClean="0">
                <a:solidFill>
                  <a:srgbClr val="002060"/>
                </a:solidFill>
              </a:rPr>
              <a:t>»;</a:t>
            </a:r>
            <a:endParaRPr lang="ru-RU" sz="1200" dirty="0">
              <a:solidFill>
                <a:srgbClr val="002060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2060"/>
                </a:solidFill>
              </a:rPr>
              <a:t>Форма «Паспорт контрольного мероприятия, проводимого в отношении </a:t>
            </a:r>
            <a:r>
              <a:rPr lang="ru-RU" sz="1200" dirty="0" smtClean="0">
                <a:solidFill>
                  <a:srgbClr val="002060"/>
                </a:solidFill>
              </a:rPr>
              <a:t>органа </a:t>
            </a:r>
            <a:r>
              <a:rPr lang="ru-RU" sz="1200" dirty="0">
                <a:solidFill>
                  <a:srgbClr val="002060"/>
                </a:solidFill>
              </a:rPr>
              <a:t>государственного (муниципального) финансового контроля</a:t>
            </a:r>
            <a:r>
              <a:rPr lang="ru-RU" sz="1200" dirty="0" smtClean="0">
                <a:solidFill>
                  <a:srgbClr val="002060"/>
                </a:solidFill>
              </a:rPr>
              <a:t>»;</a:t>
            </a:r>
            <a:endParaRPr lang="ru-RU" sz="1200" dirty="0">
              <a:solidFill>
                <a:srgbClr val="002060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2060"/>
                </a:solidFill>
              </a:rPr>
              <a:t>Форма «Сводный паспорт контрольных мероприятий в сфере закупок»</a:t>
            </a:r>
            <a:r>
              <a:rPr lang="ru-RU" sz="1200" i="1" dirty="0">
                <a:solidFill>
                  <a:srgbClr val="002060"/>
                </a:solidFill>
              </a:rPr>
              <a:t> за отчетный период</a:t>
            </a:r>
            <a:r>
              <a:rPr lang="ru-RU" sz="1200" i="1" dirty="0" smtClean="0">
                <a:solidFill>
                  <a:srgbClr val="002060"/>
                </a:solidFill>
              </a:rPr>
              <a:t>»;</a:t>
            </a:r>
            <a:endParaRPr lang="ru-RU" sz="1200" dirty="0">
              <a:solidFill>
                <a:srgbClr val="002060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2060"/>
                </a:solidFill>
              </a:rPr>
              <a:t>Форма «Типовая форма справки о результатах предварительного информационного контроля при проведении контроля в отношении закупок для обеспечения федеральных нужд</a:t>
            </a:r>
            <a:r>
              <a:rPr lang="ru-RU" sz="1200" dirty="0" smtClean="0">
                <a:solidFill>
                  <a:srgbClr val="002060"/>
                </a:solidFill>
              </a:rPr>
              <a:t>»;</a:t>
            </a:r>
            <a:endParaRPr lang="ru-RU" sz="1200" dirty="0">
              <a:solidFill>
                <a:srgbClr val="002060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2060"/>
                </a:solidFill>
              </a:rPr>
              <a:t>Форма «Типовая программа камеральной проверки в отношении закупок для обеспечения федеральных нужд</a:t>
            </a:r>
            <a:r>
              <a:rPr lang="ru-RU" sz="1200" dirty="0" smtClean="0">
                <a:solidFill>
                  <a:srgbClr val="002060"/>
                </a:solidFill>
              </a:rPr>
              <a:t>»;</a:t>
            </a:r>
            <a:endParaRPr lang="ru-RU" sz="1200" dirty="0">
              <a:solidFill>
                <a:srgbClr val="002060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2060"/>
                </a:solidFill>
              </a:rPr>
              <a:t>Форма «Типовая программа выездной проверки в отношении закупок для обеспечения федеральных нужд</a:t>
            </a:r>
            <a:r>
              <a:rPr lang="ru-RU" sz="1200" dirty="0" smtClean="0">
                <a:solidFill>
                  <a:srgbClr val="002060"/>
                </a:solidFill>
              </a:rPr>
              <a:t>»;</a:t>
            </a:r>
            <a:endParaRPr lang="ru-RU" sz="1200" dirty="0">
              <a:solidFill>
                <a:srgbClr val="002060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2060"/>
                </a:solidFill>
              </a:rPr>
              <a:t>Форма «Запрос об истребовании документов для проведения камеральной проверки в отношении закупок для обеспечения федеральных нужд</a:t>
            </a:r>
            <a:r>
              <a:rPr lang="ru-RU" sz="1200" dirty="0" smtClean="0">
                <a:solidFill>
                  <a:srgbClr val="002060"/>
                </a:solidFill>
              </a:rPr>
              <a:t>»;</a:t>
            </a:r>
            <a:endParaRPr lang="ru-RU" sz="1200" dirty="0">
              <a:solidFill>
                <a:srgbClr val="002060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2060"/>
                </a:solidFill>
              </a:rPr>
              <a:t>Перечень основных возможных нарушений законодательства Российской Федерации и иных нормативных правовых актов о контрактной системе в сфере закупок товаров, работ, услуг для обеспечения государственных и муниципальных нужд, выявляемых органами Федерального казначейства при осуществлении контроля в сфере </a:t>
            </a:r>
            <a:r>
              <a:rPr lang="ru-RU" sz="1200" dirty="0" smtClean="0">
                <a:solidFill>
                  <a:srgbClr val="002060"/>
                </a:solidFill>
              </a:rPr>
              <a:t>закупок;</a:t>
            </a:r>
            <a:endParaRPr lang="ru-RU" sz="1200" dirty="0">
              <a:solidFill>
                <a:srgbClr val="002060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2060"/>
                </a:solidFill>
              </a:rPr>
              <a:t>Форма «Типовая форма справки о результатах предварительного информационного контроля при проведении проверки в отношении органа государственного (муниципального) финансового контроля</a:t>
            </a:r>
            <a:r>
              <a:rPr lang="ru-RU" sz="1200" dirty="0" smtClean="0">
                <a:solidFill>
                  <a:srgbClr val="002060"/>
                </a:solidFill>
              </a:rPr>
              <a:t>»;</a:t>
            </a:r>
            <a:endParaRPr lang="ru-RU" sz="1200" dirty="0">
              <a:solidFill>
                <a:srgbClr val="00206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2060"/>
                </a:solidFill>
              </a:rPr>
              <a:t>Форма «Типовая программа выездной проверки в отношении органов государственного (муниципального) финансового контроля, являющихся органами (должностными лицами) исполнительной власти субъектов </a:t>
            </a:r>
            <a:r>
              <a:rPr lang="ru-RU" sz="1200" dirty="0" smtClean="0">
                <a:solidFill>
                  <a:srgbClr val="002060"/>
                </a:solidFill>
              </a:rPr>
              <a:t>Российской Федерации </a:t>
            </a:r>
            <a:r>
              <a:rPr lang="ru-RU" sz="1200" dirty="0">
                <a:solidFill>
                  <a:srgbClr val="002060"/>
                </a:solidFill>
              </a:rPr>
              <a:t>(местных администраций</a:t>
            </a:r>
            <a:r>
              <a:rPr lang="ru-RU" sz="1200" dirty="0" smtClean="0">
                <a:solidFill>
                  <a:srgbClr val="002060"/>
                </a:solidFill>
              </a:rPr>
              <a:t>)».</a:t>
            </a:r>
            <a:endParaRPr lang="ru-RU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097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55627" y="4767264"/>
            <a:ext cx="34549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z="1100" b="1" smtClean="0"/>
              <a:pPr>
                <a:defRPr/>
              </a:pPr>
              <a:t>13</a:t>
            </a:fld>
            <a:endParaRPr lang="ru-RU" sz="1100" b="1" dirty="0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540607" y="926117"/>
            <a:ext cx="8229600" cy="3363686"/>
          </a:xfrm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>
              <a:buFont typeface="Arial" charset="0"/>
              <a:buNone/>
            </a:pP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623441" y="1786479"/>
            <a:ext cx="58864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одзаголовок 2"/>
          <p:cNvSpPr txBox="1">
            <a:spLocks/>
          </p:cNvSpPr>
          <p:nvPr/>
        </p:nvSpPr>
        <p:spPr bwMode="auto">
          <a:xfrm>
            <a:off x="2094046" y="1329511"/>
            <a:ext cx="5318875" cy="2365772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171450" indent="-171450" defTabSz="685800" eaLnBrk="0" hangingPunct="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/>
            </a:pPr>
            <a:endParaRPr lang="ru-RU" sz="2600" dirty="0">
              <a:latin typeface="+mn-lt"/>
              <a:cs typeface="+mn-cs"/>
            </a:endParaRPr>
          </a:p>
          <a:p>
            <a:pPr marL="171450" indent="-171450" defTabSz="685800" eaLnBrk="0" hangingPunct="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  <a:defRPr/>
            </a:pPr>
            <a:endParaRPr lang="ru-RU" sz="2600" b="1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171450" indent="-171450" algn="ctr" defTabSz="685800" eaLnBrk="0" hangingPunct="0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2600" b="1" dirty="0">
                <a:solidFill>
                  <a:srgbClr val="002060"/>
                </a:solidFill>
                <a:latin typeface="+mn-lt"/>
                <a:cs typeface="+mn-cs"/>
              </a:rPr>
              <a:t>Спасибо за внимание</a:t>
            </a:r>
            <a:r>
              <a:rPr lang="ru-RU" sz="2600" b="1" dirty="0" smtClean="0">
                <a:solidFill>
                  <a:srgbClr val="002060"/>
                </a:solidFill>
                <a:latin typeface="+mn-lt"/>
                <a:cs typeface="+mn-cs"/>
              </a:rPr>
              <a:t>!</a:t>
            </a:r>
          </a:p>
          <a:p>
            <a:pPr marL="171450" indent="-171450" defTabSz="685800" eaLnBrk="0" hangingPunct="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/>
            </a:pPr>
            <a:endParaRPr lang="ru-RU" sz="2100" dirty="0">
              <a:latin typeface="+mn-lt"/>
              <a:cs typeface="+mn-cs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623441" y="3060160"/>
            <a:ext cx="58864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4481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1"/>
          <p:cNvSpPr txBox="1">
            <a:spLocks noChangeArrowheads="1"/>
          </p:cNvSpPr>
          <p:nvPr/>
        </p:nvSpPr>
        <p:spPr bwMode="auto">
          <a:xfrm>
            <a:off x="1917687" y="923441"/>
            <a:ext cx="5404440" cy="438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68574" tIns="34287" rIns="68574" bIns="34287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План доклада</a:t>
            </a:r>
            <a:endParaRPr lang="ru-RU" sz="24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719236" y="1607820"/>
            <a:ext cx="8064543" cy="584486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 cmpd="thinThick">
            <a:solidFill>
              <a:srgbClr val="FFFDFB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contourW="12700">
            <a:bevelT w="152400" h="50800" prst="softRound"/>
            <a:contourClr>
              <a:schemeClr val="accent1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32" tIns="45716" rIns="91432" bIns="45716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2060"/>
                </a:solidFill>
                <a:cs typeface="Times New Roman" pitchFamily="18" charset="0"/>
              </a:rPr>
              <a:t>1. Задачи по осуществлению контрольных мероприятий в сфере закупок в 2017 году и формированию новых инструментов контроля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719236" y="3047999"/>
            <a:ext cx="8064543" cy="419101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 cmpd="thinThick">
            <a:solidFill>
              <a:srgbClr val="FFFDFB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contourW="12700">
            <a:bevelT w="152400" h="50800" prst="softRound"/>
            <a:contourClr>
              <a:schemeClr val="accent1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32" tIns="45716" rIns="91432" bIns="45716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2060"/>
                </a:solidFill>
                <a:cs typeface="Times New Roman" pitchFamily="18" charset="0"/>
              </a:rPr>
              <a:t>3</a:t>
            </a:r>
            <a:r>
              <a:rPr lang="ru-RU" altLang="ru-RU" sz="1600" b="1" dirty="0" smtClean="0">
                <a:solidFill>
                  <a:srgbClr val="002060"/>
                </a:solidFill>
                <a:cs typeface="Times New Roman" pitchFamily="18" charset="0"/>
              </a:rPr>
              <a:t>. Масштабирование инструментов, отработанных в проекте «ГСМ»  </a:t>
            </a:r>
            <a:endParaRPr lang="ru-RU" altLang="ru-RU" sz="16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9214" y="4696401"/>
            <a:ext cx="2057400" cy="273844"/>
          </a:xfrm>
        </p:spPr>
        <p:txBody>
          <a:bodyPr/>
          <a:lstStyle/>
          <a:p>
            <a:pPr>
              <a:defRPr/>
            </a:pPr>
            <a:fld id="{1A22171C-80CF-4EB9-A959-3CDAA13E4B70}" type="slidenum">
              <a:rPr lang="ru-RU" sz="1100" b="1" smtClean="0"/>
              <a:pPr>
                <a:defRPr/>
              </a:pPr>
              <a:t>2</a:t>
            </a:fld>
            <a:endParaRPr lang="ru-RU" sz="1100" b="1" dirty="0"/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719235" y="2389909"/>
            <a:ext cx="8064543" cy="453560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 cmpd="thinThick">
            <a:solidFill>
              <a:srgbClr val="FFFDFB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contourW="12700">
            <a:bevelT w="152400" h="50800" prst="softRound"/>
            <a:contourClr>
              <a:schemeClr val="accent1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32" tIns="45716" rIns="91432" bIns="45716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2060"/>
                </a:solidFill>
                <a:cs typeface="Times New Roman" pitchFamily="18" charset="0"/>
              </a:rPr>
              <a:t>2. </a:t>
            </a:r>
            <a:r>
              <a:rPr lang="ru-RU" altLang="ru-RU" sz="1600" b="1" dirty="0" smtClean="0">
                <a:solidFill>
                  <a:srgbClr val="002060"/>
                </a:solidFill>
                <a:cs typeface="Times New Roman" pitchFamily="18" charset="0"/>
              </a:rPr>
              <a:t>Отработка инструментов мониторинга в проекте «ГСМ»</a:t>
            </a: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725467" y="3667299"/>
            <a:ext cx="8064543" cy="453560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 cmpd="thinThick">
            <a:solidFill>
              <a:srgbClr val="FFFDFB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contourW="12700">
            <a:bevelT w="152400" h="50800" prst="softRound"/>
            <a:contourClr>
              <a:schemeClr val="accent1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32" tIns="45716" rIns="91432" bIns="45716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2060"/>
                </a:solidFill>
                <a:cs typeface="Times New Roman" pitchFamily="18" charset="0"/>
              </a:rPr>
              <a:t>4. Вопросы методического и информационного обеспечения процесса контроля в сфере закупок</a:t>
            </a:r>
            <a:endParaRPr lang="ru-RU" sz="16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384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1"/>
          <p:cNvSpPr txBox="1">
            <a:spLocks noChangeArrowheads="1"/>
          </p:cNvSpPr>
          <p:nvPr/>
        </p:nvSpPr>
        <p:spPr bwMode="auto">
          <a:xfrm>
            <a:off x="920538" y="722077"/>
            <a:ext cx="7870172" cy="391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68574" tIns="34287" rIns="68574" bIns="34287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Основная задача 2017 года –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развитие </a:t>
            </a:r>
            <a:r>
              <a:rPr lang="ru-RU" b="1" dirty="0">
                <a:solidFill>
                  <a:srgbClr val="002060"/>
                </a:solidFill>
                <a:cs typeface="Times New Roman" pitchFamily="18" charset="0"/>
              </a:rPr>
              <a:t>и совершенствование </a:t>
            </a: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инструментов контроля в </a:t>
            </a:r>
            <a:r>
              <a:rPr lang="ru-RU" b="1" dirty="0">
                <a:solidFill>
                  <a:srgbClr val="002060"/>
                </a:solidFill>
                <a:cs typeface="Times New Roman" pitchFamily="18" charset="0"/>
              </a:rPr>
              <a:t>сфере </a:t>
            </a: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закупок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285725" indent="-285725">
              <a:buFont typeface="Arial" panose="020B0604020202020204" pitchFamily="34" charset="0"/>
              <a:buChar char="•"/>
            </a:pPr>
            <a:r>
              <a:rPr lang="ru-RU" sz="1600" dirty="0" smtClean="0"/>
              <a:t>Задача, поставленная </a:t>
            </a:r>
            <a:r>
              <a:rPr lang="ru-RU" sz="1600" dirty="0"/>
              <a:t>Р</a:t>
            </a:r>
            <a:r>
              <a:rPr lang="ru-RU" sz="1600" dirty="0" smtClean="0"/>
              <a:t>уководителем ФК, </a:t>
            </a:r>
            <a:r>
              <a:rPr lang="ru-RU" sz="1600" dirty="0"/>
              <a:t>по  созданию </a:t>
            </a:r>
            <a:r>
              <a:rPr lang="ru-RU" sz="1600" dirty="0" smtClean="0"/>
              <a:t>новых инструментов </a:t>
            </a:r>
            <a:r>
              <a:rPr lang="ru-RU" sz="1600" dirty="0"/>
              <a:t>контроля, </a:t>
            </a:r>
            <a:r>
              <a:rPr lang="ru-RU" sz="1600" dirty="0" smtClean="0"/>
              <a:t>обеспечивающих:</a:t>
            </a:r>
            <a:endParaRPr lang="ru-RU" sz="1600" dirty="0"/>
          </a:p>
          <a:p>
            <a:pPr marL="628557" lvl="1" indent="-285725">
              <a:buFont typeface="Wingdings" panose="05000000000000000000" pitchFamily="2" charset="2"/>
              <a:buChar char="q"/>
            </a:pPr>
            <a:r>
              <a:rPr lang="ru-RU" sz="1600" dirty="0" smtClean="0"/>
              <a:t>Смещение </a:t>
            </a:r>
            <a:r>
              <a:rPr lang="ru-RU" sz="1600" dirty="0"/>
              <a:t>акцента на </a:t>
            </a:r>
            <a:r>
              <a:rPr lang="ru-RU" sz="1600" dirty="0" smtClean="0"/>
              <a:t>предварительный </a:t>
            </a:r>
            <a:r>
              <a:rPr lang="ru-RU" sz="1600" dirty="0"/>
              <a:t>контроль; </a:t>
            </a:r>
          </a:p>
          <a:p>
            <a:pPr marL="628557" lvl="1" indent="-285725">
              <a:buFont typeface="Wingdings" panose="05000000000000000000" pitchFamily="2" charset="2"/>
              <a:buChar char="q"/>
            </a:pPr>
            <a:r>
              <a:rPr lang="ru-RU" sz="1600" dirty="0" smtClean="0"/>
              <a:t>Увеличение </a:t>
            </a:r>
            <a:r>
              <a:rPr lang="ru-RU" sz="1600" dirty="0"/>
              <a:t>количества </a:t>
            </a:r>
            <a:r>
              <a:rPr lang="ru-RU" sz="1600" dirty="0" smtClean="0"/>
              <a:t>объектов </a:t>
            </a:r>
            <a:r>
              <a:rPr lang="ru-RU" sz="1600" dirty="0"/>
              <a:t>контроля, расширение перечня вопросов </a:t>
            </a:r>
            <a:r>
              <a:rPr lang="ru-RU" sz="1600" dirty="0" smtClean="0"/>
              <a:t>проверок;</a:t>
            </a:r>
            <a:endParaRPr lang="ru-RU" sz="1600" dirty="0"/>
          </a:p>
          <a:p>
            <a:pPr marL="628557" lvl="1" indent="-285725">
              <a:buFont typeface="Wingdings" panose="05000000000000000000" pitchFamily="2" charset="2"/>
              <a:buChar char="q"/>
            </a:pPr>
            <a:r>
              <a:rPr lang="ru-RU" sz="1600" dirty="0" smtClean="0"/>
              <a:t>Учет специфики закупок по ФАИП и по реализации мероприятий Планов информатизации государственных органов </a:t>
            </a:r>
            <a:r>
              <a:rPr lang="ru-RU" sz="1600" dirty="0"/>
              <a:t>при проведении контрольных мероприятий 2017 </a:t>
            </a:r>
            <a:r>
              <a:rPr lang="ru-RU" sz="1600" dirty="0" smtClean="0"/>
              <a:t>года;</a:t>
            </a:r>
            <a:endParaRPr lang="ru-RU" sz="1600" dirty="0"/>
          </a:p>
          <a:p>
            <a:pPr marL="285725" indent="-285725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 smtClean="0"/>
              <a:t>Разработка и внедрение элементов мониторинга в процессе контроля в сфере закупок;</a:t>
            </a:r>
          </a:p>
          <a:p>
            <a:pPr marL="285725" indent="-285725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 smtClean="0"/>
              <a:t>Необходимость совершенствования нормативной правовой базы контрольной деятельности.</a:t>
            </a:r>
            <a:endParaRPr lang="ru-RU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9214" y="4696401"/>
            <a:ext cx="2057400" cy="273844"/>
          </a:xfrm>
        </p:spPr>
        <p:txBody>
          <a:bodyPr/>
          <a:lstStyle/>
          <a:p>
            <a:pPr>
              <a:defRPr/>
            </a:pPr>
            <a:fld id="{1A22171C-80CF-4EB9-A959-3CDAA13E4B70}" type="slidenum">
              <a:rPr lang="ru-RU" sz="1100" b="1" smtClean="0"/>
              <a:pPr>
                <a:defRPr/>
              </a:pPr>
              <a:t>3</a:t>
            </a:fld>
            <a:endParaRPr lang="ru-RU" sz="1100" b="1" dirty="0"/>
          </a:p>
        </p:txBody>
      </p:sp>
    </p:spTree>
    <p:extLst>
      <p:ext uri="{BB962C8B-B14F-4D97-AF65-F5344CB8AC3E}">
        <p14:creationId xmlns="" xmlns:p14="http://schemas.microsoft.com/office/powerpoint/2010/main" val="117273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9214" y="4696401"/>
            <a:ext cx="2057400" cy="273844"/>
          </a:xfrm>
        </p:spPr>
        <p:txBody>
          <a:bodyPr/>
          <a:lstStyle/>
          <a:p>
            <a:pPr>
              <a:defRPr/>
            </a:pPr>
            <a:fld id="{1A22171C-80CF-4EB9-A959-3CDAA13E4B70}" type="slidenum">
              <a:rPr lang="ru-RU" sz="1100" b="1" smtClean="0"/>
              <a:pPr>
                <a:defRPr/>
              </a:pPr>
              <a:t>4</a:t>
            </a:fld>
            <a:endParaRPr lang="ru-RU" sz="1100" b="1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955962" y="1222138"/>
            <a:ext cx="7543801" cy="345377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1.   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Выбор предметной области –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Закупка ГСМ.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342900" lvl="0" indent="-342900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2.   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Анализ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позиций планов-графиков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, относящихся к закупке ГСМ в УК СКО.</a:t>
            </a:r>
          </a:p>
          <a:p>
            <a:pPr marL="342900" lvl="0" indent="-342900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3.   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Организация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работы по исправлению некорректных данных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во всех УФК.</a:t>
            </a:r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lvl="0" indent="-342900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4.   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Проведение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работ по исправлению некорректных данных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во всех УФК:</a:t>
            </a:r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       -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Рассылка материалов в УФК  в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четыре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этапа:</a:t>
            </a:r>
          </a:p>
          <a:p>
            <a:pPr lvl="0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             09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февраля 2017 года:</a:t>
            </a:r>
          </a:p>
          <a:p>
            <a:pPr lvl="0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             22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февраля 2017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года;</a:t>
            </a:r>
          </a:p>
          <a:p>
            <a:pPr lvl="0"/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              6 апреля 2017 года;</a:t>
            </a:r>
          </a:p>
          <a:p>
            <a:pPr lvl="0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              15 июня  2017 года.</a:t>
            </a:r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       -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Организация исправлений УФК.</a:t>
            </a:r>
          </a:p>
          <a:p>
            <a:pPr lvl="0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       - Учет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результатов исправлений информации в ЕИС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       - Учет результатов контрольных мероприятий по субъектам РФ. </a:t>
            </a:r>
          </a:p>
          <a:p>
            <a:pPr lvl="0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5.    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Проведение контрольных мероприятий на основе анализа исправлений в УФК по Волгоградской области и УФК по Самарской области.</a:t>
            </a:r>
          </a:p>
          <a:p>
            <a:endParaRPr lang="ru-RU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endParaRPr lang="ru-RU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26672" y="623456"/>
            <a:ext cx="6927273" cy="335880"/>
          </a:xfrm>
          <a:prstGeom prst="rect">
            <a:avLst/>
          </a:prstGeom>
        </p:spPr>
        <p:txBody>
          <a:bodyPr wrap="square" lIns="58311" tIns="29156" rIns="58311" bIns="29156">
            <a:spAutoFit/>
          </a:bodyPr>
          <a:lstStyle/>
          <a:p>
            <a:pPr algn="ctr"/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2. Отработка инструментов мониторинга в проекте «ГСМ»</a:t>
            </a:r>
          </a:p>
        </p:txBody>
      </p:sp>
    </p:spTree>
    <p:extLst>
      <p:ext uri="{BB962C8B-B14F-4D97-AF65-F5344CB8AC3E}">
        <p14:creationId xmlns="" xmlns:p14="http://schemas.microsoft.com/office/powerpoint/2010/main" val="407578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9214" y="4696401"/>
            <a:ext cx="2057400" cy="273844"/>
          </a:xfrm>
        </p:spPr>
        <p:txBody>
          <a:bodyPr/>
          <a:lstStyle/>
          <a:p>
            <a:pPr>
              <a:defRPr/>
            </a:pPr>
            <a:fld id="{1A22171C-80CF-4EB9-A959-3CDAA13E4B70}" type="slidenum">
              <a:rPr lang="ru-RU" sz="1100" b="1" smtClean="0"/>
              <a:pPr>
                <a:defRPr/>
              </a:pPr>
              <a:t>5</a:t>
            </a:fld>
            <a:endParaRPr lang="ru-RU" sz="1100" b="1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18788" y="777636"/>
            <a:ext cx="8686800" cy="382438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6.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Анализ результатов проведения работ по исправлению некорректных данных </a:t>
            </a:r>
          </a:p>
          <a:p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                                                         Изменение количества некорректных записей в ЕИС</a:t>
            </a:r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4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4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4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4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4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4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4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                            Всего исправлено  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</a:rPr>
              <a:t>5012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некорректных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записей в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ЕИС на сумму </a:t>
            </a:r>
            <a:r>
              <a:rPr lang="ru-RU" sz="1400" b="1" dirty="0" smtClean="0"/>
              <a:t>18 </a:t>
            </a:r>
            <a:r>
              <a:rPr lang="ru-RU" sz="1400" b="1" dirty="0"/>
              <a:t>215 539 </a:t>
            </a:r>
            <a:r>
              <a:rPr lang="ru-RU" sz="1400" b="1" dirty="0" smtClean="0"/>
              <a:t>835,46 руб.</a:t>
            </a:r>
            <a:endParaRPr lang="ru-RU" sz="1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238" y="1408449"/>
            <a:ext cx="8607667" cy="43414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Chart 1"/>
          <p:cNvGraphicFramePr>
            <a:graphicFrameLocks/>
          </p:cNvGraphicFramePr>
          <p:nvPr/>
        </p:nvGraphicFramePr>
        <p:xfrm>
          <a:off x="1211580" y="868680"/>
          <a:ext cx="6720840" cy="3406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58490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9214" y="4696401"/>
            <a:ext cx="2057400" cy="273844"/>
          </a:xfrm>
        </p:spPr>
        <p:txBody>
          <a:bodyPr/>
          <a:lstStyle/>
          <a:p>
            <a:pPr>
              <a:defRPr/>
            </a:pPr>
            <a:fld id="{1A22171C-80CF-4EB9-A959-3CDAA13E4B70}" type="slidenum">
              <a:rPr lang="ru-RU" sz="1100" b="1" smtClean="0"/>
              <a:pPr>
                <a:defRPr/>
              </a:pPr>
              <a:t>6</a:t>
            </a:fld>
            <a:endParaRPr lang="ru-RU" sz="11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50913" y="354057"/>
            <a:ext cx="6121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Размещение информации в ЕИС по закупкам ГСМ </a:t>
            </a:r>
            <a:b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несколькими кодами ОКПД2</a:t>
            </a: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830579" y="960120"/>
          <a:ext cx="7749541" cy="3593566"/>
        </p:xfrm>
        <a:graphic>
          <a:graphicData uri="http://schemas.openxmlformats.org/drawingml/2006/table">
            <a:tbl>
              <a:tblPr/>
              <a:tblGrid>
                <a:gridCol w="1313481"/>
                <a:gridCol w="1273067"/>
                <a:gridCol w="1262963"/>
                <a:gridCol w="768210"/>
                <a:gridCol w="914400"/>
                <a:gridCol w="1143000"/>
                <a:gridCol w="1074420"/>
              </a:tblGrid>
              <a:tr h="198343"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объекта закупки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Описание объекта закупки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ЕдИзм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Цена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Сумма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Уровень субъекта контроля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68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Поставка бензина и дизельного топлива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Поставка бензина и дизельного топлива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Литр;^кубический дециметр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12 026,00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49,89р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600 000,00р.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муниципальный уровень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402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Горюче-смазочные материалы (дизельное топливо, бензин автомобильный с октановым числом более 80, но не более 92)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Горюче-смазочные материалы (дизельное топливо, бензин автомобильный с октановым числом более 80, но не более 92)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Литр;^кубический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дециметр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26 600,26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37,59р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1 000 000,00р.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муниципальный уровень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059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Поставка автомобильного топлива (ДТ и бензин)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Дизельное топливо и бензин АИ 92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Литр;^кубический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дециметр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2 500,00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57,94р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144 861,80р.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федеральный уровень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490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Поставка бензина и дизельного топлива для нужд Заказчика через АЗС поставщика с использованием топливных (магнитных) карт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 соответствии Техническим регламентом, утвержденным постановлением Правительства РФ от 27 февраля 2008 г. №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Условная единица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r" fontAlgn="t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1,00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r" fontAlgn="t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4 </a:t>
                      </a:r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071 108,40р.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4 071 108,40р.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федеральный уровень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870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9214" y="4696401"/>
            <a:ext cx="2057400" cy="273844"/>
          </a:xfrm>
        </p:spPr>
        <p:txBody>
          <a:bodyPr/>
          <a:lstStyle/>
          <a:p>
            <a:pPr>
              <a:defRPr/>
            </a:pPr>
            <a:fld id="{1A22171C-80CF-4EB9-A959-3CDAA13E4B70}" type="slidenum">
              <a:rPr lang="ru-RU" sz="1100" b="1" smtClean="0"/>
              <a:pPr>
                <a:defRPr/>
              </a:pPr>
              <a:t>7</a:t>
            </a:fld>
            <a:endParaRPr lang="ru-RU" sz="11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50913" y="354057"/>
            <a:ext cx="6121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Размещение информации в ЕИС и в аукционной документации</a:t>
            </a: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72440" y="952500"/>
          <a:ext cx="8069581" cy="3180883"/>
        </p:xfrm>
        <a:graphic>
          <a:graphicData uri="http://schemas.openxmlformats.org/drawingml/2006/table">
            <a:tbl>
              <a:tblPr/>
              <a:tblGrid>
                <a:gridCol w="1209590"/>
                <a:gridCol w="806394"/>
                <a:gridCol w="932345"/>
                <a:gridCol w="831191"/>
                <a:gridCol w="972327"/>
                <a:gridCol w="1094391"/>
                <a:gridCol w="184319"/>
                <a:gridCol w="875513"/>
                <a:gridCol w="1163511"/>
              </a:tblGrid>
              <a:tr h="22098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333399"/>
                          </a:solidFill>
                          <a:latin typeface="+mn-lt"/>
                        </a:rPr>
                        <a:t>ПЛАН-ГРАФИК</a:t>
                      </a:r>
                    </a:p>
                  </a:txBody>
                  <a:tcPr marL="4800" marR="4800" marT="48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ИЗВЕЩЕНИЕ</a:t>
                      </a:r>
                    </a:p>
                  </a:txBody>
                  <a:tcPr marL="4800" marR="4800" marT="48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00" marR="4800" marT="48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Аукционная документация</a:t>
                      </a:r>
                    </a:p>
                  </a:txBody>
                  <a:tcPr marL="4800" marR="4800" marT="48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150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Описание объекта закупки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Начальная (максимальная) цена контракта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ОКПД 2. Код категории (6-ой уровень)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Наименование единицы измерения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Наименование единицы измерения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Описание объекта закупки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00" marR="4800" marT="48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НмЦК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Наименование единицы измерения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</a:tr>
              <a:tr h="2023991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Приобретение материальных запасов (горюче-смазочных материалов) для нужд Управления Федеральной службы государственной регистрации, кадастра и картографии по Республике Татарстан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6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2 992 851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6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19.20.21.110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6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Литр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;</a:t>
                      </a:r>
                      <a:b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^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кубический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дециметр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Условная единица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Приобретение материальных запасов (горюче-смазочных материалов) для нужд Управления Федеральной службы государственной регистрации, кадастра и картографии по Республике Татарстан</a:t>
                      </a:r>
                    </a:p>
                  </a:txBody>
                  <a:tcPr marL="4800" marR="4800" marT="48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00" marR="4800" marT="48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2 992 851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6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Литр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16373" y="4240256"/>
            <a:ext cx="6121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Признаки нарушения части 12 статьи 21  44-ФЗ.</a:t>
            </a:r>
          </a:p>
          <a:p>
            <a:r>
              <a:rPr lang="ru-RU" sz="1400" dirty="0" smtClean="0"/>
              <a:t>Общее количество записей в ЕИС  </a:t>
            </a:r>
            <a:r>
              <a:rPr lang="ru-RU" sz="1400" b="1" dirty="0" smtClean="0"/>
              <a:t>1 462 </a:t>
            </a:r>
            <a:r>
              <a:rPr lang="ru-RU" sz="1400" dirty="0" smtClean="0"/>
              <a:t>шт.</a:t>
            </a:r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6870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9214" y="4696401"/>
            <a:ext cx="2057400" cy="273844"/>
          </a:xfrm>
        </p:spPr>
        <p:txBody>
          <a:bodyPr/>
          <a:lstStyle/>
          <a:p>
            <a:pPr>
              <a:defRPr/>
            </a:pPr>
            <a:fld id="{1A22171C-80CF-4EB9-A959-3CDAA13E4B70}" type="slidenum">
              <a:rPr lang="ru-RU" sz="1100" b="1" smtClean="0"/>
              <a:pPr>
                <a:defRPr/>
              </a:pPr>
              <a:t>8</a:t>
            </a:fld>
            <a:endParaRPr lang="ru-RU" sz="11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59473" y="369297"/>
            <a:ext cx="61197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Подготовка материалов информационного контроля для УФК</a:t>
            </a: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00100" y="853439"/>
          <a:ext cx="7764780" cy="3844641"/>
        </p:xfrm>
        <a:graphic>
          <a:graphicData uri="http://schemas.openxmlformats.org/drawingml/2006/table">
            <a:tbl>
              <a:tblPr/>
              <a:tblGrid>
                <a:gridCol w="1552956"/>
                <a:gridCol w="1552956"/>
                <a:gridCol w="1552956"/>
                <a:gridCol w="1552956"/>
                <a:gridCol w="1552956"/>
              </a:tblGrid>
              <a:tr h="3633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Наименование ТОФК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Наименование органа  финансового контроля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ИНН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Кол-во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субъектов</a:t>
                      </a:r>
                      <a:b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контроля  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в 2017 году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Кол-во позиций Планов-графиков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949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УФК по Республике Татарстан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Министерство финансов Республики Татарстан 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1654019570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133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3 912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53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УФК по Краснодарскому краю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Департамент финансово-бюджетного надзора Краснодарского края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2308076951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89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2 409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949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УФК по Хабаровскому краю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Министерство финансов Хабаровского края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2700000176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142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949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УФК по Новосибирской области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Контрольное Управление Новосибирской области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5406722140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771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949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УФК по Ростовской области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Министерство финансов Ростовской области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6163030330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340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53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УФК по Саратовской области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Контрольно-аналитический комитет Саратовской области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6450082068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717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949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УФК по Свердловской области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Министерство финансов Свердловской области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6661004608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55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4 115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53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УФК по г. Санкт-Петербургу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Комитет государственного финансового контроля Санкт-Петербурга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7841492353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82</a:t>
                      </a: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6 619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949">
                <a:tc>
                  <a:txBody>
                    <a:bodyPr/>
                    <a:lstStyle/>
                    <a:p>
                      <a:pPr marL="72000"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40" marR="3340" marT="3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ИТОГО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387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19 025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3488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9214" y="4696401"/>
            <a:ext cx="2057400" cy="273844"/>
          </a:xfrm>
        </p:spPr>
        <p:txBody>
          <a:bodyPr/>
          <a:lstStyle/>
          <a:p>
            <a:pPr>
              <a:defRPr/>
            </a:pPr>
            <a:fld id="{1A22171C-80CF-4EB9-A959-3CDAA13E4B70}" type="slidenum">
              <a:rPr lang="ru-RU" sz="1100" b="1" smtClean="0"/>
              <a:pPr>
                <a:defRPr/>
              </a:pPr>
              <a:t>9</a:t>
            </a:fld>
            <a:endParaRPr lang="ru-RU" sz="1100" b="1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717357" y="726594"/>
            <a:ext cx="7848600" cy="1085273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Информация в ЕИС по закупкам медицинского оборудования, содержащая </a:t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условные единицы измерения </a:t>
            </a:r>
          </a:p>
          <a:p>
            <a:pPr algn="ct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Записи в ЕИС (Планы-графики) по закупкам медицинского оборудования</a:t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(Код ОКПД2 – 32.50)</a:t>
            </a:r>
          </a:p>
          <a:p>
            <a:pPr marL="285750" indent="-285750"/>
            <a:endParaRPr lang="ru-RU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/>
            <a:endParaRPr lang="ru-RU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9868364"/>
              </p:ext>
            </p:extLst>
          </p:nvPr>
        </p:nvGraphicFramePr>
        <p:xfrm>
          <a:off x="990600" y="1828209"/>
          <a:ext cx="7247467" cy="21257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5742"/>
                <a:gridCol w="2361691"/>
                <a:gridCol w="3270034"/>
              </a:tblGrid>
              <a:tr h="7334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единицы измерения 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633" marR="576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Количество </a:t>
                      </a:r>
                      <a:r>
                        <a:rPr lang="ru-RU" sz="1500" b="1" dirty="0" smtClean="0">
                          <a:effectLst/>
                        </a:rPr>
                        <a:t>записей, </a:t>
                      </a:r>
                      <a:r>
                        <a:rPr lang="ru-RU" sz="1500" b="1" dirty="0">
                          <a:effectLst/>
                        </a:rPr>
                        <a:t>шт.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33" marR="576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Сумма, руб.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33" marR="57633" marT="0" marB="0" anchor="ctr"/>
                </a:tc>
              </a:tr>
              <a:tr h="236343">
                <a:tc>
                  <a:txBody>
                    <a:bodyPr/>
                    <a:lstStyle/>
                    <a:p>
                      <a:pPr marL="72000" algn="l" fontAlgn="t">
                        <a:spcBef>
                          <a:spcPts val="0"/>
                        </a:spcBef>
                      </a:pPr>
                      <a:r>
                        <a:rPr lang="ru-RU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Условная единица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6 965  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R="617220" algn="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633" marR="57633" marT="0" marB="0" anchor="b"/>
                </a:tc>
              </a:tr>
              <a:tr h="236343">
                <a:tc>
                  <a:txBody>
                    <a:bodyPr/>
                    <a:lstStyle/>
                    <a:p>
                      <a:pPr marL="72000" algn="l" fontAlgn="t">
                        <a:spcBef>
                          <a:spcPts val="0"/>
                        </a:spcBef>
                      </a:pPr>
                      <a:r>
                        <a:rPr lang="ru-RU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Условная катушка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   2  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R="617220" algn="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633" marR="57633" marT="0" marB="0" anchor="b"/>
                </a:tc>
              </a:tr>
              <a:tr h="267175">
                <a:tc>
                  <a:txBody>
                    <a:bodyPr/>
                    <a:lstStyle/>
                    <a:p>
                      <a:pPr marL="72000" algn="l" fontAlgn="t">
                        <a:spcBef>
                          <a:spcPts val="0"/>
                        </a:spcBef>
                      </a:pPr>
                      <a:r>
                        <a:rPr lang="ru-RU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Условная штука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594  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R="617220" algn="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633" marR="57633" marT="0" marB="0" anchor="b"/>
                </a:tc>
              </a:tr>
              <a:tr h="245904">
                <a:tc>
                  <a:txBody>
                    <a:bodyPr/>
                    <a:lstStyle/>
                    <a:p>
                      <a:pPr marL="72000" algn="l" fontAlgn="t">
                        <a:spcBef>
                          <a:spcPts val="0"/>
                        </a:spcBef>
                      </a:pPr>
                      <a:r>
                        <a:rPr lang="ru-RU" sz="14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Условная банка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 33  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R="617220" algn="r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633" marR="57633" marT="0" marB="0" anchor="b"/>
                </a:tc>
              </a:tr>
              <a:tr h="40648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633" marR="5763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7 594   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633" marR="57633" marT="0" marB="0" anchor="b"/>
                </a:tc>
                <a:tc>
                  <a:txBody>
                    <a:bodyPr/>
                    <a:lstStyle/>
                    <a:p>
                      <a:pPr marR="617220" algn="r">
                        <a:spcAft>
                          <a:spcPts val="0"/>
                        </a:spcAft>
                      </a:pPr>
                      <a:r>
                        <a:rPr lang="ru-RU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8 517 171 767,00 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633" marR="57633" marT="0" marB="0" anchor="b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319866" y="4080088"/>
          <a:ext cx="5139267" cy="655320"/>
        </p:xfrm>
        <a:graphic>
          <a:graphicData uri="http://schemas.openxmlformats.org/drawingml/2006/table">
            <a:tbl>
              <a:tblPr/>
              <a:tblGrid>
                <a:gridCol w="2862954"/>
                <a:gridCol w="2276313"/>
              </a:tblGrid>
              <a:tr h="142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i="0" u="none" strike="noStrike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записей, </a:t>
                      </a: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шт.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 нулевой НМЦК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 нулевым количеством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16727" y="356756"/>
            <a:ext cx="6927273" cy="305103"/>
          </a:xfrm>
          <a:prstGeom prst="rect">
            <a:avLst/>
          </a:prstGeom>
        </p:spPr>
        <p:txBody>
          <a:bodyPr wrap="square" lIns="58311" tIns="29156" rIns="58311" bIns="29156">
            <a:spAutoFit/>
          </a:bodyPr>
          <a:lstStyle/>
          <a:p>
            <a:pPr algn="ctr"/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3. Масштабирование инструментов, отработанных в проекте «ГСМ»</a:t>
            </a:r>
          </a:p>
        </p:txBody>
      </p:sp>
    </p:spTree>
    <p:extLst>
      <p:ext uri="{BB962C8B-B14F-4D97-AF65-F5344CB8AC3E}">
        <p14:creationId xmlns="" xmlns:p14="http://schemas.microsoft.com/office/powerpoint/2010/main" val="76633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28296</TotalTime>
  <Words>975</Words>
  <Application>Microsoft Office PowerPoint</Application>
  <PresentationFormat>Экран (16:9)</PresentationFormat>
  <Paragraphs>255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Андрей Мальцев</cp:lastModifiedBy>
  <cp:revision>1214</cp:revision>
  <cp:lastPrinted>2017-04-03T17:44:08Z</cp:lastPrinted>
  <dcterms:created xsi:type="dcterms:W3CDTF">2015-03-03T16:27:21Z</dcterms:created>
  <dcterms:modified xsi:type="dcterms:W3CDTF">2017-06-21T18:01:12Z</dcterms:modified>
</cp:coreProperties>
</file>