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8" r:id="rId2"/>
    <p:sldId id="401" r:id="rId3"/>
    <p:sldId id="383" r:id="rId4"/>
    <p:sldId id="387" r:id="rId5"/>
    <p:sldId id="391" r:id="rId6"/>
    <p:sldId id="396" r:id="rId7"/>
    <p:sldId id="393" r:id="rId8"/>
    <p:sldId id="394" r:id="rId9"/>
    <p:sldId id="395" r:id="rId10"/>
    <p:sldId id="398" r:id="rId11"/>
    <p:sldId id="397" r:id="rId12"/>
    <p:sldId id="385" r:id="rId13"/>
    <p:sldId id="400" r:id="rId14"/>
    <p:sldId id="403" r:id="rId15"/>
    <p:sldId id="404" r:id="rId16"/>
    <p:sldId id="390" r:id="rId17"/>
    <p:sldId id="389" r:id="rId18"/>
    <p:sldId id="341" r:id="rId19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3428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6857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0285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3714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1714305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057166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2400027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2742888" algn="l" defTabSz="6857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EF"/>
    <a:srgbClr val="0000AC"/>
    <a:srgbClr val="14314C"/>
    <a:srgbClr val="111B0B"/>
    <a:srgbClr val="6C121F"/>
    <a:srgbClr val="93192A"/>
    <a:srgbClr val="183D5E"/>
    <a:srgbClr val="760000"/>
    <a:srgbClr val="21109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 autoAdjust="0"/>
    <p:restoredTop sz="99549" autoAdjust="0"/>
  </p:normalViewPr>
  <p:slideViewPr>
    <p:cSldViewPr snapToGrid="0">
      <p:cViewPr>
        <p:scale>
          <a:sx n="125" d="100"/>
          <a:sy n="125" d="100"/>
        </p:scale>
        <p:origin x="-1146" y="-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61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22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83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444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305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166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027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888" algn="l" defTabSz="68572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61" indent="0" algn="ctr">
              <a:buNone/>
              <a:defRPr sz="1500"/>
            </a:lvl2pPr>
            <a:lvl3pPr marL="685722" indent="0" algn="ctr">
              <a:buNone/>
              <a:defRPr sz="1400"/>
            </a:lvl3pPr>
            <a:lvl4pPr marL="1028583" indent="0" algn="ctr">
              <a:buNone/>
              <a:defRPr sz="1200"/>
            </a:lvl4pPr>
            <a:lvl5pPr marL="1371444" indent="0" algn="ctr">
              <a:buNone/>
              <a:defRPr sz="1200"/>
            </a:lvl5pPr>
            <a:lvl6pPr marL="1714305" indent="0" algn="ctr">
              <a:buNone/>
              <a:defRPr sz="1200"/>
            </a:lvl6pPr>
            <a:lvl7pPr marL="2057166" indent="0" algn="ctr">
              <a:buNone/>
              <a:defRPr sz="1200"/>
            </a:lvl7pPr>
            <a:lvl8pPr marL="2400027" indent="0" algn="ctr">
              <a:buNone/>
              <a:defRPr sz="1200"/>
            </a:lvl8pPr>
            <a:lvl9pPr marL="2742888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61524-2EEF-4D35-9BA2-419B27F5948A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6BBEE-396A-4F11-9E30-03ECE3C0A057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273845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B238A-AF06-4133-88AA-19E1582B82FC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EC480-DF72-4FB8-A0BE-8F7547C4F866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5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0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1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88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AD432-F635-43B8-A888-21BD53375DB4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DE62D-5E43-4F1E-85C8-42A1316882D8}" type="datetime1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61" indent="0">
              <a:buNone/>
              <a:defRPr sz="1500" b="1"/>
            </a:lvl2pPr>
            <a:lvl3pPr marL="685722" indent="0">
              <a:buNone/>
              <a:defRPr sz="1400" b="1"/>
            </a:lvl3pPr>
            <a:lvl4pPr marL="1028583" indent="0">
              <a:buNone/>
              <a:defRPr sz="1200" b="1"/>
            </a:lvl4pPr>
            <a:lvl5pPr marL="1371444" indent="0">
              <a:buNone/>
              <a:defRPr sz="1200" b="1"/>
            </a:lvl5pPr>
            <a:lvl6pPr marL="1714305" indent="0">
              <a:buNone/>
              <a:defRPr sz="1200" b="1"/>
            </a:lvl6pPr>
            <a:lvl7pPr marL="2057166" indent="0">
              <a:buNone/>
              <a:defRPr sz="1200" b="1"/>
            </a:lvl7pPr>
            <a:lvl8pPr marL="2400027" indent="0">
              <a:buNone/>
              <a:defRPr sz="1200" b="1"/>
            </a:lvl8pPr>
            <a:lvl9pPr marL="2742888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D41DF-A042-45FC-9757-DE835BFF8AA7}" type="datetime1">
              <a:rPr lang="ru-RU" smtClean="0"/>
              <a:t>16.08.2016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99EFF-3BAF-42CC-9F2B-88892EA97E23}" type="datetime1">
              <a:rPr lang="ru-RU" smtClean="0"/>
              <a:t>16.08.2016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5736-C094-4AC9-B4EA-AC43E29B276C}" type="datetime1">
              <a:rPr lang="ru-RU" smtClean="0"/>
              <a:t>16.08.2016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72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1795-C144-478F-BD5D-C08F1117CDDD}" type="datetime1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72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61" indent="0">
              <a:buNone/>
              <a:defRPr sz="2100"/>
            </a:lvl2pPr>
            <a:lvl3pPr marL="685722" indent="0">
              <a:buNone/>
              <a:defRPr sz="1800"/>
            </a:lvl3pPr>
            <a:lvl4pPr marL="1028583" indent="0">
              <a:buNone/>
              <a:defRPr sz="1500"/>
            </a:lvl4pPr>
            <a:lvl5pPr marL="1371444" indent="0">
              <a:buNone/>
              <a:defRPr sz="1500"/>
            </a:lvl5pPr>
            <a:lvl6pPr marL="1714305" indent="0">
              <a:buNone/>
              <a:defRPr sz="1500"/>
            </a:lvl6pPr>
            <a:lvl7pPr marL="2057166" indent="0">
              <a:buNone/>
              <a:defRPr sz="1500"/>
            </a:lvl7pPr>
            <a:lvl8pPr marL="2400027" indent="0">
              <a:buNone/>
              <a:defRPr sz="1500"/>
            </a:lvl8pPr>
            <a:lvl9pPr marL="2742888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61" indent="0">
              <a:buNone/>
              <a:defRPr sz="1100"/>
            </a:lvl2pPr>
            <a:lvl3pPr marL="685722" indent="0">
              <a:buNone/>
              <a:defRPr sz="900"/>
            </a:lvl3pPr>
            <a:lvl4pPr marL="1028583" indent="0">
              <a:buNone/>
              <a:defRPr sz="800"/>
            </a:lvl4pPr>
            <a:lvl5pPr marL="1371444" indent="0">
              <a:buNone/>
              <a:defRPr sz="800"/>
            </a:lvl5pPr>
            <a:lvl6pPr marL="1714305" indent="0">
              <a:buNone/>
              <a:defRPr sz="800"/>
            </a:lvl6pPr>
            <a:lvl7pPr marL="2057166" indent="0">
              <a:buNone/>
              <a:defRPr sz="800"/>
            </a:lvl7pPr>
            <a:lvl8pPr marL="2400027" indent="0">
              <a:buNone/>
              <a:defRPr sz="800"/>
            </a:lvl8pPr>
            <a:lvl9pPr marL="274288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4FFCF-C78E-40DD-BECB-82779D5F05F0}" type="datetime1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1" y="273847"/>
            <a:ext cx="7886700" cy="99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1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2" tIns="34286" rIns="68572" bIns="34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AB894-143D-463C-90B4-F5AE23A5B760}" type="datetime1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72" tIns="34286" rIns="68572" bIns="3428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342861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685722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028583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371444" algn="l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30" indent="-17143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52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75" indent="-17143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5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7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9" indent="-171430" algn="l" defTabSz="68572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1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22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83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4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5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6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7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8" algn="l" defTabSz="68572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338388" y="1585841"/>
            <a:ext cx="6119812" cy="1546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Новации проекта Бюджетного кодекса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в части деятельности органов внутреннего государственного (муниципального) бюджетного контроля</a:t>
            </a:r>
            <a:endParaRPr lang="ru-RU" sz="24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452688" y="3887081"/>
            <a:ext cx="6119812" cy="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2" tIns="34286" rIns="68572" bIns="342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внутреннего контроля (аудита)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оценки эффективности деятельности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Солодов Алексей Викторович</a:t>
            </a:r>
            <a:endParaRPr lang="ru-RU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770650" y="4050784"/>
            <a:ext cx="3329154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4" y="2013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7. Признание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результатов внутреннего государственного (муниципального) бюджетного контроля органами внутреннего государственного (муниципального) бюджетного контроля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541" y="1636255"/>
            <a:ext cx="8229569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70541" y="1636255"/>
            <a:ext cx="8247529" cy="2214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0541" y="2424576"/>
            <a:ext cx="8247529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1477" y="1625724"/>
            <a:ext cx="1350645" cy="101565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бюджетного контроля 1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4572" y="4031164"/>
            <a:ext cx="1350645" cy="101565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бюджетного контроля 2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28909" y="4050783"/>
            <a:ext cx="3571201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82951" y="4031163"/>
            <a:ext cx="1350645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контроля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020013" y="2424576"/>
            <a:ext cx="0" cy="1606587"/>
          </a:xfrm>
          <a:prstGeom prst="straightConnector1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47014" y="2718052"/>
            <a:ext cx="1368108" cy="107720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соответствия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бюджетного контроля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требованиям, установленным нормативными правовыми актами (муниципальными правовыми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актами)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решение 20"/>
          <p:cNvSpPr/>
          <p:nvPr/>
        </p:nvSpPr>
        <p:spPr>
          <a:xfrm>
            <a:off x="2546788" y="3053969"/>
            <a:ext cx="1857847" cy="711186"/>
          </a:xfrm>
          <a:prstGeom prst="flowChartDecisi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еятельность соответствует требованиям?</a:t>
            </a:r>
            <a:endParaRPr lang="ru-RU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>
            <a:endCxn id="21" idx="2"/>
          </p:cNvCxnSpPr>
          <p:nvPr/>
        </p:nvCxnSpPr>
        <p:spPr>
          <a:xfrm flipH="1" flipV="1">
            <a:off x="3475712" y="3765155"/>
            <a:ext cx="413" cy="266008"/>
          </a:xfrm>
          <a:prstGeom prst="straightConnector1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3470983" y="2287405"/>
            <a:ext cx="0" cy="766565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45071" y="2870587"/>
            <a:ext cx="28698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62800" y="3369630"/>
            <a:ext cx="352607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4405471" y="3409563"/>
            <a:ext cx="1300610" cy="1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5706081" y="3409563"/>
            <a:ext cx="1" cy="6216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олилиния 45"/>
          <p:cNvSpPr/>
          <p:nvPr/>
        </p:nvSpPr>
        <p:spPr>
          <a:xfrm>
            <a:off x="2288993" y="1856584"/>
            <a:ext cx="2241176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проведения идентичных контрольных мероприятий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5701600" y="2289751"/>
            <a:ext cx="4484" cy="111981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770252" y="3400227"/>
            <a:ext cx="1368108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</a:t>
            </a:r>
          </a:p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непризнании результатов контроля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олилиния 52"/>
          <p:cNvSpPr/>
          <p:nvPr/>
        </p:nvSpPr>
        <p:spPr>
          <a:xfrm>
            <a:off x="4772060" y="1858930"/>
            <a:ext cx="2241176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проведения идентичных контрольных мероприятий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1106799" y="1063458"/>
            <a:ext cx="7084702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lvl="0" algn="ctr"/>
            <a:r>
              <a:rPr lang="ru-RU" sz="1050" b="1" dirty="0">
                <a:solidFill>
                  <a:srgbClr val="00B05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Идентичное контрольное мероприятие -</a:t>
            </a:r>
            <a:r>
              <a:rPr lang="ru-RU" sz="1050" b="1" dirty="0">
                <a:solidFill>
                  <a:srgbClr val="76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контрольное мероприятие </a:t>
            </a:r>
          </a:p>
          <a:p>
            <a:pPr lvl="0" algn="ctr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одного и того же объекта контроля, предмета контроля и проверяемого периода</a:t>
            </a:r>
            <a:r>
              <a:rPr lang="ru-RU" sz="1050" b="1" dirty="0">
                <a:solidFill>
                  <a:srgbClr val="76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endParaRPr lang="ru-RU" sz="1050" b="1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67849" y="471898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311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52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11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9689" y="2174161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81147" y="3594807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278964" y="1349672"/>
            <a:ext cx="3107765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</a:t>
            </a:r>
            <a:endPara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00006">
              <a:spcAft>
                <a:spcPts val="0"/>
              </a:spcAft>
            </a:pP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78963" y="2339436"/>
            <a:ext cx="3107765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endParaRPr lang="ru-RU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88015" y="3657932"/>
            <a:ext cx="3098713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386728" y="1535945"/>
            <a:ext cx="1193700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олилиния 22"/>
          <p:cNvSpPr/>
          <p:nvPr/>
        </p:nvSpPr>
        <p:spPr>
          <a:xfrm>
            <a:off x="5568476" y="2333460"/>
            <a:ext cx="1568866" cy="7185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государственного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субъекта РФ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5580428" y="3647477"/>
            <a:ext cx="1556914" cy="79844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муниципального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контроля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5570075" y="1349307"/>
            <a:ext cx="1568866" cy="7185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4388327" y="2511654"/>
            <a:ext cx="1192101" cy="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4386728" y="3819884"/>
            <a:ext cx="1193700" cy="2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388328" y="1672726"/>
            <a:ext cx="1181747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386728" y="2653202"/>
            <a:ext cx="1183347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4386728" y="3961351"/>
            <a:ext cx="11937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6201321" y="2067859"/>
            <a:ext cx="1" cy="26560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6416458" y="2067858"/>
            <a:ext cx="0" cy="26560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6422434" y="3052011"/>
            <a:ext cx="2988" cy="59546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6201323" y="3052011"/>
            <a:ext cx="1" cy="59546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Выноска 1 (граница и черта) 14"/>
          <p:cNvSpPr/>
          <p:nvPr/>
        </p:nvSpPr>
        <p:spPr>
          <a:xfrm>
            <a:off x="7367655" y="3052012"/>
            <a:ext cx="1636138" cy="660452"/>
          </a:xfrm>
          <a:prstGeom prst="accentBorderCallout1">
            <a:avLst>
              <a:gd name="adj1" fmla="val 18750"/>
              <a:gd name="adj2" fmla="val -8333"/>
              <a:gd name="adj3" fmla="val 50119"/>
              <a:gd name="adj4" fmla="val -69630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устанавливается высшим исполнительным органом государственной власти субъекта РФ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3117564" y="2013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7. Признание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результатов внутреннего государственного (муниципального) бюджетного контроля органами внутреннего государственного (муниципального) бюджетного контроля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900209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311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61773" y="1182079"/>
            <a:ext cx="8229569" cy="77227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74314" y="87267"/>
            <a:ext cx="6840146" cy="966923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8. Расширение перечня </a:t>
            </a:r>
            <a:endParaRPr lang="ru-RU" sz="1400" cap="all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r">
              <a:lnSpc>
                <a:spcPts val="1350"/>
              </a:lnSpc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документов, формируемых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результатам внутреннего государственного (муниципального) бюджетного 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контроля.</a:t>
            </a:r>
          </a:p>
          <a:p>
            <a:pPr algn="r">
              <a:lnSpc>
                <a:spcPts val="1350"/>
              </a:lnSpc>
            </a:pPr>
            <a:endParaRPr lang="ru-RU" sz="1400" cap="all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r">
              <a:lnSpc>
                <a:spcPts val="1350"/>
              </a:lnSpc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9. Введение понятия «ущерб»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61773" y="1182079"/>
            <a:ext cx="8247529" cy="2214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69393" y="1970400"/>
            <a:ext cx="8247529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22709" y="1171548"/>
            <a:ext cx="1350645" cy="101565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бюджетного контроля 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679389" y="1352806"/>
            <a:ext cx="1255055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1377992" y="2109686"/>
            <a:ext cx="1857847" cy="71118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от установленных требований выявлены?</a:t>
            </a:r>
            <a:endParaRPr lang="ru-RU" sz="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 стрелкой 13"/>
          <p:cNvCxnSpPr>
            <a:endCxn id="13" idx="0"/>
          </p:cNvCxnSpPr>
          <p:nvPr/>
        </p:nvCxnSpPr>
        <p:spPr>
          <a:xfrm>
            <a:off x="2306915" y="1783627"/>
            <a:ext cx="1" cy="32605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543813" y="3874005"/>
            <a:ext cx="8229569" cy="1155297"/>
          </a:xfrm>
          <a:prstGeom prst="rect">
            <a:avLst/>
          </a:prstGeom>
          <a:solidFill>
            <a:schemeClr val="accent6">
              <a:lumMod val="20000"/>
              <a:lumOff val="80000"/>
              <a:alpha val="45000"/>
            </a:schemeClr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43813" y="3874005"/>
            <a:ext cx="8247529" cy="2214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43813" y="5029302"/>
            <a:ext cx="8247529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4749" y="3863474"/>
            <a:ext cx="1350645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контроля</a:t>
            </a:r>
            <a:endParaRPr lang="ru-RU" sz="1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Блок-схема: документ 15"/>
          <p:cNvSpPr/>
          <p:nvPr/>
        </p:nvSpPr>
        <p:spPr>
          <a:xfrm>
            <a:off x="1679389" y="3935083"/>
            <a:ext cx="1255055" cy="516572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stCxn id="13" idx="2"/>
          </p:cNvCxnSpPr>
          <p:nvPr/>
        </p:nvCxnSpPr>
        <p:spPr>
          <a:xfrm>
            <a:off x="2306916" y="2820872"/>
            <a:ext cx="0" cy="15836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38419" y="2708336"/>
            <a:ext cx="28698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Блок-схема: решение 28"/>
          <p:cNvSpPr/>
          <p:nvPr/>
        </p:nvSpPr>
        <p:spPr>
          <a:xfrm>
            <a:off x="1377992" y="2979240"/>
            <a:ext cx="1857847" cy="71118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несут ущерб?</a:t>
            </a:r>
            <a:endParaRPr lang="ru-RU" sz="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 стрелкой 30"/>
          <p:cNvCxnSpPr>
            <a:stCxn id="29" idx="2"/>
            <a:endCxn id="16" idx="0"/>
          </p:cNvCxnSpPr>
          <p:nvPr/>
        </p:nvCxnSpPr>
        <p:spPr>
          <a:xfrm>
            <a:off x="2306916" y="3690426"/>
            <a:ext cx="1" cy="24465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009004" y="3680712"/>
            <a:ext cx="34581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3025589" y="1352806"/>
            <a:ext cx="2784661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ПРОВЕРКА/РЕВИЗИЯ/ОБСЛЕДОВАНИЕ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40880" y="3135795"/>
            <a:ext cx="28698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3240880" y="3334833"/>
            <a:ext cx="412236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3653116" y="1783627"/>
            <a:ext cx="0" cy="1551207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306915" y="2868271"/>
            <a:ext cx="1346201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Блок-схема: документ 43"/>
          <p:cNvSpPr/>
          <p:nvPr/>
        </p:nvSpPr>
        <p:spPr>
          <a:xfrm>
            <a:off x="183094" y="2287593"/>
            <a:ext cx="627527" cy="371076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>
            <a:endCxn id="44" idx="3"/>
          </p:cNvCxnSpPr>
          <p:nvPr/>
        </p:nvCxnSpPr>
        <p:spPr>
          <a:xfrm flipH="1">
            <a:off x="810621" y="2473131"/>
            <a:ext cx="567372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048933" y="2274850"/>
            <a:ext cx="34581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496857" y="2868271"/>
            <a:ext cx="1810060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44" idx="2"/>
          </p:cNvCxnSpPr>
          <p:nvPr/>
        </p:nvCxnSpPr>
        <p:spPr>
          <a:xfrm flipV="1">
            <a:off x="496857" y="2634137"/>
            <a:ext cx="1" cy="23413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Блок-схема: решение 54"/>
          <p:cNvSpPr/>
          <p:nvPr/>
        </p:nvSpPr>
        <p:spPr>
          <a:xfrm>
            <a:off x="3729673" y="2104866"/>
            <a:ext cx="1401127" cy="52927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наруше-ния</a:t>
            </a:r>
            <a:r>
              <a:rPr lang="ru-RU" sz="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выявлены?</a:t>
            </a:r>
            <a:endParaRPr lang="ru-RU" sz="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Прямая со стрелкой 55"/>
          <p:cNvCxnSpPr>
            <a:endCxn id="55" idx="0"/>
          </p:cNvCxnSpPr>
          <p:nvPr/>
        </p:nvCxnSpPr>
        <p:spPr>
          <a:xfrm>
            <a:off x="4430237" y="1783627"/>
            <a:ext cx="0" cy="32123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Блок-схема: решение 57"/>
          <p:cNvSpPr/>
          <p:nvPr/>
        </p:nvSpPr>
        <p:spPr>
          <a:xfrm>
            <a:off x="3729673" y="2835116"/>
            <a:ext cx="1401127" cy="529271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ущерб причинен?</a:t>
            </a:r>
            <a:endParaRPr lang="ru-RU" sz="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Прямая со стрелкой 59"/>
          <p:cNvCxnSpPr>
            <a:stCxn id="55" idx="2"/>
            <a:endCxn id="58" idx="0"/>
          </p:cNvCxnSpPr>
          <p:nvPr/>
        </p:nvCxnSpPr>
        <p:spPr>
          <a:xfrm>
            <a:off x="4430237" y="2634137"/>
            <a:ext cx="0" cy="200979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162301" y="2614209"/>
            <a:ext cx="28698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Блок-схема: документ 65"/>
          <p:cNvSpPr/>
          <p:nvPr/>
        </p:nvSpPr>
        <p:spPr>
          <a:xfrm>
            <a:off x="3806617" y="3944030"/>
            <a:ext cx="1255055" cy="507624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предписание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7" name="Прямая со стрелкой 66"/>
          <p:cNvCxnSpPr>
            <a:stCxn id="58" idx="2"/>
            <a:endCxn id="66" idx="0"/>
          </p:cNvCxnSpPr>
          <p:nvPr/>
        </p:nvCxnSpPr>
        <p:spPr>
          <a:xfrm>
            <a:off x="4430237" y="3364387"/>
            <a:ext cx="3908" cy="57964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162301" y="3410010"/>
            <a:ext cx="28698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5213077" y="1998539"/>
            <a:ext cx="3596225" cy="179279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68572" tIns="34286" rIns="68572" bIns="34286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УЩЕРБОМ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публично-правовому образованию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понимаются:</a:t>
            </a:r>
          </a:p>
          <a:p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расходы бюджета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осуществлены или необходимо осуществить в результате допущенного объектом контроля нарушения условий документа, являющегося правовым основанием возникновения и осуществления расходов бюджета, предоставления средств из бюджета, размещения средств бюджета, государственного (муниципального) контракта;</a:t>
            </a:r>
          </a:p>
          <a:p>
            <a:pPr lvl="1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бюджета, которые необходимо осуществить для восстановления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(приобретения) 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утраченного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(поврежденного) государственного (муниципального) 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публично-правовое образование должно было получить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</a:t>
            </a:r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несовершения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(недопущения) объектом контроля нарушения.</a:t>
            </a:r>
          </a:p>
        </p:txBody>
      </p:sp>
      <p:sp>
        <p:nvSpPr>
          <p:cNvPr id="75" name="Блок-схема: документ 74"/>
          <p:cNvSpPr/>
          <p:nvPr/>
        </p:nvSpPr>
        <p:spPr>
          <a:xfrm>
            <a:off x="5643438" y="3945032"/>
            <a:ext cx="1255055" cy="50662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Прямая со стрелкой 80"/>
          <p:cNvCxnSpPr/>
          <p:nvPr/>
        </p:nvCxnSpPr>
        <p:spPr>
          <a:xfrm>
            <a:off x="5373006" y="3095883"/>
            <a:ext cx="1" cy="1116649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078995" y="2905740"/>
            <a:ext cx="34581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Прямая со стрелкой 83"/>
          <p:cNvCxnSpPr>
            <a:stCxn id="58" idx="3"/>
          </p:cNvCxnSpPr>
          <p:nvPr/>
        </p:nvCxnSpPr>
        <p:spPr>
          <a:xfrm>
            <a:off x="5130800" y="3099752"/>
            <a:ext cx="242207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5373006" y="4212532"/>
            <a:ext cx="270432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6898493" y="4109529"/>
            <a:ext cx="1346201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6898493" y="4201765"/>
            <a:ext cx="1346201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940861" y="3935082"/>
            <a:ext cx="1499292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нарушениях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940861" y="4158888"/>
            <a:ext cx="1499292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о принятии мер по устранению нарушений (их причин, условий), возврате предоставленных средств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417919" y="4512826"/>
            <a:ext cx="180825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о возмещении ущерба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7" name="Прямая со стрелкой 96"/>
          <p:cNvCxnSpPr>
            <a:stCxn id="66" idx="2"/>
          </p:cNvCxnSpPr>
          <p:nvPr/>
        </p:nvCxnSpPr>
        <p:spPr>
          <a:xfrm>
            <a:off x="4434145" y="4418094"/>
            <a:ext cx="0" cy="310165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4430236" y="4729505"/>
            <a:ext cx="1576864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260506" y="4514072"/>
            <a:ext cx="1944782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выявленных отклонениях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4" name="Прямая со стрелкой 103"/>
          <p:cNvCxnSpPr/>
          <p:nvPr/>
        </p:nvCxnSpPr>
        <p:spPr>
          <a:xfrm>
            <a:off x="2276732" y="4419340"/>
            <a:ext cx="0" cy="310165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>
            <a:off x="2272823" y="4730751"/>
            <a:ext cx="1799115" cy="0"/>
          </a:xfrm>
          <a:prstGeom prst="straightConnector1">
            <a:avLst/>
          </a:prstGeom>
          <a:ln w="1905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Блок-схема: документ 106"/>
          <p:cNvSpPr/>
          <p:nvPr/>
        </p:nvSpPr>
        <p:spPr>
          <a:xfrm>
            <a:off x="6249396" y="1352805"/>
            <a:ext cx="1180104" cy="430821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>
            <a:endCxn id="107" idx="1"/>
          </p:cNvCxnSpPr>
          <p:nvPr/>
        </p:nvCxnSpPr>
        <p:spPr>
          <a:xfrm>
            <a:off x="5810251" y="1568215"/>
            <a:ext cx="439145" cy="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олилиния 56"/>
          <p:cNvSpPr/>
          <p:nvPr/>
        </p:nvSpPr>
        <p:spPr>
          <a:xfrm>
            <a:off x="6249397" y="1352807"/>
            <a:ext cx="1180103" cy="2154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акт, заключение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116020" y="4730751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312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74314" y="102507"/>
            <a:ext cx="6840146" cy="787387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10. Введение механизма досудебного обжалования представлений, предписаний, действий (бездействия) должностных лиц органов внутреннего государственного (муниципального) бюджетного контроля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181147" y="14275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-9353" y="2134955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Орган, деяния которого (должностных лиц которого) обжалуются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159913" y="2167041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79629" y="2993209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053" y="3009040"/>
            <a:ext cx="135064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контроля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070" y="1404363"/>
            <a:ext cx="135064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Вышестоящий орган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1182" y="1175457"/>
            <a:ext cx="1350645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Блок-схема: документ 84"/>
          <p:cNvSpPr/>
          <p:nvPr/>
        </p:nvSpPr>
        <p:spPr>
          <a:xfrm>
            <a:off x="353052" y="3531307"/>
            <a:ext cx="1255055" cy="507293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жалоба на представление, предписание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Блок-схема: документ 85"/>
          <p:cNvSpPr/>
          <p:nvPr/>
        </p:nvSpPr>
        <p:spPr>
          <a:xfrm>
            <a:off x="4433421" y="3531307"/>
            <a:ext cx="1255055" cy="507294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жалоба на действия (бездействие) должностных лиц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Блок-схема: документ 87"/>
          <p:cNvSpPr/>
          <p:nvPr/>
        </p:nvSpPr>
        <p:spPr>
          <a:xfrm>
            <a:off x="6224121" y="3532014"/>
            <a:ext cx="1255055" cy="507294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пелляционная жалоба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олилиния 92"/>
          <p:cNvSpPr/>
          <p:nvPr/>
        </p:nvSpPr>
        <p:spPr>
          <a:xfrm>
            <a:off x="5071095" y="2663155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</a:t>
            </a:r>
          </a:p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необходимости) 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Полилиния 93"/>
          <p:cNvSpPr/>
          <p:nvPr/>
        </p:nvSpPr>
        <p:spPr>
          <a:xfrm>
            <a:off x="5060943" y="2286536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Полилиния 94"/>
          <p:cNvSpPr/>
          <p:nvPr/>
        </p:nvSpPr>
        <p:spPr>
          <a:xfrm>
            <a:off x="3662304" y="2286537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Полилиния 97"/>
          <p:cNvSpPr/>
          <p:nvPr/>
        </p:nvSpPr>
        <p:spPr>
          <a:xfrm>
            <a:off x="1286811" y="2242776"/>
            <a:ext cx="1255055" cy="45943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жалобы </a:t>
            </a:r>
          </a:p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вышестоящий орган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Блок-схема: документ 105"/>
          <p:cNvSpPr/>
          <p:nvPr/>
        </p:nvSpPr>
        <p:spPr>
          <a:xfrm>
            <a:off x="7748121" y="3532014"/>
            <a:ext cx="1255055" cy="507294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в суд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Полилиния 108"/>
          <p:cNvSpPr/>
          <p:nvPr/>
        </p:nvSpPr>
        <p:spPr>
          <a:xfrm>
            <a:off x="7700310" y="901700"/>
            <a:ext cx="1255055" cy="38147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в порядке, установленном законодательством РФ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Блок-схема: решение 109"/>
          <p:cNvSpPr/>
          <p:nvPr/>
        </p:nvSpPr>
        <p:spPr>
          <a:xfrm>
            <a:off x="2541866" y="2792704"/>
            <a:ext cx="1188996" cy="618225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согласен?</a:t>
            </a: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Полилиния 115"/>
          <p:cNvSpPr/>
          <p:nvPr/>
        </p:nvSpPr>
        <p:spPr>
          <a:xfrm>
            <a:off x="6582743" y="2382840"/>
            <a:ext cx="1255055" cy="45943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жалобы </a:t>
            </a:r>
          </a:p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вышестоящий орган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7" name="Прямая со стрелкой 116"/>
          <p:cNvCxnSpPr>
            <a:stCxn id="85" idx="0"/>
          </p:cNvCxnSpPr>
          <p:nvPr/>
        </p:nvCxnSpPr>
        <p:spPr>
          <a:xfrm flipV="1">
            <a:off x="980580" y="2612555"/>
            <a:ext cx="0" cy="91875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Полилиния 117"/>
          <p:cNvSpPr/>
          <p:nvPr/>
        </p:nvSpPr>
        <p:spPr>
          <a:xfrm>
            <a:off x="1286811" y="1877073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</a:t>
            </a:r>
          </a:p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необходимости) 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Полилиния 118"/>
          <p:cNvSpPr/>
          <p:nvPr/>
        </p:nvSpPr>
        <p:spPr>
          <a:xfrm>
            <a:off x="1278089" y="1487616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Полилиния 119"/>
          <p:cNvSpPr/>
          <p:nvPr/>
        </p:nvSpPr>
        <p:spPr>
          <a:xfrm>
            <a:off x="2728692" y="1481601"/>
            <a:ext cx="1255055" cy="2154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</a:t>
            </a:r>
            <a:endParaRPr lang="ru-RU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2" name="Прямая со стрелкой 121"/>
          <p:cNvCxnSpPr/>
          <p:nvPr/>
        </p:nvCxnSpPr>
        <p:spPr>
          <a:xfrm flipH="1" flipV="1">
            <a:off x="1914333" y="1687338"/>
            <a:ext cx="6" cy="189735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 flipV="1">
            <a:off x="1914339" y="2092484"/>
            <a:ext cx="0" cy="15029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Скругленный прямоугольник 125"/>
          <p:cNvSpPr/>
          <p:nvPr/>
        </p:nvSpPr>
        <p:spPr>
          <a:xfrm>
            <a:off x="1401827" y="3011379"/>
            <a:ext cx="711142" cy="2759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кончание процедуры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7" name="Прямая со стрелкой 126"/>
          <p:cNvCxnSpPr>
            <a:endCxn id="185" idx="3"/>
          </p:cNvCxnSpPr>
          <p:nvPr/>
        </p:nvCxnSpPr>
        <p:spPr>
          <a:xfrm flipH="1">
            <a:off x="3825240" y="3938993"/>
            <a:ext cx="464591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/>
          <p:nvPr/>
        </p:nvCxnSpPr>
        <p:spPr>
          <a:xfrm flipH="1">
            <a:off x="4293689" y="4133850"/>
            <a:ext cx="2557960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>
            <a:endCxn id="88" idx="2"/>
          </p:cNvCxnSpPr>
          <p:nvPr/>
        </p:nvCxnSpPr>
        <p:spPr>
          <a:xfrm flipV="1">
            <a:off x="6851648" y="4005770"/>
            <a:ext cx="1" cy="12178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H="1" flipV="1">
            <a:off x="7206592" y="2869469"/>
            <a:ext cx="1" cy="662545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 flipH="1">
            <a:off x="2538405" y="1984778"/>
            <a:ext cx="4668188" cy="505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/>
          <p:nvPr/>
        </p:nvCxnSpPr>
        <p:spPr>
          <a:xfrm flipH="1" flipV="1">
            <a:off x="7204255" y="1989830"/>
            <a:ext cx="8354" cy="39301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 flipH="1">
            <a:off x="4297548" y="4316328"/>
            <a:ext cx="4078101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>
            <a:endCxn id="106" idx="2"/>
          </p:cNvCxnSpPr>
          <p:nvPr/>
        </p:nvCxnSpPr>
        <p:spPr>
          <a:xfrm flipV="1">
            <a:off x="8375648" y="4005770"/>
            <a:ext cx="1" cy="31055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2533144" y="1589306"/>
            <a:ext cx="190287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>
            <a:off x="3136364" y="2382840"/>
            <a:ext cx="525940" cy="955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>
            <a:endCxn id="110" idx="0"/>
          </p:cNvCxnSpPr>
          <p:nvPr/>
        </p:nvCxnSpPr>
        <p:spPr>
          <a:xfrm>
            <a:off x="3136364" y="1703027"/>
            <a:ext cx="0" cy="1089677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Блок-схема: решение 184"/>
          <p:cNvSpPr/>
          <p:nvPr/>
        </p:nvSpPr>
        <p:spPr>
          <a:xfrm>
            <a:off x="2455534" y="3572212"/>
            <a:ext cx="1369706" cy="733561"/>
          </a:xfrm>
          <a:prstGeom prst="flowChartDecisi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Обжалуется </a:t>
            </a:r>
            <a:r>
              <a:rPr lang="ru-RU" sz="7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представле-ние</a:t>
            </a:r>
            <a:r>
              <a:rPr lang="ru-RU" sz="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7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предписа-ние</a:t>
            </a:r>
            <a:r>
              <a:rPr lang="ru-RU" sz="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  <a:endParaRPr lang="ru-RU" sz="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6" name="Прямая со стрелкой 185"/>
          <p:cNvCxnSpPr>
            <a:endCxn id="185" idx="0"/>
          </p:cNvCxnSpPr>
          <p:nvPr/>
        </p:nvCxnSpPr>
        <p:spPr>
          <a:xfrm>
            <a:off x="3136364" y="3394153"/>
            <a:ext cx="4023" cy="17805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 стрелкой 187"/>
          <p:cNvCxnSpPr/>
          <p:nvPr/>
        </p:nvCxnSpPr>
        <p:spPr>
          <a:xfrm flipH="1" flipV="1">
            <a:off x="3140388" y="4312521"/>
            <a:ext cx="7716" cy="44822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 стрелкой 188"/>
          <p:cNvCxnSpPr/>
          <p:nvPr/>
        </p:nvCxnSpPr>
        <p:spPr>
          <a:xfrm flipH="1">
            <a:off x="3148105" y="4760745"/>
            <a:ext cx="5515835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/>
          <p:nvPr/>
        </p:nvCxnSpPr>
        <p:spPr>
          <a:xfrm flipV="1">
            <a:off x="8663939" y="3938992"/>
            <a:ext cx="0" cy="821753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 flipV="1">
            <a:off x="4297548" y="3938993"/>
            <a:ext cx="0" cy="36678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 стрелкой 198"/>
          <p:cNvCxnSpPr/>
          <p:nvPr/>
        </p:nvCxnSpPr>
        <p:spPr>
          <a:xfrm flipV="1">
            <a:off x="8313419" y="1283173"/>
            <a:ext cx="0" cy="224078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3148224" y="3360754"/>
            <a:ext cx="392160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840480" y="3685077"/>
            <a:ext cx="392160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111814" y="4346865"/>
            <a:ext cx="392160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5" name="Прямая со стрелкой 204"/>
          <p:cNvCxnSpPr/>
          <p:nvPr/>
        </p:nvCxnSpPr>
        <p:spPr>
          <a:xfrm>
            <a:off x="980580" y="2623917"/>
            <a:ext cx="297509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 стрелкой 209"/>
          <p:cNvCxnSpPr>
            <a:stCxn id="110" idx="1"/>
          </p:cNvCxnSpPr>
          <p:nvPr/>
        </p:nvCxnSpPr>
        <p:spPr>
          <a:xfrm flipH="1">
            <a:off x="2111542" y="3101817"/>
            <a:ext cx="43032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221179" y="3071931"/>
            <a:ext cx="392160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6" name="Прямая со стрелкой 215"/>
          <p:cNvCxnSpPr/>
          <p:nvPr/>
        </p:nvCxnSpPr>
        <p:spPr>
          <a:xfrm flipV="1">
            <a:off x="5453628" y="2878566"/>
            <a:ext cx="0" cy="65344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/>
          <p:nvPr/>
        </p:nvCxnSpPr>
        <p:spPr>
          <a:xfrm flipV="1">
            <a:off x="5450935" y="2495336"/>
            <a:ext cx="0" cy="15029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Прямая со стрелкой 218"/>
          <p:cNvCxnSpPr/>
          <p:nvPr/>
        </p:nvCxnSpPr>
        <p:spPr>
          <a:xfrm flipH="1">
            <a:off x="4914665" y="2403567"/>
            <a:ext cx="146278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Прямоугольник 222"/>
          <p:cNvSpPr/>
          <p:nvPr/>
        </p:nvSpPr>
        <p:spPr>
          <a:xfrm>
            <a:off x="5986" y="4144833"/>
            <a:ext cx="3269694" cy="931016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варианты решений по итогам рассмотрения жалобы (апелляционной жалобы):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оставить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соответствующую жалобу без удовлетворения;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отменить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обжалуемое представление, предписание полностью или частично, при необходимости,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новое решение по делу;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признать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или бездействие должностных лиц незаконными и 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вынести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по существу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037988" y="4769465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313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3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Скругленный прямоугольник 54"/>
          <p:cNvSpPr/>
          <p:nvPr/>
        </p:nvSpPr>
        <p:spPr>
          <a:xfrm>
            <a:off x="2406422" y="268857"/>
            <a:ext cx="6643687" cy="773565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r"/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11. Включение положений об использовании предоставленных из бюджета средств получателями средств из бюджета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31147" y="3272944"/>
            <a:ext cx="2414072" cy="45587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Гражданский кодекс Российской Федерации </a:t>
            </a:r>
            <a:endParaRPr lang="ru-RU" sz="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7769" y="3904904"/>
            <a:ext cx="2457450" cy="3168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Федеральный закон от 05.04.2013 № 44-ФЗ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97208" y="3272943"/>
            <a:ext cx="2792186" cy="45587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кодекс Российской Федерации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113502" y="3272942"/>
            <a:ext cx="2749600" cy="45588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ctr"/>
            <a:endParaRPr lang="ru-RU" sz="300" b="1" dirty="0">
              <a:solidFill>
                <a:srgbClr val="76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Кодекс Российской Федерации об административных правонарушениях</a:t>
            </a: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094488" y="3844444"/>
            <a:ext cx="2700881" cy="3168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Федеральный закон от 29.12.2012 № 275-ФЗ</a:t>
            </a:r>
            <a:endParaRPr lang="ru-RU" sz="900" b="1" dirty="0">
              <a:solidFill>
                <a:srgbClr val="14314C"/>
              </a:solidFill>
            </a:endParaRP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6493" y="1682731"/>
            <a:ext cx="8913617" cy="33954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t"/>
          <a:lstStyle/>
          <a:p>
            <a:pPr algn="ctr"/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кодекс Российской Федерации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Законы (решения) о бюджете 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110593" y="3904905"/>
            <a:ext cx="2718708" cy="3168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endParaRPr lang="ru-RU" sz="1100" b="1" dirty="0">
              <a:solidFill>
                <a:srgbClr val="6C121F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Федеральный закон от 18.07.2011 № 223-ФЗ</a:t>
            </a:r>
            <a:endParaRPr lang="ru-RU" sz="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140574" y="1251090"/>
            <a:ext cx="8722528" cy="431641"/>
          </a:xfrm>
          <a:prstGeom prst="downArrow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>
                <a:solidFill>
                  <a:srgbClr val="9319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 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76039" y="4310743"/>
            <a:ext cx="8587063" cy="62556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ru-RU" sz="9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Федеральный закон от 26.12.1995 № 208-ФЗ "Об акционерных обществах"; Федеральный закон от 08.02.1998 № 14-ФЗ "Об обществах с ограниченной ответственностью"; Федеральный закон от 12.01.1996 № 7-ФЗ "О некоммерческих организациях"; Федеральный закон от 14.11.2002 № 161-ФЗ "О государственных и муниципальных унитарных предприятиях"; иные законы и нормативные правовые акты Российской Федерации</a:t>
            </a:r>
            <a:endParaRPr lang="ru-RU" sz="1100" b="1" dirty="0">
              <a:solidFill>
                <a:srgbClr val="760000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355272" y="2106385"/>
            <a:ext cx="6089657" cy="86541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использования предоставленных из бюджета средств 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использованию предоставленных из бюджета средств получателям средств из бюджета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получателей средств из бюджета, использующих средства бюджета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(Постановление Правительства Российской Федерации от 04.02.2016 № 70)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Банковское сопровождение  (Постановление Правительства Российской Федерации  от 20.09.2014 № 963)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по казначейскому аккредитиву</a:t>
            </a:r>
            <a:r>
              <a:rPr lang="ru-RU" sz="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(Постановление Правительства Российской Федерации от 04.02.2016 № 70)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endParaRPr lang="ru-RU" sz="800" b="1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287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08382" y="983684"/>
            <a:ext cx="8158561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являющееся участником бюджетного процесса, бюджетным и автономным учреждением), индивидуальный предприниматель, физическое лицо-производитель товаров (работ и услуг), соответствующие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Выноска со стрелками влево/вправо 22"/>
          <p:cNvSpPr/>
          <p:nvPr/>
        </p:nvSpPr>
        <p:spPr>
          <a:xfrm rot="5400000">
            <a:off x="4479582" y="-2912754"/>
            <a:ext cx="228092" cy="8886463"/>
          </a:xfrm>
          <a:prstGeom prst="leftRightArrowCallo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предоставления средств из бюджета</a:t>
            </a:r>
            <a:endParaRPr lang="ru-RU" sz="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387390" y="1657221"/>
            <a:ext cx="1640515" cy="2865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(договор)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50396" y="1661045"/>
            <a:ext cx="1955652" cy="2721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(решение) о бюджете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874683" y="1661045"/>
            <a:ext cx="1535621" cy="2773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(соглашение)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89358" y="1661046"/>
            <a:ext cx="2027321" cy="27735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(муниципальный) контракт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Выноска со стрелками влево/вправо 34"/>
          <p:cNvSpPr/>
          <p:nvPr/>
        </p:nvSpPr>
        <p:spPr>
          <a:xfrm rot="5400000">
            <a:off x="4484106" y="-2426268"/>
            <a:ext cx="218473" cy="8885894"/>
          </a:xfrm>
          <a:prstGeom prst="leftRightArrowCallou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средств из бюджета  </a:t>
            </a:r>
            <a:endParaRPr lang="ru-RU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50396" y="2133829"/>
            <a:ext cx="88775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БК, федеральный закон о федеральном бюджете (иной законодательный акт Российской Федерации)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431929" y="2299000"/>
            <a:ext cx="1605508" cy="14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включенные в </a:t>
            </a:r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</a:t>
            </a:r>
            <a:r>
              <a:rPr lang="ru-RU" sz="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аи</a:t>
            </a:r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59927" y="2299000"/>
            <a:ext cx="6956752" cy="1433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</a:t>
            </a:r>
          </a:p>
        </p:txBody>
      </p:sp>
      <p:sp>
        <p:nvSpPr>
          <p:cNvPr id="39" name="Выноска со стрелкой вниз 38"/>
          <p:cNvSpPr/>
          <p:nvPr/>
        </p:nvSpPr>
        <p:spPr>
          <a:xfrm>
            <a:off x="7431929" y="2479745"/>
            <a:ext cx="1595976" cy="1629035"/>
          </a:xfrm>
          <a:prstGeom prst="downArrowCallout">
            <a:avLst>
              <a:gd name="adj1" fmla="val 22565"/>
              <a:gd name="adj2" fmla="val 25000"/>
              <a:gd name="adj3" fmla="val 25000"/>
              <a:gd name="adj4" fmla="val 77248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предоставлены на основании государственного (муниципального) контракта, </a:t>
            </a:r>
          </a:p>
          <a:p>
            <a:pPr algn="ctr"/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котором не подлежит включению в РГК (например,  </a:t>
            </a:r>
          </a:p>
          <a:p>
            <a:pPr algn="ctr"/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100 </a:t>
            </a:r>
            <a:r>
              <a:rPr lang="ru-RU" sz="9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т.р</a:t>
            </a:r>
            <a:r>
              <a:rPr lang="ru-RU" sz="9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возмещение коммунальных услуг и т.п. )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50396" y="2473732"/>
            <a:ext cx="2405380" cy="25494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(кооперация)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Открывать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лицевой счет в ФК (финансовом органе субъекта РФ);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подтверждающие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документы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ДО;</a:t>
            </a:r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сведения о привлекаемых соисполнителях (субподрядчиках);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подтверждать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поставки 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(работ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фото-,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видеотехники);</a:t>
            </a:r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привлекать ФК для обследования (осмотра)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089357" y="2473732"/>
            <a:ext cx="1933647" cy="25494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сопровождения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Дополнительно:</a:t>
            </a:r>
          </a:p>
          <a:p>
            <a:pPr algn="ctr"/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администратору расходов бюджета </a:t>
            </a: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(получатель бюджетных средств)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основание для оплаты денежных обязательств</a:t>
            </a:r>
          </a:p>
          <a:p>
            <a:pPr algn="ctr"/>
            <a:endParaRPr lang="ru-RU" sz="9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2749217" y="2473733"/>
            <a:ext cx="1661088" cy="25494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Банковское </a:t>
            </a:r>
            <a:r>
              <a:rPr lang="ru-RU" sz="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(кооперация)</a:t>
            </a:r>
            <a:endParaRPr lang="ru-RU" sz="8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800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</a:t>
            </a:r>
            <a:r>
              <a:rPr lang="ru-RU" sz="800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8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Открывать </a:t>
            </a: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в банке;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требования, установленные Правительством РФ</a:t>
            </a:r>
          </a:p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50396" y="2889375"/>
            <a:ext cx="6872608" cy="6480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средства, предоставленные из бюджета,  в соответствии с БК РФ, </a:t>
            </a:r>
          </a:p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применять 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ID, </a:t>
            </a:r>
          </a:p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раскрывать 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себестоимость цены,  </a:t>
            </a:r>
          </a:p>
          <a:p>
            <a:pPr algn="ctr"/>
            <a:r>
              <a:rPr lang="ru-RU" sz="9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предоставлять </a:t>
            </a:r>
            <a:r>
              <a:rPr lang="ru-RU" sz="9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(в соответствии с требованиями , установленными Правительством РФ)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341971" y="4121211"/>
            <a:ext cx="1705785" cy="7094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администратору расходов бюджета </a:t>
            </a:r>
            <a:r>
              <a:rPr lang="ru-RU" sz="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(получатель бюджетных средств) </a:t>
            </a:r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подтверждающие </a:t>
            </a:r>
            <a:r>
              <a:rPr lang="ru-RU" sz="8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для оплаты денежных </a:t>
            </a:r>
            <a:r>
              <a:rPr lang="ru-RU" sz="8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</a:t>
            </a:r>
            <a:endParaRPr lang="ru-RU" sz="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19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17913" y="975989"/>
            <a:ext cx="8158561" cy="4320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Юридическое лицо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являющееся участником бюджетного процесса, бюджетным и автономным учреждением), </a:t>
            </a: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предприниматель, физическое лицо-производитель товаров (работ и услуг), </a:t>
            </a:r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</a:t>
            </a:r>
            <a:r>
              <a:rPr lang="ru-RU" sz="1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59927" y="1653350"/>
            <a:ext cx="1955652" cy="2721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(решение) о бюджете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84214" y="1653350"/>
            <a:ext cx="1535621" cy="2773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(соглашение)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098889" y="1653351"/>
            <a:ext cx="2027321" cy="27735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(муниципальный) контракт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398803" y="207897"/>
            <a:ext cx="6643687" cy="773565"/>
          </a:xfrm>
          <a:prstGeom prst="roundRect">
            <a:avLst/>
          </a:prstGeom>
          <a:noFill/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3"/>
          </a:lnRef>
          <a:fillRef idx="1001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68529" tIns="34265" rIns="68529" bIns="34265" rtlCol="0" anchor="ctr"/>
          <a:lstStyle/>
          <a:p>
            <a:pPr algn="r"/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11. Включение положений об использовании предоставленных из бюджета средств получателями средств из бюджета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00209" y="4784296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гл. 26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99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1" y="1064432"/>
            <a:ext cx="9015413" cy="3964781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21" tIns="34261" rIns="68521" bIns="34261" rtlCol="0" anchor="ctr"/>
          <a:lstStyle/>
          <a:p>
            <a:pPr algn="ctr"/>
            <a:r>
              <a:rPr lang="ru-RU" dirty="0" err="1" smtClean="0"/>
              <a:t>мЕ</a:t>
            </a:r>
            <a:endParaRPr lang="ru-RU" dirty="0"/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5" y="28767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>
              <a:spcAft>
                <a:spcPts val="0"/>
              </a:spcAft>
            </a:pPr>
            <a:r>
              <a:rPr lang="ru-RU" sz="13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12А. Расширение и систематизация бюджетных полномочий главного администратора доходов бюджета, </a:t>
            </a:r>
            <a:endParaRPr lang="ru-RU" sz="1300" cap="all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13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главного </a:t>
            </a:r>
            <a:r>
              <a:rPr lang="ru-RU" sz="13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распорядителя расходов бюджета, главного администратора источников финансирования </a:t>
            </a:r>
            <a:r>
              <a:rPr lang="ru-RU" sz="13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</a:p>
          <a:p>
            <a:pPr algn="r">
              <a:spcAft>
                <a:spcPts val="0"/>
              </a:spcAft>
            </a:pPr>
            <a:r>
              <a:rPr lang="ru-RU" sz="130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30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внутреннему финансовому контролю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3447047" y="1161491"/>
            <a:ext cx="5354052" cy="40161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11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ОРГАНЫ</a:t>
            </a:r>
            <a:endParaRPr lang="ru-RU" sz="11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3447046" y="1778072"/>
            <a:ext cx="5354053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ПОРЯДКИ ОСУЩЕСТВЛЕНИЯ ВНУТРЕННЕГО ФИНАНСОВОГО КОНТРОЛЯ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4550473" y="1563102"/>
            <a:ext cx="1620" cy="21497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олилиния 39"/>
          <p:cNvSpPr/>
          <p:nvPr/>
        </p:nvSpPr>
        <p:spPr>
          <a:xfrm>
            <a:off x="3447047" y="2408166"/>
            <a:ext cx="1567393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администраторы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</a:t>
            </a:r>
          </a:p>
        </p:txBody>
      </p:sp>
      <p:sp>
        <p:nvSpPr>
          <p:cNvPr id="41" name="Полилиния 40"/>
          <p:cNvSpPr/>
          <p:nvPr/>
        </p:nvSpPr>
        <p:spPr>
          <a:xfrm>
            <a:off x="5191907" y="2416934"/>
            <a:ext cx="1403604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распорядители расходов </a:t>
            </a:r>
            <a:r>
              <a:rPr lang="ru-RU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</p:txBody>
      </p:sp>
      <p:sp>
        <p:nvSpPr>
          <p:cNvPr id="42" name="Полилиния 41"/>
          <p:cNvSpPr/>
          <p:nvPr/>
        </p:nvSpPr>
        <p:spPr>
          <a:xfrm>
            <a:off x="6749734" y="2421697"/>
            <a:ext cx="2067846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администраторы источников финансирования бюджета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4229763" y="2208893"/>
            <a:ext cx="0" cy="18864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5893709" y="2219518"/>
            <a:ext cx="0" cy="18864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792515" y="2219518"/>
            <a:ext cx="0" cy="18864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833204" y="3146257"/>
            <a:ext cx="7978930" cy="956511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 организации и осуществлении:</a:t>
            </a:r>
          </a:p>
          <a:p>
            <a:pPr marL="514311" lvl="1" indent="-1714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2508" algn="l"/>
              </a:tabLs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финансовых и хозяйственных операций;</a:t>
            </a:r>
          </a:p>
          <a:p>
            <a:pPr marL="514311" lvl="1" indent="-1714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72508" algn="l"/>
              </a:tabLst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 ведения бюджетного учета, составления и представления бюджетной отчетности главного администратора (администратора) доходов бюджета, главного распорядителя (распорядителя) и администратора расходов бюджета, главного администратора (администратора) источников финансирования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V="1">
            <a:off x="4218180" y="2897625"/>
            <a:ext cx="0" cy="24863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5893709" y="2901646"/>
            <a:ext cx="0" cy="24863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7792515" y="2917054"/>
            <a:ext cx="0" cy="24863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984242" y="4243138"/>
            <a:ext cx="3353156" cy="774033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 anchorCtr="0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предупреждение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событий, негативно влияющих на результаты финансовых и хозяйственных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операций, минимизация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(устранение) последствий таких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событий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036231" y="4243138"/>
            <a:ext cx="3353156" cy="774033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 anchorCtr="0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достоверности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правильности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отражения финансовых и хозяйственных операций в бюджетной отчетности  </a:t>
            </a:r>
          </a:p>
        </p:txBody>
      </p:sp>
      <p:cxnSp>
        <p:nvCxnSpPr>
          <p:cNvPr id="52" name="Прямая со стрелкой 51"/>
          <p:cNvCxnSpPr/>
          <p:nvPr/>
        </p:nvCxnSpPr>
        <p:spPr>
          <a:xfrm flipV="1">
            <a:off x="2397325" y="4102768"/>
            <a:ext cx="0" cy="14037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6784840" y="4102768"/>
            <a:ext cx="0" cy="14037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519377" y="1150669"/>
            <a:ext cx="1772639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РОССИЙСКОЙ ФЕДЕРАЦИИ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 1 (граница и черта) 4"/>
          <p:cNvSpPr/>
          <p:nvPr/>
        </p:nvSpPr>
        <p:spPr>
          <a:xfrm>
            <a:off x="1662199" y="2208062"/>
            <a:ext cx="1267490" cy="360679"/>
          </a:xfrm>
          <a:prstGeom prst="accentBorderCallout1">
            <a:avLst>
              <a:gd name="adj1" fmla="val 18750"/>
              <a:gd name="adj2" fmla="val -8333"/>
              <a:gd name="adj3" fmla="val -111758"/>
              <a:gd name="adj4" fmla="val -4057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методическое обеспечение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88829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190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39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17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689" y="2174161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147" y="3594807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1157050" y="839791"/>
            <a:ext cx="1393645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РОССИЙСКОЙ ФЕДЕРАЦИИ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1438142" y="1623469"/>
            <a:ext cx="691444" cy="334557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vert270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</a:p>
          <a:p>
            <a:pPr algn="ctr" defTabSz="533339">
              <a:lnSpc>
                <a:spcPct val="90000"/>
              </a:lnSpc>
            </a:pPr>
            <a:r>
              <a:rPr lang="ru-RU" sz="9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общие требования к разработке стандартов внутреннего аудита</a:t>
            </a:r>
            <a:endParaRPr lang="ru-RU" sz="900" cap="all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1787053" y="1491931"/>
            <a:ext cx="0" cy="13153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Скругленный прямоугольник 40"/>
          <p:cNvSpPr/>
          <p:nvPr/>
        </p:nvSpPr>
        <p:spPr>
          <a:xfrm>
            <a:off x="2645193" y="740111"/>
            <a:ext cx="1120692" cy="43280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2708933" y="855528"/>
            <a:ext cx="1001659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олилиния 42"/>
          <p:cNvSpPr/>
          <p:nvPr/>
        </p:nvSpPr>
        <p:spPr>
          <a:xfrm>
            <a:off x="2698839" y="2318804"/>
            <a:ext cx="1001659" cy="90647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Высший исполнительный орган субъекта Российской Федерации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олилиния 43"/>
          <p:cNvSpPr/>
          <p:nvPr/>
        </p:nvSpPr>
        <p:spPr>
          <a:xfrm>
            <a:off x="2717127" y="3738308"/>
            <a:ext cx="1001659" cy="884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Местная администрация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олилиния 44"/>
          <p:cNvSpPr/>
          <p:nvPr/>
        </p:nvSpPr>
        <p:spPr>
          <a:xfrm>
            <a:off x="4059947" y="740111"/>
            <a:ext cx="740633" cy="423616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vert270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Порядки </a:t>
            </a:r>
            <a:r>
              <a:rPr lang="ru-RU" sz="9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endParaRPr lang="ru-RU" sz="900" cap="all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339">
              <a:lnSpc>
                <a:spcPct val="90000"/>
              </a:lnSpc>
            </a:pPr>
            <a:r>
              <a:rPr lang="ru-RU" sz="900" cap="all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осуществления </a:t>
            </a:r>
            <a:r>
              <a:rPr lang="ru-RU" sz="9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аудита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011384" y="743707"/>
            <a:ext cx="860027" cy="4230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</a:t>
            </a:r>
            <a:r>
              <a:rPr lang="ru-RU" sz="9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админист-раторы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</a:t>
            </a:r>
            <a:r>
              <a:rPr lang="ru-RU" sz="9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распоря-дители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endParaRPr lang="ru-RU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</a:t>
            </a:r>
            <a:r>
              <a:rPr lang="ru-RU" sz="9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админист-раторы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</a:t>
            </a:r>
            <a:r>
              <a:rPr lang="ru-RU" sz="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-ков </a:t>
            </a:r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flipH="1">
            <a:off x="3718786" y="1122393"/>
            <a:ext cx="359449" cy="0"/>
          </a:xfrm>
          <a:prstGeom prst="straightConnector1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3700497" y="2772042"/>
            <a:ext cx="359449" cy="0"/>
          </a:xfrm>
          <a:prstGeom prst="straightConnector1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>
            <a:off x="3718786" y="4180646"/>
            <a:ext cx="359449" cy="0"/>
          </a:xfrm>
          <a:prstGeom prst="straightConnector1">
            <a:avLst/>
          </a:prstGeom>
          <a:ln w="19050">
            <a:solidFill>
              <a:schemeClr val="tx2">
                <a:lumMod val="40000"/>
                <a:lumOff val="60000"/>
              </a:schemeClr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41" idx="1"/>
          </p:cNvCxnSpPr>
          <p:nvPr/>
        </p:nvCxnSpPr>
        <p:spPr>
          <a:xfrm>
            <a:off x="2129587" y="2904138"/>
            <a:ext cx="515606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6053180" y="1600200"/>
            <a:ext cx="419811" cy="334511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vert270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ВНУТРЕННЕГО АУДИТА</a:t>
            </a:r>
            <a:endParaRPr lang="ru-RU" sz="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 flipH="1">
            <a:off x="4800580" y="2777305"/>
            <a:ext cx="210804" cy="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>
            <a:off x="4800580" y="1830516"/>
            <a:ext cx="210804" cy="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H="1">
            <a:off x="4800580" y="4180646"/>
            <a:ext cx="210804" cy="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трелка влево 55"/>
          <p:cNvSpPr/>
          <p:nvPr/>
        </p:nvSpPr>
        <p:spPr>
          <a:xfrm rot="10800000">
            <a:off x="5871411" y="2972212"/>
            <a:ext cx="184743" cy="198109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6713872" y="743707"/>
            <a:ext cx="2327860" cy="43280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эффективности </a:t>
            </a:r>
          </a:p>
          <a:p>
            <a:pPr>
              <a:spcBef>
                <a:spcPts val="30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 внутреннего финансового контроля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рекомендаций по повышению его эффективности;</a:t>
            </a:r>
          </a:p>
          <a:p>
            <a:pPr>
              <a:spcBef>
                <a:spcPts val="30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достоверности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отчетности и отчетности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(муниципальных) программ;</a:t>
            </a:r>
          </a:p>
          <a:p>
            <a:pPr>
              <a:spcBef>
                <a:spcPts val="300"/>
              </a:spcBef>
            </a:pP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эффективности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государственных (муниципальных) программ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по повышению эффективности использования бюджетных средств и государственного (муниципального)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Стрелка влево 60"/>
          <p:cNvSpPr/>
          <p:nvPr/>
        </p:nvSpPr>
        <p:spPr>
          <a:xfrm rot="10800000">
            <a:off x="6472990" y="2949768"/>
            <a:ext cx="240881" cy="198109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117565" y="14289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>
              <a:spcAft>
                <a:spcPts val="600"/>
              </a:spcAft>
            </a:pPr>
            <a:r>
              <a:rPr lang="ru-RU" sz="115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12. Расширение и систематизация бюджетных полномочий главного администратора доходов бюджета, главного распорядителя расходов бюджета, главного администратора источников финансирования бюджета </a:t>
            </a:r>
            <a:r>
              <a:rPr lang="ru-RU" sz="115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150" b="1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внутреннему </a:t>
            </a:r>
            <a:r>
              <a:rPr lang="ru-RU" sz="1150" b="1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аудиту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288829" y="4784655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190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95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845711" y="2091838"/>
            <a:ext cx="7886700" cy="588169"/>
          </a:xfrm>
        </p:spPr>
        <p:txBody>
          <a:bodyPr/>
          <a:lstStyle/>
          <a:p>
            <a:pPr marL="0" indent="0" algn="ctr">
              <a:buNone/>
            </a:pPr>
            <a:r>
              <a:rPr lang="ru-RU" sz="3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0725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642915" y="185188"/>
            <a:ext cx="6318206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6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предлагаемых новаций</a:t>
            </a:r>
            <a:endParaRPr lang="ru-RU" sz="16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1300" y="733779"/>
            <a:ext cx="7992208" cy="4208836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и систематизация бюджетных полномочий органов внутреннего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истематизация видов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(муниципального) бюджетного контроля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регламентации внутреннего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перечня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внутреннего 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перечня методов осуществления внутреннего государственного (муниципального) бюджетного 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асширение предметов внутреннего государственного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(муниципального) бюджетного контроля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внутреннего 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органами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перечня документов, формируемых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внутреннего государственного (муниципального) бюджетного контроля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понятия «ущерб»;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механизма досудебного обжалования представлений, предписаний, действий (бездействия) должностных лиц органов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государственного (муниципального) бюджетного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об использовании предоставленных из бюджета средств получателями средств из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бюджета;</a:t>
            </a:r>
          </a:p>
          <a:p>
            <a:pPr marL="285750" indent="-285750" algn="just">
              <a:spcAft>
                <a:spcPts val="600"/>
              </a:spcAft>
              <a:buFont typeface="+mj-lt"/>
              <a:buAutoNum type="arabicPeriod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бюджетных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полномочий главного администратора доходов бюджета, главного распорядителя расходов бюджета, главного администратора источников финансирования бюджета по внутреннему финансовому контролю и внутреннему аудиту</a:t>
            </a:r>
          </a:p>
          <a:p>
            <a:pPr algn="just">
              <a:spcAft>
                <a:spcPts val="600"/>
              </a:spcAft>
            </a:pP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1238631" y="809625"/>
            <a:ext cx="1645920" cy="4021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147060" y="135889"/>
            <a:ext cx="5860953" cy="71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0"/>
              </a:spcBef>
              <a:buNone/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Расширение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систематизация бюджетных полномочий органов внутреннего государственного (муниципального) бюджетного контроля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1147" y="1938767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59913" y="3315908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148" y="1168885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689" y="1974136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1147" y="3394782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1332452" y="978414"/>
            <a:ext cx="1471100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1341408" y="2268099"/>
            <a:ext cx="1471100" cy="65242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государственного бюджетного контроля субъектов РФ 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1340646" y="4000500"/>
            <a:ext cx="1471100" cy="54483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83981" y="2672911"/>
            <a:ext cx="5674263" cy="1843840"/>
          </a:xfrm>
          <a:prstGeom prst="roundRect">
            <a:avLst/>
          </a:pr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о реализации государственных (муниципальных) программ, а также непрограммных направлений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</a:t>
            </a:r>
          </a:p>
          <a:p>
            <a:pPr marL="285750" indent="-285750">
              <a:spcAft>
                <a:spcPts val="600"/>
              </a:spcAft>
              <a:buFontTx/>
              <a:buChar char="-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 о выполнении государственных (муниципальных) заданий и планов финансово-хозяйственной деятельности государственных (муниципальных)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внутреннего контроля (аудита)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государственными корпорациями (компаниями),  государственными (муниципальными) учреждениями, унитарными предприятиями, хозяйственными товариществами и обществами с участием публично-правовых образований в их уставных (складочных) капиталах, а также коммерческими организациями с долей (вкладом) таких товариществ и обществ в их уставных (складочных) капиталах, в целях оценки организации внутреннего контроля (аудита)  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лево 22"/>
          <p:cNvSpPr/>
          <p:nvPr/>
        </p:nvSpPr>
        <p:spPr>
          <a:xfrm rot="10800000">
            <a:off x="2884550" y="2758779"/>
            <a:ext cx="460529" cy="506137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365718" y="971550"/>
            <a:ext cx="5662482" cy="57149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бюджетных полномочий органов исполнительной власти субъектов Российской Федерации (органов (должностных лиц) местных администраций), осуществляющих функции по государственному (муниципальному) бюджетному контролю</a:t>
            </a:r>
          </a:p>
        </p:txBody>
      </p:sp>
      <p:sp>
        <p:nvSpPr>
          <p:cNvPr id="25" name="Стрелка влево 24"/>
          <p:cNvSpPr/>
          <p:nvPr/>
        </p:nvSpPr>
        <p:spPr>
          <a:xfrm rot="10800000">
            <a:off x="2803551" y="978412"/>
            <a:ext cx="541527" cy="506137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sz="1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65718" y="1623521"/>
            <a:ext cx="5662482" cy="9707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>
              <a:spcAft>
                <a:spcPts val="60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внутренний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(муниципальный) бюджетный контроль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анализ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осуществления внутреннего финансового контроля и внутреннего аудита главными администраторами доходов бюджета, главными распорядителями расходов бюджета, главными администраторами источников финансирования бюджета, не являющимися органами внешнего государственного (муниципального) бюджетного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00209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189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27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3147060" y="135889"/>
            <a:ext cx="5860953" cy="715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2" tIns="34286" rIns="68572" bIns="34286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ts val="0"/>
              </a:spcBef>
              <a:buNone/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Расширение и систематизация бюджетных полномочий органов внутреннего государственного (муниципального) бюджетного контроля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497587" y="1228431"/>
            <a:ext cx="1877948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ФИНАНСОВ РОССИЙСКОЙ ФЕДЕРАЦИИ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3002662" y="1304632"/>
            <a:ext cx="5931788" cy="53559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ТРЕБОВАНИЯ К ПОРЯДКУ ОСУЩЕСТВЛЕНИЯ ОРГАНАМИ ВНУТРЕННЕГО ГОСУДАРСТВЕННОГО (МУНИЦИПАЛЬНОГО) БЮДЖЕТНОГО КОНТРОЛЯ БЮДЖЕТНЫХ ПОЛНОМОЧИЙ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75535" y="1551647"/>
            <a:ext cx="627127" cy="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олилиния 21"/>
          <p:cNvSpPr/>
          <p:nvPr/>
        </p:nvSpPr>
        <p:spPr>
          <a:xfrm>
            <a:off x="497586" y="2055839"/>
            <a:ext cx="8436863" cy="64643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9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ОРГАНЫ</a:t>
            </a:r>
            <a:endParaRPr lang="ru-RU" sz="9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5968556" y="1840228"/>
            <a:ext cx="0" cy="21561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олилиния 26"/>
          <p:cNvSpPr/>
          <p:nvPr/>
        </p:nvSpPr>
        <p:spPr>
          <a:xfrm>
            <a:off x="1503236" y="2990555"/>
            <a:ext cx="6364414" cy="43082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</a:pP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ПОРЯДКИ ОСУЩЕСТВЛЕНИЯ ОРГАНАМИ ВНУТРЕННЕГО ГОСУДАРСТВЕННОГО (МУНИЦИПАЛЬНОГО) БЮДЖЕТНОГО КОНТРОЛЯ БЮДЖЕТНЫХ ПОЛНОМОЧИЙ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683823" y="2701774"/>
            <a:ext cx="0" cy="29181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688820" y="3687460"/>
            <a:ext cx="7978930" cy="119886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и порядок проведения аудита (анализа), в том числе права и обязанности должностных лиц органов внутреннего государственного (муниципального) бюджетного контроля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объектов аудита (анализа) и их должностных лиц, включая обязанности по представлению информации, необходимой для проведения аудита (анализа) по запросу органа внутреннего государственного (муниципального) бюджетного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</a:p>
          <a:p>
            <a:pPr algn="just">
              <a:spcAft>
                <a:spcPts val="0"/>
              </a:spcAft>
              <a:buFont typeface="Wingdings"/>
              <a:buChar char=""/>
              <a:tabLst>
                <a:tab pos="472508" algn="l"/>
              </a:tabLst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4683823" y="3421376"/>
            <a:ext cx="0" cy="29181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00209" y="48017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189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кругленный прямоугольник 37"/>
          <p:cNvSpPr/>
          <p:nvPr/>
        </p:nvSpPr>
        <p:spPr>
          <a:xfrm>
            <a:off x="3342880" y="1477740"/>
            <a:ext cx="1645920" cy="35819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/>
          </a:p>
        </p:txBody>
      </p:sp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5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5" y="2521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СИСТЕМАТИЗАЦИЯ ВИДОВ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государственного (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муниципального) БЮДЖЕТНОГО контроля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9689" y="2174161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147" y="3594807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42880" y="950172"/>
            <a:ext cx="5083569" cy="28468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Счетная палата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endParaRPr lang="ru-RU" sz="1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3413841" y="1568964"/>
            <a:ext cx="1471100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97780" y="2170089"/>
            <a:ext cx="2484120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 РФ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3434227" y="2696724"/>
            <a:ext cx="1471100" cy="652423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орган Федерального казначейства</a:t>
            </a:r>
          </a:p>
        </p:txBody>
      </p:sp>
      <p:sp>
        <p:nvSpPr>
          <p:cNvPr id="28" name="Полилиния 27"/>
          <p:cNvSpPr/>
          <p:nvPr/>
        </p:nvSpPr>
        <p:spPr>
          <a:xfrm>
            <a:off x="6293900" y="2663659"/>
            <a:ext cx="1568866" cy="7185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государственного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субъекта РФ</a:t>
            </a:r>
          </a:p>
        </p:txBody>
      </p:sp>
      <p:sp>
        <p:nvSpPr>
          <p:cNvPr id="29" name="Полилиния 28"/>
          <p:cNvSpPr/>
          <p:nvPr/>
        </p:nvSpPr>
        <p:spPr>
          <a:xfrm>
            <a:off x="3444895" y="4060704"/>
            <a:ext cx="1471100" cy="88467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Территориальный отдел территориального органа Федерального казначейства</a:t>
            </a:r>
          </a:p>
        </p:txBody>
      </p:sp>
      <p:sp>
        <p:nvSpPr>
          <p:cNvPr id="30" name="Полилиния 29"/>
          <p:cNvSpPr/>
          <p:nvPr/>
        </p:nvSpPr>
        <p:spPr>
          <a:xfrm>
            <a:off x="6369989" y="4107665"/>
            <a:ext cx="1492777" cy="79844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внутреннего муниципального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контроля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57964" y="3594807"/>
            <a:ext cx="2474976" cy="4385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68572" tIns="34286" rIns="68572" bIns="34286" rtlCol="0">
            <a:spAutoFit/>
          </a:bodyPr>
          <a:lstStyle/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Контрольно-счетный орган </a:t>
            </a:r>
          </a:p>
          <a:p>
            <a:pPr algn="ctr" defTabSz="500006">
              <a:spcAft>
                <a:spcPts val="0"/>
              </a:spcAft>
            </a:pP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</a:t>
            </a: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4168783" y="2075102"/>
            <a:ext cx="11662" cy="63074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180445" y="3348484"/>
            <a:ext cx="0" cy="71221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 flipV="1">
            <a:off x="4988800" y="1822032"/>
            <a:ext cx="2973700" cy="8534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7864457" y="3013109"/>
            <a:ext cx="98042" cy="0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7862766" y="4503042"/>
            <a:ext cx="99733" cy="0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7962499" y="1830565"/>
            <a:ext cx="0" cy="2672477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7962499" y="3166804"/>
            <a:ext cx="100414" cy="0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8062913" y="1912471"/>
            <a:ext cx="931831" cy="28208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 anchorCtr="0"/>
          <a:lstStyle/>
          <a:p>
            <a:pPr algn="ctr">
              <a:spcBef>
                <a:spcPts val="300"/>
              </a:spcBef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</a:p>
          <a:p>
            <a:pPr algn="ctr">
              <a:spcBef>
                <a:spcPts val="300"/>
              </a:spcBef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ревизия</a:t>
            </a:r>
          </a:p>
          <a:p>
            <a:pPr algn="ctr">
              <a:spcBef>
                <a:spcPts val="300"/>
              </a:spcBef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</a:t>
            </a:r>
          </a:p>
          <a:p>
            <a:pPr algn="ctr">
              <a:spcBef>
                <a:spcPts val="300"/>
              </a:spcBef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85364" y="2815282"/>
            <a:ext cx="931831" cy="774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t" anchorCtr="0"/>
          <a:lstStyle/>
          <a:p>
            <a:pPr algn="ctr">
              <a:spcBef>
                <a:spcPts val="300"/>
              </a:spcBef>
              <a:spcAft>
                <a:spcPts val="0"/>
              </a:spcAft>
              <a:tabLst>
                <a:tab pos="472508" algn="l"/>
              </a:tabLst>
            </a:pPr>
            <a:r>
              <a:rPr lang="ru-RU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анкциони-рование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олилиния 50"/>
          <p:cNvSpPr/>
          <p:nvPr/>
        </p:nvSpPr>
        <p:spPr>
          <a:xfrm>
            <a:off x="1900518" y="2572910"/>
            <a:ext cx="1344826" cy="71855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орган субъекта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</a:p>
        </p:txBody>
      </p:sp>
      <p:sp>
        <p:nvSpPr>
          <p:cNvPr id="52" name="Полилиния 51"/>
          <p:cNvSpPr/>
          <p:nvPr/>
        </p:nvSpPr>
        <p:spPr>
          <a:xfrm>
            <a:off x="1900518" y="4016916"/>
            <a:ext cx="1344826" cy="798449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pct5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орган муниципального образования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 flipH="1">
            <a:off x="1816847" y="1852402"/>
            <a:ext cx="1526034" cy="0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1808856" y="3019643"/>
            <a:ext cx="91663" cy="3292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H="1">
            <a:off x="1816847" y="4528222"/>
            <a:ext cx="83671" cy="10314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flipV="1">
            <a:off x="1816847" y="1866059"/>
            <a:ext cx="0" cy="2672477"/>
          </a:xfrm>
          <a:prstGeom prst="straightConnector1">
            <a:avLst/>
          </a:prstGeom>
          <a:ln w="19050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stCxn id="50" idx="3"/>
          </p:cNvCxnSpPr>
          <p:nvPr/>
        </p:nvCxnSpPr>
        <p:spPr>
          <a:xfrm flipV="1">
            <a:off x="1717195" y="3202297"/>
            <a:ext cx="91661" cy="2"/>
          </a:xfrm>
          <a:prstGeom prst="straightConnector1">
            <a:avLst/>
          </a:prstGeom>
          <a:ln w="1905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900209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305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84482" y="234133"/>
            <a:ext cx="6840146" cy="428314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Формирование системы регламентации 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(муниципального) бюджетного контроля</a:t>
            </a: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6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34959"/>
              </p:ext>
            </p:extLst>
          </p:nvPr>
        </p:nvGraphicFramePr>
        <p:xfrm>
          <a:off x="490070" y="1150919"/>
          <a:ext cx="833717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0330"/>
                <a:gridCol w="1619623"/>
                <a:gridCol w="1553883"/>
                <a:gridCol w="11833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документа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уровень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субъекта Российской Федерации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муниципального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образования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требования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осуществлению полномочий по внутреннему государственному (муниципальному) бюджетному контролю 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10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Правительство Российской Федерации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осуществления органами внутреннего государственного (муниципального) бюджетного контроля полномочий по внутреннему государственному (муниципальному) бюджетному контролю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Правительство Российской Федерации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высший исполнительный орган государственной власти субъекта Российской Федерации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местная администрация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Стандарты внутреннего государственного (муниципального) бюджетного контроля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Министерство финансов российской Федерации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уполномоченный исполнительный орган субъекта Российской Федерации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 местного самоуправления 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осуществления обмена информацией о нарушениях бюджетного законодательства, принятых мерах по их пресечению, проводимых проверках, а также иной информацией в объемах, необходимых для осуществления внутреннего государственного (муниципального) бюджетного контроля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Правительство Российской Федерации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00209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3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117565" y="201310"/>
            <a:ext cx="5877179" cy="488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72" tIns="34286" rIns="68572" bIns="34286" anchor="ctr"/>
          <a:lstStyle/>
          <a:p>
            <a:pPr algn="r" defTabSz="336909">
              <a:defRPr/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РАСШИРЕНИЕ ПЕРЕЧНЯ ОБЪЕКТОВ </a:t>
            </a: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государственного (муниципального) 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БЮДЖЕТНОГО контроля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81147" y="2138792"/>
            <a:ext cx="877291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81148" y="1368910"/>
            <a:ext cx="1350645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59689" y="2174161"/>
            <a:ext cx="1350645" cy="55398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81147" y="3594807"/>
            <a:ext cx="1350645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образования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159913" y="3515933"/>
            <a:ext cx="8834831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1166588" y="978414"/>
            <a:ext cx="1208312" cy="4021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ru-RU" sz="1100"/>
          </a:p>
        </p:txBody>
      </p:sp>
      <p:sp>
        <p:nvSpPr>
          <p:cNvPr id="47" name="Полилиния 46"/>
          <p:cNvSpPr/>
          <p:nvPr/>
        </p:nvSpPr>
        <p:spPr>
          <a:xfrm>
            <a:off x="1260409" y="1147203"/>
            <a:ext cx="1079972" cy="50613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</a:t>
            </a:r>
          </a:p>
        </p:txBody>
      </p:sp>
      <p:sp>
        <p:nvSpPr>
          <p:cNvPr id="48" name="Полилиния 47"/>
          <p:cNvSpPr/>
          <p:nvPr/>
        </p:nvSpPr>
        <p:spPr>
          <a:xfrm>
            <a:off x="1231265" y="2436888"/>
            <a:ext cx="1079972" cy="88416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государственного бюджетного контроля субъектов РФ </a:t>
            </a:r>
            <a:endParaRPr lang="ru-RU" sz="11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олилиния 52"/>
          <p:cNvSpPr/>
          <p:nvPr/>
        </p:nvSpPr>
        <p:spPr>
          <a:xfrm>
            <a:off x="1230503" y="4076701"/>
            <a:ext cx="1079972" cy="7937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endParaRPr lang="ru-RU" sz="11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341527" y="2777490"/>
            <a:ext cx="5429249" cy="2205990"/>
          </a:xfrm>
          <a:prstGeom prst="roundRect">
            <a:avLst/>
          </a:pr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285750" indent="-285750">
              <a:buFontTx/>
              <a:buChar char="-"/>
            </a:pP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из бюджета;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реформированию жилищно-коммунального хозяйства, финансовые органы субъектов Российской Федерации  (муниципальных образований), главные распорядители (распорядители) и администраторы расходов бюджета, которому предоставлены средства Фонда содействия реформированию жилищно-коммунального хозяйства на долевое финансирование проведения капитального ремонта многоквартирных домов, переселения граждан из аварийного жилищного фонда и модернизации системы коммунальной инфраструктуры,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юридические лица, получающие средства, направленные на содействие реформированию жилищно-коммунального хозяйства;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некоммерческие организации, которые осуществляют деятельность, направленную на обеспечение проведения капитального ремонта общего имущества в многоквартирных домах  (региональные операторы); 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лица, в пользу которых взимаются (перечисляются) публичные платежи, сборы (обязательные платежи (сборы), предусмотренные законодательными актами Российской Федерации, взимаемые в пользу юридических лиц, не являющихся участниками бюджетного процесса, для реализации задач и функций государства);</a:t>
            </a:r>
          </a:p>
          <a:p>
            <a:pPr marL="285750" indent="-285750" algn="ctr">
              <a:buFontTx/>
              <a:buChar char="-"/>
            </a:pP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2558680" y="2640293"/>
            <a:ext cx="69494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334031" y="2326561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ru-RU" sz="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8" name="Прямая со стрелкой 57"/>
          <p:cNvCxnSpPr/>
          <p:nvPr/>
        </p:nvCxnSpPr>
        <p:spPr>
          <a:xfrm flipH="1">
            <a:off x="2571324" y="2855890"/>
            <a:ext cx="654255" cy="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2332874" y="2861650"/>
            <a:ext cx="1116140" cy="3856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8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МАТЕРИАЛЫ</a:t>
            </a:r>
            <a:endParaRPr lang="ru-RU" sz="800" b="1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41528" y="708848"/>
            <a:ext cx="5429249" cy="201930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marL="285750" indent="-285750">
              <a:buFontTx/>
              <a:buChar char="-"/>
            </a:pPr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администраторы (администраторы) доходов бюджета, главные распорядители (распорядители) расходов бюджета, главные администраторы (администраторы) источников финансирования бюджета, администраторы расходов бюджета;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(главные распорядители (распорядители) и администраторы расходов бюджета, которому предоставлены межбюджетные трансферты);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(муниципальные) учреждения;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(муниципальные) унитарные предприятия;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корпорации (компании);</a:t>
            </a:r>
          </a:p>
          <a:p>
            <a:pPr marL="171450" lvl="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товарищества и общества с участием публично-правовых образований в их уставных (складочных) капиталах, а также коммерческие организации с долей (вкладом) таких товариществ и обществ в их уставных (складочных) капиталах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лица, получающие кредиты и займы, обеспеченные государственными (муниципальными)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гарантиями</a:t>
            </a:r>
          </a:p>
          <a:p>
            <a:pPr marL="17145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лица, получающие средства из бюджетов государственных социальных фондов по договорам о финансовом обеспечении обязательного медицинского страхования   </a:t>
            </a:r>
          </a:p>
          <a:p>
            <a:pPr marL="171450" indent="-171450">
              <a:spcBef>
                <a:spcPts val="100"/>
              </a:spcBef>
              <a:buFont typeface="Wingdings" panose="05000000000000000000" pitchFamily="2" charset="2"/>
              <a:buChar char="ü"/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100"/>
              </a:spcBef>
            </a:pP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95455" y="473422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306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42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84482" y="234133"/>
            <a:ext cx="6840146" cy="607851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РАСШИРЕНИЕ ПЕРЕЧНЯ </a:t>
            </a:r>
            <a:r>
              <a:rPr lang="ru-RU" sz="1400" cap="all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МетодОВ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осуществления </a:t>
            </a:r>
          </a:p>
          <a:p>
            <a:pPr algn="r">
              <a:lnSpc>
                <a:spcPts val="1350"/>
              </a:lnSpc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внутреннего государственного (муниципального) </a:t>
            </a:r>
          </a:p>
          <a:p>
            <a:pPr algn="r">
              <a:lnSpc>
                <a:spcPts val="1350"/>
              </a:lnSpc>
            </a:pP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бюджетного  контроля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8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Полилиния 111"/>
          <p:cNvSpPr/>
          <p:nvPr/>
        </p:nvSpPr>
        <p:spPr>
          <a:xfrm>
            <a:off x="293004" y="1268979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Полилиния 121"/>
          <p:cNvSpPr/>
          <p:nvPr/>
        </p:nvSpPr>
        <p:spPr>
          <a:xfrm>
            <a:off x="1975754" y="1278554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РЕВИЗИЯ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Полилиния 122"/>
          <p:cNvSpPr/>
          <p:nvPr/>
        </p:nvSpPr>
        <p:spPr>
          <a:xfrm>
            <a:off x="3664854" y="1267958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Полилиния 125"/>
          <p:cNvSpPr/>
          <p:nvPr/>
        </p:nvSpPr>
        <p:spPr>
          <a:xfrm>
            <a:off x="5353954" y="1267958"/>
            <a:ext cx="1471100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Полилиния 127"/>
          <p:cNvSpPr/>
          <p:nvPr/>
        </p:nvSpPr>
        <p:spPr>
          <a:xfrm>
            <a:off x="7030354" y="1268979"/>
            <a:ext cx="1885046" cy="28565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</a:t>
            </a:r>
            <a:endParaRPr lang="ru-RU" sz="12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0" name="Прямая соединительная линия 139"/>
          <p:cNvCxnSpPr/>
          <p:nvPr/>
        </p:nvCxnSpPr>
        <p:spPr>
          <a:xfrm flipH="1" flipV="1">
            <a:off x="1028555" y="1142024"/>
            <a:ext cx="6944322" cy="314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>
            <a:off x="1030646" y="114516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921425" y="901637"/>
            <a:ext cx="2955756" cy="261600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5" name="Прямая соединительная линия 164"/>
          <p:cNvCxnSpPr/>
          <p:nvPr/>
        </p:nvCxnSpPr>
        <p:spPr>
          <a:xfrm>
            <a:off x="2711304" y="114516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>
            <a:off x="4400404" y="114516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>
            <a:off x="6097946" y="1145168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>
            <a:off x="7969556" y="1142024"/>
            <a:ext cx="0" cy="125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Полилиния 171"/>
          <p:cNvSpPr/>
          <p:nvPr/>
        </p:nvSpPr>
        <p:spPr>
          <a:xfrm>
            <a:off x="975003" y="2248240"/>
            <a:ext cx="1175455" cy="275780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выездная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Полилиния 172"/>
          <p:cNvSpPr/>
          <p:nvPr/>
        </p:nvSpPr>
        <p:spPr>
          <a:xfrm>
            <a:off x="975003" y="2822222"/>
            <a:ext cx="1175455" cy="29766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камеральная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Полилиния 173"/>
          <p:cNvSpPr/>
          <p:nvPr/>
        </p:nvSpPr>
        <p:spPr>
          <a:xfrm>
            <a:off x="981354" y="3504530"/>
            <a:ext cx="1175455" cy="269404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комбинированная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5" name="Прямая соединительная линия 174"/>
          <p:cNvCxnSpPr/>
          <p:nvPr/>
        </p:nvCxnSpPr>
        <p:spPr>
          <a:xfrm flipH="1">
            <a:off x="580323" y="1910680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 flipH="1">
            <a:off x="840672" y="2358217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flipH="1">
            <a:off x="840671" y="2971052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flipH="1">
            <a:off x="580323" y="1555812"/>
            <a:ext cx="630" cy="2323776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Полилиния 178"/>
          <p:cNvSpPr/>
          <p:nvPr/>
        </p:nvSpPr>
        <p:spPr>
          <a:xfrm>
            <a:off x="982335" y="4135776"/>
            <a:ext cx="1175455" cy="230466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9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встречная</a:t>
            </a:r>
            <a:endParaRPr lang="ru-RU" sz="9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0" name="Прямая соединительная линия 179"/>
          <p:cNvCxnSpPr/>
          <p:nvPr/>
        </p:nvCxnSpPr>
        <p:spPr>
          <a:xfrm flipH="1">
            <a:off x="848004" y="3632620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939904" y="4770651"/>
            <a:ext cx="1456166" cy="21543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акт, отчет</a:t>
            </a:r>
          </a:p>
        </p:txBody>
      </p:sp>
      <p:cxnSp>
        <p:nvCxnSpPr>
          <p:cNvPr id="182" name="Прямая соединительная линия 181"/>
          <p:cNvCxnSpPr/>
          <p:nvPr/>
        </p:nvCxnSpPr>
        <p:spPr>
          <a:xfrm flipH="1">
            <a:off x="580324" y="4722106"/>
            <a:ext cx="213098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>
            <a:off x="580323" y="3879588"/>
            <a:ext cx="7331" cy="84251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>
            <a:off x="2709389" y="1564204"/>
            <a:ext cx="1915" cy="3157902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Полилиния 184"/>
          <p:cNvSpPr/>
          <p:nvPr/>
        </p:nvSpPr>
        <p:spPr>
          <a:xfrm>
            <a:off x="3838853" y="1606518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 оценка состояния определенной сферы деятельности объекта контроля</a:t>
            </a:r>
            <a:endParaRPr lang="ru-RU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Полилиния 185"/>
          <p:cNvSpPr/>
          <p:nvPr/>
        </p:nvSpPr>
        <p:spPr>
          <a:xfrm>
            <a:off x="3838852" y="2621576"/>
            <a:ext cx="1175455" cy="980462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(осмотр) обследуемых объектов (территорий, зданий, строений, сооружений, помещений, транспортных и иных технических средств и устройств, оборудования, продукции, товаров, документов, предметов) без их демонтажа и нарушения целостности</a:t>
            </a:r>
            <a:endParaRPr lang="ru-RU" sz="7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Полилиния 186"/>
          <p:cNvSpPr/>
          <p:nvPr/>
        </p:nvSpPr>
        <p:spPr>
          <a:xfrm>
            <a:off x="4067453" y="208411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обоснованности использования документов (сведений), необходимых для планирования и исполнения бюджета</a:t>
            </a:r>
          </a:p>
        </p:txBody>
      </p:sp>
      <p:cxnSp>
        <p:nvCxnSpPr>
          <p:cNvPr id="188" name="Прямая соединительная линия 187"/>
          <p:cNvCxnSpPr/>
          <p:nvPr/>
        </p:nvCxnSpPr>
        <p:spPr>
          <a:xfrm>
            <a:off x="3938514" y="2046426"/>
            <a:ext cx="0" cy="295393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flipH="1">
            <a:off x="3933122" y="234181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Полилиния 189"/>
          <p:cNvSpPr/>
          <p:nvPr/>
        </p:nvSpPr>
        <p:spPr>
          <a:xfrm>
            <a:off x="4081137" y="364912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сведений </a:t>
            </a:r>
            <a:r>
              <a:rPr lang="ru-RU" sz="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характере, происхождении, состоянии и количестве обследуемых объектов</a:t>
            </a:r>
          </a:p>
        </p:txBody>
      </p:sp>
      <p:sp>
        <p:nvSpPr>
          <p:cNvPr id="191" name="Полилиния 190"/>
          <p:cNvSpPr/>
          <p:nvPr/>
        </p:nvSpPr>
        <p:spPr>
          <a:xfrm>
            <a:off x="4081137" y="4134896"/>
            <a:ext cx="1175455" cy="533941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соответствия обследуемых объектов требованиям, установленным нормативным правовым актом (муниципальным правовым актом), условиям договора</a:t>
            </a:r>
          </a:p>
        </p:txBody>
      </p:sp>
      <p:cxnSp>
        <p:nvCxnSpPr>
          <p:cNvPr id="192" name="Прямая соединительная линия 191"/>
          <p:cNvCxnSpPr/>
          <p:nvPr/>
        </p:nvCxnSpPr>
        <p:spPr>
          <a:xfrm>
            <a:off x="3933122" y="3602038"/>
            <a:ext cx="5392" cy="819129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 flipH="1">
            <a:off x="3946806" y="3870920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 flipH="1">
            <a:off x="3938514" y="4421167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3733327" y="1552296"/>
            <a:ext cx="2" cy="315711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flipH="1">
            <a:off x="3733328" y="1826472"/>
            <a:ext cx="10552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 flipH="1">
            <a:off x="3733329" y="3111807"/>
            <a:ext cx="10552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flipH="1">
            <a:off x="3733329" y="4709406"/>
            <a:ext cx="162062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3838852" y="4660900"/>
            <a:ext cx="1456166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</a:p>
          <a:p>
            <a:pPr algn="ctr"/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наличии/отсутствии нарушений (недостатков)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Полилиния 199"/>
          <p:cNvSpPr/>
          <p:nvPr/>
        </p:nvSpPr>
        <p:spPr>
          <a:xfrm>
            <a:off x="721985" y="1690726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отдельных операций</a:t>
            </a:r>
            <a:endParaRPr lang="ru-RU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Полилиния 200"/>
          <p:cNvSpPr/>
          <p:nvPr/>
        </p:nvSpPr>
        <p:spPr>
          <a:xfrm>
            <a:off x="2119690" y="169235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всей совокупности операций</a:t>
            </a:r>
            <a:endParaRPr lang="ru-RU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2" name="Прямая соединительная линия 201"/>
          <p:cNvCxnSpPr/>
          <p:nvPr/>
        </p:nvCxnSpPr>
        <p:spPr>
          <a:xfrm flipH="1">
            <a:off x="848004" y="4251009"/>
            <a:ext cx="134331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>
            <a:off x="837424" y="2130634"/>
            <a:ext cx="10580" cy="2120375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Полилиния 204"/>
          <p:cNvSpPr/>
          <p:nvPr/>
        </p:nvSpPr>
        <p:spPr>
          <a:xfrm>
            <a:off x="5510218" y="1690726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 сбор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 информации </a:t>
            </a:r>
          </a:p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предмете и деятельности объекта контроля</a:t>
            </a:r>
            <a:endParaRPr lang="ru-RU" sz="8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Полилиния 205"/>
          <p:cNvSpPr/>
          <p:nvPr/>
        </p:nvSpPr>
        <p:spPr>
          <a:xfrm>
            <a:off x="5649599" y="2236512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федеральной государственной информационной системы в сфере бюджетных правоотношений</a:t>
            </a:r>
          </a:p>
        </p:txBody>
      </p:sp>
      <p:sp>
        <p:nvSpPr>
          <p:cNvPr id="207" name="Полилиния 206"/>
          <p:cNvSpPr/>
          <p:nvPr/>
        </p:nvSpPr>
        <p:spPr>
          <a:xfrm>
            <a:off x="5649599" y="2751098"/>
            <a:ext cx="1175455" cy="439908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ct val="35000"/>
              </a:spcAft>
            </a:pPr>
            <a:r>
              <a:rPr lang="ru-RU" sz="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 государственных информационных систем, находящихся в ведении объектов контроля</a:t>
            </a:r>
          </a:p>
        </p:txBody>
      </p:sp>
      <p:cxnSp>
        <p:nvCxnSpPr>
          <p:cNvPr id="208" name="Прямая соединительная линия 207"/>
          <p:cNvCxnSpPr/>
          <p:nvPr/>
        </p:nvCxnSpPr>
        <p:spPr>
          <a:xfrm>
            <a:off x="5557764" y="2132260"/>
            <a:ext cx="0" cy="838792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flipH="1">
            <a:off x="5557765" y="2456466"/>
            <a:ext cx="9183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 flipH="1">
            <a:off x="5561620" y="2971052"/>
            <a:ext cx="91834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>
            <a:off x="5433539" y="1552296"/>
            <a:ext cx="2" cy="315711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 flipH="1">
            <a:off x="5433539" y="1904933"/>
            <a:ext cx="76679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 flipH="1">
            <a:off x="5433541" y="4709406"/>
            <a:ext cx="162062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/>
          <p:cNvSpPr txBox="1"/>
          <p:nvPr/>
        </p:nvSpPr>
        <p:spPr>
          <a:xfrm>
            <a:off x="5471878" y="4664759"/>
            <a:ext cx="1456166" cy="338544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 об отклонениях и(или) назначение проверки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" name="Полилиния 214"/>
          <p:cNvSpPr/>
          <p:nvPr/>
        </p:nvSpPr>
        <p:spPr>
          <a:xfrm>
            <a:off x="7262825" y="1694785"/>
            <a:ext cx="1175455" cy="1338927"/>
          </a:xfrm>
          <a:custGeom>
            <a:avLst/>
            <a:gdLst>
              <a:gd name="connsiteX0" fmla="*/ 0 w 1683050"/>
              <a:gd name="connsiteY0" fmla="*/ 0 h 2356261"/>
              <a:gd name="connsiteX1" fmla="*/ 1683050 w 1683050"/>
              <a:gd name="connsiteY1" fmla="*/ 0 h 2356261"/>
              <a:gd name="connsiteX2" fmla="*/ 1683050 w 1683050"/>
              <a:gd name="connsiteY2" fmla="*/ 2356261 h 2356261"/>
              <a:gd name="connsiteX3" fmla="*/ 0 w 1683050"/>
              <a:gd name="connsiteY3" fmla="*/ 2356261 h 2356261"/>
              <a:gd name="connsiteX4" fmla="*/ 0 w 1683050"/>
              <a:gd name="connsiteY4" fmla="*/ 0 h 2356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3050" h="2356261">
                <a:moveTo>
                  <a:pt x="0" y="0"/>
                </a:moveTo>
                <a:lnTo>
                  <a:pt x="1683050" y="0"/>
                </a:lnTo>
                <a:lnTo>
                  <a:pt x="1683050" y="2356261"/>
                </a:lnTo>
                <a:lnTo>
                  <a:pt x="0" y="2356261"/>
                </a:lnTo>
                <a:lnTo>
                  <a:pt x="0" y="0"/>
                </a:lnTo>
                <a:close/>
              </a:path>
            </a:pathLst>
          </a:cu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7620" tIns="7620" rIns="7620" bIns="7620" numCol="1" spcCol="953" anchor="ctr" anchorCtr="0">
            <a:noAutofit/>
          </a:bodyPr>
          <a:lstStyle/>
          <a:p>
            <a:pPr algn="ctr" defTabSz="533339">
              <a:lnSpc>
                <a:spcPct val="90000"/>
              </a:lnSpc>
              <a:spcAft>
                <a:spcPts val="0"/>
              </a:spcAft>
            </a:pP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представленных в целях осуществления указанных операций, на их наличие и (или) на соответствие указанной в них информации требованиям бюджетного законодательства и иных нормативных правовых актов, регулирующих бюджетные отношения</a:t>
            </a:r>
          </a:p>
        </p:txBody>
      </p:sp>
      <p:cxnSp>
        <p:nvCxnSpPr>
          <p:cNvPr id="216" name="Прямая соединительная линия 215"/>
          <p:cNvCxnSpPr/>
          <p:nvPr/>
        </p:nvCxnSpPr>
        <p:spPr>
          <a:xfrm>
            <a:off x="7109939" y="1552296"/>
            <a:ext cx="2" cy="315711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 flipH="1">
            <a:off x="7109942" y="2386063"/>
            <a:ext cx="15288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/>
          <p:cNvCxnSpPr/>
          <p:nvPr/>
        </p:nvCxnSpPr>
        <p:spPr>
          <a:xfrm flipH="1">
            <a:off x="7109941" y="4709406"/>
            <a:ext cx="162062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7186383" y="4670062"/>
            <a:ext cx="1456166" cy="338544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ru-RU" sz="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на проведение операций</a:t>
            </a:r>
            <a:endParaRPr lang="ru-RU" sz="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16889" y="4266481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307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74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184482" y="234133"/>
            <a:ext cx="6840146" cy="428314"/>
          </a:xfrm>
          <a:prstGeom prst="rect">
            <a:avLst/>
          </a:prstGeom>
        </p:spPr>
        <p:txBody>
          <a:bodyPr wrap="square" lIns="68572" tIns="34286" rIns="68572" bIns="34286">
            <a:spAutoFit/>
          </a:bodyPr>
          <a:lstStyle/>
          <a:p>
            <a:pPr algn="r">
              <a:lnSpc>
                <a:spcPts val="1350"/>
              </a:lnSpc>
            </a:pPr>
            <a:r>
              <a:rPr lang="ru-RU" sz="1400" cap="all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</a:t>
            </a:r>
            <a:r>
              <a:rPr lang="ru-RU" sz="1400" cap="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РАСШИРЕНИЕ ПРЕДМЕТОВ внутреннего государственного (муниципального) бюджетного  контроля</a:t>
            </a:r>
            <a:endParaRPr lang="ru-RU" sz="1400" cap="all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22520" y="4760121"/>
            <a:ext cx="300038" cy="273844"/>
          </a:xfrm>
        </p:spPr>
        <p:txBody>
          <a:bodyPr/>
          <a:lstStyle/>
          <a:p>
            <a:pPr>
              <a:defRPr/>
            </a:pPr>
            <a:fld id="{B71FCD68-0AFD-4048-852E-53B764BC6EED}" type="slidenum">
              <a:rPr lang="ru-RU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>
                <a:defRPr/>
              </a:pPr>
              <a:t>9</a:t>
            </a:fld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39172" y="944309"/>
            <a:ext cx="7978930" cy="167315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соблюдением бюджетного законодательства и иных нормативных правовых актов, регулирующих бюджетные отношения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839172" y="1153139"/>
            <a:ext cx="7978930" cy="466486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соблюдением целей, порядка и условий предоставления межбюджетных трансфертов, бюджетных кредитов, предоставленных из другого бюджета, а также достижения показателей результативности использования указанных средств, соответствующих целевым показателям и индикаторам, предусмотренным государственными (муниципальными) программами    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839172" y="1664136"/>
            <a:ext cx="7978930" cy="60095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соблюдением установленных в соответствии с нормативными правовыми актами, регулирующими бюджетные отношения, и (или) предусмотренных в договорах о предоставлении средств, размещении средств бюджета, передаче средств бюджета в доверительное управление из бюджета условий, целей и порядка предоставления указанных средств, соблюдением условий государственных (муниципальных) контрактов, контрактов (договоров), заключаемых в целях исполнения указанных договоров или государственных (муниципальных) контрактов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  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857100" y="2315589"/>
            <a:ext cx="7978930" cy="606934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соблюдением целей, порядка и условий предоставления кредитов и займов, обеспеченных государственными (муниципальными) гарантиями (за исключением контроля, предусмотренного частью 4 статьи 125 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новой редакции Бюджетного кодекса Российской Федерации и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осуществляемого федеральным органом государственной власти, определенным при принятии решения о предоставлении государственной гарантии Российской 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Федерации)</a:t>
            </a:r>
            <a:r>
              <a:rPr lang="ru-RU" sz="950" dirty="0" smtClean="0"/>
              <a:t>)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857100" y="2964042"/>
            <a:ext cx="7978930" cy="191596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соблюдением условий договоров о финансовом обеспечении обязательного медицинского страхования</a:t>
            </a:r>
            <a:r>
              <a:rPr lang="ru-RU" sz="950" dirty="0" smtClean="0"/>
              <a:t>)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57100" y="3203432"/>
            <a:ext cx="7978930" cy="221156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использованием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 средств из бюджета предоставленных из федерального (регионального, местного) бюджета средств</a:t>
            </a:r>
            <a:r>
              <a:rPr lang="ru-RU" sz="950" dirty="0" smtClean="0"/>
              <a:t>)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39172" y="3496272"/>
            <a:ext cx="7978930" cy="1187076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средств объектов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контроля:</a:t>
            </a:r>
          </a:p>
          <a:p>
            <a:pPr marL="514311" lvl="1" indent="-1714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72508" algn="l"/>
              </a:tabLst>
            </a:pP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содействия реформированию жилищно-коммунального хозяйства, финансовые органы субъектов Российской Федерации  (муниципальных образований), главные распорядители (распорядители) и администраторы расходов бюджета, которому предоставлены средства Фонда содействия реформированию жилищно-коммунального хозяйства на долевое финансирование проведения капитального ремонта многоквартирных домов, переселения граждан из аварийного жилищного фонда и модернизации системы коммунальной инфраструктуры,  а также юридические лица, получающие средства, направленные на содействие реформированию жилищно-коммунального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хозяйства; </a:t>
            </a:r>
          </a:p>
          <a:p>
            <a:pPr marL="514311" lvl="1" indent="-1714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72508" algn="l"/>
              </a:tabLs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операторы;</a:t>
            </a:r>
          </a:p>
          <a:p>
            <a:pPr marL="514311" lvl="1" indent="-171450" algn="just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72508" algn="l"/>
              </a:tabLst>
            </a:pP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</a:t>
            </a:r>
            <a:r>
              <a:rPr lang="ru-RU" sz="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парафискалитета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72508" algn="l"/>
              </a:tabLst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законодательством Российской Федерации</a:t>
            </a:r>
            <a:r>
              <a:rPr lang="ru-RU" sz="1000" dirty="0" smtClean="0"/>
              <a:t>)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42780" y="4725500"/>
            <a:ext cx="675322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310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74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25334</TotalTime>
  <Words>2487</Words>
  <Application>Microsoft Office PowerPoint</Application>
  <PresentationFormat>Экран (16:9)</PresentationFormat>
  <Paragraphs>399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Солодов Алексей Викторович</cp:lastModifiedBy>
  <cp:revision>857</cp:revision>
  <cp:lastPrinted>2016-05-17T06:38:49Z</cp:lastPrinted>
  <dcterms:created xsi:type="dcterms:W3CDTF">2015-03-03T16:27:21Z</dcterms:created>
  <dcterms:modified xsi:type="dcterms:W3CDTF">2016-08-16T17:41:28Z</dcterms:modified>
</cp:coreProperties>
</file>