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44" r:id="rId2"/>
    <p:sldMasterId id="2147483748" r:id="rId3"/>
    <p:sldMasterId id="2147483761" r:id="rId4"/>
  </p:sldMasterIdLst>
  <p:notesMasterIdLst>
    <p:notesMasterId r:id="rId56"/>
  </p:notesMasterIdLst>
  <p:handoutMasterIdLst>
    <p:handoutMasterId r:id="rId57"/>
  </p:handoutMasterIdLst>
  <p:sldIdLst>
    <p:sldId id="645" r:id="rId5"/>
    <p:sldId id="652" r:id="rId6"/>
    <p:sldId id="649" r:id="rId7"/>
    <p:sldId id="648" r:id="rId8"/>
    <p:sldId id="641" r:id="rId9"/>
    <p:sldId id="651" r:id="rId10"/>
    <p:sldId id="653" r:id="rId11"/>
    <p:sldId id="650" r:id="rId12"/>
    <p:sldId id="642" r:id="rId13"/>
    <p:sldId id="628" r:id="rId14"/>
    <p:sldId id="643" r:id="rId15"/>
    <p:sldId id="630" r:id="rId16"/>
    <p:sldId id="631" r:id="rId17"/>
    <p:sldId id="632" r:id="rId18"/>
    <p:sldId id="633" r:id="rId19"/>
    <p:sldId id="634" r:id="rId20"/>
    <p:sldId id="635" r:id="rId21"/>
    <p:sldId id="655" r:id="rId22"/>
    <p:sldId id="654" r:id="rId23"/>
    <p:sldId id="636" r:id="rId24"/>
    <p:sldId id="637" r:id="rId25"/>
    <p:sldId id="638" r:id="rId26"/>
    <p:sldId id="639" r:id="rId27"/>
    <p:sldId id="644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67" r:id="rId40"/>
    <p:sldId id="668" r:id="rId41"/>
    <p:sldId id="669" r:id="rId42"/>
    <p:sldId id="670" r:id="rId43"/>
    <p:sldId id="671" r:id="rId44"/>
    <p:sldId id="672" r:id="rId45"/>
    <p:sldId id="673" r:id="rId46"/>
    <p:sldId id="674" r:id="rId47"/>
    <p:sldId id="675" r:id="rId48"/>
    <p:sldId id="676" r:id="rId49"/>
    <p:sldId id="677" r:id="rId50"/>
    <p:sldId id="678" r:id="rId51"/>
    <p:sldId id="679" r:id="rId52"/>
    <p:sldId id="680" r:id="rId53"/>
    <p:sldId id="681" r:id="rId54"/>
    <p:sldId id="682" r:id="rId55"/>
  </p:sldIdLst>
  <p:sldSz cx="9144000" cy="6858000" type="screen4x3"/>
  <p:notesSz cx="685800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21"/>
    <a:srgbClr val="3FA357"/>
    <a:srgbClr val="003300"/>
    <a:srgbClr val="FF6565"/>
    <a:srgbClr val="00339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110" d="100"/>
          <a:sy n="110" d="100"/>
        </p:scale>
        <p:origin x="-164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030" y="1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33577-6EEF-479D-B8FE-69324DBCF464}" type="datetimeFigureOut">
              <a:rPr lang="ru-RU"/>
              <a:pPr>
                <a:defRPr/>
              </a:pPr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7008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030" y="9377008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D889F5-5003-484E-8B1E-3F6E7571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67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030" y="1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AB1AAC-561E-4B83-B228-B1E1F2E20837}" type="datetimeFigureOut">
              <a:rPr lang="ru-RU"/>
              <a:pPr>
                <a:defRPr/>
              </a:pPr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22" y="4690191"/>
            <a:ext cx="5485158" cy="4442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008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030" y="9377008"/>
            <a:ext cx="2972421" cy="493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2A71C7-D8B9-422F-82CC-88FD6A05E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190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расчете плановых показателей по оплате труда учитывается расчетная численность работников, включая основной персонал, вспомогательный персонал, административно - управленческого персонал, обслуживающий персонал, расчетные должностные оклады, ежемесячные надбавки к должностному окладу, районные коэффициенты, стимулирующие выплаты, иные выплаты, предусмотренные законодательством Российской Федерации, локальными нормативными актами учреждения в соответствии с утвержденным штатным расписанием, а также индексация указанных выплат.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767BD-D943-4D74-85F3-428733622A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Могут быть также дополнительные реквизиты и показатели, в том числе коды показателей по соответствующим классификаторам (классификациям) технико-экономической информации.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Могут быть также дополнительные реквизиты и показатели, в том числе коды показателей по соответствующим классификаторам (классификациям) технико-экономической информации.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Могут быть также дополнительные реквизиты и показатели, в том числе коды показателей по соответствующим классификаторам (классификациям) технико-экономической информации.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Расчет плановых показателей по оплате коммунальных услуг включает себя расчеты расходов на газоснабжение (иные виды топлива), затраты на электроснабжение, затраты на теплоснабжение, затраты на горячее водоснабжение, затраты на холодное водоснабжение и водоотведение с учетом количества заключенных договоров, объектов, тарифов на оказание услуг (в том числе с учетом применяемого </a:t>
            </a:r>
            <a:r>
              <a:rPr lang="ru-RU" dirty="0" err="1" smtClean="0"/>
              <a:t>одноставочного</a:t>
            </a:r>
            <a:r>
              <a:rPr lang="ru-RU" dirty="0" smtClean="0"/>
              <a:t>, дифференцированного по зонам суток или </a:t>
            </a:r>
            <a:r>
              <a:rPr lang="ru-RU" dirty="0" err="1" smtClean="0"/>
              <a:t>двуставочного</a:t>
            </a:r>
            <a:r>
              <a:rPr lang="ru-RU" dirty="0" smtClean="0"/>
              <a:t> тарифа на электроэнергию), расчетной потребности планового потребления  услуг и  затраты на транспортировку топлива (при наличии).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767BD-D943-4D74-85F3-428733622A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Могут быть также дополнительные реквизиты и показатели, в том числе коды показателей по соответствующим классификаторам (классификациям) технико-экономической информации.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лого</a:t>
            </a:r>
          </a:p>
        </p:txBody>
      </p:sp>
      <p:sp>
        <p:nvSpPr>
          <p:cNvPr id="86021" name="Номер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6FA4C0-4677-4FC3-9F00-23FA4868D1E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EC18-6238-472B-9301-9981BCFA4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9E6F-3E73-4D48-81BB-72C1174561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E6A5-8F15-4876-9568-9A3E8F464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07-A763-4FCA-93F7-6B5D3F1C1D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1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C6E-1688-401F-B5F7-AC25CE08BB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6BA0-D295-44E5-8D39-A6E43B4A8B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5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5875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667E8B-0D22-4100-8BE7-1511D5A099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12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5DF28AE-BBA5-4913-B2E2-9F2B7B664D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5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E182420-22A9-464B-8D1C-D462FDD9A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0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FA6-225D-444B-99FF-3ABC82D75C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238-36C4-47FB-8B8D-4DFCB9553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8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EC18-6238-472B-9301-9981BCFA4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9E6F-3E73-4D48-81BB-72C1174561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56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FA6-225D-444B-99FF-3ABC82D75C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238-36C4-47FB-8B8D-4DFCB9553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4400-5FD0-411E-B55B-7BAF5324E6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ECB4-3F6B-447D-8038-EE3462DE9B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6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F1B1-BCDD-49EC-B01A-15B9B205B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27A9-FB40-4CE1-9E24-7652DE95E2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0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FA6-225D-444B-99FF-3ABC82D75C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238-36C4-47FB-8B8D-4DFCB9553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7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76E-61C0-451D-9418-25D9BDBAC5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5AF0-C418-4202-9389-0D75AAB7F3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4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A067-4562-40B7-8E2C-5CEBCB279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8D5-5A0A-45AB-A6F9-E42159474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7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0793-181F-447C-8F20-C635729A3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E92-5CF5-4383-B3D1-FDE1E8CF8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76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9B0B-047C-4D17-9B57-9758E8CBC5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D1AC-6461-450D-A244-2035D0E863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2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8995-2171-46A3-9764-85A20B622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BDB9-65AA-4878-ACD2-5232239D70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24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E6A5-8F15-4876-9568-9A3E8F464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07-A763-4FCA-93F7-6B5D3F1C1D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5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C6E-1688-401F-B5F7-AC25CE08BB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6BA0-D295-44E5-8D39-A6E43B4A8B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0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5875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667E8B-0D22-4100-8BE7-1511D5A099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1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EC18-6238-472B-9301-9981BCFA4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9E6F-3E73-4D48-81BB-72C1174561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10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1FA6-225D-444B-99FF-3ABC82D75C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B238-36C4-47FB-8B8D-4DFCB9553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4400-5FD0-411E-B55B-7BAF5324E6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ECB4-3F6B-447D-8038-EE3462DE9B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02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4400-5FD0-411E-B55B-7BAF5324E6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ECB4-3F6B-447D-8038-EE3462DE9B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F1B1-BCDD-49EC-B01A-15B9B205B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27A9-FB40-4CE1-9E24-7652DE95E2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6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76E-61C0-451D-9418-25D9BDBAC5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5AF0-C418-4202-9389-0D75AAB7F3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3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A067-4562-40B7-8E2C-5CEBCB279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8D5-5A0A-45AB-A6F9-E42159474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0793-181F-447C-8F20-C635729A3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E92-5CF5-4383-B3D1-FDE1E8CF8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38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9B0B-047C-4D17-9B57-9758E8CBC5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D1AC-6461-450D-A244-2035D0E863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4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8995-2171-46A3-9764-85A20B622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BDB9-65AA-4878-ACD2-5232239D70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90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E6A5-8F15-4876-9568-9A3E8F464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BC07-A763-4FCA-93F7-6B5D3F1C1D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0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C6E-1688-401F-B5F7-AC25CE08BB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96BA0-D295-44E5-8D39-A6E43B4A8B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0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10"/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11"/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12"/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3"/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/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4"/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r>
              <a:rPr lang="ru-RU" sz="1846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650" cy="319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77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68300" cy="4048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03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31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5875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26"/>
          <p:cNvSpPr>
            <a:spLocks noGrp="1"/>
          </p:cNvSpPr>
          <p:nvPr userDrawn="1">
            <p:ph type="sldNum" sz="quarter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667E8B-0D22-4100-8BE7-1511D5A099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F1B1-BCDD-49EC-B01A-15B9B205B9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27A9-FB40-4CE1-9E24-7652DE95E2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76E-61C0-451D-9418-25D9BDBAC5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5AF0-C418-4202-9389-0D75AAB7F3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7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A067-4562-40B7-8E2C-5CEBCB279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C8D5-5A0A-45AB-A6F9-E42159474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0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0793-181F-447C-8F20-C635729A3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FE92-5CF5-4383-B3D1-FDE1E8CF8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0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9B0B-047C-4D17-9B57-9758E8CBC5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D1AC-6461-450D-A244-2035D0E863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5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8995-2171-46A3-9764-85A20B622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BDB9-65AA-4878-ACD2-5232239D70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6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705D6-3466-4248-8CB7-5FF4402D9A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7FFDC-BB73-41B9-8C68-BB8EE10BAF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5C432-3B24-4336-AD49-8D235DC8B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Прямоугольник 17"/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705D6-3466-4248-8CB7-5FF4402D9A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7FFDC-BB73-41B9-8C68-BB8EE10BAF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705D6-3466-4248-8CB7-5FF4402D9A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7FFDC-BB73-41B9-8C68-BB8EE10BAF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Relationship Id="rId4" Type="http://schemas.openxmlformats.org/officeDocument/2006/relationships/hyperlink" Target="#_ftnref3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Relationship Id="rId4" Type="http://schemas.openxmlformats.org/officeDocument/2006/relationships/hyperlink" Target="#_ftnref3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106879" y="394131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4" y="1220269"/>
            <a:ext cx="90364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</a:t>
            </a:r>
          </a:p>
          <a:p>
            <a:pPr algn="ctr"/>
            <a:endParaRPr lang="ru-RU" sz="2800" b="1" u="sng" dirty="0" smtClean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</a:t>
            </a:r>
            <a:r>
              <a:rPr lang="ru-RU" sz="28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2010 г. № </a:t>
            </a:r>
            <a:r>
              <a:rPr lang="ru-RU" sz="28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81н»</a:t>
            </a:r>
          </a:p>
          <a:p>
            <a:pPr algn="ctr"/>
            <a:r>
              <a:rPr lang="ru-RU" sz="28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от 29.08.2016</a:t>
            </a:r>
          </a:p>
          <a:p>
            <a:pPr algn="ctr"/>
            <a:r>
              <a:rPr lang="ru-RU" sz="28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(находится на регистрации в Минюсте)</a:t>
            </a:r>
            <a:endParaRPr lang="ru-RU" sz="28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00203"/>
              </p:ext>
            </p:extLst>
          </p:nvPr>
        </p:nvGraphicFramePr>
        <p:xfrm>
          <a:off x="107504" y="980728"/>
          <a:ext cx="8928992" cy="4229689"/>
        </p:xfrm>
        <a:graphic>
          <a:graphicData uri="http://schemas.openxmlformats.org/drawingml/2006/table">
            <a:tbl>
              <a:tblPr/>
              <a:tblGrid>
                <a:gridCol w="432048"/>
                <a:gridCol w="529054"/>
                <a:gridCol w="623074"/>
                <a:gridCol w="95322"/>
                <a:gridCol w="624758"/>
                <a:gridCol w="270811"/>
                <a:gridCol w="407738"/>
                <a:gridCol w="113539"/>
                <a:gridCol w="944640"/>
                <a:gridCol w="1058179"/>
                <a:gridCol w="1029055"/>
                <a:gridCol w="866444"/>
                <a:gridCol w="808195"/>
                <a:gridCol w="1126135"/>
              </a:tblGrid>
              <a:tr h="28055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Расчеты (обоснования) к плану финансово-хозяйственной деятельности государственного (муниципального) учреждения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03"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068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Расчеты (обоснования) выплат персоналу (строка 210)</a:t>
                      </a: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068"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167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видов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расходов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</a:t>
                      </a:r>
                      <a:r>
                        <a:rPr lang="ru-RU" sz="1400" b="1" i="1" u="sng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111 «Фонд оплаты труда учреждений»</a:t>
                      </a: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___________________________________________________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167">
                <a:tc gridSpan="14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финансового обеспечения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1" i="1" u="sng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Субсидия на выполнение государственного (муниципального) задания</a:t>
                      </a:r>
                    </a:p>
                    <a:p>
                      <a:pPr algn="l" fontAlgn="ctr"/>
                      <a:endParaRPr lang="ru-RU" sz="1400" b="1" i="1" u="sng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068">
                <a:tc gridSpan="2">
                  <a:txBody>
                    <a:bodyPr/>
                    <a:lstStyle/>
                    <a:p>
                      <a:pPr algn="l" fontAlgn="ctr"/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97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 Расчеты (обоснования) расходов на оплату труда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Должность, группа должностей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Установленная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</a:t>
                      </a:r>
                    </a:p>
                    <a:p>
                      <a:pPr algn="ctr" fontAlgn="ctr"/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ность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Среднемесячный размер оплаты труда на одного работника,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Ежемесячная надбавка к должностному окладу, %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Районный коэффициент 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оплаты труда в год, руб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 гр. 3 х гр. 4  х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(1 + гр. 8/100)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 гр. 9 х 12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должностному окладу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выплатам компенсационного характера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выплатам стимулирующего характера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Научный сотрудник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000,00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49868,00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94" marR="7194" marT="7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94" marR="7194" marT="71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2915816" y="5445224"/>
            <a:ext cx="3528392" cy="122413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Штатное расписание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94908"/>
            <a:ext cx="846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 России  142н от  29.08.2016</a:t>
            </a:r>
          </a:p>
          <a:p>
            <a:pPr algn="ctr"/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2010 г. №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81н»</a:t>
            </a:r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251520" y="1484784"/>
            <a:ext cx="8640960" cy="4641379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smtClean="0"/>
              <a:t>При расчете плановых показателей по оплате труда учитывается расчетная численность работников, включая основной персонал, вспомогательный персонал, административно - управленческого персонал, обслуживающий персонал, расчетные должностные оклады, ежемесячные надбавки к должностному окладу, районные коэффициенты, стимулирующие выплаты, иные выплаты, предусмотренные законодательством Российской Федерации, локальными нормативными актами учреждения в соответствии с утвержденным штатным расписанием, а также индексация указанных выплат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0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508" y="1556792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Учреждение при формировании показателей обоснований (расчетов) по выплатам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вправе предусматривать </a:t>
            </a:r>
            <a:r>
              <a:rPr lang="ru-RU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дополнительную детализацию 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показателей, отраженных в таблицах Приложения №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</a:p>
          <a:p>
            <a:pPr algn="ctr"/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Учреждение 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вправе применять </a:t>
            </a:r>
            <a:r>
              <a:rPr lang="ru-RU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дополнительные расчеты обоснований показателей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, разработав и утвердив дополнительные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таблицы </a:t>
            </a:r>
          </a:p>
          <a:p>
            <a:pPr algn="ctr"/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Форматы таблиц Приложения № 2 носят рекомендательный характер и, при необходимости, могут быть изменены (дополнены графами,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строками).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949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Российской Федерации </a:t>
            </a:r>
            <a:endParaRPr lang="ru-RU" sz="1400" b="1" u="sng" dirty="0" smtClean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2010 г. №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81н»</a:t>
            </a:r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79286"/>
              </p:ext>
            </p:extLst>
          </p:nvPr>
        </p:nvGraphicFramePr>
        <p:xfrm>
          <a:off x="179512" y="404664"/>
          <a:ext cx="8856984" cy="6291725"/>
        </p:xfrm>
        <a:graphic>
          <a:graphicData uri="http://schemas.openxmlformats.org/drawingml/2006/table">
            <a:tbl>
              <a:tblPr/>
              <a:tblGrid>
                <a:gridCol w="384765"/>
                <a:gridCol w="3980834"/>
                <a:gridCol w="1228286"/>
                <a:gridCol w="1098799"/>
                <a:gridCol w="1065501"/>
                <a:gridCol w="1098799"/>
              </a:tblGrid>
              <a:tr h="10397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Расчеты (обоснования) выплат персоналу (строка 210)</a:t>
                      </a: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75"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389"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видов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расходов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1" i="1" u="sng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112  «Иные выплаты персоналу учреждений, за исключением фонда оплаты труда»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535"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финансового обеспечения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1" i="1" u="sng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Субсидия на выполнение государственного (муниципального) задания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4">
                <a:tc>
                  <a:txBody>
                    <a:bodyPr/>
                    <a:lstStyle/>
                    <a:p>
                      <a:pPr algn="l" fontAlgn="b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9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 Расчеты (обоснования) выплат персоналу при направлении в служебные командировки</a:t>
                      </a: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размер выплаты на 1 работника в день, руб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работников, чел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дней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руб.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(гр. 3 х гр. 4 х гр. 5)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Выплаты персоналу при направлении в служебные командировки в пределах территории Российской Федерации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дополнительных расходов, связанных с проживанием вне места постоянного жительства (суточных)  </a:t>
                      </a:r>
                    </a:p>
                  </a:txBody>
                  <a:tcPr marL="8912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расходов по проезду в служебные командировки</a:t>
                      </a:r>
                    </a:p>
                  </a:txBody>
                  <a:tcPr marL="8912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расходов по найму жилого помещения</a:t>
                      </a:r>
                    </a:p>
                  </a:txBody>
                  <a:tcPr marL="8912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1.4</a:t>
                      </a:r>
                      <a:endParaRPr lang="ru-RU" sz="14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компенсация стоимости медицинских осмотров работникам, занятым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на работах с вредными условиями труда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12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530,00</a:t>
                      </a:r>
                      <a:endParaRPr lang="ru-RU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6360,00</a:t>
                      </a:r>
                      <a:endParaRPr lang="ru-RU" sz="12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Выплаты персоналу при направлении в служебные командировки на территории иностранных государств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компенсация дополнительных расходов, связанных с проживанием вне места постоянного жительства (суточных)  </a:t>
                      </a:r>
                    </a:p>
                  </a:txBody>
                  <a:tcPr marL="8912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951" marR="4951" marT="4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20163"/>
              </p:ext>
            </p:extLst>
          </p:nvPr>
        </p:nvGraphicFramePr>
        <p:xfrm>
          <a:off x="395535" y="332651"/>
          <a:ext cx="8352930" cy="6241188"/>
        </p:xfrm>
        <a:graphic>
          <a:graphicData uri="http://schemas.openxmlformats.org/drawingml/2006/table">
            <a:tbl>
              <a:tblPr/>
              <a:tblGrid>
                <a:gridCol w="542345"/>
                <a:gridCol w="5916486"/>
                <a:gridCol w="1068256"/>
                <a:gridCol w="825843"/>
              </a:tblGrid>
              <a:tr h="1891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Расчеты выплат персоналу</a:t>
                      </a:r>
                    </a:p>
                  </a:txBody>
                  <a:tcPr marL="6240" marR="6240" marT="6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12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1.4. Расчет страховых взносов в государственные внебюджетные фонды</a:t>
                      </a: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12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№,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государственного внебюджетного фонда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базы для начисления страховых взносов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взноса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в Пенсионный фонд Российской Федерации, всего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ставке 22,0%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49868,00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10971,00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ставке 10,0%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применением пониженных тарифов взносов в Пенсионный фонд     Российской Федерации для отдельных категорий плательщиков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в Фонд социального страхования Российской Федерации, всего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  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социальное страхование на случай временной нетрудоспособности и в связи с материнством по ставке 2,9%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49868,00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1446,000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применением ставки взносов в Фонд социального страхования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Российской Федерации по ставке 0,0%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социальное страхование от несчастных случаев на производстве и профессиональных заболеваний по ставке 0,2%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49868,00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99,74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социальное страхование от несчастных случаев на производстве и профессиональных заболеваний по ставке 0,_%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2.5.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обязательное социальное страхование от несчастных случаев на производстве и профессиональных заболеваний по ставке 0,_%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Страховые взносы в Федеральный фонд обязательного медицинского страхования, всего (по ставке 5,1%)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49868,00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2543,00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240" marR="6240" marT="6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3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299325" y="293762"/>
            <a:ext cx="1319949" cy="8746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28343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При расчете плановых показателей </a:t>
            </a: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charset="0"/>
              </a:rPr>
              <a:t>страховых взносов в 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charset="0"/>
              </a:rPr>
              <a:t>ПФР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charset="0"/>
              </a:rPr>
              <a:t>ФСС, ФОМС, учитываются </a:t>
            </a:r>
            <a:r>
              <a:rPr lang="ru-RU" sz="4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charset="0"/>
              </a:rPr>
              <a:t>тарифы страховых взносов, установленные законодательством </a:t>
            </a:r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Arial" charset="0"/>
              </a:rPr>
              <a:t>РФ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(с учетом пониженных и повышенных тарифов )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60777"/>
              </p:ext>
            </p:extLst>
          </p:nvPr>
        </p:nvGraphicFramePr>
        <p:xfrm>
          <a:off x="395537" y="753219"/>
          <a:ext cx="8364528" cy="5265101"/>
        </p:xfrm>
        <a:graphic>
          <a:graphicData uri="http://schemas.openxmlformats.org/drawingml/2006/table">
            <a:tbl>
              <a:tblPr/>
              <a:tblGrid>
                <a:gridCol w="504055"/>
                <a:gridCol w="239870"/>
                <a:gridCol w="3532907"/>
                <a:gridCol w="1331497"/>
                <a:gridCol w="1224978"/>
                <a:gridCol w="1531221"/>
              </a:tblGrid>
              <a:tr h="16681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Расчет (обоснование) расходов на уплату налогов, сборов и иных платежей</a:t>
                      </a: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810"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455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видов расходов __________________________________________________________</a:t>
                      </a: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55">
                <a:tc gridSpan="6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финансового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обеспечения   </a:t>
                      </a:r>
                      <a:r>
                        <a:rPr lang="ru-RU" sz="1200" b="1" i="1" u="sng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Субсидия на выполнение государственного (муниципального) задания</a:t>
                      </a:r>
                    </a:p>
                    <a:p>
                      <a:pPr algn="l" fontAlgn="ctr"/>
                      <a:endParaRPr lang="ru-RU" sz="1200" b="1" i="1" u="sng" strike="noStrik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810"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8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 Расчет (обоснование) расходов на оплату налога на имущество</a:t>
                      </a: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Налоговая база,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Ставка налога, %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исчисленного налога, подлежащего уплате, руб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(гр. 3 х гр. 4/100)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имущество, всего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 группам:</a:t>
                      </a: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недвижимое имущество</a:t>
                      </a: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200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переданное в аренду</a:t>
                      </a:r>
                    </a:p>
                  </a:txBody>
                  <a:tcPr marL="21447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47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движимое имущество</a:t>
                      </a: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4298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переданное в аренду</a:t>
                      </a:r>
                    </a:p>
                  </a:txBody>
                  <a:tcPr marL="21447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4470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7943" marR="7943" marT="79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943" marR="7943" marT="79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4572000" y="5301208"/>
            <a:ext cx="1584176" cy="1224136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Движимое имущество 100% </a:t>
            </a:r>
            <a:r>
              <a:rPr lang="ru-RU" sz="1100" dirty="0" err="1" smtClean="0">
                <a:solidFill>
                  <a:schemeClr val="accent6">
                    <a:lumMod val="50000"/>
                  </a:schemeClr>
                </a:solidFill>
              </a:rPr>
              <a:t>самортизировано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75399"/>
              </p:ext>
            </p:extLst>
          </p:nvPr>
        </p:nvGraphicFramePr>
        <p:xfrm>
          <a:off x="323529" y="750555"/>
          <a:ext cx="8496943" cy="3072765"/>
        </p:xfrm>
        <a:graphic>
          <a:graphicData uri="http://schemas.openxmlformats.org/drawingml/2006/table">
            <a:tbl>
              <a:tblPr/>
              <a:tblGrid>
                <a:gridCol w="744950"/>
                <a:gridCol w="3593818"/>
                <a:gridCol w="1354454"/>
                <a:gridCol w="1246098"/>
                <a:gridCol w="1557623"/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 Расчет  (обоснование) расходов на оплату земельного налога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Кадастровая стоимость земельного участка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Ставка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налога,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руб</a:t>
                      </a:r>
                      <a:b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(гр. 3 х гр. 4/100)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 участкам: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участок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Новосибирск, ул. Советская, 21,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Кадастровый номер 50:23:0110327:77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100 000,00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01848"/>
              </p:ext>
            </p:extLst>
          </p:nvPr>
        </p:nvGraphicFramePr>
        <p:xfrm>
          <a:off x="179512" y="908720"/>
          <a:ext cx="8784977" cy="4057650"/>
        </p:xfrm>
        <a:graphic>
          <a:graphicData uri="http://schemas.openxmlformats.org/drawingml/2006/table">
            <a:tbl>
              <a:tblPr/>
              <a:tblGrid>
                <a:gridCol w="656081"/>
                <a:gridCol w="1879835"/>
                <a:gridCol w="1098123"/>
                <a:gridCol w="1214448"/>
                <a:gridCol w="1158612"/>
                <a:gridCol w="1172572"/>
                <a:gridCol w="1605306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 Расчет (обоснование) расходов на оплату прочих налогов и сборов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видов расходов ___________________________________________________________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Источник финансового обеспечения ____________________________________________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Налоговая база, 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Ставка налога,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Всего, руб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(гр. 3 х гр. 4/100)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 транспортным средствам: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Водный налог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 объектам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2835"/>
              </p:ext>
            </p:extLst>
          </p:nvPr>
        </p:nvGraphicFramePr>
        <p:xfrm>
          <a:off x="323529" y="750555"/>
          <a:ext cx="8496943" cy="445770"/>
        </p:xfrm>
        <a:graphic>
          <a:graphicData uri="http://schemas.openxmlformats.org/drawingml/2006/table">
            <a:tbl>
              <a:tblPr/>
              <a:tblGrid>
                <a:gridCol w="744950"/>
                <a:gridCol w="3593818"/>
                <a:gridCol w="1354454"/>
                <a:gridCol w="1246098"/>
                <a:gridCol w="1557623"/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 Расчет  (обоснование) расходов на оплату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водного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2923"/>
              </p:ext>
            </p:extLst>
          </p:nvPr>
        </p:nvGraphicFramePr>
        <p:xfrm>
          <a:off x="35496" y="1211530"/>
          <a:ext cx="9108504" cy="430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Лист" r:id="rId3" imgW="10296657" imgH="5334120" progId="Excel.Sheet.12">
                  <p:embed/>
                </p:oleObj>
              </mc:Choice>
              <mc:Fallback>
                <p:oleObj name="Лист" r:id="rId3" imgW="10296657" imgH="5334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1211530"/>
                        <a:ext cx="9108504" cy="4305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4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106879" y="394131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4" y="836712"/>
            <a:ext cx="903649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ст. </a:t>
            </a:r>
            <a:r>
              <a:rPr lang="ru-RU" sz="28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78.1. БК</a:t>
            </a:r>
          </a:p>
          <a:p>
            <a:pPr algn="ctr"/>
            <a:r>
              <a:rPr lang="ru-RU" sz="1600" dirty="0"/>
              <a:t>Федеральный закон от 03.07.2016 N 344-ФЗ</a:t>
            </a:r>
          </a:p>
          <a:p>
            <a:pPr algn="ctr"/>
            <a:r>
              <a:rPr lang="ru-RU" sz="1600" dirty="0" smtClean="0"/>
              <a:t>«О </a:t>
            </a:r>
            <a:r>
              <a:rPr lang="ru-RU" sz="1600" dirty="0"/>
              <a:t>внесении изменения в статью 78.1 Бюджетного кодекса Российской </a:t>
            </a:r>
            <a:r>
              <a:rPr lang="ru-RU" sz="1600" dirty="0" smtClean="0"/>
              <a:t>Федерации»</a:t>
            </a:r>
            <a:endParaRPr lang="ru-RU" sz="1600" dirty="0"/>
          </a:p>
          <a:p>
            <a:pPr algn="ctr"/>
            <a:endParaRPr lang="ru-RU" sz="2800" b="1" u="sng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        В </a:t>
            </a:r>
            <a:r>
              <a:rPr lang="ru-RU" sz="1600" dirty="0"/>
              <a:t>бюджете </a:t>
            </a:r>
            <a:r>
              <a:rPr lang="ru-RU" sz="1600" b="1" dirty="0"/>
              <a:t>Федерального фонда обязательного медицинского страхования предусматриваются субсидии бюджетным и автономным учреждениям</a:t>
            </a:r>
            <a:r>
              <a:rPr lang="ru-RU" sz="1600" dirty="0"/>
              <a:t>, в отношении которых функции и полномочия учредителей осуществляют федеральные органы исполнительной власти, </a:t>
            </a:r>
            <a:r>
              <a:rPr lang="ru-RU" sz="1600" b="1" dirty="0"/>
              <a:t>на финансовое обеспечение выполнения этими учреждениями государственного задания на оказание высокотехнологичной медицинской помощи</a:t>
            </a:r>
            <a:r>
              <a:rPr lang="ru-RU" sz="1600" dirty="0"/>
              <a:t>, не включенной в базовую программу обязательного медицинского страхования.</a:t>
            </a:r>
          </a:p>
          <a:p>
            <a:r>
              <a:rPr lang="ru-RU" sz="1600" dirty="0" smtClean="0"/>
              <a:t>        Предоставление </a:t>
            </a:r>
            <a:r>
              <a:rPr lang="ru-RU" sz="1600" dirty="0"/>
              <a:t>предусмотренных настоящим пунктом субсидий, за исключением субсидий из бюджета Федерального фонда обязательного медицинского страхования, осуществляется в соответствии с соглашениями о предоставлении субсидии, заключаемыми между органами государственной власти (органами местного самоуправления), осуществляющими функции и полномочия учредителя, и бюджетными или автономными учреждениями.</a:t>
            </a:r>
          </a:p>
          <a:p>
            <a:r>
              <a:rPr lang="ru-RU" sz="1600" dirty="0" smtClean="0"/>
              <a:t>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12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052736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Расчет (обоснование) расходов по уплате налогов и сборов, иных платежей в бюджет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осуществляется </a:t>
            </a:r>
          </a:p>
          <a:p>
            <a:pPr indent="342900" algn="ctr"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 учетом: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объекта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налогообложения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особенностей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определения налоговой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базы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налоговых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льгот, основания и порядка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их применения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/>
              </a:rPr>
              <a:t>налоговой ставки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порядка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и сроков уплаты по каждому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налогу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9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488"/>
              </p:ext>
            </p:extLst>
          </p:nvPr>
        </p:nvGraphicFramePr>
        <p:xfrm>
          <a:off x="179512" y="836712"/>
          <a:ext cx="8784975" cy="4224528"/>
        </p:xfrm>
        <a:graphic>
          <a:graphicData uri="http://schemas.openxmlformats.org/drawingml/2006/table">
            <a:tbl>
              <a:tblPr/>
              <a:tblGrid>
                <a:gridCol w="624709"/>
                <a:gridCol w="3474946"/>
                <a:gridCol w="937064"/>
                <a:gridCol w="937064"/>
                <a:gridCol w="937064"/>
                <a:gridCol w="937064"/>
                <a:gridCol w="937064"/>
              </a:tblGrid>
              <a:tr h="1920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Расчет  расходов на закупку товаров, работ, услуг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2.1. Расчет  расходов на оплату услуг связи</a:t>
                      </a: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№,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номеров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платежей в год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за единицу, руб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руб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(гр. 4 х гр. 5 х гр. 6)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Абонентская плата за номер 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16800,00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Повременная оплата междугородных, международных и местных телефонных соединений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сотовой связи по тарифам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Ед./мин.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телефонно-телеграфной, факсимильной, пейджинговой связи, радиосвязи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Пересылка почтовой корреспонденции с использованием франкировальной машины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фельдъегерской и специальной связи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450,00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 интернет-провайдеров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электронной почты (электронный адрес)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144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2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110840" y="287863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7949" y="548680"/>
            <a:ext cx="81525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Расчет плановых показателей на оплату услуг связи должен учитывать: 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количество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абонентских номеров, подключенных к сети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связи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цены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услуг связи, 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ежемесячную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абонентскую плату 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размер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повременной оплаты междугородних, международных, и местных телефонных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соединений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количество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пересылаемой корреспонденции, </a:t>
            </a:r>
            <a:endParaRPr lang="ru-RU" sz="2400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Calibri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стоимость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пересылки почтовой корреспонденции за единицу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услуги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стоимость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аренды интернет -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канала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стоимость повременной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оплаты за интернет услуги или оплата интернет -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Calibri"/>
              </a:rPr>
              <a:t>трафика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1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 rot="20735969">
            <a:off x="743294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67389"/>
              </p:ext>
            </p:extLst>
          </p:nvPr>
        </p:nvGraphicFramePr>
        <p:xfrm>
          <a:off x="107504" y="332656"/>
          <a:ext cx="8928991" cy="6188197"/>
        </p:xfrm>
        <a:graphic>
          <a:graphicData uri="http://schemas.openxmlformats.org/drawingml/2006/table">
            <a:tbl>
              <a:tblPr/>
              <a:tblGrid>
                <a:gridCol w="523280"/>
                <a:gridCol w="2278309"/>
                <a:gridCol w="836566"/>
                <a:gridCol w="1388345"/>
                <a:gridCol w="1054607"/>
                <a:gridCol w="1423942"/>
                <a:gridCol w="1423942"/>
              </a:tblGrid>
              <a:tr h="3600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Расчет  расходов на закупку товаров, работ, услуг</a:t>
                      </a:r>
                    </a:p>
                  </a:txBody>
                  <a:tcPr marL="5419" marR="5419" marT="54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09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2.3. Расчет расходов на оплату коммунальных услуг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№,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Размер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потребления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ресурсов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 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 НДС), руб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Индексация,%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руб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(гр.4 х гр.5   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 гр.6)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Электроснабжение, всего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кВт/час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Нежилое здание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  <a:p>
                      <a:pPr algn="l" fontAlgn="b"/>
                      <a:r>
                        <a:rPr lang="ru-RU" sz="1400" b="1" i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Ул. Советская,21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1200,00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Нежилое помещение, </a:t>
                      </a:r>
                    </a:p>
                    <a:p>
                      <a:pPr algn="l" fontAlgn="b"/>
                      <a:r>
                        <a:rPr lang="ru-RU" sz="1400" b="1" i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Красный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Проспект,18</a:t>
                      </a:r>
                      <a:endParaRPr lang="ru-RU" sz="14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Теплоснабжение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Гкал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Горячее водоснабжение, всего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Холодное водоснабжение, всего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Водоотведение, всего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 1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3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949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Российской Федерации </a:t>
            </a:r>
            <a:endParaRPr lang="ru-RU" sz="1400" b="1" u="sng" dirty="0" smtClean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2010 г. № </a:t>
            </a:r>
            <a:r>
              <a:rPr lang="ru-RU" sz="14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81н»</a:t>
            </a:r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smtClean="0"/>
              <a:t>Расчеты (обоснования) расходов </a:t>
            </a:r>
            <a:r>
              <a:rPr lang="ru-RU" sz="2000" b="1" smtClean="0"/>
              <a:t>на содержание имущества </a:t>
            </a:r>
            <a:r>
              <a:rPr lang="ru-RU" sz="2000" smtClean="0"/>
              <a:t>осуществляются с учетом планов ремонтных работ и их сметной стоимости, определенной с учетом необходимого объема ремонтных работ, графика регламентно - профилактических работ по ремонту оборудования, требований установленных нормативными правовыми актами, в том числе ГОСТами, СанПиНами, стандартами, порядками и регламентами к содержанию имущества (в том числе к санитарно - гигиеническому обслуживанию, включая уборку помещений и территории, вывоз твердых бытовых отходов, мойку, химическую чистку, дезинфекцию, дезинсекцию, вывоз мусора, бытовых отходов) и правил его эксплуатации для оказания государственной услуги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5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6667" r="48040" b="9751"/>
          <a:stretch/>
        </p:blipFill>
        <p:spPr bwMode="auto">
          <a:xfrm>
            <a:off x="251521" y="1511979"/>
            <a:ext cx="4896544" cy="395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620689" y="4537268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20689" y="5661248"/>
            <a:ext cx="3311351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Указывается </a:t>
            </a:r>
            <a:r>
              <a:rPr lang="ru-RU" sz="1200" b="1" dirty="0">
                <a:solidFill>
                  <a:prstClr val="black"/>
                </a:solidFill>
              </a:rPr>
              <a:t>в соответствии с Перечнем кодов </a:t>
            </a:r>
            <a:r>
              <a:rPr lang="ru-RU" sz="1200" b="1" dirty="0" smtClean="0">
                <a:solidFill>
                  <a:prstClr val="black"/>
                </a:solidFill>
              </a:rPr>
              <a:t>субсидий, утвержденных Минфином России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Изменения </a:t>
            </a:r>
            <a:r>
              <a:rPr lang="ru-RU" b="1" dirty="0" smtClean="0">
                <a:solidFill>
                  <a:srgbClr val="004821"/>
                </a:solidFill>
              </a:rPr>
              <a:t>(проект)  в </a:t>
            </a:r>
            <a:r>
              <a:rPr lang="ru-RU" b="1" dirty="0">
                <a:solidFill>
                  <a:srgbClr val="004821"/>
                </a:solidFill>
              </a:rPr>
              <a:t>Порядок санкционирования расходов федеральных бюджетных учреждений и федеральных автономных учреждений, утвержденный приказом Минфина России от 16 июля 2010 г. </a:t>
            </a:r>
            <a:r>
              <a:rPr lang="ru-RU" b="1" dirty="0">
                <a:solidFill>
                  <a:srgbClr val="004821"/>
                </a:solidFill>
              </a:rPr>
              <a:t>№ 72н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3573016"/>
            <a:ext cx="3528392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целях получения дополнительной аналитической информации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орган-учредитель, </a:t>
            </a:r>
            <a:r>
              <a:rPr lang="ru-RU" sz="1400" b="1" dirty="0">
                <a:solidFill>
                  <a:prstClr val="black"/>
                </a:solidFill>
              </a:rPr>
              <a:t>вправе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(при необходимости) в скобках после наименования целевой </a:t>
            </a:r>
            <a:r>
              <a:rPr lang="ru-RU" sz="1400" dirty="0">
                <a:solidFill>
                  <a:prstClr val="black"/>
                </a:solidFill>
              </a:rPr>
              <a:t>субсидии указать </a:t>
            </a:r>
            <a:r>
              <a:rPr lang="ru-RU" sz="1400" b="1" dirty="0">
                <a:solidFill>
                  <a:prstClr val="black"/>
                </a:solidFill>
              </a:rPr>
              <a:t>дополнительную </a:t>
            </a:r>
            <a:r>
              <a:rPr lang="ru-RU" sz="1400" b="1" dirty="0" smtClean="0">
                <a:solidFill>
                  <a:prstClr val="black"/>
                </a:solidFill>
              </a:rPr>
              <a:t>детализацию </a:t>
            </a:r>
            <a:r>
              <a:rPr lang="ru-RU" sz="1400" dirty="0" smtClean="0">
                <a:solidFill>
                  <a:prstClr val="black"/>
                </a:solidFill>
              </a:rPr>
              <a:t>цели </a:t>
            </a:r>
            <a:r>
              <a:rPr lang="ru-RU" sz="1400" dirty="0">
                <a:solidFill>
                  <a:prstClr val="black"/>
                </a:solidFill>
              </a:rPr>
              <a:t>предоставления целевой </a:t>
            </a:r>
            <a:r>
              <a:rPr lang="ru-RU" sz="1400" dirty="0" smtClean="0">
                <a:solidFill>
                  <a:prstClr val="black"/>
                </a:solidFill>
              </a:rPr>
              <a:t>субсидии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1"/>
            <a:endCxn id="8" idx="7"/>
          </p:cNvCxnSpPr>
          <p:nvPr/>
        </p:nvCxnSpPr>
        <p:spPr>
          <a:xfrm flipH="1">
            <a:off x="4447104" y="4617132"/>
            <a:ext cx="988992" cy="1191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25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1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20" y="33265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821"/>
                </a:solidFill>
                <a:latin typeface="Calibri"/>
              </a:rPr>
              <a:t>Перечень кодов </a:t>
            </a:r>
            <a:r>
              <a:rPr lang="ru-RU" b="1" dirty="0" smtClean="0">
                <a:solidFill>
                  <a:srgbClr val="004821"/>
                </a:solidFill>
                <a:latin typeface="Calibri"/>
              </a:rPr>
              <a:t>субсидий</a:t>
            </a:r>
            <a:r>
              <a:rPr lang="ru-RU" b="1" dirty="0">
                <a:solidFill>
                  <a:srgbClr val="004821"/>
                </a:solidFill>
                <a:latin typeface="Calibri"/>
              </a:rPr>
              <a:t>,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предоставляемых федеральным государственным бюджетным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и автономным учреждениям в соответствии с абзацем вторым пункта 1 статьи 78.1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и пунктом 1 статьи 78.2 Бюджетного кодекса Российской </a:t>
            </a:r>
            <a:r>
              <a:rPr lang="ru-RU" b="1" dirty="0" smtClean="0">
                <a:solidFill>
                  <a:srgbClr val="004821"/>
                </a:solidFill>
                <a:latin typeface="Calibri"/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rgbClr val="004821"/>
                </a:solidFill>
                <a:latin typeface="Calibri"/>
              </a:rPr>
              <a:t>(из 14 Перечня)</a:t>
            </a:r>
            <a:endParaRPr lang="ru-RU" b="1" dirty="0">
              <a:solidFill>
                <a:srgbClr val="004821"/>
              </a:solidFill>
              <a:latin typeface="Calibri"/>
            </a:endParaRPr>
          </a:p>
          <a:p>
            <a:r>
              <a:rPr lang="ru-RU" b="1" dirty="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63471"/>
              </p:ext>
            </p:extLst>
          </p:nvPr>
        </p:nvGraphicFramePr>
        <p:xfrm>
          <a:off x="225489" y="2191503"/>
          <a:ext cx="8640961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851"/>
                <a:gridCol w="7016005"/>
                <a:gridCol w="936105"/>
              </a:tblGrid>
              <a:tr h="32959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субсидии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субсидии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…………………………………………………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  <a:tr h="3595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в целях выплаты стипендий обучающимся (студентам, интернам, ординаторам, курсантам, адъюнктам, аспирантам и докторантам), а также осуществления выплат воспитанникам воинских частей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01-09</a:t>
                      </a:r>
                      <a:endParaRPr lang="ru-RU" sz="1400" dirty="0"/>
                    </a:p>
                  </a:txBody>
                  <a:tcPr/>
                </a:tc>
              </a:tr>
              <a:tr h="182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…………………………………………………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  <a:tr h="18209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Иные субсидии в целях осуществления выплат физическим лицам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01-99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в целях осуществления мероприятий по реставрации объектов недвижимого имущества (за исключением реконструкции с элементами реставрации)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02-02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…………………………………………………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  <a:tr h="3508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Субсидии в целях приобретения особо ценного движимого имущества, за исключением оборудования, транспортных средств,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03-01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…………………………………………………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20" y="332656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821"/>
                </a:solidFill>
                <a:latin typeface="Calibri"/>
              </a:rPr>
              <a:t>Перечень кодов </a:t>
            </a:r>
            <a:r>
              <a:rPr lang="ru-RU" b="1" dirty="0" smtClean="0">
                <a:solidFill>
                  <a:srgbClr val="004821"/>
                </a:solidFill>
                <a:latin typeface="Calibri"/>
              </a:rPr>
              <a:t>субсидий</a:t>
            </a:r>
            <a:r>
              <a:rPr lang="ru-RU" b="1" dirty="0">
                <a:solidFill>
                  <a:srgbClr val="004821"/>
                </a:solidFill>
                <a:latin typeface="Calibri"/>
              </a:rPr>
              <a:t>,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предоставляемых федеральным государственным бюджетным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и автономным учреждениям в соответствии с абзацем вторым пункта 1 статьи 78.1 </a:t>
            </a:r>
            <a:br>
              <a:rPr lang="ru-RU" b="1" dirty="0">
                <a:solidFill>
                  <a:srgbClr val="004821"/>
                </a:solidFill>
                <a:latin typeface="Calibri"/>
              </a:rPr>
            </a:br>
            <a:r>
              <a:rPr lang="ru-RU" b="1" dirty="0">
                <a:solidFill>
                  <a:srgbClr val="004821"/>
                </a:solidFill>
                <a:latin typeface="Calibri"/>
              </a:rPr>
              <a:t>и пунктом 1 статьи 78.2 Бюджетного кодекса Российской </a:t>
            </a:r>
            <a:r>
              <a:rPr lang="ru-RU" b="1" dirty="0" smtClean="0">
                <a:solidFill>
                  <a:srgbClr val="004821"/>
                </a:solidFill>
                <a:latin typeface="Calibri"/>
              </a:rPr>
              <a:t>Федерации</a:t>
            </a:r>
          </a:p>
          <a:p>
            <a:pPr algn="ctr"/>
            <a:r>
              <a:rPr lang="ru-RU" b="1" dirty="0" smtClean="0">
                <a:solidFill>
                  <a:srgbClr val="004821"/>
                </a:solidFill>
                <a:latin typeface="Calibri"/>
              </a:rPr>
              <a:t>(из 14 Перечня)</a:t>
            </a:r>
            <a:endParaRPr lang="ru-RU" b="1" dirty="0">
              <a:solidFill>
                <a:srgbClr val="004821"/>
              </a:solidFill>
              <a:latin typeface="Calibri"/>
            </a:endParaRPr>
          </a:p>
          <a:p>
            <a:r>
              <a:rPr lang="ru-RU" b="1" dirty="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09156"/>
              </p:ext>
            </p:extLst>
          </p:nvPr>
        </p:nvGraphicFramePr>
        <p:xfrm>
          <a:off x="225489" y="2204864"/>
          <a:ext cx="8640961" cy="2808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851"/>
                <a:gridCol w="7016005"/>
                <a:gridCol w="936105"/>
              </a:tblGrid>
              <a:tr h="329594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субсидии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субсидии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…………………………………………………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  <a:tr h="6385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в целях обеспечения деятельности федерального органа государственной власти, осуществляющего функции и полномочия учредителя федерального государственного учреждения по организации закупок, торгов, аукционов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07-14</a:t>
                      </a:r>
                      <a:endParaRPr lang="ru-RU" sz="1400" dirty="0"/>
                    </a:p>
                  </a:txBody>
                  <a:tcPr/>
                </a:tc>
              </a:tr>
              <a:tr h="3595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в целях обеспечения деятельности федерального органа государственной власти, осуществляющего функции и полномочия учредителя федерального государственного учреждения по управлению проектами, проведению анализа, мониторинга, экспертизы, опросов, информационно-аналитическому и организационно-техническому обеспечению, сбору и обработке статистической информации, предоставлению консультационных и методических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07-15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5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.........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…………………………………………………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………..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8702303" y="30890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702302" y="39391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46626"/>
              </p:ext>
            </p:extLst>
          </p:nvPr>
        </p:nvGraphicFramePr>
        <p:xfrm>
          <a:off x="176384" y="1340768"/>
          <a:ext cx="8712968" cy="51282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2168"/>
                <a:gridCol w="592166"/>
                <a:gridCol w="1136026"/>
                <a:gridCol w="720080"/>
                <a:gridCol w="576064"/>
                <a:gridCol w="1080120"/>
                <a:gridCol w="576064"/>
                <a:gridCol w="867224"/>
                <a:gridCol w="1004984"/>
                <a:gridCol w="648072"/>
              </a:tblGrid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субсидии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бюджетной классификации Российской Федерации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объекта ФАИП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Разрешенный к использованию остаток субсидии прошлых лет на начало 20__ г.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Суммы возврата дебиторской задолженности прошлых лет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</a:tr>
              <a:tr h="304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</a:tr>
              <a:tr h="30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в целях выплаты стипендий обучающимся (студентам, интернам, ординаторам, курсантам, адъюнктам, аспирантам и докторантам), а также осуществления выплат воспитанникам воинских частей</a:t>
                      </a: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01-09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20 000,00 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100 000,00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</a:tr>
              <a:tr h="30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в целях осуществления мероприятий по реставрации объектов недвижимого имущества (за исключением реконструкции с элементами реставрации)</a:t>
                      </a: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02-02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3 500 000,00 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</a:tr>
              <a:tr h="30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51" marR="37151" marT="61120" marB="6112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20" y="33265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821"/>
                </a:solidFill>
                <a:latin typeface="Calibri"/>
              </a:rPr>
              <a:t> </a:t>
            </a:r>
            <a:r>
              <a:rPr lang="ru-RU" b="1" dirty="0" smtClean="0">
                <a:solidFill>
                  <a:srgbClr val="004821"/>
                </a:solidFill>
                <a:latin typeface="Calibri"/>
              </a:rPr>
              <a:t>СВЕДЕНИЯ ОБ </a:t>
            </a:r>
            <a:r>
              <a:rPr lang="ru-RU" b="1" dirty="0">
                <a:solidFill>
                  <a:srgbClr val="004821"/>
                </a:solidFill>
                <a:latin typeface="Calibri"/>
              </a:rPr>
              <a:t>ОПЕРАЦИЯХ С ЦЕЛЕВЫМИ СУБСИДИЯМИ, ПРЕДОСТАВЛЕННЫМИ</a:t>
            </a:r>
          </a:p>
          <a:p>
            <a:pPr algn="ctr"/>
            <a:r>
              <a:rPr lang="ru-RU" b="1" dirty="0">
                <a:solidFill>
                  <a:srgbClr val="004821"/>
                </a:solidFill>
                <a:latin typeface="Calibri"/>
              </a:rPr>
              <a:t>          ГОСУДАРСТВЕННОМУ (МУНИЦИПАЛЬНОМУ) УЧРЕЖДЕНИЮ НА 20__ Г.</a:t>
            </a:r>
            <a:r>
              <a:rPr lang="ru-RU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4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29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527665"/>
            <a:ext cx="9144000" cy="52507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Внесение изменений в ст. 2 Федерального закона </a:t>
            </a:r>
          </a:p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№ 174-ФЗ и ст. 30 Федерального закона № 83-ФЗ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683568" y="1412776"/>
            <a:ext cx="720080" cy="720080"/>
          </a:xfrm>
          <a:prstGeom prst="star32">
            <a:avLst/>
          </a:prstGeom>
          <a:gradFill flip="none" rotWithShape="1">
            <a:gsLst>
              <a:gs pos="0">
                <a:srgbClr val="DDEBCF">
                  <a:lumMod val="65000"/>
                  <a:alpha val="89000"/>
                </a:srgbClr>
              </a:gs>
              <a:gs pos="75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</a:t>
            </a:r>
            <a:endParaRPr lang="ru-RU" sz="2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420034"/>
            <a:ext cx="597666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45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Авансовые</a:t>
            </a:r>
            <a:r>
              <a:rPr lang="ru-RU" sz="4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5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платежи</a:t>
            </a:r>
            <a:endParaRPr lang="ru-RU" sz="45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004821">
                  <a:alpha val="7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208908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prstClr val="black"/>
                </a:solidFill>
              </a:rPr>
              <a:t>Учреждения </a:t>
            </a:r>
            <a:r>
              <a:rPr lang="ru-RU" i="1" dirty="0">
                <a:solidFill>
                  <a:prstClr val="black"/>
                </a:solidFill>
              </a:rPr>
              <a:t>при заключении договоров (контрактов) о поставке товаров, выполнении работ и оказании услуг, исполнение которых осуществляется за счет средств, поступающих </a:t>
            </a:r>
            <a:r>
              <a:rPr lang="ru-RU" i="1" dirty="0" smtClean="0">
                <a:solidFill>
                  <a:prstClr val="black"/>
                </a:solidFill>
              </a:rPr>
              <a:t>учреждениям </a:t>
            </a:r>
            <a:r>
              <a:rPr lang="ru-RU" i="1" dirty="0">
                <a:solidFill>
                  <a:prstClr val="black"/>
                </a:solidFill>
              </a:rPr>
              <a:t>в соответствии </a:t>
            </a:r>
            <a:r>
              <a:rPr lang="ru-RU" i="1" dirty="0" smtClean="0">
                <a:solidFill>
                  <a:prstClr val="black"/>
                </a:solidFill>
              </a:rPr>
              <a:t/>
            </a:r>
            <a:br>
              <a:rPr lang="ru-RU" i="1" dirty="0" smtClean="0">
                <a:solidFill>
                  <a:prstClr val="black"/>
                </a:solidFill>
              </a:rPr>
            </a:br>
            <a:r>
              <a:rPr lang="ru-RU" i="1" dirty="0" smtClean="0">
                <a:solidFill>
                  <a:prstClr val="black"/>
                </a:solidFill>
              </a:rPr>
              <a:t>с </a:t>
            </a:r>
            <a:r>
              <a:rPr lang="ru-RU" i="1" dirty="0">
                <a:solidFill>
                  <a:prstClr val="black"/>
                </a:solidFill>
              </a:rPr>
              <a:t>законодательством Российской Федерации, </a:t>
            </a:r>
            <a:r>
              <a:rPr lang="ru-RU" i="1" u="sng" dirty="0">
                <a:solidFill>
                  <a:prstClr val="black"/>
                </a:solidFill>
              </a:rPr>
              <a:t>предусматривают авансовые платежи, объемы которых не должны превышать предельные размеры авансовых платежей, определенные в соответствии с нормативными правовыми актами, регулирующими бюджетные правоотношения</a:t>
            </a:r>
            <a:r>
              <a:rPr lang="ru-RU" i="1" dirty="0">
                <a:solidFill>
                  <a:prstClr val="black"/>
                </a:solidFill>
              </a:rPr>
              <a:t>, для получателей средств соответствующего бюджета бюджетной системы Российской </a:t>
            </a:r>
            <a:r>
              <a:rPr lang="ru-RU" i="1" dirty="0" smtClean="0">
                <a:solidFill>
                  <a:prstClr val="black"/>
                </a:solidFill>
              </a:rPr>
              <a:t>Федерации.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 rot="21123547">
            <a:off x="3451143" y="2126252"/>
            <a:ext cx="983002" cy="5209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NEW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348880"/>
            <a:ext cx="2225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174-ФЗ часть 3.11.1</a:t>
            </a:r>
          </a:p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83-ФЗ часть 16.1</a:t>
            </a:r>
          </a:p>
        </p:txBody>
      </p:sp>
    </p:spTree>
    <p:extLst>
      <p:ext uri="{BB962C8B-B14F-4D97-AF65-F5344CB8AC3E}">
        <p14:creationId xmlns:p14="http://schemas.microsoft.com/office/powerpoint/2010/main" val="28812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294909"/>
            <a:ext cx="8229600" cy="114300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</a:t>
            </a:r>
            <a:r>
              <a:rPr lang="ru-RU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29.08.2016</a:t>
            </a:r>
            <a:r>
              <a:rPr lang="ru-RU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189368"/>
              </p:ext>
            </p:extLst>
          </p:nvPr>
        </p:nvGraphicFramePr>
        <p:xfrm>
          <a:off x="107504" y="1340768"/>
          <a:ext cx="8928990" cy="4226554"/>
        </p:xfrm>
        <a:graphic>
          <a:graphicData uri="http://schemas.openxmlformats.org/drawingml/2006/table">
            <a:tbl>
              <a:tblPr/>
              <a:tblGrid>
                <a:gridCol w="1248138"/>
                <a:gridCol w="409646"/>
                <a:gridCol w="761684"/>
                <a:gridCol w="604868"/>
                <a:gridCol w="105611"/>
                <a:gridCol w="1100922"/>
                <a:gridCol w="1100922"/>
                <a:gridCol w="896100"/>
                <a:gridCol w="761684"/>
                <a:gridCol w="710479"/>
                <a:gridCol w="614468"/>
                <a:gridCol w="614468"/>
              </a:tblGrid>
              <a:tr h="49083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 по поступлениям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выплатам учреждения (подразделения)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_____________________ 20__ г.</a:t>
                      </a:r>
                    </a:p>
                  </a:txBody>
                  <a:tcPr marL="6135" marR="6135" marT="61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843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строки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по бюджетной классификации Российской Федерации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финансового обеспечения, руб. (с точностью до двух знаков после запятой - 0,00)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финансовое обеспечение выполнения государственного (муниципального) задания за счет средств федерального бюджета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финансовое обеспечение выполнения государственного задания за счет средств бюджета Федерального фонда обязательного медицинского страхования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субсидии, предоставляемые в соответствии с абзацем вторым пункта 1 статьи 78.1 Бюджетного кодекса Российской Федерации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на осуществление капитальных вложений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обязательного медицинского страхования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оказания услуг (выполнения работ) на платной основе и от иной приносящей доход деятельности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гранты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доходов, всего: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собственности</a:t>
                      </a:r>
                    </a:p>
                  </a:txBody>
                  <a:tcPr marL="110437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услуг, работ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35" marR="6135" marT="6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106879" y="394131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30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527665"/>
            <a:ext cx="9144000" cy="52507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Внесение изменений в ст. 2 Федерального закона </a:t>
            </a:r>
          </a:p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№ 174-ФЗ и ст. 30 Федерального закона № 83-ФЗ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539552" y="1440068"/>
            <a:ext cx="864096" cy="792088"/>
          </a:xfrm>
          <a:prstGeom prst="star32">
            <a:avLst/>
          </a:prstGeom>
          <a:gradFill flip="none" rotWithShape="1">
            <a:gsLst>
              <a:gs pos="0">
                <a:srgbClr val="DDEBCF">
                  <a:lumMod val="65000"/>
                  <a:alpha val="89000"/>
                </a:srgbClr>
              </a:gs>
              <a:gs pos="75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268760"/>
            <a:ext cx="763284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3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Остатки средств </a:t>
            </a:r>
            <a:r>
              <a:rPr lang="ru-RU" sz="3500" b="1" u="sng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федеральных учреждений</a:t>
            </a:r>
            <a:r>
              <a:rPr lang="ru-RU" sz="3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 на счетах  ТОФК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85689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Установить, что остатки средств федеральных </a:t>
            </a:r>
            <a:r>
              <a:rPr lang="ru-RU" dirty="0" smtClean="0">
                <a:solidFill>
                  <a:prstClr val="black"/>
                </a:solidFill>
              </a:rPr>
              <a:t>учреждений </a:t>
            </a:r>
            <a:r>
              <a:rPr lang="ru-RU" dirty="0">
                <a:solidFill>
                  <a:prstClr val="black"/>
                </a:solidFill>
              </a:rPr>
              <a:t>на счетах </a:t>
            </a:r>
            <a:r>
              <a:rPr lang="ru-RU" dirty="0" smtClean="0">
                <a:solidFill>
                  <a:prstClr val="black"/>
                </a:solidFill>
              </a:rPr>
              <a:t>ТО ФК, </a:t>
            </a:r>
            <a:r>
              <a:rPr lang="ru-RU" dirty="0">
                <a:solidFill>
                  <a:prstClr val="black"/>
                </a:solidFill>
              </a:rPr>
              <a:t>которые открыты в учреждениях </a:t>
            </a:r>
            <a:r>
              <a:rPr lang="ru-RU" dirty="0" smtClean="0">
                <a:solidFill>
                  <a:prstClr val="black"/>
                </a:solidFill>
              </a:rPr>
              <a:t>ЦБ РФ </a:t>
            </a:r>
            <a:r>
              <a:rPr lang="ru-RU" dirty="0">
                <a:solidFill>
                  <a:prstClr val="black"/>
                </a:solidFill>
              </a:rPr>
              <a:t>в соответствии с законодательством </a:t>
            </a:r>
            <a:r>
              <a:rPr lang="ru-RU" dirty="0" smtClean="0">
                <a:solidFill>
                  <a:prstClr val="black"/>
                </a:solidFill>
              </a:rPr>
              <a:t>РФ и </a:t>
            </a:r>
            <a:r>
              <a:rPr lang="ru-RU" dirty="0">
                <a:solidFill>
                  <a:prstClr val="black"/>
                </a:solidFill>
              </a:rPr>
              <a:t>на которых отражаются операции со средствами данных </a:t>
            </a:r>
            <a:r>
              <a:rPr lang="ru-RU" dirty="0" smtClean="0">
                <a:solidFill>
                  <a:prstClr val="black"/>
                </a:solidFill>
              </a:rPr>
              <a:t>учреждений</a:t>
            </a:r>
            <a:r>
              <a:rPr lang="ru-RU" dirty="0">
                <a:solidFill>
                  <a:prstClr val="black"/>
                </a:solidFill>
              </a:rPr>
              <a:t>, могут перечисляться с указанных счетов </a:t>
            </a: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федеральный бюджет с их возвратом на счета, с которых они были ранее перечислены в соответствии с настоящей частью, в порядке, установленном </a:t>
            </a:r>
            <a:r>
              <a:rPr lang="ru-RU" dirty="0" smtClean="0">
                <a:solidFill>
                  <a:prstClr val="black"/>
                </a:solidFill>
              </a:rPr>
              <a:t>Минфином России, в </a:t>
            </a:r>
            <a:r>
              <a:rPr lang="ru-RU" dirty="0">
                <a:solidFill>
                  <a:prstClr val="black"/>
                </a:solidFill>
              </a:rPr>
              <a:t>целях исполнения расчетных документов, представленных федеральными </a:t>
            </a:r>
            <a:r>
              <a:rPr lang="ru-RU" dirty="0" smtClean="0">
                <a:solidFill>
                  <a:prstClr val="black"/>
                </a:solidFill>
              </a:rPr>
              <a:t>учреждениям </a:t>
            </a:r>
            <a:r>
              <a:rPr lang="ru-RU" dirty="0">
                <a:solidFill>
                  <a:prstClr val="black"/>
                </a:solidFill>
              </a:rPr>
              <a:t>в </a:t>
            </a:r>
            <a:r>
              <a:rPr lang="ru-RU" dirty="0" smtClean="0">
                <a:solidFill>
                  <a:prstClr val="black"/>
                </a:solidFill>
              </a:rPr>
              <a:t>ТО ФК, </a:t>
            </a:r>
            <a:r>
              <a:rPr lang="ru-RU" dirty="0">
                <a:solidFill>
                  <a:srgbClr val="C00000"/>
                </a:solidFill>
              </a:rPr>
              <a:t>в сроки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предусмотренные: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частью </a:t>
            </a:r>
            <a:r>
              <a:rPr lang="ru-RU" i="1" dirty="0">
                <a:solidFill>
                  <a:prstClr val="black"/>
                </a:solidFill>
              </a:rPr>
              <a:t>3.21 </a:t>
            </a:r>
            <a:r>
              <a:rPr lang="ru-RU" i="1" dirty="0" smtClean="0">
                <a:solidFill>
                  <a:prstClr val="black"/>
                </a:solidFill>
              </a:rPr>
              <a:t>(174-ФЗ) </a:t>
            </a:r>
          </a:p>
          <a:p>
            <a:pPr algn="just"/>
            <a:endParaRPr lang="ru-RU" sz="100" i="1" dirty="0" smtClean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prstClr val="black"/>
                </a:solidFill>
              </a:rPr>
              <a:t>частью 7 (83-ФЗ)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 rot="21123547">
            <a:off x="3451143" y="2297560"/>
            <a:ext cx="983002" cy="5209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NEW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420888"/>
            <a:ext cx="2238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174-ФЗ часть 3.19.1</a:t>
            </a:r>
          </a:p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83-ФЗ часть 22.1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059832" y="5587493"/>
            <a:ext cx="216024" cy="649819"/>
          </a:xfrm>
          <a:prstGeom prst="rightBrace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5589240"/>
            <a:ext cx="58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не позднее второго рабочего дня, следующего за днем представления </a:t>
            </a:r>
            <a:r>
              <a:rPr lang="ru-RU" sz="1600" i="1" dirty="0" smtClean="0">
                <a:solidFill>
                  <a:srgbClr val="C00000"/>
                </a:solidFill>
              </a:rPr>
              <a:t>учреждениями платежных </a:t>
            </a:r>
            <a:r>
              <a:rPr lang="ru-RU" sz="1600" i="1" dirty="0">
                <a:solidFill>
                  <a:srgbClr val="C00000"/>
                </a:solidFill>
              </a:rPr>
              <a:t>документов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19872" y="5301208"/>
            <a:ext cx="216024" cy="43204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9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31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527665"/>
            <a:ext cx="9144000" cy="52507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Внесение изменений в ст. 2 Федерального закона </a:t>
            </a:r>
          </a:p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№ 174-ФЗ и ст. 30 Федерального закона № 83-ФЗ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539552" y="1440068"/>
            <a:ext cx="864096" cy="792088"/>
          </a:xfrm>
          <a:prstGeom prst="star32">
            <a:avLst/>
          </a:prstGeom>
          <a:gradFill flip="none" rotWithShape="1">
            <a:gsLst>
              <a:gs pos="0">
                <a:srgbClr val="DDEBCF">
                  <a:lumMod val="65000"/>
                  <a:alpha val="89000"/>
                </a:srgbClr>
              </a:gs>
              <a:gs pos="75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3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268760"/>
            <a:ext cx="763284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3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Остатки средств </a:t>
            </a:r>
            <a:r>
              <a:rPr lang="ru-RU" sz="3500" b="1" u="sng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C00000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учреждений субъектов РФ (МО) </a:t>
            </a:r>
            <a:r>
              <a:rPr lang="ru-RU" sz="3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4821">
                    <a:alpha val="7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на счетах  ТОФК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42088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174-ФЗ часть 3.20</a:t>
            </a:r>
          </a:p>
          <a:p>
            <a:r>
              <a:rPr lang="ru-RU" b="1" i="1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83-ФЗ часть 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97991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Установить, что с 1 января </a:t>
            </a:r>
            <a:r>
              <a:rPr lang="ru-RU" dirty="0" smtClean="0">
                <a:solidFill>
                  <a:prstClr val="black"/>
                </a:solidFill>
              </a:rPr>
              <a:t>остатки </a:t>
            </a:r>
            <a:r>
              <a:rPr lang="ru-RU" dirty="0">
                <a:solidFill>
                  <a:prstClr val="black"/>
                </a:solidFill>
              </a:rPr>
              <a:t>средств </a:t>
            </a:r>
            <a:r>
              <a:rPr lang="ru-RU" dirty="0" smtClean="0">
                <a:solidFill>
                  <a:prstClr val="black"/>
                </a:solidFill>
              </a:rPr>
              <a:t>учреждений </a:t>
            </a:r>
            <a:r>
              <a:rPr lang="ru-RU" b="1" u="sng" dirty="0" smtClean="0">
                <a:solidFill>
                  <a:srgbClr val="C00000"/>
                </a:solidFill>
              </a:rPr>
              <a:t>субъектов РФ (муниципальных учреждений) на начало текущего финансового года</a:t>
            </a:r>
            <a:r>
              <a:rPr lang="ru-RU" u="sng" dirty="0" smtClean="0">
                <a:solidFill>
                  <a:prstClr val="black"/>
                </a:solidFill>
              </a:rPr>
              <a:t> </a:t>
            </a:r>
            <a:br>
              <a:rPr lang="ru-RU" u="sng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счетах </a:t>
            </a:r>
            <a:r>
              <a:rPr lang="ru-RU" dirty="0" smtClean="0">
                <a:solidFill>
                  <a:prstClr val="black"/>
                </a:solidFill>
              </a:rPr>
              <a:t>ТО ФК, фин. </a:t>
            </a:r>
            <a:r>
              <a:rPr lang="ru-RU" dirty="0">
                <a:solidFill>
                  <a:prstClr val="black"/>
                </a:solidFill>
              </a:rPr>
              <a:t>органов субъектов </a:t>
            </a:r>
            <a:r>
              <a:rPr lang="ru-RU" dirty="0" smtClean="0">
                <a:solidFill>
                  <a:prstClr val="black"/>
                </a:solidFill>
              </a:rPr>
              <a:t>РФ (муниципальных </a:t>
            </a:r>
            <a:r>
              <a:rPr lang="ru-RU" dirty="0">
                <a:solidFill>
                  <a:prstClr val="black"/>
                </a:solidFill>
              </a:rPr>
              <a:t>образований), открытых в учреждениях </a:t>
            </a:r>
            <a:r>
              <a:rPr lang="ru-RU" dirty="0" smtClean="0">
                <a:solidFill>
                  <a:prstClr val="black"/>
                </a:solidFill>
              </a:rPr>
              <a:t>ЦБ РФ в </a:t>
            </a:r>
            <a:r>
              <a:rPr lang="ru-RU" dirty="0">
                <a:solidFill>
                  <a:prstClr val="black"/>
                </a:solidFill>
              </a:rPr>
              <a:t>соответствии с законодательством </a:t>
            </a:r>
            <a:r>
              <a:rPr lang="ru-RU" dirty="0" smtClean="0">
                <a:solidFill>
                  <a:prstClr val="black"/>
                </a:solidFill>
              </a:rPr>
              <a:t>РФ,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которых отражаются операции со средствами </a:t>
            </a:r>
            <a:r>
              <a:rPr lang="ru-RU" dirty="0" smtClean="0">
                <a:solidFill>
                  <a:prstClr val="black"/>
                </a:solidFill>
              </a:rPr>
              <a:t>учреждений</a:t>
            </a:r>
            <a:r>
              <a:rPr lang="ru-RU" dirty="0">
                <a:solidFill>
                  <a:prstClr val="black"/>
                </a:solidFill>
              </a:rPr>
              <a:t>, могут перечисляться с указанных счетов в соответствующий бюджет с их возвратом до 31 декабря текущего финансового года на счета, </a:t>
            </a:r>
            <a:r>
              <a:rPr lang="ru-RU" dirty="0" smtClean="0">
                <a:solidFill>
                  <a:prstClr val="black"/>
                </a:solidFill>
              </a:rPr>
              <a:t>с </a:t>
            </a:r>
            <a:r>
              <a:rPr lang="ru-RU" dirty="0">
                <a:solidFill>
                  <a:prstClr val="black"/>
                </a:solidFill>
              </a:rPr>
              <a:t>которых они были ранее перечислены в соответствии с настоящей частью, в порядке, установленном </a:t>
            </a:r>
            <a:r>
              <a:rPr lang="ru-RU" dirty="0" smtClean="0">
                <a:solidFill>
                  <a:prstClr val="black"/>
                </a:solidFill>
              </a:rPr>
              <a:t>фин. </a:t>
            </a:r>
            <a:r>
              <a:rPr lang="ru-RU" dirty="0">
                <a:solidFill>
                  <a:prstClr val="black"/>
                </a:solidFill>
              </a:rPr>
              <a:t>органом субъекта </a:t>
            </a:r>
            <a:r>
              <a:rPr lang="ru-RU" dirty="0" smtClean="0">
                <a:solidFill>
                  <a:prstClr val="black"/>
                </a:solidFill>
              </a:rPr>
              <a:t>РФ </a:t>
            </a:r>
            <a:r>
              <a:rPr lang="ru-RU" dirty="0">
                <a:solidFill>
                  <a:prstClr val="black"/>
                </a:solidFill>
              </a:rPr>
              <a:t>(муниципального образования).</a:t>
            </a:r>
          </a:p>
        </p:txBody>
      </p:sp>
      <p:sp>
        <p:nvSpPr>
          <p:cNvPr id="13" name="Пятно 1 12"/>
          <p:cNvSpPr/>
          <p:nvPr/>
        </p:nvSpPr>
        <p:spPr>
          <a:xfrm rot="21123547">
            <a:off x="7339575" y="2649529"/>
            <a:ext cx="983002" cy="5209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NEW</a:t>
            </a:r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0" y="303379"/>
            <a:ext cx="9144000" cy="15253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4821"/>
                </a:solidFill>
              </a:rPr>
              <a:t>Порядок </a:t>
            </a:r>
            <a:r>
              <a:rPr lang="ru-RU" sz="2400" b="1" dirty="0">
                <a:solidFill>
                  <a:srgbClr val="004821"/>
                </a:solidFill>
              </a:rPr>
              <a:t>формирования и использования резерва на полное восстановление состава объектов особо ценного движимого имущества федеральными государственными учреждениями</a:t>
            </a:r>
            <a:r>
              <a:rPr lang="en-US" sz="2400" b="1" dirty="0">
                <a:solidFill>
                  <a:srgbClr val="004821"/>
                </a:solidFill>
              </a:rPr>
              <a:t> </a:t>
            </a:r>
            <a:r>
              <a:rPr lang="en-US" sz="2400" b="1" dirty="0" smtClean="0">
                <a:solidFill>
                  <a:srgbClr val="004821"/>
                </a:solidFill>
              </a:rPr>
              <a:t>(</a:t>
            </a:r>
            <a:r>
              <a:rPr lang="ru-RU" sz="2400" b="1" dirty="0" smtClean="0">
                <a:solidFill>
                  <a:srgbClr val="004821"/>
                </a:solidFill>
              </a:rPr>
              <a:t>приказ Минфина России от 22.08.2016 № 138н)</a:t>
            </a:r>
            <a:endParaRPr lang="ru-RU" altLang="ru-RU" sz="2400" b="1" dirty="0">
              <a:solidFill>
                <a:srgbClr val="004821"/>
              </a:solidFill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2" name="Объект 3"/>
          <p:cNvSpPr txBox="1">
            <a:spLocks/>
          </p:cNvSpPr>
          <p:nvPr/>
        </p:nvSpPr>
        <p:spPr>
          <a:xfrm>
            <a:off x="323528" y="1772816"/>
            <a:ext cx="856895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prstClr val="black"/>
                </a:solidFill>
              </a:rPr>
              <a:t>Резерв на полное восстановление состава объектов </a:t>
            </a:r>
            <a:r>
              <a:rPr lang="ru-RU" b="1" dirty="0" smtClean="0">
                <a:solidFill>
                  <a:prstClr val="black"/>
                </a:solidFill>
              </a:rPr>
              <a:t>особо ценного движимого имущества </a:t>
            </a:r>
            <a:r>
              <a:rPr lang="ru-RU" dirty="0" smtClean="0">
                <a:solidFill>
                  <a:prstClr val="black"/>
                </a:solidFill>
              </a:rPr>
              <a:t>формируется с целью </a:t>
            </a:r>
            <a:r>
              <a:rPr lang="ru-RU" b="1" u="sng" dirty="0" smtClean="0">
                <a:solidFill>
                  <a:prstClr val="black"/>
                </a:solidFill>
              </a:rPr>
              <a:t>замены</a:t>
            </a:r>
            <a:r>
              <a:rPr lang="ru-RU" dirty="0" smtClean="0">
                <a:solidFill>
                  <a:prstClr val="black"/>
                </a:solidFill>
              </a:rPr>
              <a:t> указанного имущества, </a:t>
            </a:r>
            <a:r>
              <a:rPr lang="ru-RU" b="1" dirty="0" smtClean="0">
                <a:solidFill>
                  <a:prstClr val="black"/>
                </a:solidFill>
              </a:rPr>
              <a:t>срок полезного использования которого превышает 12 месяцев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0" y="303379"/>
            <a:ext cx="9144000" cy="152530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4821"/>
                </a:solidFill>
              </a:rPr>
              <a:t>Порядок </a:t>
            </a:r>
            <a:r>
              <a:rPr lang="ru-RU" sz="2400" b="1" dirty="0">
                <a:solidFill>
                  <a:srgbClr val="004821"/>
                </a:solidFill>
              </a:rPr>
              <a:t>формирования и использования резерва на полное восстановление состава объектов особо ценного движимого имущества федеральными государственными учреждениями</a:t>
            </a:r>
            <a:r>
              <a:rPr lang="en-US" sz="2400" b="1" dirty="0">
                <a:solidFill>
                  <a:srgbClr val="004821"/>
                </a:solidFill>
              </a:rPr>
              <a:t> </a:t>
            </a:r>
            <a:r>
              <a:rPr lang="en-US" sz="2400" b="1" dirty="0" smtClean="0">
                <a:solidFill>
                  <a:srgbClr val="004821"/>
                </a:solidFill>
              </a:rPr>
              <a:t>(</a:t>
            </a:r>
            <a:r>
              <a:rPr lang="ru-RU" sz="2400" b="1" dirty="0">
                <a:solidFill>
                  <a:srgbClr val="004821"/>
                </a:solidFill>
              </a:rPr>
              <a:t>приказ Минфина России от 22.08.2016 № 138н)</a:t>
            </a:r>
            <a:endParaRPr lang="ru-RU" altLang="ru-RU" sz="2400" b="1" dirty="0">
              <a:solidFill>
                <a:srgbClr val="004821"/>
              </a:solidFill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mtClean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mtClean="0">
                <a:solidFill>
                  <a:prstClr val="black"/>
                </a:solidFill>
              </a:rPr>
              <a:t>При расчете суммы затрат на формирование резерва на полное восстановление состава ОЦДИ, включаемой в базовый норматив затрат, определяются затраты, необходимые для их приобретения (создания) по окончании установленного срока эксплуатации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8012" y="24407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34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При расчете суммы резерва на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восстановление ОЦДИ</a:t>
            </a:r>
          </a:p>
          <a:p>
            <a:pPr indent="342900" algn="ctr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применяются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</a:rPr>
              <a:t>нормы, выраженные в натуральных показателях, установленные нормативными правовыми </a:t>
            </a:r>
            <a:endParaRPr lang="ru-RU" sz="24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</a:rPr>
              <a:t>муниципальными правовыми) актами, </a:t>
            </a:r>
            <a:endParaRPr lang="ru-RU" sz="24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</a:rPr>
              <a:t>том числе ГОСТами, СНиПами, СанПиНами, стандартами, порядками и регламентами (паспортами) оказания государственной (муниципальной)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услуги,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а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также стоимость приобретения необходимого имущества </a:t>
            </a:r>
            <a:r>
              <a:rPr lang="ru-RU" sz="2400" b="1" u="sng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на дату расчета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, определенная </a:t>
            </a:r>
            <a:r>
              <a:rPr lang="ru-RU" sz="2400" b="1" dirty="0" smtClean="0">
                <a:solidFill>
                  <a:srgbClr val="4BACC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методом 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сопо</a:t>
            </a:r>
            <a:r>
              <a:rPr lang="ru-RU" sz="2400" b="1" dirty="0">
                <a:solidFill>
                  <a:srgbClr val="4BACC6">
                    <a:lumMod val="50000"/>
                  </a:srgbClr>
                </a:solidFill>
                <a:latin typeface="Calibri"/>
                <a:ea typeface="Calibri"/>
              </a:rPr>
              <a:t>ставимых рыночных цен </a:t>
            </a:r>
            <a:endParaRPr lang="ru-RU" sz="2400" b="1" dirty="0" smtClean="0">
              <a:solidFill>
                <a:srgbClr val="4BACC6">
                  <a:lumMod val="50000"/>
                </a:srgbClr>
              </a:solidFill>
              <a:latin typeface="Calibri"/>
              <a:ea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</a:rPr>
              <a:t>анализа рынка) заключающемся в анализе информации о рыночных ценах </a:t>
            </a:r>
            <a:r>
              <a:rPr lang="ru-RU" sz="2400" b="1" u="sng" dirty="0">
                <a:solidFill>
                  <a:prstClr val="black"/>
                </a:solidFill>
                <a:latin typeface="Calibri"/>
                <a:ea typeface="Calibri"/>
              </a:rPr>
              <a:t>идентичных (однородных)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/>
              </a:rPr>
              <a:t> товаров, работ, </a:t>
            </a:r>
            <a:r>
              <a:rPr lang="ru-RU" sz="2400" dirty="0" smtClean="0">
                <a:solidFill>
                  <a:prstClr val="black"/>
                </a:solidFill>
                <a:latin typeface="Calibri"/>
                <a:ea typeface="Calibri"/>
              </a:rPr>
              <a:t>услуг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4322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Расчет резерва на восстановление ОЦДИ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8012" y="24407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</a:rPr>
              <a:t>При расчете суммы затрат на формирование резерва на полное восстановление состава объектов </a:t>
            </a:r>
            <a:r>
              <a:rPr lang="ru-RU" sz="2400" dirty="0" smtClean="0">
                <a:solidFill>
                  <a:prstClr val="black"/>
                </a:solidFill>
              </a:rPr>
              <a:t>ОЦДИ, учитывается </a:t>
            </a:r>
            <a:r>
              <a:rPr lang="ru-RU" sz="2400" b="1" dirty="0">
                <a:solidFill>
                  <a:prstClr val="black"/>
                </a:solidFill>
              </a:rPr>
              <a:t>средний срок эксплуатации </a:t>
            </a:r>
            <a:r>
              <a:rPr lang="ru-RU" sz="2400" dirty="0">
                <a:solidFill>
                  <a:prstClr val="black"/>
                </a:solidFill>
              </a:rPr>
              <a:t>амортизируемого имущества, который не может быть менее срока полезного использования, определенного с учетом классификации основных средств, установленной Правительством Российской </a:t>
            </a:r>
            <a:r>
              <a:rPr lang="ru-RU" sz="2400" dirty="0" smtClean="0">
                <a:solidFill>
                  <a:prstClr val="black"/>
                </a:solidFill>
              </a:rPr>
              <a:t>Федерации </a:t>
            </a:r>
            <a:r>
              <a:rPr lang="ru-RU" sz="2000" dirty="0" smtClean="0">
                <a:solidFill>
                  <a:prstClr val="black"/>
                </a:solidFill>
              </a:rPr>
              <a:t>(Постановление № 1 от 01.01.2002)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4322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Расчет резерва на восстановление ОЦДИ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8012" y="24407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</a:rPr>
              <a:t>Резерв на полное восстановление состава объектов особо ценного движимого имущества направляется на их </a:t>
            </a:r>
            <a:r>
              <a:rPr lang="ru-RU" sz="2400" b="1" u="sng" dirty="0">
                <a:solidFill>
                  <a:prstClr val="black"/>
                </a:solidFill>
              </a:rPr>
              <a:t>приобретение (создание)</a:t>
            </a:r>
            <a:r>
              <a:rPr lang="ru-RU" sz="2400" dirty="0">
                <a:solidFill>
                  <a:prstClr val="black"/>
                </a:solidFill>
              </a:rPr>
              <a:t>, а также на модернизацию,  дооборудование, если в результате модернизации, дооборудования, увеличивается первоначально принятый срок полезного использования объекта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4322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Использование резерва на восстановление ОЦДИ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106879" y="394131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4" y="836712"/>
            <a:ext cx="903649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ст. </a:t>
            </a:r>
            <a:r>
              <a:rPr lang="ru-RU" sz="28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78.1. БК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Федеральный закон от 03.07.2016 N </a:t>
            </a:r>
            <a:r>
              <a:rPr lang="ru-RU" sz="1600" dirty="0" smtClean="0">
                <a:solidFill>
                  <a:prstClr val="black"/>
                </a:solidFill>
              </a:rPr>
              <a:t>345-ФЗ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«О </a:t>
            </a:r>
            <a:r>
              <a:rPr lang="ru-RU" sz="1600" dirty="0">
                <a:solidFill>
                  <a:prstClr val="black"/>
                </a:solidFill>
              </a:rPr>
              <a:t>внесении изменения в статью 78.1 Бюджетного кодекса Российской </a:t>
            </a:r>
            <a:r>
              <a:rPr lang="ru-RU" sz="1600" dirty="0" smtClean="0">
                <a:solidFill>
                  <a:prstClr val="black"/>
                </a:solidFill>
              </a:rPr>
              <a:t>Федерации»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endParaRPr lang="ru-RU" b="1" u="sng" dirty="0" smtClean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438086">
                    <a:lumMod val="50000"/>
                  </a:srgbClr>
                </a:solidFill>
              </a:rPr>
              <a:t>Предоставление предусмотренных настоящим пунктом субсидий, за исключением субсидий из бюджета Федерального фонда обязательного медицинского страхования, осуществляется в соответствии с соглашениями о предоставлении субсидии, заключаемыми между органами государственной власти (органами местного самоуправления), осуществляющими функции и полномочия учредителя, и бюджетными или автономными учреждениями</a:t>
            </a:r>
            <a:r>
              <a:rPr lang="ru-RU" sz="1600" dirty="0" smtClean="0">
                <a:solidFill>
                  <a:srgbClr val="438086">
                    <a:lumMod val="50000"/>
                  </a:srgbClr>
                </a:solidFill>
              </a:rPr>
              <a:t>.</a:t>
            </a:r>
          </a:p>
          <a:p>
            <a:pPr algn="ctr"/>
            <a:endParaRPr lang="ru-RU" sz="1600" dirty="0">
              <a:solidFill>
                <a:srgbClr val="438086">
                  <a:lumMod val="50000"/>
                </a:srgbClr>
              </a:solidFill>
            </a:endParaRPr>
          </a:p>
          <a:p>
            <a:pPr algn="ctr"/>
            <a:r>
              <a:rPr lang="ru-RU" sz="1600" b="1" dirty="0">
                <a:solidFill>
                  <a:srgbClr val="438086">
                    <a:lumMod val="50000"/>
                  </a:srgbClr>
                </a:solidFill>
              </a:rPr>
              <a:t>Соглашения о предоставлении</a:t>
            </a:r>
            <a:r>
              <a:rPr lang="ru-RU" sz="1600" dirty="0">
                <a:solidFill>
                  <a:srgbClr val="438086">
                    <a:lumMod val="50000"/>
                  </a:srgbClr>
                </a:solidFill>
              </a:rPr>
              <a:t> предусмотренных настоящим пунктом </a:t>
            </a:r>
            <a:r>
              <a:rPr lang="ru-RU" sz="1600" b="1" dirty="0">
                <a:solidFill>
                  <a:srgbClr val="438086">
                    <a:lumMod val="50000"/>
                  </a:srgbClr>
                </a:solidFill>
              </a:rPr>
              <a:t>субсидий </a:t>
            </a:r>
            <a:r>
              <a:rPr lang="ru-RU" sz="1600" dirty="0">
                <a:solidFill>
                  <a:srgbClr val="438086">
                    <a:lumMod val="50000"/>
                  </a:srgbClr>
                </a:solidFill>
              </a:rPr>
              <a:t>федеральным бюджетным или автономным учреждениям, за исключением субсидий из бюджета Федерального фонда обязательного медицинского страхования, заключаются </a:t>
            </a:r>
            <a:r>
              <a:rPr lang="ru-RU" sz="1600" b="1" dirty="0">
                <a:solidFill>
                  <a:srgbClr val="438086">
                    <a:lumMod val="50000"/>
                  </a:srgbClr>
                </a:solidFill>
              </a:rPr>
              <a:t>в соответствии с типовой формой, утверждаемой Министерством финансов Российской Федерации</a:t>
            </a:r>
          </a:p>
          <a:p>
            <a:pPr algn="ctr"/>
            <a:endParaRPr lang="ru-RU" sz="1600" dirty="0">
              <a:solidFill>
                <a:srgbClr val="438086">
                  <a:lumMod val="50000"/>
                </a:srgbClr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           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0" y="14322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Порядок предоставления субсидии федеральному бюджетному или автономному учреждению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38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1.bp.blogspot.com/-aysoAL48NVk/S0DvbyWIojI/AAAAAAAAATs/MpZbhhs48fA/s1600/perga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50" y="119675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7435" y="2333778"/>
            <a:ext cx="3634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400" b="1" dirty="0">
                <a:solidFill>
                  <a:prstClr val="black"/>
                </a:solidFill>
              </a:rPr>
              <a:t>Соглашение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400" dirty="0" smtClean="0">
                <a:solidFill>
                  <a:prstClr val="black"/>
                </a:solidFill>
              </a:rPr>
              <a:t>о </a:t>
            </a:r>
            <a:r>
              <a:rPr lang="ru-RU" sz="1400" dirty="0">
                <a:solidFill>
                  <a:prstClr val="black"/>
                </a:solidFill>
              </a:rPr>
              <a:t>порядке и условиях предоставления </a:t>
            </a:r>
            <a:r>
              <a:rPr lang="ru-RU" sz="1400" dirty="0" smtClean="0">
                <a:solidFill>
                  <a:prstClr val="black"/>
                </a:solidFill>
              </a:rPr>
              <a:t>субсидии на выполнение </a:t>
            </a:r>
            <a:r>
              <a:rPr lang="ru-RU" sz="1400" dirty="0" err="1" smtClean="0">
                <a:solidFill>
                  <a:prstClr val="black"/>
                </a:solidFill>
              </a:rPr>
              <a:t>гос.задания</a:t>
            </a:r>
            <a:endParaRPr lang="ru-RU" sz="1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</a:rPr>
              <a:t>Приказ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бюджетного или автономного учреждения, выполняющего функции </a:t>
            </a:r>
            <a:r>
              <a:rPr lang="ru-RU" sz="1200" u="sng" dirty="0" smtClean="0">
                <a:solidFill>
                  <a:prstClr val="black"/>
                </a:solidFill>
              </a:rPr>
              <a:t>ГРБС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endParaRPr lang="ru-RU" sz="12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b="1" dirty="0" smtClean="0">
                <a:solidFill>
                  <a:prstClr val="black"/>
                </a:solidFill>
              </a:rPr>
              <a:t>Приказ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бюджетного или автономного учреждения – </a:t>
            </a:r>
            <a:r>
              <a:rPr lang="ru-RU" sz="1200" u="sng" dirty="0">
                <a:solidFill>
                  <a:prstClr val="black"/>
                </a:solidFill>
              </a:rPr>
              <a:t>для </a:t>
            </a:r>
            <a:r>
              <a:rPr lang="ru-RU" sz="1200" u="sng" dirty="0" smtClean="0">
                <a:solidFill>
                  <a:prstClr val="black"/>
                </a:solidFill>
              </a:rPr>
              <a:t>обособленных подразделений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027" y="1648832"/>
            <a:ext cx="14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Орган-учредитель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(учреждение)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962" y="1504816"/>
            <a:ext cx="2005094" cy="65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Учреждение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(обособленное подразделение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554993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Права сторон </a:t>
            </a:r>
          </a:p>
          <a:p>
            <a:pPr marL="228600" indent="-228600">
              <a:buFontTx/>
              <a:buAutoNum type="arabicPeriod"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Обязанности сторон</a:t>
            </a:r>
          </a:p>
          <a:p>
            <a:pPr marL="228600" indent="-228600">
              <a:buFontTx/>
              <a:buAutoNum type="arabicPeriod"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</a:rPr>
              <a:t>Ответственность сторон</a:t>
            </a:r>
          </a:p>
          <a:p>
            <a:pPr marL="228600" indent="-228600">
              <a:buFontTx/>
              <a:buAutoNum type="arabicPeriod"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ru-RU" sz="1200" b="1" dirty="0">
                <a:solidFill>
                  <a:prstClr val="black"/>
                </a:solidFill>
              </a:rPr>
              <a:t>Объем и периодичность перечисления субсидии в течение финансового года</a:t>
            </a:r>
            <a:endParaRPr lang="ru-RU" sz="1200" b="1" dirty="0">
              <a:solidFill>
                <a:prstClr val="black"/>
              </a:solidFill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endParaRPr lang="ru-RU" sz="1200" b="1" dirty="0" smtClean="0">
              <a:solidFill>
                <a:prstClr val="black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20072" y="3717032"/>
            <a:ext cx="3816424" cy="2428240"/>
          </a:xfrm>
          <a:prstGeom prst="wedgeRoundRectCallout">
            <a:avLst>
              <a:gd name="adj1" fmla="val -58934"/>
              <a:gd name="adj2" fmla="val 40002"/>
              <a:gd name="adj3" fmla="val 16667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случаев,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когда: </a:t>
            </a:r>
          </a:p>
          <a:p>
            <a:pPr algn="ctr"/>
            <a:r>
              <a:rPr lang="ru-RU" sz="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(выполнение работ) зависит от сезонных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условий.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проводятся реорганизационные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ликвидационные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мероприятия.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Выплаты (за счет средств субсидии на ГЗ) осуществляются 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Указа Президента Российской Федерации от 7 мая 2012 г. №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597.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364088" y="1504816"/>
            <a:ext cx="3312368" cy="1636152"/>
          </a:xfrm>
          <a:prstGeom prst="wedgeRoundRectCallout">
            <a:avLst>
              <a:gd name="adj1" fmla="val -64815"/>
              <a:gd name="adj2" fmla="val 36074"/>
              <a:gd name="adj3" fmla="val 16667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соответствии с </a:t>
            </a:r>
            <a:r>
              <a:rPr lang="ru-RU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типовой формой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утвержденной Министерством финансов Российской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  <a:p>
            <a:pPr algn="ctr"/>
            <a:r>
              <a:rPr lang="ru-RU" sz="1200" b="1" i="1" dirty="0">
                <a:solidFill>
                  <a:prstClr val="black"/>
                </a:solidFill>
                <a:cs typeface="Arial" panose="020B0604020202020204" pitchFamily="34" charset="0"/>
              </a:rPr>
              <a:t>*применяется при заключении соглашений на 2017 год (2018-2019 годы)  </a:t>
            </a:r>
            <a:endParaRPr lang="ru-RU" sz="1200" b="1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Изм. в  </a:t>
            </a:r>
            <a:r>
              <a:rPr lang="ru-RU" sz="1200" b="1" i="1" dirty="0">
                <a:solidFill>
                  <a:prstClr val="black"/>
                </a:solidFill>
                <a:cs typeface="Arial" panose="020B0604020202020204" pitchFamily="34" charset="0"/>
              </a:rPr>
              <a:t>БК </a:t>
            </a:r>
            <a:r>
              <a:rPr lang="ru-RU" sz="12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от </a:t>
            </a:r>
            <a:r>
              <a:rPr lang="ru-RU" sz="1200" b="1" i="1" dirty="0">
                <a:solidFill>
                  <a:prstClr val="black"/>
                </a:solidFill>
                <a:cs typeface="Arial" panose="020B0604020202020204" pitchFamily="34" charset="0"/>
              </a:rPr>
              <a:t>03.07.2016 № 345-ФЗ</a:t>
            </a:r>
            <a:endParaRPr lang="ru-RU" sz="12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Облако 12"/>
          <p:cNvSpPr/>
          <p:nvPr/>
        </p:nvSpPr>
        <p:spPr>
          <a:xfrm rot="21047658">
            <a:off x="4986764" y="1092829"/>
            <a:ext cx="1444658" cy="6037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п.44</a:t>
            </a:r>
            <a:r>
              <a:rPr lang="ru-RU" sz="800" dirty="0" smtClean="0">
                <a:solidFill>
                  <a:prstClr val="black"/>
                </a:solidFill>
              </a:rPr>
              <a:t> постановления № 640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 rot="21123547">
            <a:off x="8079976" y="1293328"/>
            <a:ext cx="983002" cy="5209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NEW</a:t>
            </a:r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310313" cy="944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7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 в силу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2. Настоящий приказ применяется при формировании Плана, начиная </a:t>
            </a:r>
          </a:p>
          <a:p>
            <a:r>
              <a:rPr lang="ru-RU" sz="2800" dirty="0"/>
              <a:t>с Планов на 2017 год (на 2017 год и на плановый период 2018 и 2019 годов), </a:t>
            </a:r>
          </a:p>
          <a:p>
            <a:r>
              <a:rPr lang="ru-RU" sz="2800" b="1" u="sng" dirty="0"/>
              <a:t>за исключением положения абзаца четвертого подпункта «б» пункта 2 изменений</a:t>
            </a:r>
            <a:r>
              <a:rPr lang="ru-RU" sz="2800" dirty="0"/>
              <a:t>, утверждаемых настоящим приказом, применяемого при формировании Плана </a:t>
            </a:r>
          </a:p>
          <a:p>
            <a:r>
              <a:rPr lang="ru-RU" sz="2800" dirty="0"/>
              <a:t>на 2018 год (на 2018 год и на плановый период 2019 и 2020 годов).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057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548680"/>
            <a:ext cx="6748983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28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График перечисления </a:t>
            </a:r>
            <a:r>
              <a:rPr lang="ru-RU" sz="2800" b="1" dirty="0" smtClean="0">
                <a:solidFill>
                  <a:srgbClr val="004821"/>
                </a:solidFill>
              </a:rPr>
              <a:t>субсидии </a:t>
            </a:r>
            <a:endParaRPr lang="ru-RU" sz="2800" b="1" dirty="0">
              <a:solidFill>
                <a:srgbClr val="00482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2315"/>
              </p:ext>
            </p:extLst>
          </p:nvPr>
        </p:nvGraphicFramePr>
        <p:xfrm>
          <a:off x="323528" y="1196752"/>
          <a:ext cx="8229600" cy="3276600"/>
        </p:xfrm>
        <a:graphic>
          <a:graphicData uri="http://schemas.openxmlformats.org/drawingml/2006/table">
            <a:tbl>
              <a:tblPr/>
              <a:tblGrid>
                <a:gridCol w="1902775"/>
                <a:gridCol w="957440"/>
                <a:gridCol w="898644"/>
                <a:gridCol w="1202419"/>
                <a:gridCol w="1202419"/>
                <a:gridCol w="1037103"/>
                <a:gridCol w="1028800"/>
              </a:tblGrid>
              <a:tr h="932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перечисления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Субсидии[1]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федеральной целевой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программы[2]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государственной программы Российской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Федерации[3]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 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 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             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733256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5877272"/>
            <a:ext cx="84339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График должен предусматривать первое в текущем финансовом году перечисление Субсидии в срок не позднее 15 рабочих дней со дня утверждения </a:t>
            </a:r>
            <a:b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главному распорядителю средств федерального бюджета лимитов бюджетных обязательств на предоставление Субсидии Учреждению.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федеральной целевой  программы(мм) Российской Федерации.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  <a:hlinkClick r:id="rId4"/>
              </a:rPr>
              <a:t>[3]</a:t>
            </a:r>
            <a:r>
              <a:rPr lang="ru-RU" sz="1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 Включается в случаях, когда Субсидия предоставляется в рамках государственной(</a:t>
            </a:r>
            <a:r>
              <a:rPr lang="ru-RU" sz="1000" dirty="0" err="1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ых</a:t>
            </a:r>
            <a:r>
              <a:rPr lang="ru-RU" sz="1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) программы(мм) Российской Федерации.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График перечисления </a:t>
            </a:r>
            <a:r>
              <a:rPr lang="ru-RU" sz="2800" b="1" dirty="0" smtClean="0">
                <a:solidFill>
                  <a:srgbClr val="004821"/>
                </a:solidFill>
              </a:rPr>
              <a:t>субсидии </a:t>
            </a:r>
            <a:endParaRPr lang="ru-RU" sz="2800" b="1" dirty="0">
              <a:solidFill>
                <a:srgbClr val="00482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72616"/>
              </p:ext>
            </p:extLst>
          </p:nvPr>
        </p:nvGraphicFramePr>
        <p:xfrm>
          <a:off x="323528" y="1196752"/>
          <a:ext cx="8280920" cy="3578352"/>
        </p:xfrm>
        <a:graphic>
          <a:graphicData uri="http://schemas.openxmlformats.org/drawingml/2006/table">
            <a:tbl>
              <a:tblPr/>
              <a:tblGrid>
                <a:gridCol w="1902775"/>
                <a:gridCol w="957440"/>
                <a:gridCol w="898644"/>
                <a:gridCol w="1202419"/>
                <a:gridCol w="1202419"/>
                <a:gridCol w="1037103"/>
                <a:gridCol w="1080120"/>
              </a:tblGrid>
              <a:tr h="932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перечисления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Субсидии[1]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федеральной целевой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программы[2]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государственной программы Российской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Федерации[3]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Сумма, рублей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0210190059 </a:t>
                      </a: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94 462 000,00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11.01.2016 до 25.01.2016 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35 267 000,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05.04.2016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849 700,00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до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31.12.2016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41  345 300,00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                                    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384" marR="243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5733256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5877272"/>
            <a:ext cx="843391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График должен предусматривать первое в текущем финансовом году перечисление Субсидии в срок не позднее 15 рабочих дней со дня утверждения </a:t>
            </a:r>
            <a:b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</a:b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главному распорядителю средств федерального бюджета лимитов бюджетных обязательств на предоставление Субсидии Учреждению.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федеральной целевой  программы(мм) Российской Федерации.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  <a:hlinkClick r:id="rId4"/>
              </a:rPr>
              <a:t>[3]</a:t>
            </a:r>
            <a:r>
              <a:rPr lang="ru-RU" sz="1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 Включается в случаях, когда Субсидия предоставляется в рамках государственной(</a:t>
            </a:r>
            <a:r>
              <a:rPr lang="ru-RU" sz="1000" dirty="0" err="1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ых</a:t>
            </a:r>
            <a:r>
              <a:rPr lang="ru-RU" sz="1000" dirty="0" smtClean="0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) программы(мм) Российской Федерации.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0" y="143222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4821"/>
                </a:solidFill>
              </a:rPr>
              <a:t>Субсидия на иные цели</a:t>
            </a:r>
            <a:endParaRPr lang="ru-RU" altLang="ru-RU" sz="2800" b="1" dirty="0">
              <a:solidFill>
                <a:srgbClr val="004821"/>
              </a:solidFill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16888" y="-3939"/>
            <a:ext cx="762000" cy="338137"/>
          </a:xfrm>
        </p:spPr>
        <p:txBody>
          <a:bodyPr/>
          <a:lstStyle/>
          <a:p>
            <a:pPr>
              <a:defRPr/>
            </a:pPr>
            <a:fld id="{6998FDA5-3756-452D-9942-45E129342C1E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43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1.bp.blogspot.com/-aysoAL48NVk/S0DvbyWIojI/AAAAAAAAATs/MpZbhhs48fA/s1600/perga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2348880"/>
            <a:ext cx="3634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400" b="1" dirty="0">
                <a:solidFill>
                  <a:prstClr val="black"/>
                </a:solidFill>
              </a:rPr>
              <a:t>Соглашение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400" dirty="0">
                <a:solidFill>
                  <a:prstClr val="black"/>
                </a:solidFill>
              </a:rPr>
              <a:t>о предоставлении субсидий </a:t>
            </a:r>
            <a:r>
              <a:rPr lang="ru-RU" sz="1400" dirty="0" smtClean="0">
                <a:solidFill>
                  <a:prstClr val="black"/>
                </a:solidFill>
              </a:rPr>
              <a:t>на предоставление </a:t>
            </a:r>
            <a:r>
              <a:rPr lang="ru-RU" sz="1400" dirty="0">
                <a:solidFill>
                  <a:prstClr val="black"/>
                </a:solidFill>
              </a:rPr>
              <a:t>субсидии в соответствии </a:t>
            </a:r>
            <a:r>
              <a:rPr lang="ru-RU" sz="1400" dirty="0" smtClean="0">
                <a:solidFill>
                  <a:prstClr val="black"/>
                </a:solidFill>
              </a:rPr>
              <a:t>с </a:t>
            </a:r>
            <a:r>
              <a:rPr lang="ru-RU" sz="1400" b="1" dirty="0">
                <a:solidFill>
                  <a:prstClr val="black"/>
                </a:solidFill>
              </a:rPr>
              <a:t>абзацем вторым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lang="ru-RU" sz="1400" b="1" dirty="0" smtClean="0">
                <a:solidFill>
                  <a:prstClr val="black"/>
                </a:solidFill>
              </a:rPr>
              <a:t>пункта </a:t>
            </a:r>
            <a:r>
              <a:rPr lang="ru-RU" sz="1400" b="1" dirty="0">
                <a:solidFill>
                  <a:prstClr val="black"/>
                </a:solidFill>
              </a:rPr>
              <a:t>1 статьи 78.1 </a:t>
            </a:r>
            <a:r>
              <a:rPr lang="ru-RU" sz="1400" b="1" dirty="0" smtClean="0">
                <a:solidFill>
                  <a:prstClr val="black"/>
                </a:solidFill>
              </a:rPr>
              <a:t>БК РФ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9027" y="1648832"/>
            <a:ext cx="144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Орган-учредитель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(учреждение)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962" y="1504816"/>
            <a:ext cx="2005094" cy="65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Учреждение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(обособленное подразделение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24128" y="1687888"/>
            <a:ext cx="2664296" cy="733000"/>
          </a:xfrm>
          <a:prstGeom prst="wedgeRoundRectCallout">
            <a:avLst>
              <a:gd name="adj1" fmla="val -79916"/>
              <a:gd name="adj2" fmla="val 100906"/>
              <a:gd name="adj3" fmla="val 16667"/>
            </a:avLst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в соответствии с </a:t>
            </a:r>
            <a:r>
              <a:rPr lang="ru-RU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типовой формой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утвержденной Министерством финансов Российской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</p:txBody>
      </p:sp>
      <p:sp>
        <p:nvSpPr>
          <p:cNvPr id="14" name="Облако 13"/>
          <p:cNvSpPr/>
          <p:nvPr/>
        </p:nvSpPr>
        <p:spPr>
          <a:xfrm rot="21047658">
            <a:off x="4986764" y="1092829"/>
            <a:ext cx="1444658" cy="6037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п.1 ст. 78.1</a:t>
            </a:r>
            <a:r>
              <a:rPr lang="ru-RU" sz="800" dirty="0">
                <a:solidFill>
                  <a:prstClr val="black"/>
                </a:solidFill>
              </a:rPr>
              <a:t> </a:t>
            </a:r>
            <a:r>
              <a:rPr lang="ru-RU" sz="800" dirty="0" smtClean="0">
                <a:solidFill>
                  <a:prstClr val="black"/>
                </a:solidFill>
              </a:rPr>
              <a:t>Бюджетного кодекса РФ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 rot="21123547">
            <a:off x="8079976" y="1293328"/>
            <a:ext cx="983002" cy="52093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NEW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17" name="Picture 2" descr="http://1.bp.blogspot.com/-aysoAL48NVk/S0DvbyWIojI/AAAAAAAAATs/MpZbhhs48fA/s1600/pergamen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7363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7140" y="3818364"/>
            <a:ext cx="24153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>
                <a:solidFill>
                  <a:prstClr val="black"/>
                </a:solidFill>
                <a:cs typeface="Arial" panose="020B0604020202020204" pitchFamily="34" charset="0"/>
              </a:rPr>
              <a:t>Типовая </a:t>
            </a:r>
            <a:r>
              <a:rPr lang="ru-RU" sz="12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форма соглашения </a:t>
            </a:r>
            <a:r>
              <a:rPr lang="ru-RU" sz="1200" b="1" i="1" dirty="0">
                <a:solidFill>
                  <a:prstClr val="black"/>
                </a:solidFill>
              </a:rPr>
              <a:t>о предоставлении субсидий на предоставление субсидии в соответствии с абзацем вторым пункта 1 статьи 78.1 </a:t>
            </a:r>
            <a:r>
              <a:rPr lang="ru-RU" sz="1200" b="1" i="1" dirty="0" smtClean="0">
                <a:solidFill>
                  <a:prstClr val="black"/>
                </a:solidFill>
              </a:rPr>
              <a:t>БК РФ*</a:t>
            </a:r>
            <a:endParaRPr lang="ru-RU" sz="1200" b="1" i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2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100" b="1" i="1" dirty="0">
                <a:solidFill>
                  <a:prstClr val="black"/>
                </a:solidFill>
                <a:cs typeface="Arial" panose="020B0604020202020204" pitchFamily="34" charset="0"/>
              </a:rPr>
              <a:t>*</a:t>
            </a:r>
            <a:r>
              <a:rPr lang="ru-RU" sz="1100" b="1" i="1" dirty="0" smtClean="0">
                <a:solidFill>
                  <a:prstClr val="black"/>
                </a:solidFill>
                <a:cs typeface="Arial" panose="020B0604020202020204" pitchFamily="34" charset="0"/>
              </a:rPr>
              <a:t>применяется при заключении соглашений с 2017 года</a:t>
            </a:r>
            <a:endParaRPr lang="ru-RU" sz="11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Цели предоставления Субсидии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56776"/>
              </p:ext>
            </p:extLst>
          </p:nvPr>
        </p:nvGraphicFramePr>
        <p:xfrm>
          <a:off x="323528" y="1763030"/>
          <a:ext cx="8229600" cy="2376265"/>
        </p:xfrm>
        <a:graphic>
          <a:graphicData uri="http://schemas.openxmlformats.org/drawingml/2006/table">
            <a:tbl>
              <a:tblPr firstRow="1" firstCol="1" bandRow="1"/>
              <a:tblGrid>
                <a:gridCol w="801384"/>
                <a:gridCol w="1092657"/>
                <a:gridCol w="770255"/>
                <a:gridCol w="830973"/>
                <a:gridCol w="946250"/>
                <a:gridCol w="801384"/>
                <a:gridCol w="1237522"/>
                <a:gridCol w="1749175"/>
              </a:tblGrid>
              <a:tr h="1223125"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Код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федеральной целевой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программы[1]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государственной программы Российской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Федерации[2]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6115032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8" y="6121841"/>
            <a:ext cx="8712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федеральной целевой  программы(мм) Российской Федерации.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государственной(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ых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программы (мм) Российской Федерации.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Цели предоставления Субсидии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52141"/>
              </p:ext>
            </p:extLst>
          </p:nvPr>
        </p:nvGraphicFramePr>
        <p:xfrm>
          <a:off x="131385" y="980728"/>
          <a:ext cx="8964488" cy="4703556"/>
        </p:xfrm>
        <a:graphic>
          <a:graphicData uri="http://schemas.openxmlformats.org/drawingml/2006/table">
            <a:tbl>
              <a:tblPr firstRow="1" firstCol="1" bandRow="1"/>
              <a:tblGrid>
                <a:gridCol w="467544"/>
                <a:gridCol w="2664296"/>
                <a:gridCol w="720080"/>
                <a:gridCol w="720080"/>
                <a:gridCol w="1440160"/>
                <a:gridCol w="792088"/>
                <a:gridCol w="1008112"/>
                <a:gridCol w="1152128"/>
              </a:tblGrid>
              <a:tr h="1223125"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Код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федеральной целевой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программы[1] 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государственной программы Российской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Федерации[2]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выплаты стипендий обучающимся (студентам, интернам, ординаторам, курсантам, адъюнктам, аспирантам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и докторантам), а также осуществления выплат воспитанникам воинских частей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01-90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0706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26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осуществления мероприятий по реставрации объектов недвижимого имущества, находящегося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оперативном управлении федерального государственного учреждения, за исключением реконструкции с элементами реставрации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02-02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0503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6115032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8" y="6121841"/>
            <a:ext cx="8712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 bmk="">
                <a:solidFill>
                  <a:prstClr val="black"/>
                </a:solidFill>
                <a:latin typeface="Times New Roman Cyr" pitchFamily="18" charset="-52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федеральной целевой  программы(мм) Российской Федерации.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Включается в случаях, когда Субсидия предоставляется в рамках государственной(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ых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программы (мм) Российской Федерации.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Порядок расчета размера Субсидии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35819"/>
              </p:ext>
            </p:extLst>
          </p:nvPr>
        </p:nvGraphicFramePr>
        <p:xfrm>
          <a:off x="457199" y="1556792"/>
          <a:ext cx="8229601" cy="1314388"/>
        </p:xfrm>
        <a:graphic>
          <a:graphicData uri="http://schemas.openxmlformats.org/drawingml/2006/table">
            <a:tbl>
              <a:tblPr firstRow="1" firstCol="1" bandRow="1"/>
              <a:tblGrid>
                <a:gridCol w="370385"/>
                <a:gridCol w="1008112"/>
                <a:gridCol w="720080"/>
                <a:gridCol w="1224136"/>
                <a:gridCol w="2336838"/>
                <a:gridCol w="1670759"/>
                <a:gridCol w="899291"/>
              </a:tblGrid>
              <a:tr h="360104"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Код Субсидии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Средний размер выплаты, стоимость единицы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услуги/работы[1]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Количество выплат/объем услуг (работ)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Сумма, </a:t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сумма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сведения о нормативном правовом акте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[2]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20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5661248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5746993"/>
            <a:ext cx="86409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000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предоставлении Субсидии на цели, не исчисляемые количеством выплат и объемом услуг (работ) либо не имеющие среднего размера выплат, </a:t>
            </a:r>
          </a:p>
          <a:p>
            <a:pPr algn="just"/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установленного нормативными правовыми актами Российской Федерации, расчет суммы Субсидии осуществляется на основании утвержденной сметы, при этом графы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заполняются.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algn="just"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Указываются сведения о нормативном правовом акте Российской Федерации, устанавливающем размер (цену, тариф) либо порядок ее(его) установления.  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Порядок расчета размера Субсидии</a:t>
            </a:r>
          </a:p>
          <a:p>
            <a:r>
              <a:rPr lang="ru-RU" sz="2800" b="1" dirty="0" smtClean="0">
                <a:solidFill>
                  <a:srgbClr val="004821"/>
                </a:solidFill>
              </a:rPr>
              <a:t>(пример заполнения) </a:t>
            </a:r>
            <a:endParaRPr lang="ru-RU" sz="2800" b="1" dirty="0">
              <a:solidFill>
                <a:srgbClr val="00482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55005"/>
              </p:ext>
            </p:extLst>
          </p:nvPr>
        </p:nvGraphicFramePr>
        <p:xfrm>
          <a:off x="457199" y="1556792"/>
          <a:ext cx="8229601" cy="5069777"/>
        </p:xfrm>
        <a:graphic>
          <a:graphicData uri="http://schemas.openxmlformats.org/drawingml/2006/table">
            <a:tbl>
              <a:tblPr firstRow="1" firstCol="1" bandRow="1"/>
              <a:tblGrid>
                <a:gridCol w="370385"/>
                <a:gridCol w="1944216"/>
                <a:gridCol w="720080"/>
                <a:gridCol w="792088"/>
                <a:gridCol w="2304256"/>
                <a:gridCol w="1080120"/>
                <a:gridCol w="1018456"/>
              </a:tblGrid>
              <a:tr h="360104"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Наименование Субсидии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Код Субсидии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Средний размер выплаты, стоимость единицы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услуги/работы[1]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Количество выплат/объем услуг (работ)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Сумма, </a:t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сумма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сведения о нормативном правовом акте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[2]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Субсидии в целях выплаты стипендий обучающимся (студентам, интернам, ординаторам, курсантам, адъюнктам, аспирантам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 докторантам), а также осуществления выплат воспитанникам воинских частей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01-90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4000,00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Постановление Правительства Российской Федерации от 08.12.2010 № 991 «О стипендиях докторантам федеральных государственных образовательных организаций высшего образования, образовательных организаций дополнительного профессионального образования и научных организаций»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100 000,00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52"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осуществления мероприятий по реставрации объектов недвижимого имущества, находящегося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оперативном управлении федерального государственного учреждения, за исключением реконструкции с элементами реставрации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02-02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3 500 000,00 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Стрелка влево 2"/>
          <p:cNvSpPr/>
          <p:nvPr/>
        </p:nvSpPr>
        <p:spPr>
          <a:xfrm>
            <a:off x="4499992" y="4869160"/>
            <a:ext cx="1008112" cy="86409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Сметный расчет</a:t>
            </a:r>
          </a:p>
        </p:txBody>
      </p:sp>
    </p:spTree>
    <p:extLst>
      <p:ext uri="{BB962C8B-B14F-4D97-AF65-F5344CB8AC3E}">
        <p14:creationId xmlns:p14="http://schemas.microsoft.com/office/powerpoint/2010/main" val="15125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График перечисления Субсидии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407697"/>
              </p:ext>
            </p:extLst>
          </p:nvPr>
        </p:nvGraphicFramePr>
        <p:xfrm>
          <a:off x="457200" y="1412776"/>
          <a:ext cx="8229600" cy="1316089"/>
        </p:xfrm>
        <a:graphic>
          <a:graphicData uri="http://schemas.openxmlformats.org/drawingml/2006/table">
            <a:tbl>
              <a:tblPr firstRow="1" firstCol="1" bandRow="1"/>
              <a:tblGrid>
                <a:gridCol w="1073514"/>
                <a:gridCol w="1789526"/>
                <a:gridCol w="575638"/>
                <a:gridCol w="855882"/>
                <a:gridCol w="1073514"/>
                <a:gridCol w="930615"/>
                <a:gridCol w="787210"/>
                <a:gridCol w="1143701"/>
              </a:tblGrid>
              <a:tr h="595482"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Наименование Субсидии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Код Субсидии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Сроки перечисления Субсидии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Сумма (руб.)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5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График перечисления Субсидии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65720"/>
              </p:ext>
            </p:extLst>
          </p:nvPr>
        </p:nvGraphicFramePr>
        <p:xfrm>
          <a:off x="457200" y="1412776"/>
          <a:ext cx="8229600" cy="3963760"/>
        </p:xfrm>
        <a:graphic>
          <a:graphicData uri="http://schemas.openxmlformats.org/drawingml/2006/table">
            <a:tbl>
              <a:tblPr firstRow="1" firstCol="1" bandRow="1"/>
              <a:tblGrid>
                <a:gridCol w="298376"/>
                <a:gridCol w="2564664"/>
                <a:gridCol w="575638"/>
                <a:gridCol w="855882"/>
                <a:gridCol w="1073514"/>
                <a:gridCol w="930615"/>
                <a:gridCol w="787210"/>
                <a:gridCol w="1143701"/>
              </a:tblGrid>
              <a:tr h="595482"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Наименование Субсидии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Код Субсидии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Сроки перечисления Субсидии 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 (для постановки на учет бюджетного обязательства, возникшего на основании соглашения о предоставлении субсидии)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Сумма (руб.)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Раздел, подраздел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Целевая статья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Вид расходов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6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10">
                          <a:solidFill>
                            <a:srgbClr val="000000"/>
                          </a:solidFill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38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выплаты стипендий обучающимся (студентам, интернам, ординаторам, курсантам, адъюнктам, аспирантам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и докторантам), а также осуществления выплат воспитанникам воинских частей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01-90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30.08.2016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0706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340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100 000,00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осуществления мероприятий по реставрации объектов недвижимого имущества, находящегося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 оперативном управлении федерального государственного учреждения, за исключением реконструкции с элементами реставрации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02-02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15.02.2016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0503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3 500 000,00</a:t>
                      </a:r>
                      <a:r>
                        <a:rPr lang="ru-RU" sz="100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9490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</a:t>
            </a:r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29.08.2016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05342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б</a:t>
            </a:r>
            <a:r>
              <a:rPr lang="ru-RU" dirty="0"/>
              <a:t>) в пункте 8:</a:t>
            </a:r>
          </a:p>
          <a:p>
            <a:r>
              <a:rPr lang="ru-RU" dirty="0" smtClean="0"/>
              <a:t>    в </a:t>
            </a:r>
            <a:r>
              <a:rPr lang="ru-RU" dirty="0"/>
              <a:t>Таблице 2:</a:t>
            </a:r>
          </a:p>
          <a:p>
            <a:r>
              <a:rPr lang="ru-RU" dirty="0" smtClean="0"/>
              <a:t>    наименование </a:t>
            </a:r>
            <a:r>
              <a:rPr lang="ru-RU" dirty="0"/>
              <a:t>графы 5 изложить в следующей редакции:</a:t>
            </a:r>
          </a:p>
          <a:p>
            <a:r>
              <a:rPr lang="ru-RU" dirty="0"/>
              <a:t>«субсидии на финансовое обеспечение выполнения государственного (муниципального) задания из федерального бюджета, бюджета субъекта Российской Федерации (местного бюджета)»;</a:t>
            </a:r>
          </a:p>
          <a:p>
            <a:r>
              <a:rPr lang="ru-RU" dirty="0" smtClean="0"/>
              <a:t>     </a:t>
            </a:r>
            <a:r>
              <a:rPr lang="ru-RU" sz="2400" dirty="0" smtClean="0"/>
              <a:t>дополнить </a:t>
            </a:r>
            <a:r>
              <a:rPr lang="ru-RU" sz="2400" dirty="0"/>
              <a:t>графой 5.1 «субсидии на финансовое обеспечение выполнения государственного задания из бюджета Федерального фонда обязательного медицинского страхования»;</a:t>
            </a:r>
          </a:p>
        </p:txBody>
      </p:sp>
    </p:spTree>
    <p:extLst>
      <p:ext uri="{BB962C8B-B14F-4D97-AF65-F5344CB8AC3E}">
        <p14:creationId xmlns:p14="http://schemas.microsoft.com/office/powerpoint/2010/main" val="22101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Отчет об использовании средств Субсидии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30663"/>
              </p:ext>
            </p:extLst>
          </p:nvPr>
        </p:nvGraphicFramePr>
        <p:xfrm>
          <a:off x="323528" y="2276872"/>
          <a:ext cx="8424936" cy="1610913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1512168"/>
                <a:gridCol w="432048"/>
                <a:gridCol w="1059679"/>
                <a:gridCol w="596505"/>
                <a:gridCol w="864096"/>
                <a:gridCol w="864096"/>
                <a:gridCol w="720080"/>
                <a:gridCol w="792088"/>
                <a:gridCol w="1152128"/>
              </a:tblGrid>
              <a:tr h="1848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субсидия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объекта ФАИП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плановых назначений,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[1]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Исполнено, руб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Курсовая разница,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[2]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исполнено, руб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Причина неисполнения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6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5877272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6188913"/>
            <a:ext cx="85689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в графе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Отчета об использовании средств Субсидии должно соответствовать значению планируемых поступлений средств Субсидии, указываемых в графе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Сведений.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Указывается положительная курсовая разница, возникающая при оплате за счет средств Субсидии обязательств в иностранной валюте.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5148064" y="1124744"/>
            <a:ext cx="2736304" cy="108012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при </a:t>
            </a:r>
            <a:r>
              <a:rPr lang="ru-RU" sz="1400" b="1" dirty="0" smtClean="0">
                <a:solidFill>
                  <a:prstClr val="black"/>
                </a:solidFill>
              </a:rPr>
              <a:t>оплате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обязательства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в иностранной валюте </a:t>
            </a:r>
          </a:p>
        </p:txBody>
      </p:sp>
    </p:spTree>
    <p:extLst>
      <p:ext uri="{BB962C8B-B14F-4D97-AF65-F5344CB8AC3E}">
        <p14:creationId xmlns:p14="http://schemas.microsoft.com/office/powerpoint/2010/main" val="40844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7E8B-0D22-4100-8BE7-1511D5A099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188640"/>
            <a:ext cx="9144000" cy="1125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4821"/>
                </a:solidFill>
              </a:rPr>
              <a:t>Отчет об использовании средств Субсидии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47389"/>
              </p:ext>
            </p:extLst>
          </p:nvPr>
        </p:nvGraphicFramePr>
        <p:xfrm>
          <a:off x="179512" y="921171"/>
          <a:ext cx="8928993" cy="4587831"/>
        </p:xfrm>
        <a:graphic>
          <a:graphicData uri="http://schemas.openxmlformats.org/drawingml/2006/table">
            <a:tbl>
              <a:tblPr firstRow="1" firstCol="1" bandRow="1"/>
              <a:tblGrid>
                <a:gridCol w="365942"/>
                <a:gridCol w="1938314"/>
                <a:gridCol w="576064"/>
                <a:gridCol w="1080120"/>
                <a:gridCol w="723621"/>
                <a:gridCol w="878262"/>
                <a:gridCol w="878262"/>
                <a:gridCol w="731885"/>
                <a:gridCol w="805073"/>
                <a:gridCol w="951450"/>
              </a:tblGrid>
              <a:tr h="1848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Целевая субсидия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по бюджетной классификации Российской Федерации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 объекта ФАИП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плановых назначений,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[1]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Исполнено, руб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Курсовая разница,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[2]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исполнено, руб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Причина неисполнения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выплаты стипендий обучающимся (студентам, интернам, ординаторам, курсантам, адъюнктам, аспирантам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и докторантам), а также осуществления выплат воспитанникам воинских частей</a:t>
                      </a: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01-09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100 000,00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80 000,00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20 000,00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Отчисление из образовательного учреждения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Субсидии в целях осуществления мероприятий по реставрации объектов недвижимого имущества, находящегося </a:t>
                      </a:r>
                    </a:p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в оперативном управлении федерального государственного учреждения, за исключением реконструкции с элементами реставрации</a:t>
                      </a: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02-02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3 500 000,00</a:t>
                      </a:r>
                      <a:r>
                        <a:rPr lang="ru-RU" sz="1050" dirty="0">
                          <a:effectLst/>
                          <a:latin typeface="Times New Roman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543 281,00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43 281,00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78" marR="6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6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528" y="618256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6188913"/>
            <a:ext cx="85689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baseline="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[</a:t>
            </a:r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1]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в графе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Отчета об использовании средств Субсидии должно соответствовать значению планируемых поступлений средств Субсидии, указываемых в графе 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ru-RU" sz="1000" dirty="0" smtClean="0" bmk="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Сведений.</a:t>
            </a:r>
            <a:endParaRPr lang="ru-RU" sz="600" dirty="0" smtClean="0" bmk="">
              <a:solidFill>
                <a:prstClr val="black"/>
              </a:solidFill>
              <a:cs typeface="Arial" pitchFamily="34" charset="0"/>
            </a:endParaRPr>
          </a:p>
          <a:p>
            <a:pPr eaLnBrk="0" hangingPunct="0"/>
            <a:r>
              <a:rPr lang="ru-RU" sz="1000" baseline="30000" dirty="0" smtClean="0" bmk="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Указывается положительная курсовая разница, возникающая при оплате за счет средств Субсидии обязательств в иностранной валюте.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9490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</a:t>
            </a:r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29.08.2016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05342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/>
              <a:t>Установить </a:t>
            </a:r>
            <a:r>
              <a:rPr lang="ru-RU" sz="2400" dirty="0"/>
              <a:t>что, органом, осуществляющим функции и полномочия учредителя</a:t>
            </a:r>
            <a:r>
              <a:rPr lang="ru-RU" sz="2400" b="1" dirty="0"/>
              <a:t>, может быть установлено требование </a:t>
            </a:r>
            <a:r>
              <a:rPr lang="ru-RU" sz="2400" dirty="0"/>
              <a:t>о составлении Плана </a:t>
            </a:r>
            <a:r>
              <a:rPr lang="ru-RU" sz="2400" dirty="0" smtClean="0"/>
              <a:t>в </a:t>
            </a:r>
            <a:r>
              <a:rPr lang="ru-RU" sz="2400" dirty="0"/>
              <a:t>соответствии с положениями настоящего приказа, начиная с Плана на 2017 год (на 2017 год и на плановый период 2018 и 2019 годов</a:t>
            </a:r>
            <a:r>
              <a:rPr lang="ru-RU" sz="2400" b="1" dirty="0"/>
              <a:t>), с учетом положения абзаца четвертого подпункта «б» пункта 2 </a:t>
            </a:r>
            <a:r>
              <a:rPr lang="ru-RU" sz="2400" dirty="0"/>
              <a:t>изменений, утверждаемых настоящим приказом.</a:t>
            </a:r>
          </a:p>
        </p:txBody>
      </p:sp>
    </p:spTree>
    <p:extLst>
      <p:ext uri="{BB962C8B-B14F-4D97-AF65-F5344CB8AC3E}">
        <p14:creationId xmlns:p14="http://schemas.microsoft.com/office/powerpoint/2010/main" val="35790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 rot="20735969">
            <a:off x="106879" y="394131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prstClr val="white"/>
                </a:solidFill>
              </a:rPr>
              <a:t>NEW</a:t>
            </a:r>
            <a:endParaRPr lang="ru-RU" sz="6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6339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К представляемому на утверждение проекту Плана </a:t>
            </a:r>
            <a:r>
              <a:rPr lang="ru-RU" sz="3200" b="1" dirty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прилагаются</a:t>
            </a:r>
            <a:endParaRPr lang="ru-RU" sz="3200" dirty="0" smtClean="0">
              <a:solidFill>
                <a:prstClr val="black"/>
              </a:solidFill>
              <a:latin typeface="Times New Roman CYR"/>
              <a:ea typeface="Times New Roman"/>
              <a:cs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обоснования </a:t>
            </a:r>
            <a:r>
              <a:rPr lang="ru-RU" sz="3200" b="1" dirty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(расчеты) </a:t>
            </a:r>
            <a:r>
              <a:rPr lang="ru-RU" sz="3200" dirty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плановых показателей по выплатам, </a:t>
            </a:r>
            <a:endParaRPr lang="ru-RU" sz="3200" dirty="0" smtClean="0">
              <a:solidFill>
                <a:prstClr val="black"/>
              </a:solidFill>
              <a:latin typeface="Times New Roman CYR"/>
              <a:ea typeface="Times New Roman"/>
              <a:cs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3200" dirty="0" smtClean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использованных </a:t>
            </a:r>
            <a:r>
              <a:rPr lang="ru-RU" sz="3200" dirty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при формировании </a:t>
            </a:r>
            <a:r>
              <a:rPr lang="ru-RU" sz="3200" dirty="0" smtClean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Плана</a:t>
            </a:r>
            <a:endParaRPr lang="ru-RU" sz="3200" dirty="0">
              <a:solidFill>
                <a:prstClr val="black"/>
              </a:solidFill>
              <a:latin typeface="Times New Roman CYR"/>
              <a:ea typeface="Times New Roman"/>
              <a:cs typeface="Calibri"/>
            </a:endParaRPr>
          </a:p>
          <a:p>
            <a:pPr indent="342900" algn="ctr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 CYR"/>
                <a:ea typeface="Times New Roman"/>
                <a:cs typeface="Calibri"/>
              </a:rPr>
              <a:t>(Приложение №2)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1" y="294908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Российской Федерации </a:t>
            </a:r>
            <a:endParaRPr lang="ru-RU" sz="1600" b="1" u="sng" dirty="0" smtClean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</a:t>
            </a:r>
            <a:r>
              <a:rPr lang="ru-RU" sz="16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июля 2010 г. № </a:t>
            </a:r>
            <a:r>
              <a:rPr lang="ru-RU" sz="16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81н»</a:t>
            </a:r>
          </a:p>
          <a:p>
            <a:pPr algn="ctr"/>
            <a:r>
              <a:rPr lang="ru-RU" sz="1600" b="1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от 29.08.2016</a:t>
            </a:r>
            <a:endParaRPr lang="ru-RU" sz="16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ea typeface="Times New Roman"/>
                <a:cs typeface="Calibri"/>
              </a:rPr>
              <a:t>Обоснования (расчеты) плановых показателей по выплатам формируются с учетом норм трудовых, материальных, технических ресурсов, используемых для оказания услуг (выполнения работ)</a:t>
            </a:r>
            <a:endParaRPr lang="ru-RU" sz="2400" b="1" dirty="0" smtClean="0">
              <a:ea typeface="Times New Roman"/>
              <a:cs typeface="Calibri"/>
            </a:endParaRPr>
          </a:p>
          <a:p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94908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финансов Российской Федерации </a:t>
            </a:r>
          </a:p>
          <a:p>
            <a:pPr algn="ctr"/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Требования к плану финансово-хозяйственной деятельности государственного (муниципального) учреждения, утвержденные приказом Министерства финансов Российской Федерации от 28 июля 2010 г. № 81н»</a:t>
            </a:r>
          </a:p>
          <a:p>
            <a:pPr algn="ctr"/>
            <a:r>
              <a:rPr lang="ru-RU" sz="1400" b="1" u="sng" dirty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от 29.08.2016</a:t>
            </a:r>
          </a:p>
        </p:txBody>
      </p:sp>
    </p:spTree>
    <p:extLst>
      <p:ext uri="{BB962C8B-B14F-4D97-AF65-F5344CB8AC3E}">
        <p14:creationId xmlns:p14="http://schemas.microsoft.com/office/powerpoint/2010/main" val="584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2420-22A9-464B-8D1C-D462FDD9A39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 rot="20735969">
            <a:off x="38833" y="394130"/>
            <a:ext cx="888659" cy="71817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prstClr val="white"/>
                </a:solidFill>
              </a:rPr>
              <a:t>NEW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94908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43808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142н от 29.08.2016</a:t>
            </a:r>
            <a:endParaRPr lang="ru-RU" sz="1400" dirty="0">
              <a:solidFill>
                <a:srgbClr val="43808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200" dirty="0" smtClean="0"/>
              <a:t>Расчеты (обоснования) плановых показателей по выплатам за счет субсидий осуществляется с учетом затрат, применяемых при обосновании бюджетных ассигнований главными распорядителями бюджетных средств в целях формирования проекта закона (решения) о бюджете на очередной финансовый год и плановый период,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200" dirty="0" smtClean="0"/>
              <a:t>а также с учетом требований, установленных нормативными правовыми актами, в том числе ГОСТами, СНиПами, СанПиНами, стандартами, порядками и регламентами (паспортами) оказания государственной (муниципальной) 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9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7749</TotalTime>
  <Words>4507</Words>
  <Application>Microsoft Office PowerPoint</Application>
  <PresentationFormat>Экран (4:3)</PresentationFormat>
  <Paragraphs>1499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Тема Office</vt:lpstr>
      <vt:lpstr>9_Городская</vt:lpstr>
      <vt:lpstr>1_Тема Office</vt:lpstr>
      <vt:lpstr>2_Тема Office</vt:lpstr>
      <vt:lpstr>Лист</vt:lpstr>
      <vt:lpstr>Презентация PowerPoint</vt:lpstr>
      <vt:lpstr>Презентация PowerPoint</vt:lpstr>
      <vt:lpstr>Приказ 142н от 29.08.2016 </vt:lpstr>
      <vt:lpstr>Вступление в силу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типа изменений в учете</dc:title>
  <dc:creator>Ефанов Александр Александрович</dc:creator>
  <cp:lastModifiedBy>СЕЛЕЗНЕВА ГАЛИНА АНАТОЛЬЕВНА</cp:lastModifiedBy>
  <cp:revision>821</cp:revision>
  <cp:lastPrinted>2016-08-11T17:09:34Z</cp:lastPrinted>
  <dcterms:created xsi:type="dcterms:W3CDTF">2015-02-18T15:38:38Z</dcterms:created>
  <dcterms:modified xsi:type="dcterms:W3CDTF">2016-09-14T06:21:33Z</dcterms:modified>
</cp:coreProperties>
</file>