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74" r:id="rId2"/>
    <p:sldId id="396" r:id="rId3"/>
    <p:sldId id="398" r:id="rId4"/>
    <p:sldId id="397" r:id="rId5"/>
    <p:sldId id="412" r:id="rId6"/>
    <p:sldId id="413" r:id="rId7"/>
    <p:sldId id="414" r:id="rId8"/>
    <p:sldId id="415" r:id="rId9"/>
    <p:sldId id="416" r:id="rId10"/>
    <p:sldId id="417" r:id="rId11"/>
    <p:sldId id="404" r:id="rId12"/>
    <p:sldId id="405" r:id="rId13"/>
    <p:sldId id="406" r:id="rId14"/>
    <p:sldId id="407" r:id="rId15"/>
    <p:sldId id="408" r:id="rId16"/>
    <p:sldId id="409" r:id="rId17"/>
    <p:sldId id="278" r:id="rId18"/>
    <p:sldId id="399" r:id="rId19"/>
    <p:sldId id="411" r:id="rId20"/>
    <p:sldId id="402" r:id="rId21"/>
    <p:sldId id="400" r:id="rId22"/>
    <p:sldId id="401" r:id="rId23"/>
    <p:sldId id="418" r:id="rId2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387"/>
    <a:srgbClr val="007434"/>
    <a:srgbClr val="00B0F0"/>
    <a:srgbClr val="87FDFD"/>
    <a:srgbClr val="F8FFB3"/>
    <a:srgbClr val="CDC5FD"/>
    <a:srgbClr val="BCF1FC"/>
    <a:srgbClr val="C5DAE7"/>
    <a:srgbClr val="66FF33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05" autoAdjust="0"/>
  </p:normalViewPr>
  <p:slideViewPr>
    <p:cSldViewPr>
      <p:cViewPr>
        <p:scale>
          <a:sx n="80" d="100"/>
          <a:sy n="80" d="100"/>
        </p:scale>
        <p:origin x="60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9B1A586-746A-4EE5-B5F2-0705F6F3F639}" type="datetimeFigureOut">
              <a:rPr lang="ru-RU"/>
              <a:pPr>
                <a:defRPr/>
              </a:pPr>
              <a:t>16.07.2018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4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A88D9A0-84AD-4303-BF6C-75CE4BF01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480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48100" y="9426576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27" tIns="45015" rIns="90027" bIns="45015" anchor="b"/>
          <a:lstStyle/>
          <a:p>
            <a:pPr algn="r" defTabSz="895290"/>
            <a:fld id="{ACF13F74-8565-420E-AF7E-D48A475BA43B}" type="slidenum">
              <a:rPr lang="ru-RU" sz="1200">
                <a:latin typeface="Calibri" pitchFamily="34" charset="0"/>
                <a:cs typeface="Times New Roman" pitchFamily="18" charset="0"/>
              </a:rPr>
              <a:pPr algn="r" defTabSz="895290"/>
              <a:t>1</a:t>
            </a:fld>
            <a:endParaRPr lang="ru-RU" sz="1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5700" cy="3724275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464050"/>
          </a:xfrm>
          <a:noFill/>
          <a:ln/>
        </p:spPr>
        <p:txBody>
          <a:bodyPr lIns="90027" tIns="45015" rIns="90027" bIns="45015"/>
          <a:lstStyle/>
          <a:p>
            <a:pPr marL="234934" indent="-234934" eaLnBrk="1" hangingPunct="1">
              <a:lnSpc>
                <a:spcPct val="90000"/>
              </a:lnSpc>
            </a:pPr>
            <a:r>
              <a:rPr lang="ru-RU" smtClean="0"/>
              <a:t>Титул</a:t>
            </a:r>
          </a:p>
          <a:p>
            <a:pPr marL="234934" indent="-234934"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88D9A0-84AD-4303-BF6C-75CE4BF0182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47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48100" y="9426576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27" tIns="45015" rIns="90027" bIns="45015" anchor="b"/>
          <a:lstStyle/>
          <a:p>
            <a:pPr algn="r" defTabSz="895290"/>
            <a:fld id="{595D73CF-FA00-4920-8287-5DC31F9B2F0D}" type="slidenum">
              <a:rPr lang="ru-RU" sz="1200">
                <a:latin typeface="Calibri" pitchFamily="34" charset="0"/>
                <a:cs typeface="Times New Roman" pitchFamily="18" charset="0"/>
              </a:rPr>
              <a:pPr algn="r" defTabSz="895290"/>
              <a:t>5</a:t>
            </a:fld>
            <a:endParaRPr lang="ru-RU" sz="1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5700" cy="37242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464050"/>
          </a:xfrm>
          <a:noFill/>
          <a:ln/>
        </p:spPr>
        <p:txBody>
          <a:bodyPr lIns="90027" tIns="45015" rIns="90027" bIns="45015"/>
          <a:lstStyle/>
          <a:p>
            <a:pPr marL="234934" indent="-234934" eaLnBrk="1" hangingPunct="1">
              <a:lnSpc>
                <a:spcPct val="90000"/>
              </a:lnSpc>
            </a:pPr>
            <a:r>
              <a:rPr lang="ru-RU" smtClean="0"/>
              <a:t>Титул</a:t>
            </a:r>
          </a:p>
          <a:p>
            <a:pPr marL="234934" indent="-234934"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48100" y="9426576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27" tIns="45015" rIns="90027" bIns="45015" anchor="b"/>
          <a:lstStyle/>
          <a:p>
            <a:pPr algn="r" defTabSz="895290"/>
            <a:fld id="{595D73CF-FA00-4920-8287-5DC31F9B2F0D}" type="slidenum">
              <a:rPr lang="ru-RU" sz="1200">
                <a:latin typeface="Calibri" pitchFamily="34" charset="0"/>
                <a:cs typeface="Times New Roman" pitchFamily="18" charset="0"/>
              </a:rPr>
              <a:pPr algn="r" defTabSz="895290"/>
              <a:t>6</a:t>
            </a:fld>
            <a:endParaRPr lang="ru-RU" sz="1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5700" cy="37242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464050"/>
          </a:xfrm>
          <a:noFill/>
          <a:ln/>
        </p:spPr>
        <p:txBody>
          <a:bodyPr lIns="90027" tIns="45015" rIns="90027" bIns="45015"/>
          <a:lstStyle/>
          <a:p>
            <a:pPr marL="234934" indent="-234934" eaLnBrk="1" hangingPunct="1">
              <a:lnSpc>
                <a:spcPct val="90000"/>
              </a:lnSpc>
            </a:pPr>
            <a:r>
              <a:rPr lang="ru-RU" smtClean="0"/>
              <a:t>Титул</a:t>
            </a:r>
          </a:p>
          <a:p>
            <a:pPr marL="234934" indent="-234934"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48100" y="9426576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27" tIns="45015" rIns="90027" bIns="45015" anchor="b"/>
          <a:lstStyle/>
          <a:p>
            <a:pPr algn="r" defTabSz="895290"/>
            <a:fld id="{595D73CF-FA00-4920-8287-5DC31F9B2F0D}" type="slidenum">
              <a:rPr lang="ru-RU" sz="1200">
                <a:latin typeface="Calibri" pitchFamily="34" charset="0"/>
                <a:cs typeface="Times New Roman" pitchFamily="18" charset="0"/>
              </a:rPr>
              <a:pPr algn="r" defTabSz="895290"/>
              <a:t>7</a:t>
            </a:fld>
            <a:endParaRPr lang="ru-RU" sz="1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5700" cy="37242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464050"/>
          </a:xfrm>
          <a:noFill/>
          <a:ln/>
        </p:spPr>
        <p:txBody>
          <a:bodyPr lIns="90027" tIns="45015" rIns="90027" bIns="45015"/>
          <a:lstStyle/>
          <a:p>
            <a:pPr marL="234934" indent="-234934" eaLnBrk="1" hangingPunct="1">
              <a:lnSpc>
                <a:spcPct val="90000"/>
              </a:lnSpc>
            </a:pPr>
            <a:r>
              <a:rPr lang="ru-RU" smtClean="0"/>
              <a:t>Титул</a:t>
            </a:r>
          </a:p>
          <a:p>
            <a:pPr marL="234934" indent="-234934"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05858-EBF7-45C3-B15E-4751E9DE4B53}" type="datetime1">
              <a:rPr lang="ru-RU" smtClean="0"/>
              <a:pPr>
                <a:defRPr/>
              </a:pPr>
              <a:t>16.07.2018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32836-BE5D-489F-BD42-7CDC870F2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D5F20-7079-4DDC-BDD1-C3EFDCC01D6A}" type="datetime1">
              <a:rPr lang="ru-RU" smtClean="0"/>
              <a:pPr>
                <a:defRPr/>
              </a:pPr>
              <a:t>16.07.2018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80E87-345E-4933-968E-8AF0DDFD1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779BC-F852-44E7-850B-BE5C8CB7798D}" type="datetime1">
              <a:rPr lang="ru-RU" smtClean="0"/>
              <a:pPr>
                <a:defRPr/>
              </a:pPr>
              <a:t>16.07.2018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860A9-C24E-466E-BF07-1151378D8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7FE6B-C476-434D-8C59-35062CB726D2}" type="datetime1">
              <a:rPr lang="ru-RU" smtClean="0"/>
              <a:pPr>
                <a:defRPr/>
              </a:pPr>
              <a:t>16.07.2018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A995F-35F1-4F6C-9836-DAF89A147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AB973-821B-48D9-A214-1B3CAC4062A1}" type="datetime1">
              <a:rPr lang="ru-RU" smtClean="0"/>
              <a:pPr>
                <a:defRPr/>
              </a:pPr>
              <a:t>16.07.2018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CD31E-ABE9-4C9B-99ED-2B77253BB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Shablo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115888"/>
            <a:ext cx="5759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83381E-C92E-4053-89A3-5E816D50F015}" type="datetime1">
              <a:rPr lang="ru-RU" smtClean="0"/>
              <a:pPr>
                <a:defRPr/>
              </a:pPr>
              <a:t>16.07.2018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79503-00FF-456B-9D0B-22D85ECB2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3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400" b="1" kern="1200" dirty="0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186D11681A31339C062F220E31DDCD635F799C999C250524380E7326315397585621D5D4986F059O4HAN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/>
          </p:cNvSpPr>
          <p:nvPr>
            <p:ph type="ctrTitle" idx="4294967295"/>
          </p:nvPr>
        </p:nvSpPr>
        <p:spPr>
          <a:xfrm>
            <a:off x="179388" y="1196975"/>
            <a:ext cx="8748712" cy="3571875"/>
          </a:xfrm>
        </p:spPr>
        <p:txBody>
          <a:bodyPr/>
          <a:lstStyle/>
          <a:p>
            <a:pPr algn="ctr">
              <a:defRPr/>
            </a:pPr>
            <a:r>
              <a:rPr lang="ru-RU" sz="2800" b="0" i="1" cap="all" dirty="0" smtClean="0">
                <a:solidFill>
                  <a:srgbClr val="162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/>
                <a:cs typeface="Times New Roman" panose="02020603050405020304" pitchFamily="18" charset="0"/>
              </a:rPr>
              <a:t>Актуальные  вопросы организации внутреннего контроля, аудита </a:t>
            </a:r>
            <a:br>
              <a:rPr lang="ru-RU" sz="2800" b="0" i="1" cap="all" dirty="0" smtClean="0">
                <a:solidFill>
                  <a:srgbClr val="162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/>
                <a:cs typeface="Times New Roman" panose="02020603050405020304" pitchFamily="18" charset="0"/>
              </a:rPr>
            </a:br>
            <a:r>
              <a:rPr lang="ru-RU" sz="2800" b="0" i="1" cap="all" dirty="0" smtClean="0">
                <a:solidFill>
                  <a:srgbClr val="1623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/>
                <a:cs typeface="Times New Roman" panose="02020603050405020304" pitchFamily="18" charset="0"/>
              </a:rPr>
              <a:t>и антикоррупционной деятельности федерального казначейства </a:t>
            </a:r>
            <a:endParaRPr sz="2800" b="0" i="1" cap="all" dirty="0" smtClean="0">
              <a:solidFill>
                <a:srgbClr val="1623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/>
              <a:cs typeface="Times New Roman" panose="02020603050405020304" pitchFamily="18" charset="0"/>
            </a:endParaRPr>
          </a:p>
        </p:txBody>
      </p:sp>
      <p:sp>
        <p:nvSpPr>
          <p:cNvPr id="11351" name="Text Box 87"/>
          <p:cNvSpPr txBox="1">
            <a:spLocks noChangeArrowheads="1"/>
          </p:cNvSpPr>
          <p:nvPr/>
        </p:nvSpPr>
        <p:spPr bwMode="auto">
          <a:xfrm>
            <a:off x="5220072" y="5013176"/>
            <a:ext cx="37726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800" smtClean="0">
                <a:solidFill>
                  <a:srgbClr val="162387"/>
                </a:solidFill>
                <a:latin typeface="Times New Roman" pitchFamily="18" charset="0"/>
              </a:rPr>
              <a:t>Заместитель руководителя </a:t>
            </a:r>
            <a:br>
              <a:rPr lang="ru-RU" sz="1800" smtClean="0">
                <a:solidFill>
                  <a:srgbClr val="162387"/>
                </a:solidFill>
                <a:latin typeface="Times New Roman" pitchFamily="18" charset="0"/>
              </a:rPr>
            </a:br>
            <a:r>
              <a:rPr lang="ru-RU" sz="1800" smtClean="0">
                <a:solidFill>
                  <a:srgbClr val="162387"/>
                </a:solidFill>
                <a:latin typeface="Times New Roman" pitchFamily="18" charset="0"/>
              </a:rPr>
              <a:t>Федерального казначейства</a:t>
            </a:r>
            <a:endParaRPr lang="en-US" sz="1800">
              <a:solidFill>
                <a:srgbClr val="162387"/>
              </a:solidFill>
              <a:latin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180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Михайлик Александр Георгиевич</a:t>
            </a:r>
            <a:endParaRPr lang="ru-RU" sz="180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220072" y="6021288"/>
            <a:ext cx="1431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smtClean="0">
                <a:solidFill>
                  <a:srgbClr val="162387"/>
                </a:solidFill>
                <a:latin typeface="Times New Roman" pitchFamily="18" charset="0"/>
              </a:rPr>
              <a:t>июль 2018 </a:t>
            </a:r>
            <a:r>
              <a:rPr lang="ru-RU" sz="1400">
                <a:solidFill>
                  <a:srgbClr val="162387"/>
                </a:solidFill>
                <a:latin typeface="Times New Roman" pitchFamily="18" charset="0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Группа 18"/>
          <p:cNvGrpSpPr>
            <a:grpSpLocks/>
          </p:cNvGrpSpPr>
          <p:nvPr/>
        </p:nvGrpSpPr>
        <p:grpSpPr bwMode="auto">
          <a:xfrm>
            <a:off x="971550" y="2140988"/>
            <a:ext cx="3600450" cy="836017"/>
            <a:chOff x="3059832" y="3204468"/>
            <a:chExt cx="2247244" cy="779253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059832" y="3204468"/>
              <a:ext cx="2202300" cy="77925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737" name="TextBox 17"/>
            <p:cNvSpPr txBox="1">
              <a:spLocks noChangeArrowheads="1"/>
            </p:cNvSpPr>
            <p:nvPr/>
          </p:nvSpPr>
          <p:spPr bwMode="auto">
            <a:xfrm>
              <a:off x="3059832" y="3264007"/>
              <a:ext cx="2247244" cy="545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3200" b="1" smtClean="0">
                  <a:solidFill>
                    <a:schemeClr val="bg1"/>
                  </a:solidFill>
                  <a:latin typeface="Calibri" pitchFamily="34" charset="0"/>
                </a:rPr>
                <a:t>479 человек</a:t>
              </a:r>
              <a:endParaRPr lang="ru-RU" altLang="ru-RU" sz="32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0825" y="105987"/>
            <a:ext cx="864235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ker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 </a:t>
            </a:r>
            <a:r>
              <a:rPr lang="ru-RU" sz="2200" b="1" kern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контролеров </a:t>
            </a:r>
            <a:r>
              <a:rPr lang="ru-RU" sz="2200" b="1" ker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kern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аудиторов</a:t>
            </a:r>
            <a:endParaRPr lang="ru-RU" sz="2200" b="1" ker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ker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179389" y="1139299"/>
            <a:ext cx="8740775" cy="838676"/>
          </a:xfrm>
          <a:prstGeom prst="roundRect">
            <a:avLst>
              <a:gd name="adj" fmla="val 21750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>
                <a:solidFill>
                  <a:schemeClr val="bg1"/>
                </a:solidFill>
                <a:latin typeface="+mn-lt"/>
                <a:cs typeface="Times New Roman" pitchFamily="18" charset="0"/>
              </a:rPr>
              <a:t>Актуализация пула </a:t>
            </a:r>
            <a:r>
              <a:rPr lang="ru-RU" sz="2100" b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внутренних контролеров </a:t>
            </a:r>
            <a:r>
              <a:rPr lang="ru-RU" sz="2100" b="1">
                <a:solidFill>
                  <a:schemeClr val="bg1"/>
                </a:solidFill>
                <a:latin typeface="+mn-lt"/>
                <a:cs typeface="Times New Roman" pitchFamily="18" charset="0"/>
              </a:rPr>
              <a:t>и </a:t>
            </a:r>
            <a:r>
              <a:rPr lang="ru-RU" sz="2100" b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внутренних аудиторов</a:t>
            </a:r>
            <a:endParaRPr lang="ru-RU" sz="2100" b="1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>
                <a:solidFill>
                  <a:schemeClr val="bg1"/>
                </a:solidFill>
                <a:latin typeface="+mn-lt"/>
                <a:cs typeface="Times New Roman" pitchFamily="18" charset="0"/>
              </a:rPr>
              <a:t>Федерального казначейства (ежеквартально)</a:t>
            </a:r>
          </a:p>
        </p:txBody>
      </p:sp>
      <p:pic>
        <p:nvPicPr>
          <p:cNvPr id="30728" name="Picture 2" descr="http://avia.mvsm.ru/image.aspx?UNID=f415303f-266d-40ab-a1f1-8cdd43170460&amp;h=480&amp;w=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075190"/>
            <a:ext cx="3384550" cy="277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684213" y="5612913"/>
            <a:ext cx="4032250" cy="803731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Сотрудники </a:t>
            </a:r>
            <a:r>
              <a:rPr lang="ru-RU" altLang="ru-RU" sz="2000" b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ЦАФК, ТОФК</a:t>
            </a:r>
            <a:br>
              <a:rPr lang="ru-RU" altLang="ru-RU" sz="2000" b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altLang="ru-RU" sz="2000" b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и ФКУ «ЦОКР»</a:t>
            </a:r>
            <a:endParaRPr lang="ru-RU" altLang="ru-RU" sz="2000" b="1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F:\Казначейство\темп\Михалик\1st p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40987"/>
            <a:ext cx="3655331" cy="438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660232" y="6234081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30" name="Группа 8"/>
          <p:cNvGrpSpPr>
            <a:grpSpLocks/>
          </p:cNvGrpSpPr>
          <p:nvPr/>
        </p:nvGrpSpPr>
        <p:grpSpPr bwMode="auto">
          <a:xfrm>
            <a:off x="5292080" y="1811037"/>
            <a:ext cx="1512887" cy="1273405"/>
            <a:chOff x="7668344" y="945867"/>
            <a:chExt cx="1405390" cy="1309697"/>
          </a:xfrm>
        </p:grpSpPr>
        <p:sp>
          <p:nvSpPr>
            <p:cNvPr id="25" name="24-конечная звезда 24"/>
            <p:cNvSpPr/>
            <p:nvPr/>
          </p:nvSpPr>
          <p:spPr>
            <a:xfrm>
              <a:off x="7668344" y="945867"/>
              <a:ext cx="1405390" cy="1309697"/>
            </a:xfrm>
            <a:prstGeom prst="star24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733" name="TextBox 25"/>
            <p:cNvSpPr txBox="1">
              <a:spLocks noChangeArrowheads="1"/>
            </p:cNvSpPr>
            <p:nvPr/>
          </p:nvSpPr>
          <p:spPr bwMode="auto">
            <a:xfrm>
              <a:off x="7753287" y="1081710"/>
              <a:ext cx="1249627" cy="1107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3200" b="1" smtClean="0">
                  <a:solidFill>
                    <a:schemeClr val="bg1"/>
                  </a:solidFill>
                  <a:latin typeface="Calibri" pitchFamily="34" charset="0"/>
                </a:rPr>
                <a:t>70 </a:t>
              </a:r>
              <a:r>
                <a:rPr lang="ru-RU" altLang="ru-RU" sz="3200" b="1">
                  <a:solidFill>
                    <a:schemeClr val="bg1"/>
                  </a:solidFill>
                  <a:latin typeface="Calibri" pitchFamily="34" charset="0"/>
                </a:rPr>
                <a:t>%</a:t>
              </a:r>
            </a:p>
            <a:p>
              <a:pPr algn="ctr"/>
              <a:r>
                <a:rPr lang="ru-RU" altLang="ru-RU" sz="3200" b="1" smtClean="0">
                  <a:solidFill>
                    <a:schemeClr val="bg1"/>
                  </a:solidFill>
                  <a:latin typeface="Calibri" pitchFamily="34" charset="0"/>
                </a:rPr>
                <a:t>КАМ</a:t>
              </a:r>
              <a:endParaRPr lang="ru-RU" altLang="ru-RU" sz="32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61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237312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11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524" y="1124744"/>
            <a:ext cx="8784976" cy="51845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декабря 2008 года</a:t>
            </a:r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№ </a:t>
            </a:r>
            <a:r>
              <a:rPr lang="ru-RU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</a:t>
            </a:r>
          </a:p>
          <a:p>
            <a:pPr algn="ctr"/>
            <a:r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</a:t>
            </a:r>
            <a:r>
              <a:rPr lang="ru-RU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</a:t>
            </a:r>
          </a:p>
          <a:p>
            <a:pPr algn="ctr"/>
            <a:r>
              <a:rPr lang="ru-RU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</a:t>
            </a:r>
          </a:p>
          <a:p>
            <a:pPr algn="ctr"/>
            <a:r>
              <a:rPr lang="ru-RU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ПРОТИВОДЕЙСТВИИ КОРРУПЦИИ</a:t>
            </a:r>
          </a:p>
          <a:p>
            <a:pPr algn="just"/>
            <a:r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Настоящим </a:t>
            </a:r>
            <a:r>
              <a:rPr lang="ru-RU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устанавливаются основные принципы противодействия коррупции, правовые </a:t>
            </a:r>
            <a:r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основы предупреждения коррупции и борьбы с ней, минимизации и (или) ликвидации последствий коррупционных правонарушений.</a:t>
            </a:r>
          </a:p>
          <a:p>
            <a:pPr algn="just"/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Статья </a:t>
            </a:r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Основные понятия, используемые в настоящем Федеральном законе</a:t>
            </a:r>
          </a:p>
          <a:p>
            <a:pPr algn="just"/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целей настоящего Федерального закона используются следующие основные понятия:</a:t>
            </a:r>
          </a:p>
          <a:p>
            <a:pPr algn="just"/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</a:t>
            </a:r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</a:t>
            </a:r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вопреки законным интересам общества </a:t>
            </a: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лицами;</a:t>
            </a:r>
          </a:p>
          <a:p>
            <a:pPr algn="just"/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совершение деяний, указанных в подпункте "а" настоящего пункта, от имени или в интересах юридического лица;</a:t>
            </a:r>
          </a:p>
          <a:p>
            <a:pPr algn="just"/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коррупции </a:t>
            </a:r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деятельность федеральных органов государственной власти, органов государственной власти субъектов Российской Федерации, органов местного самоуправления, институтов гражданского общества, организаций и физических лиц в пределах их полномочий:</a:t>
            </a:r>
          </a:p>
          <a:p>
            <a:pPr algn="just"/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по предупреждению коррупции, в том числе по выявлению и последующему устранению причин </a:t>
            </a: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коррупции;</a:t>
            </a:r>
            <a:endParaRPr lang="ru-RU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по выявлению, предупреждению, пресечению, раскрытию и расследованию коррупционных </a:t>
            </a: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правонарушений;</a:t>
            </a:r>
            <a:endParaRPr lang="ru-RU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по минимизации и (или) ликвидации последствий коррупционных правонарушений.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2556" y="116632"/>
            <a:ext cx="8208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smtClean="0">
                <a:solidFill>
                  <a:srgbClr val="162387"/>
                </a:solidFill>
                <a:latin typeface="Times New Roman" pitchFamily="18" charset="0"/>
              </a:rPr>
              <a:t>Профилактика коррупционных </a:t>
            </a:r>
          </a:p>
          <a:p>
            <a:pPr algn="ctr"/>
            <a:r>
              <a:rPr lang="ru-RU" b="1" cap="all" smtClean="0">
                <a:solidFill>
                  <a:srgbClr val="162387"/>
                </a:solidFill>
                <a:latin typeface="Times New Roman" pitchFamily="18" charset="0"/>
              </a:rPr>
              <a:t>и иных правонарушений</a:t>
            </a:r>
          </a:p>
          <a:p>
            <a:pPr algn="ctr"/>
            <a:endParaRPr lang="ru-RU" sz="1600" b="1" cap="all">
              <a:solidFill>
                <a:srgbClr val="162387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0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nfmadouds15.edumsko.ru/uploads/2000/1404/section/77804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212" y="2060848"/>
            <a:ext cx="1400820" cy="105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zyumrda.gov.ua/images/stories/2017/1/10/1_63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37" t="-270" r="-11692" b="270"/>
          <a:stretch/>
        </p:blipFill>
        <p:spPr bwMode="auto">
          <a:xfrm>
            <a:off x="-107976" y="4000106"/>
            <a:ext cx="2591743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 descr="https://punkt-a.info/upload/iblock/456/456211015834178be51ca0b684d3e8ff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864" y="3212976"/>
            <a:ext cx="4390161" cy="220853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269709" y="1268760"/>
            <a:ext cx="6290423" cy="720080"/>
          </a:xfrm>
          <a:prstGeom prst="roundRect">
            <a:avLst>
              <a:gd name="adj" fmla="val 2024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indent="342900" algn="ctr">
              <a:lnSpc>
                <a:spcPts val="1800"/>
              </a:lnSpc>
              <a:spcAft>
                <a:spcPts val="0"/>
              </a:spcAft>
            </a:pPr>
            <a:endParaRPr lang="ru-RU" sz="1400">
              <a:solidFill>
                <a:schemeClr val="tx1"/>
              </a:solidFill>
              <a:effectLst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24250" y="6222971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12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4897" y="1351801"/>
            <a:ext cx="61926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5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июля 2004 г. № 79-ФЗ</a:t>
            </a:r>
            <a:endParaRPr lang="ru-RU" sz="15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5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государственной гражданской </a:t>
            </a:r>
            <a:r>
              <a:rPr lang="ru-RU" sz="15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службе </a:t>
            </a:r>
            <a:r>
              <a:rPr lang="ru-RU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sz="15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5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98005" y="3567863"/>
            <a:ext cx="2899859" cy="843135"/>
          </a:xfrm>
          <a:prstGeom prst="roundRect">
            <a:avLst>
              <a:gd name="adj" fmla="val 2024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sz="1400" b="1" smtClean="0">
                <a:solidFill>
                  <a:schemeClr val="tx1"/>
                </a:solidFill>
                <a:latin typeface="Times New Roman"/>
              </a:rPr>
              <a:t>Статья 17. Запреты, связанные </a:t>
            </a:r>
            <a:br>
              <a:rPr lang="ru-RU" sz="1400" b="1" smtClean="0">
                <a:solidFill>
                  <a:schemeClr val="tx1"/>
                </a:solidFill>
                <a:latin typeface="Times New Roman"/>
              </a:rPr>
            </a:br>
            <a:r>
              <a:rPr lang="ru-RU" sz="1400" b="1" smtClean="0">
                <a:solidFill>
                  <a:schemeClr val="tx1"/>
                </a:solidFill>
                <a:latin typeface="Times New Roman"/>
              </a:rPr>
              <a:t>с гражданской службой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80112" y="2539798"/>
            <a:ext cx="3348879" cy="549111"/>
          </a:xfrm>
          <a:prstGeom prst="roundRect">
            <a:avLst>
              <a:gd name="adj" fmla="val 2024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ru-RU" sz="1400" b="1">
                <a:solidFill>
                  <a:schemeClr val="tx1"/>
                </a:solidFill>
                <a:latin typeface="Times New Roman"/>
              </a:rPr>
              <a:t>Статья 19. Урегулирование конфликта интересов </a:t>
            </a:r>
            <a:r>
              <a:rPr lang="ru-RU" sz="1400" b="1" smtClean="0">
                <a:solidFill>
                  <a:schemeClr val="tx1"/>
                </a:solidFill>
                <a:latin typeface="Times New Roman"/>
              </a:rPr>
              <a:t>на </a:t>
            </a:r>
            <a:r>
              <a:rPr lang="ru-RU" sz="1400" b="1">
                <a:solidFill>
                  <a:schemeClr val="tx1"/>
                </a:solidFill>
                <a:latin typeface="Times New Roman"/>
              </a:rPr>
              <a:t>гражданской службе</a:t>
            </a:r>
            <a:endParaRPr lang="ru-RU" sz="1400">
              <a:solidFill>
                <a:schemeClr val="tx1"/>
              </a:solidFill>
              <a:effectLst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11960" y="3808468"/>
            <a:ext cx="3436845" cy="447904"/>
          </a:xfrm>
          <a:prstGeom prst="roundRect">
            <a:avLst>
              <a:gd name="adj" fmla="val 2024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sz="1400" b="1" smtClean="0">
                <a:solidFill>
                  <a:schemeClr val="tx1"/>
                </a:solidFill>
                <a:latin typeface="Times New Roman"/>
                <a:ea typeface="Calibri"/>
              </a:rPr>
              <a:t>Обязанность представления сведений</a:t>
            </a:r>
            <a:endParaRPr lang="ru-RU" sz="1400">
              <a:solidFill>
                <a:schemeClr val="tx1"/>
              </a:solidFill>
              <a:effectLst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32240" y="5421509"/>
            <a:ext cx="1655785" cy="801462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just">
              <a:spcAft>
                <a:spcPts val="0"/>
              </a:spcAft>
            </a:pP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Представление </a:t>
            </a:r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</a:t>
            </a: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расходах </a:t>
            </a:r>
            <a:r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20.1)</a:t>
            </a:r>
            <a:endParaRPr lang="ru-RU" sz="12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80672" y="5138000"/>
            <a:ext cx="2588064" cy="1368480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indent="342900" algn="just">
              <a:spcAft>
                <a:spcPts val="0"/>
              </a:spcAft>
            </a:pPr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 доходах, </a:t>
            </a: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 и обязательствах имущественного характера, </a:t>
            </a: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 доходах, об имуществе </a:t>
            </a: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обязательствах имущественного характера членов своей </a:t>
            </a: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</a:t>
            </a:r>
            <a:r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20)</a:t>
            </a:r>
            <a:endParaRPr lang="ru-RU" sz="12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504" y="2795270"/>
            <a:ext cx="2664296" cy="645520"/>
          </a:xfrm>
          <a:prstGeom prst="roundRect">
            <a:avLst>
              <a:gd name="adj" fmla="val 2024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sz="1400" b="1">
                <a:solidFill>
                  <a:schemeClr val="tx1"/>
                </a:solidFill>
                <a:latin typeface="Times New Roman"/>
              </a:rPr>
              <a:t>Статья </a:t>
            </a:r>
            <a:r>
              <a:rPr lang="ru-RU" sz="1400" b="1" smtClean="0">
                <a:solidFill>
                  <a:schemeClr val="tx1"/>
                </a:solidFill>
                <a:latin typeface="Times New Roman"/>
              </a:rPr>
              <a:t>14. Основные права государственного служащего</a:t>
            </a:r>
            <a:endParaRPr lang="ru-RU" sz="1400">
              <a:solidFill>
                <a:schemeClr val="tx1"/>
              </a:solidFill>
              <a:effectLst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600014" y="1988841"/>
            <a:ext cx="288032" cy="720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112941" y="1988841"/>
            <a:ext cx="288032" cy="15790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951406" y="1988840"/>
            <a:ext cx="288032" cy="1819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534472" y="1988841"/>
            <a:ext cx="288032" cy="486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174704" y="4256372"/>
            <a:ext cx="288032" cy="891873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822504" y="4256372"/>
            <a:ext cx="288032" cy="111684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://www.embassyalliance.ru/uploads/Catalog_news/2016/02/1885f9d029e314bfd0d4b6522d1994c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81128"/>
            <a:ext cx="1569081" cy="170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5864" y="116632"/>
            <a:ext cx="7311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 </a:t>
            </a:r>
            <a:r>
              <a:rPr lang="en-US" sz="18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ПРОФИЛАКТИКЕ КОРРУПЦИОННЫХ И ИНЫХ ПРАВОНАРУШЕНИЙ В 2018 ГОДУ</a:t>
            </a:r>
          </a:p>
        </p:txBody>
      </p:sp>
    </p:spTree>
    <p:extLst>
      <p:ext uri="{BB962C8B-B14F-4D97-AF65-F5344CB8AC3E}">
        <p14:creationId xmlns:p14="http://schemas.microsoft.com/office/powerpoint/2010/main" val="6313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s.pfst.net/2012.01/10455712067c8659fbc43a5edf866c0d8bd19119db4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9707"/>
            <a:ext cx="2089017" cy="15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256" y="6283905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13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42772" y="1810096"/>
            <a:ext cx="5688632" cy="322760"/>
          </a:xfrm>
          <a:prstGeom prst="roundRect">
            <a:avLst>
              <a:gd name="adj" fmla="val 2024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sz="1600" b="1">
                <a:solidFill>
                  <a:schemeClr val="tx1"/>
                </a:solidFill>
                <a:latin typeface="Times New Roman"/>
              </a:rPr>
              <a:t>Статья </a:t>
            </a:r>
            <a:r>
              <a:rPr lang="ru-RU" sz="1600" b="1" smtClean="0">
                <a:solidFill>
                  <a:schemeClr val="tx1"/>
                </a:solidFill>
                <a:latin typeface="Times New Roman"/>
              </a:rPr>
              <a:t>14. Основные права государственного служащего</a:t>
            </a:r>
            <a:endParaRPr lang="ru-RU" sz="1600">
              <a:solidFill>
                <a:schemeClr val="tx1"/>
              </a:solidFill>
              <a:effectLst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51620" y="548680"/>
            <a:ext cx="7056784" cy="720080"/>
          </a:xfrm>
          <a:prstGeom prst="roundRect">
            <a:avLst>
              <a:gd name="adj" fmla="val 2024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 июля 2004 г. № 79-ФЗ</a:t>
            </a:r>
            <a:endParaRPr 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государственной гражданской службе Российской Федерации»</a:t>
            </a:r>
            <a:endParaRPr 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586" y="2370289"/>
            <a:ext cx="8959169" cy="864096"/>
          </a:xfrm>
          <a:prstGeom prst="rect">
            <a:avLst/>
          </a:prstGeom>
          <a:solidFill>
            <a:srgbClr val="D9E6FF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Пункт 2. Гражданский </a:t>
            </a:r>
            <a:r>
              <a:rPr lang="ru-RU" sz="16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служащий вправе с </a:t>
            </a: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предварительным уведомлением </a:t>
            </a:r>
            <a:r>
              <a:rPr lang="ru-RU" sz="16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представителя нанимателя выполнять иную оплачиваемую работу, если это </a:t>
            </a: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повлечет за собой конфликт интересов</a:t>
            </a:r>
            <a:r>
              <a:rPr lang="ru-RU" sz="16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031940" y="1268760"/>
            <a:ext cx="90010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5445223"/>
            <a:ext cx="2232248" cy="10212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уведомления </a:t>
            </a:r>
            <a:br>
              <a:rPr 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иной оплачиваемой работе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682" y="3399170"/>
            <a:ext cx="8784976" cy="1397982"/>
          </a:xfrm>
          <a:prstGeom prst="rect">
            <a:avLst/>
          </a:prstGeom>
          <a:solidFill>
            <a:srgbClr val="D9E6FF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Федерального казначейства от 19 июня 2018 г. № 168</a:t>
            </a:r>
          </a:p>
          <a:p>
            <a:pPr algn="ctr"/>
            <a:r>
              <a:rPr lang="ru-RU" sz="16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«Об утверждении порядка уведомления представителя нанимателя федеральными государственными гражданскими служащими центрального аппарата Федерального казначейства и федеральными государственными гражданскими служащими территориальных органов Федерального казначейства об иной оплачиваемой работе»</a:t>
            </a:r>
          </a:p>
        </p:txBody>
      </p:sp>
      <p:pic>
        <p:nvPicPr>
          <p:cNvPr id="4098" name="Picture 2" descr="http://www.home-img.com/uploads/data/117266/a4d91f8befa043f10e422ca9471535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5184"/>
            <a:ext cx="2045870" cy="127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607170" y="5085185"/>
            <a:ext cx="2824234" cy="13282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доходов </a:t>
            </a:r>
            <a:br>
              <a:rPr 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справке </a:t>
            </a:r>
            <a:r>
              <a:rPr 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доходах, </a:t>
            </a:r>
            <a: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расходах, </a:t>
            </a:r>
            <a:r>
              <a:rPr 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имуществе </a:t>
            </a:r>
            <a:br>
              <a:rPr 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обязательствах имущественного характера</a:t>
            </a: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4067944" y="5683088"/>
            <a:ext cx="519144" cy="1941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6" t="6148" r="32007" b="5194"/>
          <a:stretch/>
        </p:blipFill>
        <p:spPr bwMode="auto">
          <a:xfrm>
            <a:off x="8115559" y="5112450"/>
            <a:ext cx="884099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25227" y="4899707"/>
            <a:ext cx="20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endParaRPr lang="ru-RU" sz="1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zib.com.ua/files/articles_photos/428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6" t="3492" r="23606" b="257"/>
          <a:stretch/>
        </p:blipFill>
        <p:spPr bwMode="auto">
          <a:xfrm>
            <a:off x="7136434" y="4032043"/>
            <a:ext cx="2007566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v-chelny.ru/images/uploads/2015-12-15/otka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512" y="108510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kas-kcson.ryazanszn.ru/sites/kas-kcson/files/news/2017-12/1200px-ProhibitionSign2.svg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3" y="1008721"/>
            <a:ext cx="1441590" cy="144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13761" y="4005064"/>
            <a:ext cx="6978519" cy="2520280"/>
          </a:xfrm>
          <a:prstGeom prst="roundRect">
            <a:avLst>
              <a:gd name="adj" fmla="val 2024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08531" y="6214086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14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69675" y="404664"/>
            <a:ext cx="7056784" cy="864096"/>
          </a:xfrm>
          <a:prstGeom prst="roundRect">
            <a:avLst>
              <a:gd name="adj" fmla="val 2024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 июля 2004 г. № 79-ФЗ</a:t>
            </a:r>
            <a:endParaRPr 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государственной гражданской службе Российской Федерации»</a:t>
            </a:r>
            <a:endParaRPr 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32642" y="1805182"/>
            <a:ext cx="5400600" cy="504056"/>
          </a:xfrm>
          <a:prstGeom prst="roundRect">
            <a:avLst>
              <a:gd name="adj" fmla="val 2024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sz="1400" b="1" smtClean="0">
                <a:solidFill>
                  <a:schemeClr val="tx1"/>
                </a:solidFill>
                <a:latin typeface="Times New Roman"/>
              </a:rPr>
              <a:t>Статья 17. Запреты, связанные с гражданской службой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344910" y="1233226"/>
            <a:ext cx="288032" cy="571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503" y="2420888"/>
            <a:ext cx="8959169" cy="1440160"/>
          </a:xfrm>
          <a:prstGeom prst="rect">
            <a:avLst/>
          </a:prstGeom>
          <a:solidFill>
            <a:srgbClr val="D9E6FF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В связи с прохождением гражданской службы гражданскому служащему </a:t>
            </a: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</a:t>
            </a:r>
            <a:r>
              <a:rPr lang="ru-RU" sz="16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получать</a:t>
            </a:r>
            <a:r>
              <a:rPr lang="ru-RU" sz="16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 в связи с исполнением должностных обязанностей </a:t>
            </a: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вознаграждения</a:t>
            </a:r>
            <a:r>
              <a:rPr lang="ru-RU" sz="16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 от физических и юридических лиц. </a:t>
            </a: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Подарки</a:t>
            </a:r>
            <a:r>
              <a:rPr lang="ru-RU" sz="16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, полученные гражданским служащим в связи с протокольными мероприятиями, со служебными командировками </a:t>
            </a:r>
            <a:r>
              <a:rPr lang="ru-RU" sz="16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с другими официальными мероприятиями, </a:t>
            </a: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признаются федеральной </a:t>
            </a:r>
            <a:r>
              <a:rPr lang="ru-RU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собственностью</a:t>
            </a:r>
            <a:endParaRPr lang="ru-RU" sz="1600" b="1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5057" y="4088325"/>
            <a:ext cx="692722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приказа Федерального казначейства «Об </a:t>
            </a:r>
            <a:r>
              <a:rPr 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Положения </a:t>
            </a:r>
            <a:r>
              <a:rPr 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сообщения федеральными </a:t>
            </a:r>
            <a:r>
              <a:rPr 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государственными </a:t>
            </a:r>
            <a:r>
              <a:rPr 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гражданскими служащими центрального аппарата Федерального казначейства, </a:t>
            </a:r>
            <a:r>
              <a:rPr 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территориальных органов </a:t>
            </a:r>
            <a:r>
              <a:rPr 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получении подарка в связи </a:t>
            </a:r>
            <a:r>
              <a:rPr 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протокольными мероприятиями, служебными командировками и другими официальными мероприятиями, участие в которых </a:t>
            </a:r>
            <a:r>
              <a:rPr 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связано</a:t>
            </a:r>
            <a:br>
              <a:rPr 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исполнением ими служебных (должностных) обязанностей, сдачи </a:t>
            </a:r>
            <a:r>
              <a:rPr 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подарка, реализации (выкупа) </a:t>
            </a:r>
            <a:r>
              <a:rPr lang="ru-RU" sz="1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зачисления средств, вырученных от его реализации»</a:t>
            </a:r>
          </a:p>
        </p:txBody>
      </p:sp>
    </p:spTree>
    <p:extLst>
      <p:ext uri="{BB962C8B-B14F-4D97-AF65-F5344CB8AC3E}">
        <p14:creationId xmlns:p14="http://schemas.microsoft.com/office/powerpoint/2010/main" val="14769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pecial.baklanniki.semikarakorsk-admrn.donland.ru/Data/Sites/63/media/%D0%BF%D1%80%D0%BE%D0%BA%D1%83%D1%80%D0%B0%D1%82%D1%83%D1%80%D0%B0/%D0%BA%D0%BE%D0%BD%D1%84%D0%BB%D0%B8%D0%BA%D1%82%D0%B8%D0%BD%D1%82%D0%B5%D1%80%D0%B5%D1%81%D0%BE%D0%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4990768"/>
            <a:ext cx="2016810" cy="14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CD31E-ABE9-4C9B-99ED-2B77253BB2C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43608" y="548680"/>
            <a:ext cx="7056784" cy="720080"/>
          </a:xfrm>
          <a:prstGeom prst="roundRect">
            <a:avLst>
              <a:gd name="adj" fmla="val 2024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 июля 2004 г. № 79-ФЗ</a:t>
            </a:r>
            <a:endParaRPr 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государственной гражданской службе Российской Федерации»</a:t>
            </a:r>
            <a:endParaRPr 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23628" y="1712566"/>
            <a:ext cx="6696744" cy="636313"/>
          </a:xfrm>
          <a:prstGeom prst="roundRect">
            <a:avLst>
              <a:gd name="adj" fmla="val 2024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ru-RU" sz="1400" b="1">
                <a:solidFill>
                  <a:schemeClr val="tx1"/>
                </a:solidFill>
                <a:latin typeface="Times New Roman"/>
              </a:rPr>
              <a:t>Статья 19. Урегулирование конфликта интересов </a:t>
            </a:r>
            <a:r>
              <a:rPr lang="ru-RU" sz="1400" b="1" smtClean="0">
                <a:solidFill>
                  <a:schemeClr val="tx1"/>
                </a:solidFill>
                <a:latin typeface="Times New Roman"/>
              </a:rPr>
              <a:t>на </a:t>
            </a:r>
            <a:r>
              <a:rPr lang="ru-RU" sz="1400" b="1">
                <a:solidFill>
                  <a:schemeClr val="tx1"/>
                </a:solidFill>
                <a:latin typeface="Times New Roman"/>
              </a:rPr>
              <a:t>гражданской службе</a:t>
            </a:r>
            <a:endParaRPr lang="ru-RU" sz="1400">
              <a:solidFill>
                <a:schemeClr val="tx1"/>
              </a:solidFill>
              <a:effectLst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707905" y="1268760"/>
            <a:ext cx="180019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84266" y="3321771"/>
            <a:ext cx="1365666" cy="5040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заседания комиссии</a:t>
            </a:r>
            <a:endParaRPr lang="ru-RU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6087" y="4221088"/>
            <a:ext cx="1382024" cy="7200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Рассмотрено 18 гражданских служащих</a:t>
            </a:r>
          </a:p>
        </p:txBody>
      </p:sp>
      <p:sp>
        <p:nvSpPr>
          <p:cNvPr id="8" name="Левая фигурная скобка 7"/>
          <p:cNvSpPr/>
          <p:nvPr/>
        </p:nvSpPr>
        <p:spPr>
          <a:xfrm rot="5400000">
            <a:off x="4932040" y="2529683"/>
            <a:ext cx="288032" cy="2304256"/>
          </a:xfrm>
          <a:prstGeom prst="leftBrace">
            <a:avLst>
              <a:gd name="adj1" fmla="val 104843"/>
              <a:gd name="adj2" fmla="val 50000"/>
            </a:avLst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230825"/>
              </p:ext>
            </p:extLst>
          </p:nvPr>
        </p:nvGraphicFramePr>
        <p:xfrm>
          <a:off x="5364088" y="2352518"/>
          <a:ext cx="3594226" cy="4204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4186"/>
                <a:gridCol w="360040"/>
              </a:tblGrid>
              <a:tr h="205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для заседания комиссии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</a:tr>
              <a:tr h="8239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неполных сведений, предусмотренных </a:t>
                      </a:r>
                      <a:r>
                        <a:rPr lang="ru-RU" sz="900" b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частью 1 статьи 3</a:t>
                      </a:r>
                      <a:r>
                        <a:rPr lang="ru-RU" sz="900" b="0" u="non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Федерального </a:t>
                      </a:r>
                      <a:r>
                        <a:rPr lang="ru-RU" sz="9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закона от 3 декабря 2012 г. № 230-ФЗ «О контроле за соответствием расходов лиц, замещающих государственные должности, и иных лиц их доходам»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</a:tr>
              <a:tr h="9899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руководителем Федерального казначейства материалов проверок, свидетельствующих о несоблюдении ГГС требования предварительного уведомления представителя нанимателя при реализации права выполнять иную оплачиваемую работу (часть 2 статьи 14 Федерального закона № 79-ФЗ)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</a:tr>
              <a:tr h="128524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руководителем Федерального казначейства материалов проверки, свидетельствующих о несоблюдении ГГС требований о предотвращении или урегулировании конфликта интересов и неисполнении им обязанностей, установленных Федеральным законом от 25 декабря 2008 г. № 273-ФЗ «О противодействии коррупции»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</a:tr>
              <a:tr h="89923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9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Заявление ГГС Федерального казначейства </a:t>
                      </a:r>
                      <a:br>
                        <a:rPr lang="ru-RU" sz="9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невозможности по объективным причинам представить сведения о доходах, об имуществе </a:t>
                      </a:r>
                      <a:br>
                        <a:rPr lang="ru-RU" sz="9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обязательствах имущественного характера своих супруги (супруга) и несовершеннолетних детей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584266" y="2450353"/>
            <a:ext cx="1365666" cy="5040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полугодие 2018 года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114233" y="2961624"/>
            <a:ext cx="288032" cy="3601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123083" y="3825827"/>
            <a:ext cx="288032" cy="350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505" y="2420888"/>
            <a:ext cx="3240360" cy="3960440"/>
          </a:xfrm>
          <a:prstGeom prst="rect">
            <a:avLst/>
          </a:prstGeom>
          <a:solidFill>
            <a:srgbClr val="D9E6FF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Приказом от 30 мая 2018 г. № 147 </a:t>
            </a:r>
            <a:r>
              <a:rPr lang="ru-RU" sz="140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внесены изменения в персональный состав комиссии по соблюдению требований к служебному поведению федеральных государственных гражданских служащих центрального аппарата Федерального казначейства, руководителей и заместителей руководителей территориальных органов Федерального казначейства, работников федерального казенного учреждения «Центр по обеспечению деятельности казначейства России» </a:t>
            </a:r>
            <a:r>
              <a:rPr lang="ru-RU" sz="140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урегулированию конфликта интересов. </a:t>
            </a:r>
            <a:r>
              <a:rPr lang="ru-RU" sz="14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Председатель комиссии – заместитель руководителя Федерального казначейства </a:t>
            </a:r>
            <a: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А.Г</a:t>
            </a:r>
            <a:r>
              <a:rPr lang="ru-RU" sz="14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Михайлик</a:t>
            </a:r>
            <a:endParaRPr lang="ru-RU" sz="1400" b="1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"/>
          <p:cNvSpPr txBox="1">
            <a:spLocks/>
          </p:cNvSpPr>
          <p:nvPr/>
        </p:nvSpPr>
        <p:spPr>
          <a:xfrm>
            <a:off x="7010400" y="61987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15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5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6" t="6148" r="32007" b="5194"/>
          <a:stretch/>
        </p:blipFill>
        <p:spPr bwMode="auto">
          <a:xfrm>
            <a:off x="3390740" y="3871277"/>
            <a:ext cx="884099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6" t="6148" r="32007" b="5194"/>
          <a:stretch/>
        </p:blipFill>
        <p:spPr bwMode="auto">
          <a:xfrm>
            <a:off x="8215906" y="5249878"/>
            <a:ext cx="884099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6" t="6148" r="32007" b="5194"/>
          <a:stretch/>
        </p:blipFill>
        <p:spPr bwMode="auto">
          <a:xfrm>
            <a:off x="4932040" y="1272985"/>
            <a:ext cx="884099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6" t="6148" r="32007" b="5194"/>
          <a:stretch/>
        </p:blipFill>
        <p:spPr bwMode="auto">
          <a:xfrm>
            <a:off x="214445" y="5281268"/>
            <a:ext cx="884099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s://waste-eco.com.ua/uploads/images/520-5ce4ca798d87481553e332a8b48f285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29" y="5157192"/>
            <a:ext cx="1795976" cy="134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6" t="6148" r="32007" b="5194"/>
          <a:stretch/>
        </p:blipFill>
        <p:spPr bwMode="auto">
          <a:xfrm>
            <a:off x="0" y="976164"/>
            <a:ext cx="884099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6" t="6148" r="32007" b="5194"/>
          <a:stretch/>
        </p:blipFill>
        <p:spPr bwMode="auto">
          <a:xfrm>
            <a:off x="8198443" y="1073165"/>
            <a:ext cx="884099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6" t="6148" r="32007" b="5194"/>
          <a:stretch/>
        </p:blipFill>
        <p:spPr bwMode="auto">
          <a:xfrm>
            <a:off x="3238340" y="2247957"/>
            <a:ext cx="884099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322841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16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77854" y="332656"/>
            <a:ext cx="7056784" cy="864096"/>
          </a:xfrm>
          <a:prstGeom prst="roundRect">
            <a:avLst>
              <a:gd name="adj" fmla="val 2024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 июля 2004 г. № 79-ФЗ</a:t>
            </a:r>
            <a:endParaRPr 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государственной гражданской службе Российской Федерации»</a:t>
            </a:r>
            <a:endParaRPr 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452707" y="1198850"/>
            <a:ext cx="288032" cy="213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78300" y="1461281"/>
            <a:ext cx="3436845" cy="447904"/>
          </a:xfrm>
          <a:prstGeom prst="roundRect">
            <a:avLst>
              <a:gd name="adj" fmla="val 2024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sz="1400" b="1" smtClean="0">
                <a:solidFill>
                  <a:schemeClr val="tx1"/>
                </a:solidFill>
                <a:latin typeface="Times New Roman"/>
                <a:ea typeface="Calibri"/>
              </a:rPr>
              <a:t>Обязанность представления сведений</a:t>
            </a:r>
            <a:endParaRPr lang="ru-RU" sz="1400">
              <a:solidFill>
                <a:schemeClr val="tx1"/>
              </a:solidFill>
              <a:effectLst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772816"/>
            <a:ext cx="2588064" cy="1368480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indent="342900" algn="just">
              <a:spcAft>
                <a:spcPts val="0"/>
              </a:spcAft>
            </a:pPr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 доходах, </a:t>
            </a: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 и обязательствах имущественного характера, </a:t>
            </a: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 доходах, об имуществе </a:t>
            </a: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обязательствах имущественного характера членов своей </a:t>
            </a: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</a:t>
            </a:r>
            <a:r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20)</a:t>
            </a:r>
            <a:endParaRPr lang="ru-RU" sz="12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6216" y="1776018"/>
            <a:ext cx="1655785" cy="801462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just">
              <a:spcAft>
                <a:spcPts val="0"/>
              </a:spcAft>
            </a:pP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Представление </a:t>
            </a:r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</a:t>
            </a: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расходах </a:t>
            </a:r>
            <a:r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20.1)</a:t>
            </a:r>
            <a:endParaRPr lang="ru-RU" sz="12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2708920"/>
            <a:ext cx="4896544" cy="3564560"/>
          </a:xfrm>
          <a:prstGeom prst="rect">
            <a:avLst/>
          </a:prstGeom>
          <a:solidFill>
            <a:srgbClr val="D9E6FF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Сотрудниками Отдела по профилактике коррупционных и иных правонарушений Управления внутреннего контроля и аудита Федерального казначейства </a:t>
            </a:r>
            <a: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14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в рамках декларационной кампании </a:t>
            </a:r>
            <a:endParaRPr lang="ru-RU" sz="1400" b="1" smtClean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принято </a:t>
            </a:r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Справок о доходах, расходах </a:t>
            </a:r>
            <a:r>
              <a:rPr lang="ru-RU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имуществе и обязательствах имущественного характера в количестве </a:t>
            </a:r>
            <a:endParaRPr lang="ru-RU" sz="1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357 </a:t>
            </a:r>
            <a:r>
              <a:rPr lang="ru-RU" sz="1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Справок </a:t>
            </a: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1 520 сотрудников</a:t>
            </a:r>
            <a:r>
              <a:rPr lang="ru-RU" sz="14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, из них:</a:t>
            </a:r>
          </a:p>
          <a:p>
            <a:pPr algn="ctr"/>
            <a:r>
              <a:rPr lang="ru-RU" sz="14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1. Центральный аппарат Федерального казначейства</a:t>
            </a:r>
            <a: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1 371 Справка/653 сотрудников;</a:t>
            </a:r>
            <a:endParaRPr lang="ru-RU" sz="1400" b="1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2. Управления Федерального </a:t>
            </a:r>
            <a: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казначейства </a:t>
            </a:r>
            <a:b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по субъектам РФ: 791 Справка/351 сотрудника;</a:t>
            </a:r>
            <a:endParaRPr lang="ru-RU" sz="1400" b="1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3. Федеральное казенное учреждение </a:t>
            </a:r>
            <a: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Центр по обеспечению деятельности Казначейства России</a:t>
            </a:r>
            <a: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»: 262 Справки/116 сотрудников;</a:t>
            </a:r>
            <a:endParaRPr lang="ru-RU" sz="1400" b="1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4. Филиалы ФКУ «ЦОКР</a:t>
            </a:r>
            <a: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»: </a:t>
            </a:r>
            <a:b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933 Справки/400 сотрудников</a:t>
            </a:r>
            <a:endParaRPr lang="ru-RU" sz="1400" b="1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004" y="3248980"/>
            <a:ext cx="3024336" cy="2484440"/>
          </a:xfrm>
          <a:prstGeom prst="rect">
            <a:avLst/>
          </a:prstGeom>
          <a:solidFill>
            <a:srgbClr val="D9E6FF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Указ </a:t>
            </a:r>
            <a:r>
              <a:rPr lang="ru-RU" sz="1400" b="1" u="sng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Президента Российской Федерации от 8 июля 2013 г. </a:t>
            </a:r>
            <a:r>
              <a:rPr lang="ru-RU" sz="1400" b="1" u="sng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№ 613 </a:t>
            </a:r>
            <a:r>
              <a:rPr lang="ru-RU" sz="1400" b="1" u="sng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«Вопросы противодействия коррупции</a:t>
            </a:r>
            <a:r>
              <a:rPr lang="ru-RU" sz="1400" b="1" u="sng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4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 доходах, расходах, </a:t>
            </a:r>
            <a: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4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имуществе и обязательствах имущественного характера размещены на официальном сайте Федерального казначейства </a:t>
            </a:r>
            <a: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установленный </a:t>
            </a:r>
            <a: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b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23 мая 2018 года</a:t>
            </a:r>
            <a:r>
              <a:rPr lang="ru-RU" sz="14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6012160" y="1909185"/>
            <a:ext cx="360040" cy="668295"/>
          </a:xfrm>
          <a:prstGeom prst="curvedRightArrow">
            <a:avLst/>
          </a:prstGeom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2878300" y="1905180"/>
            <a:ext cx="360040" cy="743508"/>
          </a:xfrm>
          <a:prstGeom prst="curvedLeftArrow">
            <a:avLst/>
          </a:prstGeom>
          <a:scene3d>
            <a:camera prst="orthographicFront">
              <a:rot lat="0" lon="0" rev="19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6237312"/>
            <a:ext cx="2133600" cy="365125"/>
          </a:xfrm>
        </p:spPr>
        <p:txBody>
          <a:bodyPr/>
          <a:lstStyle/>
          <a:p>
            <a:pPr>
              <a:defRPr/>
            </a:pPr>
            <a:fld id="{BE45CA51-B043-439E-994A-5E0E109657A3}" type="slidenum">
              <a:rPr lang="ru-RU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17</a:t>
            </a:fld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Text Box 6"/>
          <p:cNvSpPr txBox="1">
            <a:spLocks noChangeArrowheads="1"/>
          </p:cNvSpPr>
          <p:nvPr/>
        </p:nvSpPr>
        <p:spPr bwMode="auto">
          <a:xfrm>
            <a:off x="0" y="90805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600" b="1">
              <a:solidFill>
                <a:srgbClr val="0044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600" b="1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9892" y="3140968"/>
            <a:ext cx="7824215" cy="2808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49263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пункту 2 Указа руководителям федеральных органов исполнительной власти, иных федеральных государственных органов обеспечить в соответствии с Национальным планом противодействия коррупции на 2018 - 2020 годы, утвержденным Указом, реализацию предусмотренных им мероприятий и внесение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 сентября 2018 г.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соответствующих изменений в планы противодействия коррупции федеральных органов исполнительной власти, иных федеральных государственных органов.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85369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cap="all" smtClean="0">
                <a:solidFill>
                  <a:srgbClr val="162387"/>
                </a:solidFill>
                <a:latin typeface="Times New Roman" pitchFamily="18" charset="0"/>
              </a:rPr>
              <a:t>Национальный </a:t>
            </a:r>
            <a:r>
              <a:rPr lang="ru-RU" sz="2300" b="1" cap="all">
                <a:solidFill>
                  <a:srgbClr val="162387"/>
                </a:solidFill>
                <a:latin typeface="Times New Roman" pitchFamily="18" charset="0"/>
              </a:rPr>
              <a:t>план противодействия коррупции на 2018 – 2020 годы</a:t>
            </a:r>
          </a:p>
          <a:p>
            <a:pPr algn="ctr"/>
            <a:endParaRPr lang="ru-RU" b="1" cap="all">
              <a:solidFill>
                <a:srgbClr val="162387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3408" y="1643276"/>
            <a:ext cx="7824215" cy="13536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июня 2018 г. №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378</a:t>
            </a:r>
          </a:p>
          <a:p>
            <a:pPr algn="ctr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противодействия коррупции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 – 2020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256" y="6222541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18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5950" y="32222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smtClean="0">
                <a:solidFill>
                  <a:srgbClr val="162387"/>
                </a:solidFill>
                <a:latin typeface="Times New Roman" pitchFamily="18" charset="0"/>
              </a:rPr>
              <a:t>Надзор за аудиторской деятельностью</a:t>
            </a:r>
          </a:p>
          <a:p>
            <a:pPr algn="ctr"/>
            <a:endParaRPr lang="ru-RU" b="1" cap="all">
              <a:solidFill>
                <a:srgbClr val="162387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903712"/>
            <a:ext cx="7824215" cy="2327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В мае 2018 года на базе </a:t>
            </a:r>
            <a:r>
              <a:rPr lang="ru-RU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Федерального казначейства </a:t>
            </a:r>
            <a:br>
              <a:rPr lang="ru-RU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Санкт-Петербургу проведено </a:t>
            </a:r>
            <a:r>
              <a:rPr lang="ru-RU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всероссийское совещание территориальных органов Федерального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казначейства на </a:t>
            </a:r>
            <a:r>
              <a:rPr lang="ru-RU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тему:</a:t>
            </a:r>
          </a:p>
          <a:p>
            <a:pPr algn="ctr"/>
            <a:r>
              <a:rPr lang="ru-RU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«Исполнение государственной функции по осуществлению внешнего контроля качества работы аудиторских организаций, определенных частью 3 статьи 5 Федерального закона </a:t>
            </a:r>
            <a:r>
              <a:rPr lang="ru-RU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30 декабря 2008 г. № 307-ФЗ </a:t>
            </a:r>
            <a:r>
              <a:rPr lang="ru-RU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Об аудиторской деятельности</a:t>
            </a:r>
            <a:r>
              <a:rPr lang="ru-RU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H:\sobor-fontan-sankt-peterburg-kazanski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48903"/>
            <a:ext cx="583264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iZDKWWW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58" y="1173062"/>
            <a:ext cx="2279628" cy="2471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vsetreningi.ru/avatars/objects/7-7181_1_6.jpg?15286767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730087"/>
            <a:ext cx="3024336" cy="79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oolcars.ucoz.ru/_pu/6/689206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062" y="2132855"/>
            <a:ext cx="1843434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t3.ftcdn.net/jpg/00/28/71/12/500_F_28711226_zhKGvnoVAi3DAFTSQS5rVd07vX1gcv4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" y="980728"/>
            <a:ext cx="135547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68116" y="4293096"/>
            <a:ext cx="4403884" cy="1362776"/>
          </a:xfrm>
          <a:prstGeom prst="roundRect">
            <a:avLst>
              <a:gd name="adj" fmla="val 2024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1" tIns="34285" rIns="68571" bIns="34285" rtlCol="0" anchor="ctr"/>
          <a:lstStyle/>
          <a:p>
            <a:pPr algn="ctr"/>
            <a:endParaRPr 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9755" y="6244177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19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476672"/>
            <a:ext cx="6912768" cy="1656184"/>
          </a:xfrm>
          <a:prstGeom prst="rect">
            <a:avLst/>
          </a:prstGeom>
          <a:solidFill>
            <a:srgbClr val="D9E6FF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МИНИСТЕРСТВО ФИНАНСОВ РОССИЙСКОЙ ФЕДЕРАЦИИ</a:t>
            </a:r>
          </a:p>
          <a:p>
            <a:pPr algn="ctr"/>
            <a:r>
              <a:rPr lang="ru-RU" sz="12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</a:p>
          <a:p>
            <a:pPr algn="ctr"/>
            <a:r>
              <a:rPr lang="ru-RU" sz="12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от 30 июня 2017 г. № 500</a:t>
            </a:r>
          </a:p>
          <a:p>
            <a:pPr algn="ctr"/>
            <a:r>
              <a:rPr lang="ru-RU" sz="12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ОБ УТВЕРЖДЕНИИ ДОКУМЕНТОВ, ПРЕДУСМОТРЕННЫХ РАСПОРЯЖЕНИЕМ ПРАВИТЕЛЬСТВА РОССИЙСКОЙ ФЕДЕРАЦИИ О КАЗНАЧЕЙСКОМ СОПРОВОЖДЕНИИ СРЕДСТВ, ПОЛУЧАЕМЫХ </a:t>
            </a:r>
            <a:r>
              <a:rPr lang="ru-RU" sz="12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ОСНОВАНИИ ОТДЕЛЬНЫХ ГОСУДАРСТВЕННЫХ КОНТРАКТОВ, ДОГОВОРОВ (СОГЛАШЕНИЙ), </a:t>
            </a:r>
            <a:r>
              <a:rPr lang="ru-RU" sz="120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2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ТАКЖЕ КОНТРАКТОВ (ДОГОВОРОВ), ЗАКЛЮЧАЕМЫХ В РАМКАХ ИХ ИСПОЛНЕНИЯ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2708920"/>
            <a:ext cx="7128792" cy="1152129"/>
          </a:xfrm>
          <a:prstGeom prst="rect">
            <a:avLst/>
          </a:prstGeom>
          <a:solidFill>
            <a:srgbClr val="D9E6FF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</a:p>
          <a:p>
            <a:pPr algn="ctr"/>
            <a:r>
              <a:rPr lang="ru-RU" sz="105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ВЕДЕНИЯ РАЗДЕЛЬНОГО УЧЕТА </a:t>
            </a:r>
            <a:r>
              <a:rPr lang="ru-RU" sz="105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РЕЗУЛЬТАТОВ</a:t>
            </a:r>
            <a:r>
              <a:rPr lang="en-US" sz="105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ФИНАНСОВО-ХОЗЯЙСТВЕННОЙ </a:t>
            </a:r>
            <a:r>
              <a:rPr lang="ru-RU" sz="105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ДЕЯТЕЛЬНОСТИ ЮРИДИЧЕСКИМ </a:t>
            </a:r>
            <a:r>
              <a:rPr lang="ru-RU" sz="105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ЛИЦОМ,КРЕСТЬЯНСКИМ </a:t>
            </a:r>
            <a:r>
              <a:rPr lang="ru-RU" sz="105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(ФЕРМЕРСКИМ) ХОЗЯЙСТВОМ, ИНДИВИДУАЛЬНЫМ</a:t>
            </a:r>
          </a:p>
          <a:p>
            <a:pPr algn="ctr"/>
            <a:r>
              <a:rPr lang="ru-RU" sz="105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ПРЕДПРИНИМАТЕЛЕМ ПРИ ИСПОЛЬЗОВАНИИ СРЕДСТВ, </a:t>
            </a:r>
            <a:r>
              <a:rPr lang="ru-RU" sz="105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ПОЛУЧЕННЫХ НА </a:t>
            </a:r>
            <a:r>
              <a:rPr lang="ru-RU" sz="105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ОСНОВАНИИ ГОСУДАРСТВЕННОГО КОНТРАКТА, </a:t>
            </a:r>
            <a:r>
              <a:rPr lang="ru-RU" sz="1050" b="1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ДОГОВОРА (СОГЛАШЕНИЯ</a:t>
            </a:r>
            <a:r>
              <a:rPr lang="ru-RU" sz="105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), А ТАКЖЕ КОНТРАКТА (ДОГОВОРА),</a:t>
            </a:r>
          </a:p>
          <a:p>
            <a:pPr algn="ctr"/>
            <a:r>
              <a:rPr lang="ru-RU" sz="105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ЗАКЛЮЧАЕМОГО В РАМКАХ ИХ ИСПОЛНЕНИЯ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843808" y="2132856"/>
            <a:ext cx="324432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496" y="429309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Информация</a:t>
            </a:r>
          </a:p>
          <a:p>
            <a:pPr algn="ctr"/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 цены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контракта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контракта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(договора), суммы субсидии (взноса) по соглашению</a:t>
            </a:r>
          </a:p>
          <a:p>
            <a:pPr algn="ctr"/>
            <a:r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декларация)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907704" y="3933056"/>
            <a:ext cx="9419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3985289"/>
            <a:ext cx="4403884" cy="2324031"/>
          </a:xfrm>
          <a:prstGeom prst="roundRect">
            <a:avLst>
              <a:gd name="adj" fmla="val 2024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 журналу </a:t>
            </a:r>
            <a:r>
              <a:rPr lang="ru-RU" sz="1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«Бюджет» </a:t>
            </a:r>
            <a:r>
              <a:rPr lang="ru-RU" sz="1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</a:t>
            </a:r>
            <a:r>
              <a:rPr lang="ru-RU" sz="1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 Р.Е. </a:t>
            </a:r>
            <a:r>
              <a:rPr lang="ru-RU" sz="1600" b="1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Артюхина</a:t>
            </a:r>
            <a:endParaRPr lang="ru-RU" sz="1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ноября 2017 года</a:t>
            </a:r>
          </a:p>
          <a:p>
            <a:pPr algn="just"/>
            <a:r>
              <a:rPr lang="ru-RU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первую очередь очень важно, чтобы достигалась цель предоставления средств из бюджета, то есть чтобы деньги были результативными, или, как сейчас говорят, «умными». А для этого необходимы соответствующие механизмы и инструменты.»</a:t>
            </a:r>
          </a:p>
        </p:txBody>
      </p:sp>
    </p:spTree>
    <p:extLst>
      <p:ext uri="{BB962C8B-B14F-4D97-AF65-F5344CB8AC3E}">
        <p14:creationId xmlns:p14="http://schemas.microsoft.com/office/powerpoint/2010/main" val="17813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1051" y="6287515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3069" y="11663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>
                <a:solidFill>
                  <a:srgbClr val="162387"/>
                </a:solidFill>
                <a:latin typeface="Times New Roman" pitchFamily="18" charset="0"/>
              </a:rPr>
              <a:t>Правовые акты федерального казначейства по управлению </a:t>
            </a:r>
            <a:r>
              <a:rPr lang="ru-RU" sz="1600" b="1" cap="all">
                <a:solidFill>
                  <a:schemeClr val="bg1"/>
                </a:solidFill>
                <a:latin typeface="Times New Roman" pitchFamily="18" charset="0"/>
              </a:rPr>
              <a:t>вн</a:t>
            </a:r>
            <a:r>
              <a:rPr lang="ru-RU" sz="1600" b="1" cap="all">
                <a:solidFill>
                  <a:srgbClr val="162387"/>
                </a:solidFill>
                <a:latin typeface="Times New Roman" pitchFamily="18" charset="0"/>
              </a:rPr>
              <a:t>утренними рисками, осуществлению внутреннего контро</a:t>
            </a:r>
            <a:r>
              <a:rPr lang="ru-RU" sz="1600" b="1" cap="all">
                <a:solidFill>
                  <a:schemeClr val="bg1"/>
                </a:solidFill>
                <a:latin typeface="Times New Roman" pitchFamily="18" charset="0"/>
              </a:rPr>
              <a:t>ля</a:t>
            </a:r>
            <a:r>
              <a:rPr lang="ru-RU" sz="1600" b="1" cap="all">
                <a:solidFill>
                  <a:srgbClr val="162387"/>
                </a:solidFill>
                <a:latin typeface="Times New Roman" pitchFamily="18" charset="0"/>
              </a:rPr>
              <a:t>, и внутреннего </a:t>
            </a:r>
            <a:r>
              <a:rPr lang="ru-RU" sz="1600" b="1" cap="all" smtClean="0">
                <a:solidFill>
                  <a:srgbClr val="162387"/>
                </a:solidFill>
                <a:latin typeface="Times New Roman" pitchFamily="18" charset="0"/>
              </a:rPr>
              <a:t>аудита </a:t>
            </a:r>
            <a:endParaRPr lang="ru-RU" sz="1600" b="1" cap="all">
              <a:solidFill>
                <a:srgbClr val="162387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0" t="8820" r="34572" b="13921"/>
          <a:stretch/>
        </p:blipFill>
        <p:spPr bwMode="auto">
          <a:xfrm>
            <a:off x="7596335" y="1344274"/>
            <a:ext cx="1417751" cy="16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4" t="10016" r="35386" b="15288"/>
          <a:stretch/>
        </p:blipFill>
        <p:spPr bwMode="auto">
          <a:xfrm>
            <a:off x="7455601" y="3303462"/>
            <a:ext cx="1298231" cy="141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498552" y="1036350"/>
            <a:ext cx="1613315" cy="6525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smtClean="0">
                <a:ln>
                  <a:solidFill>
                    <a:schemeClr val="accent3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осуществления контроля</a:t>
            </a:r>
            <a:br>
              <a:rPr lang="ru-RU" sz="1000" smtClean="0">
                <a:ln>
                  <a:solidFill>
                    <a:schemeClr val="accent3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smtClean="0">
                <a:ln>
                  <a:solidFill>
                    <a:schemeClr val="accent3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закупок</a:t>
            </a:r>
            <a:endParaRPr lang="ru-RU" sz="1000">
              <a:ln>
                <a:solidFill>
                  <a:schemeClr val="accent3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019998" y="2898907"/>
            <a:ext cx="2091869" cy="62310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осуществления интегральной оценки </a:t>
            </a:r>
            <a:r>
              <a:rPr lang="ru-RU" sz="100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ТОФК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8" t="22694" r="34922" b="5479"/>
          <a:stretch/>
        </p:blipFill>
        <p:spPr bwMode="auto">
          <a:xfrm>
            <a:off x="286106" y="5234420"/>
            <a:ext cx="940548" cy="121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2" t="23083" r="34604" b="5877"/>
          <a:stretch/>
        </p:blipFill>
        <p:spPr bwMode="auto">
          <a:xfrm>
            <a:off x="1454184" y="5307552"/>
            <a:ext cx="930662" cy="11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9" t="17972" r="35887" b="13004"/>
          <a:stretch/>
        </p:blipFill>
        <p:spPr bwMode="auto">
          <a:xfrm>
            <a:off x="2623065" y="5248739"/>
            <a:ext cx="962734" cy="125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0" y="4843131"/>
            <a:ext cx="4140771" cy="6260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smtClean="0">
                <a:ln>
                  <a:solidFill>
                    <a:srgbClr val="162387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по проведению мотивационных конкурсов в сфере управления внутренними рисками, внутреннего контроля и внутреннего аудита</a:t>
            </a:r>
            <a:endParaRPr lang="ru-RU" sz="1000">
              <a:ln>
                <a:solidFill>
                  <a:srgbClr val="162387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0" t="19429" r="35616" b="8113"/>
          <a:stretch/>
        </p:blipFill>
        <p:spPr bwMode="auto">
          <a:xfrm>
            <a:off x="3976120" y="1489609"/>
            <a:ext cx="1440161" cy="155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7" t="18386" r="35878" b="11254"/>
          <a:stretch/>
        </p:blipFill>
        <p:spPr bwMode="auto">
          <a:xfrm>
            <a:off x="7236296" y="5220337"/>
            <a:ext cx="1319544" cy="1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Овал 16"/>
          <p:cNvSpPr/>
          <p:nvPr/>
        </p:nvSpPr>
        <p:spPr>
          <a:xfrm>
            <a:off x="6674335" y="4694770"/>
            <a:ext cx="2339752" cy="6615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smtClean="0">
                <a:ln>
                  <a:solidFill>
                    <a:srgbClr val="162387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структурных подразделений </a:t>
            </a:r>
            <a:r>
              <a:rPr lang="ru-RU" sz="1000">
                <a:ln>
                  <a:solidFill>
                    <a:srgbClr val="162387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ЦАФК, </a:t>
            </a:r>
            <a:r>
              <a:rPr lang="ru-RU" sz="1000" smtClean="0">
                <a:ln>
                  <a:solidFill>
                    <a:srgbClr val="162387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выполняющих </a:t>
            </a:r>
            <a:r>
              <a:rPr lang="ru-RU" sz="1000">
                <a:ln>
                  <a:solidFill>
                    <a:srgbClr val="162387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бюджетные процедуры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934109" y="997947"/>
            <a:ext cx="1542329" cy="7787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smtClean="0">
                <a:ln>
                  <a:solidFill>
                    <a:schemeClr val="accent3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внутреннего контроля</a:t>
            </a:r>
            <a:endParaRPr lang="ru-RU" sz="1050">
              <a:ln>
                <a:solidFill>
                  <a:schemeClr val="accent3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5" t="20072" r="35454" b="11131"/>
          <a:stretch/>
        </p:blipFill>
        <p:spPr bwMode="auto">
          <a:xfrm>
            <a:off x="4693128" y="5241426"/>
            <a:ext cx="1326551" cy="125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вал 19"/>
          <p:cNvSpPr/>
          <p:nvPr/>
        </p:nvSpPr>
        <p:spPr>
          <a:xfrm>
            <a:off x="4277324" y="4724476"/>
            <a:ext cx="2079980" cy="72683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smtClean="0">
                <a:ln>
                  <a:solidFill>
                    <a:srgbClr val="162387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Схема назначения </a:t>
            </a:r>
            <a:br>
              <a:rPr lang="ru-RU" sz="1000" smtClean="0">
                <a:ln>
                  <a:solidFill>
                    <a:srgbClr val="162387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smtClean="0">
                <a:ln>
                  <a:solidFill>
                    <a:srgbClr val="162387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 должность начальника </a:t>
            </a:r>
            <a:r>
              <a:rPr lang="ru-RU" sz="1000" err="1" smtClean="0">
                <a:ln>
                  <a:solidFill>
                    <a:srgbClr val="162387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ОВКиА</a:t>
            </a:r>
            <a:endParaRPr lang="ru-RU" sz="1000">
              <a:ln>
                <a:solidFill>
                  <a:srgbClr val="162387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7" t="20182" r="35477" b="6603"/>
          <a:stretch/>
        </p:blipFill>
        <p:spPr bwMode="auto">
          <a:xfrm>
            <a:off x="5785680" y="1425344"/>
            <a:ext cx="1355358" cy="161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Овал 21"/>
          <p:cNvSpPr/>
          <p:nvPr/>
        </p:nvSpPr>
        <p:spPr>
          <a:xfrm>
            <a:off x="5580112" y="904126"/>
            <a:ext cx="1766494" cy="7847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smtClean="0">
                <a:ln>
                  <a:solidFill>
                    <a:schemeClr val="accent3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внутреннего контроля и внутреннего аудита</a:t>
            </a:r>
            <a:endParaRPr lang="ru-RU" sz="900">
              <a:ln>
                <a:solidFill>
                  <a:schemeClr val="accent3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16245" r="35296" b="10740"/>
          <a:stretch/>
        </p:blipFill>
        <p:spPr bwMode="auto">
          <a:xfrm>
            <a:off x="2097317" y="1577826"/>
            <a:ext cx="1443287" cy="145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Овал 23"/>
          <p:cNvSpPr/>
          <p:nvPr/>
        </p:nvSpPr>
        <p:spPr>
          <a:xfrm>
            <a:off x="1929741" y="989248"/>
            <a:ext cx="1916121" cy="79611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smtClean="0">
                <a:ln>
                  <a:solidFill>
                    <a:schemeClr val="accent3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управления внутренними рисками</a:t>
            </a:r>
            <a:endParaRPr lang="ru-RU" sz="1000">
              <a:ln>
                <a:solidFill>
                  <a:schemeClr val="accent3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1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0" t="20539" r="35490" b="5591"/>
          <a:stretch/>
        </p:blipFill>
        <p:spPr bwMode="auto">
          <a:xfrm>
            <a:off x="286106" y="1587576"/>
            <a:ext cx="1667179" cy="165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Овал 27"/>
          <p:cNvSpPr/>
          <p:nvPr/>
        </p:nvSpPr>
        <p:spPr>
          <a:xfrm>
            <a:off x="15426" y="990136"/>
            <a:ext cx="1814458" cy="9317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smtClean="0">
                <a:ln>
                  <a:solidFill>
                    <a:schemeClr val="accent3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</a:p>
          <a:p>
            <a:pPr algn="ctr"/>
            <a:r>
              <a:rPr lang="ru-RU" sz="900" smtClean="0">
                <a:ln>
                  <a:solidFill>
                    <a:schemeClr val="accent3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об управлении внутренними рисками, внутреннем контроле и внутреннем аудите</a:t>
            </a:r>
            <a:endParaRPr lang="ru-RU" sz="900">
              <a:ln>
                <a:solidFill>
                  <a:schemeClr val="accent3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5" t="16987" r="33747" b="7974"/>
          <a:stretch/>
        </p:blipFill>
        <p:spPr bwMode="auto">
          <a:xfrm>
            <a:off x="851889" y="3210460"/>
            <a:ext cx="1215691" cy="163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3" t="16946" r="35037" b="11217"/>
          <a:stretch/>
        </p:blipFill>
        <p:spPr bwMode="auto">
          <a:xfrm>
            <a:off x="2170171" y="3199228"/>
            <a:ext cx="1143183" cy="165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Овал 30"/>
          <p:cNvSpPr/>
          <p:nvPr/>
        </p:nvSpPr>
        <p:spPr>
          <a:xfrm>
            <a:off x="480045" y="3028592"/>
            <a:ext cx="3105754" cy="58342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Классификаторы внутренних рисков по направлениям деятельности ТОФК</a:t>
            </a:r>
            <a:endParaRPr lang="ru-RU" sz="1050">
              <a:ln>
                <a:solidFill>
                  <a:schemeClr val="accent4">
                    <a:lumMod val="5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8" t="16159" r="36061" b="10413"/>
          <a:stretch/>
        </p:blipFill>
        <p:spPr bwMode="auto">
          <a:xfrm>
            <a:off x="3976120" y="3177087"/>
            <a:ext cx="1342119" cy="151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1" t="16931" r="35671" b="8426"/>
          <a:stretch/>
        </p:blipFill>
        <p:spPr bwMode="auto">
          <a:xfrm>
            <a:off x="5340710" y="3378905"/>
            <a:ext cx="1319137" cy="13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Овал 33"/>
          <p:cNvSpPr/>
          <p:nvPr/>
        </p:nvSpPr>
        <p:spPr>
          <a:xfrm>
            <a:off x="3819384" y="3050280"/>
            <a:ext cx="2995860" cy="54004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Перечни вопросов типовой программы проверки ТОФК</a:t>
            </a:r>
          </a:p>
        </p:txBody>
      </p:sp>
    </p:spTree>
    <p:extLst>
      <p:ext uri="{BB962C8B-B14F-4D97-AF65-F5344CB8AC3E}">
        <p14:creationId xmlns:p14="http://schemas.microsoft.com/office/powerpoint/2010/main" val="20515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171113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663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smtClean="0">
                <a:solidFill>
                  <a:srgbClr val="162387"/>
                </a:solidFill>
                <a:latin typeface="Times New Roman" pitchFamily="18" charset="0"/>
              </a:rPr>
              <a:t>Проект методических рекомендаций по реализации контроля (аудита) качества осуществления контрольных мероприяти</a:t>
            </a:r>
            <a:r>
              <a:rPr lang="ru-RU" sz="1600" b="1" cap="all" smtClean="0">
                <a:solidFill>
                  <a:schemeClr val="bg1"/>
                </a:solidFill>
                <a:latin typeface="Times New Roman" pitchFamily="18" charset="0"/>
              </a:rPr>
              <a:t>й</a:t>
            </a:r>
            <a:r>
              <a:rPr lang="ru-RU" sz="1600" b="1" cap="all" smtClean="0">
                <a:solidFill>
                  <a:srgbClr val="162387"/>
                </a:solidFill>
                <a:latin typeface="Times New Roman" pitchFamily="18" charset="0"/>
              </a:rPr>
              <a:t> </a:t>
            </a:r>
            <a:br>
              <a:rPr lang="ru-RU" sz="1600" b="1" cap="all" smtClean="0">
                <a:solidFill>
                  <a:srgbClr val="162387"/>
                </a:solidFill>
                <a:latin typeface="Times New Roman" pitchFamily="18" charset="0"/>
              </a:rPr>
            </a:br>
            <a:r>
              <a:rPr lang="ru-RU" sz="1600" b="1" cap="all" smtClean="0">
                <a:solidFill>
                  <a:srgbClr val="162387"/>
                </a:solidFill>
                <a:latin typeface="Times New Roman" pitchFamily="18" charset="0"/>
              </a:rPr>
              <a:t>в финансово-бюджетной сфере</a:t>
            </a:r>
            <a:endParaRPr lang="ru-RU" sz="1600" b="1" cap="all">
              <a:solidFill>
                <a:srgbClr val="162387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1875" y="1216858"/>
            <a:ext cx="2376264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контроля (аудита) качества осуществления КМ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6524" y="2382787"/>
            <a:ext cx="2391615" cy="647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контроля (аудита) качества осуществления КМ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6523" y="3203931"/>
            <a:ext cx="2391615" cy="5820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контроля (аудита) качества осуществления КМ </a:t>
            </a: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203848" y="1412776"/>
            <a:ext cx="1143847" cy="4870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1052736"/>
            <a:ext cx="4318697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езультаты </a:t>
            </a:r>
            <a:r>
              <a:rPr 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полномочий </a:t>
            </a:r>
            <a:r>
              <a:rPr lang="ru-RU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 в финансово-бюджетной сфере структурными подразделениями </a:t>
            </a:r>
            <a:r>
              <a:rPr lang="ru-RU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аппарата Федерального казначейства (далее – ЦАФК), управлений Федерального казначейства (</a:t>
            </a:r>
            <a:r>
              <a:rPr 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– УФК)</a:t>
            </a:r>
            <a:r>
              <a:rPr lang="ru-RU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осуществляющими контроль в финансово-бюджетной </a:t>
            </a:r>
            <a:r>
              <a:rPr lang="ru-RU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сфере, </a:t>
            </a:r>
            <a:r>
              <a:rPr 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привлечением сотрудников иных структурных подразделений ЦАФК, УФК, </a:t>
            </a:r>
            <a:r>
              <a:rPr lang="ru-RU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отраженных в </a:t>
            </a:r>
            <a:r>
              <a:rPr 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материалах контрольных мероприятий </a:t>
            </a:r>
            <a:r>
              <a:rPr lang="ru-RU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 </a:t>
            </a:r>
            <a:r>
              <a:rPr lang="ru-RU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финансово-бюджетной сфере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55049" y="2564904"/>
            <a:ext cx="4318697" cy="5587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подразделения ЦАФК, УФК, осуществляющие функции по реализации контроля (аудита) качества осуществления контрольных мероприятий в финансово-бюджетной сфере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3195567" y="2456162"/>
            <a:ext cx="1224136" cy="53634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162279" y="3200551"/>
            <a:ext cx="1257423" cy="51743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55049" y="3324333"/>
            <a:ext cx="4343435" cy="4616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подразделения ЦАФК, УФК, осуществляющие </a:t>
            </a:r>
            <a:r>
              <a:rPr lang="ru-RU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по контролю в финансово-бюджетной сфере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6635" y="3861048"/>
            <a:ext cx="90092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контроля (аудита) качества осуществления контрольных мероприятий в финансово-бюджетной сфере: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1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исполнения полномочий по контролю в финансово-бюджетной сфере структурными подразделениями ЦАФК, УФК, </a:t>
            </a:r>
            <a:r>
              <a:rPr lang="ru-RU" sz="11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выявление недостатков при его осуществлении, причин, условий, способствовавших их допущению;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заключений о качестве исполнения структурными подразделениями ЦАФК, УФК полномочий по контролю в финансово-бюджетной сфере, включающих рекомендации о совершенствовании их деятельности;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отчетов от структурных подразделений ЦАФК, УФК, получивших рекомендации об устранении недостатков, выявленных </a:t>
            </a:r>
            <a:r>
              <a:rPr lang="ru-RU" sz="11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осуществления внутреннего контроля (аудита) качества осуществления контрольных мероприятий в финансово-бюджетной сфере и совершенствовании деятельности по контролю в финансово-бюджетной сфере.</a:t>
            </a:r>
          </a:p>
          <a:p>
            <a:pPr algn="just"/>
            <a:endParaRPr lang="ru-RU" sz="1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 rot="5400000">
            <a:off x="4274948" y="919013"/>
            <a:ext cx="632653" cy="8964996"/>
          </a:xfrm>
          <a:prstGeom prst="rightBrace">
            <a:avLst>
              <a:gd name="adj1" fmla="val 8333"/>
              <a:gd name="adj2" fmla="val 5051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663" y="5805264"/>
            <a:ext cx="8424936" cy="592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механизмов, предусмотренных проектом методических рекомендаций, осуществляется в Управлении Федерального казначейства по Ростовской области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7400" y="6036077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21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5369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cap="all" smtClean="0">
                <a:solidFill>
                  <a:srgbClr val="162387"/>
                </a:solidFill>
                <a:latin typeface="Times New Roman" pitchFamily="18" charset="0"/>
              </a:rPr>
              <a:t>Поисковый отряд федерального казначейства «казначей»</a:t>
            </a:r>
          </a:p>
          <a:p>
            <a:pPr algn="ctr"/>
            <a:endParaRPr lang="ru-RU" b="1" cap="all">
              <a:solidFill>
                <a:srgbClr val="162387"/>
              </a:solidFill>
              <a:latin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5" t="8651" r="33455" b="7643"/>
          <a:stretch/>
        </p:blipFill>
        <p:spPr bwMode="auto">
          <a:xfrm>
            <a:off x="101575" y="1196752"/>
            <a:ext cx="340566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5508" y="1156992"/>
            <a:ext cx="5400600" cy="27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 поискового отряда – руководитель Федерального казначейства Р.Е. </a:t>
            </a:r>
            <a:r>
              <a:rPr lang="ru-RU" sz="1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Артюхин</a:t>
            </a:r>
            <a:endParaRPr 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командира поискового отряда – заместитель руководителя Федерального казначейства А.Г. Михайлик </a:t>
            </a:r>
          </a:p>
          <a:p>
            <a:pPr algn="ctr"/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штаба поискового отряда – начальник Управления внутреннего контроля и аудита Федерального казначейства А.В. Солодов </a:t>
            </a: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ятно 2 4"/>
          <p:cNvSpPr/>
          <p:nvPr/>
        </p:nvSpPr>
        <p:spPr>
          <a:xfrm>
            <a:off x="4067944" y="4077072"/>
            <a:ext cx="4788024" cy="23042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Отряды созданы </a:t>
            </a:r>
            <a:b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ряде ТОФК  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04248" y="6021288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22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8017" y="156249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smtClean="0">
                <a:solidFill>
                  <a:srgbClr val="162387"/>
                </a:solidFill>
                <a:latin typeface="Times New Roman" pitchFamily="18" charset="0"/>
              </a:rPr>
              <a:t>Мероприятия, прошедшие с участием Поискового отряда «казначей»</a:t>
            </a:r>
            <a:endParaRPr lang="ru-RU" b="1" cap="all">
              <a:solidFill>
                <a:srgbClr val="162387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6818" y="1124744"/>
            <a:ext cx="828092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Всероссийской Вахты памяти, посвященной годовщине начала освободительной миссии Красной армии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Европе (27 марта 2018 года, г. Москва)</a:t>
            </a:r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403" y="2420888"/>
            <a:ext cx="828092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Увековечивание памяти погибшего в боях при взятии г. Кенигсберга капитана В.В. 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Ситнова (6 апреля 2018 года,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г. </a:t>
            </a:r>
            <a:r>
              <a:rPr lang="ru-RU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Бранево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, Республика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Польша) </a:t>
            </a:r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347" y="5229200"/>
            <a:ext cx="828092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Возложения к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Вечному огню на Марсовом поле,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дню памяти о погибших в Великой Отечественной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войне</a:t>
            </a:r>
            <a:b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(22 июня 2018 года, г. Санкт-Петербург)</a:t>
            </a:r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9875" y="3717032"/>
            <a:ext cx="82809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Возложение цветов к мемориалу погибших воинов</a:t>
            </a:r>
            <a:b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(23 апреля 2018 года) и передача архивных материалов</a:t>
            </a:r>
            <a:b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музей Вооруженных сил (29 июня 2018 года)</a:t>
            </a:r>
            <a:b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Ташкент, Республика Узбекистан</a:t>
            </a:r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9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6237312"/>
            <a:ext cx="2133600" cy="365125"/>
          </a:xfrm>
        </p:spPr>
        <p:txBody>
          <a:bodyPr/>
          <a:lstStyle/>
          <a:p>
            <a:pPr>
              <a:defRPr/>
            </a:pPr>
            <a:fld id="{BE45CA51-B043-439E-994A-5E0E109657A3}" type="slidenum">
              <a:rPr lang="ru-RU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23</a:t>
            </a:fld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Text Box 6"/>
          <p:cNvSpPr txBox="1">
            <a:spLocks noChangeArrowheads="1"/>
          </p:cNvSpPr>
          <p:nvPr/>
        </p:nvSpPr>
        <p:spPr bwMode="auto">
          <a:xfrm>
            <a:off x="0" y="90805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600" b="1">
              <a:solidFill>
                <a:srgbClr val="0044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600" b="1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755576" y="2924944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153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08474" y="6172452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6908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smtClean="0">
                <a:solidFill>
                  <a:srgbClr val="162387"/>
                </a:solidFill>
                <a:latin typeface="Times New Roman" pitchFamily="18" charset="0"/>
              </a:rPr>
              <a:t>Оценка системы внутреннего контроля </a:t>
            </a:r>
          </a:p>
          <a:p>
            <a:pPr algn="ctr"/>
            <a:r>
              <a:rPr lang="ru-RU" sz="2000" b="1" cap="all" smtClean="0">
                <a:solidFill>
                  <a:srgbClr val="162387"/>
                </a:solidFill>
                <a:latin typeface="Times New Roman" pitchFamily="18" charset="0"/>
              </a:rPr>
              <a:t>и внутреннего аудита КАЗНАЧЕЙСТВА РОССИИ </a:t>
            </a:r>
          </a:p>
          <a:p>
            <a:pPr algn="ctr"/>
            <a:r>
              <a:rPr lang="ru-RU" sz="2000" b="1" cap="all" smtClean="0">
                <a:solidFill>
                  <a:srgbClr val="162387"/>
                </a:solidFill>
                <a:latin typeface="Times New Roman" pitchFamily="18" charset="0"/>
              </a:rPr>
              <a:t>За 2017 год</a:t>
            </a:r>
          </a:p>
          <a:p>
            <a:pPr algn="ctr"/>
            <a:endParaRPr lang="ru-RU" sz="2000" b="1" cap="all">
              <a:solidFill>
                <a:srgbClr val="162387"/>
              </a:solidFill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9" t="16932" r="33894" b="8876"/>
          <a:stretch/>
        </p:blipFill>
        <p:spPr bwMode="auto">
          <a:xfrm>
            <a:off x="179512" y="1124745"/>
            <a:ext cx="3600399" cy="507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779912" y="2238876"/>
            <a:ext cx="1080120" cy="2126228"/>
          </a:xfrm>
          <a:prstGeom prst="right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124744"/>
            <a:ext cx="4104456" cy="35283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ru-RU" sz="16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Стандартом внешнего государственного аудита (контроля) СГА 311 «Проверка и анализ эффективности внутреннего финансового аудита» на основе 5 групп показателей, проведена оценка системы внутреннего финансового аудита в Федеральном казначействе. Так, </a:t>
            </a:r>
            <a:r>
              <a:rPr lang="ru-RU" sz="16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подготовленность системы внутреннего финансового аудита к обеспечению поставленных перед ней задач соответствует высокому уровню (интегральная оценка – 6,2).</a:t>
            </a:r>
          </a:p>
          <a:p>
            <a:pPr algn="just"/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 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:\rey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53136"/>
            <a:ext cx="4248472" cy="1792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60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8" t="20414" r="51136" b="6381"/>
          <a:stretch/>
        </p:blipFill>
        <p:spPr bwMode="auto">
          <a:xfrm>
            <a:off x="340962" y="1189025"/>
            <a:ext cx="367240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0" t="16170" r="52240" b="9052"/>
          <a:stretch/>
        </p:blipFill>
        <p:spPr bwMode="auto">
          <a:xfrm>
            <a:off x="4691077" y="1189025"/>
            <a:ext cx="403679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9321" y="6198765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3608" y="83937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smtClean="0">
                <a:solidFill>
                  <a:srgbClr val="162387"/>
                </a:solidFill>
                <a:latin typeface="Times New Roman" pitchFamily="18" charset="0"/>
              </a:rPr>
              <a:t>Правила осуществления внутреннего финансового контроля и внутреннего финансового аудита </a:t>
            </a:r>
          </a:p>
          <a:p>
            <a:pPr algn="ctr"/>
            <a:endParaRPr lang="ru-RU" sz="2000" b="1" cap="all">
              <a:solidFill>
                <a:srgbClr val="162387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7" y="5877272"/>
            <a:ext cx="36898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17.03.2014 г. № 193</a:t>
            </a: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40674" y="5877272"/>
            <a:ext cx="400779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гнутая вправо стрелка 7"/>
          <p:cNvSpPr/>
          <p:nvPr/>
        </p:nvSpPr>
        <p:spPr>
          <a:xfrm>
            <a:off x="6588224" y="2996952"/>
            <a:ext cx="2232248" cy="3384376"/>
          </a:xfrm>
          <a:prstGeom prst="curvedLeftArrow">
            <a:avLst>
              <a:gd name="adj1" fmla="val 25000"/>
              <a:gd name="adj2" fmla="val 42454"/>
              <a:gd name="adj3" fmla="val 186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Rectangle 2"/>
          <p:cNvSpPr txBox="1">
            <a:spLocks/>
          </p:cNvSpPr>
          <p:nvPr/>
        </p:nvSpPr>
        <p:spPr bwMode="auto">
          <a:xfrm>
            <a:off x="395536" y="232845"/>
            <a:ext cx="82089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800" b="1" smtClean="0">
                <a:solidFill>
                  <a:srgbClr val="162387"/>
                </a:solidFill>
                <a:latin typeface="Times New Roman" pitchFamily="18" charset="0"/>
              </a:rPr>
              <a:t>Основные показатели контрольно-аудиторской деятельности </a:t>
            </a:r>
          </a:p>
          <a:p>
            <a:pPr algn="ctr" eaLnBrk="0" hangingPunct="0"/>
            <a:r>
              <a:rPr lang="ru-RU" sz="1800" b="1" smtClean="0">
                <a:solidFill>
                  <a:srgbClr val="162387"/>
                </a:solidFill>
                <a:latin typeface="Times New Roman" pitchFamily="18" charset="0"/>
              </a:rPr>
              <a:t>Федерального казначейства, достигнутые в 2017 году </a:t>
            </a:r>
            <a:endParaRPr lang="ru-RU" sz="1800" b="1">
              <a:solidFill>
                <a:srgbClr val="162387"/>
              </a:solidFill>
              <a:latin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6" t="15390" r="17389" b="14693"/>
          <a:stretch/>
        </p:blipFill>
        <p:spPr bwMode="auto">
          <a:xfrm>
            <a:off x="395536" y="1586254"/>
            <a:ext cx="7560840" cy="358597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980728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Годовой план внутреннего контроля и внутреннего аудита Федерального казначейства </a:t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на 2017 год выполнен на 100 %</a:t>
            </a:r>
            <a:endParaRPr lang="ru-RU" sz="16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5342842"/>
            <a:ext cx="6048672" cy="103848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50" smtClean="0">
                <a:latin typeface="Times New Roman" pitchFamily="18" charset="0"/>
                <a:cs typeface="Times New Roman" pitchFamily="18" charset="0"/>
              </a:rPr>
              <a:t>проведено</a:t>
            </a:r>
            <a:r>
              <a:rPr lang="ru-RU" sz="145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ru-RU" sz="1450" smtClean="0">
                <a:latin typeface="Times New Roman" pitchFamily="18" charset="0"/>
                <a:cs typeface="Times New Roman" pitchFamily="18" charset="0"/>
              </a:rPr>
              <a:t> комплексных и </a:t>
            </a:r>
            <a:r>
              <a:rPr lang="ru-RU" sz="14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sz="145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50" smtClean="0">
                <a:latin typeface="Times New Roman" pitchFamily="18" charset="0"/>
                <a:cs typeface="Times New Roman" pitchFamily="18" charset="0"/>
              </a:rPr>
              <a:t>тематических проверок </a:t>
            </a:r>
            <a:br>
              <a:rPr lang="ru-RU" sz="145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50" smtClean="0">
                <a:latin typeface="Times New Roman" pitchFamily="18" charset="0"/>
                <a:cs typeface="Times New Roman" pitchFamily="18" charset="0"/>
              </a:rPr>
              <a:t>ЦАФК, ТОФК и ФКУ «ЦОКР», в том числе: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50" smtClean="0">
                <a:latin typeface="Times New Roman" pitchFamily="18" charset="0"/>
                <a:cs typeface="Times New Roman" pitchFamily="18" charset="0"/>
              </a:rPr>
              <a:t>21 плановая проверка;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50" smtClean="0">
                <a:latin typeface="Times New Roman" pitchFamily="18" charset="0"/>
                <a:cs typeface="Times New Roman" pitchFamily="18" charset="0"/>
              </a:rPr>
              <a:t>13 внеплановых проверок</a:t>
            </a:r>
            <a:endParaRPr lang="ru-RU" sz="1450"/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9321" y="6198765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5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гнутая вправо стрелка 7"/>
          <p:cNvSpPr/>
          <p:nvPr/>
        </p:nvSpPr>
        <p:spPr>
          <a:xfrm>
            <a:off x="6444208" y="2996952"/>
            <a:ext cx="2232248" cy="3384376"/>
          </a:xfrm>
          <a:prstGeom prst="curvedLeftArrow">
            <a:avLst>
              <a:gd name="adj1" fmla="val 25000"/>
              <a:gd name="adj2" fmla="val 42454"/>
              <a:gd name="adj3" fmla="val 186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Rectangle 2"/>
          <p:cNvSpPr txBox="1">
            <a:spLocks/>
          </p:cNvSpPr>
          <p:nvPr/>
        </p:nvSpPr>
        <p:spPr bwMode="auto">
          <a:xfrm>
            <a:off x="395536" y="232845"/>
            <a:ext cx="82089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800" b="1" smtClean="0">
                <a:solidFill>
                  <a:srgbClr val="162387"/>
                </a:solidFill>
                <a:latin typeface="Times New Roman" pitchFamily="18" charset="0"/>
              </a:rPr>
              <a:t>Основные показатели контрольно-аудиторской деятельности </a:t>
            </a:r>
          </a:p>
          <a:p>
            <a:pPr algn="ctr" eaLnBrk="0" hangingPunct="0"/>
            <a:r>
              <a:rPr lang="ru-RU" sz="1800" b="1" smtClean="0">
                <a:solidFill>
                  <a:srgbClr val="162387"/>
                </a:solidFill>
                <a:latin typeface="Times New Roman" pitchFamily="18" charset="0"/>
              </a:rPr>
              <a:t>Федерального казначейства, реализуемые в 2018 году </a:t>
            </a:r>
            <a:endParaRPr lang="ru-RU" sz="1800" b="1">
              <a:solidFill>
                <a:srgbClr val="162387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Годовой план внутреннего контроля и внутреннего аудита Федерального казначейства</a:t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на 2018 год выполнен на 50 %</a:t>
            </a:r>
            <a:endParaRPr lang="ru-RU" sz="16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5342842"/>
            <a:ext cx="6192688" cy="103848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5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50" smtClean="0">
                <a:latin typeface="Times New Roman" pitchFamily="18" charset="0"/>
                <a:cs typeface="Times New Roman" pitchFamily="18" charset="0"/>
              </a:rPr>
              <a:t>редусмотрено проведение </a:t>
            </a:r>
            <a:r>
              <a:rPr lang="ru-RU" sz="145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1450" smtClean="0">
                <a:latin typeface="Times New Roman" pitchFamily="18" charset="0"/>
                <a:cs typeface="Times New Roman" pitchFamily="18" charset="0"/>
              </a:rPr>
              <a:t> комплексных и </a:t>
            </a:r>
            <a:r>
              <a:rPr lang="ru-RU" sz="145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450" smtClean="0">
                <a:latin typeface="Times New Roman" pitchFamily="18" charset="0"/>
                <a:cs typeface="Times New Roman" pitchFamily="18" charset="0"/>
              </a:rPr>
              <a:t> тематических проверок ЦАФК, ТОФК и ФКУ «ЦОКР», из которых завершены: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50" smtClean="0">
                <a:latin typeface="Times New Roman" pitchFamily="18" charset="0"/>
                <a:cs typeface="Times New Roman" pitchFamily="18" charset="0"/>
              </a:rPr>
              <a:t>11 комплексных проверок;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50" smtClean="0">
                <a:latin typeface="Times New Roman" pitchFamily="18" charset="0"/>
                <a:cs typeface="Times New Roman" pitchFamily="18" charset="0"/>
              </a:rPr>
              <a:t>6 тематических проверок (в том числе </a:t>
            </a:r>
            <a:r>
              <a:rPr lang="ru-RU" sz="145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50" smtClean="0">
                <a:latin typeface="Times New Roman" pitchFamily="18" charset="0"/>
                <a:cs typeface="Times New Roman" pitchFamily="18" charset="0"/>
              </a:rPr>
              <a:t>внеплановых)</a:t>
            </a:r>
            <a:endParaRPr lang="ru-RU" sz="145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12686" r="11343" b="7314"/>
          <a:stretch/>
        </p:blipFill>
        <p:spPr bwMode="auto">
          <a:xfrm>
            <a:off x="251520" y="1565503"/>
            <a:ext cx="7056784" cy="366369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9321" y="6198765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гнутая вправо стрелка 7"/>
          <p:cNvSpPr/>
          <p:nvPr/>
        </p:nvSpPr>
        <p:spPr>
          <a:xfrm>
            <a:off x="6444208" y="2996952"/>
            <a:ext cx="2232248" cy="3384376"/>
          </a:xfrm>
          <a:prstGeom prst="curvedLeftArrow">
            <a:avLst>
              <a:gd name="adj1" fmla="val 25000"/>
              <a:gd name="adj2" fmla="val 42454"/>
              <a:gd name="adj3" fmla="val 1866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Rectangle 2"/>
          <p:cNvSpPr txBox="1">
            <a:spLocks/>
          </p:cNvSpPr>
          <p:nvPr/>
        </p:nvSpPr>
        <p:spPr bwMode="auto">
          <a:xfrm>
            <a:off x="395536" y="232845"/>
            <a:ext cx="82089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800" b="1" smtClean="0">
                <a:solidFill>
                  <a:srgbClr val="162387"/>
                </a:solidFill>
                <a:latin typeface="Times New Roman" pitchFamily="18" charset="0"/>
              </a:rPr>
              <a:t>Основные показатели контрольно-аудиторской деятельности </a:t>
            </a:r>
          </a:p>
          <a:p>
            <a:pPr algn="ctr" eaLnBrk="0" hangingPunct="0"/>
            <a:r>
              <a:rPr lang="ru-RU" sz="1800" b="1" smtClean="0">
                <a:solidFill>
                  <a:srgbClr val="162387"/>
                </a:solidFill>
                <a:latin typeface="Times New Roman" pitchFamily="18" charset="0"/>
              </a:rPr>
              <a:t>Федерального казначейства, запланированные на 2019 год</a:t>
            </a:r>
            <a:endParaRPr lang="ru-RU" sz="1800" b="1">
              <a:solidFill>
                <a:srgbClr val="162387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6512" y="1124744"/>
            <a:ext cx="9180512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50" b="1" i="1" smtClean="0">
                <a:latin typeface="Times New Roman" pitchFamily="18" charset="0"/>
                <a:cs typeface="Times New Roman" pitchFamily="18" charset="0"/>
              </a:rPr>
              <a:t>Годовой план внутреннего контроля и внутреннего аудита Федерального казначейства на 2019 год</a:t>
            </a:r>
            <a:endParaRPr lang="ru-RU" sz="155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1640" y="5445224"/>
            <a:ext cx="5112568" cy="9361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запланировано проведение </a:t>
            </a:r>
            <a:endParaRPr lang="ru-RU" sz="17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 комплексных и </a:t>
            </a:r>
            <a:r>
              <a:rPr lang="ru-RU" sz="17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 тематических проверок </a:t>
            </a:r>
          </a:p>
          <a:p>
            <a:pPr algn="ctr"/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ЦАФК, ТОФК и ФКУ «ЦОКР»</a:t>
            </a:r>
            <a:endParaRPr lang="ru-RU" sz="17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12686" r="11343" b="7314"/>
          <a:stretch/>
        </p:blipFill>
        <p:spPr bwMode="auto">
          <a:xfrm>
            <a:off x="251520" y="1565503"/>
            <a:ext cx="7056784" cy="366369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9321" y="6198765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53649"/>
            <a:ext cx="9144000" cy="30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6"/>
          <p:cNvSpPr txBox="1">
            <a:spLocks noGrp="1"/>
          </p:cNvSpPr>
          <p:nvPr/>
        </p:nvSpPr>
        <p:spPr bwMode="auto">
          <a:xfrm>
            <a:off x="7010400" y="6492876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DE3050D-8C11-473A-A997-4F00C59B5647}" type="slidenum">
              <a:rPr lang="ru-RU" sz="1200">
                <a:latin typeface="Calibri" pitchFamily="34" charset="0"/>
              </a:rPr>
              <a:pPr algn="r"/>
              <a:t>8</a:t>
            </a:fld>
            <a:endParaRPr lang="ru-RU" sz="1200"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азвание 1"/>
          <p:cNvSpPr txBox="1">
            <a:spLocks/>
          </p:cNvSpPr>
          <p:nvPr/>
        </p:nvSpPr>
        <p:spPr bwMode="auto">
          <a:xfrm>
            <a:off x="755576" y="0"/>
            <a:ext cx="762881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</a:t>
            </a:r>
            <a:r>
              <a:rPr lang="ru-RU" sz="2000" b="1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>
                <a:solidFill>
                  <a:srgbClr val="162387"/>
                </a:solidFill>
                <a:latin typeface="Times New Roman" pitchFamily="18" charset="0"/>
                <a:cs typeface="Times New Roman" panose="02020603050405020304" pitchFamily="18" charset="0"/>
              </a:rPr>
              <a:t>подходы</a:t>
            </a:r>
            <a:r>
              <a:rPr lang="ru-RU" sz="2000" b="1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>
                <a:solidFill>
                  <a:srgbClr val="162387"/>
                </a:solidFill>
                <a:latin typeface="Times New Roman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2000" b="1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>
                <a:solidFill>
                  <a:srgbClr val="162387"/>
                </a:solidFill>
                <a:latin typeface="Times New Roman" pitchFamily="18" charset="0"/>
                <a:cs typeface="Times New Roman" panose="02020603050405020304" pitchFamily="18" charset="0"/>
              </a:rPr>
              <a:t>проведении</a:t>
            </a:r>
            <a:r>
              <a:rPr lang="ru-RU" sz="2000" b="1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мероприятий </a:t>
            </a:r>
            <a:endParaRPr lang="ru-RU" sz="2000" b="1">
              <a:solidFill>
                <a:srgbClr val="1623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996488"/>
              </p:ext>
            </p:extLst>
          </p:nvPr>
        </p:nvGraphicFramePr>
        <p:xfrm>
          <a:off x="323528" y="1196752"/>
          <a:ext cx="8216900" cy="5326060"/>
        </p:xfrm>
        <a:graphic>
          <a:graphicData uri="http://schemas.openxmlformats.org/drawingml/2006/table">
            <a:tbl>
              <a:tblPr/>
              <a:tblGrid>
                <a:gridCol w="152282"/>
                <a:gridCol w="3835611"/>
                <a:gridCol w="1307090"/>
                <a:gridCol w="2807705"/>
                <a:gridCol w="114212"/>
              </a:tblGrid>
              <a:tr h="72008"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3164"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Реализовывается</a:t>
                      </a:r>
                      <a:b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600" b="1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году</a:t>
                      </a:r>
                    </a:p>
                  </a:txBody>
                  <a:tcPr marL="9525" marR="9525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3909"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проверяемых направлений </a:t>
                      </a:r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деятельности</a:t>
                      </a:r>
                    </a:p>
                    <a:p>
                      <a:pPr algn="l" fontAlgn="t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(в территориальном органе Федерального казначейства при проведении комплексной</a:t>
                      </a:r>
                      <a:r>
                        <a:rPr lang="ru-RU" sz="12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проверки)</a:t>
                      </a:r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 ч.: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525" marR="9525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проверяемых только</a:t>
                      </a:r>
                      <a:r>
                        <a:rPr lang="ru-RU" sz="1200" b="0" i="1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</a:t>
                      </a:r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камеральном этапе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b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(2 человека)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  <a:p>
                      <a:pPr algn="ctr" fontAlgn="ctr"/>
                      <a:r>
                        <a:rPr lang="ru-RU" sz="1200" b="1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(12 человек</a:t>
                      </a:r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3535"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проверяемых </a:t>
                      </a:r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комбинированно в формате </a:t>
                      </a:r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одной недели на камеральном </a:t>
                      </a:r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две недели </a:t>
                      </a:r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выездном этапе</a:t>
                      </a:r>
                      <a:r>
                        <a:rPr lang="en-US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человек)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b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</a:t>
                      </a:r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человек)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br>
                        <a:rPr lang="ru-RU" sz="1200" b="1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(5 человек)</a:t>
                      </a:r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проверяемых </a:t>
                      </a:r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комбинированно в формате </a:t>
                      </a:r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две </a:t>
                      </a:r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недели </a:t>
                      </a:r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камеральном </a:t>
                      </a:r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</a:t>
                      </a:r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одна неделя на выездном этапах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  <a:p>
                      <a:pPr algn="ctr" fontAlgn="ctr"/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(4 человека)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  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372"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проверяемых только на </a:t>
                      </a:r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выездном </a:t>
                      </a:r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этапе (одна неделя)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1/</a:t>
                      </a:r>
                      <a:r>
                        <a:rPr lang="ru-RU" sz="1200" b="0" i="1" u="none" strike="noStrike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МПиГО</a:t>
                      </a:r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(1 чел)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372"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проверяемых только на </a:t>
                      </a:r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выездном </a:t>
                      </a:r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этапе (две недели) 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1/</a:t>
                      </a:r>
                      <a:r>
                        <a:rPr lang="ru-RU" sz="1200" b="0" i="1" u="none" strike="noStrike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РСиБИ</a:t>
                      </a:r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(1 чел)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2/</a:t>
                      </a:r>
                      <a:r>
                        <a:rPr lang="ru-RU" sz="1200" b="1" i="1" u="none" strike="noStrike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РСиБИ</a:t>
                      </a:r>
                      <a:r>
                        <a:rPr lang="ru-RU" sz="1200" b="1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 </a:t>
                      </a:r>
                      <a:r>
                        <a:rPr lang="ru-RU" sz="1200" b="1" i="1" u="none" strike="noStrike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МПиГО</a:t>
                      </a:r>
                      <a:r>
                        <a:rPr lang="ru-RU" sz="1200" b="1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(2 чел)</a:t>
                      </a:r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220"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проверяемых </a:t>
                      </a:r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одним </a:t>
                      </a:r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человеком по </a:t>
                      </a:r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двум </a:t>
                      </a:r>
                      <a:r>
                        <a:rPr lang="ru-RU" sz="1200" b="0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направлениям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sng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Кадры </a:t>
                      </a:r>
                      <a:r>
                        <a:rPr lang="ru-RU" sz="1200" b="0" i="1" u="sng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</a:t>
                      </a:r>
                      <a:r>
                        <a:rPr lang="ru-RU" sz="1200" b="0" i="1" u="sng" strike="noStrike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Антикор</a:t>
                      </a:r>
                      <a:endParaRPr lang="ru-RU" sz="1200" b="0" i="1" u="sng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sng" strike="noStrike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Расходы+Казначейское</a:t>
                      </a:r>
                      <a:r>
                        <a:rPr lang="ru-RU" sz="1200" b="0" i="1" u="sng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1" u="sng" strike="noStrike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сопр</a:t>
                      </a:r>
                      <a:r>
                        <a:rPr lang="ru-RU" sz="1200" b="0" i="1" u="sng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., </a:t>
                      </a:r>
                      <a:r>
                        <a:rPr lang="ru-RU" sz="1200" b="0" i="1" u="sng" strike="noStrike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Кадры+Антикор</a:t>
                      </a:r>
                      <a:r>
                        <a:rPr lang="ru-RU" sz="1200" b="0" i="1" u="sng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1" u="sng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</a:t>
                      </a:r>
                      <a:r>
                        <a:rPr lang="ru-RU" sz="1200" b="0" i="1" u="sng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ОКОИБ+Б/Кредиты</a:t>
                      </a:r>
                      <a:endParaRPr lang="ru-RU" sz="1200" b="0" i="1" u="sng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</a:t>
                      </a: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участников в группе </a:t>
                      </a:r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проверки,</a:t>
                      </a:r>
                      <a:b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человек (с выездом на объект проверки)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(14)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(7)</a:t>
                      </a:r>
                    </a:p>
                    <a:p>
                      <a:pPr algn="ctr" fontAlgn="ctr"/>
                      <a:r>
                        <a:rPr lang="ru-RU" sz="1600" b="1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(8 – </a:t>
                      </a:r>
                      <a:r>
                        <a:rPr lang="ru-RU" sz="1000" b="1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 наличии Аудиторского направления)</a:t>
                      </a:r>
                      <a:r>
                        <a:rPr lang="ru-RU" sz="1000" b="1" i="1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372"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9321" y="6198765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53649"/>
            <a:ext cx="9144000" cy="30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6"/>
          <p:cNvSpPr txBox="1">
            <a:spLocks noGrp="1"/>
          </p:cNvSpPr>
          <p:nvPr/>
        </p:nvSpPr>
        <p:spPr bwMode="auto">
          <a:xfrm>
            <a:off x="7010400" y="6492876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DE3050D-8C11-473A-A997-4F00C59B5647}" type="slidenum">
              <a:rPr lang="ru-RU" sz="1200">
                <a:latin typeface="Calibri" pitchFamily="34" charset="0"/>
              </a:rPr>
              <a:pPr algn="r"/>
              <a:t>9</a:t>
            </a:fld>
            <a:endParaRPr lang="ru-RU" sz="1200"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азвание 1"/>
          <p:cNvSpPr txBox="1">
            <a:spLocks/>
          </p:cNvSpPr>
          <p:nvPr/>
        </p:nvSpPr>
        <p:spPr bwMode="auto">
          <a:xfrm>
            <a:off x="755576" y="0"/>
            <a:ext cx="762881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</a:t>
            </a:r>
            <a:r>
              <a:rPr lang="ru-RU" sz="2000" b="1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>
                <a:solidFill>
                  <a:srgbClr val="162387"/>
                </a:solidFill>
                <a:latin typeface="Times New Roman" pitchFamily="18" charset="0"/>
                <a:cs typeface="Times New Roman" panose="02020603050405020304" pitchFamily="18" charset="0"/>
              </a:rPr>
              <a:t>подходы</a:t>
            </a:r>
            <a:r>
              <a:rPr lang="ru-RU" sz="2000" b="1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работе с обращениями </a:t>
            </a:r>
            <a:br>
              <a:rPr lang="ru-RU" sz="2000" b="1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рассмотрения обращений) </a:t>
            </a:r>
            <a:endParaRPr lang="ru-RU" sz="2000" b="1">
              <a:solidFill>
                <a:srgbClr val="1623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0272" y="6165304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5" y="1052736"/>
            <a:ext cx="8864023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3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10717</TotalTime>
  <Words>1407</Words>
  <Application>Microsoft Office PowerPoint</Application>
  <PresentationFormat>Экран (4:3)</PresentationFormat>
  <Paragraphs>239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Актуальные  вопросы организации внутреннего контроля, аудита  и антикоррупционной деятельности федерального казначейства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vvnikolaev</dc:creator>
  <cp:lastModifiedBy>Гуртуева Фатима Алибековна</cp:lastModifiedBy>
  <cp:revision>759</cp:revision>
  <cp:lastPrinted>2018-07-02T12:44:47Z</cp:lastPrinted>
  <dcterms:created xsi:type="dcterms:W3CDTF">2012-02-14T07:53:23Z</dcterms:created>
  <dcterms:modified xsi:type="dcterms:W3CDTF">2018-07-16T12:02:21Z</dcterms:modified>
</cp:coreProperties>
</file>