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  <p:sldMasterId id="2147483768" r:id="rId2"/>
    <p:sldMasterId id="2147483781" r:id="rId3"/>
  </p:sldMasterIdLst>
  <p:notesMasterIdLst>
    <p:notesMasterId r:id="rId23"/>
  </p:notesMasterIdLst>
  <p:sldIdLst>
    <p:sldId id="257" r:id="rId4"/>
    <p:sldId id="302" r:id="rId5"/>
    <p:sldId id="288" r:id="rId6"/>
    <p:sldId id="289" r:id="rId7"/>
    <p:sldId id="290" r:id="rId8"/>
    <p:sldId id="291" r:id="rId9"/>
    <p:sldId id="294" r:id="rId10"/>
    <p:sldId id="295" r:id="rId11"/>
    <p:sldId id="298" r:id="rId12"/>
    <p:sldId id="296" r:id="rId13"/>
    <p:sldId id="307" r:id="rId14"/>
    <p:sldId id="306" r:id="rId15"/>
    <p:sldId id="305" r:id="rId16"/>
    <p:sldId id="304" r:id="rId17"/>
    <p:sldId id="303" r:id="rId18"/>
    <p:sldId id="301" r:id="rId19"/>
    <p:sldId id="293" r:id="rId20"/>
    <p:sldId id="299" r:id="rId21"/>
    <p:sldId id="274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  <a:srgbClr val="FF97EB"/>
    <a:srgbClr val="90CDFA"/>
    <a:srgbClr val="A4E43C"/>
    <a:srgbClr val="A6F57F"/>
    <a:srgbClr val="1199FF"/>
    <a:srgbClr val="CFDFFD"/>
    <a:srgbClr val="BECEFA"/>
    <a:srgbClr val="AFADFD"/>
    <a:srgbClr val="CF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9" autoAdjust="0"/>
  </p:normalViewPr>
  <p:slideViewPr>
    <p:cSldViewPr>
      <p:cViewPr>
        <p:scale>
          <a:sx n="110" d="100"/>
          <a:sy n="110" d="100"/>
        </p:scale>
        <p:origin x="-165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ECAF-32FF-4743-8149-229EB7A74FB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8FE4-A8FC-4B1F-AE3F-AE53D3704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51801" y="9429909"/>
            <a:ext cx="2944258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2" rIns="91504" bIns="45752" anchor="b"/>
          <a:lstStyle/>
          <a:p>
            <a:pPr algn="r">
              <a:defRPr/>
            </a:pPr>
            <a:fld id="{155A606D-0B25-4062-9A6D-FDEA6F65D30A}" type="slidenum">
              <a:rPr lang="ru-RU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60840-1F6B-4F04-AEF2-1A496557EF20}" type="datetime1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13A9-D82E-464D-8DFB-789DC3530C5F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5DBE-6415-4BE6-92A1-49492B5DE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9C7A-D17A-4F27-9FA6-A14D346D8ED3}" type="datetime1">
              <a:rPr lang="ru-RU" smtClean="0"/>
              <a:t>16.08.2016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1F5A-365B-41CE-B4F7-8F9DF671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457D7-B311-4AD5-B445-3CC9B1FAE773}" type="datetime1">
              <a:rPr lang="ru-RU" smtClean="0"/>
              <a:t>16.08.2016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DDF2-5BDD-4543-B3A8-30EDA18AD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F3D6-CAC9-4745-BA19-ED34DF9E2C40}" type="datetime1">
              <a:rPr lang="ru-RU" smtClean="0"/>
              <a:t>16.08.2016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9BF-BD3E-4A7D-A7E7-BC117A2B7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0B6F-2240-40B4-AC60-B5CEE14177C1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BD7-1814-4FC8-A311-710C8F0C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5309-2ABB-4D40-8F32-249AA27976FC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664-9337-430A-8522-559385BC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F92E-DADB-42E3-B8B7-F7D9C543772C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8124-48BF-451D-A9CD-D9E36259A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061D-A4B7-4730-87D6-BD6505AA4DEC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3096-41F7-4AC0-911E-89D950516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50"/>
            <a:ext cx="8208963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2D7D-B0DD-431A-A030-DCA8D86D5676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82B8-E230-495B-80B1-E8A749607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7608-D466-4394-9AAB-029D9550F85E}" type="datetime1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51E1-09A6-4D3A-8A2A-A3C312CA0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4B730-EA84-4E1D-94F1-9807E16FC291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33F8-6BD4-4702-9F47-848851582892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4E54-BFCE-4136-9EBC-EB0C6836C6B3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5D86-D18F-4E75-8506-330D0E1A1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4D1C-8362-447F-8207-E7E7ECFE8AD7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5DBE-6415-4BE6-92A1-49492B5DE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05B3-D2ED-427B-92C9-493C7467BB02}" type="datetime1">
              <a:rPr lang="ru-RU" smtClean="0"/>
              <a:t>16.08.2016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1F5A-365B-41CE-B4F7-8F9DF67191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794A-0F6A-4675-B580-8F02B67F9E29}" type="datetime1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DDF2-5BDD-4543-B3A8-30EDA18AD1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1361-75AB-495E-8DE0-6942BE076E43}" type="datetime1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9BF-BD3E-4A7D-A7E7-BC117A2B7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774-3C3D-4420-A4CE-749BF881A4D3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BD7-1814-4FC8-A311-710C8F0C0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40D-F779-49A9-8749-5AA662728B20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664-9337-430A-8522-559385BC86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B7EC-0BAF-4E40-B6B7-00F256C6A35F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8124-48BF-451D-A9CD-D9E36259A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0961-E4E3-4019-9F77-6CCF2578B489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3096-41F7-4AC0-911E-89D950516D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7B977-4297-4187-8F97-96F6DFB0C6BE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9559-8D34-4E3D-A689-113005D942DD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51E1-09A6-4D3A-8A2A-A3C312CA0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08D5-63F1-46D0-9CBE-8A95DA80A980}" type="datetime1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51E1-09A6-4D3A-8A2A-A3C312CA0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1652-3A8B-47FD-A6BC-2977010F128A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51E1-09A6-4D3A-8A2A-A3C312CA0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747E1-F823-4060-8A9F-7CB74B690601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D8EED-A23D-4A58-80F9-0DE0CC0D6E59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C4E95-5B60-41BA-BA3A-2259AEF8A4B5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F2E3-F22B-42AA-8A3F-46E1F8BAEEDB}" type="datetime1">
              <a:rPr lang="ru-RU" smtClean="0"/>
              <a:t>16.08.2016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68AB-6F31-4837-8EA1-2A473C34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BD71-E5AB-48A9-AEBA-491162439E11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C47C-689D-49E4-8340-93E482A7F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AB3B-8B11-4BEA-8B8B-EA177900000A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5D86-D18F-4E75-8506-330D0E1A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5243EF1C-5898-48C5-867B-4DAF0BC1CC2C}" type="datetime1">
              <a:rPr lang="ru-RU" smtClean="0"/>
              <a:t>16.08.2016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ransition spd="slow">
    <p:wheel spokes="2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Arial" pitchFamily="34" charset="0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Arial" pitchFamily="34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Arial" pitchFamily="34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Arial" pitchFamily="34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Arial" pitchFamily="34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50"/>
            <a:ext cx="8208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C434570-E8B4-465C-A156-17F09D908EED}" type="datetime1">
              <a:rPr lang="ru-RU" smtClean="0"/>
              <a:t>16.08.2016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24751E1-09A6-4D3A-8A2A-A3C312CA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8" descr="kazna_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/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pitchFamily="34" charset="-128"/>
          <a:cs typeface="MS PGothic" charset="0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34" charset="-128"/>
          <a:cs typeface="MS PGothic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34" charset="-128"/>
          <a:cs typeface="MS PGothic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34" charset="-128"/>
          <a:cs typeface="MS PGothic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pitchFamily="34" charset="-128"/>
          <a:cs typeface="MS PGothic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152650" indent="-236538" algn="l" defTabSz="957263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609850" indent="-236538" algn="l" defTabSz="957263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6" descr="Shablon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5B4DA77-B989-4E58-8C83-EB6FC6D3EC50}" type="datetime1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EB93496-B780-4013-944A-BA8FE8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7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324036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Опыт работы УФК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 Нижегородской области по проведению анализа исполнения бюджетных полномочий органов государственного (муниципального) финансового контроля</a:t>
            </a:r>
            <a:endParaRPr lang="ru-RU" sz="3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r"/>
            <a:endParaRPr lang="ru-RU" sz="5400" b="1" i="1" dirty="0" smtClean="0">
              <a:solidFill>
                <a:srgbClr val="00FFFF"/>
              </a:solidFill>
            </a:endParaRPr>
          </a:p>
        </p:txBody>
      </p:sp>
      <p:sp>
        <p:nvSpPr>
          <p:cNvPr id="62473" name="Rectangle 7"/>
          <p:cNvSpPr>
            <a:spLocks/>
          </p:cNvSpPr>
          <p:nvPr/>
        </p:nvSpPr>
        <p:spPr bwMode="auto">
          <a:xfrm>
            <a:off x="1475656" y="5085184"/>
            <a:ext cx="62033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</a:p>
          <a:p>
            <a:pPr marL="342900" indent="-342900" algn="ctr" eaLnBrk="0" hangingPunct="0"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342900" indent="-342900" algn="ctr" eaLnBrk="0" hangingPunct="0">
              <a:buFont typeface="Arial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Е.Б. Мазина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160219"/>
            <a:ext cx="2133600" cy="365125"/>
          </a:xfrm>
        </p:spPr>
        <p:txBody>
          <a:bodyPr/>
          <a:lstStyle/>
          <a:p>
            <a:pPr>
              <a:defRPr/>
            </a:pPr>
            <a:fld id="{76C177F5-8B88-4924-98DB-07CDC333F270}" type="slidenum">
              <a:rPr lang="ru-RU" smtClean="0"/>
              <a:t>1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5" name="Рисунок 4" descr="C:\Documents and Settings\malininmy\Рабочий стол\Безымянный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8319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9323" y="1412776"/>
            <a:ext cx="6794990" cy="4752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полномочий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требованиям пункта 3 статьи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269.2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12" name="Рисунок 11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6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4330" y="3590378"/>
            <a:ext cx="2592288" cy="20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498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492182"/>
            <a:ext cx="6868366" cy="2800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органе финансового контроля отсутствуют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контрольных мероприятий на соответствующий год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Замятина А.В\Для ОВКиА\Презентации\Человечки для презинтации\1aisC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47" y="4398157"/>
            <a:ext cx="2339904" cy="21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6640" y="1425296"/>
            <a:ext cx="6787550" cy="44371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 не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обеспечен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своевременностью и полнотой устранения объектами контроля выявленных в результате контрольных мероприятий нарушений и недостатков, что не соответствует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статьи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270.2 Бюджетного кодекса Российской Федерации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Замятина А.В\Для ОВКиА\Презентации\Человечки для презинтации\3d-chelovechek-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12688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196752"/>
            <a:ext cx="7848872" cy="41661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неверной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выявленных нарушений: отмечено неправомерное использование денежных средств, а следовало установить, что данное нарушение относится к нарушению бюджетного законодательства, то есть является нецелевым использованием бюджетных средств, что несет за собой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административной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14" y="5504604"/>
            <a:ext cx="1322211" cy="9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84784"/>
            <a:ext cx="7848872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оформляются протоколы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административном правонарушении при выявлении нарушений бюджетного законодательства, содержащих признаки административных правонарушений, что является нарушением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 главы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84784"/>
            <a:ext cx="8640960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финансового контроля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правоохранительными органами и органами прокуратуры,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противоречит требованиям Указа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03.03.1998 №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«Об обеспечении взаимодействия государственных органов в борьбе с правонарушениями в сфере экономики»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984776" cy="980728"/>
          </a:xfrm>
        </p:spPr>
        <p:txBody>
          <a:bodyPr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выявляемых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анализа исполнения бюджетных полномочий органов государственного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(муниципального)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2939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14377"/>
              </p:ext>
            </p:extLst>
          </p:nvPr>
        </p:nvGraphicFramePr>
        <p:xfrm>
          <a:off x="323528" y="1340768"/>
          <a:ext cx="8496944" cy="4563223"/>
        </p:xfrm>
        <a:graphic>
          <a:graphicData uri="http://schemas.openxmlformats.org/drawingml/2006/table">
            <a:tbl>
              <a:tblPr/>
              <a:tblGrid>
                <a:gridCol w="419190"/>
                <a:gridCol w="4549362"/>
                <a:gridCol w="1494073"/>
                <a:gridCol w="2034319"/>
              </a:tblGrid>
              <a:tr h="408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Содержание нарушения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Код нарушения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. Нарушения, выявленные при изучении деятельности органов (должностных лиц) исполнительной власти субъекта Российской Федерации (местных администраций), являющихся органами государственного (муниципального) финансового контроля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034" marR="580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1.1.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Отсутствие закрепления в правовом документе функций и полномочий, регламентирующих деятельность органа государственного (муниципального) финансового контроля, по осуществлению внутреннего государственного (муниципального) финансового контроля, в том числе в части функциональной независимости.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1.2.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Отсутствие порядка осуществления внутреннего государственного (муниципального) финансового контроля, методик проведения проверок, иной нормативной базы в сфере государственного (муниципального) финансового контроля.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...</a:t>
                      </a:r>
                      <a:endParaRPr lang="ru-RU" sz="1400" b="0" dirty="0"/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4.5.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Прочие нарушения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7" name="Рисунок 6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8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1028183" y="1484784"/>
            <a:ext cx="3399801" cy="657025"/>
            <a:chOff x="1028183" y="1484784"/>
            <a:chExt cx="3399801" cy="657025"/>
          </a:xfrm>
        </p:grpSpPr>
        <p:sp>
          <p:nvSpPr>
            <p:cNvPr id="15" name="Стрелка вправо 14"/>
            <p:cNvSpPr/>
            <p:nvPr/>
          </p:nvSpPr>
          <p:spPr>
            <a:xfrm rot="20627834">
              <a:off x="1028183" y="1827354"/>
              <a:ext cx="793448" cy="2880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5696" y="1484784"/>
              <a:ext cx="2592288" cy="657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проведении 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анализа</a:t>
              </a:r>
              <a:endParaRPr lang="ru-RU" dirty="0"/>
            </a:p>
          </p:txBody>
        </p:sp>
      </p:grpSp>
      <p:sp>
        <p:nvSpPr>
          <p:cNvPr id="19" name="Стрелка влево 18"/>
          <p:cNvSpPr/>
          <p:nvPr/>
        </p:nvSpPr>
        <p:spPr>
          <a:xfrm>
            <a:off x="1392740" y="3686700"/>
            <a:ext cx="4697098" cy="813174"/>
          </a:xfrm>
          <a:prstGeom prst="leftArrow">
            <a:avLst>
              <a:gd name="adj1" fmla="val 63976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к сроку, указанному в Запросе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1043610" y="5649703"/>
            <a:ext cx="5392612" cy="599169"/>
          </a:xfrm>
          <a:prstGeom prst="leftArrow">
            <a:avLst>
              <a:gd name="adj1" fmla="val 37392"/>
              <a:gd name="adj2" fmla="val 5126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принятых мерах по устранению недостатков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124092" y="5217655"/>
            <a:ext cx="5286614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ЗАКЛЮЧЕНИЕ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061729" y="2964046"/>
            <a:ext cx="5028112" cy="806605"/>
          </a:xfrm>
          <a:prstGeom prst="rightArrow">
            <a:avLst>
              <a:gd name="adj1" fmla="val 65292"/>
              <a:gd name="adj2" fmla="val 5796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предоставление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 документов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191498" cy="9807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анализа исполнения бюджетных полномочий органов государственного (муниципального) финансового контроля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91969" y="1700808"/>
            <a:ext cx="1296144" cy="4392488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36221" y="1484784"/>
            <a:ext cx="2592288" cy="4608512"/>
            <a:chOff x="6436221" y="1484784"/>
            <a:chExt cx="2592288" cy="4608512"/>
          </a:xfrm>
        </p:grpSpPr>
        <p:sp>
          <p:nvSpPr>
            <p:cNvPr id="10" name="Прямоугольник с двумя вырезанными соседними углами 9"/>
            <p:cNvSpPr/>
            <p:nvPr/>
          </p:nvSpPr>
          <p:spPr>
            <a:xfrm>
              <a:off x="6436221" y="1484784"/>
              <a:ext cx="2592288" cy="4608512"/>
            </a:xfrm>
            <a:prstGeom prst="snip2Same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11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1245" y="1700808"/>
              <a:ext cx="24822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Глава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высшего органа государственной власти субъекта Российской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Федерации</a:t>
              </a:r>
            </a:p>
            <a:p>
              <a:pPr algn="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(глава муниципального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образования)</a:t>
              </a:r>
            </a:p>
          </p:txBody>
        </p:sp>
      </p:grpSp>
      <p:sp>
        <p:nvSpPr>
          <p:cNvPr id="12" name="Двойная стрелка влево/вправо 11"/>
          <p:cNvSpPr/>
          <p:nvPr/>
        </p:nvSpPr>
        <p:spPr>
          <a:xfrm>
            <a:off x="1388114" y="4500985"/>
            <a:ext cx="4701726" cy="576944"/>
          </a:xfrm>
          <a:prstGeom prst="left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АНАЛИЗА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38195" y="2992971"/>
            <a:ext cx="1872208" cy="2188988"/>
          </a:xfrm>
          <a:prstGeom prst="ellipse">
            <a:avLst/>
          </a:prstGeom>
          <a:solidFill>
            <a:srgbClr val="A6F57F"/>
          </a:solidFill>
          <a:ln>
            <a:solidFill>
              <a:srgbClr val="A6F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государственного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(муниципального)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финансового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контроля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21" name="Рисунок 20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0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3" grpId="0" animBg="1"/>
      <p:bldP spid="17" grpId="0" animBg="1"/>
      <p:bldP spid="5" grpId="0" animBg="1"/>
      <p:bldP spid="1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5759450" cy="9807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типового Соглашения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4120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Picture 2" descr="F:\Замятина А.В\Человечки для презинтации\clipart_of_31983_smjpg_2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10" name="Рисунок 9" descr="C:\Documents and Settings\malininmy\Рабочий стол\Безымянный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/>
          <p:nvPr/>
        </p:nvPicPr>
        <p:blipFill rotWithShape="1">
          <a:blip r:embed="rId4"/>
          <a:srcRect l="1599" t="16587" r="50000" b="6460"/>
          <a:stretch/>
        </p:blipFill>
        <p:spPr bwMode="auto">
          <a:xfrm>
            <a:off x="1475656" y="1124743"/>
            <a:ext cx="5951220" cy="5321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4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8191" y="3283332"/>
            <a:ext cx="765299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160219"/>
            <a:ext cx="2133600" cy="365125"/>
          </a:xfrm>
        </p:spPr>
        <p:txBody>
          <a:bodyPr/>
          <a:lstStyle/>
          <a:p>
            <a:pPr>
              <a:defRPr/>
            </a:pPr>
            <a:fld id="{52A8B9BF-BD3E-4A7D-A7E7-BC117A2B74E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6" name="Рисунок 5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"/>
            <a:ext cx="6552332" cy="999021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15.04.2014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государственной программы Российской Федерации "Управление государственными финансами и регулирование финансовых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рынков»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690" t="18621" r="15562" b="13563"/>
          <a:stretch/>
        </p:blipFill>
        <p:spPr bwMode="auto">
          <a:xfrm>
            <a:off x="0" y="999021"/>
            <a:ext cx="9134772" cy="5480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399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192292" cy="980728"/>
          </a:xfrm>
        </p:spPr>
        <p:txBody>
          <a:bodyPr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обоснование функции –</a:t>
            </a:r>
            <a:b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бюджетных полномочий органов государственного (муниципального)</a:t>
            </a:r>
            <a:b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1066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1831"/>
            <a:ext cx="4896544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01.12.2004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казначействе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5.15(3))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364088" y="1196752"/>
            <a:ext cx="3600400" cy="51125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исполнения бюджетных полномочий органов государственного (муниципального) финансового контроля, являющихся органами (должностными лицами) исполнительной власти субъектов Российской Федерации (местных администраций), утвержденный приказом Федеральной службы финансово-бюджетного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17.10.2014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68960"/>
            <a:ext cx="4896544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02.02.2016 № 41 «О некоторых вопросах государственного контроля и надзора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финансово-бюджетной сфере»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0768"/>
            <a:ext cx="4896544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 статьи 157)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11" name="Рисунок 10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8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лево 25"/>
          <p:cNvSpPr/>
          <p:nvPr/>
        </p:nvSpPr>
        <p:spPr>
          <a:xfrm>
            <a:off x="1547664" y="3829695"/>
            <a:ext cx="5327214" cy="635349"/>
          </a:xfrm>
          <a:prstGeom prst="leftArrow">
            <a:avLst/>
          </a:prstGeom>
          <a:solidFill>
            <a:schemeClr val="bg1"/>
          </a:solidFill>
          <a:ln cap="rnd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1192542">
            <a:off x="1397955" y="1607496"/>
            <a:ext cx="6030442" cy="78250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319" y="0"/>
            <a:ext cx="6158669" cy="98072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Перечня органов государственного (муниципального) финансового контроля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5208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39997" y="1412852"/>
            <a:ext cx="2393820" cy="13151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Нижегородской области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05897" y="2924944"/>
            <a:ext cx="2727920" cy="16421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администрации муниципальных образований в Нижегородской области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74794" y="4725144"/>
            <a:ext cx="3261702" cy="1584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Интернет-сайты Министерства финансов Нижегородской области и муниципальных образований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18344" y="3140968"/>
            <a:ext cx="4787553" cy="76354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(при необходимости)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02210">
            <a:off x="1400651" y="4787271"/>
            <a:ext cx="4352023" cy="6223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1190025">
            <a:off x="1436675" y="2416819"/>
            <a:ext cx="5263625" cy="6223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24" name="Рисунок 23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Блок-схема: задержка 21"/>
          <p:cNvSpPr/>
          <p:nvPr/>
        </p:nvSpPr>
        <p:spPr>
          <a:xfrm>
            <a:off x="209376" y="1558262"/>
            <a:ext cx="1296144" cy="4392488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11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624736" cy="9807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органов государственного (муниципального) финансового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Нижегородской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063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02060"/>
              </p:ext>
            </p:extLst>
          </p:nvPr>
        </p:nvGraphicFramePr>
        <p:xfrm>
          <a:off x="251520" y="1124744"/>
          <a:ext cx="8640960" cy="5161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376264"/>
                <a:gridCol w="1008112"/>
                <a:gridCol w="4752528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субъекта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(муниципального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государственного (муниципального) финансового контроля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финансов Нижегородской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Ардатовский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 администрации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Ардатовского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г. Нижний Новгород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Контрольно-ревизионное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администрации городского округа г. Нижний Новгород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29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Шатковский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 администрации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Шатковского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6" name="Рисунок 5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72808" cy="9807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анализа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бюджетных полномочий органов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(муниципального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финансового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Управлением Федерального казначейства по Нижегородской области на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6" name="Рисунок 5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02859"/>
              </p:ext>
            </p:extLst>
          </p:nvPr>
        </p:nvGraphicFramePr>
        <p:xfrm>
          <a:off x="103955" y="1412776"/>
          <a:ext cx="8928090" cy="4509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47"/>
                <a:gridCol w="1873109"/>
                <a:gridCol w="791187"/>
                <a:gridCol w="1081021"/>
                <a:gridCol w="1371701"/>
                <a:gridCol w="1580627"/>
                <a:gridCol w="17992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органа государственного (муниципального) финансового контроля, являющегося органом (должностным лицом) исполнительной власти субъекта Российской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(местной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администрации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начала осуществления анализа (</a:t>
                      </a:r>
                      <a:r>
                        <a:rPr lang="ru-RU" sz="14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чч.мм.гггг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окончания осуществления анализа (</a:t>
                      </a:r>
                      <a:r>
                        <a:rPr lang="ru-RU" sz="14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чч.мм.гггг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Анализируемый период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b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мм.гггг</a:t>
                      </a:r>
                      <a:r>
                        <a:rPr lang="ru-RU" sz="1400" b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мм.гггг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Структурное подразделение, ответственное за проведение анализа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29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финансов администрации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Ардатовского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Нижегородской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01.07.2016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29.07.2016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07.2015 - 06.2016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ОВКиА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финансов Нижегородской области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07.2015 –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08.2016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ОВКиА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1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5759450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стандартизации позиций Плана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7679" y="1124744"/>
            <a:ext cx="8424936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 в срок проведения анализа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60 календарный дней) 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графы плана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«Дата начала осуществления анализа» и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«Дата окончания осуществления анализа»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604" y="4581128"/>
            <a:ext cx="842493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 в период проведения анализа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графа Плана «Анализируемый период» -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79" y="2852936"/>
            <a:ext cx="8424936" cy="136815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процедуры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даты направления Запроса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направления Заключения включительно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604" y="5445224"/>
            <a:ext cx="8424936" cy="783704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начала проведения анализа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10" name="Рисунок 9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3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192688" cy="980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стандартизации организации проведения Анализа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4944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оформлять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УФК, в котором указывать: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549442" cy="403244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органа государственного  (муниципального) финансового контроля;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 проведения анализа (пункт Плана);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анализа;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анализируемый период;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состав аналитической группы (ответственного работника);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проведения анализа (сплошной или выборочный)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9" name="Рисунок 8" descr="C:\Documents and Settings\malininmy\Рабочий стол\Безымянный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336704" cy="98072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 предоставлении информации об исполнении бюджетных полномочий органа государственного (муниципального) финансового контроля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163674"/>
            <a:ext cx="2133600" cy="365125"/>
          </a:xfrm>
        </p:spPr>
        <p:txBody>
          <a:bodyPr/>
          <a:lstStyle/>
          <a:p>
            <a:pPr>
              <a:defRPr/>
            </a:pPr>
            <a:fld id="{A8C4C47C-689D-49E4-8340-93E482A7FB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" name="Picture 2" descr="F:\Замятина А.В\Человечки для презинтации\человечек_гал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74582"/>
            <a:ext cx="799240" cy="7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308" y="6589176"/>
            <a:ext cx="9144000" cy="276999"/>
            <a:chOff x="5308" y="6589176"/>
            <a:chExt cx="9144000" cy="276999"/>
          </a:xfrm>
        </p:grpSpPr>
        <p:pic>
          <p:nvPicPr>
            <p:cNvPr id="13" name="Рисунок 12" descr="C:\Documents and Settings\malininmy\Рабочий стол\Безымянный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" t="36129" r="44074" b="61260"/>
            <a:stretch/>
          </p:blipFill>
          <p:spPr bwMode="auto">
            <a:xfrm>
              <a:off x="107504" y="6597352"/>
              <a:ext cx="9036496" cy="2606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08" y="6589176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 по Нижегородской области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nizhegorodskaya.roskazna.ru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/>
          <p:nvPr/>
        </p:nvPicPr>
        <p:blipFill rotWithShape="1">
          <a:blip r:embed="rId4"/>
          <a:srcRect l="34526" t="16552" r="25389" b="11494"/>
          <a:stretch/>
        </p:blipFill>
        <p:spPr bwMode="auto">
          <a:xfrm>
            <a:off x="0" y="1025335"/>
            <a:ext cx="5255040" cy="5370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" y="4159767"/>
            <a:ext cx="5215036" cy="23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42" y="1104553"/>
            <a:ext cx="3899036" cy="41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16" y="2854609"/>
            <a:ext cx="3908762" cy="26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1_Тема Office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заготовка фк" id="{27C405DD-9516-4D05-9FCD-D0219C401F7D}" vid="{16C4E6B8-88AE-4665-AD8D-60AAD5A90B47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заготовка фк" id="{27C405DD-9516-4D05-9FCD-D0219C401F7D}" vid="{5D67D58C-A10E-42EE-92BA-0875EB6D507B}"/>
    </a:ext>
  </a:extLst>
</a:theme>
</file>

<file path=ppt/theme/theme3.xml><?xml version="1.0" encoding="utf-8"?>
<a:theme xmlns:a="http://schemas.openxmlformats.org/drawingml/2006/main" name="Презентация АЮ Демидова 26 02 201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РЕ Артюхина 26 02 2014</Template>
  <TotalTime>3147</TotalTime>
  <Words>1046</Words>
  <Application>Microsoft Office PowerPoint</Application>
  <PresentationFormat>Экран (4:3)</PresentationFormat>
  <Paragraphs>208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11_Тема Office</vt:lpstr>
      <vt:lpstr>1_Оформление по умолчанию</vt:lpstr>
      <vt:lpstr>Презентация АЮ Демидова 26 02 2014</vt:lpstr>
      <vt:lpstr>Презентация PowerPoint</vt:lpstr>
      <vt:lpstr>Постановление Правительства РФ от 15.04.2014 № 320 «Об утверждении государственной программы Российской Федерации "Управление государственными финансами и регулирование финансовых рынков»</vt:lpstr>
      <vt:lpstr>Нормативное правовое обоснование функции – Анализ исполнения бюджетных полномочий органов государственного (муниципального) финансового контроля</vt:lpstr>
      <vt:lpstr>Алгоритм составления Перечня органов государственного (муниципального) финансового контроля</vt:lpstr>
      <vt:lpstr>Перечень органов государственного (муниципального) финансового контроля в Нижегородской области</vt:lpstr>
      <vt:lpstr>План осуществления анализа исполнения бюджетных полномочий органов государственного (муниципального) финансового контроля Управлением Федерального казначейства по Нижегородской области на 2016 год</vt:lpstr>
      <vt:lpstr>Предложения по стандартизации позиций Плана</vt:lpstr>
      <vt:lpstr>Предложения по стандартизации организации проведения Анализа</vt:lpstr>
      <vt:lpstr>Запрос о предоставлении информации об исполнении бюджетных полномочий органа государственного (муниципального) финансового контроля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Нарушения и недостатки в организации, планировании и исполнении органами государственного (муниципального) финансового контроля контрольных функций и полномочий</vt:lpstr>
      <vt:lpstr>Перечень типовых нарушений,  выявляемых при проведении анализа исполнения бюджетных полномочий органов государственного (муниципального) финансового контроля</vt:lpstr>
      <vt:lpstr>Алгоритм проведения анализа исполнения бюджетных полномочий органов государственного (муниципального) финансового контроля</vt:lpstr>
      <vt:lpstr>Проект типового Соглашения</vt:lpstr>
      <vt:lpstr>Презентация PowerPoint</vt:lpstr>
    </vt:vector>
  </TitlesOfParts>
  <Company>УФК по Нижегородской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  ФЕДЕРАЛЬНОГО  КАЗНАЧЕЙСТВА   ПО  НИЖЕГОРОДСКОЙ  ОБЛАСТИ</dc:title>
  <dc:creator>ereminamn</dc:creator>
  <cp:lastModifiedBy>rogozhinae</cp:lastModifiedBy>
  <cp:revision>335</cp:revision>
  <cp:lastPrinted>2015-12-17T12:33:26Z</cp:lastPrinted>
  <dcterms:created xsi:type="dcterms:W3CDTF">2014-05-06T06:17:36Z</dcterms:created>
  <dcterms:modified xsi:type="dcterms:W3CDTF">2016-08-16T13:42:57Z</dcterms:modified>
</cp:coreProperties>
</file>