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463" r:id="rId3"/>
    <p:sldId id="522" r:id="rId4"/>
    <p:sldId id="523" r:id="rId5"/>
    <p:sldId id="535" r:id="rId6"/>
    <p:sldId id="536" r:id="rId7"/>
    <p:sldId id="521" r:id="rId8"/>
    <p:sldId id="534" r:id="rId9"/>
    <p:sldId id="529" r:id="rId10"/>
    <p:sldId id="533" r:id="rId11"/>
    <p:sldId id="531" r:id="rId12"/>
    <p:sldId id="485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жевникова Наталья Витальев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9900"/>
    <a:srgbClr val="FFFFCC"/>
    <a:srgbClr val="FFFF00"/>
    <a:srgbClr val="D9E6FF"/>
    <a:srgbClr val="0099FF"/>
    <a:srgbClr val="6699FF"/>
    <a:srgbClr val="047E21"/>
    <a:srgbClr val="0066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438" autoAdjust="0"/>
  </p:normalViewPr>
  <p:slideViewPr>
    <p:cSldViewPr>
      <p:cViewPr>
        <p:scale>
          <a:sx n="100" d="100"/>
          <a:sy n="100" d="100"/>
        </p:scale>
        <p:origin x="-171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57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8" tIns="45989" rIns="91978" bIns="459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34" y="0"/>
            <a:ext cx="2946557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8" tIns="45989" rIns="91978" bIns="459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AAA5C1-A7D4-411A-AFBD-9DE6C3A6ADEB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65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34" y="9429118"/>
            <a:ext cx="29465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2B5434-9BBF-407C-8B87-5D986EC4F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9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3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 defTabSz="9213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18" y="0"/>
            <a:ext cx="2944972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 algn="r" defTabSz="921375">
              <a:defRPr sz="1200">
                <a:latin typeface="Arial" charset="0"/>
              </a:defRPr>
            </a:lvl1pPr>
          </a:lstStyle>
          <a:p>
            <a:pPr>
              <a:defRPr/>
            </a:pPr>
            <a:fld id="{F4E311B4-BAEE-4169-9534-D22170B69094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3" y="4715351"/>
            <a:ext cx="5438457" cy="446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8"/>
            <a:ext cx="294497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 defTabSz="9213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18" y="9429118"/>
            <a:ext cx="2944972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 algn="r" defTabSz="921375">
              <a:defRPr sz="1200">
                <a:latin typeface="Arial" charset="0"/>
              </a:defRPr>
            </a:lvl1pPr>
          </a:lstStyle>
          <a:p>
            <a:pPr>
              <a:defRPr/>
            </a:pPr>
            <a:fld id="{8A406D7E-22E0-4914-A27F-C98D823F8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4980-D93D-4E9C-B944-E9811FEF5DAC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EFB-5848-4977-B8C9-18BAD6CB9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3C6E-F9E6-4EA9-A3E1-1F4FCB61694E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9A8C-9C32-43DC-8441-3CD622823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C2C3-462C-4C8D-A527-83E28CB1C228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B7A7-0266-4043-8A5F-240B4F61A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35B1-509C-482F-B12C-0A519E8D7BD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AAE2-FF68-4DDB-BFFC-9B75B5F4A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4980-D93D-4E9C-B944-E9811FEF5DAC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EFB-5848-4977-B8C9-18BAD6CB9B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0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CE39-45E4-4682-A03D-7E9F8FCC601E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0247-F3AF-41E2-BF51-E552BA788B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3CED-10E9-46C0-AE39-6BA132306CB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D46F-9CCA-4554-99A0-C8254B568B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0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0049-BCC9-43EB-AFBC-550854DE62C0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E09A-28A1-4D97-B3DE-BCE2B6DE90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01615-DD9E-40B2-9887-D953C006171F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BA72-9E96-43DF-90DA-7F41FF45D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2006-09D8-4858-9A02-B53FE754826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AEC0-F651-4E8B-BA48-BA20A1D971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0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7C8B-D3EB-480F-A69D-6D8909421971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AB88-99DC-443C-8100-5276B671E5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CE39-45E4-4682-A03D-7E9F8FCC601E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0247-F3AF-41E2-BF51-E552BA788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DFF0-C193-4F4F-BF19-C8ED18912E26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11CC-71D3-43AF-9047-CE1921F8E1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49CF-3396-4E23-B4FC-E86918FD2832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6A2C-6827-4CC0-8897-FE8911FC8F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8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3C6E-F9E6-4EA9-A3E1-1F4FCB61694E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9A8C-9C32-43DC-8441-3CD6228234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9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C2C3-462C-4C8D-A527-83E28CB1C228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B7A7-0266-4043-8A5F-240B4F61A1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35B1-509C-482F-B12C-0A519E8D7BD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AAE2-FF68-4DDB-BFFC-9B75B5F4AB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1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3CED-10E9-46C0-AE39-6BA132306CB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D46F-9CCA-4554-99A0-C8254B568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0049-BCC9-43EB-AFBC-550854DE62C0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E09A-28A1-4D97-B3DE-BCE2B6DE9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01615-DD9E-40B2-9887-D953C006171F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BA72-9E96-43DF-90DA-7F41FF45D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2006-09D8-4858-9A02-B53FE7548263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AEC0-F651-4E8B-BA48-BA20A1D97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7C8B-D3EB-480F-A69D-6D8909421971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AB88-99DC-443C-8100-5276B671E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DFF0-C193-4F4F-BF19-C8ED18912E26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11CC-71D3-43AF-9047-CE1921F8E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49CF-3396-4E23-B4FC-E86918FD2832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6A2C-6827-4CC0-8897-FE8911FC8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2EC502-FB24-4D86-A4A0-1E2891FBC3D2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7C7EB8-F86D-4802-9DCA-6292E2DA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2EC502-FB24-4D86-A4A0-1E2891FBC3D2}" type="datetime1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7C7EB8-F86D-4802-9DCA-6292E2DA7E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2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643223" y="1844824"/>
            <a:ext cx="7929562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Подходы к оценке результативности деятельности руководителей, заместителей руководителей 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начальников отделов территориальных органов Федерального казначейства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4068980"/>
            <a:ext cx="6984776" cy="155427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мониторинга и аудита эффективности и результативности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внутреннего контроля (аудита) и оценки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деятельности Федерального казначейства</a:t>
            </a:r>
          </a:p>
          <a:p>
            <a:pPr algn="ctr">
              <a:spcBef>
                <a:spcPts val="6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Коловоротный Михаил Александрович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107504" y="119885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39071"/>
            <a:ext cx="4104456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организации и осуществления внутреннего контроля и внутреннего аудита установленным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требованиям</a:t>
            </a: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924944"/>
            <a:ext cx="4104456" cy="33043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обеспечение проведения контрольно-аудиторских мероприятий структурных подразделений Управления и его должностных лиц</a:t>
            </a:r>
          </a:p>
          <a:p>
            <a:pPr algn="just"/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в установленном порядке оценки результативности деятельности ГГС и структурных подразделений Управления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внешней оценки Управления</a:t>
            </a:r>
          </a:p>
          <a:p>
            <a:pPr algn="just"/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Обеспечение в установленном порядке формирования и направления в Федеральное казначейство отчетности о контрольных и аудиторских мероприятиях, проводимых в Управлении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924944"/>
            <a:ext cx="4032448" cy="33043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Своевременная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качественная организация работ по обеспечению штатного функционирования информационных систем и информационно технической инфраструктуры Управления</a:t>
            </a:r>
          </a:p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Своевременная и качественная организация работ по обеспечению в технической части реализации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мер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защите информации</a:t>
            </a:r>
          </a:p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Своевременная и качественная организация работ по тестированию и внедрению в промышленную эксплуатацию ППО и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475656" y="2175175"/>
            <a:ext cx="1800200" cy="749769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40059">
                    <a:lumMod val="50000"/>
                  </a:srgbClr>
                </a:solidFill>
              </a:rPr>
              <a:t>декомпозиция</a:t>
            </a:r>
            <a:endParaRPr lang="ru-RU" sz="1600" dirty="0">
              <a:solidFill>
                <a:srgbClr val="E40059">
                  <a:lumMod val="5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79454" y="1239070"/>
            <a:ext cx="4049588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обеспечение и координация осуществления информационно-технического обеспечения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916488" y="2175174"/>
            <a:ext cx="1800200" cy="728055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40059">
                    <a:lumMod val="50000"/>
                  </a:srgbClr>
                </a:solidFill>
              </a:rPr>
              <a:t>декомпозиция</a:t>
            </a:r>
            <a:endParaRPr lang="ru-RU" sz="1600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2285992"/>
            <a:ext cx="7228838" cy="175432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внимание, </a:t>
            </a:r>
            <a:b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коллеги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400" dirty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843808" y="6492875"/>
            <a:ext cx="2133600" cy="365125"/>
          </a:xfrm>
        </p:spPr>
        <p:txBody>
          <a:bodyPr/>
          <a:lstStyle/>
          <a:p>
            <a:pPr>
              <a:defRPr/>
            </a:pPr>
            <a:fld id="{0ACA5C5F-CE91-4538-BA46-9EDF1401573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</p:spPr>
        <p:txBody>
          <a:bodyPr/>
          <a:lstStyle/>
          <a:p>
            <a:pPr>
              <a:defRPr/>
            </a:pPr>
            <a:fld id="{119CAB88-99DC-443C-8100-5276B671E5E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136904" cy="2160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Оценка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результативности профессиональной служебной деятельности федеральных государственных гражданских служащих, замещающих должности руководителей территориальных органов Федерального казначейства, 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оценка результативности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деятельности директора федерального казенного учреждения «Центр по обеспечению деятельности Казначейства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России» проводится на основании Порядка, утвержденного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руководителем Федерального казначейства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23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декабря 2015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года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15"/>
          <p:cNvSpPr>
            <a:spLocks noChangeArrowheads="1"/>
          </p:cNvSpPr>
          <p:nvPr/>
        </p:nvSpPr>
        <p:spPr bwMode="auto">
          <a:xfrm>
            <a:off x="251520" y="116632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 руководителей территориальных органов </a:t>
            </a:r>
            <a:r>
              <a:rPr lang="ru-RU" sz="22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едерального казначейства 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45026"/>
            <a:ext cx="2520280" cy="1224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руководителей проводится по 17 основным показателям </a:t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1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дополнительному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29862" y="3645026"/>
            <a:ext cx="2556284" cy="1224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руководителя проводится по 24 основным показателям </a:t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1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дополнительному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3356995"/>
            <a:ext cx="1152128" cy="2880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УФК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3645026"/>
            <a:ext cx="2520281" cy="1584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директора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казенного учреждения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«Центр по обеспечению деятельности Казначейства России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проводится по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показателям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31940" y="3356995"/>
            <a:ext cx="1152128" cy="2880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МОУ ФК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0252" y="3356995"/>
            <a:ext cx="1152128" cy="2880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ЦОКР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995175"/>
            <a:ext cx="5346594" cy="11701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дополнительный показатель:</a:t>
            </a:r>
          </a:p>
          <a:p>
            <a:pPr algn="just"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«Соответствие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казначейского сопровождения государственных контрактов, договоров, соглашений, а также контрактов, договоров, соглашений, заключенных в рамках их исполнения, установленным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требованиям»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7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251520" y="116632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 руководителей территориальных органов </a:t>
            </a:r>
            <a:r>
              <a:rPr lang="ru-RU" sz="22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едерального казначейства 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0" y="1484784"/>
            <a:ext cx="8136905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Указ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Президента Российской Федерации от 2 февраля 2016 г. № 41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 некоторых вопросах государственного контроля и надзора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финансово-бюджетной сфере»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9" y="3068960"/>
            <a:ext cx="8136905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Постановление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Правительства РФ от 28 ноября 2013 г.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№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1092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 Порядке осуществления Федеральным казначейством полномочий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 контролю в финансово-бюджетной сфере» (в ред.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постановлений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Правительства РФ от 29 октября 2014 г. № 1114, от 13 апреля 2016 г. № 300)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793" y="4941168"/>
            <a:ext cx="8136905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Приказ Федерального казначейства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18 апреля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2016 г. №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94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«Об организационно-штатной структуре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Управлений Федерального казначейства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 субъектам Российской Федерации»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98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251520" y="116632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 руководителей территориальных органов </a:t>
            </a:r>
            <a:r>
              <a:rPr lang="ru-RU" sz="22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2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едерального казначейства 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1196752"/>
            <a:ext cx="8069732" cy="1728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учетом наделения Федерального казначейства полномочиями государственного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контроля и надзора в финансово-бюджетной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сфере </a:t>
            </a:r>
            <a:b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ежемесячная оценка результативности руководителей УФК </a:t>
            </a:r>
            <a:b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 сентября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2016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года (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август 2016 года – первый отчетный месяц)</a:t>
            </a:r>
            <a:b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будет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проводиться по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расширенному набору</a:t>
            </a:r>
            <a:r>
              <a:rPr lang="ru-RU" b="1" dirty="0" smtClean="0">
                <a:solidFill>
                  <a:srgbClr val="FF388C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показателей</a:t>
            </a:r>
            <a:r>
              <a:rPr lang="ru-RU" b="1" dirty="0" smtClean="0">
                <a:solidFill>
                  <a:srgbClr val="68007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dirty="0" smtClean="0">
                <a:solidFill>
                  <a:srgbClr val="68007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rgbClr val="68007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письмо Федерального казначейства от 9 августа 2016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г. №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07-04-05/06-605)</a:t>
            </a:r>
            <a:endParaRPr lang="ru-RU" b="1" dirty="0">
              <a:solidFill>
                <a:srgbClr val="68007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3" y="3140968"/>
            <a:ext cx="8069732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>
                <a:solidFill>
                  <a:srgbClr val="FF388C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новые показатели</a:t>
            </a:r>
            <a:endParaRPr lang="ru-RU" sz="1400" i="1" dirty="0" smtClean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осуществления анализа исполнения бюджетных полномочий органов государственного (муниципального) финансового контроля установленным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осуществления контроля в финансово-бюджетной сфере (национальной безопасности, правоохранительной деятельности, судебной системе и оборонном комплексе, в социальной сфере, сфере межбюджетных отношений и социального страхования, в сфере развития экономики) установленным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осуществления контроля в сфере контрактных отношений установленным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осуществления внешнего контроля качества работы аудиторских организаций установленным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требованиям;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организации планирования и отчетности в сфере контрольно-надзорной деятельности установленным требованиям</a:t>
            </a:r>
          </a:p>
        </p:txBody>
      </p:sp>
    </p:spTree>
    <p:extLst>
      <p:ext uri="{BB962C8B-B14F-4D97-AF65-F5344CB8AC3E}">
        <p14:creationId xmlns:p14="http://schemas.microsoft.com/office/powerpoint/2010/main" val="416279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1728192" cy="365125"/>
          </a:xfrm>
        </p:spPr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5" y="1868879"/>
            <a:ext cx="8208911" cy="520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</a:t>
            </a:r>
            <a:r>
              <a:rPr lang="ru-RU" sz="1600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орма </a:t>
            </a:r>
            <a:r>
              <a:rPr lang="ru-RU" sz="1600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таблицы показателей результативности деятельности </a:t>
            </a:r>
            <a:r>
              <a:rPr lang="ru-RU" sz="1600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600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1600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заместителя </a:t>
            </a:r>
            <a:r>
              <a:rPr lang="ru-RU" sz="1600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руководителя (начальника отдела</a:t>
            </a:r>
            <a:r>
              <a:rPr lang="ru-RU" sz="1600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 ТОФК</a:t>
            </a:r>
            <a:endParaRPr lang="ru-RU" sz="1600" b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2896"/>
            <a:ext cx="8208912" cy="3888432"/>
          </a:xfrm>
          <a:prstGeom prst="rect">
            <a:avLst/>
          </a:prstGeom>
          <a:solidFill>
            <a:srgbClr val="D9E6F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107504" y="119885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52927"/>
              </p:ext>
            </p:extLst>
          </p:nvPr>
        </p:nvGraphicFramePr>
        <p:xfrm>
          <a:off x="786384" y="2558464"/>
          <a:ext cx="7571230" cy="37572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325"/>
                <a:gridCol w="845118"/>
                <a:gridCol w="487685"/>
                <a:gridCol w="486170"/>
                <a:gridCol w="486170"/>
                <a:gridCol w="446792"/>
                <a:gridCol w="446792"/>
                <a:gridCol w="443763"/>
                <a:gridCol w="443763"/>
                <a:gridCol w="443763"/>
                <a:gridCol w="445277"/>
                <a:gridCol w="614907"/>
                <a:gridCol w="536150"/>
                <a:gridCol w="405899"/>
                <a:gridCol w="484656"/>
              </a:tblGrid>
              <a:tr h="189865">
                <a:tc gridSpan="6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Базовые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Специальные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Принимаемые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Общая оценка деятельности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80"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Обеспечение координации (непосредственного руководства) деятельности структурного подразделения ТОФК в пределах возложенных полномочий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Обеспечение планирования, организации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 осуществления внутреннего контроля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 структурном подразделении ТОФК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при выполнении функций и осуществлении полномочий с применением методов «самоконтроль» и «контроль по уровню подчиненности»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Своевременное и качественное выполнение особо важных и сложных заданий и поручений Федерального казначейства, руководителя ТОФК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Обеспечение своевременного и качественного рассмотрения в установленном порядке обращений граждан и юридических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Отсутствие нарушений законодательных и иных нормативных правовых актов Российской Федерации, приказов Федерального казначейства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Исполнение иных обязанностей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 соответствии с должностным регламентом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От 3 до 10 показателей результативности деятельности, характеризующих исполнение </a:t>
                      </a:r>
                      <a:b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структурными подразделениями ТОФК </a:t>
                      </a:r>
                      <a:b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функций и полномочий </a:t>
                      </a:r>
                      <a:b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по основной деятельности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Своевременное и качественное планирование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 выполнение Плана основных мероприятий ТОФК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 реализации Стратегической карты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Федерального казначейства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Своевременное и качественное планирование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 выполнение мероприятий иных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плановых документов Федерального казначейства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 ТОФК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3" y="1124745"/>
            <a:ext cx="8208911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Поручение о внедрении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оценки в соответствии с новым подходом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письмо от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26 ноября 2015 г. №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07-04-05/06-806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32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136256" y="1748305"/>
            <a:ext cx="4888028" cy="2407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60" y="1769265"/>
            <a:ext cx="4816020" cy="232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" name="Прямоугольник 201"/>
          <p:cNvSpPr/>
          <p:nvPr/>
        </p:nvSpPr>
        <p:spPr>
          <a:xfrm>
            <a:off x="747244" y="4797419"/>
            <a:ext cx="3072153" cy="8900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2970213" algn="ctr"/>
                <a:tab pos="4133850" algn="l"/>
              </a:tabLst>
              <a:defRPr/>
            </a:pPr>
            <a:r>
              <a:rPr lang="ru-RU" sz="1100" b="1" dirty="0" smtClean="0">
                <a:solidFill>
                  <a:prstClr val="black"/>
                </a:solidFill>
              </a:rPr>
              <a:t>Критерии результативности деятельности ГГС: </a:t>
            </a:r>
            <a:br>
              <a:rPr lang="ru-RU" sz="1100" b="1" dirty="0" smtClean="0">
                <a:solidFill>
                  <a:prstClr val="black"/>
                </a:solidFill>
              </a:rPr>
            </a:br>
            <a:r>
              <a:rPr lang="ru-RU" sz="1100" b="1" dirty="0" smtClean="0">
                <a:solidFill>
                  <a:prstClr val="black"/>
                </a:solidFill>
              </a:rPr>
              <a:t>результативная (</a:t>
            </a:r>
            <a:r>
              <a:rPr lang="ru-RU" sz="1100" b="1" dirty="0" err="1" smtClean="0">
                <a:solidFill>
                  <a:prstClr val="black"/>
                </a:solidFill>
              </a:rPr>
              <a:t>Ообщ</a:t>
            </a:r>
            <a:r>
              <a:rPr lang="ru-RU" sz="1100" b="1" dirty="0" smtClean="0">
                <a:solidFill>
                  <a:prstClr val="black"/>
                </a:solidFill>
              </a:rPr>
              <a:t> 80-100%), нерезультативная (</a:t>
            </a:r>
            <a:r>
              <a:rPr lang="ru-RU" sz="1100" b="1" dirty="0" err="1" smtClean="0">
                <a:solidFill>
                  <a:prstClr val="black"/>
                </a:solidFill>
              </a:rPr>
              <a:t>Ообщ</a:t>
            </a:r>
            <a:r>
              <a:rPr lang="ru-RU" sz="1100" b="1" dirty="0" smtClean="0">
                <a:solidFill>
                  <a:prstClr val="black"/>
                </a:solidFill>
              </a:rPr>
              <a:t> </a:t>
            </a:r>
            <a:r>
              <a:rPr lang="en-US" sz="1100" b="1" dirty="0">
                <a:solidFill>
                  <a:prstClr val="black"/>
                </a:solidFill>
              </a:rPr>
              <a:t>&lt;</a:t>
            </a:r>
            <a:r>
              <a:rPr lang="ru-RU" sz="1100" b="1" dirty="0">
                <a:solidFill>
                  <a:prstClr val="black"/>
                </a:solidFill>
              </a:rPr>
              <a:t> 50</a:t>
            </a:r>
            <a:r>
              <a:rPr lang="ru-RU" sz="1100" b="1" dirty="0" smtClean="0">
                <a:solidFill>
                  <a:prstClr val="black"/>
                </a:solidFill>
              </a:rPr>
              <a:t>%), </a:t>
            </a:r>
            <a:r>
              <a:rPr lang="ru-RU" sz="1100" b="1" dirty="0">
                <a:solidFill>
                  <a:prstClr val="black"/>
                </a:solidFill>
              </a:rPr>
              <a:t/>
            </a:r>
            <a:br>
              <a:rPr lang="ru-RU" sz="1100" b="1" dirty="0">
                <a:solidFill>
                  <a:prstClr val="black"/>
                </a:solidFill>
              </a:rPr>
            </a:br>
            <a:r>
              <a:rPr lang="ru-RU" sz="1100" b="1" dirty="0" smtClean="0">
                <a:solidFill>
                  <a:prstClr val="black"/>
                </a:solidFill>
              </a:rPr>
              <a:t>недостаточно результативная </a:t>
            </a:r>
            <a:br>
              <a:rPr lang="ru-RU" sz="1100" b="1" dirty="0" smtClean="0">
                <a:solidFill>
                  <a:prstClr val="black"/>
                </a:solidFill>
              </a:rPr>
            </a:br>
            <a:r>
              <a:rPr lang="ru-RU" sz="1100" b="1" dirty="0" smtClean="0">
                <a:solidFill>
                  <a:prstClr val="black"/>
                </a:solidFill>
              </a:rPr>
              <a:t>в остальных случаях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8031" y="5740209"/>
            <a:ext cx="4190586" cy="74035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Показатели – </a:t>
            </a:r>
            <a:r>
              <a:rPr lang="ru-RU" sz="1100" dirty="0" smtClean="0">
                <a:solidFill>
                  <a:schemeClr val="tx1"/>
                </a:solidFill>
              </a:rPr>
              <a:t>формулируются с учетом возможности </a:t>
            </a:r>
            <a:r>
              <a:rPr lang="ru-RU" sz="1100" dirty="0">
                <a:solidFill>
                  <a:schemeClr val="tx1"/>
                </a:solidFill>
              </a:rPr>
              <a:t>измерения </a:t>
            </a:r>
            <a:r>
              <a:rPr lang="ru-RU" sz="1100" dirty="0" smtClean="0">
                <a:solidFill>
                  <a:schemeClr val="tx1"/>
                </a:solidFill>
              </a:rPr>
              <a:t>непосредственного </a:t>
            </a:r>
            <a:r>
              <a:rPr lang="ru-RU" sz="1100" dirty="0">
                <a:solidFill>
                  <a:schemeClr val="tx1"/>
                </a:solidFill>
              </a:rPr>
              <a:t>вклада в достижение целей </a:t>
            </a:r>
            <a:r>
              <a:rPr lang="ru-RU" sz="1100" dirty="0" smtClean="0">
                <a:solidFill>
                  <a:schemeClr val="tx1"/>
                </a:solidFill>
              </a:rPr>
              <a:t>и </a:t>
            </a:r>
            <a:r>
              <a:rPr lang="ru-RU" sz="1100" dirty="0">
                <a:solidFill>
                  <a:schemeClr val="tx1"/>
                </a:solidFill>
              </a:rPr>
              <a:t>решение задач,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стоящих </a:t>
            </a:r>
            <a:r>
              <a:rPr lang="ru-RU" sz="1100" dirty="0">
                <a:solidFill>
                  <a:schemeClr val="tx1"/>
                </a:solidFill>
              </a:rPr>
              <a:t>перед курируемым (возглавляемым) структурным подразделением</a:t>
            </a:r>
            <a:endParaRPr lang="ru-RU" sz="1100" b="1" dirty="0" smtClean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88351" y="4366548"/>
            <a:ext cx="2364893" cy="385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prstClr val="black"/>
                </a:solidFill>
              </a:rPr>
              <a:t>Ообщ = Ор1 + Ор2 + ... + </a:t>
            </a:r>
            <a:r>
              <a:rPr lang="ru-RU" sz="1200" b="1" dirty="0" err="1">
                <a:solidFill>
                  <a:prstClr val="black"/>
                </a:solidFill>
              </a:rPr>
              <a:t>Орn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endParaRPr lang="ru-RU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5131705" y="1615073"/>
            <a:ext cx="3787810" cy="2614691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Базовые</a:t>
            </a:r>
            <a:r>
              <a:rPr lang="ru-RU" sz="1100" dirty="0" smtClean="0">
                <a:solidFill>
                  <a:schemeClr val="tx1"/>
                </a:solidFill>
              </a:rPr>
              <a:t> – </a:t>
            </a:r>
            <a:r>
              <a:rPr lang="ru-RU" sz="1100" b="1" dirty="0">
                <a:solidFill>
                  <a:schemeClr val="tx1"/>
                </a:solidFill>
              </a:rPr>
              <a:t>показатели, характеризующие непосредственное руководство структурным подразделением, в том числе планирование, организацию и осуществление внутреннего контроля при выполнении функций и осуществлении полномочий в установленной сфере деятельности с применением методов «самоконтроль» и «контроль по уровню подчиненности», обеспечение соблюдения законодательства </a:t>
            </a:r>
            <a:r>
              <a:rPr lang="ru-RU" sz="1100" b="1" dirty="0" smtClean="0">
                <a:solidFill>
                  <a:schemeClr val="tx1"/>
                </a:solidFill>
              </a:rPr>
              <a:t>РФ, </a:t>
            </a:r>
            <a:r>
              <a:rPr lang="ru-RU" sz="1100" b="1" dirty="0">
                <a:solidFill>
                  <a:schemeClr val="tx1"/>
                </a:solidFill>
              </a:rPr>
              <a:t>приказов и поручений Федерального казначейства, своевременное и качественное рассмотрение обращений граждан и юридических лиц, исполнение иных обязанностей в соответствии с должностным регламентом (являются общими для каждой должности категории «</a:t>
            </a:r>
            <a:r>
              <a:rPr lang="ru-RU" sz="1100" b="1" dirty="0" smtClean="0">
                <a:solidFill>
                  <a:schemeClr val="tx1"/>
                </a:solidFill>
              </a:rPr>
              <a:t>руководители</a:t>
            </a:r>
            <a:r>
              <a:rPr lang="ru-RU" sz="1100" b="1" dirty="0">
                <a:solidFill>
                  <a:schemeClr val="tx1"/>
                </a:solidFill>
              </a:rPr>
              <a:t>») </a:t>
            </a:r>
          </a:p>
        </p:txBody>
      </p:sp>
      <p:sp>
        <p:nvSpPr>
          <p:cNvPr id="49" name="Блок-схема: альтернативный процесс 48"/>
          <p:cNvSpPr/>
          <p:nvPr/>
        </p:nvSpPr>
        <p:spPr>
          <a:xfrm>
            <a:off x="4766669" y="4402599"/>
            <a:ext cx="4006971" cy="867287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Специальные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</a:rPr>
              <a:t>– показатели, характеризующие </a:t>
            </a:r>
            <a:r>
              <a:rPr lang="ru-RU" sz="1100" b="1" dirty="0">
                <a:solidFill>
                  <a:schemeClr val="tx1"/>
                </a:solidFill>
              </a:rPr>
              <a:t>исполнение курируемыми (возглавляемыми) структурными подразделениями функций и полномочий в рамках основной деятельности, установленных правовыми актами Федерального казначейства </a:t>
            </a:r>
          </a:p>
        </p:txBody>
      </p:sp>
      <p:sp>
        <p:nvSpPr>
          <p:cNvPr id="50" name="Блок-схема: альтернативный процесс 49"/>
          <p:cNvSpPr/>
          <p:nvPr/>
        </p:nvSpPr>
        <p:spPr>
          <a:xfrm>
            <a:off x="4733787" y="5378313"/>
            <a:ext cx="4039853" cy="108012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Принимаемые</a:t>
            </a:r>
            <a:r>
              <a:rPr lang="ru-RU" sz="1100" dirty="0" smtClean="0">
                <a:solidFill>
                  <a:schemeClr val="tx1"/>
                </a:solidFill>
              </a:rPr>
              <a:t> – </a:t>
            </a:r>
            <a:r>
              <a:rPr lang="ru-RU" sz="1100" b="1" dirty="0" smtClean="0">
                <a:solidFill>
                  <a:schemeClr val="tx1"/>
                </a:solidFill>
              </a:rPr>
              <a:t>показатели</a:t>
            </a:r>
            <a:r>
              <a:rPr lang="ru-RU" sz="1100" b="1" dirty="0">
                <a:solidFill>
                  <a:schemeClr val="tx1"/>
                </a:solidFill>
              </a:rPr>
              <a:t>, характеризующие качественное и своевременное планирование и исполнение мероприятий, предусмотренных Стратегической картой Казначейства России на соответствующий период и иными плановыми документами Федерального казначейства </a:t>
            </a:r>
            <a:r>
              <a:rPr lang="ru-RU" sz="1100" b="1" dirty="0" smtClean="0">
                <a:solidFill>
                  <a:schemeClr val="tx1"/>
                </a:solidFill>
              </a:rPr>
              <a:t/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и </a:t>
            </a:r>
            <a:r>
              <a:rPr lang="ru-RU" sz="1100" b="1" dirty="0">
                <a:solidFill>
                  <a:schemeClr val="tx1"/>
                </a:solidFill>
              </a:rPr>
              <a:t>его территориальных органов </a:t>
            </a:r>
          </a:p>
        </p:txBody>
      </p:sp>
      <p:cxnSp>
        <p:nvCxnSpPr>
          <p:cNvPr id="68" name="Скругленная соединительная линия 67"/>
          <p:cNvCxnSpPr>
            <a:stCxn id="50" idx="1"/>
            <a:endCxn id="43" idx="2"/>
          </p:cNvCxnSpPr>
          <p:nvPr/>
        </p:nvCxnSpPr>
        <p:spPr>
          <a:xfrm rot="10800000">
            <a:off x="4331115" y="3697702"/>
            <a:ext cx="402672" cy="2220673"/>
          </a:xfrm>
          <a:prstGeom prst="curved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827584" y="3189504"/>
            <a:ext cx="1183614" cy="2531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solidFill>
                  <a:prstClr val="black"/>
                </a:solidFill>
              </a:rPr>
              <a:t>Базовые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64490" y="3422966"/>
            <a:ext cx="1133249" cy="27473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solidFill>
                  <a:prstClr val="black"/>
                </a:solidFill>
              </a:rPr>
              <a:t>Принимаемые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50726" y="1292263"/>
            <a:ext cx="4262123" cy="4770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Courier New Cyr" panose="02070309020205020404" pitchFamily="49" charset="-52"/>
              </a:rPr>
              <a:t>Таблица </a:t>
            </a:r>
            <a:r>
              <a:rPr lang="ru-RU" sz="1200" b="1" dirty="0">
                <a:solidFill>
                  <a:prstClr val="black"/>
                </a:solidFill>
                <a:latin typeface="Courier New Cyr" panose="02070309020205020404" pitchFamily="49" charset="-52"/>
              </a:rPr>
              <a:t>показателей результативности </a:t>
            </a:r>
            <a:r>
              <a:rPr lang="ru-RU" sz="1200" b="1" dirty="0" smtClean="0">
                <a:solidFill>
                  <a:prstClr val="black"/>
                </a:solidFill>
                <a:latin typeface="Courier New Cyr" panose="02070309020205020404" pitchFamily="49" charset="-52"/>
              </a:rPr>
              <a:t/>
            </a:r>
            <a:br>
              <a:rPr lang="ru-RU" sz="1200" b="1" dirty="0" smtClean="0">
                <a:solidFill>
                  <a:prstClr val="black"/>
                </a:solidFill>
                <a:latin typeface="Courier New Cyr" panose="02070309020205020404" pitchFamily="49" charset="-52"/>
              </a:rPr>
            </a:br>
            <a:r>
              <a:rPr lang="ru-RU" sz="1200" b="1" dirty="0" smtClean="0">
                <a:solidFill>
                  <a:prstClr val="black"/>
                </a:solidFill>
                <a:latin typeface="Courier New Cyr" panose="02070309020205020404" pitchFamily="49" charset="-52"/>
              </a:rPr>
              <a:t>зам. руководителя / начальника Отдела ТОФК</a:t>
            </a:r>
            <a:endParaRPr lang="ru-RU" sz="1200" b="1" dirty="0">
              <a:solidFill>
                <a:prstClr val="black"/>
              </a:solidFill>
              <a:latin typeface="Courier New Cyr" panose="02070309020205020404" pitchFamily="49" charset="-52"/>
            </a:endParaRPr>
          </a:p>
        </p:txBody>
      </p:sp>
      <p:cxnSp>
        <p:nvCxnSpPr>
          <p:cNvPr id="4" name="Скругленная соединительная линия 3"/>
          <p:cNvCxnSpPr>
            <a:stCxn id="2" idx="1"/>
            <a:endCxn id="40" idx="3"/>
          </p:cNvCxnSpPr>
          <p:nvPr/>
        </p:nvCxnSpPr>
        <p:spPr>
          <a:xfrm rot="10800000" flipV="1">
            <a:off x="2011199" y="2922418"/>
            <a:ext cx="3120507" cy="393649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5"/>
          <p:cNvSpPr>
            <a:spLocks noChangeArrowheads="1"/>
          </p:cNvSpPr>
          <p:nvPr/>
        </p:nvSpPr>
        <p:spPr bwMode="auto">
          <a:xfrm>
            <a:off x="172260" y="119885"/>
            <a:ext cx="89717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07369" y="3316068"/>
            <a:ext cx="1064083" cy="25312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 smtClean="0">
                <a:solidFill>
                  <a:prstClr val="black"/>
                </a:solidFill>
              </a:rPr>
              <a:t>Специальные</a:t>
            </a:r>
            <a:endParaRPr lang="ru-RU" sz="1100" b="1" dirty="0">
              <a:solidFill>
                <a:prstClr val="black"/>
              </a:solidFill>
            </a:endParaRPr>
          </a:p>
        </p:txBody>
      </p:sp>
      <p:cxnSp>
        <p:nvCxnSpPr>
          <p:cNvPr id="15" name="Скругленная соединительная линия 14"/>
          <p:cNvCxnSpPr>
            <a:stCxn id="49" idx="1"/>
          </p:cNvCxnSpPr>
          <p:nvPr/>
        </p:nvCxnSpPr>
        <p:spPr>
          <a:xfrm rot="10800000">
            <a:off x="3112311" y="3569197"/>
            <a:ext cx="1654358" cy="1267047"/>
          </a:xfrm>
          <a:prstGeom prst="curved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1728192" cy="365125"/>
          </a:xfrm>
        </p:spPr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3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171" y="1124744"/>
            <a:ext cx="8140277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Показатели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результативности деятельности заместителя руководителя (начальника отдела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 ТОФК </a:t>
            </a:r>
            <a:endParaRPr lang="ru-RU" b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107504" y="119885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692" y="1916832"/>
            <a:ext cx="4646934" cy="4536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координации (непосредственного руководства) деятельности структурного подразделения ТОФК в пределах возложенных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планирования,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осуществления внутреннего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контроля в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структурном подразделении ТОФК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выполнении функций и осуществлении полномочий с применением методов «самоконтроль» и «контроль по уровню подчиненности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Своевременное и качественное выполнение особо важных и сложных заданий и поручений Федерального казначейства, руководителя ТОФК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своевременного и качественного рассмотрения в установленном порядке обращений граждан и юридических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нарушений законодательных и иных нормативных правовых актов Российской Федерации, приказов Федерального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казначейства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иных обязанностей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 должностным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регламентом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7" y="1916832"/>
            <a:ext cx="3384378" cy="1373087"/>
          </a:xfrm>
          <a:prstGeom prst="rec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до 10 показателей результативности деятельности, характеризующих исполнение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структурными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подразделениями ТОФК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функций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полномочий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3645024"/>
            <a:ext cx="3384378" cy="2376264"/>
          </a:xfrm>
          <a:prstGeom prst="rect">
            <a:avLst/>
          </a:prstGeom>
          <a:solidFill>
            <a:srgbClr val="99FF99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качественное планирование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Плана основных мероприятий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ТОФК по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Стратегической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карты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Федерального казначейства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качественное планирование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 иных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плановых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документов Федерального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казначейства 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ТОФК </a:t>
            </a:r>
          </a:p>
        </p:txBody>
      </p:sp>
    </p:spTree>
    <p:extLst>
      <p:ext uri="{BB962C8B-B14F-4D97-AF65-F5344CB8AC3E}">
        <p14:creationId xmlns:p14="http://schemas.microsoft.com/office/powerpoint/2010/main" val="13695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107504" y="119885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5"/>
            <a:ext cx="3960440" cy="7506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Организация, обеспечение и координация осуществления административно-хозяйственного обеспечения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284984"/>
            <a:ext cx="3960440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контроль за комплексным обслуживанием и содержанием зданий Управления в соответствии с техническими регламентами, правилами и нормами производственной санитарии и противопожарной безопасности</a:t>
            </a:r>
          </a:p>
          <a:p>
            <a:pPr algn="just">
              <a:defRPr/>
            </a:pPr>
            <a:endParaRPr lang="ru-RU" sz="1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Управления</a:t>
            </a:r>
          </a:p>
          <a:p>
            <a:pPr algn="just">
              <a:defRPr/>
            </a:pPr>
            <a:endParaRPr lang="ru-RU" sz="1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по эффективному управлению имущественным комплексом Управления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05164" y="3140968"/>
            <a:ext cx="3960440" cy="3312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ведения и хранения личных дел федеральных государственных гражданских служащих и работников, работа по ведению,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хранению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выдаче трудовых книжек федеральных государственных гражданских служащих и работников, организация и обеспечение формирования и утверждения графика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отпусков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конкурсов на замещение вакантных должностей федеральной государственной гражданской службы </a:t>
            </a:r>
            <a:endParaRPr lang="ru-RU" sz="1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порядка приема, перевода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увольнения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сотрудников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475656" y="2535215"/>
            <a:ext cx="1800200" cy="749769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декомпозиция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54116" y="1773980"/>
            <a:ext cx="3960440" cy="7494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Организация, обеспечение и координация осуществления кадрового обеспечения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885284" y="2523432"/>
            <a:ext cx="1800200" cy="617536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декомпозиция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3" y="1052736"/>
            <a:ext cx="7488833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Практические результаты внедрения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нового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подхода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b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примере пилотных </a:t>
            </a:r>
            <a:r>
              <a:rPr lang="ru-RU" b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ТОФК </a:t>
            </a:r>
            <a:endParaRPr lang="ru-RU" b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12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B88-99DC-443C-8100-5276B671E5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107504" y="119885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Оценка результативности деятельности</a:t>
            </a:r>
          </a:p>
          <a:p>
            <a:pPr algn="ctr"/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. руководителей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начальников отделов </a:t>
            </a:r>
            <a:r>
              <a:rPr lang="ru-RU" sz="2400" b="1" dirty="0" smtClean="0">
                <a:solidFill>
                  <a:srgbClr val="00349E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4104456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Организация,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обеспечение и координация осуществления учета поступлений в бюджетную систему Российской Федерации и их распределения между бюджетами бюджетной системы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924944"/>
            <a:ext cx="4104456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нормативов распределения поступлений в бюджеты бюджетной системы Российской Федерации</a:t>
            </a:r>
          </a:p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сроков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перечисления распределенных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поступлений в соответствующие бюджеты бюджетной системы Российской Федерации</a:t>
            </a:r>
          </a:p>
          <a:p>
            <a:pPr algn="just"/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сроков взыскания в доход федерального бюджета Кредитной задолженности, штрафов и пеней, в соответствии с порядком  обращения взыскания задолженности при предоставлении бюджетного кредита на пополнение остатков средств на счетах бюджетов субъектов Российской Федерации (местных бюджетов)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924944"/>
            <a:ext cx="4032448" cy="33043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Порядка ведения Реестра участников бюджетного процесса, а также юридических лиц, не являющихся участниками бюджетного процесса</a:t>
            </a:r>
          </a:p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Порядка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открытия, закрытия (переоформления) лицевых счетов участников бюджетного процесса и (или) неучастников бюджетного процесса</a:t>
            </a:r>
          </a:p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Порядка ведения реестра государственных или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муниципальных контрактов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содержащих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сведения, составляющие государственную тайну</a:t>
            </a:r>
          </a:p>
          <a:p>
            <a:pPr algn="just">
              <a:defRPr/>
            </a:pPr>
            <a:endParaRPr lang="ru-RU" sz="1400" i="1" dirty="0">
              <a:solidFill>
                <a:srgbClr val="00349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475656" y="2276872"/>
            <a:ext cx="1800200" cy="64807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40059">
                    <a:lumMod val="50000"/>
                  </a:srgbClr>
                </a:solidFill>
              </a:rPr>
              <a:t>декомпозиция</a:t>
            </a:r>
            <a:endParaRPr lang="ru-RU" sz="1600" dirty="0">
              <a:solidFill>
                <a:srgbClr val="E40059">
                  <a:lumMod val="5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70884" y="1124745"/>
            <a:ext cx="4049588" cy="936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i="1" dirty="0" smtClean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400" i="1" dirty="0">
                <a:solidFill>
                  <a:srgbClr val="00349E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организации ведения федеральных реестров установленным требованиям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916488" y="2060848"/>
            <a:ext cx="1800200" cy="842381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40059">
                    <a:lumMod val="50000"/>
                  </a:srgbClr>
                </a:solidFill>
              </a:rPr>
              <a:t>декомпозиция</a:t>
            </a:r>
            <a:endParaRPr lang="ru-RU" sz="1600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19786</TotalTime>
  <Words>1156</Words>
  <Application>Microsoft Office PowerPoint</Application>
  <PresentationFormat>Экран 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Коловоротный Михаил Александрович</cp:lastModifiedBy>
  <cp:revision>857</cp:revision>
  <cp:lastPrinted>2016-08-16T17:11:54Z</cp:lastPrinted>
  <dcterms:created xsi:type="dcterms:W3CDTF">2012-02-14T07:53:23Z</dcterms:created>
  <dcterms:modified xsi:type="dcterms:W3CDTF">2016-08-16T17:16:05Z</dcterms:modified>
</cp:coreProperties>
</file>