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14"/>
  </p:notesMasterIdLst>
  <p:handoutMasterIdLst>
    <p:handoutMasterId r:id="rId15"/>
  </p:handoutMasterIdLst>
  <p:sldIdLst>
    <p:sldId id="463" r:id="rId3"/>
    <p:sldId id="522" r:id="rId4"/>
    <p:sldId id="523" r:id="rId5"/>
    <p:sldId id="535" r:id="rId6"/>
    <p:sldId id="536" r:id="rId7"/>
    <p:sldId id="521" r:id="rId8"/>
    <p:sldId id="534" r:id="rId9"/>
    <p:sldId id="529" r:id="rId10"/>
    <p:sldId id="533" r:id="rId11"/>
    <p:sldId id="531" r:id="rId12"/>
    <p:sldId id="485" r:id="rId13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Кожевникова Наталья Витальевна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009900"/>
    <a:srgbClr val="FFFFCC"/>
    <a:srgbClr val="FFFF00"/>
    <a:srgbClr val="D9E6FF"/>
    <a:srgbClr val="0099FF"/>
    <a:srgbClr val="6699FF"/>
    <a:srgbClr val="047E21"/>
    <a:srgbClr val="0066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5" autoAdjust="0"/>
    <p:restoredTop sz="94438" autoAdjust="0"/>
  </p:normalViewPr>
  <p:slideViewPr>
    <p:cSldViewPr>
      <p:cViewPr>
        <p:scale>
          <a:sx n="100" d="100"/>
          <a:sy n="100" d="100"/>
        </p:scale>
        <p:origin x="-1710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57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8" tIns="45989" rIns="91978" bIns="459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534" y="0"/>
            <a:ext cx="2946557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8" tIns="45989" rIns="91978" bIns="459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BAAA5C1-A7D4-411A-AFBD-9DE6C3A6ADEB}" type="datetimeFigureOut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118"/>
            <a:ext cx="2946557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8" tIns="45989" rIns="91978" bIns="459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534" y="9429118"/>
            <a:ext cx="2946557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8" tIns="45989" rIns="91978" bIns="459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F2B5434-9BBF-407C-8B87-5D986EC4F7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692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73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2" tIns="46180" rIns="92362" bIns="46180" numCol="1" anchor="t" anchorCtr="0" compatLnSpc="1">
            <a:prstTxWarp prst="textNoShape">
              <a:avLst/>
            </a:prstTxWarp>
          </a:bodyPr>
          <a:lstStyle>
            <a:lvl1pPr defTabSz="9213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118" y="0"/>
            <a:ext cx="2944972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2" tIns="46180" rIns="92362" bIns="46180" numCol="1" anchor="t" anchorCtr="0" compatLnSpc="1">
            <a:prstTxWarp prst="textNoShape">
              <a:avLst/>
            </a:prstTxWarp>
          </a:bodyPr>
          <a:lstStyle>
            <a:lvl1pPr algn="r" defTabSz="921375">
              <a:defRPr sz="1200">
                <a:latin typeface="Arial" charset="0"/>
              </a:defRPr>
            </a:lvl1pPr>
          </a:lstStyle>
          <a:p>
            <a:pPr>
              <a:defRPr/>
            </a:pPr>
            <a:fld id="{F4E311B4-BAEE-4169-9534-D22170B69094}" type="datetimeFigureOut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2950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193" y="4715351"/>
            <a:ext cx="5438457" cy="446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2" tIns="46180" rIns="92362" bIns="461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118"/>
            <a:ext cx="2944973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2" tIns="46180" rIns="92362" bIns="46180" numCol="1" anchor="b" anchorCtr="0" compatLnSpc="1">
            <a:prstTxWarp prst="textNoShape">
              <a:avLst/>
            </a:prstTxWarp>
          </a:bodyPr>
          <a:lstStyle>
            <a:lvl1pPr defTabSz="9213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118" y="9429118"/>
            <a:ext cx="2944972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2" tIns="46180" rIns="92362" bIns="46180" numCol="1" anchor="b" anchorCtr="0" compatLnSpc="1">
            <a:prstTxWarp prst="textNoShape">
              <a:avLst/>
            </a:prstTxWarp>
          </a:bodyPr>
          <a:lstStyle>
            <a:lvl1pPr algn="r" defTabSz="921375">
              <a:defRPr sz="1200">
                <a:latin typeface="Arial" charset="0"/>
              </a:defRPr>
            </a:lvl1pPr>
          </a:lstStyle>
          <a:p>
            <a:pPr>
              <a:defRPr/>
            </a:pPr>
            <a:fld id="{8A406D7E-22E0-4914-A27F-C98D823F88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552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6632"/>
            <a:ext cx="5760640" cy="504056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4980-D93D-4E9C-B944-E9811FEF5DAC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FFEFB-5848-4977-B8C9-18BAD6CB9B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63C6E-F9E6-4EA9-A3E1-1F4FCB61694E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99A8C-9C32-43DC-8441-3CD622823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EC2C3-462C-4C8D-A527-83E28CB1C228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CB7A7-0266-4043-8A5F-240B4F61A1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115888"/>
            <a:ext cx="8229600" cy="6010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035B1-509C-482F-B12C-0A519E8D7BD3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1AAE2-FF68-4DDB-BFFC-9B75B5F4AB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6632"/>
            <a:ext cx="5760640" cy="504056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4980-D93D-4E9C-B944-E9811FEF5DAC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FFEFB-5848-4977-B8C9-18BAD6CB9BF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306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4CE39-45E4-4682-A03D-7E9F8FCC601E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00247-F3AF-41E2-BF51-E552BA788BC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3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E3CED-10E9-46C0-AE39-6BA132306CB3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FD46F-9CCA-4554-99A0-C8254B568BD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20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D0049-BCC9-43EB-AFBC-550854DE62C0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1E09A-28A1-4D97-B3DE-BCE2B6DE906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71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01615-DD9E-40B2-9887-D953C006171F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DBA72-9E96-43DF-90DA-7F41FF45DC1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73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C2006-09D8-4858-9A02-B53FE7548263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CAEC0-F651-4E8B-BA48-BA20A1D9716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30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87C8B-D3EB-480F-A69D-6D8909421971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AB88-99DC-443C-8100-5276B671E5E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509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4CE39-45E4-4682-A03D-7E9F8FCC601E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00247-F3AF-41E2-BF51-E552BA788B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9DFF0-C193-4F4F-BF19-C8ED18912E26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711CC-71D3-43AF-9047-CE1921F8E12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8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449CF-3396-4E23-B4FC-E86918FD2832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06A2C-6827-4CC0-8897-FE8911FC8F1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48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63C6E-F9E6-4EA9-A3E1-1F4FCB61694E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99A8C-9C32-43DC-8441-3CD6228234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29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EC2C3-462C-4C8D-A527-83E28CB1C228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CB7A7-0266-4043-8A5F-240B4F61A12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25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115888"/>
            <a:ext cx="8229600" cy="6010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035B1-509C-482F-B12C-0A519E8D7BD3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1AAE2-FF68-4DDB-BFFC-9B75B5F4AB8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01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E3CED-10E9-46C0-AE39-6BA132306CB3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FD46F-9CCA-4554-99A0-C8254B568B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D0049-BCC9-43EB-AFBC-550854DE62C0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1E09A-28A1-4D97-B3DE-BCE2B6DE90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01615-DD9E-40B2-9887-D953C006171F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DBA72-9E96-43DF-90DA-7F41FF45DC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C2006-09D8-4858-9A02-B53FE7548263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CAEC0-F651-4E8B-BA48-BA20A1D971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87C8B-D3EB-480F-A69D-6D8909421971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AB88-99DC-443C-8100-5276B671E5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9DFF0-C193-4F4F-BF19-C8ED18912E26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711CC-71D3-43AF-9047-CE1921F8E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449CF-3396-4E23-B4FC-E86918FD2832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06A2C-6827-4CC0-8897-FE8911FC8F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 descr="Shablon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115888"/>
            <a:ext cx="5759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42EC502-FB24-4D86-A4A0-1E2891FBC3D2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7C7EB8-F86D-4802-9DCA-6292E2DA7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400" b="1" kern="1200" dirty="0">
          <a:solidFill>
            <a:srgbClr val="00449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 descr="Shablon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115888"/>
            <a:ext cx="5759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42EC502-FB24-4D86-A4A0-1E2891FBC3D2}" type="datetime1">
              <a:rPr lang="ru-RU"/>
              <a:pPr>
                <a:defRPr/>
              </a:pPr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7C7EB8-F86D-4802-9DCA-6292E2DA7E7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22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400" b="1" kern="1200" dirty="0">
          <a:solidFill>
            <a:srgbClr val="00449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643223" y="1844824"/>
            <a:ext cx="7929562" cy="18158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Подходы к оценке результативности деятельности руководителей, заместителей руководителей </a:t>
            </a:r>
            <a:b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начальников отделов территориальных органов Федерального казначейства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4068980"/>
            <a:ext cx="6984776" cy="155427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начальника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мониторинга и аудита эффективности и результативности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внутреннего контроля (аудита) и оценки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деятельности Федерального казначейства</a:t>
            </a:r>
          </a:p>
          <a:p>
            <a:pPr algn="ctr">
              <a:spcBef>
                <a:spcPts val="60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Коловоротный Михаил Александрович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9CAB88-99DC-443C-8100-5276B671E5E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15"/>
          <p:cNvSpPr>
            <a:spLocks noChangeArrowheads="1"/>
          </p:cNvSpPr>
          <p:nvPr/>
        </p:nvSpPr>
        <p:spPr bwMode="auto">
          <a:xfrm>
            <a:off x="107504" y="119885"/>
            <a:ext cx="90364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Оценка результативности деятельности</a:t>
            </a:r>
          </a:p>
          <a:p>
            <a:pPr algn="ctr"/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зам</a:t>
            </a:r>
            <a:r>
              <a:rPr lang="ru-RU" sz="2400" b="1" dirty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. руководителей </a:t>
            </a:r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начальников отделов </a:t>
            </a:r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ТОФК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239071"/>
            <a:ext cx="4104456" cy="9361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Соответствие организации и осуществления внутреннего контроля и внутреннего аудита установленным </a:t>
            </a: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требованиям</a:t>
            </a:r>
            <a:endParaRPr lang="ru-RU" sz="1400" i="1" dirty="0">
              <a:solidFill>
                <a:srgbClr val="00349E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924944"/>
            <a:ext cx="4104456" cy="33043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и обеспечение проведения контрольно-аудиторских мероприятий структурных подразделений Управления и его должностных лиц</a:t>
            </a:r>
          </a:p>
          <a:p>
            <a:pPr algn="just"/>
            <a:endParaRPr lang="ru-RU" sz="1400" i="1" dirty="0">
              <a:solidFill>
                <a:srgbClr val="00349E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Организация и проведение в установленном порядке оценки результативности деятельности ГГС и структурных подразделений Управления </a:t>
            </a: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внешней оценки Управления</a:t>
            </a:r>
          </a:p>
          <a:p>
            <a:pPr algn="just"/>
            <a:endParaRPr lang="ru-RU" sz="1400" i="1" dirty="0">
              <a:solidFill>
                <a:srgbClr val="00349E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Обеспечение в установленном порядке формирования и направления в Федеральное казначейство отчетности о контрольных и аудиторских мероприятиях, проводимых в Управлении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88024" y="2924944"/>
            <a:ext cx="4032448" cy="33043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Своевременная </a:t>
            </a: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и качественная организация работ по обеспечению штатного функционирования информационных систем и информационно технической инфраструктуры Управления</a:t>
            </a:r>
          </a:p>
          <a:p>
            <a:pPr algn="just">
              <a:defRPr/>
            </a:pPr>
            <a:endParaRPr lang="ru-RU" sz="1400" i="1" dirty="0">
              <a:solidFill>
                <a:srgbClr val="00349E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Своевременная и качественная организация работ по обеспечению в технической части реализации </a:t>
            </a: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мер </a:t>
            </a: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 защите информации</a:t>
            </a:r>
          </a:p>
          <a:p>
            <a:pPr algn="just">
              <a:defRPr/>
            </a:pPr>
            <a:endParaRPr lang="ru-RU" sz="1400" i="1" dirty="0">
              <a:solidFill>
                <a:srgbClr val="00349E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Своевременная и качественная организация работ по тестированию и внедрению в промышленную эксплуатацию ППО и </a:t>
            </a: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ТР</a:t>
            </a:r>
            <a:endParaRPr lang="ru-RU" sz="1400" i="1" dirty="0">
              <a:solidFill>
                <a:srgbClr val="00349E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475656" y="2175175"/>
            <a:ext cx="1800200" cy="749769"/>
          </a:xfrm>
          <a:prstGeom prst="downArrowCallou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E40059">
                    <a:lumMod val="50000"/>
                  </a:srgbClr>
                </a:solidFill>
              </a:rPr>
              <a:t>декомпозиция</a:t>
            </a:r>
            <a:endParaRPr lang="ru-RU" sz="1600" dirty="0">
              <a:solidFill>
                <a:srgbClr val="E40059">
                  <a:lumMod val="50000"/>
                </a:srgb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79454" y="1239070"/>
            <a:ext cx="4049588" cy="9361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Организация</a:t>
            </a: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обеспечение и координация осуществления информационно-технического обеспечения </a:t>
            </a: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sz="1400" i="1" dirty="0">
              <a:solidFill>
                <a:srgbClr val="00349E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5916488" y="2175174"/>
            <a:ext cx="1800200" cy="728055"/>
          </a:xfrm>
          <a:prstGeom prst="downArrowCallou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E40059">
                    <a:lumMod val="50000"/>
                  </a:srgbClr>
                </a:solidFill>
              </a:rPr>
              <a:t>декомпозиция</a:t>
            </a:r>
            <a:endParaRPr lang="ru-RU" sz="1600" dirty="0">
              <a:solidFill>
                <a:srgbClr val="E40059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70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00166" y="2285992"/>
            <a:ext cx="7228838" cy="1754326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внимание, </a:t>
            </a:r>
            <a:br>
              <a:rPr lang="ru-RU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уважаемые коллеги</a:t>
            </a:r>
            <a:r>
              <a:rPr lang="ru-RU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4400" dirty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2843808" y="6492875"/>
            <a:ext cx="2133600" cy="365125"/>
          </a:xfrm>
        </p:spPr>
        <p:txBody>
          <a:bodyPr/>
          <a:lstStyle/>
          <a:p>
            <a:pPr>
              <a:defRPr/>
            </a:pPr>
            <a:fld id="{0ACA5C5F-CE91-4538-BA46-9EDF14015735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308304" y="6356350"/>
            <a:ext cx="1378496" cy="365125"/>
          </a:xfrm>
        </p:spPr>
        <p:txBody>
          <a:bodyPr/>
          <a:lstStyle/>
          <a:p>
            <a:pPr>
              <a:defRPr/>
            </a:pPr>
            <a:fld id="{119CAB88-99DC-443C-8100-5276B671E5EE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96752"/>
            <a:ext cx="8136904" cy="21602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Оценка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результативности профессиональной служебной деятельности федеральных государственных гражданских служащих, замещающих должности руководителей территориальных органов Федерального казначейства, и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оценка результативности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деятельности директора федерального казенного учреждения «Центр по обеспечению деятельности Казначейства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России» проводится на основании Порядка, утвержденного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руководителем Федерального казначейства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23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декабря 2015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года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Прямоугольник 15"/>
          <p:cNvSpPr>
            <a:spLocks noChangeArrowheads="1"/>
          </p:cNvSpPr>
          <p:nvPr/>
        </p:nvSpPr>
        <p:spPr bwMode="auto">
          <a:xfrm>
            <a:off x="251520" y="116632"/>
            <a:ext cx="84249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Оценка результативности деятельности руководителей территориальных органов </a:t>
            </a:r>
            <a:r>
              <a:rPr lang="ru-RU" sz="2200" b="1" dirty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2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едерального казначейства </a:t>
            </a:r>
            <a:endParaRPr lang="ru-RU" sz="2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645026"/>
            <a:ext cx="2520280" cy="12241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 результативности руководителей проводится по 17 основным показателям </a:t>
            </a:r>
            <a:b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1 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дополнительному 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показателю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29862" y="3645026"/>
            <a:ext cx="2556284" cy="12241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 результативности руководителя проводится по 24 основным показателям </a:t>
            </a:r>
            <a:b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1 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дополнительному 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показателю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59632" y="3356995"/>
            <a:ext cx="1152128" cy="28803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УФК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56176" y="3645026"/>
            <a:ext cx="2520281" cy="15841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 результативности 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директора 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федерального казенного учреждения 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«Центр по обеспечению деятельности Казначейства России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проводится по 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 показателям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31940" y="3356995"/>
            <a:ext cx="1152128" cy="28803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МОУ ФК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40252" y="3356995"/>
            <a:ext cx="1152128" cy="28803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ЦОКР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4995175"/>
            <a:ext cx="5346594" cy="11701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дополнительный показатель:</a:t>
            </a:r>
          </a:p>
          <a:p>
            <a:pPr algn="just">
              <a:defRPr/>
            </a:pP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«Соответствие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организации казначейского сопровождения государственных контрактов, договоров, соглашений, а также контрактов, договоров, соглашений, заключенных в рамках их исполнения, установленным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требованиям»</a:t>
            </a:r>
            <a:endParaRPr lang="ru-RU" sz="14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17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9CAB88-99DC-443C-8100-5276B671E5E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3" name="Прямоугольник 15"/>
          <p:cNvSpPr>
            <a:spLocks noChangeArrowheads="1"/>
          </p:cNvSpPr>
          <p:nvPr/>
        </p:nvSpPr>
        <p:spPr bwMode="auto">
          <a:xfrm>
            <a:off x="251520" y="116632"/>
            <a:ext cx="84249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Оценка результативности деятельности руководителей территориальных органов </a:t>
            </a:r>
            <a:r>
              <a:rPr lang="ru-RU" sz="2200" b="1" dirty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2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едерального казначейства </a:t>
            </a:r>
            <a:endParaRPr lang="ru-RU" sz="2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0" y="1484784"/>
            <a:ext cx="8136905" cy="12961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Указ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Президента Российской Федерации от 2 февраля 2016 г. № 41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«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О некоторых вопросах государственного контроля и надзора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в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финансово-бюджетной сфере»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49" y="3068960"/>
            <a:ext cx="8136905" cy="15841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Постановление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Правительства РФ от 28 ноября 2013 г.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№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1092 </a:t>
            </a:r>
          </a:p>
          <a:p>
            <a:pPr algn="ctr"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«О Порядке осуществления Федеральным казначейством полномочий </a:t>
            </a:r>
          </a:p>
          <a:p>
            <a:pPr algn="ctr"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по контролю в финансово-бюджетной сфере» (в ред.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постановлений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Правительства РФ от 29 октября 2014 г. № 1114, от 13 апреля 2016 г. № 300)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43793" y="4941168"/>
            <a:ext cx="8136905" cy="1152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Приказ Федерального казначейства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от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18 апреля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2016 г. №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94 </a:t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«Об организационно-штатной структуре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Управлений Федерального казначейства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по субъектам Российской Федерации»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398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9CAB88-99DC-443C-8100-5276B671E5E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15"/>
          <p:cNvSpPr>
            <a:spLocks noChangeArrowheads="1"/>
          </p:cNvSpPr>
          <p:nvPr/>
        </p:nvSpPr>
        <p:spPr bwMode="auto">
          <a:xfrm>
            <a:off x="251520" y="116632"/>
            <a:ext cx="84249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Оценка результативности деятельности руководителей территориальных органов </a:t>
            </a:r>
            <a:r>
              <a:rPr lang="ru-RU" sz="2200" b="1" dirty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2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едерального казначейства </a:t>
            </a:r>
            <a:endParaRPr lang="ru-RU" sz="2200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3" y="1196752"/>
            <a:ext cx="8069732" cy="17281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С </a:t>
            </a:r>
            <a:r>
              <a:rPr lang="ru-RU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учетом наделения Федерального казначейства полномочиями государственного </a:t>
            </a:r>
            <a:r>
              <a:rPr lang="ru-RU" b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контроля и надзора в финансово-бюджетной </a:t>
            </a:r>
            <a:r>
              <a:rPr lang="ru-RU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сфере </a:t>
            </a:r>
            <a:br>
              <a:rPr lang="ru-RU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ru-RU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ежемесячная оценка результативности руководителей УФК </a:t>
            </a:r>
            <a:br>
              <a:rPr lang="ru-RU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ru-RU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с сентября </a:t>
            </a:r>
            <a:r>
              <a:rPr lang="ru-RU" b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2016 </a:t>
            </a:r>
            <a:r>
              <a:rPr lang="ru-RU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года (</a:t>
            </a:r>
            <a:r>
              <a:rPr lang="ru-RU" b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август 2016 года – первый отчетный месяц)</a:t>
            </a:r>
            <a:br>
              <a:rPr lang="ru-RU" b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ru-RU" b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будет </a:t>
            </a:r>
            <a:r>
              <a:rPr lang="ru-RU" b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проводиться по </a:t>
            </a:r>
            <a:r>
              <a:rPr lang="ru-RU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расширенному набору</a:t>
            </a:r>
            <a:r>
              <a:rPr lang="ru-RU" b="1" dirty="0" smtClean="0">
                <a:solidFill>
                  <a:srgbClr val="FF388C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показателей</a:t>
            </a:r>
            <a:r>
              <a:rPr lang="ru-RU" b="1" dirty="0" smtClean="0">
                <a:solidFill>
                  <a:srgbClr val="68007F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b="1" dirty="0" smtClean="0">
                <a:solidFill>
                  <a:srgbClr val="68007F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ru-RU" b="1" dirty="0" smtClean="0">
                <a:solidFill>
                  <a:srgbClr val="68007F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ru-RU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письмо Федерального казначейства от 9 августа 2016 </a:t>
            </a:r>
            <a:r>
              <a:rPr lang="ru-RU" b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г. № </a:t>
            </a:r>
            <a:r>
              <a:rPr lang="ru-RU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07-04-05/06-605)</a:t>
            </a:r>
            <a:endParaRPr lang="ru-RU" b="1" dirty="0">
              <a:solidFill>
                <a:srgbClr val="68007F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3" y="3140968"/>
            <a:ext cx="8069732" cy="30963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 smtClean="0">
                <a:solidFill>
                  <a:srgbClr val="FF388C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новые показатели</a:t>
            </a:r>
            <a:endParaRPr lang="ru-RU" sz="1400" i="1" dirty="0" smtClean="0">
              <a:solidFill>
                <a:srgbClr val="00349E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Соответствие </a:t>
            </a: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осуществления анализа исполнения бюджетных полномочий органов государственного (муниципального) финансового контроля установленным </a:t>
            </a: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требованиям;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Соответствие осуществления контроля в финансово-бюджетной сфере (национальной безопасности, правоохранительной деятельности, судебной системе и оборонном комплексе, в социальной сфере, сфере межбюджетных отношений и социального страхования, в сфере развития экономики) установленным </a:t>
            </a: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требованиям;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Соответствие осуществления контроля в сфере контрактных отношений установленным </a:t>
            </a: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требованиям;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Соответствие осуществления внешнего контроля качества работы аудиторских организаций установленным </a:t>
            </a: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требованиям;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Соответствие организации планирования и отчетности в сфере контрольно-надзорной деятельности установленным требованиям</a:t>
            </a:r>
          </a:p>
        </p:txBody>
      </p:sp>
    </p:spTree>
    <p:extLst>
      <p:ext uri="{BB962C8B-B14F-4D97-AF65-F5344CB8AC3E}">
        <p14:creationId xmlns:p14="http://schemas.microsoft.com/office/powerpoint/2010/main" val="416279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48264" y="6381328"/>
            <a:ext cx="1728192" cy="365125"/>
          </a:xfrm>
        </p:spPr>
        <p:txBody>
          <a:bodyPr/>
          <a:lstStyle/>
          <a:p>
            <a:pPr>
              <a:defRPr/>
            </a:pPr>
            <a:fld id="{119CAB88-99DC-443C-8100-5276B671E5E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5" y="1868879"/>
            <a:ext cx="8208911" cy="5204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Ф</a:t>
            </a:r>
            <a:r>
              <a:rPr lang="ru-RU" sz="1600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орма </a:t>
            </a:r>
            <a:r>
              <a:rPr lang="ru-RU" sz="1600" b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таблицы показателей результативности деятельности </a:t>
            </a:r>
            <a:r>
              <a:rPr lang="ru-RU" sz="1600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sz="1600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ru-RU" sz="1600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заместителя </a:t>
            </a:r>
            <a:r>
              <a:rPr lang="ru-RU" sz="1600" b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руководителя (начальника отдела</a:t>
            </a:r>
            <a:r>
              <a:rPr lang="ru-RU" sz="1600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) ТОФК</a:t>
            </a:r>
            <a:endParaRPr lang="ru-RU" sz="1600" b="1" dirty="0">
              <a:solidFill>
                <a:srgbClr val="00349E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492896"/>
            <a:ext cx="8208912" cy="3888432"/>
          </a:xfrm>
          <a:prstGeom prst="rect">
            <a:avLst/>
          </a:prstGeom>
          <a:solidFill>
            <a:srgbClr val="D9E6FF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ru-RU" sz="1400" i="1" dirty="0">
              <a:solidFill>
                <a:srgbClr val="00349E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15"/>
          <p:cNvSpPr>
            <a:spLocks noChangeArrowheads="1"/>
          </p:cNvSpPr>
          <p:nvPr/>
        </p:nvSpPr>
        <p:spPr bwMode="auto">
          <a:xfrm>
            <a:off x="107504" y="119885"/>
            <a:ext cx="90364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Оценка результативности деятельности</a:t>
            </a:r>
          </a:p>
          <a:p>
            <a:pPr algn="ctr"/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зам</a:t>
            </a:r>
            <a:r>
              <a:rPr lang="ru-RU" sz="2400" b="1" dirty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. руководителей </a:t>
            </a:r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начальников отделов </a:t>
            </a:r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ТОФК</a:t>
            </a:r>
            <a:endParaRPr lang="ru-RU" sz="2400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952927"/>
              </p:ext>
            </p:extLst>
          </p:nvPr>
        </p:nvGraphicFramePr>
        <p:xfrm>
          <a:off x="786384" y="2558464"/>
          <a:ext cx="7571230" cy="375729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54325"/>
                <a:gridCol w="845118"/>
                <a:gridCol w="487685"/>
                <a:gridCol w="486170"/>
                <a:gridCol w="486170"/>
                <a:gridCol w="446792"/>
                <a:gridCol w="446792"/>
                <a:gridCol w="443763"/>
                <a:gridCol w="443763"/>
                <a:gridCol w="443763"/>
                <a:gridCol w="445277"/>
                <a:gridCol w="614907"/>
                <a:gridCol w="536150"/>
                <a:gridCol w="405899"/>
                <a:gridCol w="484656"/>
              </a:tblGrid>
              <a:tr h="189865">
                <a:tc gridSpan="6"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Базовые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Специальные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Принимаемые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Общая оценка деятельности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980"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</a:rPr>
                        <a:t>Обеспечение координации (непосредственного руководства) деятельности структурного подразделения ТОФК в пределах возложенных полномочий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Обеспечение планирования, организации </a:t>
                      </a:r>
                      <a:br>
                        <a:rPr lang="ru-RU" sz="9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и осуществления внутреннего контроля </a:t>
                      </a:r>
                      <a:br>
                        <a:rPr lang="ru-RU" sz="9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в структурном подразделении ТОФК </a:t>
                      </a:r>
                      <a:br>
                        <a:rPr lang="ru-RU" sz="9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при выполнении функций и осуществлении полномочий с применением методов «самоконтроль» и «контроль по уровню подчиненности»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Своевременное и качественное выполнение особо важных и сложных заданий и поручений Федерального казначейства, руководителя ТОФК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Обеспечение своевременного и качественного рассмотрения в установленном порядке обращений граждан и юридических лиц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Отсутствие нарушений законодательных и иных нормативных правовых актов Российской Федерации, приказов Федерального казначейства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Исполнение иных обязанностей </a:t>
                      </a:r>
                      <a:br>
                        <a:rPr lang="ru-RU" sz="9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в соответствии с должностным регламентом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</a:rPr>
                        <a:t>От 3 до 10 показателей результативности деятельности, характеризующих исполнение </a:t>
                      </a:r>
                      <a:br>
                        <a:rPr lang="ru-RU" sz="9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</a:rPr>
                        <a:t>структурными подразделениями ТОФК </a:t>
                      </a:r>
                      <a:br>
                        <a:rPr lang="ru-RU" sz="9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</a:rPr>
                        <a:t>функций и полномочий </a:t>
                      </a:r>
                      <a:br>
                        <a:rPr lang="ru-RU" sz="9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</a:rPr>
                        <a:t>по основной деятельности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Своевременное и качественное планирование </a:t>
                      </a:r>
                      <a:br>
                        <a:rPr lang="ru-RU" sz="9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и выполнение Плана основных мероприятий ТОФК</a:t>
                      </a:r>
                      <a:br>
                        <a:rPr lang="ru-RU" sz="9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по реализации Стратегической карты </a:t>
                      </a:r>
                      <a:br>
                        <a:rPr lang="ru-RU" sz="9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Федерального казначейства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Своевременное и качественное планирование </a:t>
                      </a:r>
                      <a:br>
                        <a:rPr lang="ru-RU" sz="9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и выполнение мероприятий иных </a:t>
                      </a:r>
                      <a:br>
                        <a:rPr lang="ru-RU" sz="9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плановых документов Федерального казначейства</a:t>
                      </a:r>
                      <a:br>
                        <a:rPr lang="ru-RU" sz="9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и ТОФК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…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67543" y="1124745"/>
            <a:ext cx="8208911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Поручение о внедрении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оценки в соответствии с новым подходом</a:t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письмо от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26 ноября 2015 г. №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07-04-05/06-806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932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Прямоугольник 65"/>
          <p:cNvSpPr/>
          <p:nvPr/>
        </p:nvSpPr>
        <p:spPr>
          <a:xfrm>
            <a:off x="136256" y="1748305"/>
            <a:ext cx="4888028" cy="24071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 dirty="0">
              <a:solidFill>
                <a:prstClr val="black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60" y="1769265"/>
            <a:ext cx="4816020" cy="2329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2" name="Прямоугольник 201"/>
          <p:cNvSpPr/>
          <p:nvPr/>
        </p:nvSpPr>
        <p:spPr>
          <a:xfrm>
            <a:off x="747244" y="4797419"/>
            <a:ext cx="3072153" cy="89005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tabLst>
                <a:tab pos="2970213" algn="ctr"/>
                <a:tab pos="4133850" algn="l"/>
              </a:tabLst>
              <a:defRPr/>
            </a:pPr>
            <a:r>
              <a:rPr lang="ru-RU" sz="1100" b="1" dirty="0" smtClean="0">
                <a:solidFill>
                  <a:prstClr val="black"/>
                </a:solidFill>
              </a:rPr>
              <a:t>Критерии результативности деятельности ГГС: </a:t>
            </a:r>
            <a:br>
              <a:rPr lang="ru-RU" sz="1100" b="1" dirty="0" smtClean="0">
                <a:solidFill>
                  <a:prstClr val="black"/>
                </a:solidFill>
              </a:rPr>
            </a:br>
            <a:r>
              <a:rPr lang="ru-RU" sz="1100" b="1" dirty="0" smtClean="0">
                <a:solidFill>
                  <a:prstClr val="black"/>
                </a:solidFill>
              </a:rPr>
              <a:t>результативная (</a:t>
            </a:r>
            <a:r>
              <a:rPr lang="ru-RU" sz="1100" b="1" dirty="0" err="1" smtClean="0">
                <a:solidFill>
                  <a:prstClr val="black"/>
                </a:solidFill>
              </a:rPr>
              <a:t>Ообщ</a:t>
            </a:r>
            <a:r>
              <a:rPr lang="ru-RU" sz="1100" b="1" dirty="0" smtClean="0">
                <a:solidFill>
                  <a:prstClr val="black"/>
                </a:solidFill>
              </a:rPr>
              <a:t> 80-100%), нерезультативная (</a:t>
            </a:r>
            <a:r>
              <a:rPr lang="ru-RU" sz="1100" b="1" dirty="0" err="1" smtClean="0">
                <a:solidFill>
                  <a:prstClr val="black"/>
                </a:solidFill>
              </a:rPr>
              <a:t>Ообщ</a:t>
            </a:r>
            <a:r>
              <a:rPr lang="ru-RU" sz="1100" b="1" dirty="0" smtClean="0">
                <a:solidFill>
                  <a:prstClr val="black"/>
                </a:solidFill>
              </a:rPr>
              <a:t> </a:t>
            </a:r>
            <a:r>
              <a:rPr lang="en-US" sz="1100" b="1" dirty="0">
                <a:solidFill>
                  <a:prstClr val="black"/>
                </a:solidFill>
              </a:rPr>
              <a:t>&lt;</a:t>
            </a:r>
            <a:r>
              <a:rPr lang="ru-RU" sz="1100" b="1" dirty="0">
                <a:solidFill>
                  <a:prstClr val="black"/>
                </a:solidFill>
              </a:rPr>
              <a:t> 50</a:t>
            </a:r>
            <a:r>
              <a:rPr lang="ru-RU" sz="1100" b="1" dirty="0" smtClean="0">
                <a:solidFill>
                  <a:prstClr val="black"/>
                </a:solidFill>
              </a:rPr>
              <a:t>%), </a:t>
            </a:r>
            <a:r>
              <a:rPr lang="ru-RU" sz="1100" b="1" dirty="0">
                <a:solidFill>
                  <a:prstClr val="black"/>
                </a:solidFill>
              </a:rPr>
              <a:t/>
            </a:r>
            <a:br>
              <a:rPr lang="ru-RU" sz="1100" b="1" dirty="0">
                <a:solidFill>
                  <a:prstClr val="black"/>
                </a:solidFill>
              </a:rPr>
            </a:br>
            <a:r>
              <a:rPr lang="ru-RU" sz="1100" b="1" dirty="0" smtClean="0">
                <a:solidFill>
                  <a:prstClr val="black"/>
                </a:solidFill>
              </a:rPr>
              <a:t>недостаточно результативная </a:t>
            </a:r>
            <a:br>
              <a:rPr lang="ru-RU" sz="1100" b="1" dirty="0" smtClean="0">
                <a:solidFill>
                  <a:prstClr val="black"/>
                </a:solidFill>
              </a:rPr>
            </a:br>
            <a:r>
              <a:rPr lang="ru-RU" sz="1100" b="1" dirty="0" smtClean="0">
                <a:solidFill>
                  <a:prstClr val="black"/>
                </a:solidFill>
              </a:rPr>
              <a:t>в остальных случаях</a:t>
            </a:r>
            <a:endParaRPr lang="ru-RU" sz="1100" b="1" dirty="0">
              <a:solidFill>
                <a:prstClr val="black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88031" y="5740209"/>
            <a:ext cx="4190586" cy="74035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Показатели – </a:t>
            </a:r>
            <a:r>
              <a:rPr lang="ru-RU" sz="1100" dirty="0" smtClean="0">
                <a:solidFill>
                  <a:schemeClr val="tx1"/>
                </a:solidFill>
              </a:rPr>
              <a:t>формулируются с учетом возможности </a:t>
            </a:r>
            <a:r>
              <a:rPr lang="ru-RU" sz="1100" dirty="0">
                <a:solidFill>
                  <a:schemeClr val="tx1"/>
                </a:solidFill>
              </a:rPr>
              <a:t>измерения </a:t>
            </a:r>
            <a:r>
              <a:rPr lang="ru-RU" sz="1100" dirty="0" smtClean="0">
                <a:solidFill>
                  <a:schemeClr val="tx1"/>
                </a:solidFill>
              </a:rPr>
              <a:t>непосредственного </a:t>
            </a:r>
            <a:r>
              <a:rPr lang="ru-RU" sz="1100" dirty="0">
                <a:solidFill>
                  <a:schemeClr val="tx1"/>
                </a:solidFill>
              </a:rPr>
              <a:t>вклада в достижение целей </a:t>
            </a:r>
            <a:r>
              <a:rPr lang="ru-RU" sz="1100" dirty="0" smtClean="0">
                <a:solidFill>
                  <a:schemeClr val="tx1"/>
                </a:solidFill>
              </a:rPr>
              <a:t>и </a:t>
            </a:r>
            <a:r>
              <a:rPr lang="ru-RU" sz="1100" dirty="0">
                <a:solidFill>
                  <a:schemeClr val="tx1"/>
                </a:solidFill>
              </a:rPr>
              <a:t>решение задач, </a:t>
            </a:r>
            <a:r>
              <a:rPr lang="ru-RU" sz="1100" dirty="0" smtClean="0">
                <a:solidFill>
                  <a:schemeClr val="tx1"/>
                </a:solidFill>
              </a:rPr>
              <a:t/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>стоящих </a:t>
            </a:r>
            <a:r>
              <a:rPr lang="ru-RU" sz="1100" dirty="0">
                <a:solidFill>
                  <a:schemeClr val="tx1"/>
                </a:solidFill>
              </a:rPr>
              <a:t>перед курируемым (возглавляемым) структурным подразделением</a:t>
            </a:r>
            <a:endParaRPr lang="ru-RU" sz="1100" b="1" dirty="0" smtClean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88351" y="4366548"/>
            <a:ext cx="2364893" cy="38580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800" b="1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ru-RU" sz="1200" b="1" dirty="0">
                <a:solidFill>
                  <a:prstClr val="black"/>
                </a:solidFill>
              </a:rPr>
              <a:t>Ообщ = Ор1 + Ор2 + ... + </a:t>
            </a:r>
            <a:r>
              <a:rPr lang="ru-RU" sz="1200" b="1" dirty="0" err="1">
                <a:solidFill>
                  <a:prstClr val="black"/>
                </a:solidFill>
              </a:rPr>
              <a:t>Орn</a:t>
            </a:r>
            <a:r>
              <a:rPr lang="ru-RU" sz="1200" dirty="0">
                <a:solidFill>
                  <a:prstClr val="black"/>
                </a:solidFill>
              </a:rPr>
              <a:t> </a:t>
            </a:r>
            <a:endParaRPr lang="ru-RU" sz="1200" b="1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ru-RU" sz="280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" name="Блок-схема: альтернативный процесс 1"/>
          <p:cNvSpPr/>
          <p:nvPr/>
        </p:nvSpPr>
        <p:spPr>
          <a:xfrm>
            <a:off x="5131705" y="1615073"/>
            <a:ext cx="3787810" cy="2614691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Базовые</a:t>
            </a:r>
            <a:r>
              <a:rPr lang="ru-RU" sz="1100" dirty="0" smtClean="0">
                <a:solidFill>
                  <a:schemeClr val="tx1"/>
                </a:solidFill>
              </a:rPr>
              <a:t> – </a:t>
            </a:r>
            <a:r>
              <a:rPr lang="ru-RU" sz="1100" b="1" dirty="0">
                <a:solidFill>
                  <a:schemeClr val="tx1"/>
                </a:solidFill>
              </a:rPr>
              <a:t>показатели, характеризующие непосредственное руководство структурным подразделением, в том числе планирование, организацию и осуществление внутреннего контроля при выполнении функций и осуществлении полномочий в установленной сфере деятельности с применением методов «самоконтроль» и «контроль по уровню подчиненности», обеспечение соблюдения законодательства </a:t>
            </a:r>
            <a:r>
              <a:rPr lang="ru-RU" sz="1100" b="1" dirty="0" smtClean="0">
                <a:solidFill>
                  <a:schemeClr val="tx1"/>
                </a:solidFill>
              </a:rPr>
              <a:t>РФ, </a:t>
            </a:r>
            <a:r>
              <a:rPr lang="ru-RU" sz="1100" b="1" dirty="0">
                <a:solidFill>
                  <a:schemeClr val="tx1"/>
                </a:solidFill>
              </a:rPr>
              <a:t>приказов и поручений Федерального казначейства, своевременное и качественное рассмотрение обращений граждан и юридических лиц, исполнение иных обязанностей в соответствии с должностным регламентом (являются общими для каждой должности категории «</a:t>
            </a:r>
            <a:r>
              <a:rPr lang="ru-RU" sz="1100" b="1" dirty="0" smtClean="0">
                <a:solidFill>
                  <a:schemeClr val="tx1"/>
                </a:solidFill>
              </a:rPr>
              <a:t>руководители</a:t>
            </a:r>
            <a:r>
              <a:rPr lang="ru-RU" sz="1100" b="1" dirty="0">
                <a:solidFill>
                  <a:schemeClr val="tx1"/>
                </a:solidFill>
              </a:rPr>
              <a:t>») </a:t>
            </a:r>
          </a:p>
        </p:txBody>
      </p:sp>
      <p:sp>
        <p:nvSpPr>
          <p:cNvPr id="49" name="Блок-схема: альтернативный процесс 48"/>
          <p:cNvSpPr/>
          <p:nvPr/>
        </p:nvSpPr>
        <p:spPr>
          <a:xfrm>
            <a:off x="4766669" y="4402599"/>
            <a:ext cx="4006971" cy="867287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Специальные</a:t>
            </a:r>
            <a:r>
              <a:rPr lang="ru-RU" sz="1100" dirty="0" smtClean="0">
                <a:solidFill>
                  <a:schemeClr val="tx1"/>
                </a:solidFill>
              </a:rPr>
              <a:t> </a:t>
            </a:r>
            <a:r>
              <a:rPr lang="ru-RU" sz="1100" b="1" dirty="0" smtClean="0">
                <a:solidFill>
                  <a:schemeClr val="tx1"/>
                </a:solidFill>
              </a:rPr>
              <a:t>– показатели, характеризующие </a:t>
            </a:r>
            <a:r>
              <a:rPr lang="ru-RU" sz="1100" b="1" dirty="0">
                <a:solidFill>
                  <a:schemeClr val="tx1"/>
                </a:solidFill>
              </a:rPr>
              <a:t>исполнение курируемыми (возглавляемыми) структурными подразделениями функций и полномочий в рамках основной деятельности, установленных правовыми актами Федерального казначейства </a:t>
            </a:r>
          </a:p>
        </p:txBody>
      </p:sp>
      <p:sp>
        <p:nvSpPr>
          <p:cNvPr id="50" name="Блок-схема: альтернативный процесс 49"/>
          <p:cNvSpPr/>
          <p:nvPr/>
        </p:nvSpPr>
        <p:spPr>
          <a:xfrm>
            <a:off x="4733787" y="5378313"/>
            <a:ext cx="4039853" cy="1080121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Принимаемые</a:t>
            </a:r>
            <a:r>
              <a:rPr lang="ru-RU" sz="1100" dirty="0" smtClean="0">
                <a:solidFill>
                  <a:schemeClr val="tx1"/>
                </a:solidFill>
              </a:rPr>
              <a:t> – </a:t>
            </a:r>
            <a:r>
              <a:rPr lang="ru-RU" sz="1100" b="1" dirty="0" smtClean="0">
                <a:solidFill>
                  <a:schemeClr val="tx1"/>
                </a:solidFill>
              </a:rPr>
              <a:t>показатели</a:t>
            </a:r>
            <a:r>
              <a:rPr lang="ru-RU" sz="1100" b="1" dirty="0">
                <a:solidFill>
                  <a:schemeClr val="tx1"/>
                </a:solidFill>
              </a:rPr>
              <a:t>, характеризующие качественное и своевременное планирование и исполнение мероприятий, предусмотренных Стратегической картой Казначейства России на соответствующий период и иными плановыми документами Федерального казначейства </a:t>
            </a:r>
            <a:r>
              <a:rPr lang="ru-RU" sz="1100" b="1" dirty="0" smtClean="0">
                <a:solidFill>
                  <a:schemeClr val="tx1"/>
                </a:solidFill>
              </a:rPr>
              <a:t/>
            </a:r>
            <a:br>
              <a:rPr lang="ru-RU" sz="1100" b="1" dirty="0" smtClean="0">
                <a:solidFill>
                  <a:schemeClr val="tx1"/>
                </a:solidFill>
              </a:rPr>
            </a:br>
            <a:r>
              <a:rPr lang="ru-RU" sz="1100" b="1" dirty="0" smtClean="0">
                <a:solidFill>
                  <a:schemeClr val="tx1"/>
                </a:solidFill>
              </a:rPr>
              <a:t>и </a:t>
            </a:r>
            <a:r>
              <a:rPr lang="ru-RU" sz="1100" b="1" dirty="0">
                <a:solidFill>
                  <a:schemeClr val="tx1"/>
                </a:solidFill>
              </a:rPr>
              <a:t>его территориальных органов </a:t>
            </a:r>
          </a:p>
        </p:txBody>
      </p:sp>
      <p:cxnSp>
        <p:nvCxnSpPr>
          <p:cNvPr id="68" name="Скругленная соединительная линия 67"/>
          <p:cNvCxnSpPr>
            <a:stCxn id="50" idx="1"/>
            <a:endCxn id="43" idx="2"/>
          </p:cNvCxnSpPr>
          <p:nvPr/>
        </p:nvCxnSpPr>
        <p:spPr>
          <a:xfrm rot="10800000">
            <a:off x="4331115" y="3697702"/>
            <a:ext cx="402672" cy="2220673"/>
          </a:xfrm>
          <a:prstGeom prst="curvedConnector2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кругленный прямоугольник 39"/>
          <p:cNvSpPr/>
          <p:nvPr/>
        </p:nvSpPr>
        <p:spPr>
          <a:xfrm>
            <a:off x="827584" y="3189504"/>
            <a:ext cx="1183614" cy="25312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00" b="1" dirty="0" smtClean="0">
                <a:solidFill>
                  <a:prstClr val="black"/>
                </a:solidFill>
              </a:rPr>
              <a:t>Базовые</a:t>
            </a:r>
            <a:endParaRPr lang="ru-RU" sz="1100" b="1" dirty="0">
              <a:solidFill>
                <a:prstClr val="black"/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764490" y="3422966"/>
            <a:ext cx="1133249" cy="274735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00" b="1" dirty="0" smtClean="0">
                <a:solidFill>
                  <a:prstClr val="black"/>
                </a:solidFill>
              </a:rPr>
              <a:t>Принимаемые</a:t>
            </a:r>
            <a:endParaRPr lang="ru-RU" sz="1100" b="1" dirty="0">
              <a:solidFill>
                <a:prstClr val="black"/>
              </a:solidFill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450726" y="1292263"/>
            <a:ext cx="4262123" cy="47700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 smtClean="0">
                <a:solidFill>
                  <a:prstClr val="black"/>
                </a:solidFill>
                <a:latin typeface="Courier New Cyr" panose="02070309020205020404" pitchFamily="49" charset="-52"/>
              </a:rPr>
              <a:t>Таблица </a:t>
            </a:r>
            <a:r>
              <a:rPr lang="ru-RU" sz="1200" b="1" dirty="0">
                <a:solidFill>
                  <a:prstClr val="black"/>
                </a:solidFill>
                <a:latin typeface="Courier New Cyr" panose="02070309020205020404" pitchFamily="49" charset="-52"/>
              </a:rPr>
              <a:t>показателей результативности </a:t>
            </a:r>
            <a:r>
              <a:rPr lang="ru-RU" sz="1200" b="1" dirty="0" smtClean="0">
                <a:solidFill>
                  <a:prstClr val="black"/>
                </a:solidFill>
                <a:latin typeface="Courier New Cyr" panose="02070309020205020404" pitchFamily="49" charset="-52"/>
              </a:rPr>
              <a:t/>
            </a:r>
            <a:br>
              <a:rPr lang="ru-RU" sz="1200" b="1" dirty="0" smtClean="0">
                <a:solidFill>
                  <a:prstClr val="black"/>
                </a:solidFill>
                <a:latin typeface="Courier New Cyr" panose="02070309020205020404" pitchFamily="49" charset="-52"/>
              </a:rPr>
            </a:br>
            <a:r>
              <a:rPr lang="ru-RU" sz="1200" b="1" dirty="0" smtClean="0">
                <a:solidFill>
                  <a:prstClr val="black"/>
                </a:solidFill>
                <a:latin typeface="Courier New Cyr" panose="02070309020205020404" pitchFamily="49" charset="-52"/>
              </a:rPr>
              <a:t>зам. руководителя / начальника Отдела ТОФК</a:t>
            </a:r>
            <a:endParaRPr lang="ru-RU" sz="1200" b="1" dirty="0">
              <a:solidFill>
                <a:prstClr val="black"/>
              </a:solidFill>
              <a:latin typeface="Courier New Cyr" panose="02070309020205020404" pitchFamily="49" charset="-52"/>
            </a:endParaRPr>
          </a:p>
        </p:txBody>
      </p:sp>
      <p:cxnSp>
        <p:nvCxnSpPr>
          <p:cNvPr id="4" name="Скругленная соединительная линия 3"/>
          <p:cNvCxnSpPr>
            <a:stCxn id="2" idx="1"/>
            <a:endCxn id="40" idx="3"/>
          </p:cNvCxnSpPr>
          <p:nvPr/>
        </p:nvCxnSpPr>
        <p:spPr>
          <a:xfrm rot="10800000" flipV="1">
            <a:off x="2011199" y="2922418"/>
            <a:ext cx="3120507" cy="393649"/>
          </a:xfrm>
          <a:prstGeom prst="curvedConnector3">
            <a:avLst>
              <a:gd name="adj1" fmla="val 50000"/>
            </a:avLst>
          </a:prstGeom>
          <a:ln w="2540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15"/>
          <p:cNvSpPr>
            <a:spLocks noChangeArrowheads="1"/>
          </p:cNvSpPr>
          <p:nvPr/>
        </p:nvSpPr>
        <p:spPr bwMode="auto">
          <a:xfrm>
            <a:off x="172260" y="119885"/>
            <a:ext cx="89717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Оценка результативности деятельности</a:t>
            </a:r>
          </a:p>
          <a:p>
            <a:pPr algn="ctr"/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зам</a:t>
            </a:r>
            <a:r>
              <a:rPr lang="ru-RU" sz="2400" b="1" dirty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. руководителей </a:t>
            </a:r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начальников отделов </a:t>
            </a:r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ТОФК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2507369" y="3316068"/>
            <a:ext cx="1064083" cy="253128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00" b="1" dirty="0" smtClean="0">
                <a:solidFill>
                  <a:prstClr val="black"/>
                </a:solidFill>
              </a:rPr>
              <a:t>Специальные</a:t>
            </a:r>
            <a:endParaRPr lang="ru-RU" sz="1100" b="1" dirty="0">
              <a:solidFill>
                <a:prstClr val="black"/>
              </a:solidFill>
            </a:endParaRPr>
          </a:p>
        </p:txBody>
      </p:sp>
      <p:cxnSp>
        <p:nvCxnSpPr>
          <p:cNvPr id="15" name="Скругленная соединительная линия 14"/>
          <p:cNvCxnSpPr>
            <a:stCxn id="49" idx="1"/>
          </p:cNvCxnSpPr>
          <p:nvPr/>
        </p:nvCxnSpPr>
        <p:spPr>
          <a:xfrm rot="10800000">
            <a:off x="3112311" y="3569197"/>
            <a:ext cx="1654358" cy="1267047"/>
          </a:xfrm>
          <a:prstGeom prst="curvedConnector3">
            <a:avLst>
              <a:gd name="adj1" fmla="val 50000"/>
            </a:avLst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48264" y="6381328"/>
            <a:ext cx="1728192" cy="365125"/>
          </a:xfrm>
        </p:spPr>
        <p:txBody>
          <a:bodyPr/>
          <a:lstStyle/>
          <a:p>
            <a:pPr>
              <a:defRPr/>
            </a:pPr>
            <a:fld id="{119CAB88-99DC-443C-8100-5276B671E5E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93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9CAB88-99DC-443C-8100-5276B671E5E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4171" y="1124744"/>
            <a:ext cx="8140277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Показатели </a:t>
            </a:r>
            <a:r>
              <a:rPr lang="ru-RU" b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результативности деятельности заместителя руководителя (начальника отдела</a:t>
            </a:r>
            <a:r>
              <a:rPr lang="ru-RU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) ТОФК </a:t>
            </a:r>
            <a:endParaRPr lang="ru-RU" b="1" dirty="0">
              <a:solidFill>
                <a:srgbClr val="00349E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Прямоугольник 15"/>
          <p:cNvSpPr>
            <a:spLocks noChangeArrowheads="1"/>
          </p:cNvSpPr>
          <p:nvPr/>
        </p:nvSpPr>
        <p:spPr bwMode="auto">
          <a:xfrm>
            <a:off x="107504" y="119885"/>
            <a:ext cx="90364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Оценка результативности деятельности</a:t>
            </a:r>
          </a:p>
          <a:p>
            <a:pPr algn="ctr"/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зам</a:t>
            </a:r>
            <a:r>
              <a:rPr lang="ru-RU" sz="2400" b="1" dirty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. руководителей </a:t>
            </a:r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начальников отделов </a:t>
            </a:r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ТОФК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8692" y="1916832"/>
            <a:ext cx="4646934" cy="4536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координации (непосредственного руководства) деятельности структурного подразделения ТОФК в пределах возложенных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полномочий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планирования,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организации и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осуществления внутреннего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контроля в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структурном подразделении ТОФК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выполнении функций и осуществлении полномочий с применением методов «самоконтроль» и «контроль по уровню подчиненности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Своевременное и качественное выполнение особо важных и сложных заданий и поручений Федерального казначейства, руководителя ТОФК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Обеспечение своевременного и качественного рассмотрения в установленном порядке обращений граждан и юридических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лиц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Отсутствие нарушений законодательных и иных нормативных правовых актов Российской Федерации, приказов Федерального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казначейства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иных обязанностей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соответствии с должностным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регламентом</a:t>
            </a:r>
            <a:endParaRPr lang="ru-RU" sz="14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64087" y="1916832"/>
            <a:ext cx="3384378" cy="1373087"/>
          </a:xfrm>
          <a:prstGeom prst="rect">
            <a:avLst/>
          </a:prstGeom>
          <a:solidFill>
            <a:srgbClr val="FFFF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 до 10 показателей результативности деятельности, характеризующих исполнение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структурными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подразделениями ТОФК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функций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полномочий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основной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sz="14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64088" y="3645024"/>
            <a:ext cx="3384378" cy="2376264"/>
          </a:xfrm>
          <a:prstGeom prst="rect">
            <a:avLst/>
          </a:prstGeom>
          <a:solidFill>
            <a:srgbClr val="99FF99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Своевременное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качественное планирование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выполнение Плана основных мероприятий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ТОФК по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реализации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Стратегической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карты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Федерального казначейства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Своевременное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качественное планирование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выполнение мероприятий иных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плановых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документов Федерального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казначейства и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ТОФК </a:t>
            </a:r>
          </a:p>
        </p:txBody>
      </p:sp>
    </p:spTree>
    <p:extLst>
      <p:ext uri="{BB962C8B-B14F-4D97-AF65-F5344CB8AC3E}">
        <p14:creationId xmlns:p14="http://schemas.microsoft.com/office/powerpoint/2010/main" val="136955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9CAB88-99DC-443C-8100-5276B671E5EE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3" name="Прямоугольник 15"/>
          <p:cNvSpPr>
            <a:spLocks noChangeArrowheads="1"/>
          </p:cNvSpPr>
          <p:nvPr/>
        </p:nvSpPr>
        <p:spPr bwMode="auto">
          <a:xfrm>
            <a:off x="107504" y="119885"/>
            <a:ext cx="90364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Оценка результативности деятельности</a:t>
            </a:r>
          </a:p>
          <a:p>
            <a:pPr algn="ctr"/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зам</a:t>
            </a:r>
            <a:r>
              <a:rPr lang="ru-RU" sz="2400" b="1" dirty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. руководителей </a:t>
            </a:r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начальников отделов </a:t>
            </a:r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ТОФК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772815"/>
            <a:ext cx="3960440" cy="7506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Организация, обеспечение и координация осуществления административно-хозяйственного обеспечения деятельности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284984"/>
            <a:ext cx="3960440" cy="30963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и контроль за комплексным обслуживанием и содержанием зданий Управления в соответствии с техническими регламентами, правилами и нормами производственной санитарии и противопожарной безопасности</a:t>
            </a:r>
          </a:p>
          <a:p>
            <a:pPr algn="just">
              <a:defRPr/>
            </a:pPr>
            <a:endParaRPr lang="ru-RU" sz="1400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Материально-техническое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обеспечение деятельности Управления</a:t>
            </a:r>
          </a:p>
          <a:p>
            <a:pPr algn="just">
              <a:defRPr/>
            </a:pPr>
            <a:endParaRPr lang="ru-RU" sz="1400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Реализация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мероприятий по эффективному управлению имущественным комплексом Управления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05164" y="3140968"/>
            <a:ext cx="3960440" cy="331236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Осуществление ведения и хранения личных дел федеральных государственных гражданских служащих и работников, работа по ведению,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хранению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выдаче трудовых книжек федеральных государственных гражданских служащих и работников, организация и обеспечение формирования и утверждения графика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отпусков</a:t>
            </a:r>
            <a:endParaRPr lang="ru-RU" sz="14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4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и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конкурсов на замещение вакантных должностей федеральной государственной гражданской службы </a:t>
            </a:r>
            <a:endParaRPr lang="ru-RU" sz="1400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400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Соблюдение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порядка приема, перевода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увольнения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сотрудников</a:t>
            </a:r>
            <a:endParaRPr lang="ru-RU" sz="14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475656" y="2535215"/>
            <a:ext cx="1800200" cy="749769"/>
          </a:xfrm>
          <a:prstGeom prst="downArrowCallou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декомпозиция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54116" y="1773980"/>
            <a:ext cx="3960440" cy="7494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Организация, обеспечение и координация осуществления кадрового обеспечения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деятельности </a:t>
            </a:r>
            <a:endParaRPr lang="ru-RU" sz="14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5885284" y="2523432"/>
            <a:ext cx="1800200" cy="617536"/>
          </a:xfrm>
          <a:prstGeom prst="downArrowCallou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декомпозиция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7583" y="1052736"/>
            <a:ext cx="7488833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Практические результаты внедрения </a:t>
            </a:r>
            <a:r>
              <a:rPr lang="ru-RU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нового </a:t>
            </a:r>
            <a:r>
              <a:rPr lang="ru-RU" b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подхода </a:t>
            </a:r>
            <a:r>
              <a:rPr lang="ru-RU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ru-RU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на </a:t>
            </a:r>
            <a:r>
              <a:rPr lang="ru-RU" b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примере пилотных </a:t>
            </a:r>
            <a:r>
              <a:rPr lang="ru-RU" b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ТОФК </a:t>
            </a:r>
            <a:endParaRPr lang="ru-RU" b="1" dirty="0">
              <a:solidFill>
                <a:srgbClr val="00349E">
                  <a:lumMod val="75000"/>
                </a:srgbClr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2120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9CAB88-99DC-443C-8100-5276B671E5E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15"/>
          <p:cNvSpPr>
            <a:spLocks noChangeArrowheads="1"/>
          </p:cNvSpPr>
          <p:nvPr/>
        </p:nvSpPr>
        <p:spPr bwMode="auto">
          <a:xfrm>
            <a:off x="107504" y="119885"/>
            <a:ext cx="90364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Оценка результативности деятельности</a:t>
            </a:r>
          </a:p>
          <a:p>
            <a:pPr algn="ctr"/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зам</a:t>
            </a:r>
            <a:r>
              <a:rPr lang="ru-RU" sz="2400" b="1" dirty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. руководителей </a:t>
            </a:r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начальников отделов </a:t>
            </a:r>
            <a:r>
              <a:rPr lang="ru-RU" sz="2400" b="1" dirty="0" smtClean="0">
                <a:solidFill>
                  <a:srgbClr val="00349E"/>
                </a:solidFill>
                <a:latin typeface="Times New Roman" pitchFamily="18" charset="0"/>
                <a:cs typeface="Times New Roman" pitchFamily="18" charset="0"/>
              </a:rPr>
              <a:t>ТОФК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24744"/>
            <a:ext cx="4104456" cy="1152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Организация, </a:t>
            </a: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обеспечение и координация осуществления учета поступлений в бюджетную систему Российской Федерации и их распределения между бюджетами бюджетной системы Российской Федерации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924944"/>
            <a:ext cx="4104456" cy="35283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Соблюдение нормативов распределения поступлений в бюджеты бюджетной системы Российской Федерации</a:t>
            </a:r>
          </a:p>
          <a:p>
            <a:pPr algn="just"/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Соблюдение сроков </a:t>
            </a: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перечисления распределенных </a:t>
            </a: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поступлений в соответствующие бюджеты бюджетной системы Российской Федерации</a:t>
            </a:r>
          </a:p>
          <a:p>
            <a:pPr algn="just"/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Соблюдение </a:t>
            </a: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сроков взыскания в доход федерального бюджета Кредитной задолженности, штрафов и пеней, в соответствии с порядком  обращения взыскания задолженности при предоставлении бюджетного кредита на пополнение остатков средств на счетах бюджетов субъектов Российской Федерации (местных бюджетов)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88024" y="2924944"/>
            <a:ext cx="4032448" cy="33043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Соблюдение </a:t>
            </a: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Порядка ведения Реестра участников бюджетного процесса, а также юридических лиц, не являющихся участниками бюджетного процесса</a:t>
            </a:r>
          </a:p>
          <a:p>
            <a:pPr algn="just">
              <a:defRPr/>
            </a:pPr>
            <a:endParaRPr lang="ru-RU" sz="1400" i="1" dirty="0">
              <a:solidFill>
                <a:srgbClr val="00349E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Соблюдение </a:t>
            </a: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Порядка </a:t>
            </a: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открытия, закрытия (переоформления) лицевых счетов участников бюджетного процесса и (или) неучастников бюджетного процесса</a:t>
            </a:r>
          </a:p>
          <a:p>
            <a:pPr algn="just">
              <a:defRPr/>
            </a:pPr>
            <a:endParaRPr lang="ru-RU" sz="1400" i="1" dirty="0">
              <a:solidFill>
                <a:srgbClr val="00349E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Соблюдение </a:t>
            </a: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Порядка ведения реестра государственных или </a:t>
            </a: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муниципальных контрактов</a:t>
            </a: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содержащих </a:t>
            </a: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сведения, составляющие государственную тайну</a:t>
            </a:r>
          </a:p>
          <a:p>
            <a:pPr algn="just">
              <a:defRPr/>
            </a:pPr>
            <a:endParaRPr lang="ru-RU" sz="1400" i="1" dirty="0">
              <a:solidFill>
                <a:srgbClr val="00349E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475656" y="2276872"/>
            <a:ext cx="1800200" cy="648072"/>
          </a:xfrm>
          <a:prstGeom prst="downArrowCallou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E40059">
                    <a:lumMod val="50000"/>
                  </a:srgbClr>
                </a:solidFill>
              </a:rPr>
              <a:t>декомпозиция</a:t>
            </a:r>
            <a:endParaRPr lang="ru-RU" sz="1600" dirty="0">
              <a:solidFill>
                <a:srgbClr val="E40059">
                  <a:lumMod val="50000"/>
                </a:srgb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70884" y="1124745"/>
            <a:ext cx="4049588" cy="9361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i="1" dirty="0" smtClean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Соответствие </a:t>
            </a:r>
            <a:r>
              <a:rPr lang="ru-RU" sz="1400" i="1" dirty="0">
                <a:solidFill>
                  <a:srgbClr val="00349E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организации ведения федеральных реестров установленным требованиям</a:t>
            </a:r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5916488" y="2060848"/>
            <a:ext cx="1800200" cy="842381"/>
          </a:xfrm>
          <a:prstGeom prst="downArrowCallou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E40059">
                    <a:lumMod val="50000"/>
                  </a:srgbClr>
                </a:solidFill>
              </a:rPr>
              <a:t>декомпозиция</a:t>
            </a:r>
            <a:endParaRPr lang="ru-RU" sz="1600" dirty="0">
              <a:solidFill>
                <a:srgbClr val="E40059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51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19786</TotalTime>
  <Words>1156</Words>
  <Application>Microsoft Office PowerPoint</Application>
  <PresentationFormat>Экран (4:3)</PresentationFormat>
  <Paragraphs>161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vvnikolaev</dc:creator>
  <cp:lastModifiedBy>Коловоротный Михаил Александрович</cp:lastModifiedBy>
  <cp:revision>857</cp:revision>
  <cp:lastPrinted>2016-08-16T17:11:54Z</cp:lastPrinted>
  <dcterms:created xsi:type="dcterms:W3CDTF">2012-02-14T07:53:23Z</dcterms:created>
  <dcterms:modified xsi:type="dcterms:W3CDTF">2016-08-16T17:16:05Z</dcterms:modified>
</cp:coreProperties>
</file>