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13" r:id="rId5"/>
  </p:sldMasterIdLst>
  <p:notesMasterIdLst>
    <p:notesMasterId r:id="rId29"/>
  </p:notesMasterIdLst>
  <p:handoutMasterIdLst>
    <p:handoutMasterId r:id="rId30"/>
  </p:handoutMasterIdLst>
  <p:sldIdLst>
    <p:sldId id="627" r:id="rId6"/>
    <p:sldId id="744" r:id="rId7"/>
    <p:sldId id="689" r:id="rId8"/>
    <p:sldId id="690" r:id="rId9"/>
    <p:sldId id="694" r:id="rId10"/>
    <p:sldId id="719" r:id="rId11"/>
    <p:sldId id="745" r:id="rId12"/>
    <p:sldId id="714" r:id="rId13"/>
    <p:sldId id="713" r:id="rId14"/>
    <p:sldId id="696" r:id="rId15"/>
    <p:sldId id="703" r:id="rId16"/>
    <p:sldId id="733" r:id="rId17"/>
    <p:sldId id="747" r:id="rId18"/>
    <p:sldId id="736" r:id="rId19"/>
    <p:sldId id="737" r:id="rId20"/>
    <p:sldId id="708" r:id="rId21"/>
    <p:sldId id="709" r:id="rId22"/>
    <p:sldId id="739" r:id="rId23"/>
    <p:sldId id="707" r:id="rId24"/>
    <p:sldId id="711" r:id="rId25"/>
    <p:sldId id="741" r:id="rId26"/>
    <p:sldId id="715" r:id="rId27"/>
    <p:sldId id="628" r:id="rId2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Кожевникова Наталья Витальевна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D75"/>
    <a:srgbClr val="CCFFCC"/>
    <a:srgbClr val="71D60C"/>
    <a:srgbClr val="83CE3E"/>
    <a:srgbClr val="BCE597"/>
    <a:srgbClr val="98D75F"/>
    <a:srgbClr val="66FF33"/>
    <a:srgbClr val="003300"/>
    <a:srgbClr val="BCF9F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94553" autoAdjust="0"/>
  </p:normalViewPr>
  <p:slideViewPr>
    <p:cSldViewPr>
      <p:cViewPr>
        <p:scale>
          <a:sx n="80" d="100"/>
          <a:sy n="80" d="100"/>
        </p:scale>
        <p:origin x="-72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435831203940304E-2"/>
          <c:y val="0.12541024585610705"/>
          <c:w val="0.85842568418323895"/>
          <c:h val="0.7771443163847370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c:spPr>
          </c:marker>
          <c:dLbls>
            <c:dLbl>
              <c:idx val="1"/>
              <c:layout>
                <c:manualLayout>
                  <c:x val="-5.033873551086919E-2"/>
                  <c:y val="6.4042292204327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7759392474910192E-2"/>
                  <c:y val="5.0633945955003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2168624782431582E-2"/>
                  <c:y val="-6.21267491225929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335016016738881E-2"/>
                  <c:y val="5.3525018167380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8494264526163761E-2"/>
                  <c:y val="5.4970895765679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5909551716475842E-2"/>
                  <c:y val="4.05143963967574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7766683331481683E-3"/>
                  <c:y val="6.69335920781114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0" sourceLinked="0"/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Лист1!$A$2:$A$14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Лист1!$B$2:$B$14</c:f>
              <c:numCache>
                <c:formatCode>#,##0.000000000</c:formatCode>
                <c:ptCount val="13"/>
                <c:pt idx="0">
                  <c:v>1.694307754</c:v>
                </c:pt>
                <c:pt idx="1">
                  <c:v>1.670998714</c:v>
                </c:pt>
                <c:pt idx="2">
                  <c:v>1.135040974</c:v>
                </c:pt>
                <c:pt idx="3">
                  <c:v>1.5862126940000001</c:v>
                </c:pt>
                <c:pt idx="4">
                  <c:v>1.93693089</c:v>
                </c:pt>
                <c:pt idx="5">
                  <c:v>1.4944972240000001</c:v>
                </c:pt>
                <c:pt idx="6">
                  <c:v>1.436795456</c:v>
                </c:pt>
                <c:pt idx="7">
                  <c:v>2.128834613</c:v>
                </c:pt>
                <c:pt idx="8">
                  <c:v>0.95198247999999996</c:v>
                </c:pt>
                <c:pt idx="9">
                  <c:v>0.82141349600000002</c:v>
                </c:pt>
                <c:pt idx="10">
                  <c:v>0.68819733400000005</c:v>
                </c:pt>
                <c:pt idx="11">
                  <c:v>1.0736391249999999</c:v>
                </c:pt>
                <c:pt idx="12">
                  <c:v>4.8771872170000004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559680"/>
        <c:axId val="77227136"/>
      </c:lineChart>
      <c:catAx>
        <c:axId val="3755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7227136"/>
        <c:crosses val="autoZero"/>
        <c:auto val="1"/>
        <c:lblAlgn val="ctr"/>
        <c:lblOffset val="100"/>
        <c:noMultiLvlLbl val="0"/>
      </c:catAx>
      <c:valAx>
        <c:axId val="77227136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7559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C43279-6078-4987-8230-F4E1CDC84DA7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BE79BBB-2593-4B04-AC40-79A5B8716B99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Ведение бюджетного и казначейского учета и формирование отчетности по операциям бюджетов бюджетной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системы Российской Федерации, бюджета Союзного государства, операциям со средствами неучастников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бюджетного процесса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F478DB-4785-4245-8D1A-B5132A04F927}" type="sibTrans" cxnId="{5388AAF3-74E7-40E8-8675-ED00C5D7156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0AA78F-4450-40F0-9F69-774B7A7E52EE}" type="parTrans" cxnId="{5388AAF3-74E7-40E8-8675-ED00C5D7156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FD9BA1-1146-48D4-A5F4-3F49974B0978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Кассовое обслуживание исполнения бюджета субъекта Российской Федерации (местных бюджетов), бюджетов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государственных внебюджетных фондов, учет операций со средствами бюджетных (автономных) учреждений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субъекта Российской Федерации (муниципальных бюджетных (автономных) учреждений) и иных неучастников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бюджетного процесса субъекта Российской Федерации (муниципальных неучастников бюджетного процесса)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5BBD57-2A5E-44DE-B46B-51A96EDA37A4}" type="sibTrans" cxnId="{2394234F-3099-43A1-87C8-5B1E39ADBB9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48ABCA-31EF-47EB-90DF-C0B414821EA6}" type="parTrans" cxnId="{2394234F-3099-43A1-87C8-5B1E39ADBB9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04F613-2E20-4B19-9AC0-406D9C973F41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smtClean="0">
              <a:latin typeface="Times New Roman" panose="02020603050405020304" pitchFamily="18" charset="0"/>
              <a:cs typeface="Times New Roman" panose="02020603050405020304" pitchFamily="18" charset="0"/>
            </a:rPr>
            <a:t>IV</a:t>
          </a:r>
          <a:r>
            <a:rPr lang="ru-RU" sz="1400" smtClean="0">
              <a:latin typeface="Times New Roman" panose="02020603050405020304" pitchFamily="18" charset="0"/>
              <a:cs typeface="Times New Roman" panose="02020603050405020304" pitchFamily="18" charset="0"/>
            </a:rPr>
            <a:t>. Ведение федеральных реестров</a:t>
          </a:r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61099C-EA3B-4930-A310-1BC027CE27C7}" type="sibTrans" cxnId="{F84F5F0B-7D5F-4BEC-B928-39AE06CB2164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F3189B-5C8E-48D8-A9DC-77DBB6CB195F}" type="parTrans" cxnId="{F84F5F0B-7D5F-4BEC-B928-39AE06CB2164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43E4D8-3F21-40C3-9793-1B55FD1052FF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III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Осуществление и учет операций со средствами федерального бюджета, средствами дополнительного 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бюджетного финансирования, средствами, поступающими во временное распоряжение получателей средств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федерального бюджета, средствами бюджета Союзного государства, средствами для финансирования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мероприятий по оперативно-розыскной деятельности, средствами федеральных бюджетных (автономных)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учреждений и иных неучастников бюджетного процесса, средствами обязательного медицинского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страхования, поступающими федеральным бюджетным (автономным) учреждениям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28E016-515B-4A30-9942-71AF9C4621B8}" type="sibTrans" cxnId="{8E1BA513-9B92-4D86-B3E9-BF7024AAD221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05832-A71D-4D59-9D4B-E7EAFB5DEE78}" type="parTrans" cxnId="{8E1BA513-9B92-4D86-B3E9-BF7024AAD221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BA789B-87F7-4391-822B-733AC765FE94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и осуществление электронных расчетов в системе банковских расчетов между УФК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и учреждением Банка России, кредитными организациями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CC7BDD-2CE1-4A72-BBE8-47BC7E27108E}" type="sibTrans" cxnId="{933F21F6-BEF5-4FBE-8BF1-F0E1255565B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5709CB-03E2-4175-AF7E-8CBB3324847F}" type="parTrans" cxnId="{933F21F6-BEF5-4FBE-8BF1-F0E1255565B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9C2B12-BE4B-4FD9-A740-3DBBF815E21E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и осуществление учета поступлений в бюджетную систему Российской Федерации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и их распределения между бюджетами бюджетной системы Российской Федерации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1F7B3D-2D36-4FE5-A3D1-D93F4A618937}" type="sibTrans" cxnId="{F45D8230-558A-451C-B712-C1FE690BCF4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7B2CD-5150-4CD5-8BB3-AFC2F46B185A}" type="parTrans" cxnId="{F45D8230-558A-451C-B712-C1FE690BCF4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A7F2BA-1622-46FD-8CC9-774CEF309C19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VIII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Правовое обеспечение деятельности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4CB6A-BACC-4659-87E2-A5FDC3E3A2CE}" type="sibTrans" cxnId="{C6B1C498-E8F4-4A06-95A4-8B4009BAE95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5E6BE5-4383-4C76-8060-41EE3FCC109B}" type="parTrans" cxnId="{C6B1C498-E8F4-4A06-95A4-8B4009BAE95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2AD6E5-02ED-4439-87C7-1164837F465A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и осуществление централизованного ведения бухгалтерского (бюджетного) учета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и формирования  бюджетной (бухгалтерской) отчетности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83D2DE-5D96-4C46-BEE0-90A89E3DDB47}" type="sibTrans" cxnId="{B17D83FE-C2B6-4B5D-9635-63253B21BDA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638BD-565C-40B8-BE13-2E9D5DD6DFD6}" type="parTrans" cxnId="{B17D83FE-C2B6-4B5D-9635-63253B21BDA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BEE5B4-08C9-436C-B9E7-F2B0F3111E41}" type="pres">
      <dgm:prSet presAssocID="{94C43279-6078-4987-8230-F4E1CDC84D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D4A9D6-AC4E-49C3-A383-0340C79D45B2}" type="pres">
      <dgm:prSet presAssocID="{9A9C2B12-BE4B-4FD9-A740-3DBBF815E21E}" presName="parentText" presStyleLbl="node1" presStyleIdx="0" presStyleCnt="8" custScaleY="40744" custLinFactNeighborX="-124" custLinFactNeighborY="471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02767-A351-4A91-BCF0-1002F4966991}" type="pres">
      <dgm:prSet presAssocID="{E21F7B3D-2D36-4FE5-A3D1-D93F4A618937}" presName="spacer" presStyleCnt="0"/>
      <dgm:spPr/>
      <dgm:t>
        <a:bodyPr/>
        <a:lstStyle/>
        <a:p>
          <a:endParaRPr lang="ru-RU"/>
        </a:p>
      </dgm:t>
    </dgm:pt>
    <dgm:pt modelId="{B80CDBA2-60B3-40A8-B829-06B64DEF4666}" type="pres">
      <dgm:prSet presAssocID="{AEBA789B-87F7-4391-822B-733AC765FE94}" presName="parentText" presStyleLbl="node1" presStyleIdx="1" presStyleCnt="8" custScaleY="420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81C23A-1749-4194-9FB9-C1E3779B4354}" type="pres">
      <dgm:prSet presAssocID="{D5CC7BDD-2CE1-4A72-BBE8-47BC7E27108E}" presName="spacer" presStyleCnt="0"/>
      <dgm:spPr/>
      <dgm:t>
        <a:bodyPr/>
        <a:lstStyle/>
        <a:p>
          <a:endParaRPr lang="ru-RU"/>
        </a:p>
      </dgm:t>
    </dgm:pt>
    <dgm:pt modelId="{F5B9FA80-E5C8-466A-9B19-5664F2624DF7}" type="pres">
      <dgm:prSet presAssocID="{FE43E4D8-3F21-40C3-9793-1B55FD1052FF}" presName="parentText" presStyleLbl="node1" presStyleIdx="2" presStyleCnt="8" custScaleY="1049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9AD4F-5415-43B5-BBA8-CE059B887BAC}" type="pres">
      <dgm:prSet presAssocID="{0828E016-515B-4A30-9942-71AF9C4621B8}" presName="spacer" presStyleCnt="0"/>
      <dgm:spPr/>
      <dgm:t>
        <a:bodyPr/>
        <a:lstStyle/>
        <a:p>
          <a:endParaRPr lang="ru-RU"/>
        </a:p>
      </dgm:t>
    </dgm:pt>
    <dgm:pt modelId="{975016F3-7DC3-46AE-A162-004A8D01FB7C}" type="pres">
      <dgm:prSet presAssocID="{C204F613-2E20-4B19-9AC0-406D9C973F41}" presName="parentText" presStyleLbl="node1" presStyleIdx="3" presStyleCnt="8" custScaleY="296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9E139-3716-4802-8302-07574C636C01}" type="pres">
      <dgm:prSet presAssocID="{8861099C-EA3B-4930-A310-1BC027CE27C7}" presName="spacer" presStyleCnt="0"/>
      <dgm:spPr/>
      <dgm:t>
        <a:bodyPr/>
        <a:lstStyle/>
        <a:p>
          <a:endParaRPr lang="ru-RU"/>
        </a:p>
      </dgm:t>
    </dgm:pt>
    <dgm:pt modelId="{E0BF76FD-70E6-45BC-92C7-B69825756FD9}" type="pres">
      <dgm:prSet presAssocID="{F4FD9BA1-1146-48D4-A5F4-3F49974B0978}" presName="parentText" presStyleLbl="node1" presStyleIdx="4" presStyleCnt="8" custScaleY="842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A58301-EC28-4CC1-9DB0-0A9825A4A6C5}" type="pres">
      <dgm:prSet presAssocID="{E55BBD57-2A5E-44DE-B46B-51A96EDA37A4}" presName="spacer" presStyleCnt="0"/>
      <dgm:spPr/>
      <dgm:t>
        <a:bodyPr/>
        <a:lstStyle/>
        <a:p>
          <a:endParaRPr lang="ru-RU"/>
        </a:p>
      </dgm:t>
    </dgm:pt>
    <dgm:pt modelId="{78B7851A-6152-4C79-A85F-263107D153B4}" type="pres">
      <dgm:prSet presAssocID="{3BE79BBB-2593-4B04-AC40-79A5B8716B99}" presName="parentText" presStyleLbl="node1" presStyleIdx="5" presStyleCnt="8" custScaleY="526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0D32AC-50A8-49AC-B760-2898869551D3}" type="pres">
      <dgm:prSet presAssocID="{E1F478DB-4785-4245-8D1A-B5132A04F927}" presName="spacer" presStyleCnt="0"/>
      <dgm:spPr/>
      <dgm:t>
        <a:bodyPr/>
        <a:lstStyle/>
        <a:p>
          <a:endParaRPr lang="ru-RU"/>
        </a:p>
      </dgm:t>
    </dgm:pt>
    <dgm:pt modelId="{F0AD4AB3-0A87-43F9-B997-566CB92F0709}" type="pres">
      <dgm:prSet presAssocID="{2E2AD6E5-02ED-4439-87C7-1164837F465A}" presName="parentText" presStyleLbl="node1" presStyleIdx="6" presStyleCnt="8" custScaleY="457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E2F29-3393-4F05-8EBB-BFD07F9C4663}" type="pres">
      <dgm:prSet presAssocID="{1283D2DE-5D96-4C46-BEE0-90A89E3DDB47}" presName="spacer" presStyleCnt="0"/>
      <dgm:spPr/>
      <dgm:t>
        <a:bodyPr/>
        <a:lstStyle/>
        <a:p>
          <a:endParaRPr lang="ru-RU"/>
        </a:p>
      </dgm:t>
    </dgm:pt>
    <dgm:pt modelId="{337FF334-0712-45E7-8041-0A85E1BD36D2}" type="pres">
      <dgm:prSet presAssocID="{BDA7F2BA-1622-46FD-8CC9-774CEF309C19}" presName="parentText" presStyleLbl="node1" presStyleIdx="7" presStyleCnt="8" custScaleY="265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4F5F0B-7D5F-4BEC-B928-39AE06CB2164}" srcId="{94C43279-6078-4987-8230-F4E1CDC84DA7}" destId="{C204F613-2E20-4B19-9AC0-406D9C973F41}" srcOrd="3" destOrd="0" parTransId="{4DF3189B-5C8E-48D8-A9DC-77DBB6CB195F}" sibTransId="{8861099C-EA3B-4930-A310-1BC027CE27C7}"/>
    <dgm:cxn modelId="{C6B1C498-E8F4-4A06-95A4-8B4009BAE95C}" srcId="{94C43279-6078-4987-8230-F4E1CDC84DA7}" destId="{BDA7F2BA-1622-46FD-8CC9-774CEF309C19}" srcOrd="7" destOrd="0" parTransId="{295E6BE5-4383-4C76-8060-41EE3FCC109B}" sibTransId="{CF24CB6A-BACC-4659-87E2-A5FDC3E3A2CE}"/>
    <dgm:cxn modelId="{17CB57C4-86C8-4673-AEE5-D1D3C1E92A7F}" type="presOf" srcId="{94C43279-6078-4987-8230-F4E1CDC84DA7}" destId="{A2BEE5B4-08C9-436C-B9E7-F2B0F3111E41}" srcOrd="0" destOrd="0" presId="urn:microsoft.com/office/officeart/2005/8/layout/vList2"/>
    <dgm:cxn modelId="{299A673A-A223-4CBA-B517-14DFA5B17679}" type="presOf" srcId="{FE43E4D8-3F21-40C3-9793-1B55FD1052FF}" destId="{F5B9FA80-E5C8-466A-9B19-5664F2624DF7}" srcOrd="0" destOrd="0" presId="urn:microsoft.com/office/officeart/2005/8/layout/vList2"/>
    <dgm:cxn modelId="{EA2DF021-9413-43C6-B48D-FCD0843D70E3}" type="presOf" srcId="{AEBA789B-87F7-4391-822B-733AC765FE94}" destId="{B80CDBA2-60B3-40A8-B829-06B64DEF4666}" srcOrd="0" destOrd="0" presId="urn:microsoft.com/office/officeart/2005/8/layout/vList2"/>
    <dgm:cxn modelId="{F45D8230-558A-451C-B712-C1FE690BCF4D}" srcId="{94C43279-6078-4987-8230-F4E1CDC84DA7}" destId="{9A9C2B12-BE4B-4FD9-A740-3DBBF815E21E}" srcOrd="0" destOrd="0" parTransId="{6A57B2CD-5150-4CD5-8BB3-AFC2F46B185A}" sibTransId="{E21F7B3D-2D36-4FE5-A3D1-D93F4A618937}"/>
    <dgm:cxn modelId="{2394234F-3099-43A1-87C8-5B1E39ADBB98}" srcId="{94C43279-6078-4987-8230-F4E1CDC84DA7}" destId="{F4FD9BA1-1146-48D4-A5F4-3F49974B0978}" srcOrd="4" destOrd="0" parTransId="{8D48ABCA-31EF-47EB-90DF-C0B414821EA6}" sibTransId="{E55BBD57-2A5E-44DE-B46B-51A96EDA37A4}"/>
    <dgm:cxn modelId="{B17D83FE-C2B6-4B5D-9635-63253B21BDAB}" srcId="{94C43279-6078-4987-8230-F4E1CDC84DA7}" destId="{2E2AD6E5-02ED-4439-87C7-1164837F465A}" srcOrd="6" destOrd="0" parTransId="{E3B638BD-565C-40B8-BE13-2E9D5DD6DFD6}" sibTransId="{1283D2DE-5D96-4C46-BEE0-90A89E3DDB47}"/>
    <dgm:cxn modelId="{C25D2B7F-8461-4D2C-9C40-B3F755F91F2F}" type="presOf" srcId="{F4FD9BA1-1146-48D4-A5F4-3F49974B0978}" destId="{E0BF76FD-70E6-45BC-92C7-B69825756FD9}" srcOrd="0" destOrd="0" presId="urn:microsoft.com/office/officeart/2005/8/layout/vList2"/>
    <dgm:cxn modelId="{0D176BCD-CCE3-46DF-AB4D-364422B86C00}" type="presOf" srcId="{3BE79BBB-2593-4B04-AC40-79A5B8716B99}" destId="{78B7851A-6152-4C79-A85F-263107D153B4}" srcOrd="0" destOrd="0" presId="urn:microsoft.com/office/officeart/2005/8/layout/vList2"/>
    <dgm:cxn modelId="{286655F0-171B-4F99-A17E-A102F5C2216E}" type="presOf" srcId="{9A9C2B12-BE4B-4FD9-A740-3DBBF815E21E}" destId="{7DD4A9D6-AC4E-49C3-A383-0340C79D45B2}" srcOrd="0" destOrd="0" presId="urn:microsoft.com/office/officeart/2005/8/layout/vList2"/>
    <dgm:cxn modelId="{933F21F6-BEF5-4FBE-8BF1-F0E1255565BB}" srcId="{94C43279-6078-4987-8230-F4E1CDC84DA7}" destId="{AEBA789B-87F7-4391-822B-733AC765FE94}" srcOrd="1" destOrd="0" parTransId="{4A5709CB-03E2-4175-AF7E-8CBB3324847F}" sibTransId="{D5CC7BDD-2CE1-4A72-BBE8-47BC7E27108E}"/>
    <dgm:cxn modelId="{180F1E89-6567-46C9-9002-AD37CC937D45}" type="presOf" srcId="{BDA7F2BA-1622-46FD-8CC9-774CEF309C19}" destId="{337FF334-0712-45E7-8041-0A85E1BD36D2}" srcOrd="0" destOrd="0" presId="urn:microsoft.com/office/officeart/2005/8/layout/vList2"/>
    <dgm:cxn modelId="{4071EEB5-4AFB-4BBB-BD30-7474F387B139}" type="presOf" srcId="{2E2AD6E5-02ED-4439-87C7-1164837F465A}" destId="{F0AD4AB3-0A87-43F9-B997-566CB92F0709}" srcOrd="0" destOrd="0" presId="urn:microsoft.com/office/officeart/2005/8/layout/vList2"/>
    <dgm:cxn modelId="{01526126-7506-4423-A6F1-2E700079D6C3}" type="presOf" srcId="{C204F613-2E20-4B19-9AC0-406D9C973F41}" destId="{975016F3-7DC3-46AE-A162-004A8D01FB7C}" srcOrd="0" destOrd="0" presId="urn:microsoft.com/office/officeart/2005/8/layout/vList2"/>
    <dgm:cxn modelId="{8E1BA513-9B92-4D86-B3E9-BF7024AAD221}" srcId="{94C43279-6078-4987-8230-F4E1CDC84DA7}" destId="{FE43E4D8-3F21-40C3-9793-1B55FD1052FF}" srcOrd="2" destOrd="0" parTransId="{0FB05832-A71D-4D59-9D4B-E7EAFB5DEE78}" sibTransId="{0828E016-515B-4A30-9942-71AF9C4621B8}"/>
    <dgm:cxn modelId="{5388AAF3-74E7-40E8-8675-ED00C5D7156B}" srcId="{94C43279-6078-4987-8230-F4E1CDC84DA7}" destId="{3BE79BBB-2593-4B04-AC40-79A5B8716B99}" srcOrd="5" destOrd="0" parTransId="{DF0AA78F-4450-40F0-9F69-774B7A7E52EE}" sibTransId="{E1F478DB-4785-4245-8D1A-B5132A04F927}"/>
    <dgm:cxn modelId="{6426EE38-A2D8-405C-9938-E8B1C5B362A7}" type="presParOf" srcId="{A2BEE5B4-08C9-436C-B9E7-F2B0F3111E41}" destId="{7DD4A9D6-AC4E-49C3-A383-0340C79D45B2}" srcOrd="0" destOrd="0" presId="urn:microsoft.com/office/officeart/2005/8/layout/vList2"/>
    <dgm:cxn modelId="{7B270909-CA6A-4E0F-AC11-0C9AE9969730}" type="presParOf" srcId="{A2BEE5B4-08C9-436C-B9E7-F2B0F3111E41}" destId="{C1A02767-A351-4A91-BCF0-1002F4966991}" srcOrd="1" destOrd="0" presId="urn:microsoft.com/office/officeart/2005/8/layout/vList2"/>
    <dgm:cxn modelId="{430C86EB-BCC9-4323-AC2E-309CCE4FE9C4}" type="presParOf" srcId="{A2BEE5B4-08C9-436C-B9E7-F2B0F3111E41}" destId="{B80CDBA2-60B3-40A8-B829-06B64DEF4666}" srcOrd="2" destOrd="0" presId="urn:microsoft.com/office/officeart/2005/8/layout/vList2"/>
    <dgm:cxn modelId="{3E4D4625-7E57-4D03-AEB7-A2DC5979E4AE}" type="presParOf" srcId="{A2BEE5B4-08C9-436C-B9E7-F2B0F3111E41}" destId="{C881C23A-1749-4194-9FB9-C1E3779B4354}" srcOrd="3" destOrd="0" presId="urn:microsoft.com/office/officeart/2005/8/layout/vList2"/>
    <dgm:cxn modelId="{1508A10C-845A-44EA-8902-6333F72A9DB9}" type="presParOf" srcId="{A2BEE5B4-08C9-436C-B9E7-F2B0F3111E41}" destId="{F5B9FA80-E5C8-466A-9B19-5664F2624DF7}" srcOrd="4" destOrd="0" presId="urn:microsoft.com/office/officeart/2005/8/layout/vList2"/>
    <dgm:cxn modelId="{33C4DCC8-7FC0-4C6C-BA70-8C156BB8E92A}" type="presParOf" srcId="{A2BEE5B4-08C9-436C-B9E7-F2B0F3111E41}" destId="{5009AD4F-5415-43B5-BBA8-CE059B887BAC}" srcOrd="5" destOrd="0" presId="urn:microsoft.com/office/officeart/2005/8/layout/vList2"/>
    <dgm:cxn modelId="{AA50EE2B-834A-4DAF-A4F9-7D58B21DB8D0}" type="presParOf" srcId="{A2BEE5B4-08C9-436C-B9E7-F2B0F3111E41}" destId="{975016F3-7DC3-46AE-A162-004A8D01FB7C}" srcOrd="6" destOrd="0" presId="urn:microsoft.com/office/officeart/2005/8/layout/vList2"/>
    <dgm:cxn modelId="{EFBD4679-574B-4A7E-AB31-18DA91B2B4C2}" type="presParOf" srcId="{A2BEE5B4-08C9-436C-B9E7-F2B0F3111E41}" destId="{9389E139-3716-4802-8302-07574C636C01}" srcOrd="7" destOrd="0" presId="urn:microsoft.com/office/officeart/2005/8/layout/vList2"/>
    <dgm:cxn modelId="{2F052E47-E180-4947-BDD3-6C5FBA336387}" type="presParOf" srcId="{A2BEE5B4-08C9-436C-B9E7-F2B0F3111E41}" destId="{E0BF76FD-70E6-45BC-92C7-B69825756FD9}" srcOrd="8" destOrd="0" presId="urn:microsoft.com/office/officeart/2005/8/layout/vList2"/>
    <dgm:cxn modelId="{7541CD80-332E-45E4-B3A9-2950BA2C8C1B}" type="presParOf" srcId="{A2BEE5B4-08C9-436C-B9E7-F2B0F3111E41}" destId="{55A58301-EC28-4CC1-9DB0-0A9825A4A6C5}" srcOrd="9" destOrd="0" presId="urn:microsoft.com/office/officeart/2005/8/layout/vList2"/>
    <dgm:cxn modelId="{6D20D5CE-DABF-4DA7-9F3D-B2E2AD47EFC8}" type="presParOf" srcId="{A2BEE5B4-08C9-436C-B9E7-F2B0F3111E41}" destId="{78B7851A-6152-4C79-A85F-263107D153B4}" srcOrd="10" destOrd="0" presId="urn:microsoft.com/office/officeart/2005/8/layout/vList2"/>
    <dgm:cxn modelId="{3508EBB0-A9D8-4EAC-A80F-86504AE4A77A}" type="presParOf" srcId="{A2BEE5B4-08C9-436C-B9E7-F2B0F3111E41}" destId="{CE0D32AC-50A8-49AC-B760-2898869551D3}" srcOrd="11" destOrd="0" presId="urn:microsoft.com/office/officeart/2005/8/layout/vList2"/>
    <dgm:cxn modelId="{7CE4012B-0AB8-467A-92BA-3CF97A3615E2}" type="presParOf" srcId="{A2BEE5B4-08C9-436C-B9E7-F2B0F3111E41}" destId="{F0AD4AB3-0A87-43F9-B997-566CB92F0709}" srcOrd="12" destOrd="0" presId="urn:microsoft.com/office/officeart/2005/8/layout/vList2"/>
    <dgm:cxn modelId="{833B2816-C109-4857-8FAA-8A364E045910}" type="presParOf" srcId="{A2BEE5B4-08C9-436C-B9E7-F2B0F3111E41}" destId="{92CE2F29-3393-4F05-8EBB-BFD07F9C4663}" srcOrd="13" destOrd="0" presId="urn:microsoft.com/office/officeart/2005/8/layout/vList2"/>
    <dgm:cxn modelId="{3AB0342A-6436-453B-95B3-969A3708F10C}" type="presParOf" srcId="{A2BEE5B4-08C9-436C-B9E7-F2B0F3111E41}" destId="{337FF334-0712-45E7-8041-0A85E1BD36D2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213316-5DA3-4DCB-AFCD-41050FF6E45B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B8D560C-0AAE-44D0-AA6D-EE0FACB036CD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IX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и осуществление внутреннего контроля и внутреннего аудита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40BE44-E159-4741-AA0B-EE0797A018C2}" type="parTrans" cxnId="{C0E7B2FE-2F22-4594-BDCE-D8D86531334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A9ADFC-C1C2-4C9B-90D2-FCCF64C1C88A}" type="sibTrans" cxnId="{C0E7B2FE-2F22-4594-BDCE-D8D86531334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B1090E-EB4C-437F-BE6D-8772E9A96099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Информационно-техническое обеспечение деятельности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2C6F47-83CA-456F-88E2-11DB0F2C0E22}" type="parTrans" cxnId="{30DC8201-F9D9-407D-81A4-D67AAD28E31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7422C9-EF1E-4D61-9548-140CEAF83229}" type="sibTrans" cxnId="{30DC8201-F9D9-407D-81A4-D67AAD28E31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C17E82-67CC-48E9-BF92-1BFE6A79AF22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кадровой работы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7D5F03-36B9-4590-BB4F-80D717373324}" type="parTrans" cxnId="{3E799284-4DDE-4231-93AC-AF4B56DC0626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8F77D2-04A4-4385-AE05-B408D176A73B}" type="sibTrans" cxnId="{3E799284-4DDE-4231-93AC-AF4B56DC0626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5DED1A-8550-4342-9D00-984318133C2C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XII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работы по профилактике коррупционных и иных правонарушений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C3CBFA-D5D0-46AB-B496-1F86EC735451}" type="parTrans" cxnId="{F5E59068-C5D3-453F-B962-CBA4552E36E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06EC81-80FF-4282-B258-00260749348C}" type="sibTrans" cxnId="{F5E59068-C5D3-453F-B962-CBA4552E36E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729C2E-7935-4877-847B-B4B9A17662C1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XIII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Административно-финансовое обеспечение деятельности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84333E-B611-4C58-8D7C-4C5E05647483}" type="parTrans" cxnId="{86E865BA-6378-421B-A384-F2B72971280A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84A4C7-F421-4F6F-A0C9-70A1204B171A}" type="sibTrans" cxnId="{86E865BA-6378-421B-A384-F2B72971280A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450675-6D0C-4770-80A6-2B4BC9535B0E}">
      <dgm:prSet custT="1"/>
      <dgm:spPr>
        <a:solidFill>
          <a:schemeClr val="accent5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XIV</a:t>
          </a:r>
          <a:r>
            <a: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работы в сфере закупок товаров, работ, услуг для обеспечения государственных нужд</a:t>
          </a:r>
          <a:endParaRPr lang="ru-RU" sz="1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3E100A-884E-48C2-B882-982FC5E1F2B3}" type="parTrans" cxnId="{F76896A3-D6DC-4C36-9361-3BF612FAA73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A51953-AE82-4AF3-AA79-0B0BAE72772D}" type="sibTrans" cxnId="{F76896A3-D6DC-4C36-9361-3BF612FAA733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B18870-3091-4409-886C-1459AF410312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XV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Технологическое обеспечение деятельности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DAE374-473E-46C2-8E13-779581EA549B}" type="parTrans" cxnId="{88C8FE3E-2447-44C4-BF2E-7AD8A893E23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5B0F13-90BD-4A5F-8C15-89F25C82D5C5}" type="sibTrans" cxnId="{88C8FE3E-2447-44C4-BF2E-7AD8A893E23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DB65C9-F6E9-46C6-85E1-12FE6E2C66F8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XVI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Обеспечение режима секретности и безопасности информации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9EE76D-0337-466E-8247-24C97885A770}" type="parTrans" cxnId="{BA5CB0D8-935B-4811-9B48-0F7E4DBDC19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3A04AF-3909-460E-AFD7-3C610EEFED79}" type="sibTrans" cxnId="{BA5CB0D8-935B-4811-9B48-0F7E4DBDC19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22EF18-1E93-4341-917D-871AC140D9B2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XVII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мобилизационной подготовки, гражданской обороны и обеспечения устойчивости деятельности Федерального казначейства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B7DFB5-5A2A-450C-B726-C48ED25FB6D7}" type="parTrans" cxnId="{8B0D12D1-6B20-484D-911A-9F2A380C6B6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2A3633-AAD4-4A31-928C-FB43DB1B8368}" type="sibTrans" cxnId="{8B0D12D1-6B20-484D-911A-9F2A380C6B6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3F5FCC-E80A-42FE-95D5-87017B2E97DF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XVIII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.Организационно-аналитическое обеспечение контрольной деятельности в финансово-бюджетной сфере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F99C9C-AC7D-485C-BDCB-D14ADBB0217C}" type="parTrans" cxnId="{5534D8A4-E9BD-4CD1-B45C-A325D4230C6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4FAB76-E4DA-4CFE-9A9C-B62C9311BDEF}" type="sibTrans" cxnId="{5534D8A4-E9BD-4CD1-B45C-A325D4230C6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CDAC5C-1E7C-4089-BD64-FF4B6973FB7D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XIX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Осуществление контроля в финансово-бюджетной сфере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106AE-F875-4165-9938-289FCD94C903}" type="parTrans" cxnId="{B11EFB7B-5F10-4DF6-A272-21E41B771136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691A88-E428-4F33-A24B-C033A115AEA5}" type="sibTrans" cxnId="{B11EFB7B-5F10-4DF6-A272-21E41B771136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B721D4-F9ED-4CB7-8EA3-4F356B4A2C45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XX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Осуществление </a:t>
          </a:r>
          <a:r>
            <a:rPr lang="ru-RU" sz="1400" u="none" dirty="0" smtClean="0">
              <a:uFillTx/>
              <a:latin typeface="Times New Roman" panose="02020603050405020304" pitchFamily="18" charset="0"/>
              <a:cs typeface="Times New Roman" panose="02020603050405020304" pitchFamily="18" charset="0"/>
            </a:rPr>
            <a:t>надзора за аудиторской деятельностью</a:t>
          </a:r>
          <a:endParaRPr lang="ru-RU" sz="14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556000-7013-4A2A-9464-A6BA85D319AA}" type="parTrans" cxnId="{32FB8F68-FE5D-4867-B7F5-AB0BCEB09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4E08F6-1A74-406E-85DF-1104DBB21A7A}" type="sibTrans" cxnId="{32FB8F68-FE5D-4867-B7F5-AB0BCEB09F9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3803-2E4A-4B18-A53C-24C014A7B9BF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XXI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бюджетного кредита на пополнение остатков средств на счетах бюджета субъекта Российской Федерации (местных бюджетов)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2663D2-A0CC-453D-A0EA-2371DC31245F}" type="parTrans" cxnId="{4B3DAA22-D2F2-4BEC-BF40-8BDCE1E1A8F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637C66-5573-471D-9247-6046ED93473B}" type="sibTrans" cxnId="{4B3DAA22-D2F2-4BEC-BF40-8BDCE1E1A8F7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EF94B8-C1C1-483B-B088-5EBAE6134BC4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XXII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Казначейское сопровождение бюджетных средств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50DAC9-C09F-4FD6-8A6A-34F92CCA4A38}" type="parTrans" cxnId="{B436AB5C-E5AE-4A76-A3B6-36DD92D0E4F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361AB3-63A4-40A8-A4A6-75852ED60B2C}" type="sibTrans" cxnId="{B436AB5C-E5AE-4A76-A3B6-36DD92D0E4F9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A8F01B-12D6-4813-B805-192A475F3C58}" type="pres">
      <dgm:prSet presAssocID="{E1213316-5DA3-4DCB-AFCD-41050FF6E4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6FB674-C13C-4811-9307-9570FF6375F1}" type="pres">
      <dgm:prSet presAssocID="{4B8D560C-0AAE-44D0-AA6D-EE0FACB036CD}" presName="parentText" presStyleLbl="node1" presStyleIdx="0" presStyleCnt="14" custScaleY="56807" custLinFactNeighborX="-124" custLinFactNeighborY="-371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4AF00-5CF8-4422-BFDB-7FFFDAC8CC23}" type="pres">
      <dgm:prSet presAssocID="{CFA9ADFC-C1C2-4C9B-90D2-FCCF64C1C88A}" presName="spacer" presStyleCnt="0"/>
      <dgm:spPr/>
      <dgm:t>
        <a:bodyPr/>
        <a:lstStyle/>
        <a:p>
          <a:endParaRPr lang="ru-RU"/>
        </a:p>
      </dgm:t>
    </dgm:pt>
    <dgm:pt modelId="{C86793A8-4331-40E5-B289-0FB65779AFD2}" type="pres">
      <dgm:prSet presAssocID="{1DB1090E-EB4C-437F-BE6D-8772E9A96099}" presName="parentText" presStyleLbl="node1" presStyleIdx="1" presStyleCnt="14" custScaleY="52079" custLinFactNeighborY="-3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86DED-36ED-4909-8871-C632158046E3}" type="pres">
      <dgm:prSet presAssocID="{A27422C9-EF1E-4D61-9548-140CEAF83229}" presName="spacer" presStyleCnt="0"/>
      <dgm:spPr/>
      <dgm:t>
        <a:bodyPr/>
        <a:lstStyle/>
        <a:p>
          <a:endParaRPr lang="ru-RU"/>
        </a:p>
      </dgm:t>
    </dgm:pt>
    <dgm:pt modelId="{549EA4AE-48D6-4AB1-8C40-6ACE340C2E18}" type="pres">
      <dgm:prSet presAssocID="{53C17E82-67CC-48E9-BF92-1BFE6A79AF22}" presName="parentText" presStyleLbl="node1" presStyleIdx="2" presStyleCnt="14" custScaleY="513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F05D9-F3DE-4733-95AF-393D125D6871}" type="pres">
      <dgm:prSet presAssocID="{6F8F77D2-04A4-4385-AE05-B408D176A73B}" presName="spacer" presStyleCnt="0"/>
      <dgm:spPr/>
      <dgm:t>
        <a:bodyPr/>
        <a:lstStyle/>
        <a:p>
          <a:endParaRPr lang="ru-RU"/>
        </a:p>
      </dgm:t>
    </dgm:pt>
    <dgm:pt modelId="{2FB6A66B-D94B-4B7F-A081-45FEFD07625C}" type="pres">
      <dgm:prSet presAssocID="{8A5DED1A-8550-4342-9D00-984318133C2C}" presName="parentText" presStyleLbl="node1" presStyleIdx="3" presStyleCnt="14" custScaleY="520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986B83-5DF6-4A8E-A516-235E88480DAA}" type="pres">
      <dgm:prSet presAssocID="{DC06EC81-80FF-4282-B258-00260749348C}" presName="spacer" presStyleCnt="0"/>
      <dgm:spPr/>
      <dgm:t>
        <a:bodyPr/>
        <a:lstStyle/>
        <a:p>
          <a:endParaRPr lang="ru-RU"/>
        </a:p>
      </dgm:t>
    </dgm:pt>
    <dgm:pt modelId="{AB2E8C7C-1FC5-4293-B4B0-21FAD332935E}" type="pres">
      <dgm:prSet presAssocID="{8B729C2E-7935-4877-847B-B4B9A17662C1}" presName="parentText" presStyleLbl="node1" presStyleIdx="4" presStyleCnt="14" custScaleY="520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A12F8F-2FB0-44F4-AE27-1E4D3C9ABF9A}" type="pres">
      <dgm:prSet presAssocID="{6984A4C7-F421-4F6F-A0C9-70A1204B171A}" presName="spacer" presStyleCnt="0"/>
      <dgm:spPr/>
      <dgm:t>
        <a:bodyPr/>
        <a:lstStyle/>
        <a:p>
          <a:endParaRPr lang="ru-RU"/>
        </a:p>
      </dgm:t>
    </dgm:pt>
    <dgm:pt modelId="{CEA8E407-E6E0-480E-98E4-B738D04C2747}" type="pres">
      <dgm:prSet presAssocID="{49450675-6D0C-4770-80A6-2B4BC9535B0E}" presName="parentText" presStyleLbl="node1" presStyleIdx="5" presStyleCnt="14" custScaleY="520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2B1F67-3E1E-4263-9813-EC9C5A54E911}" type="pres">
      <dgm:prSet presAssocID="{ADA51953-AE82-4AF3-AA79-0B0BAE72772D}" presName="spacer" presStyleCnt="0"/>
      <dgm:spPr/>
      <dgm:t>
        <a:bodyPr/>
        <a:lstStyle/>
        <a:p>
          <a:endParaRPr lang="ru-RU"/>
        </a:p>
      </dgm:t>
    </dgm:pt>
    <dgm:pt modelId="{9055EF95-9F40-4C5F-9C2F-A700FD574B88}" type="pres">
      <dgm:prSet presAssocID="{2BB18870-3091-4409-886C-1459AF410312}" presName="parentText" presStyleLbl="node1" presStyleIdx="6" presStyleCnt="14" custScaleY="52079" custLinFactNeighborY="-153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F12284-91C0-4258-8155-B5EC573C9944}" type="pres">
      <dgm:prSet presAssocID="{005B0F13-90BD-4A5F-8C15-89F25C82D5C5}" presName="spacer" presStyleCnt="0"/>
      <dgm:spPr/>
      <dgm:t>
        <a:bodyPr/>
        <a:lstStyle/>
        <a:p>
          <a:endParaRPr lang="ru-RU"/>
        </a:p>
      </dgm:t>
    </dgm:pt>
    <dgm:pt modelId="{395EEE3F-B561-44B7-96E1-E7A0C8D671BA}" type="pres">
      <dgm:prSet presAssocID="{10DB65C9-F6E9-46C6-85E1-12FE6E2C66F8}" presName="parentText" presStyleLbl="node1" presStyleIdx="7" presStyleCnt="14" custScaleY="484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4935AD-5541-4AB2-9A2A-0FB8F6FF572C}" type="pres">
      <dgm:prSet presAssocID="{4D3A04AF-3909-460E-AFD7-3C610EEFED79}" presName="spacer" presStyleCnt="0"/>
      <dgm:spPr/>
      <dgm:t>
        <a:bodyPr/>
        <a:lstStyle/>
        <a:p>
          <a:endParaRPr lang="ru-RU"/>
        </a:p>
      </dgm:t>
    </dgm:pt>
    <dgm:pt modelId="{DBF1C632-B758-46A6-AFBD-933679FA69A1}" type="pres">
      <dgm:prSet presAssocID="{1122EF18-1E93-4341-917D-871AC140D9B2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C9118-4A90-4414-B3A9-8D4CA9086EC9}" type="pres">
      <dgm:prSet presAssocID="{B72A3633-AAD4-4A31-928C-FB43DB1B8368}" presName="spacer" presStyleCnt="0"/>
      <dgm:spPr/>
      <dgm:t>
        <a:bodyPr/>
        <a:lstStyle/>
        <a:p>
          <a:endParaRPr lang="ru-RU"/>
        </a:p>
      </dgm:t>
    </dgm:pt>
    <dgm:pt modelId="{0604584E-4AA7-4410-8C7A-F6FFF74283AD}" type="pres">
      <dgm:prSet presAssocID="{203F5FCC-E80A-42FE-95D5-87017B2E97DF}" presName="parentText" presStyleLbl="node1" presStyleIdx="9" presStyleCnt="14" custScaleY="520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5D9A0A-054A-4A23-8500-7805880FAC0E}" type="pres">
      <dgm:prSet presAssocID="{7D4FAB76-E4DA-4CFE-9A9C-B62C9311BDEF}" presName="spacer" presStyleCnt="0"/>
      <dgm:spPr/>
      <dgm:t>
        <a:bodyPr/>
        <a:lstStyle/>
        <a:p>
          <a:endParaRPr lang="ru-RU"/>
        </a:p>
      </dgm:t>
    </dgm:pt>
    <dgm:pt modelId="{07646D2F-0079-41A2-AA5B-E2516F5D0BA1}" type="pres">
      <dgm:prSet presAssocID="{5ACDAC5C-1E7C-4089-BD64-FF4B6973FB7D}" presName="parentText" presStyleLbl="node1" presStyleIdx="10" presStyleCnt="14" custScaleY="520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A87924-0829-445E-A05B-EAF8395F4A61}" type="pres">
      <dgm:prSet presAssocID="{02691A88-E428-4F33-A24B-C033A115AEA5}" presName="spacer" presStyleCnt="0"/>
      <dgm:spPr/>
      <dgm:t>
        <a:bodyPr/>
        <a:lstStyle/>
        <a:p>
          <a:endParaRPr lang="ru-RU"/>
        </a:p>
      </dgm:t>
    </dgm:pt>
    <dgm:pt modelId="{586DC0A3-1F47-4E11-9D07-1255E7AA9F47}" type="pres">
      <dgm:prSet presAssocID="{ECB721D4-F9ED-4CB7-8EA3-4F356B4A2C45}" presName="parentText" presStyleLbl="node1" presStyleIdx="11" presStyleCnt="14" custScaleY="520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619E2-63AC-4B90-9D53-9F0C6CBCE540}" type="pres">
      <dgm:prSet presAssocID="{C84E08F6-1A74-406E-85DF-1104DBB21A7A}" presName="spacer" presStyleCnt="0"/>
      <dgm:spPr/>
      <dgm:t>
        <a:bodyPr/>
        <a:lstStyle/>
        <a:p>
          <a:endParaRPr lang="ru-RU"/>
        </a:p>
      </dgm:t>
    </dgm:pt>
    <dgm:pt modelId="{0A171D39-96B2-464D-BADE-7B7F39704291}" type="pres">
      <dgm:prSet presAssocID="{D3593803-2E4A-4B18-A53C-24C014A7B9BF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DC75C-FE6D-4715-BF02-B531D6A7F64B}" type="pres">
      <dgm:prSet presAssocID="{1B637C66-5573-471D-9247-6046ED93473B}" presName="spacer" presStyleCnt="0"/>
      <dgm:spPr/>
      <dgm:t>
        <a:bodyPr/>
        <a:lstStyle/>
        <a:p>
          <a:endParaRPr lang="ru-RU"/>
        </a:p>
      </dgm:t>
    </dgm:pt>
    <dgm:pt modelId="{4FD5B683-AA7B-4762-9311-635790AFB96B}" type="pres">
      <dgm:prSet presAssocID="{5EEF94B8-C1C1-483B-B088-5EBAE6134BC4}" presName="parentText" presStyleLbl="node1" presStyleIdx="13" presStyleCnt="14" custScaleY="520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799284-4DDE-4231-93AC-AF4B56DC0626}" srcId="{E1213316-5DA3-4DCB-AFCD-41050FF6E45B}" destId="{53C17E82-67CC-48E9-BF92-1BFE6A79AF22}" srcOrd="2" destOrd="0" parTransId="{147D5F03-36B9-4590-BB4F-80D717373324}" sibTransId="{6F8F77D2-04A4-4385-AE05-B408D176A73B}"/>
    <dgm:cxn modelId="{86E865BA-6378-421B-A384-F2B72971280A}" srcId="{E1213316-5DA3-4DCB-AFCD-41050FF6E45B}" destId="{8B729C2E-7935-4877-847B-B4B9A17662C1}" srcOrd="4" destOrd="0" parTransId="{4584333E-B611-4C58-8D7C-4C5E05647483}" sibTransId="{6984A4C7-F421-4F6F-A0C9-70A1204B171A}"/>
    <dgm:cxn modelId="{6ED71210-2BF8-44F0-9BAB-D033A6FA1B22}" type="presOf" srcId="{8B729C2E-7935-4877-847B-B4B9A17662C1}" destId="{AB2E8C7C-1FC5-4293-B4B0-21FAD332935E}" srcOrd="0" destOrd="0" presId="urn:microsoft.com/office/officeart/2005/8/layout/vList2"/>
    <dgm:cxn modelId="{8B3F109A-988D-40F7-AC43-501BACA6759A}" type="presOf" srcId="{5ACDAC5C-1E7C-4089-BD64-FF4B6973FB7D}" destId="{07646D2F-0079-41A2-AA5B-E2516F5D0BA1}" srcOrd="0" destOrd="0" presId="urn:microsoft.com/office/officeart/2005/8/layout/vList2"/>
    <dgm:cxn modelId="{4890E715-A9D7-4692-AA25-9AC00204F5A2}" type="presOf" srcId="{D3593803-2E4A-4B18-A53C-24C014A7B9BF}" destId="{0A171D39-96B2-464D-BADE-7B7F39704291}" srcOrd="0" destOrd="0" presId="urn:microsoft.com/office/officeart/2005/8/layout/vList2"/>
    <dgm:cxn modelId="{0E5A792D-66A8-492A-B020-67626AB8679C}" type="presOf" srcId="{49450675-6D0C-4770-80A6-2B4BC9535B0E}" destId="{CEA8E407-E6E0-480E-98E4-B738D04C2747}" srcOrd="0" destOrd="0" presId="urn:microsoft.com/office/officeart/2005/8/layout/vList2"/>
    <dgm:cxn modelId="{B436AB5C-E5AE-4A76-A3B6-36DD92D0E4F9}" srcId="{E1213316-5DA3-4DCB-AFCD-41050FF6E45B}" destId="{5EEF94B8-C1C1-483B-B088-5EBAE6134BC4}" srcOrd="13" destOrd="0" parTransId="{3850DAC9-C09F-4FD6-8A6A-34F92CCA4A38}" sibTransId="{AA361AB3-63A4-40A8-A4A6-75852ED60B2C}"/>
    <dgm:cxn modelId="{30DC8201-F9D9-407D-81A4-D67AAD28E318}" srcId="{E1213316-5DA3-4DCB-AFCD-41050FF6E45B}" destId="{1DB1090E-EB4C-437F-BE6D-8772E9A96099}" srcOrd="1" destOrd="0" parTransId="{B72C6F47-83CA-456F-88E2-11DB0F2C0E22}" sibTransId="{A27422C9-EF1E-4D61-9548-140CEAF83229}"/>
    <dgm:cxn modelId="{88C8FE3E-2447-44C4-BF2E-7AD8A893E23B}" srcId="{E1213316-5DA3-4DCB-AFCD-41050FF6E45B}" destId="{2BB18870-3091-4409-886C-1459AF410312}" srcOrd="6" destOrd="0" parTransId="{1CDAE374-473E-46C2-8E13-779581EA549B}" sibTransId="{005B0F13-90BD-4A5F-8C15-89F25C82D5C5}"/>
    <dgm:cxn modelId="{8B924F79-CFAB-4135-8C4C-CD88E652B629}" type="presOf" srcId="{5EEF94B8-C1C1-483B-B088-5EBAE6134BC4}" destId="{4FD5B683-AA7B-4762-9311-635790AFB96B}" srcOrd="0" destOrd="0" presId="urn:microsoft.com/office/officeart/2005/8/layout/vList2"/>
    <dgm:cxn modelId="{4B3DAA22-D2F2-4BEC-BF40-8BDCE1E1A8F7}" srcId="{E1213316-5DA3-4DCB-AFCD-41050FF6E45B}" destId="{D3593803-2E4A-4B18-A53C-24C014A7B9BF}" srcOrd="12" destOrd="0" parTransId="{4D2663D2-A0CC-453D-A0EA-2371DC31245F}" sibTransId="{1B637C66-5573-471D-9247-6046ED93473B}"/>
    <dgm:cxn modelId="{F76896A3-D6DC-4C36-9361-3BF612FAA733}" srcId="{E1213316-5DA3-4DCB-AFCD-41050FF6E45B}" destId="{49450675-6D0C-4770-80A6-2B4BC9535B0E}" srcOrd="5" destOrd="0" parTransId="{803E100A-884E-48C2-B882-982FC5E1F2B3}" sibTransId="{ADA51953-AE82-4AF3-AA79-0B0BAE72772D}"/>
    <dgm:cxn modelId="{57FFAD32-7357-46F0-9B00-B3276A293D87}" type="presOf" srcId="{1122EF18-1E93-4341-917D-871AC140D9B2}" destId="{DBF1C632-B758-46A6-AFBD-933679FA69A1}" srcOrd="0" destOrd="0" presId="urn:microsoft.com/office/officeart/2005/8/layout/vList2"/>
    <dgm:cxn modelId="{F81DB2C0-7416-470B-81D9-8EEE395C4B89}" type="presOf" srcId="{E1213316-5DA3-4DCB-AFCD-41050FF6E45B}" destId="{0EA8F01B-12D6-4813-B805-192A475F3C58}" srcOrd="0" destOrd="0" presId="urn:microsoft.com/office/officeart/2005/8/layout/vList2"/>
    <dgm:cxn modelId="{81234578-F01D-4962-A47D-3C7B2DCBD7E5}" type="presOf" srcId="{203F5FCC-E80A-42FE-95D5-87017B2E97DF}" destId="{0604584E-4AA7-4410-8C7A-F6FFF74283AD}" srcOrd="0" destOrd="0" presId="urn:microsoft.com/office/officeart/2005/8/layout/vList2"/>
    <dgm:cxn modelId="{867D6523-5BE4-49B7-8C00-6B1EEB0887F6}" type="presOf" srcId="{10DB65C9-F6E9-46C6-85E1-12FE6E2C66F8}" destId="{395EEE3F-B561-44B7-96E1-E7A0C8D671BA}" srcOrd="0" destOrd="0" presId="urn:microsoft.com/office/officeart/2005/8/layout/vList2"/>
    <dgm:cxn modelId="{BA5CB0D8-935B-4811-9B48-0F7E4DBDC195}" srcId="{E1213316-5DA3-4DCB-AFCD-41050FF6E45B}" destId="{10DB65C9-F6E9-46C6-85E1-12FE6E2C66F8}" srcOrd="7" destOrd="0" parTransId="{449EE76D-0337-466E-8247-24C97885A770}" sibTransId="{4D3A04AF-3909-460E-AFD7-3C610EEFED79}"/>
    <dgm:cxn modelId="{047D178E-8D76-463E-AC8F-97865D826E1B}" type="presOf" srcId="{8A5DED1A-8550-4342-9D00-984318133C2C}" destId="{2FB6A66B-D94B-4B7F-A081-45FEFD07625C}" srcOrd="0" destOrd="0" presId="urn:microsoft.com/office/officeart/2005/8/layout/vList2"/>
    <dgm:cxn modelId="{F5E59068-C5D3-453F-B962-CBA4552E36EE}" srcId="{E1213316-5DA3-4DCB-AFCD-41050FF6E45B}" destId="{8A5DED1A-8550-4342-9D00-984318133C2C}" srcOrd="3" destOrd="0" parTransId="{88C3CBFA-D5D0-46AB-B496-1F86EC735451}" sibTransId="{DC06EC81-80FF-4282-B258-00260749348C}"/>
    <dgm:cxn modelId="{45034A56-9A40-46A6-892A-6B3BD957D08C}" type="presOf" srcId="{53C17E82-67CC-48E9-BF92-1BFE6A79AF22}" destId="{549EA4AE-48D6-4AB1-8C40-6ACE340C2E18}" srcOrd="0" destOrd="0" presId="urn:microsoft.com/office/officeart/2005/8/layout/vList2"/>
    <dgm:cxn modelId="{32FB8F68-FE5D-4867-B7F5-AB0BCEB09F9B}" srcId="{E1213316-5DA3-4DCB-AFCD-41050FF6E45B}" destId="{ECB721D4-F9ED-4CB7-8EA3-4F356B4A2C45}" srcOrd="11" destOrd="0" parTransId="{01556000-7013-4A2A-9464-A6BA85D319AA}" sibTransId="{C84E08F6-1A74-406E-85DF-1104DBB21A7A}"/>
    <dgm:cxn modelId="{B11EFB7B-5F10-4DF6-A272-21E41B771136}" srcId="{E1213316-5DA3-4DCB-AFCD-41050FF6E45B}" destId="{5ACDAC5C-1E7C-4089-BD64-FF4B6973FB7D}" srcOrd="10" destOrd="0" parTransId="{2F5106AE-F875-4165-9938-289FCD94C903}" sibTransId="{02691A88-E428-4F33-A24B-C033A115AEA5}"/>
    <dgm:cxn modelId="{5534D8A4-E9BD-4CD1-B45C-A325D4230C65}" srcId="{E1213316-5DA3-4DCB-AFCD-41050FF6E45B}" destId="{203F5FCC-E80A-42FE-95D5-87017B2E97DF}" srcOrd="9" destOrd="0" parTransId="{8AF99C9C-AC7D-485C-BDCB-D14ADBB0217C}" sibTransId="{7D4FAB76-E4DA-4CFE-9A9C-B62C9311BDEF}"/>
    <dgm:cxn modelId="{FA6C7788-7035-4610-A4D5-44360860EB8D}" type="presOf" srcId="{2BB18870-3091-4409-886C-1459AF410312}" destId="{9055EF95-9F40-4C5F-9C2F-A700FD574B88}" srcOrd="0" destOrd="0" presId="urn:microsoft.com/office/officeart/2005/8/layout/vList2"/>
    <dgm:cxn modelId="{B106712B-0E1D-42BF-BD1C-457B1F5EBCD7}" type="presOf" srcId="{4B8D560C-0AAE-44D0-AA6D-EE0FACB036CD}" destId="{796FB674-C13C-4811-9307-9570FF6375F1}" srcOrd="0" destOrd="0" presId="urn:microsoft.com/office/officeart/2005/8/layout/vList2"/>
    <dgm:cxn modelId="{B06527A0-43E5-436B-82F5-DAEE836236A1}" type="presOf" srcId="{ECB721D4-F9ED-4CB7-8EA3-4F356B4A2C45}" destId="{586DC0A3-1F47-4E11-9D07-1255E7AA9F47}" srcOrd="0" destOrd="0" presId="urn:microsoft.com/office/officeart/2005/8/layout/vList2"/>
    <dgm:cxn modelId="{061E0E5C-9093-4FD6-A03B-DAEB6618154D}" type="presOf" srcId="{1DB1090E-EB4C-437F-BE6D-8772E9A96099}" destId="{C86793A8-4331-40E5-B289-0FB65779AFD2}" srcOrd="0" destOrd="0" presId="urn:microsoft.com/office/officeart/2005/8/layout/vList2"/>
    <dgm:cxn modelId="{8B0D12D1-6B20-484D-911A-9F2A380C6B69}" srcId="{E1213316-5DA3-4DCB-AFCD-41050FF6E45B}" destId="{1122EF18-1E93-4341-917D-871AC140D9B2}" srcOrd="8" destOrd="0" parTransId="{C7B7DFB5-5A2A-450C-B726-C48ED25FB6D7}" sibTransId="{B72A3633-AAD4-4A31-928C-FB43DB1B8368}"/>
    <dgm:cxn modelId="{C0E7B2FE-2F22-4594-BDCE-D8D86531334D}" srcId="{E1213316-5DA3-4DCB-AFCD-41050FF6E45B}" destId="{4B8D560C-0AAE-44D0-AA6D-EE0FACB036CD}" srcOrd="0" destOrd="0" parTransId="{4140BE44-E159-4741-AA0B-EE0797A018C2}" sibTransId="{CFA9ADFC-C1C2-4C9B-90D2-FCCF64C1C88A}"/>
    <dgm:cxn modelId="{915F01DD-2D3B-4ACA-BB8D-241C53EA7B4D}" type="presParOf" srcId="{0EA8F01B-12D6-4813-B805-192A475F3C58}" destId="{796FB674-C13C-4811-9307-9570FF6375F1}" srcOrd="0" destOrd="0" presId="urn:microsoft.com/office/officeart/2005/8/layout/vList2"/>
    <dgm:cxn modelId="{CF11B7C4-22BB-4482-A53B-A5F2183BDFCF}" type="presParOf" srcId="{0EA8F01B-12D6-4813-B805-192A475F3C58}" destId="{4324AF00-5CF8-4422-BFDB-7FFFDAC8CC23}" srcOrd="1" destOrd="0" presId="urn:microsoft.com/office/officeart/2005/8/layout/vList2"/>
    <dgm:cxn modelId="{1911ED79-B424-41D8-9CC4-D1672CE58F06}" type="presParOf" srcId="{0EA8F01B-12D6-4813-B805-192A475F3C58}" destId="{C86793A8-4331-40E5-B289-0FB65779AFD2}" srcOrd="2" destOrd="0" presId="urn:microsoft.com/office/officeart/2005/8/layout/vList2"/>
    <dgm:cxn modelId="{FE74A226-5D1B-4A5F-BBD5-E4DE34C75CA8}" type="presParOf" srcId="{0EA8F01B-12D6-4813-B805-192A475F3C58}" destId="{B9086DED-36ED-4909-8871-C632158046E3}" srcOrd="3" destOrd="0" presId="urn:microsoft.com/office/officeart/2005/8/layout/vList2"/>
    <dgm:cxn modelId="{B4B2DC05-E8BA-45EF-81ED-476267033243}" type="presParOf" srcId="{0EA8F01B-12D6-4813-B805-192A475F3C58}" destId="{549EA4AE-48D6-4AB1-8C40-6ACE340C2E18}" srcOrd="4" destOrd="0" presId="urn:microsoft.com/office/officeart/2005/8/layout/vList2"/>
    <dgm:cxn modelId="{EB257670-BD70-4D42-A12A-6CD349763154}" type="presParOf" srcId="{0EA8F01B-12D6-4813-B805-192A475F3C58}" destId="{058F05D9-F3DE-4733-95AF-393D125D6871}" srcOrd="5" destOrd="0" presId="urn:microsoft.com/office/officeart/2005/8/layout/vList2"/>
    <dgm:cxn modelId="{78505501-501F-472A-80A6-AD8629A0E4B0}" type="presParOf" srcId="{0EA8F01B-12D6-4813-B805-192A475F3C58}" destId="{2FB6A66B-D94B-4B7F-A081-45FEFD07625C}" srcOrd="6" destOrd="0" presId="urn:microsoft.com/office/officeart/2005/8/layout/vList2"/>
    <dgm:cxn modelId="{B984CE4A-C621-4A16-91E8-0E1E7ABAA442}" type="presParOf" srcId="{0EA8F01B-12D6-4813-B805-192A475F3C58}" destId="{EA986B83-5DF6-4A8E-A516-235E88480DAA}" srcOrd="7" destOrd="0" presId="urn:microsoft.com/office/officeart/2005/8/layout/vList2"/>
    <dgm:cxn modelId="{FE324692-2D56-44E0-A47E-96E6053700BA}" type="presParOf" srcId="{0EA8F01B-12D6-4813-B805-192A475F3C58}" destId="{AB2E8C7C-1FC5-4293-B4B0-21FAD332935E}" srcOrd="8" destOrd="0" presId="urn:microsoft.com/office/officeart/2005/8/layout/vList2"/>
    <dgm:cxn modelId="{E57D1250-6F59-404D-8D68-014A693228F4}" type="presParOf" srcId="{0EA8F01B-12D6-4813-B805-192A475F3C58}" destId="{CFA12F8F-2FB0-44F4-AE27-1E4D3C9ABF9A}" srcOrd="9" destOrd="0" presId="urn:microsoft.com/office/officeart/2005/8/layout/vList2"/>
    <dgm:cxn modelId="{CB68AC88-A225-46EC-8BD3-14F7ED559AAC}" type="presParOf" srcId="{0EA8F01B-12D6-4813-B805-192A475F3C58}" destId="{CEA8E407-E6E0-480E-98E4-B738D04C2747}" srcOrd="10" destOrd="0" presId="urn:microsoft.com/office/officeart/2005/8/layout/vList2"/>
    <dgm:cxn modelId="{D31CBE51-7F8B-4968-AB7A-4171807B1D37}" type="presParOf" srcId="{0EA8F01B-12D6-4813-B805-192A475F3C58}" destId="{122B1F67-3E1E-4263-9813-EC9C5A54E911}" srcOrd="11" destOrd="0" presId="urn:microsoft.com/office/officeart/2005/8/layout/vList2"/>
    <dgm:cxn modelId="{06D375D2-D442-47BD-BE19-0BC470780053}" type="presParOf" srcId="{0EA8F01B-12D6-4813-B805-192A475F3C58}" destId="{9055EF95-9F40-4C5F-9C2F-A700FD574B88}" srcOrd="12" destOrd="0" presId="urn:microsoft.com/office/officeart/2005/8/layout/vList2"/>
    <dgm:cxn modelId="{A5FFA1B2-AB6F-4CF9-B86F-F6F52A3270B5}" type="presParOf" srcId="{0EA8F01B-12D6-4813-B805-192A475F3C58}" destId="{34F12284-91C0-4258-8155-B5EC573C9944}" srcOrd="13" destOrd="0" presId="urn:microsoft.com/office/officeart/2005/8/layout/vList2"/>
    <dgm:cxn modelId="{C4A9FCBE-0780-417B-9AA7-FF8202A3C1F1}" type="presParOf" srcId="{0EA8F01B-12D6-4813-B805-192A475F3C58}" destId="{395EEE3F-B561-44B7-96E1-E7A0C8D671BA}" srcOrd="14" destOrd="0" presId="urn:microsoft.com/office/officeart/2005/8/layout/vList2"/>
    <dgm:cxn modelId="{A538DD76-78DD-4454-8C97-4B677D23B802}" type="presParOf" srcId="{0EA8F01B-12D6-4813-B805-192A475F3C58}" destId="{5B4935AD-5541-4AB2-9A2A-0FB8F6FF572C}" srcOrd="15" destOrd="0" presId="urn:microsoft.com/office/officeart/2005/8/layout/vList2"/>
    <dgm:cxn modelId="{148ACC78-10DB-4487-BE78-D53DBE3916E6}" type="presParOf" srcId="{0EA8F01B-12D6-4813-B805-192A475F3C58}" destId="{DBF1C632-B758-46A6-AFBD-933679FA69A1}" srcOrd="16" destOrd="0" presId="urn:microsoft.com/office/officeart/2005/8/layout/vList2"/>
    <dgm:cxn modelId="{092DD0BF-6168-4EB7-9D50-2424AF8CCD23}" type="presParOf" srcId="{0EA8F01B-12D6-4813-B805-192A475F3C58}" destId="{D56C9118-4A90-4414-B3A9-8D4CA9086EC9}" srcOrd="17" destOrd="0" presId="urn:microsoft.com/office/officeart/2005/8/layout/vList2"/>
    <dgm:cxn modelId="{B3CB224A-09D9-475D-9ECA-EE4163654715}" type="presParOf" srcId="{0EA8F01B-12D6-4813-B805-192A475F3C58}" destId="{0604584E-4AA7-4410-8C7A-F6FFF74283AD}" srcOrd="18" destOrd="0" presId="urn:microsoft.com/office/officeart/2005/8/layout/vList2"/>
    <dgm:cxn modelId="{92E265E1-F9D1-43C2-999B-228B13667CD9}" type="presParOf" srcId="{0EA8F01B-12D6-4813-B805-192A475F3C58}" destId="{BE5D9A0A-054A-4A23-8500-7805880FAC0E}" srcOrd="19" destOrd="0" presId="urn:microsoft.com/office/officeart/2005/8/layout/vList2"/>
    <dgm:cxn modelId="{066C0E23-945F-43F5-8445-146BF8B5815F}" type="presParOf" srcId="{0EA8F01B-12D6-4813-B805-192A475F3C58}" destId="{07646D2F-0079-41A2-AA5B-E2516F5D0BA1}" srcOrd="20" destOrd="0" presId="urn:microsoft.com/office/officeart/2005/8/layout/vList2"/>
    <dgm:cxn modelId="{CA2F09BA-7A37-430E-92FE-56D429138440}" type="presParOf" srcId="{0EA8F01B-12D6-4813-B805-192A475F3C58}" destId="{10A87924-0829-445E-A05B-EAF8395F4A61}" srcOrd="21" destOrd="0" presId="urn:microsoft.com/office/officeart/2005/8/layout/vList2"/>
    <dgm:cxn modelId="{4D2D1F28-2311-4A7D-8373-9185EC59F66D}" type="presParOf" srcId="{0EA8F01B-12D6-4813-B805-192A475F3C58}" destId="{586DC0A3-1F47-4E11-9D07-1255E7AA9F47}" srcOrd="22" destOrd="0" presId="urn:microsoft.com/office/officeart/2005/8/layout/vList2"/>
    <dgm:cxn modelId="{6FCC2B43-947F-48ED-9E8A-5CA1052A8C00}" type="presParOf" srcId="{0EA8F01B-12D6-4813-B805-192A475F3C58}" destId="{B37619E2-63AC-4B90-9D53-9F0C6CBCE540}" srcOrd="23" destOrd="0" presId="urn:microsoft.com/office/officeart/2005/8/layout/vList2"/>
    <dgm:cxn modelId="{C8A17D0A-E873-4336-A811-8AE54D8B6A3B}" type="presParOf" srcId="{0EA8F01B-12D6-4813-B805-192A475F3C58}" destId="{0A171D39-96B2-464D-BADE-7B7F39704291}" srcOrd="24" destOrd="0" presId="urn:microsoft.com/office/officeart/2005/8/layout/vList2"/>
    <dgm:cxn modelId="{AF741422-5B4A-4B65-AF0F-D420F5F90668}" type="presParOf" srcId="{0EA8F01B-12D6-4813-B805-192A475F3C58}" destId="{B93DC75C-FE6D-4715-BF02-B531D6A7F64B}" srcOrd="25" destOrd="0" presId="urn:microsoft.com/office/officeart/2005/8/layout/vList2"/>
    <dgm:cxn modelId="{68F78ACA-8D2F-4F4A-B08D-76964B37BE78}" type="presParOf" srcId="{0EA8F01B-12D6-4813-B805-192A475F3C58}" destId="{4FD5B683-AA7B-4762-9311-635790AFB96B}" srcOrd="26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22A0DA-1E92-4A5E-A18C-76C294D50222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3F5FF8C-8AD1-433C-A409-9649FF8A27E2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Представления Счетной палаты Российской Федерации</a:t>
          </a:r>
          <a:endParaRPr lang="ru-RU" sz="16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F0F9-A0D1-493E-AAC3-4B66FABCF159}" type="parTrans" cxnId="{FB7A3239-87A7-4981-9EB9-84AF45A06408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81634A-91A8-4FC1-BDE2-5576F1017152}" type="sibTrans" cxnId="{FB7A3239-87A7-4981-9EB9-84AF45A06408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ACAEC5-03D8-417E-896A-A910FF422222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Нарушения, установленные по результатам проведенных  контрольных </a:t>
          </a:r>
          <a:br>
            <a: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аудиторских мероприятий, осуществленных контрольно-аудиторским подразделением Федерального казначейства, в том числе нарушения, влекущие за собой наступление ответственности, предусмотренной законодательными и иными нормативными правовыми актами Российской Федерации</a:t>
          </a:r>
          <a:endParaRPr lang="ru-RU" sz="16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E51666-3433-4A08-8BAF-0E1CC4C37A31}" type="parTrans" cxnId="{5719A489-9B4D-4A04-A84F-6E93767D32C9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55AE40-4995-413D-B70D-DC09E739E547}" type="sibTrans" cxnId="{5719A489-9B4D-4A04-A84F-6E93767D32C9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CF4940-E1B5-42D3-8952-3CD1FABE74C9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Информация, поступившая от правоохранительных органов</a:t>
          </a:r>
          <a:endParaRPr lang="ru-RU" sz="16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2FED16-0525-41ED-AC69-4B6D9F6B0C52}" type="parTrans" cxnId="{A121BC4E-3863-4715-9784-892276C43026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B106DC-6E82-4829-AF91-0F7B758C68F1}" type="sibTrans" cxnId="{A121BC4E-3863-4715-9784-892276C43026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C2912F-9030-43DD-9322-4724744CE363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Обращения граждан и организаций</a:t>
          </a:r>
          <a:endParaRPr lang="ru-RU" sz="16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321070-3FA1-48FA-8F42-96FFE7439456}" type="parTrans" cxnId="{7280C570-2F25-4324-90DA-6E0AEE7982BF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9C07D2-620A-4DB5-AA7C-4773B4BEF761}" type="sibTrans" cxnId="{7280C570-2F25-4324-90DA-6E0AEE7982BF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7EC082-5005-495D-B9F5-5C9CFA473DD6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массовой информации</a:t>
          </a:r>
          <a:endParaRPr lang="ru-RU" sz="16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AB710-A893-46FB-839E-08036EBE99FB}" type="parTrans" cxnId="{626420BD-A443-46CF-89E8-02CC59009231}">
      <dgm:prSet/>
      <dgm:spPr/>
      <dgm:t>
        <a:bodyPr/>
        <a:lstStyle/>
        <a:p>
          <a:endParaRPr lang="ru-RU"/>
        </a:p>
      </dgm:t>
    </dgm:pt>
    <dgm:pt modelId="{48C53CD8-DF76-4E53-85CF-901B6B531EA4}" type="sibTrans" cxnId="{626420BD-A443-46CF-89E8-02CC59009231}">
      <dgm:prSet/>
      <dgm:spPr/>
      <dgm:t>
        <a:bodyPr/>
        <a:lstStyle/>
        <a:p>
          <a:endParaRPr lang="ru-RU"/>
        </a:p>
      </dgm:t>
    </dgm:pt>
    <dgm:pt modelId="{43F227AC-31CD-4DD2-AD86-AE4BAF1E9E6C}" type="pres">
      <dgm:prSet presAssocID="{4122A0DA-1E92-4A5E-A18C-76C294D502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48DC66-B6F1-4856-8A98-A589228E4E65}" type="pres">
      <dgm:prSet presAssocID="{43F5FF8C-8AD1-433C-A409-9649FF8A27E2}" presName="parentLin" presStyleCnt="0"/>
      <dgm:spPr/>
      <dgm:t>
        <a:bodyPr/>
        <a:lstStyle/>
        <a:p>
          <a:endParaRPr lang="ru-RU"/>
        </a:p>
      </dgm:t>
    </dgm:pt>
    <dgm:pt modelId="{D2B8BA1B-D45B-479D-A3F1-181647F8F511}" type="pres">
      <dgm:prSet presAssocID="{43F5FF8C-8AD1-433C-A409-9649FF8A27E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1EDC422-4627-47D3-81B2-C51D93D5363D}" type="pres">
      <dgm:prSet presAssocID="{43F5FF8C-8AD1-433C-A409-9649FF8A27E2}" presName="parentText" presStyleLbl="node1" presStyleIdx="0" presStyleCnt="5" custScaleX="1309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543839-4D96-48D5-85E2-B97B3BB524AA}" type="pres">
      <dgm:prSet presAssocID="{43F5FF8C-8AD1-433C-A409-9649FF8A27E2}" presName="negativeSpace" presStyleCnt="0"/>
      <dgm:spPr/>
      <dgm:t>
        <a:bodyPr/>
        <a:lstStyle/>
        <a:p>
          <a:endParaRPr lang="ru-RU"/>
        </a:p>
      </dgm:t>
    </dgm:pt>
    <dgm:pt modelId="{A69E77FE-248B-4173-9983-B2A612CE00DE}" type="pres">
      <dgm:prSet presAssocID="{43F5FF8C-8AD1-433C-A409-9649FF8A27E2}" presName="childText" presStyleLbl="conFgAcc1" presStyleIdx="0" presStyleCnt="5" custLinFactY="-24282" custLinFactNeighborY="-100000">
        <dgm:presLayoutVars>
          <dgm:bulletEnabled val="1"/>
        </dgm:presLayoutVars>
      </dgm:prSet>
      <dgm:spPr>
        <a:ln w="19050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DFC1032E-8628-40E9-A9CF-F9F902C65066}" type="pres">
      <dgm:prSet presAssocID="{4281634A-91A8-4FC1-BDE2-5576F1017152}" presName="spaceBetweenRectangles" presStyleCnt="0"/>
      <dgm:spPr/>
      <dgm:t>
        <a:bodyPr/>
        <a:lstStyle/>
        <a:p>
          <a:endParaRPr lang="ru-RU"/>
        </a:p>
      </dgm:t>
    </dgm:pt>
    <dgm:pt modelId="{C0C3E643-0228-4AE4-BE14-2F599E9F5AD4}" type="pres">
      <dgm:prSet presAssocID="{E4ACAEC5-03D8-417E-896A-A910FF422222}" presName="parentLin" presStyleCnt="0"/>
      <dgm:spPr/>
      <dgm:t>
        <a:bodyPr/>
        <a:lstStyle/>
        <a:p>
          <a:endParaRPr lang="ru-RU"/>
        </a:p>
      </dgm:t>
    </dgm:pt>
    <dgm:pt modelId="{89E90897-4C54-43D7-90C1-2B50D3F7D7B7}" type="pres">
      <dgm:prSet presAssocID="{E4ACAEC5-03D8-417E-896A-A910FF42222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61B09EC-748E-442F-9232-AA6115B8C300}" type="pres">
      <dgm:prSet presAssocID="{E4ACAEC5-03D8-417E-896A-A910FF422222}" presName="parentText" presStyleLbl="node1" presStyleIdx="1" presStyleCnt="5" custScaleX="130953" custScaleY="2528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214426-6B67-4630-9C26-C69B53D6E4F5}" type="pres">
      <dgm:prSet presAssocID="{E4ACAEC5-03D8-417E-896A-A910FF422222}" presName="negativeSpace" presStyleCnt="0"/>
      <dgm:spPr/>
      <dgm:t>
        <a:bodyPr/>
        <a:lstStyle/>
        <a:p>
          <a:endParaRPr lang="ru-RU"/>
        </a:p>
      </dgm:t>
    </dgm:pt>
    <dgm:pt modelId="{B8629770-8C7E-497C-85BD-157125DD0CC8}" type="pres">
      <dgm:prSet presAssocID="{E4ACAEC5-03D8-417E-896A-A910FF422222}" presName="childText" presStyleLbl="conFgAcc1" presStyleIdx="1" presStyleCnt="5" custLinFactY="-107868" custLinFactNeighborY="-200000">
        <dgm:presLayoutVars>
          <dgm:bulletEnabled val="1"/>
        </dgm:presLayoutVars>
      </dgm:prSet>
      <dgm:spPr>
        <a:ln w="19050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B1EB4207-0DB6-4FB9-8663-DF59F2BBA9FB}" type="pres">
      <dgm:prSet presAssocID="{5955AE40-4995-413D-B70D-DC09E739E547}" presName="spaceBetweenRectangles" presStyleCnt="0"/>
      <dgm:spPr/>
      <dgm:t>
        <a:bodyPr/>
        <a:lstStyle/>
        <a:p>
          <a:endParaRPr lang="ru-RU"/>
        </a:p>
      </dgm:t>
    </dgm:pt>
    <dgm:pt modelId="{0F139A35-847E-4C53-82FB-724DD1E97832}" type="pres">
      <dgm:prSet presAssocID="{D0CF4940-E1B5-42D3-8952-3CD1FABE74C9}" presName="parentLin" presStyleCnt="0"/>
      <dgm:spPr/>
      <dgm:t>
        <a:bodyPr/>
        <a:lstStyle/>
        <a:p>
          <a:endParaRPr lang="ru-RU"/>
        </a:p>
      </dgm:t>
    </dgm:pt>
    <dgm:pt modelId="{DA60502E-2A53-4BF6-9BC0-20A3B36CD0CA}" type="pres">
      <dgm:prSet presAssocID="{D0CF4940-E1B5-42D3-8952-3CD1FABE74C9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D946BE27-F7E1-4846-929F-7F7ED7E5455A}" type="pres">
      <dgm:prSet presAssocID="{D0CF4940-E1B5-42D3-8952-3CD1FABE74C9}" presName="parentText" presStyleLbl="node1" presStyleIdx="2" presStyleCnt="5" custScaleX="1309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DE9579-5D2D-44FE-B4E2-AB516E465577}" type="pres">
      <dgm:prSet presAssocID="{D0CF4940-E1B5-42D3-8952-3CD1FABE74C9}" presName="negativeSpace" presStyleCnt="0"/>
      <dgm:spPr/>
      <dgm:t>
        <a:bodyPr/>
        <a:lstStyle/>
        <a:p>
          <a:endParaRPr lang="ru-RU"/>
        </a:p>
      </dgm:t>
    </dgm:pt>
    <dgm:pt modelId="{E7D3077D-C4EC-4EC9-B00F-712F3B49E1EF}" type="pres">
      <dgm:prSet presAssocID="{D0CF4940-E1B5-42D3-8952-3CD1FABE74C9}" presName="childText" presStyleLbl="conFgAcc1" presStyleIdx="2" presStyleCnt="5" custLinFactY="-23551" custLinFactNeighborY="-100000">
        <dgm:presLayoutVars>
          <dgm:bulletEnabled val="1"/>
        </dgm:presLayoutVars>
      </dgm:prSet>
      <dgm:spPr>
        <a:ln w="19050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6C06D7F2-692D-4BEE-A9D4-E8CD25707899}" type="pres">
      <dgm:prSet presAssocID="{14B106DC-6E82-4829-AF91-0F7B758C68F1}" presName="spaceBetweenRectangles" presStyleCnt="0"/>
      <dgm:spPr/>
      <dgm:t>
        <a:bodyPr/>
        <a:lstStyle/>
        <a:p>
          <a:endParaRPr lang="ru-RU"/>
        </a:p>
      </dgm:t>
    </dgm:pt>
    <dgm:pt modelId="{2A5FC573-5B6F-46BC-BB02-1906FBECB309}" type="pres">
      <dgm:prSet presAssocID="{04C2912F-9030-43DD-9322-4724744CE363}" presName="parentLin" presStyleCnt="0"/>
      <dgm:spPr/>
      <dgm:t>
        <a:bodyPr/>
        <a:lstStyle/>
        <a:p>
          <a:endParaRPr lang="ru-RU"/>
        </a:p>
      </dgm:t>
    </dgm:pt>
    <dgm:pt modelId="{E53A6C87-533F-46ED-B293-7C5DBD352768}" type="pres">
      <dgm:prSet presAssocID="{04C2912F-9030-43DD-9322-4724744CE363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0BBA6FB0-59E0-449D-9A4C-86F7E8358C8B}" type="pres">
      <dgm:prSet presAssocID="{04C2912F-9030-43DD-9322-4724744CE363}" presName="parentText" presStyleLbl="node1" presStyleIdx="3" presStyleCnt="5" custScaleX="1309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6540B-4C06-4DA4-9E64-78D5E3F423F7}" type="pres">
      <dgm:prSet presAssocID="{04C2912F-9030-43DD-9322-4724744CE363}" presName="negativeSpace" presStyleCnt="0"/>
      <dgm:spPr/>
      <dgm:t>
        <a:bodyPr/>
        <a:lstStyle/>
        <a:p>
          <a:endParaRPr lang="ru-RU"/>
        </a:p>
      </dgm:t>
    </dgm:pt>
    <dgm:pt modelId="{A623791A-8A37-4BA7-B996-2B1F7263B1C7}" type="pres">
      <dgm:prSet presAssocID="{04C2912F-9030-43DD-9322-4724744CE363}" presName="childText" presStyleLbl="conFgAcc1" presStyleIdx="3" presStyleCnt="5" custLinFactY="-28928" custLinFactNeighborX="833" custLinFactNeighborY="-100000">
        <dgm:presLayoutVars>
          <dgm:bulletEnabled val="1"/>
        </dgm:presLayoutVars>
      </dgm:prSet>
      <dgm:spPr>
        <a:ln w="19050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F8BBFDF2-FAE4-4B48-B6B9-A36E851EF505}" type="pres">
      <dgm:prSet presAssocID="{D59C07D2-620A-4DB5-AA7C-4773B4BEF761}" presName="spaceBetweenRectangles" presStyleCnt="0"/>
      <dgm:spPr/>
    </dgm:pt>
    <dgm:pt modelId="{E5DF2A20-A74F-40F3-8A0F-1698E212C8CE}" type="pres">
      <dgm:prSet presAssocID="{FE7EC082-5005-495D-B9F5-5C9CFA473DD6}" presName="parentLin" presStyleCnt="0"/>
      <dgm:spPr/>
    </dgm:pt>
    <dgm:pt modelId="{21B04ED2-05F0-4397-9E85-C2928B33441B}" type="pres">
      <dgm:prSet presAssocID="{FE7EC082-5005-495D-B9F5-5C9CFA473DD6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819BD459-3430-4ABA-9570-3E48C326CAEA}" type="pres">
      <dgm:prSet presAssocID="{FE7EC082-5005-495D-B9F5-5C9CFA473DD6}" presName="parentText" presStyleLbl="node1" presStyleIdx="4" presStyleCnt="5" custScaleX="1309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CDB4C-A4DA-4FF7-B40B-3F305A4A7FD2}" type="pres">
      <dgm:prSet presAssocID="{FE7EC082-5005-495D-B9F5-5C9CFA473DD6}" presName="negativeSpace" presStyleCnt="0"/>
      <dgm:spPr/>
    </dgm:pt>
    <dgm:pt modelId="{DB9C12B8-F536-4A3E-AF7F-7DD817805997}" type="pres">
      <dgm:prSet presAssocID="{FE7EC082-5005-495D-B9F5-5C9CFA473DD6}" presName="childText" presStyleLbl="conFgAcc1" presStyleIdx="4" presStyleCnt="5" custLinFactNeighborY="-68053">
        <dgm:presLayoutVars>
          <dgm:bulletEnabled val="1"/>
        </dgm:presLayoutVars>
      </dgm:prSet>
      <dgm:spPr>
        <a:ln w="19050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C6ECE695-B952-4F38-9960-F93C2D142F51}" type="presOf" srcId="{D0CF4940-E1B5-42D3-8952-3CD1FABE74C9}" destId="{D946BE27-F7E1-4846-929F-7F7ED7E5455A}" srcOrd="1" destOrd="0" presId="urn:microsoft.com/office/officeart/2005/8/layout/list1"/>
    <dgm:cxn modelId="{8F138A46-A208-46EB-B556-4F7C25D0FD5E}" type="presOf" srcId="{E4ACAEC5-03D8-417E-896A-A910FF422222}" destId="{261B09EC-748E-442F-9232-AA6115B8C300}" srcOrd="1" destOrd="0" presId="urn:microsoft.com/office/officeart/2005/8/layout/list1"/>
    <dgm:cxn modelId="{18750882-6ACE-4252-9928-6D5AD69788E4}" type="presOf" srcId="{04C2912F-9030-43DD-9322-4724744CE363}" destId="{0BBA6FB0-59E0-449D-9A4C-86F7E8358C8B}" srcOrd="1" destOrd="0" presId="urn:microsoft.com/office/officeart/2005/8/layout/list1"/>
    <dgm:cxn modelId="{2BB7794F-9FC5-4261-9B3B-B81B813235C0}" type="presOf" srcId="{4122A0DA-1E92-4A5E-A18C-76C294D50222}" destId="{43F227AC-31CD-4DD2-AD86-AE4BAF1E9E6C}" srcOrd="0" destOrd="0" presId="urn:microsoft.com/office/officeart/2005/8/layout/list1"/>
    <dgm:cxn modelId="{FB7A3239-87A7-4981-9EB9-84AF45A06408}" srcId="{4122A0DA-1E92-4A5E-A18C-76C294D50222}" destId="{43F5FF8C-8AD1-433C-A409-9649FF8A27E2}" srcOrd="0" destOrd="0" parTransId="{A0A0F0F9-A0D1-493E-AAC3-4B66FABCF159}" sibTransId="{4281634A-91A8-4FC1-BDE2-5576F1017152}"/>
    <dgm:cxn modelId="{626420BD-A443-46CF-89E8-02CC59009231}" srcId="{4122A0DA-1E92-4A5E-A18C-76C294D50222}" destId="{FE7EC082-5005-495D-B9F5-5C9CFA473DD6}" srcOrd="4" destOrd="0" parTransId="{6B8AB710-A893-46FB-839E-08036EBE99FB}" sibTransId="{48C53CD8-DF76-4E53-85CF-901B6B531EA4}"/>
    <dgm:cxn modelId="{C27E2FDD-FA48-4F92-9CCC-94AC8E6138F4}" type="presOf" srcId="{43F5FF8C-8AD1-433C-A409-9649FF8A27E2}" destId="{31EDC422-4627-47D3-81B2-C51D93D5363D}" srcOrd="1" destOrd="0" presId="urn:microsoft.com/office/officeart/2005/8/layout/list1"/>
    <dgm:cxn modelId="{5719A489-9B4D-4A04-A84F-6E93767D32C9}" srcId="{4122A0DA-1E92-4A5E-A18C-76C294D50222}" destId="{E4ACAEC5-03D8-417E-896A-A910FF422222}" srcOrd="1" destOrd="0" parTransId="{3EE51666-3433-4A08-8BAF-0E1CC4C37A31}" sibTransId="{5955AE40-4995-413D-B70D-DC09E739E547}"/>
    <dgm:cxn modelId="{7280C570-2F25-4324-90DA-6E0AEE7982BF}" srcId="{4122A0DA-1E92-4A5E-A18C-76C294D50222}" destId="{04C2912F-9030-43DD-9322-4724744CE363}" srcOrd="3" destOrd="0" parTransId="{A6321070-3FA1-48FA-8F42-96FFE7439456}" sibTransId="{D59C07D2-620A-4DB5-AA7C-4773B4BEF761}"/>
    <dgm:cxn modelId="{ED4FE237-4B94-46EB-92D8-4EB325270B09}" type="presOf" srcId="{FE7EC082-5005-495D-B9F5-5C9CFA473DD6}" destId="{819BD459-3430-4ABA-9570-3E48C326CAEA}" srcOrd="1" destOrd="0" presId="urn:microsoft.com/office/officeart/2005/8/layout/list1"/>
    <dgm:cxn modelId="{6A9B6869-3E0B-4B15-AA5A-1B33D5472CF9}" type="presOf" srcId="{04C2912F-9030-43DD-9322-4724744CE363}" destId="{E53A6C87-533F-46ED-B293-7C5DBD352768}" srcOrd="0" destOrd="0" presId="urn:microsoft.com/office/officeart/2005/8/layout/list1"/>
    <dgm:cxn modelId="{7A870BBD-605E-4D41-8EAA-398331431BE5}" type="presOf" srcId="{E4ACAEC5-03D8-417E-896A-A910FF422222}" destId="{89E90897-4C54-43D7-90C1-2B50D3F7D7B7}" srcOrd="0" destOrd="0" presId="urn:microsoft.com/office/officeart/2005/8/layout/list1"/>
    <dgm:cxn modelId="{0C261E0A-0657-46BF-855D-C97B7E3B1664}" type="presOf" srcId="{D0CF4940-E1B5-42D3-8952-3CD1FABE74C9}" destId="{DA60502E-2A53-4BF6-9BC0-20A3B36CD0CA}" srcOrd="0" destOrd="0" presId="urn:microsoft.com/office/officeart/2005/8/layout/list1"/>
    <dgm:cxn modelId="{44538745-0B66-411A-A759-DE7AFBF2F677}" type="presOf" srcId="{FE7EC082-5005-495D-B9F5-5C9CFA473DD6}" destId="{21B04ED2-05F0-4397-9E85-C2928B33441B}" srcOrd="0" destOrd="0" presId="urn:microsoft.com/office/officeart/2005/8/layout/list1"/>
    <dgm:cxn modelId="{A121BC4E-3863-4715-9784-892276C43026}" srcId="{4122A0DA-1E92-4A5E-A18C-76C294D50222}" destId="{D0CF4940-E1B5-42D3-8952-3CD1FABE74C9}" srcOrd="2" destOrd="0" parTransId="{E12FED16-0525-41ED-AC69-4B6D9F6B0C52}" sibTransId="{14B106DC-6E82-4829-AF91-0F7B758C68F1}"/>
    <dgm:cxn modelId="{6C661B4B-71BA-4FAC-9B83-FEDAF3A657B0}" type="presOf" srcId="{43F5FF8C-8AD1-433C-A409-9649FF8A27E2}" destId="{D2B8BA1B-D45B-479D-A3F1-181647F8F511}" srcOrd="0" destOrd="0" presId="urn:microsoft.com/office/officeart/2005/8/layout/list1"/>
    <dgm:cxn modelId="{C75DC8BF-53F1-4728-9976-C0F78012C4DD}" type="presParOf" srcId="{43F227AC-31CD-4DD2-AD86-AE4BAF1E9E6C}" destId="{6248DC66-B6F1-4856-8A98-A589228E4E65}" srcOrd="0" destOrd="0" presId="urn:microsoft.com/office/officeart/2005/8/layout/list1"/>
    <dgm:cxn modelId="{20D9E4FB-652F-4D24-90D9-57002DC605C5}" type="presParOf" srcId="{6248DC66-B6F1-4856-8A98-A589228E4E65}" destId="{D2B8BA1B-D45B-479D-A3F1-181647F8F511}" srcOrd="0" destOrd="0" presId="urn:microsoft.com/office/officeart/2005/8/layout/list1"/>
    <dgm:cxn modelId="{3C477365-572C-4AAF-A3BA-C8E48E7D199B}" type="presParOf" srcId="{6248DC66-B6F1-4856-8A98-A589228E4E65}" destId="{31EDC422-4627-47D3-81B2-C51D93D5363D}" srcOrd="1" destOrd="0" presId="urn:microsoft.com/office/officeart/2005/8/layout/list1"/>
    <dgm:cxn modelId="{0FE64371-E14F-42E2-9BB5-E4EC61A5A249}" type="presParOf" srcId="{43F227AC-31CD-4DD2-AD86-AE4BAF1E9E6C}" destId="{00543839-4D96-48D5-85E2-B97B3BB524AA}" srcOrd="1" destOrd="0" presId="urn:microsoft.com/office/officeart/2005/8/layout/list1"/>
    <dgm:cxn modelId="{398D7438-C64A-479D-AE7D-4B0720A13D06}" type="presParOf" srcId="{43F227AC-31CD-4DD2-AD86-AE4BAF1E9E6C}" destId="{A69E77FE-248B-4173-9983-B2A612CE00DE}" srcOrd="2" destOrd="0" presId="urn:microsoft.com/office/officeart/2005/8/layout/list1"/>
    <dgm:cxn modelId="{6AAF943C-931B-45AC-A669-1B17CDCDD8F2}" type="presParOf" srcId="{43F227AC-31CD-4DD2-AD86-AE4BAF1E9E6C}" destId="{DFC1032E-8628-40E9-A9CF-F9F902C65066}" srcOrd="3" destOrd="0" presId="urn:microsoft.com/office/officeart/2005/8/layout/list1"/>
    <dgm:cxn modelId="{93CD3D9A-3C8E-4E4D-837B-5C80C873FA17}" type="presParOf" srcId="{43F227AC-31CD-4DD2-AD86-AE4BAF1E9E6C}" destId="{C0C3E643-0228-4AE4-BE14-2F599E9F5AD4}" srcOrd="4" destOrd="0" presId="urn:microsoft.com/office/officeart/2005/8/layout/list1"/>
    <dgm:cxn modelId="{1A57A174-7260-4497-8A08-D5C4AF986500}" type="presParOf" srcId="{C0C3E643-0228-4AE4-BE14-2F599E9F5AD4}" destId="{89E90897-4C54-43D7-90C1-2B50D3F7D7B7}" srcOrd="0" destOrd="0" presId="urn:microsoft.com/office/officeart/2005/8/layout/list1"/>
    <dgm:cxn modelId="{A484251F-EEF0-4C2F-AA14-3CD5D5DE3D94}" type="presParOf" srcId="{C0C3E643-0228-4AE4-BE14-2F599E9F5AD4}" destId="{261B09EC-748E-442F-9232-AA6115B8C300}" srcOrd="1" destOrd="0" presId="urn:microsoft.com/office/officeart/2005/8/layout/list1"/>
    <dgm:cxn modelId="{E36E3D59-9E22-454F-B2BA-5E33070990DD}" type="presParOf" srcId="{43F227AC-31CD-4DD2-AD86-AE4BAF1E9E6C}" destId="{B6214426-6B67-4630-9C26-C69B53D6E4F5}" srcOrd="5" destOrd="0" presId="urn:microsoft.com/office/officeart/2005/8/layout/list1"/>
    <dgm:cxn modelId="{34346C0E-714A-4D1B-923A-A09044043C7F}" type="presParOf" srcId="{43F227AC-31CD-4DD2-AD86-AE4BAF1E9E6C}" destId="{B8629770-8C7E-497C-85BD-157125DD0CC8}" srcOrd="6" destOrd="0" presId="urn:microsoft.com/office/officeart/2005/8/layout/list1"/>
    <dgm:cxn modelId="{2355DF8B-DEE6-460E-B3E8-A2F04C005086}" type="presParOf" srcId="{43F227AC-31CD-4DD2-AD86-AE4BAF1E9E6C}" destId="{B1EB4207-0DB6-4FB9-8663-DF59F2BBA9FB}" srcOrd="7" destOrd="0" presId="urn:microsoft.com/office/officeart/2005/8/layout/list1"/>
    <dgm:cxn modelId="{97800E85-51DE-476C-BCD1-7768F7B7AD34}" type="presParOf" srcId="{43F227AC-31CD-4DD2-AD86-AE4BAF1E9E6C}" destId="{0F139A35-847E-4C53-82FB-724DD1E97832}" srcOrd="8" destOrd="0" presId="urn:microsoft.com/office/officeart/2005/8/layout/list1"/>
    <dgm:cxn modelId="{EDF736E7-9366-4CFA-A6B6-6FA517A3D3C3}" type="presParOf" srcId="{0F139A35-847E-4C53-82FB-724DD1E97832}" destId="{DA60502E-2A53-4BF6-9BC0-20A3B36CD0CA}" srcOrd="0" destOrd="0" presId="urn:microsoft.com/office/officeart/2005/8/layout/list1"/>
    <dgm:cxn modelId="{AAC153F4-597D-422B-A0CA-B02F70514791}" type="presParOf" srcId="{0F139A35-847E-4C53-82FB-724DD1E97832}" destId="{D946BE27-F7E1-4846-929F-7F7ED7E5455A}" srcOrd="1" destOrd="0" presId="urn:microsoft.com/office/officeart/2005/8/layout/list1"/>
    <dgm:cxn modelId="{4DB6C095-9D9E-4318-AD4C-5164FD06AC68}" type="presParOf" srcId="{43F227AC-31CD-4DD2-AD86-AE4BAF1E9E6C}" destId="{0CDE9579-5D2D-44FE-B4E2-AB516E465577}" srcOrd="9" destOrd="0" presId="urn:microsoft.com/office/officeart/2005/8/layout/list1"/>
    <dgm:cxn modelId="{F620CD06-38B0-4176-A4EB-39851B2092E1}" type="presParOf" srcId="{43F227AC-31CD-4DD2-AD86-AE4BAF1E9E6C}" destId="{E7D3077D-C4EC-4EC9-B00F-712F3B49E1EF}" srcOrd="10" destOrd="0" presId="urn:microsoft.com/office/officeart/2005/8/layout/list1"/>
    <dgm:cxn modelId="{548CF233-1151-4550-A664-9B3BD69808F2}" type="presParOf" srcId="{43F227AC-31CD-4DD2-AD86-AE4BAF1E9E6C}" destId="{6C06D7F2-692D-4BEE-A9D4-E8CD25707899}" srcOrd="11" destOrd="0" presId="urn:microsoft.com/office/officeart/2005/8/layout/list1"/>
    <dgm:cxn modelId="{A3530BEF-4634-4776-A278-853FCE23B077}" type="presParOf" srcId="{43F227AC-31CD-4DD2-AD86-AE4BAF1E9E6C}" destId="{2A5FC573-5B6F-46BC-BB02-1906FBECB309}" srcOrd="12" destOrd="0" presId="urn:microsoft.com/office/officeart/2005/8/layout/list1"/>
    <dgm:cxn modelId="{170F4894-16D9-46A2-B820-ED328BA66712}" type="presParOf" srcId="{2A5FC573-5B6F-46BC-BB02-1906FBECB309}" destId="{E53A6C87-533F-46ED-B293-7C5DBD352768}" srcOrd="0" destOrd="0" presId="urn:microsoft.com/office/officeart/2005/8/layout/list1"/>
    <dgm:cxn modelId="{127AC19A-E09A-4EF5-94D3-929CFC19F0B1}" type="presParOf" srcId="{2A5FC573-5B6F-46BC-BB02-1906FBECB309}" destId="{0BBA6FB0-59E0-449D-9A4C-86F7E8358C8B}" srcOrd="1" destOrd="0" presId="urn:microsoft.com/office/officeart/2005/8/layout/list1"/>
    <dgm:cxn modelId="{8A3D751F-2B30-4BD3-B840-D0D21841C01F}" type="presParOf" srcId="{43F227AC-31CD-4DD2-AD86-AE4BAF1E9E6C}" destId="{EAB6540B-4C06-4DA4-9E64-78D5E3F423F7}" srcOrd="13" destOrd="0" presId="urn:microsoft.com/office/officeart/2005/8/layout/list1"/>
    <dgm:cxn modelId="{EAF0B23A-7287-42FC-800E-65B3F513D7F6}" type="presParOf" srcId="{43F227AC-31CD-4DD2-AD86-AE4BAF1E9E6C}" destId="{A623791A-8A37-4BA7-B996-2B1F7263B1C7}" srcOrd="14" destOrd="0" presId="urn:microsoft.com/office/officeart/2005/8/layout/list1"/>
    <dgm:cxn modelId="{D1D660EB-5244-4695-B722-BDC052843E44}" type="presParOf" srcId="{43F227AC-31CD-4DD2-AD86-AE4BAF1E9E6C}" destId="{F8BBFDF2-FAE4-4B48-B6B9-A36E851EF505}" srcOrd="15" destOrd="0" presId="urn:microsoft.com/office/officeart/2005/8/layout/list1"/>
    <dgm:cxn modelId="{6E29EA7B-ADC1-4F0B-8F86-4B6C8DCCF328}" type="presParOf" srcId="{43F227AC-31CD-4DD2-AD86-AE4BAF1E9E6C}" destId="{E5DF2A20-A74F-40F3-8A0F-1698E212C8CE}" srcOrd="16" destOrd="0" presId="urn:microsoft.com/office/officeart/2005/8/layout/list1"/>
    <dgm:cxn modelId="{C37F6892-9EC9-4AB0-84FC-3208F9E2A521}" type="presParOf" srcId="{E5DF2A20-A74F-40F3-8A0F-1698E212C8CE}" destId="{21B04ED2-05F0-4397-9E85-C2928B33441B}" srcOrd="0" destOrd="0" presId="urn:microsoft.com/office/officeart/2005/8/layout/list1"/>
    <dgm:cxn modelId="{88B521EA-A828-4018-B393-342D5927E9D7}" type="presParOf" srcId="{E5DF2A20-A74F-40F3-8A0F-1698E212C8CE}" destId="{819BD459-3430-4ABA-9570-3E48C326CAEA}" srcOrd="1" destOrd="0" presId="urn:microsoft.com/office/officeart/2005/8/layout/list1"/>
    <dgm:cxn modelId="{7351F35A-DCAE-4868-8BF9-DD497644CD1A}" type="presParOf" srcId="{43F227AC-31CD-4DD2-AD86-AE4BAF1E9E6C}" destId="{499CDB4C-A4DA-4FF7-B40B-3F305A4A7FD2}" srcOrd="17" destOrd="0" presId="urn:microsoft.com/office/officeart/2005/8/layout/list1"/>
    <dgm:cxn modelId="{BBDF34B5-7733-40F1-9D00-B824DC60F257}" type="presParOf" srcId="{43F227AC-31CD-4DD2-AD86-AE4BAF1E9E6C}" destId="{DB9C12B8-F536-4A3E-AF7F-7DD81780599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D4A9D6-AC4E-49C3-A383-0340C79D45B2}">
      <dsp:nvSpPr>
        <dsp:cNvPr id="0" name=""/>
        <dsp:cNvSpPr/>
      </dsp:nvSpPr>
      <dsp:spPr>
        <a:xfrm>
          <a:off x="0" y="209"/>
          <a:ext cx="8928993" cy="52682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и осуществление учета поступлений в бюджетную систему Российской Федерации 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и их распределения между бюджетами бюджетной системы Российской Федерации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718" y="25927"/>
        <a:ext cx="8877557" cy="475393"/>
      </dsp:txXfrm>
    </dsp:sp>
    <dsp:sp modelId="{B80CDBA2-60B3-40A8-B829-06B64DEF4666}">
      <dsp:nvSpPr>
        <dsp:cNvPr id="0" name=""/>
        <dsp:cNvSpPr/>
      </dsp:nvSpPr>
      <dsp:spPr>
        <a:xfrm>
          <a:off x="0" y="527090"/>
          <a:ext cx="8928993" cy="54413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и осуществление электронных расчетов в системе банковских расчетов между УФК 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и учреждением Банка России, кредитными организациями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62" y="553652"/>
        <a:ext cx="8875869" cy="491006"/>
      </dsp:txXfrm>
    </dsp:sp>
    <dsp:sp modelId="{F5B9FA80-E5C8-466A-9B19-5664F2624DF7}">
      <dsp:nvSpPr>
        <dsp:cNvPr id="0" name=""/>
        <dsp:cNvSpPr/>
      </dsp:nvSpPr>
      <dsp:spPr>
        <a:xfrm>
          <a:off x="0" y="1071318"/>
          <a:ext cx="8928993" cy="1356576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III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Осуществление и учет операций со средствами федерального бюджета, средствами дополнительного  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бюджетного финансирования, средствами, поступающими во временное распоряжение получателей средств 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федерального бюджета, средствами бюджета Союзного государства, средствами для финансирования 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мероприятий по оперативно-розыскной деятельности, средствами федеральных бюджетных (автономных) 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учреждений и иных неучастников бюджетного процесса, средствами обязательного медицинского 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страхования, поступающими федеральным бюджетным (автономным) учреждениям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223" y="1137541"/>
        <a:ext cx="8796547" cy="1224130"/>
      </dsp:txXfrm>
    </dsp:sp>
    <dsp:sp modelId="{975016F3-7DC3-46AE-A162-004A8D01FB7C}">
      <dsp:nvSpPr>
        <dsp:cNvPr id="0" name=""/>
        <dsp:cNvSpPr/>
      </dsp:nvSpPr>
      <dsp:spPr>
        <a:xfrm>
          <a:off x="0" y="2427992"/>
          <a:ext cx="8928993" cy="383743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IV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. Ведение федеральных реестров</a:t>
          </a: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33" y="2446725"/>
        <a:ext cx="8891527" cy="346277"/>
      </dsp:txXfrm>
    </dsp:sp>
    <dsp:sp modelId="{E0BF76FD-70E6-45BC-92C7-B69825756FD9}">
      <dsp:nvSpPr>
        <dsp:cNvPr id="0" name=""/>
        <dsp:cNvSpPr/>
      </dsp:nvSpPr>
      <dsp:spPr>
        <a:xfrm>
          <a:off x="0" y="2811833"/>
          <a:ext cx="8928993" cy="1089321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Кассовое обслуживание исполнения бюджета субъекта Российской Федерации (местных бюджетов), бюджетов 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государственных внебюджетных фондов, учет операций со средствами бюджетных (автономных) учреждений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субъекта Российской Федерации (муниципальных бюджетных (автономных) учреждений) и иных неучастников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бюджетного процесса субъекта Российской Федерации (муниципальных неучастников бюджетного процесса)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176" y="2865009"/>
        <a:ext cx="8822641" cy="982969"/>
      </dsp:txXfrm>
    </dsp:sp>
    <dsp:sp modelId="{78B7851A-6152-4C79-A85F-263107D153B4}">
      <dsp:nvSpPr>
        <dsp:cNvPr id="0" name=""/>
        <dsp:cNvSpPr/>
      </dsp:nvSpPr>
      <dsp:spPr>
        <a:xfrm>
          <a:off x="0" y="3901252"/>
          <a:ext cx="8928993" cy="681087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Ведение бюджетного и казначейского учета и формирование отчетности по операциям бюджетов бюджетной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системы Российской Федерации, бюджета Союзного государства, операциям со средствами неучастников 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бюджетного процесса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248" y="3934500"/>
        <a:ext cx="8862497" cy="614591"/>
      </dsp:txXfrm>
    </dsp:sp>
    <dsp:sp modelId="{F0AD4AB3-0A87-43F9-B997-566CB92F0709}">
      <dsp:nvSpPr>
        <dsp:cNvPr id="0" name=""/>
        <dsp:cNvSpPr/>
      </dsp:nvSpPr>
      <dsp:spPr>
        <a:xfrm>
          <a:off x="0" y="4582437"/>
          <a:ext cx="8928993" cy="591157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и осуществление централизованного ведения бухгалтерского (бюджетного) учета</a:t>
          </a:r>
          <a:b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и формирования  бюджетной (бухгалтерской) отчетности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58" y="4611295"/>
        <a:ext cx="8871277" cy="533441"/>
      </dsp:txXfrm>
    </dsp:sp>
    <dsp:sp modelId="{337FF334-0712-45E7-8041-0A85E1BD36D2}">
      <dsp:nvSpPr>
        <dsp:cNvPr id="0" name=""/>
        <dsp:cNvSpPr/>
      </dsp:nvSpPr>
      <dsp:spPr>
        <a:xfrm>
          <a:off x="0" y="5173693"/>
          <a:ext cx="8928993" cy="343375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VIII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Правовое обеспечение деятельности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762" y="5190455"/>
        <a:ext cx="8895469" cy="3098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6FB674-C13C-4811-9307-9570FF6375F1}">
      <dsp:nvSpPr>
        <dsp:cNvPr id="0" name=""/>
        <dsp:cNvSpPr/>
      </dsp:nvSpPr>
      <dsp:spPr>
        <a:xfrm>
          <a:off x="0" y="0"/>
          <a:ext cx="8784976" cy="30507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IX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и осуществление внутреннего контроля и внутреннего аудита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892" y="14892"/>
        <a:ext cx="8755192" cy="275286"/>
      </dsp:txXfrm>
    </dsp:sp>
    <dsp:sp modelId="{C86793A8-4331-40E5-B289-0FB65779AFD2}">
      <dsp:nvSpPr>
        <dsp:cNvPr id="0" name=""/>
        <dsp:cNvSpPr/>
      </dsp:nvSpPr>
      <dsp:spPr>
        <a:xfrm>
          <a:off x="0" y="394880"/>
          <a:ext cx="8784976" cy="27967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Информационно-техническое обеспечение деятельности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3" y="408533"/>
        <a:ext cx="8757670" cy="252373"/>
      </dsp:txXfrm>
    </dsp:sp>
    <dsp:sp modelId="{549EA4AE-48D6-4AB1-8C40-6ACE340C2E18}">
      <dsp:nvSpPr>
        <dsp:cNvPr id="0" name=""/>
        <dsp:cNvSpPr/>
      </dsp:nvSpPr>
      <dsp:spPr>
        <a:xfrm>
          <a:off x="0" y="754940"/>
          <a:ext cx="8784976" cy="275748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кадровой работы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461" y="768401"/>
        <a:ext cx="8758054" cy="248826"/>
      </dsp:txXfrm>
    </dsp:sp>
    <dsp:sp modelId="{2FB6A66B-D94B-4B7F-A081-45FEFD07625C}">
      <dsp:nvSpPr>
        <dsp:cNvPr id="0" name=""/>
        <dsp:cNvSpPr/>
      </dsp:nvSpPr>
      <dsp:spPr>
        <a:xfrm>
          <a:off x="0" y="1108449"/>
          <a:ext cx="8784976" cy="27967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XII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работы по профилактике коррупционных и иных правонарушений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3" y="1122102"/>
        <a:ext cx="8757670" cy="252373"/>
      </dsp:txXfrm>
    </dsp:sp>
    <dsp:sp modelId="{AB2E8C7C-1FC5-4293-B4B0-21FAD332935E}">
      <dsp:nvSpPr>
        <dsp:cNvPr id="0" name=""/>
        <dsp:cNvSpPr/>
      </dsp:nvSpPr>
      <dsp:spPr>
        <a:xfrm>
          <a:off x="0" y="1465889"/>
          <a:ext cx="8784976" cy="27967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XIII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Административно-финансовое обеспечение деятельности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3" y="1479542"/>
        <a:ext cx="8757670" cy="252373"/>
      </dsp:txXfrm>
    </dsp:sp>
    <dsp:sp modelId="{CEA8E407-E6E0-480E-98E4-B738D04C2747}">
      <dsp:nvSpPr>
        <dsp:cNvPr id="0" name=""/>
        <dsp:cNvSpPr/>
      </dsp:nvSpPr>
      <dsp:spPr>
        <a:xfrm>
          <a:off x="0" y="1823329"/>
          <a:ext cx="8784976" cy="27967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XIV</a:t>
          </a:r>
          <a:r>
            <a:rPr lang="ru-RU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работы в сфере закупок товаров, работ, услуг для обеспечения государственных нужд</a:t>
          </a:r>
          <a:endParaRPr lang="ru-RU" sz="1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3" y="1836982"/>
        <a:ext cx="8757670" cy="252373"/>
      </dsp:txXfrm>
    </dsp:sp>
    <dsp:sp modelId="{9055EF95-9F40-4C5F-9C2F-A700FD574B88}">
      <dsp:nvSpPr>
        <dsp:cNvPr id="0" name=""/>
        <dsp:cNvSpPr/>
      </dsp:nvSpPr>
      <dsp:spPr>
        <a:xfrm>
          <a:off x="0" y="2168868"/>
          <a:ext cx="8784976" cy="27967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XV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Технологическое обеспечение деятельности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3" y="2182521"/>
        <a:ext cx="8757670" cy="252373"/>
      </dsp:txXfrm>
    </dsp:sp>
    <dsp:sp modelId="{395EEE3F-B561-44B7-96E1-E7A0C8D671BA}">
      <dsp:nvSpPr>
        <dsp:cNvPr id="0" name=""/>
        <dsp:cNvSpPr/>
      </dsp:nvSpPr>
      <dsp:spPr>
        <a:xfrm>
          <a:off x="0" y="2538208"/>
          <a:ext cx="8784976" cy="26038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XVI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Обеспечение режима секретности и безопасности информации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711" y="2550919"/>
        <a:ext cx="8759554" cy="234967"/>
      </dsp:txXfrm>
    </dsp:sp>
    <dsp:sp modelId="{DBF1C632-B758-46A6-AFBD-933679FA69A1}">
      <dsp:nvSpPr>
        <dsp:cNvPr id="0" name=""/>
        <dsp:cNvSpPr/>
      </dsp:nvSpPr>
      <dsp:spPr>
        <a:xfrm>
          <a:off x="0" y="2876358"/>
          <a:ext cx="8784976" cy="53703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XVII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Организация мобилизационной подготовки, гражданской обороны и обеспечения устойчивости деятельности Федерального казначейства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16" y="2902574"/>
        <a:ext cx="8732544" cy="484598"/>
      </dsp:txXfrm>
    </dsp:sp>
    <dsp:sp modelId="{0604584E-4AA7-4410-8C7A-F6FFF74283AD}">
      <dsp:nvSpPr>
        <dsp:cNvPr id="0" name=""/>
        <dsp:cNvSpPr/>
      </dsp:nvSpPr>
      <dsp:spPr>
        <a:xfrm>
          <a:off x="0" y="3491148"/>
          <a:ext cx="8784976" cy="27967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XVIII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.Организационно-аналитическое обеспечение контрольной деятельности в финансово-бюджетной сфере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3" y="3504801"/>
        <a:ext cx="8757670" cy="252373"/>
      </dsp:txXfrm>
    </dsp:sp>
    <dsp:sp modelId="{07646D2F-0079-41A2-AA5B-E2516F5D0BA1}">
      <dsp:nvSpPr>
        <dsp:cNvPr id="0" name=""/>
        <dsp:cNvSpPr/>
      </dsp:nvSpPr>
      <dsp:spPr>
        <a:xfrm>
          <a:off x="0" y="3848588"/>
          <a:ext cx="8784976" cy="27967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XIX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Осуществление контроля в финансово-бюджетной сфере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3" y="3862241"/>
        <a:ext cx="8757670" cy="252373"/>
      </dsp:txXfrm>
    </dsp:sp>
    <dsp:sp modelId="{586DC0A3-1F47-4E11-9D07-1255E7AA9F47}">
      <dsp:nvSpPr>
        <dsp:cNvPr id="0" name=""/>
        <dsp:cNvSpPr/>
      </dsp:nvSpPr>
      <dsp:spPr>
        <a:xfrm>
          <a:off x="0" y="4206028"/>
          <a:ext cx="8784976" cy="27967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XX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Осуществление </a:t>
          </a:r>
          <a:r>
            <a:rPr lang="ru-RU" sz="1400" u="none" kern="1200" dirty="0" smtClean="0">
              <a:uFillTx/>
              <a:latin typeface="Times New Roman" panose="02020603050405020304" pitchFamily="18" charset="0"/>
              <a:cs typeface="Times New Roman" panose="02020603050405020304" pitchFamily="18" charset="0"/>
            </a:rPr>
            <a:t>надзора за аудиторской деятельностью</a:t>
          </a:r>
          <a:endParaRPr lang="ru-RU" sz="14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3" y="4219681"/>
        <a:ext cx="8757670" cy="252373"/>
      </dsp:txXfrm>
    </dsp:sp>
    <dsp:sp modelId="{0A171D39-96B2-464D-BADE-7B7F39704291}">
      <dsp:nvSpPr>
        <dsp:cNvPr id="0" name=""/>
        <dsp:cNvSpPr/>
      </dsp:nvSpPr>
      <dsp:spPr>
        <a:xfrm>
          <a:off x="0" y="4563468"/>
          <a:ext cx="8784976" cy="53703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XXI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бюджетного кредита на пополнение остатков средств на счетах бюджета субъекта Российской Федерации (местных бюджетов)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16" y="4589684"/>
        <a:ext cx="8732544" cy="484598"/>
      </dsp:txXfrm>
    </dsp:sp>
    <dsp:sp modelId="{4FD5B683-AA7B-4762-9311-635790AFB96B}">
      <dsp:nvSpPr>
        <dsp:cNvPr id="0" name=""/>
        <dsp:cNvSpPr/>
      </dsp:nvSpPr>
      <dsp:spPr>
        <a:xfrm>
          <a:off x="0" y="5178258"/>
          <a:ext cx="8784976" cy="27967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XXII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Казначейское сопровождение бюджетных средств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3" y="5191911"/>
        <a:ext cx="8757670" cy="2523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E77FE-248B-4173-9983-B2A612CE00DE}">
      <dsp:nvSpPr>
        <dsp:cNvPr id="0" name=""/>
        <dsp:cNvSpPr/>
      </dsp:nvSpPr>
      <dsp:spPr>
        <a:xfrm>
          <a:off x="0" y="144013"/>
          <a:ext cx="864096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EDC422-4627-47D3-81B2-C51D93D5363D}">
      <dsp:nvSpPr>
        <dsp:cNvPr id="0" name=""/>
        <dsp:cNvSpPr/>
      </dsp:nvSpPr>
      <dsp:spPr>
        <a:xfrm>
          <a:off x="432048" y="85677"/>
          <a:ext cx="7920917" cy="53136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Представления Счетной палаты Российской Федерации</a:t>
          </a:r>
          <a:endParaRPr lang="ru-RU" sz="16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987" y="111616"/>
        <a:ext cx="7869039" cy="479482"/>
      </dsp:txXfrm>
    </dsp:sp>
    <dsp:sp modelId="{B8629770-8C7E-497C-85BD-157125DD0CC8}">
      <dsp:nvSpPr>
        <dsp:cNvPr id="0" name=""/>
        <dsp:cNvSpPr/>
      </dsp:nvSpPr>
      <dsp:spPr>
        <a:xfrm>
          <a:off x="0" y="1296145"/>
          <a:ext cx="864096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B09EC-748E-442F-9232-AA6115B8C300}">
      <dsp:nvSpPr>
        <dsp:cNvPr id="0" name=""/>
        <dsp:cNvSpPr/>
      </dsp:nvSpPr>
      <dsp:spPr>
        <a:xfrm>
          <a:off x="432048" y="902157"/>
          <a:ext cx="7920917" cy="1343357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Нарушения, установленные по результатам проведенных  контрольных </a:t>
          </a:r>
          <a:br>
            <a:rPr lang="ru-RU" sz="16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аудиторских мероприятий, осуществленных контрольно-аудиторским подразделением Федерального казначейства, в том числе нарушения, влекущие за собой наступление ответственности, предусмотренной законодательными и иными нормативными правовыми актами Российской Федерации</a:t>
          </a:r>
          <a:endParaRPr lang="ru-RU" sz="16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7625" y="967734"/>
        <a:ext cx="7789763" cy="1212203"/>
      </dsp:txXfrm>
    </dsp:sp>
    <dsp:sp modelId="{E7D3077D-C4EC-4EC9-B00F-712F3B49E1EF}">
      <dsp:nvSpPr>
        <dsp:cNvPr id="0" name=""/>
        <dsp:cNvSpPr/>
      </dsp:nvSpPr>
      <dsp:spPr>
        <a:xfrm>
          <a:off x="0" y="2592287"/>
          <a:ext cx="864096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6BE27-F7E1-4846-929F-7F7ED7E5455A}">
      <dsp:nvSpPr>
        <dsp:cNvPr id="0" name=""/>
        <dsp:cNvSpPr/>
      </dsp:nvSpPr>
      <dsp:spPr>
        <a:xfrm>
          <a:off x="432048" y="2530634"/>
          <a:ext cx="7920917" cy="53136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Информация, поступившая от правоохранительных органов</a:t>
          </a:r>
          <a:endParaRPr lang="ru-RU" sz="16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987" y="2556573"/>
        <a:ext cx="7869039" cy="479482"/>
      </dsp:txXfrm>
    </dsp:sp>
    <dsp:sp modelId="{A623791A-8A37-4BA7-B996-2B1F7263B1C7}">
      <dsp:nvSpPr>
        <dsp:cNvPr id="0" name=""/>
        <dsp:cNvSpPr/>
      </dsp:nvSpPr>
      <dsp:spPr>
        <a:xfrm>
          <a:off x="0" y="3384377"/>
          <a:ext cx="864096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A6FB0-59E0-449D-9A4C-86F7E8358C8B}">
      <dsp:nvSpPr>
        <dsp:cNvPr id="0" name=""/>
        <dsp:cNvSpPr/>
      </dsp:nvSpPr>
      <dsp:spPr>
        <a:xfrm>
          <a:off x="432048" y="3347114"/>
          <a:ext cx="7920917" cy="53136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Обращения граждан и организаций</a:t>
          </a:r>
          <a:endParaRPr lang="ru-RU" sz="16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987" y="3373053"/>
        <a:ext cx="7869039" cy="479482"/>
      </dsp:txXfrm>
    </dsp:sp>
    <dsp:sp modelId="{DB9C12B8-F536-4A3E-AF7F-7DD817805997}">
      <dsp:nvSpPr>
        <dsp:cNvPr id="0" name=""/>
        <dsp:cNvSpPr/>
      </dsp:nvSpPr>
      <dsp:spPr>
        <a:xfrm>
          <a:off x="0" y="4248471"/>
          <a:ext cx="864096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9BD459-3430-4ABA-9570-3E48C326CAEA}">
      <dsp:nvSpPr>
        <dsp:cNvPr id="0" name=""/>
        <dsp:cNvSpPr/>
      </dsp:nvSpPr>
      <dsp:spPr>
        <a:xfrm>
          <a:off x="432048" y="4163594"/>
          <a:ext cx="7920856" cy="53136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массовой информации</a:t>
          </a:r>
          <a:endParaRPr lang="ru-RU" sz="16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987" y="4189533"/>
        <a:ext cx="7868978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0.10582</cdr:x>
      <cdr:y>0.11312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251520" y="-1218238"/>
          <a:ext cx="914386" cy="4968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1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млрд </a:t>
          </a:r>
        </a:p>
        <a:p xmlns:a="http://schemas.openxmlformats.org/drawingml/2006/main">
          <a:pPr algn="ctr"/>
          <a:r>
            <a:rPr lang="ru-RU" sz="11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рублей</a:t>
          </a:r>
          <a:endParaRPr lang="ru-RU" sz="1100" b="1" dirty="0">
            <a:solidFill>
              <a:schemeClr val="accent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0.93333</cdr:x>
      <cdr:y>0.92953</cdr:y>
    </cdr:from>
    <cdr:to>
      <cdr:x>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064896" y="4082970"/>
          <a:ext cx="576064" cy="309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годы</a:t>
          </a:r>
          <a:endParaRPr lang="ru-RU" sz="1100" b="1" dirty="0">
            <a:solidFill>
              <a:schemeClr val="accent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557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8" tIns="45989" rIns="91978" bIns="459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536" y="0"/>
            <a:ext cx="2946557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8" tIns="45989" rIns="91978" bIns="459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BAAA5C1-A7D4-411A-AFBD-9DE6C3A6ADEB}" type="datetimeFigureOut">
              <a:rPr lang="ru-RU"/>
              <a:pPr>
                <a:defRPr/>
              </a:pPr>
              <a:t>02.07.2018</a:t>
            </a:fld>
            <a:endParaRPr lang="ru-RU" dirty="0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9120"/>
            <a:ext cx="2946557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8" tIns="45989" rIns="91978" bIns="459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536" y="9429120"/>
            <a:ext cx="2946557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8" tIns="45989" rIns="91978" bIns="459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F2B5434-9BBF-407C-8B87-5D986EC4F7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69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4973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2" tIns="46180" rIns="92362" bIns="46180" numCol="1" anchor="t" anchorCtr="0" compatLnSpc="1">
            <a:prstTxWarp prst="textNoShape">
              <a:avLst/>
            </a:prstTxWarp>
          </a:bodyPr>
          <a:lstStyle>
            <a:lvl1pPr defTabSz="9213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118" y="0"/>
            <a:ext cx="2944972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2" tIns="46180" rIns="92362" bIns="46180" numCol="1" anchor="t" anchorCtr="0" compatLnSpc="1">
            <a:prstTxWarp prst="textNoShape">
              <a:avLst/>
            </a:prstTxWarp>
          </a:bodyPr>
          <a:lstStyle>
            <a:lvl1pPr algn="r" defTabSz="921375">
              <a:defRPr sz="1200">
                <a:latin typeface="Arial" charset="0"/>
              </a:defRPr>
            </a:lvl1pPr>
          </a:lstStyle>
          <a:p>
            <a:pPr>
              <a:defRPr/>
            </a:pPr>
            <a:fld id="{F4E311B4-BAEE-4169-9534-D22170B69094}" type="datetimeFigureOut">
              <a:rPr lang="ru-RU"/>
              <a:pPr>
                <a:defRPr/>
              </a:pPr>
              <a:t>02.07.2018</a:t>
            </a:fld>
            <a:endParaRPr lang="ru-RU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2950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3" y="4715353"/>
            <a:ext cx="5438457" cy="446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2" tIns="46180" rIns="92362" bIns="461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9120"/>
            <a:ext cx="294497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2" tIns="46180" rIns="92362" bIns="46180" numCol="1" anchor="b" anchorCtr="0" compatLnSpc="1">
            <a:prstTxWarp prst="textNoShape">
              <a:avLst/>
            </a:prstTxWarp>
          </a:bodyPr>
          <a:lstStyle>
            <a:lvl1pPr defTabSz="9213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118" y="9429120"/>
            <a:ext cx="2944972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2" tIns="46180" rIns="92362" bIns="46180" numCol="1" anchor="b" anchorCtr="0" compatLnSpc="1">
            <a:prstTxWarp prst="textNoShape">
              <a:avLst/>
            </a:prstTxWarp>
          </a:bodyPr>
          <a:lstStyle>
            <a:lvl1pPr algn="r" defTabSz="921375">
              <a:defRPr sz="1200">
                <a:latin typeface="Arial" charset="0"/>
              </a:defRPr>
            </a:lvl1pPr>
          </a:lstStyle>
          <a:p>
            <a:pPr>
              <a:defRPr/>
            </a:pPr>
            <a:fld id="{8A406D7E-22E0-4914-A27F-C98D823F88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5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06D7E-22E0-4914-A27F-C98D823F887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595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06D7E-22E0-4914-A27F-C98D823F8877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304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5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89B5E-3A00-41F6-A912-1EDB26D08DEE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FFEFB-5848-4977-B8C9-18BAD6CB9B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B9FBE-F8C2-40A2-9950-A1DB46E18E39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99A8C-9C32-43DC-8441-3CD6228234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00608-FF49-47CE-8610-A6D0CC5FAAF8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B7A7-0266-4043-8A5F-240B4F61A1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15890"/>
            <a:ext cx="8229600" cy="6010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F9669-8628-4AD1-A068-D1132F5EB4B7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1AAE2-FF68-4DDB-BFFC-9B75B5F4AB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5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88D34-DDA8-4423-9BAC-9F48B0F3FE65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FFEFB-5848-4977-B8C9-18BAD6CB9B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6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E56F7-E380-4D8B-ABB0-C563120841B2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00247-F3AF-41E2-BF51-E552BA788BC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68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6A159-6B63-4E8A-AA58-6505E146A5E1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D46F-9CCA-4554-99A0-C8254B568BD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50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B8842-657E-4DB1-8BAD-AFBE2C2B1FE7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1E09A-28A1-4D97-B3DE-BCE2B6DE90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27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A1ED4-47CB-42C3-A9F1-4AB4C023F97D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DBA72-9E96-43DF-90DA-7F41FF45DC1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40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BCF74-C5C2-477A-9C64-B6722F69F09F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AEC0-F651-4E8B-BA48-BA20A1D971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E65FA-6E86-47A7-B0AE-544A09D34C99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AB88-99DC-443C-8100-5276B671E5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66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16188-9FE0-4963-A7D3-62868BA7EE7B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00247-F3AF-41E2-BF51-E552BA788B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2DA03-C351-4279-9854-899317D5ED69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711CC-71D3-43AF-9047-CE1921F8E1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7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FFF87-F345-4567-9C37-E777DE0C6920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06A2C-6827-4CC0-8897-FE8911FC8F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50A1C-1A1C-4B2F-9F80-CC4D0F663D93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99A8C-9C32-43DC-8441-3CD6228234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12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812D1-E37C-491A-9C27-822DEBC99318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B7A7-0266-4043-8A5F-240B4F61A12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45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15890"/>
            <a:ext cx="8229600" cy="6010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2112C-E281-4F21-93B5-13F9D62F569B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1AAE2-FF68-4DDB-BFFC-9B75B5F4AB8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75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43A18-53C9-4861-ACB4-72BFD9493AF8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D46F-9CCA-4554-99A0-C8254B568B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58E35-8857-487F-AB3E-DEE8C50338EC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1E09A-28A1-4D97-B3DE-BCE2B6DE90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31216-B75F-4527-83B5-9ECDEF950F24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DBA72-9E96-43DF-90DA-7F41FF45DC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733CD-FDE7-4015-ABDD-F31DA52C5BEC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AEC0-F651-4E8B-BA48-BA20A1D971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3A94A-9F83-4822-90EC-9DB843261F71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AB88-99DC-443C-8100-5276B671E5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06DF3-A138-47C0-9CB7-B7D5E84ED9C5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711CC-71D3-43AF-9047-CE1921F8E1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0216C-41C9-4016-BECF-A0353477BF90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06A2C-6827-4CC0-8897-FE8911FC8F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  <a:extLst>
              <a:ext uri="{BEBA8EAE-BF5A-486C-A8C5-ECC9F3942E4B}">
                <a14:imgProps xmlns:a14="http://schemas.microsoft.com/office/drawing/2010/main">
                  <a14:imgLayer r:embed="rId15"/>
                </a14:imgProps>
              </a:ext>
            </a:extLst>
          </a:blip>
          <a:srcRect/>
          <a:stretch>
            <a:fillRect t="1000" r="-9000" b="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90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EA319A1-EC54-402B-ADCC-5C130FCA9F09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7C7EB8-F86D-4802-9DCA-6292E2DA7E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  <a:extLst>
              <a:ext uri="{BEBA8EAE-BF5A-486C-A8C5-ECC9F3942E4B}">
                <a14:imgProps xmlns:a14="http://schemas.microsoft.com/office/drawing/2010/main">
                  <a14:imgLayer r:embed="rId15"/>
                </a14:imgProps>
              </a:ext>
            </a:extLst>
          </a:blip>
          <a:srcRect/>
          <a:stretch>
            <a:fillRect t="1000" r="-9000" b="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90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33178BC-A2B3-4ADA-A02C-6640CB86B736}" type="datetime1">
              <a:rPr lang="ru-RU" smtClean="0"/>
              <a:t>02.07.2018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7C7EB8-F86D-4802-9DCA-6292E2DA7E7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49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F45129F3FF2E4D61ED8AA1FFA54060DC13C084719200D9999304E442FA128F62C2965315910v8fD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899591" y="908720"/>
            <a:ext cx="7344816" cy="1631216"/>
          </a:xfrm>
          <a:prstGeom prst="rect">
            <a:avLst/>
          </a:prstGeom>
          <a:solidFill>
            <a:sysClr val="window" lastClr="FFFF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Федеральном казначействе </a:t>
            </a:r>
            <a:endParaRPr lang="ru-RU" sz="2000" b="1" kern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инструментов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предварительного контроля </a:t>
            </a:r>
            <a:endParaRPr lang="ru-RU" sz="2000" b="1" kern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функциональной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Федерального казначейства </a:t>
            </a:r>
            <a:endParaRPr lang="ru-RU" sz="2000" b="1" kern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казенного учреждения </a:t>
            </a:r>
            <a:endParaRPr lang="ru-RU" sz="2000" b="1" kern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обеспечению деятельности Казначейства России“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J:\partnerki-1-1024x68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679" y="2636912"/>
            <a:ext cx="4606643" cy="307187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860032" y="5949280"/>
            <a:ext cx="395703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</a:t>
            </a:r>
            <a:r>
              <a:rPr lang="ru-RU" sz="14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</a:p>
          <a:p>
            <a:pPr algn="r"/>
            <a:r>
              <a:rPr lang="ru-RU" sz="14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</a:t>
            </a:r>
            <a:r>
              <a:rPr lang="ru-RU" sz="14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и аудита</a:t>
            </a:r>
          </a:p>
          <a:p>
            <a:pPr algn="r"/>
            <a:r>
              <a:rPr lang="ru-RU" sz="14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А.В. Кашинцев</a:t>
            </a:r>
          </a:p>
        </p:txBody>
      </p:sp>
    </p:spTree>
    <p:extLst>
      <p:ext uri="{BB962C8B-B14F-4D97-AF65-F5344CB8AC3E}">
        <p14:creationId xmlns:p14="http://schemas.microsoft.com/office/powerpoint/2010/main" val="373419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94501" y="1986324"/>
            <a:ext cx="2173192" cy="12367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ЦАФК, </a:t>
            </a:r>
          </a:p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44483" y="4576606"/>
            <a:ext cx="2484332" cy="159322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b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доработке проектов карт внутреннего контроля</a:t>
            </a:r>
            <a:endParaRPr 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810002" y="2252999"/>
            <a:ext cx="3636573" cy="1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 flipV="1">
            <a:off x="2810003" y="2694193"/>
            <a:ext cx="3684498" cy="10245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706907" y="1432395"/>
            <a:ext cx="38427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о предоставлении проектов карт внутреннего контроля по рискоемким направлениям </a:t>
            </a:r>
            <a:b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направлениям, по которым имеется увеличение количества нарушений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99770" y="2753668"/>
            <a:ext cx="405703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рискоемким направлениям 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направлениям,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 имеется увеличение количества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2 рабочих дней с даты утверждения классификатора внутренних (операционных) казначейских рисков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8582" y="4221088"/>
            <a:ext cx="2709719" cy="23762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Предварительный внутренний контроль проектов карт внутреннего контроля на наличие процедур </a:t>
            </a:r>
            <a:br>
              <a:rPr lang="ru-R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операций по которым в деятельности ТОФК, ЦАФК были выявлены нарушения </a:t>
            </a:r>
            <a:br>
              <a:rPr lang="ru-R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контрольных </a:t>
            </a:r>
            <a:br>
              <a:rPr lang="ru-R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аудиторских мероприятий, </a:t>
            </a:r>
            <a:br>
              <a:rPr lang="ru-R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согласно уровня рисков по операциям, отраженным в классификаторе внутренних операционных рисков ФК</a:t>
            </a:r>
            <a:endParaRPr 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>
            <a:stCxn id="5" idx="2"/>
          </p:cNvCxnSpPr>
          <p:nvPr/>
        </p:nvCxnSpPr>
        <p:spPr>
          <a:xfrm>
            <a:off x="1643635" y="3149429"/>
            <a:ext cx="1" cy="1035861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4" idx="3"/>
          </p:cNvCxnSpPr>
          <p:nvPr/>
        </p:nvCxnSpPr>
        <p:spPr>
          <a:xfrm>
            <a:off x="3018301" y="5409220"/>
            <a:ext cx="3326182" cy="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7066748" y="3223028"/>
            <a:ext cx="0" cy="135357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183361" y="1924837"/>
            <a:ext cx="2632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810002" y="2773196"/>
            <a:ext cx="2632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74190" y="3930656"/>
            <a:ext cx="2632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928452" y="4984806"/>
            <a:ext cx="2632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681103" y="3239341"/>
            <a:ext cx="2632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067839" y="3501364"/>
            <a:ext cx="150067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рекомендаций</a:t>
            </a:r>
            <a:endParaRPr lang="ru-RU" sz="11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декабря года предшествующего планируемому)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3060600" y="159419"/>
            <a:ext cx="6114976" cy="942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Предварительный внутренний контроль </a:t>
            </a:r>
            <a:b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карт </a:t>
            </a:r>
            <a:r>
              <a:rPr lang="ru-RU" alt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</a:t>
            </a:r>
          </a:p>
          <a:p>
            <a:pPr eaLnBrk="1" hangingPunct="1">
              <a:defRPr/>
            </a:pPr>
            <a:r>
              <a:rPr lang="ru-RU" altLang="ru-RU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рискоемким направлениям и направлениям, </a:t>
            </a:r>
            <a:br>
              <a:rPr lang="ru-RU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которым имеется увеличение количества нарушений</a:t>
            </a:r>
            <a:r>
              <a:rPr lang="ru-RU" altLang="ru-RU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56232" y="1893039"/>
            <a:ext cx="2174806" cy="1256390"/>
          </a:xfrm>
          <a:prstGeom prst="rect">
            <a:avLst/>
          </a:prstGeom>
          <a:solidFill>
            <a:srgbClr val="83CE3E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внутреннего контроля </a:t>
            </a:r>
            <a:r>
              <a:rPr lang="ru-RU" sz="14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аудита</a:t>
            </a:r>
          </a:p>
        </p:txBody>
      </p:sp>
    </p:spTree>
    <p:extLst>
      <p:ext uri="{BB962C8B-B14F-4D97-AF65-F5344CB8AC3E}">
        <p14:creationId xmlns:p14="http://schemas.microsoft.com/office/powerpoint/2010/main" val="146973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1"/>
          <p:cNvSpPr txBox="1">
            <a:spLocks/>
          </p:cNvSpPr>
          <p:nvPr/>
        </p:nvSpPr>
        <p:spPr bwMode="auto">
          <a:xfrm>
            <a:off x="2607822" y="170947"/>
            <a:ext cx="6558821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Мониторинг </a:t>
            </a:r>
            <a:r>
              <a:rPr lang="ru-RU" alt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отдельных </a:t>
            </a: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приказов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alt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казначейства, направляемых </a:t>
            </a: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</a:t>
            </a:r>
            <a:endParaRPr lang="ru-RU" altLang="ru-RU" sz="14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 и ФКУ «ЦОКР»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7405" y="1264159"/>
            <a:ext cx="2560379" cy="129770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10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издание </a:t>
            </a:r>
            <a:r>
              <a:rPr lang="ru-RU" alt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приказов </a:t>
            </a:r>
            <a:r>
              <a:rPr lang="ru-RU" alt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ФК, направляемых для </a:t>
            </a:r>
            <a:r>
              <a:rPr lang="ru-RU" alt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</a:t>
            </a:r>
            <a:r>
              <a:rPr lang="ru-RU" alt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 </a:t>
            </a:r>
            <a:r>
              <a:rPr lang="ru-RU" alt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</a:t>
            </a:r>
          </a:p>
          <a:p>
            <a:pPr lvl="0" algn="just"/>
            <a:r>
              <a:rPr lang="ru-RU" alt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включение </a:t>
            </a:r>
            <a:r>
              <a:rPr lang="ru-RU" altLang="ru-RU" sz="11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УВКиА</a:t>
            </a:r>
            <a:r>
              <a:rPr lang="ru-RU" altLang="ru-RU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рассылки </a:t>
            </a:r>
            <a:r>
              <a:rPr lang="ru-RU" alt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 </a:t>
            </a:r>
            <a:r>
              <a:rPr lang="ru-RU" altLang="ru-RU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ФК, согласно </a:t>
            </a:r>
            <a:r>
              <a:rPr lang="ru-RU" alt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критериям* </a:t>
            </a:r>
            <a:endParaRPr lang="ru-RU" altLang="ru-RU" sz="1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7406" y="5028122"/>
            <a:ext cx="3260858" cy="1727137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*Критерии отбора отдельных приказов ФК для проведения мониторинга:</a:t>
            </a:r>
          </a:p>
          <a:p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 установленным сроком исполнения;</a:t>
            </a:r>
          </a:p>
          <a:p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распространяющиеся (системные) </a:t>
            </a:r>
            <a:b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на все ТОФК и ФКУ «ЦОКР»</a:t>
            </a:r>
          </a:p>
        </p:txBody>
      </p:sp>
      <p:sp>
        <p:nvSpPr>
          <p:cNvPr id="46" name="Левая фигурная скобка 45"/>
          <p:cNvSpPr/>
          <p:nvPr/>
        </p:nvSpPr>
        <p:spPr>
          <a:xfrm>
            <a:off x="3328264" y="1082581"/>
            <a:ext cx="504056" cy="444284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89343" y="1082580"/>
            <a:ext cx="1686516" cy="11942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ТОФК, ФКУ «ЦОКР» проинформировал </a:t>
            </a:r>
            <a:b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требований вновь принятого правового акта в полном объеме 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706086" y="2515702"/>
            <a:ext cx="1686516" cy="1151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ТОФК, ФКУ «ЦОКР» </a:t>
            </a:r>
            <a:b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не в полной мере исполнил требования вновь принятого правового акта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689343" y="4215054"/>
            <a:ext cx="1686516" cy="13103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ТОФК, ФКУ «ЦОКР» </a:t>
            </a:r>
            <a:b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не выполнил требования вновь принятого правового акта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768281" y="2394270"/>
            <a:ext cx="2952326" cy="12426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объяснений от руководства ТОФК, ФКУ «ЦОКР» , анализ причин неисполнения вновь принятого правового акта,  поручение </a:t>
            </a:r>
            <a:b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требований </a:t>
            </a:r>
            <a:b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 указанием срока</a:t>
            </a:r>
          </a:p>
        </p:txBody>
      </p:sp>
      <p:sp>
        <p:nvSpPr>
          <p:cNvPr id="53" name="Стрелка вправо с вырезом 52"/>
          <p:cNvSpPr/>
          <p:nvPr/>
        </p:nvSpPr>
        <p:spPr>
          <a:xfrm>
            <a:off x="5392602" y="1506091"/>
            <a:ext cx="375678" cy="378042"/>
          </a:xfrm>
          <a:prstGeom prst="notchedRightArrow">
            <a:avLst>
              <a:gd name="adj1" fmla="val 50000"/>
              <a:gd name="adj2" fmla="val 31481"/>
            </a:avLst>
          </a:prstGeom>
          <a:solidFill>
            <a:srgbClr val="BCE597"/>
          </a:solidFill>
          <a:ln w="25400" cap="flat" cmpd="sng" algn="ctr">
            <a:solidFill>
              <a:srgbClr val="FF000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Стрелка вправо с вырезом 53"/>
          <p:cNvSpPr/>
          <p:nvPr/>
        </p:nvSpPr>
        <p:spPr>
          <a:xfrm>
            <a:off x="5392603" y="2926074"/>
            <a:ext cx="375678" cy="378042"/>
          </a:xfrm>
          <a:prstGeom prst="notchedRightArrow">
            <a:avLst>
              <a:gd name="adj1" fmla="val 50000"/>
              <a:gd name="adj2" fmla="val 34127"/>
            </a:avLst>
          </a:prstGeom>
          <a:solidFill>
            <a:srgbClr val="BCE597"/>
          </a:solidFill>
          <a:ln w="25400" cap="flat" cmpd="sng" algn="ctr">
            <a:solidFill>
              <a:srgbClr val="FF000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Стрелка вправо с вырезом 54"/>
          <p:cNvSpPr/>
          <p:nvPr/>
        </p:nvSpPr>
        <p:spPr>
          <a:xfrm>
            <a:off x="5392601" y="4681221"/>
            <a:ext cx="375679" cy="378042"/>
          </a:xfrm>
          <a:prstGeom prst="notchedRightArrow">
            <a:avLst>
              <a:gd name="adj1" fmla="val 50000"/>
              <a:gd name="adj2" fmla="val 34127"/>
            </a:avLst>
          </a:prstGeom>
          <a:solidFill>
            <a:srgbClr val="BCE597"/>
          </a:solidFill>
          <a:ln w="25400" cap="flat" cmpd="sng" algn="ctr">
            <a:solidFill>
              <a:srgbClr val="FF000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88387" y="4509326"/>
            <a:ext cx="2539398" cy="39357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ТОФК, ФКУ «ЦОКР»</a:t>
            </a:r>
            <a:endParaRPr lang="ru-RU" alt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800199" y="2536297"/>
            <a:ext cx="1" cy="3712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" y="3995194"/>
            <a:ext cx="13681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Запрос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b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НПА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368153" y="4024743"/>
            <a:ext cx="0" cy="4949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1448349" y="4061820"/>
            <a:ext cx="14622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Результаты исполнения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НПА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86859" y="2536297"/>
            <a:ext cx="16912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Направление отдельных приказов ФК 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flipV="1">
            <a:off x="1647592" y="4014425"/>
            <a:ext cx="0" cy="4949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2607822" y="3326978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2370084" y="2561869"/>
            <a:ext cx="14622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Анализ результатов исполнения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НПА в ТОФК 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7405" y="2907530"/>
            <a:ext cx="2560379" cy="1106895"/>
          </a:xfrm>
          <a:prstGeom prst="roundRect">
            <a:avLst/>
          </a:prstGeom>
          <a:solidFill>
            <a:srgbClr val="83CE3E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внутреннего контроля и аудита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вновь изданных приказов,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для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ТОФК и ФКУ «ЦОКР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0" name="Правая фигурная скобка 39"/>
          <p:cNvSpPr/>
          <p:nvPr/>
        </p:nvSpPr>
        <p:spPr>
          <a:xfrm>
            <a:off x="8604448" y="1363635"/>
            <a:ext cx="417183" cy="4515714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768280" y="3789412"/>
            <a:ext cx="2952327" cy="21022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объяснений от руководства ТОФК, ФКУ «ЦОКР», анализ причин неисполнения вновь принятого правового акта.  Поручение </a:t>
            </a:r>
            <a:r>
              <a:rPr kumimoji="0" lang="ru-RU" sz="1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ОВКиА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провести проверку по данному вопросу. Инициирование служебных проверок в отношении должностных лиц, допустивших неисполнение вновь принятого правового акта, доклад руководству Федерального казначейства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768280" y="1369737"/>
            <a:ext cx="2952327" cy="61997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достоверности данной информации при проведении очередной проверки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915020" y="5978421"/>
            <a:ext cx="21842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Направление итогов проанализированных результатов 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1" name="Соединительная линия уступом 80"/>
          <p:cNvCxnSpPr/>
          <p:nvPr/>
        </p:nvCxnSpPr>
        <p:spPr>
          <a:xfrm rot="10800000" flipV="1">
            <a:off x="6959795" y="3627594"/>
            <a:ext cx="1995177" cy="2853928"/>
          </a:xfrm>
          <a:prstGeom prst="bentConnector3">
            <a:avLst>
              <a:gd name="adj1" fmla="val -4424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832320" y="6141303"/>
            <a:ext cx="308270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defPPr>
              <a:defRPr lang="ru-RU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50" b="1" i="0" u="none" strike="noStrike" kern="0" cap="none" spc="0" normalizeH="0" baseline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Руководитель 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Федерального казначейства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74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217640" y="5354651"/>
            <a:ext cx="2331798" cy="65747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3125356" y="1924685"/>
            <a:ext cx="2470067" cy="741660"/>
          </a:xfrm>
          <a:prstGeom prst="downArrow">
            <a:avLst>
              <a:gd name="adj1" fmla="val 79675"/>
              <a:gd name="adj2" fmla="val 17192"/>
            </a:avLst>
          </a:prstGeom>
          <a:solidFill>
            <a:srgbClr val="CCFFCC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бюджетных данных согласно сводной бюджетной росписи (104н)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28719" y="1169318"/>
            <a:ext cx="6408712" cy="7200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финансов Российской Федерации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96374" y="2053580"/>
            <a:ext cx="1864726" cy="50328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очередного финансового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3568813" y="3351698"/>
            <a:ext cx="1544377" cy="612632"/>
          </a:xfrm>
          <a:prstGeom prst="downArrow">
            <a:avLst>
              <a:gd name="adj1" fmla="val 78344"/>
              <a:gd name="adj2" fmla="val 17545"/>
            </a:avLst>
          </a:prstGeom>
          <a:solidFill>
            <a:srgbClr val="CCFFCC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расходного расписания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9953" y="3375849"/>
            <a:ext cx="2927899" cy="911362"/>
          </a:xfrm>
          <a:prstGeom prst="roundRect">
            <a:avLst>
              <a:gd name="adj" fmla="val 756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ЛБО на осуществление закупок товаров, работ и услуг не 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рабочих дней после отражения на лицевом счете </a:t>
            </a: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ГРБС (постановление Правительства Российской Федерации № 1496 от 9 декабря 2017 года)</a:t>
            </a:r>
            <a:endParaRPr lang="ru-RU" sz="105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09221" y="3953039"/>
            <a:ext cx="2264969" cy="1061829"/>
          </a:xfrm>
          <a:prstGeom prst="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defPPr>
              <a:defRPr lang="ru-RU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50" b="1" i="0" u="none" strike="noStrike" kern="0" cap="none" spc="0" normalizeH="0" baseline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dirty="0" err="1" smtClean="0">
                <a:solidFill>
                  <a:srgbClr val="00349E">
                    <a:lumMod val="50000"/>
                  </a:srgbClr>
                </a:solidFill>
              </a:rPr>
              <a:t>УВКиА</a:t>
            </a:r>
            <a:endParaRPr lang="ru-RU" dirty="0">
              <a:solidFill>
                <a:srgbClr val="00349E">
                  <a:lumMod val="50000"/>
                </a:srgbClr>
              </a:solidFill>
            </a:endParaRP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ru-RU" b="0" dirty="0">
                <a:solidFill>
                  <a:srgbClr val="00349E">
                    <a:lumMod val="50000"/>
                  </a:srgbClr>
                </a:solidFill>
              </a:rPr>
              <a:t>проверка срока утверждения расходного расписания посредством  ППО «АСФК</a:t>
            </a:r>
            <a:r>
              <a:rPr lang="ru-RU" b="0" dirty="0" smtClean="0">
                <a:solidFill>
                  <a:srgbClr val="00349E">
                    <a:lumMod val="50000"/>
                  </a:srgbClr>
                </a:solidFill>
              </a:rPr>
              <a:t>»;</a:t>
            </a:r>
            <a:endParaRPr lang="ru-RU" b="0" dirty="0">
              <a:solidFill>
                <a:srgbClr val="00349E">
                  <a:lumMod val="50000"/>
                </a:srgbClr>
              </a:solidFill>
            </a:endParaRP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ru-RU" b="0" dirty="0" smtClean="0">
                <a:solidFill>
                  <a:srgbClr val="00349E">
                    <a:lumMod val="50000"/>
                  </a:srgbClr>
                </a:solidFill>
              </a:rPr>
              <a:t>проверка срока доведения ЛБО до </a:t>
            </a:r>
            <a:r>
              <a:rPr lang="ru-RU" b="0" dirty="0">
                <a:solidFill>
                  <a:srgbClr val="00349E">
                    <a:lumMod val="50000"/>
                  </a:srgbClr>
                </a:solidFill>
              </a:rPr>
              <a:t>ФКУ «ЦОКР</a:t>
            </a:r>
            <a:r>
              <a:rPr lang="ru-RU" b="0" dirty="0" smtClean="0">
                <a:solidFill>
                  <a:srgbClr val="00349E">
                    <a:lumMod val="50000"/>
                  </a:srgbClr>
                </a:solidFill>
              </a:rPr>
              <a:t>»;</a:t>
            </a:r>
            <a:endParaRPr lang="ru-RU" b="0" dirty="0">
              <a:solidFill>
                <a:srgbClr val="00349E">
                  <a:lumMod val="50000"/>
                </a:srgbClr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75104" y="3980233"/>
            <a:ext cx="2331797" cy="54311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ФК</a:t>
            </a:r>
            <a:endParaRPr 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3554399" y="4534923"/>
            <a:ext cx="1641602" cy="775872"/>
          </a:xfrm>
          <a:prstGeom prst="downArrow">
            <a:avLst>
              <a:gd name="adj1" fmla="val 78344"/>
              <a:gd name="adj2" fmla="val 17545"/>
            </a:avLst>
          </a:prstGeom>
          <a:solidFill>
            <a:srgbClr val="CCFFCC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ЛБО на лицевой счет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Соединительная линия уступом 23"/>
          <p:cNvCxnSpPr>
            <a:stCxn id="19" idx="0"/>
            <a:endCxn id="25" idx="3"/>
          </p:cNvCxnSpPr>
          <p:nvPr/>
        </p:nvCxnSpPr>
        <p:spPr>
          <a:xfrm rot="16200000" flipV="1">
            <a:off x="6437858" y="3049191"/>
            <a:ext cx="954907" cy="85279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308806" y="3370466"/>
            <a:ext cx="181011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Направление уведомления </a:t>
            </a:r>
            <a:b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рисках несвоевременного </a:t>
            </a:r>
            <a:b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доведения ЛБО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89109" y="5698589"/>
            <a:ext cx="2905194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defPPr>
              <a:defRPr lang="ru-RU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50" b="1" i="0" u="none" strike="noStrike" kern="0" cap="none" spc="0" normalizeH="0" baseline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1800" b="0" dirty="0" smtClean="0">
                <a:solidFill>
                  <a:prstClr val="white"/>
                </a:solidFill>
              </a:rPr>
              <a:t>Руководитель Федерального казначейства</a:t>
            </a:r>
            <a:endParaRPr lang="ru-RU" sz="1800" b="0" dirty="0">
              <a:solidFill>
                <a:prstClr val="white"/>
              </a:solidFill>
            </a:endParaRPr>
          </a:p>
        </p:txBody>
      </p:sp>
      <p:cxnSp>
        <p:nvCxnSpPr>
          <p:cNvPr id="47" name="Прямая со стрелкой 46"/>
          <p:cNvCxnSpPr>
            <a:stCxn id="19" idx="2"/>
            <a:endCxn id="45" idx="0"/>
          </p:cNvCxnSpPr>
          <p:nvPr/>
        </p:nvCxnSpPr>
        <p:spPr>
          <a:xfrm>
            <a:off x="7341706" y="5014868"/>
            <a:ext cx="0" cy="6837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Скругленный прямоугольник 51"/>
          <p:cNvSpPr/>
          <p:nvPr/>
        </p:nvSpPr>
        <p:spPr>
          <a:xfrm>
            <a:off x="2163682" y="4664928"/>
            <a:ext cx="1350664" cy="40426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рабочий день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907704" y="2689495"/>
            <a:ext cx="4581212" cy="6172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(Управление централизованной бухгалтерии)</a:t>
            </a:r>
            <a:endParaRPr 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507663" y="5103542"/>
            <a:ext cx="137730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Информирование</a:t>
            </a:r>
            <a:b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нарушения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срока доведения ЛБО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9422" y="5195843"/>
            <a:ext cx="2818429" cy="127080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</a:t>
            </a:r>
            <a:r>
              <a:rPr lang="ru-RU" sz="11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выбора направления для осуществления предварительного контроля: </a:t>
            </a:r>
            <a:r>
              <a:rPr lang="ru-RU" sz="11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Счетной </a:t>
            </a:r>
            <a:r>
              <a:rPr lang="ru-RU" sz="11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палаты </a:t>
            </a:r>
            <a:r>
              <a:rPr lang="ru-RU" sz="11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br>
              <a:rPr lang="ru-RU" sz="11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8 июня 2015 года № ПР07-136/07-01, от 6 июня 2017 года № ПР 07-141/07-01</a:t>
            </a:r>
            <a:endParaRPr lang="ru-RU" sz="11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6"/>
          <p:cNvSpPr txBox="1">
            <a:spLocks noChangeArrowheads="1"/>
          </p:cNvSpPr>
          <p:nvPr/>
        </p:nvSpPr>
        <p:spPr bwMode="auto">
          <a:xfrm>
            <a:off x="3903251" y="78422"/>
            <a:ext cx="52407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8. Предварительный внутренний контроль своевременности </a:t>
            </a:r>
            <a:b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доведения лимитов </a:t>
            </a:r>
            <a:r>
              <a:rPr lang="ru-RU" alt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бюджетных </a:t>
            </a: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обязательств (по главе 100)</a:t>
            </a:r>
            <a:endParaRPr lang="ru-RU" altLang="ru-RU" sz="1400" b="1" dirty="0">
              <a:solidFill>
                <a:schemeClr val="accent6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1200" dirty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(приказ Минфина России  от 30 сентября 2008 г. № 104н)</a:t>
            </a:r>
          </a:p>
        </p:txBody>
      </p:sp>
    </p:spTree>
    <p:extLst>
      <p:ext uri="{BB962C8B-B14F-4D97-AF65-F5344CB8AC3E}">
        <p14:creationId xmlns:p14="http://schemas.microsoft.com/office/powerpoint/2010/main" val="377538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792833" y="260350"/>
            <a:ext cx="52200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9.1. Динамика невыясненных поступлений </a:t>
            </a:r>
            <a:b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 2005 по 2017 годы</a:t>
            </a:r>
            <a:endParaRPr lang="ru-RU" altLang="ru-RU" sz="1400" dirty="0">
              <a:solidFill>
                <a:schemeClr val="accent6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022311106"/>
              </p:ext>
            </p:extLst>
          </p:nvPr>
        </p:nvGraphicFramePr>
        <p:xfrm>
          <a:off x="251520" y="1218238"/>
          <a:ext cx="86409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5877272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1 января 2018 года сумма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невыясненных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платежей составляет </a:t>
            </a:r>
            <a:b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21 496 037 976,53 рублей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31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Прямоугольник 209"/>
          <p:cNvSpPr/>
          <p:nvPr/>
        </p:nvSpPr>
        <p:spPr>
          <a:xfrm>
            <a:off x="63950" y="3453401"/>
            <a:ext cx="9004895" cy="3310431"/>
          </a:xfrm>
          <a:prstGeom prst="rect">
            <a:avLst/>
          </a:prstGeom>
          <a:solidFill>
            <a:srgbClr val="CCECFF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" name="Прямоугольник 208"/>
          <p:cNvSpPr/>
          <p:nvPr/>
        </p:nvSpPr>
        <p:spPr>
          <a:xfrm>
            <a:off x="95156" y="1243019"/>
            <a:ext cx="8980198" cy="2041033"/>
          </a:xfrm>
          <a:prstGeom prst="rect">
            <a:avLst/>
          </a:prstGeom>
          <a:solidFill>
            <a:srgbClr val="CCECFF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Соединительная линия уступом 34"/>
          <p:cNvCxnSpPr>
            <a:stCxn id="85" idx="0"/>
            <a:endCxn id="9" idx="1"/>
          </p:cNvCxnSpPr>
          <p:nvPr/>
        </p:nvCxnSpPr>
        <p:spPr>
          <a:xfrm rot="5400000" flipH="1" flipV="1">
            <a:off x="5273784" y="970123"/>
            <a:ext cx="144888" cy="1721859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6207158" y="1417458"/>
            <a:ext cx="2207959" cy="68229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на лицевой счёт администратора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поступлений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26381" y="5851735"/>
            <a:ext cx="5518175" cy="784830"/>
          </a:xfrm>
          <a:prstGeom prst="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1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правомерности (законности) проекта решения ТОФК по результатам проверки  уведомлений об уточнении вида и принадлежности платежа в ППО «АСФК»;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1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соблюдения </a:t>
            </a:r>
            <a:r>
              <a:rPr lang="ru-RU" sz="11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приказа </a:t>
            </a:r>
            <a:r>
              <a:rPr lang="ru-RU" sz="11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1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125н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3571513" y="1903496"/>
            <a:ext cx="1827571" cy="7200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  <a:p>
            <a:pPr lvl="0" algn="ctr"/>
            <a:r>
              <a:rPr lang="ru-RU" sz="11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платежного поручения в АСФК</a:t>
            </a:r>
            <a:endParaRPr lang="ru-RU" sz="11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22750" y="2449249"/>
            <a:ext cx="2176774" cy="576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Отнесение на НВС (глава 100)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Соединительная линия уступом 2"/>
          <p:cNvCxnSpPr/>
          <p:nvPr/>
        </p:nvCxnSpPr>
        <p:spPr>
          <a:xfrm flipH="1" flipV="1">
            <a:off x="4500918" y="4780646"/>
            <a:ext cx="1943638" cy="1649735"/>
          </a:xfrm>
          <a:prstGeom prst="bentConnector3">
            <a:avLst>
              <a:gd name="adj1" fmla="val -673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211541" y="1327405"/>
            <a:ext cx="2214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Соответствует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приказа 107н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11524" y="2726995"/>
            <a:ext cx="2069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Не соответствует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приказа 107н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6691811" y="4051679"/>
            <a:ext cx="2304257" cy="2522678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отбора заявок </a:t>
            </a:r>
            <a:b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возврат для предварительного </a:t>
            </a: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невыясненные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прошлых лет </a:t>
            </a:r>
            <a:endParaRPr lang="ru-RU" sz="1200" kern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анализа)</a:t>
            </a:r>
          </a:p>
        </p:txBody>
      </p:sp>
      <p:cxnSp>
        <p:nvCxnSpPr>
          <p:cNvPr id="43" name="Прямая со стрелкой 42"/>
          <p:cNvCxnSpPr>
            <a:stCxn id="72" idx="2"/>
            <a:endCxn id="32" idx="0"/>
          </p:cNvCxnSpPr>
          <p:nvPr/>
        </p:nvCxnSpPr>
        <p:spPr>
          <a:xfrm flipH="1">
            <a:off x="3685469" y="5089085"/>
            <a:ext cx="5394" cy="762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84752" y="5136572"/>
            <a:ext cx="23743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Уведомление </a:t>
            </a: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ЗКВС 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поступлении заявления </a:t>
            </a: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</a:t>
            </a: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 ТОФК</a:t>
            </a:r>
            <a:endParaRPr lang="ru-RU" sz="1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06313" y="4783453"/>
            <a:ext cx="1946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Направление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ТОФК посредством ЗКВС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>
            <a:stCxn id="81" idx="3"/>
            <a:endCxn id="85" idx="1"/>
          </p:cNvCxnSpPr>
          <p:nvPr/>
        </p:nvCxnSpPr>
        <p:spPr>
          <a:xfrm>
            <a:off x="1965666" y="2263536"/>
            <a:ext cx="160584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>
            <a:stCxn id="85" idx="2"/>
            <a:endCxn id="36" idx="1"/>
          </p:cNvCxnSpPr>
          <p:nvPr/>
        </p:nvCxnSpPr>
        <p:spPr>
          <a:xfrm rot="16200000" flipH="1">
            <a:off x="5297172" y="1811702"/>
            <a:ext cx="113705" cy="1737451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Овал 238"/>
          <p:cNvSpPr/>
          <p:nvPr/>
        </p:nvSpPr>
        <p:spPr>
          <a:xfrm>
            <a:off x="179512" y="1327405"/>
            <a:ext cx="288032" cy="31473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930276" y="1816031"/>
            <a:ext cx="1727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Направление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платежного поручения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66982" y="3927983"/>
            <a:ext cx="1504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Направление заявления о возврате денежных средств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Соединительная линия уступом 64"/>
          <p:cNvCxnSpPr/>
          <p:nvPr/>
        </p:nvCxnSpPr>
        <p:spPr>
          <a:xfrm rot="16200000" flipH="1">
            <a:off x="1054725" y="2675450"/>
            <a:ext cx="1832948" cy="1808431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Прямоугольник 90"/>
          <p:cNvSpPr/>
          <p:nvPr/>
        </p:nvSpPr>
        <p:spPr>
          <a:xfrm>
            <a:off x="3750168" y="3431495"/>
            <a:ext cx="1603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2.4. Возврат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 посредством заявки на возврат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6572143" y="3481335"/>
            <a:ext cx="12717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2.4. Отказ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возврате денежных средств</a:t>
            </a:r>
          </a:p>
        </p:txBody>
      </p:sp>
      <p:cxnSp>
        <p:nvCxnSpPr>
          <p:cNvPr id="136" name="Соединительная линия уступом 135"/>
          <p:cNvCxnSpPr/>
          <p:nvPr/>
        </p:nvCxnSpPr>
        <p:spPr>
          <a:xfrm rot="16200000" flipV="1">
            <a:off x="1905526" y="2259135"/>
            <a:ext cx="1454758" cy="2344722"/>
          </a:xfrm>
          <a:prstGeom prst="bentConnector3">
            <a:avLst>
              <a:gd name="adj1" fmla="val 53662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Соединительная линия уступом 190"/>
          <p:cNvCxnSpPr/>
          <p:nvPr/>
        </p:nvCxnSpPr>
        <p:spPr>
          <a:xfrm flipV="1">
            <a:off x="3767318" y="3025313"/>
            <a:ext cx="2804825" cy="1423735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кругленный прямоугольник 71"/>
          <p:cNvSpPr/>
          <p:nvPr/>
        </p:nvSpPr>
        <p:spPr>
          <a:xfrm>
            <a:off x="2875414" y="3976906"/>
            <a:ext cx="1630898" cy="111217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заявления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0" name="Овал 239"/>
          <p:cNvSpPr/>
          <p:nvPr/>
        </p:nvSpPr>
        <p:spPr>
          <a:xfrm>
            <a:off x="179175" y="3579810"/>
            <a:ext cx="288032" cy="31473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2</a:t>
            </a: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309029" y="1846109"/>
            <a:ext cx="1656637" cy="83485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</a:t>
            </a:r>
            <a:b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физические лица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6"/>
          <p:cNvSpPr txBox="1">
            <a:spLocks noChangeArrowheads="1"/>
          </p:cNvSpPr>
          <p:nvPr/>
        </p:nvSpPr>
        <p:spPr bwMode="auto">
          <a:xfrm>
            <a:off x="3417587" y="146152"/>
            <a:ext cx="5761090" cy="970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indent="0" algn="ctr" eaLnBrk="1" hangingPunct="1">
              <a:buFont typeface="Arial" charset="0"/>
              <a:buNone/>
              <a:defRPr sz="200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+mn-lt"/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9pPr>
          </a:lstStyle>
          <a:p>
            <a:r>
              <a:rPr lang="ru-RU" altLang="ru-RU" sz="1400" b="1" dirty="0" smtClean="0">
                <a:solidFill>
                  <a:schemeClr val="accent6"/>
                </a:solidFill>
              </a:rPr>
              <a:t>9.2. Предварительный внутренний контроль при осуществлении </a:t>
            </a:r>
          </a:p>
          <a:p>
            <a:r>
              <a:rPr lang="ru-RU" altLang="ru-RU" sz="1400" b="1" dirty="0" smtClean="0">
                <a:solidFill>
                  <a:schemeClr val="accent6"/>
                </a:solidFill>
              </a:rPr>
              <a:t>возврата денежных средств по невыясненным поступлениям юридическим, физическим лицам (по главе 100)</a:t>
            </a:r>
            <a:endParaRPr lang="ru-RU" altLang="ru-RU" sz="1400" b="1" dirty="0">
              <a:solidFill>
                <a:schemeClr val="accent6"/>
              </a:solidFill>
            </a:endParaRPr>
          </a:p>
          <a:p>
            <a:r>
              <a:rPr lang="ru-RU" altLang="ru-RU" sz="1200" dirty="0">
                <a:solidFill>
                  <a:schemeClr val="accent6"/>
                </a:solidFill>
              </a:rPr>
              <a:t>(приказ Минфина России  от 18 декабря 2013 г. № 125н,</a:t>
            </a:r>
            <a:r>
              <a:rPr lang="ru-RU" sz="1200" dirty="0">
                <a:solidFill>
                  <a:schemeClr val="accent6"/>
                </a:solidFill>
              </a:rPr>
              <a:t> </a:t>
            </a:r>
            <a:endParaRPr lang="en-US" sz="1200" dirty="0">
              <a:solidFill>
                <a:schemeClr val="accent6"/>
              </a:solidFill>
            </a:endParaRPr>
          </a:p>
          <a:p>
            <a:r>
              <a:rPr lang="ru-RU" altLang="ru-RU" sz="1200" dirty="0">
                <a:solidFill>
                  <a:schemeClr val="accent6"/>
                </a:solidFill>
              </a:rPr>
              <a:t>приказ Минфина России </a:t>
            </a:r>
            <a:r>
              <a:rPr lang="ru-RU" sz="1200" dirty="0">
                <a:solidFill>
                  <a:schemeClr val="accent6"/>
                </a:solidFill>
              </a:rPr>
              <a:t>от 12 ноября 2013 г. № 107н</a:t>
            </a:r>
            <a:r>
              <a:rPr lang="ru-RU" altLang="ru-RU" sz="1200" dirty="0">
                <a:solidFill>
                  <a:schemeClr val="accent6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0413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Прямоугольник 53"/>
          <p:cNvSpPr/>
          <p:nvPr/>
        </p:nvSpPr>
        <p:spPr>
          <a:xfrm>
            <a:off x="68263" y="3162240"/>
            <a:ext cx="8980197" cy="3629388"/>
          </a:xfrm>
          <a:prstGeom prst="rect">
            <a:avLst/>
          </a:prstGeom>
          <a:solidFill>
            <a:srgbClr val="CCECFF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8263" y="1256008"/>
            <a:ext cx="8980198" cy="1818095"/>
          </a:xfrm>
          <a:prstGeom prst="rect">
            <a:avLst/>
          </a:prstGeom>
          <a:solidFill>
            <a:srgbClr val="CCECFF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03290" y="1339944"/>
            <a:ext cx="1813125" cy="67035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на лицевой счёт администратора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поступлений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17978" y="3652275"/>
            <a:ext cx="2351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2.5. Соответствует требованиям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48935" y="4291420"/>
            <a:ext cx="24950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2.5. Не соответствует требованиям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29590" y="5775999"/>
            <a:ext cx="5987501" cy="830997"/>
          </a:xfrm>
          <a:prstGeom prst="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правомерности (законности) проекта решения ТОФК по результатам проверки  уведомлений об уточнении вида и принадлежности платежа в ППО «АСФК»;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соблюдения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приказа </a:t>
            </a: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125н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540401" y="2366989"/>
            <a:ext cx="1776016" cy="576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Отнесение </a:t>
            </a:r>
            <a:b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НВС (глава 100)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88203" y="1244152"/>
            <a:ext cx="21092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Соответствует </a:t>
            </a:r>
            <a:b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приказа № 107н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88201" y="2655021"/>
            <a:ext cx="21092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Не соответствует </a:t>
            </a:r>
            <a:b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107н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201940" y="4653136"/>
            <a:ext cx="2209819" cy="2016224"/>
          </a:xfrm>
          <a:prstGeom prst="roundRect">
            <a:avLst>
              <a:gd name="adj" fmla="val 8056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отбора </a:t>
            </a: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уведомлений об уточнении вида и принадлежности платежа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предварительного </a:t>
            </a: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контроля:</a:t>
            </a: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евыясненные поступления прошлых лет </a:t>
            </a:r>
            <a:b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результатам анализа)</a:t>
            </a:r>
            <a:endParaRPr lang="ru-RU" sz="1200" kern="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>
            <a:stCxn id="41" idx="3"/>
            <a:endCxn id="44" idx="1"/>
          </p:cNvCxnSpPr>
          <p:nvPr/>
        </p:nvCxnSpPr>
        <p:spPr>
          <a:xfrm flipV="1">
            <a:off x="2434547" y="2165055"/>
            <a:ext cx="1026331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262638" y="1442431"/>
            <a:ext cx="13933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Направление платежного поручения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Соединительная линия уступом 13"/>
          <p:cNvCxnSpPr>
            <a:stCxn id="44" idx="0"/>
            <a:endCxn id="9" idx="1"/>
          </p:cNvCxnSpPr>
          <p:nvPr/>
        </p:nvCxnSpPr>
        <p:spPr>
          <a:xfrm rot="5400000" flipH="1" flipV="1">
            <a:off x="5379231" y="678856"/>
            <a:ext cx="127795" cy="212032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/>
          <p:nvPr/>
        </p:nvCxnSpPr>
        <p:spPr>
          <a:xfrm rot="16200000" flipH="1">
            <a:off x="5369741" y="1495373"/>
            <a:ext cx="183884" cy="215743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2129662" y="3172747"/>
            <a:ext cx="28166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Запрос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выяснение принадлежности платежа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предполагаемому администратору поступлений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(очередность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рассылки установлена пунктом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125н)</a:t>
            </a:r>
          </a:p>
        </p:txBody>
      </p:sp>
      <p:sp>
        <p:nvSpPr>
          <p:cNvPr id="57" name="Овал 56"/>
          <p:cNvSpPr/>
          <p:nvPr/>
        </p:nvSpPr>
        <p:spPr>
          <a:xfrm>
            <a:off x="131632" y="3258285"/>
            <a:ext cx="288032" cy="31473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2</a:t>
            </a:r>
          </a:p>
        </p:txBody>
      </p:sp>
      <p:sp>
        <p:nvSpPr>
          <p:cNvPr id="49" name="Овал 48"/>
          <p:cNvSpPr/>
          <p:nvPr/>
        </p:nvSpPr>
        <p:spPr>
          <a:xfrm>
            <a:off x="131632" y="1365901"/>
            <a:ext cx="288032" cy="31473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2281797" y="4352975"/>
            <a:ext cx="2441841" cy="400110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Уведомление об уточнении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принадлежности платежа 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3460878" y="1802915"/>
            <a:ext cx="1844175" cy="72427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  <a:p>
            <a:pPr lvl="0" algn="ctr"/>
            <a:r>
              <a:rPr lang="ru-RU" sz="13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платежного поручения в АСФК</a:t>
            </a:r>
            <a:endParaRPr lang="ru-RU" sz="13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5" name="Прямая со стрелкой 194"/>
          <p:cNvCxnSpPr/>
          <p:nvPr/>
        </p:nvCxnSpPr>
        <p:spPr>
          <a:xfrm>
            <a:off x="5940152" y="4512513"/>
            <a:ext cx="0" cy="12634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Прямая со стрелкой 198"/>
          <p:cNvCxnSpPr/>
          <p:nvPr/>
        </p:nvCxnSpPr>
        <p:spPr>
          <a:xfrm flipV="1">
            <a:off x="6240671" y="4502411"/>
            <a:ext cx="1" cy="12634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/>
          <p:cNvSpPr txBox="1"/>
          <p:nvPr/>
        </p:nvSpPr>
        <p:spPr>
          <a:xfrm>
            <a:off x="3995936" y="4878247"/>
            <a:ext cx="19948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Уведомление </a:t>
            </a: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ЗКВС о поступлении уведомления </a:t>
            </a: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</a:t>
            </a: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b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ТОФК</a:t>
            </a:r>
            <a:endParaRPr lang="ru-RU" sz="1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6195997" y="4753085"/>
            <a:ext cx="1762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2.4. Направление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ТОФК посредством ЗКВС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6"/>
          <p:cNvSpPr txBox="1">
            <a:spLocks noChangeArrowheads="1"/>
          </p:cNvSpPr>
          <p:nvPr/>
        </p:nvSpPr>
        <p:spPr bwMode="auto">
          <a:xfrm>
            <a:off x="3315452" y="92531"/>
            <a:ext cx="5761090" cy="970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indent="0" algn="ctr" eaLnBrk="1" hangingPunct="1">
              <a:buFont typeface="Arial" charset="0"/>
              <a:buNone/>
              <a:defRPr sz="200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+mn-lt"/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9pPr>
          </a:lstStyle>
          <a:p>
            <a:r>
              <a:rPr lang="ru-RU" altLang="ru-RU" sz="1400" b="1" dirty="0" smtClean="0">
                <a:solidFill>
                  <a:schemeClr val="accent6"/>
                </a:solidFill>
              </a:rPr>
              <a:t>9.3. Предварительный внутренний контроль при осуществлении уточнения </a:t>
            </a:r>
            <a:r>
              <a:rPr lang="ru-RU" altLang="ru-RU" sz="1400" b="1" dirty="0">
                <a:solidFill>
                  <a:schemeClr val="accent6"/>
                </a:solidFill>
              </a:rPr>
              <a:t>невыясненных </a:t>
            </a:r>
            <a:r>
              <a:rPr lang="ru-RU" altLang="ru-RU" sz="1400" b="1" dirty="0" smtClean="0">
                <a:solidFill>
                  <a:schemeClr val="accent6"/>
                </a:solidFill>
              </a:rPr>
              <a:t>поступлений администраторами </a:t>
            </a:r>
            <a:r>
              <a:rPr lang="ru-RU" altLang="ru-RU" sz="1400" b="1" dirty="0">
                <a:solidFill>
                  <a:schemeClr val="accent6"/>
                </a:solidFill>
              </a:rPr>
              <a:t>поступлений </a:t>
            </a:r>
            <a:r>
              <a:rPr lang="ru-RU" altLang="ru-RU" sz="1400" b="1" dirty="0" smtClean="0">
                <a:solidFill>
                  <a:schemeClr val="accent6"/>
                </a:solidFill>
              </a:rPr>
              <a:t>(по главе 100)</a:t>
            </a:r>
            <a:endParaRPr lang="ru-RU" altLang="ru-RU" sz="1400" b="1" dirty="0">
              <a:solidFill>
                <a:schemeClr val="accent6"/>
              </a:solidFill>
            </a:endParaRPr>
          </a:p>
          <a:p>
            <a:r>
              <a:rPr lang="ru-RU" altLang="ru-RU" sz="1200" dirty="0">
                <a:solidFill>
                  <a:schemeClr val="accent6"/>
                </a:solidFill>
              </a:rPr>
              <a:t>(приказ Минфина России  от 18 декабря 2013 г. № 125н,</a:t>
            </a:r>
            <a:r>
              <a:rPr lang="ru-RU" sz="1200" dirty="0">
                <a:solidFill>
                  <a:schemeClr val="accent6"/>
                </a:solidFill>
              </a:rPr>
              <a:t> </a:t>
            </a:r>
            <a:endParaRPr lang="en-US" sz="1200" dirty="0">
              <a:solidFill>
                <a:schemeClr val="accent6"/>
              </a:solidFill>
            </a:endParaRPr>
          </a:p>
          <a:p>
            <a:r>
              <a:rPr lang="ru-RU" altLang="ru-RU" sz="1200" dirty="0">
                <a:solidFill>
                  <a:schemeClr val="accent6"/>
                </a:solidFill>
              </a:rPr>
              <a:t>приказ Минфина России </a:t>
            </a:r>
            <a:r>
              <a:rPr lang="ru-RU" sz="1200" dirty="0">
                <a:solidFill>
                  <a:schemeClr val="accent6"/>
                </a:solidFill>
              </a:rPr>
              <a:t>от 12 ноября 2013 г. № 107н</a:t>
            </a:r>
            <a:r>
              <a:rPr lang="ru-RU" altLang="ru-RU" sz="1200" dirty="0">
                <a:solidFill>
                  <a:schemeClr val="accent6"/>
                </a:solidFill>
              </a:rPr>
              <a:t>)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19664" y="1802916"/>
            <a:ext cx="2014883" cy="72427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</a:t>
            </a:r>
            <a:b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физические лица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545132" y="3788200"/>
            <a:ext cx="1745041" cy="72427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Администратор поступлений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290173" y="3979973"/>
            <a:ext cx="256109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290173" y="4287031"/>
            <a:ext cx="244184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>
            <a:endCxn id="9" idx="3"/>
          </p:cNvCxnSpPr>
          <p:nvPr/>
        </p:nvCxnSpPr>
        <p:spPr>
          <a:xfrm rot="5400000" flipH="1" flipV="1">
            <a:off x="6371901" y="2035459"/>
            <a:ext cx="2304853" cy="1584176"/>
          </a:xfrm>
          <a:prstGeom prst="bentConnector4">
            <a:avLst>
              <a:gd name="adj1" fmla="val 1211"/>
              <a:gd name="adj2" fmla="val 13288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>
            <a:endCxn id="36" idx="3"/>
          </p:cNvCxnSpPr>
          <p:nvPr/>
        </p:nvCxnSpPr>
        <p:spPr>
          <a:xfrm rot="5400000" flipH="1" flipV="1">
            <a:off x="6708323" y="2678937"/>
            <a:ext cx="1632010" cy="1584178"/>
          </a:xfrm>
          <a:prstGeom prst="bentConnector4">
            <a:avLst>
              <a:gd name="adj1" fmla="val 131"/>
              <a:gd name="adj2" fmla="val 14051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4732014" y="3778133"/>
            <a:ext cx="2000225" cy="7242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НВС</a:t>
            </a:r>
          </a:p>
        </p:txBody>
      </p:sp>
    </p:spTree>
    <p:extLst>
      <p:ext uri="{BB962C8B-B14F-4D97-AF65-F5344CB8AC3E}">
        <p14:creationId xmlns:p14="http://schemas.microsoft.com/office/powerpoint/2010/main" val="406161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альтернативный процесс 6"/>
          <p:cNvSpPr/>
          <p:nvPr/>
        </p:nvSpPr>
        <p:spPr>
          <a:xfrm>
            <a:off x="827584" y="1556792"/>
            <a:ext cx="7632848" cy="864096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гражданского служащего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гражданина,  поступающего </a:t>
            </a:r>
            <a:b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гражданскую службу или ранее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состоявшего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гражданской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службе (письменное заявление)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827584" y="2770060"/>
            <a:ext cx="7632848" cy="65894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 по служебным </a:t>
            </a:r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спорам</a:t>
            </a:r>
          </a:p>
          <a:p>
            <a:pPr marL="141750"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(рассмотрение служебного спора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десяти календарных дней со дня подачи письменного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заявления)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457896" y="2420888"/>
            <a:ext cx="0" cy="3491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Блок-схема: альтернативный процесс 10"/>
          <p:cNvSpPr/>
          <p:nvPr/>
        </p:nvSpPr>
        <p:spPr>
          <a:xfrm>
            <a:off x="3581726" y="3778172"/>
            <a:ext cx="1728192" cy="453784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504" y="4437309"/>
            <a:ext cx="3312368" cy="1769715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в состав комиссии представителя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заявления;</a:t>
            </a: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законодательства Российской Федерации (минимизация рисков принятия неправомерного решения)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445822" y="3429000"/>
            <a:ext cx="0" cy="3491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445822" y="4231956"/>
            <a:ext cx="0" cy="3491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Блок-схема: альтернативный процесс 13"/>
          <p:cNvSpPr/>
          <p:nvPr/>
        </p:nvSpPr>
        <p:spPr>
          <a:xfrm>
            <a:off x="3593800" y="4593780"/>
            <a:ext cx="1728192" cy="453784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служащий</a:t>
            </a:r>
          </a:p>
        </p:txBody>
      </p:sp>
      <p:sp>
        <p:nvSpPr>
          <p:cNvPr id="2" name="Стрелка вверх 1"/>
          <p:cNvSpPr/>
          <p:nvPr/>
        </p:nvSpPr>
        <p:spPr>
          <a:xfrm>
            <a:off x="1619672" y="3428134"/>
            <a:ext cx="576064" cy="978408"/>
          </a:xfrm>
          <a:prstGeom prst="upArrow">
            <a:avLst/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Участие </a:t>
            </a:r>
            <a:br>
              <a:rPr lang="ru-RU" sz="1000" b="1" dirty="0" smtClean="0">
                <a:solidFill>
                  <a:schemeClr val="tx1"/>
                </a:solidFill>
              </a:rPr>
            </a:br>
            <a:r>
              <a:rPr lang="ru-RU" sz="1000" b="1" dirty="0" smtClean="0">
                <a:solidFill>
                  <a:schemeClr val="tx1"/>
                </a:solidFill>
              </a:rPr>
              <a:t>в заседании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899592" y="3452624"/>
            <a:ext cx="602356" cy="978408"/>
          </a:xfrm>
          <a:prstGeom prst="downArrow">
            <a:avLst/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Направление заявления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28266" y="179179"/>
            <a:ext cx="63001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10.1. Предварительный внутренний контроль рассмотрения служебных споров в центральном аппарате Федерального </a:t>
            </a:r>
            <a:r>
              <a:rPr 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 </a:t>
            </a:r>
            <a:br>
              <a:rPr 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закон от 27 июля 2004 г. № 79-ФЗ (ред. от 28 декабря 2017 г.) </a:t>
            </a:r>
          </a:p>
          <a:p>
            <a:pPr algn="ctr"/>
            <a: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государственной гражданской службе Российской Федерации»)</a:t>
            </a:r>
          </a:p>
        </p:txBody>
      </p:sp>
    </p:spTree>
    <p:extLst>
      <p:ext uri="{BB962C8B-B14F-4D97-AF65-F5344CB8AC3E}">
        <p14:creationId xmlns:p14="http://schemas.microsoft.com/office/powerpoint/2010/main" val="71861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/>
          <p:cNvSpPr/>
          <p:nvPr/>
        </p:nvSpPr>
        <p:spPr>
          <a:xfrm>
            <a:off x="1979203" y="1363556"/>
            <a:ext cx="6499164" cy="72008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гражданского служащего 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гражданина,  поступающего </a:t>
            </a:r>
            <a:b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гражданскую службу или ранее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состоявшего 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гражданской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службе </a:t>
            </a:r>
            <a:b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(письменное заявление)</a:t>
            </a:r>
            <a:endParaRPr lang="ru-RU" sz="13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1348878" y="2427362"/>
            <a:ext cx="7183562" cy="874964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 по служебным </a:t>
            </a:r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спорам ТОФК</a:t>
            </a:r>
          </a:p>
          <a:p>
            <a:pPr marL="141750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(рассмотрение служебного спора в течение десяти календарных дней со дня подачи письменного заявления)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532869" y="2083636"/>
            <a:ext cx="0" cy="3491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Блок-схема: альтернативный процесс 8"/>
          <p:cNvSpPr/>
          <p:nvPr/>
        </p:nvSpPr>
        <p:spPr>
          <a:xfrm>
            <a:off x="4160151" y="3497816"/>
            <a:ext cx="4372289" cy="462452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512" y="5196401"/>
            <a:ext cx="4464496" cy="1400383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1320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заявления;</a:t>
            </a:r>
          </a:p>
          <a:p>
            <a:pPr marL="31320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необходимости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участия/неучастия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территориальной комиссии (без права голоса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1320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законодательства Российской Федерации (минимизация рисков принятия неправомерного решения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6526921" y="3314567"/>
            <a:ext cx="0" cy="1832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Стрелка вниз 2"/>
          <p:cNvSpPr/>
          <p:nvPr/>
        </p:nvSpPr>
        <p:spPr>
          <a:xfrm>
            <a:off x="1348878" y="3314567"/>
            <a:ext cx="468561" cy="1881834"/>
          </a:xfrm>
          <a:prstGeom prst="downArrow">
            <a:avLst/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заявления</a:t>
            </a:r>
            <a:endParaRPr lang="ru-RU" sz="10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123728" y="3289961"/>
            <a:ext cx="623321" cy="1155618"/>
          </a:xfrm>
          <a:prstGeom prst="upArrow">
            <a:avLst/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b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режиме ВКС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5668773" y="4218687"/>
            <a:ext cx="1728192" cy="453784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служащий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6526921" y="3978424"/>
            <a:ext cx="5948" cy="224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49893" y="4287750"/>
            <a:ext cx="2375748" cy="600164"/>
          </a:xfrm>
          <a:prstGeom prst="rect">
            <a:avLst/>
          </a:prstGeom>
          <a:solidFill>
            <a:srgbClr val="99FF99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41750"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неучастии, продолжение осуществления мониторинга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70096" y="4457027"/>
            <a:ext cx="1170053" cy="430887"/>
          </a:xfrm>
          <a:prstGeom prst="rect">
            <a:avLst/>
          </a:prstGeom>
          <a:solidFill>
            <a:srgbClr val="99FF99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41750"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участии 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2447342" y="4887914"/>
            <a:ext cx="0" cy="308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4337767" y="4887914"/>
            <a:ext cx="0" cy="308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040149" y="207336"/>
            <a:ext cx="63001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10.2. </a:t>
            </a: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Предварительный внутренний контроль рассмотрения </a:t>
            </a:r>
            <a:b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служебных споров  в ТОФК</a:t>
            </a:r>
            <a:r>
              <a:rPr 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закон от 27 июля 2004 г. № 79-ФЗ (ред. от 28 декабря 2017 г.) </a:t>
            </a:r>
            <a:b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государственной гражданской службе Российской Федерации»)</a:t>
            </a:r>
          </a:p>
        </p:txBody>
      </p:sp>
    </p:spTree>
    <p:extLst>
      <p:ext uri="{BB962C8B-B14F-4D97-AF65-F5344CB8AC3E}">
        <p14:creationId xmlns:p14="http://schemas.microsoft.com/office/powerpoint/2010/main" val="407977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279798" y="1512203"/>
            <a:ext cx="4641461" cy="64308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орган </a:t>
            </a:r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</a:t>
            </a:r>
          </a:p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ходатайство руководителя + комплект документов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79799" y="2768927"/>
            <a:ext cx="4641460" cy="316835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делами </a:t>
            </a:r>
          </a:p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ассмотрение ходатайства и поступивших документов;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собеседования с заместителем руководителя Федерального казначейства (курирующим ТОФК, в который производится назначение);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собеседования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руководителем Федерального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на согласование кандидата на должность Полномочному представителю Президента России в федеральном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назначении на должность заместителя руководителя территориального органа Федерального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528" y="2875036"/>
            <a:ext cx="2780218" cy="2062103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роверка предельного возраста пребывания </a:t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гражданской службе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возможности возникновения конфликта интересов с использованием ППО «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Аксиок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взаимодействия с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ОПКиП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лево 20"/>
          <p:cNvSpPr/>
          <p:nvPr/>
        </p:nvSpPr>
        <p:spPr>
          <a:xfrm>
            <a:off x="3103746" y="3056960"/>
            <a:ext cx="1176053" cy="936104"/>
          </a:xfrm>
          <a:prstGeom prst="leftArrow">
            <a:avLst/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комплекта документов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3103746" y="4055812"/>
            <a:ext cx="1176052" cy="945364"/>
          </a:xfrm>
          <a:prstGeom prst="rightArrow">
            <a:avLst/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заключения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48694" y="181492"/>
            <a:ext cx="61665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10.3. </a:t>
            </a: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Предварительный внутренний контроль при назначении </a:t>
            </a:r>
            <a:b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 заместителя руководителя территориального органа </a:t>
            </a: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589837" y="2172335"/>
            <a:ext cx="10692" cy="5965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78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 стрелкой 11"/>
          <p:cNvCxnSpPr/>
          <p:nvPr/>
        </p:nvCxnSpPr>
        <p:spPr>
          <a:xfrm flipV="1">
            <a:off x="6285078" y="2060497"/>
            <a:ext cx="431914" cy="158660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Блок-схема: альтернативный процесс 12"/>
          <p:cNvSpPr/>
          <p:nvPr/>
        </p:nvSpPr>
        <p:spPr>
          <a:xfrm>
            <a:off x="6711161" y="1412777"/>
            <a:ext cx="2337516" cy="76347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от постановки </a:t>
            </a:r>
            <a:b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учет</a:t>
            </a:r>
          </a:p>
          <a:p>
            <a:pPr marL="27450" algn="ctr"/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(проект </a:t>
            </a:r>
            <a:r>
              <a:rPr lang="ru-RU" sz="1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акта об отказе постановки на </a:t>
            </a: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учет)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4470685" y="2082565"/>
            <a:ext cx="1814393" cy="1041355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принимается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чем через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месяца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подачи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6286601" y="2618645"/>
            <a:ext cx="437529" cy="8556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Блок-схема: альтернативный процесс 31"/>
          <p:cNvSpPr/>
          <p:nvPr/>
        </p:nvSpPr>
        <p:spPr>
          <a:xfrm>
            <a:off x="175376" y="1576925"/>
            <a:ext cx="1997810" cy="1252759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гражданского государственного служащего ЦАФК </a:t>
            </a:r>
            <a:b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 единовременной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Прямая со стрелкой 32"/>
          <p:cNvCxnSpPr>
            <a:stCxn id="32" idx="2"/>
          </p:cNvCxnSpPr>
          <p:nvPr/>
        </p:nvCxnSpPr>
        <p:spPr>
          <a:xfrm>
            <a:off x="1174281" y="2829684"/>
            <a:ext cx="0" cy="286400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Блок-схема: альтернативный процесс 33"/>
          <p:cNvSpPr/>
          <p:nvPr/>
        </p:nvSpPr>
        <p:spPr>
          <a:xfrm>
            <a:off x="2300567" y="2216123"/>
            <a:ext cx="1889759" cy="50831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Территориальная подкомиссия</a:t>
            </a:r>
            <a:endParaRPr lang="ru-RU" sz="13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Блок-схема: альтернативный процесс 36"/>
          <p:cNvSpPr/>
          <p:nvPr/>
        </p:nvSpPr>
        <p:spPr>
          <a:xfrm>
            <a:off x="2300567" y="1025705"/>
            <a:ext cx="2194393" cy="911259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гражданского государственного служащего ТОФК о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 единовременной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3051834" y="1936964"/>
            <a:ext cx="0" cy="261386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3051834" y="2724433"/>
            <a:ext cx="7046" cy="391651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285078" y="3004744"/>
            <a:ext cx="431913" cy="172547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Блок-схема: альтернативный процесс 45"/>
          <p:cNvSpPr/>
          <p:nvPr/>
        </p:nvSpPr>
        <p:spPr>
          <a:xfrm>
            <a:off x="6711161" y="2249031"/>
            <a:ext cx="2337516" cy="67122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Снятие с учета</a:t>
            </a:r>
          </a:p>
          <a:p>
            <a:pPr marL="27450" algn="ctr"/>
            <a:r>
              <a:rPr lang="ru-RU" sz="1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акта </a:t>
            </a: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снятии </a:t>
            </a:r>
            <a:b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учета)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Блок-схема: альтернативный процесс 46"/>
          <p:cNvSpPr/>
          <p:nvPr/>
        </p:nvSpPr>
        <p:spPr>
          <a:xfrm>
            <a:off x="6711161" y="3004744"/>
            <a:ext cx="2337516" cy="865961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на учет</a:t>
            </a:r>
          </a:p>
          <a:p>
            <a:pPr marL="171450" indent="-14400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sz="1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гражданском служащем заносятся в книгу </a:t>
            </a: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</a:t>
            </a:r>
          </a:p>
          <a:p>
            <a:pPr marL="171450" indent="-14400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акта </a:t>
            </a: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остановке на учет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трелка влево 47"/>
          <p:cNvSpPr/>
          <p:nvPr/>
        </p:nvSpPr>
        <p:spPr>
          <a:xfrm>
            <a:off x="4153321" y="4690074"/>
            <a:ext cx="1247354" cy="899166"/>
          </a:xfrm>
          <a:prstGeom prst="leftArrow">
            <a:avLst>
              <a:gd name="adj1" fmla="val 50000"/>
              <a:gd name="adj2" fmla="val 22109"/>
            </a:avLst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Мотивированное заключение</a:t>
            </a:r>
            <a:endParaRPr lang="ru-RU" sz="900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38451" y="4072006"/>
            <a:ext cx="3590702" cy="2154436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41750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сведений в заявлении и документах </a:t>
            </a:r>
            <a:b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соответствие требованиям, установленных пунктами 2 и 6 Правил предоставления единовременной субсидии с использованием ППО «</a:t>
            </a:r>
            <a:r>
              <a:rPr lang="ru-RU" sz="1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Аксиок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взаимодействия с </a:t>
            </a:r>
            <a:r>
              <a:rPr lang="ru-RU" sz="1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ОПКиП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41750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сведений о доходах, расходах </a:t>
            </a:r>
            <a:b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имуществе;</a:t>
            </a:r>
          </a:p>
          <a:p>
            <a:pPr marL="141750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сведений о предыдущих местах работы;</a:t>
            </a:r>
          </a:p>
          <a:p>
            <a:pPr marL="141750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сведений о составе семьи;</a:t>
            </a:r>
          </a:p>
          <a:p>
            <a:pPr marL="141750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правомерности (законности) определения размера единовременной выплаты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4178891" y="4077071"/>
            <a:ext cx="1198990" cy="613003"/>
          </a:xfrm>
          <a:prstGeom prst="rightArrow">
            <a:avLst>
              <a:gd name="adj1" fmla="val 50000"/>
              <a:gd name="adj2" fmla="val 29800"/>
            </a:avLst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Направление заявления</a:t>
            </a:r>
            <a:endParaRPr lang="ru-RU" sz="900" b="1" dirty="0">
              <a:solidFill>
                <a:schemeClr val="tx1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138371" y="3123920"/>
            <a:ext cx="4014950" cy="2337632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Федерального казначейства</a:t>
            </a: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в заявлении и документах </a:t>
            </a:r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правилами предоставления единовременной субсидии, утвержденными постановлением Правительства </a:t>
            </a:r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27 января </a:t>
            </a:r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63 (ред. </a:t>
            </a:r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октября 2017 г</a:t>
            </a:r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sz="105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запроса в Минтруд (при необходимости) для </a:t>
            </a:r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справки о предоставлении </a:t>
            </a:r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единовременной </a:t>
            </a:r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 по прежним местам прохождения гражданской службы, а также в другие государственные органы, органы местного самоуправления и организации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68362" y="222541"/>
            <a:ext cx="630019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10.4. </a:t>
            </a: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Предварительный внутренний контроль рассмотрения вопросов </a:t>
            </a:r>
          </a:p>
          <a:p>
            <a:pPr algn="ctr"/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предоставления </a:t>
            </a:r>
            <a:r>
              <a:rPr 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единовременной </a:t>
            </a: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субсидии на </a:t>
            </a:r>
            <a:r>
              <a:rPr 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приобретение </a:t>
            </a:r>
            <a:endParaRPr lang="ru-RU" sz="1400" b="1" dirty="0" smtClean="0">
              <a:solidFill>
                <a:schemeClr val="accent6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жилого </a:t>
            </a:r>
            <a:r>
              <a:rPr 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помещения </a:t>
            </a:r>
          </a:p>
          <a:p>
            <a:pPr algn="ctr"/>
            <a:r>
              <a:rPr lang="ru-RU" sz="1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труда и социальной защиты </a:t>
            </a:r>
            <a:r>
              <a:rPr lang="ru-RU" sz="1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Российской </a:t>
            </a:r>
            <a: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</a:t>
            </a:r>
            <a:r>
              <a:rPr lang="ru-RU" sz="1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марта 2017 г. № 282н)</a:t>
            </a:r>
          </a:p>
        </p:txBody>
      </p:sp>
      <p:cxnSp>
        <p:nvCxnSpPr>
          <p:cNvPr id="11" name="Соединительная линия уступом 10"/>
          <p:cNvCxnSpPr>
            <a:endCxn id="17" idx="2"/>
          </p:cNvCxnSpPr>
          <p:nvPr/>
        </p:nvCxnSpPr>
        <p:spPr>
          <a:xfrm flipV="1">
            <a:off x="4153321" y="3123920"/>
            <a:ext cx="1224561" cy="769329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05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3563440" y="274365"/>
            <a:ext cx="4752975" cy="7063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/>
            <a:r>
              <a:rPr altLang="ru-RU" sz="1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altLang="ru-RU" sz="1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осуществления </a:t>
            </a:r>
            <a:br>
              <a:rPr altLang="ru-RU" sz="1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altLang="ru-RU" sz="1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предварительного внутреннего контроля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913000"/>
            <a:ext cx="8640960" cy="453600"/>
          </a:xfrm>
          <a:prstGeom prst="rect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Группа 7"/>
          <p:cNvGrpSpPr/>
          <p:nvPr/>
        </p:nvGrpSpPr>
        <p:grpSpPr>
          <a:xfrm>
            <a:off x="395536" y="1385342"/>
            <a:ext cx="8136941" cy="1346423"/>
            <a:chOff x="432048" y="76981"/>
            <a:chExt cx="7920917" cy="1346423"/>
          </a:xfrm>
          <a:scene3d>
            <a:camera prst="orthographicFront"/>
            <a:lightRig rig="flat" dir="t"/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432048" y="76981"/>
              <a:ext cx="7920917" cy="134642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Скругленный прямоугольник 5"/>
            <p:cNvSpPr/>
            <p:nvPr/>
          </p:nvSpPr>
          <p:spPr>
            <a:xfrm>
              <a:off x="497775" y="142708"/>
              <a:ext cx="7789463" cy="121496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28625" tIns="0" rIns="228625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Основное мероприятие № 38 «Внедрение в Федеральном казначействе инструментов предварительного контроля функциональной деятельности Федерального казначейства и федерального казенного учреждения „Центр </a:t>
              </a:r>
              <a:br>
                <a:rPr lang="ru-RU" sz="1600" b="1" kern="1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600" b="1" kern="1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обеспечению деятельности Казначейства России“ на 2018 год по реализации Стратегической карты Казначейства России» </a:t>
              </a:r>
              <a:endParaRPr lang="ru-RU" sz="1600" b="1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79512" y="3618620"/>
            <a:ext cx="8640960" cy="453600"/>
          </a:xfrm>
          <a:prstGeom prst="rect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Группа 11"/>
          <p:cNvGrpSpPr/>
          <p:nvPr/>
        </p:nvGrpSpPr>
        <p:grpSpPr>
          <a:xfrm>
            <a:off x="478210" y="3147854"/>
            <a:ext cx="8064896" cy="1343357"/>
            <a:chOff x="432048" y="1708525"/>
            <a:chExt cx="7920917" cy="1343357"/>
          </a:xfrm>
          <a:scene3d>
            <a:camera prst="orthographicFront"/>
            <a:lightRig rig="flat" dir="t"/>
          </a:scene3d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432048" y="1708525"/>
              <a:ext cx="7920917" cy="1343357"/>
            </a:xfrm>
            <a:prstGeom prst="roundRect">
              <a:avLst/>
            </a:prstGeom>
            <a:solidFill>
              <a:schemeClr val="bg1"/>
            </a:solidFill>
            <a:ln w="38100" cmpd="sng">
              <a:solidFill>
                <a:schemeClr val="accent5"/>
              </a:solidFill>
              <a:prstDash val="sysDot"/>
            </a:ln>
            <a:effectLst/>
            <a:sp3d prstMaterial="dkEdge"/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rgbClr r="0" g="0" b="0"/>
            </a:effectRef>
            <a:fontRef idx="minor">
              <a:schemeClr val="dk1"/>
            </a:fontRef>
          </p:style>
        </p:sp>
        <p:sp>
          <p:nvSpPr>
            <p:cNvPr id="14" name="Скругленный прямоугольник 5"/>
            <p:cNvSpPr/>
            <p:nvPr/>
          </p:nvSpPr>
          <p:spPr>
            <a:xfrm>
              <a:off x="497625" y="1774102"/>
              <a:ext cx="7789763" cy="121220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28625" tIns="0" rIns="228625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Разработан и утвержден перечень </a:t>
              </a:r>
              <a:r>
                <a:rPr lang="ru-RU" sz="1600" b="1" kern="1200" dirty="0" err="1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рискоемких</a:t>
              </a:r>
              <a:r>
                <a:rPr lang="ru-RU" sz="1600" b="1" kern="12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операций по направлениям деятельности Федерального казначейства, в отношении которых в 2018 году осуществляется предварительный внутренний контроль</a:t>
              </a:r>
              <a:br>
                <a:rPr lang="ru-RU" sz="1600" b="1" kern="12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600" kern="12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(утвержден заместителем руководителя Федерального казначейства </a:t>
              </a:r>
              <a:br>
                <a:rPr lang="ru-RU" sz="1600" kern="12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600" kern="12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А.Г. </a:t>
              </a:r>
              <a:r>
                <a:rPr lang="ru-RU" sz="1600" kern="1200" dirty="0" err="1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Михайликом</a:t>
              </a:r>
              <a:r>
                <a:rPr lang="ru-RU" sz="1600" kern="12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18 мая 2018 года) </a:t>
              </a:r>
              <a:endParaRPr lang="ru-RU" sz="1600" kern="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Стрелка вниз 5"/>
          <p:cNvSpPr/>
          <p:nvPr/>
        </p:nvSpPr>
        <p:spPr>
          <a:xfrm>
            <a:off x="4147399" y="2739778"/>
            <a:ext cx="484632" cy="37053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5372974"/>
            <a:ext cx="8640960" cy="453600"/>
          </a:xfrm>
          <a:prstGeom prst="rect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6" name="Группа 15"/>
          <p:cNvGrpSpPr/>
          <p:nvPr/>
        </p:nvGrpSpPr>
        <p:grpSpPr>
          <a:xfrm>
            <a:off x="468182" y="4892683"/>
            <a:ext cx="8064896" cy="1605227"/>
            <a:chOff x="432048" y="1708525"/>
            <a:chExt cx="7920917" cy="1343357"/>
          </a:xfrm>
          <a:scene3d>
            <a:camera prst="orthographicFront"/>
            <a:lightRig rig="flat" dir="t"/>
          </a:scene3d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432048" y="1708525"/>
              <a:ext cx="7920917" cy="1343357"/>
            </a:xfrm>
            <a:prstGeom prst="roundRect">
              <a:avLst/>
            </a:prstGeom>
            <a:solidFill>
              <a:schemeClr val="bg1"/>
            </a:solidFill>
            <a:ln w="38100" cmpd="sng">
              <a:solidFill>
                <a:schemeClr val="accent5"/>
              </a:solidFill>
              <a:prstDash val="sysDot"/>
            </a:ln>
            <a:effectLst/>
            <a:sp3d prstMaterial="dkEdge"/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rgbClr r="0" g="0" b="0"/>
            </a:effectRef>
            <a:fontRef idx="minor">
              <a:schemeClr val="dk1"/>
            </a:fontRef>
          </p:style>
        </p:sp>
        <p:sp>
          <p:nvSpPr>
            <p:cNvPr id="18" name="Скругленный прямоугольник 5"/>
            <p:cNvSpPr/>
            <p:nvPr/>
          </p:nvSpPr>
          <p:spPr>
            <a:xfrm>
              <a:off x="497625" y="1774102"/>
              <a:ext cx="7789763" cy="1277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28625" tIns="0" rIns="228625" bIns="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6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Разработаны </a:t>
              </a:r>
              <a:r>
                <a:rPr lang="ru-RU" sz="1600" b="1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 утверждены планы осуществления предварительного внутреннего контроля деятельности структурных подразделений центрального аппарата, органов Федерального казначейства и федерального казенного учреждения «Центр по обеспечению деятельности Казначейства России» </a:t>
              </a:r>
              <a:r>
                <a:rPr lang="ru-RU" sz="16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ru-RU" sz="16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6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1600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утверждены заместителем руководителя Федерального казначейства </a:t>
              </a:r>
              <a:r>
                <a:rPr lang="ru-RU" sz="16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ru-RU" sz="16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6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А.Г</a:t>
              </a:r>
              <a:r>
                <a:rPr lang="ru-RU" sz="1600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1600" dirty="0" err="1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Михайликом</a:t>
              </a:r>
              <a:r>
                <a:rPr lang="ru-RU" sz="1600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29 мая 2018 года</a:t>
              </a:r>
              <a:r>
                <a:rPr lang="ru-RU" sz="16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1600" kern="1200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600" kern="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Стрелка вниз 18"/>
          <p:cNvSpPr/>
          <p:nvPr/>
        </p:nvSpPr>
        <p:spPr>
          <a:xfrm>
            <a:off x="4147399" y="4559791"/>
            <a:ext cx="484632" cy="38153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88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альтернативный процесс 6"/>
          <p:cNvSpPr/>
          <p:nvPr/>
        </p:nvSpPr>
        <p:spPr>
          <a:xfrm>
            <a:off x="539552" y="2387047"/>
            <a:ext cx="7992888" cy="1224136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приказу Федерального казначейства</a:t>
            </a:r>
          </a:p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факта совершения дисциплинарного проступка, вины, причин, условий, характера,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вреда и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 (служебная проверка должна быть завершена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чем через один месяц со дня принятия решения о ее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проведении; комиссия создается в каждом отдельном случае)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546719" y="2068819"/>
            <a:ext cx="0" cy="3097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Блок-схема: альтернативный процесс 18"/>
          <p:cNvSpPr/>
          <p:nvPr/>
        </p:nvSpPr>
        <p:spPr>
          <a:xfrm>
            <a:off x="1153661" y="1492027"/>
            <a:ext cx="6727178" cy="576792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руководителя Федерального казначейства о проведении служебной проверки</a:t>
            </a:r>
            <a:endParaRPr lang="ru-RU" sz="13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альтернативный процесс 20"/>
          <p:cNvSpPr/>
          <p:nvPr/>
        </p:nvSpPr>
        <p:spPr>
          <a:xfrm>
            <a:off x="4183392" y="3981034"/>
            <a:ext cx="4349048" cy="1183401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</a:p>
          <a:p>
            <a:pPr marL="171450" indent="-14400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факты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обстоятельства, установленные по результатам служебной проверки;</a:t>
            </a:r>
          </a:p>
          <a:p>
            <a:pPr marL="171450" indent="-14400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применении к гражданскому служащему дисциплинарного взыскания или о неприменении к нему дисциплинарного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взыскания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>
            <a:stCxn id="7" idx="2"/>
          </p:cNvCxnSpPr>
          <p:nvPr/>
        </p:nvCxnSpPr>
        <p:spPr>
          <a:xfrm>
            <a:off x="4535996" y="3611183"/>
            <a:ext cx="0" cy="3698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Стрелка влево 43"/>
          <p:cNvSpPr/>
          <p:nvPr/>
        </p:nvSpPr>
        <p:spPr>
          <a:xfrm rot="5400000">
            <a:off x="1707141" y="3761457"/>
            <a:ext cx="833172" cy="532624"/>
          </a:xfrm>
          <a:prstGeom prst="leftArrow">
            <a:avLst/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2" y="4444355"/>
            <a:ext cx="3888431" cy="1954381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endParaRPr lang="ru-RU" sz="13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полнотой и объективностью установления факта совершения дисциплинарного проступка, вины,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причин, условий,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характера, размера вреда и обстоятельств;</a:t>
            </a: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своевременностью и правильностью проведения служебной проверки;</a:t>
            </a: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законодательства Российской Федерации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(минимизация рисков принятия неправомерного решения)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562833" y="5165381"/>
            <a:ext cx="0" cy="3419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Блок-схема: альтернативный процесс 13"/>
          <p:cNvSpPr/>
          <p:nvPr/>
        </p:nvSpPr>
        <p:spPr>
          <a:xfrm>
            <a:off x="4183392" y="5507293"/>
            <a:ext cx="4349048" cy="377222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служащий</a:t>
            </a:r>
            <a:endParaRPr lang="ru-RU" sz="13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31840" y="183306"/>
            <a:ext cx="61665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10.5. Предварительный внутренний контроль при проведении </a:t>
            </a:r>
            <a:b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служебных проверок в отношении государственных гражданских служащих ЦАФК и заместителей руководителей ТОФК</a:t>
            </a:r>
            <a: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</a:t>
            </a:r>
            <a:r>
              <a:rPr lang="ru-RU" sz="1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едеральный закон от 27 июля 2004 г. № 79-ФЗ (ред. от 28 декабря 2017 г.) </a:t>
            </a:r>
            <a:br>
              <a:rPr lang="ru-RU" sz="1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государственной гражданской службе Российской Федерации»)</a:t>
            </a:r>
            <a:endParaRPr lang="ru-RU" sz="12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7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/>
          <p:cNvSpPr/>
          <p:nvPr/>
        </p:nvSpPr>
        <p:spPr>
          <a:xfrm>
            <a:off x="255739" y="1301764"/>
            <a:ext cx="3888432" cy="9031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(обращения граждан Российской Федерации, заявления гражданских служащих, уведомления гражданских служащих, представление руководителя ТОФК, другие материалы)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55740" y="3418980"/>
            <a:ext cx="3888432" cy="490694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омиссии </a:t>
            </a:r>
          </a:p>
          <a:p>
            <a:pPr marL="27450" algn="ctr"/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назначает </a:t>
            </a:r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дату заседания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</a:t>
            </a:r>
            <a:endParaRPr lang="ru-RU" sz="11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>
            <a:stCxn id="28" idx="2"/>
            <a:endCxn id="7" idx="0"/>
          </p:cNvCxnSpPr>
          <p:nvPr/>
        </p:nvCxnSpPr>
        <p:spPr>
          <a:xfrm>
            <a:off x="2199956" y="3135589"/>
            <a:ext cx="0" cy="283391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Блок-схема: альтернативный процесс 11"/>
          <p:cNvSpPr/>
          <p:nvPr/>
        </p:nvSpPr>
        <p:spPr>
          <a:xfrm>
            <a:off x="255740" y="4166139"/>
            <a:ext cx="3888433" cy="106590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 материалы по существу вынесенных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заседание вопросов, а также дополнительные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материалы;</a:t>
            </a:r>
            <a:endParaRPr lang="ru-RU" sz="11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заслушивает пояснения гражданского служащего</a:t>
            </a: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255741" y="5438670"/>
            <a:ext cx="3888432" cy="25202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3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069968" y="5690698"/>
            <a:ext cx="0" cy="276034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19" idx="0"/>
          </p:cNvCxnSpPr>
          <p:nvPr/>
        </p:nvCxnSpPr>
        <p:spPr>
          <a:xfrm>
            <a:off x="3316081" y="5690698"/>
            <a:ext cx="0" cy="276034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Блок-схема: альтернативный процесс 17"/>
          <p:cNvSpPr/>
          <p:nvPr/>
        </p:nvSpPr>
        <p:spPr>
          <a:xfrm>
            <a:off x="82460" y="5966732"/>
            <a:ext cx="1977700" cy="761166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Руководителю ТОФК</a:t>
            </a:r>
          </a:p>
          <a:p>
            <a:pPr marL="141750"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(направляется Протокол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комиссии)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2199957" y="5966732"/>
            <a:ext cx="2232247" cy="761166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Иным заинтересованным лицам</a:t>
            </a:r>
          </a:p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решению комиссии)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>
            <a:stCxn id="7" idx="2"/>
            <a:endCxn id="12" idx="0"/>
          </p:cNvCxnSpPr>
          <p:nvPr/>
        </p:nvCxnSpPr>
        <p:spPr>
          <a:xfrm>
            <a:off x="2199956" y="3909674"/>
            <a:ext cx="1" cy="256465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2" idx="2"/>
            <a:endCxn id="14" idx="0"/>
          </p:cNvCxnSpPr>
          <p:nvPr/>
        </p:nvCxnSpPr>
        <p:spPr>
          <a:xfrm>
            <a:off x="2199957" y="5232047"/>
            <a:ext cx="0" cy="206623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Стрелка влево 36"/>
          <p:cNvSpPr/>
          <p:nvPr/>
        </p:nvSpPr>
        <p:spPr>
          <a:xfrm>
            <a:off x="4148713" y="4067075"/>
            <a:ext cx="1089123" cy="684317"/>
          </a:xfrm>
          <a:prstGeom prst="leftArrow">
            <a:avLst>
              <a:gd name="adj1" fmla="val 52521"/>
              <a:gd name="adj2" fmla="val 30513"/>
            </a:avLst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b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режиме ВКС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66471" y="2729029"/>
            <a:ext cx="2437963" cy="2492990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участия/неучастия в территориальной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(без права голоса);</a:t>
            </a:r>
            <a:endParaRPr lang="ru-RU" sz="13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14400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законодательства Российской Федерации (минимизация рисков принятия неправомерного решения)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4148712" y="2594143"/>
            <a:ext cx="2511519" cy="619295"/>
          </a:xfrm>
          <a:prstGeom prst="rightArrow">
            <a:avLst/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материалов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255740" y="2512672"/>
            <a:ext cx="3888432" cy="62291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Должностное лицо ТОФК</a:t>
            </a:r>
          </a:p>
          <a:p>
            <a:pPr marL="27450" algn="ctr"/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проверку поступивших документов </a:t>
            </a:r>
            <a:b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подготовку мотивированного заключения</a:t>
            </a:r>
            <a:endParaRPr lang="ru-RU" sz="11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11960" y="4791132"/>
            <a:ext cx="2197397" cy="600164"/>
          </a:xfrm>
          <a:prstGeom prst="rect">
            <a:avLst/>
          </a:prstGeom>
          <a:solidFill>
            <a:srgbClr val="99FF99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41750"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неучастии, продолжение осуществления мониторинга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63637" y="4177193"/>
            <a:ext cx="1045719" cy="430887"/>
          </a:xfrm>
          <a:prstGeom prst="rect">
            <a:avLst/>
          </a:prstGeom>
          <a:solidFill>
            <a:srgbClr val="99FF99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41750"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участии 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6409356" y="4373586"/>
            <a:ext cx="250877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6409356" y="4996921"/>
            <a:ext cx="2508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5200895" y="4366632"/>
            <a:ext cx="1627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888358" y="200025"/>
            <a:ext cx="642452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10.6. Предварительный внутренний контроль соблюдения </a:t>
            </a:r>
            <a:b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</a:t>
            </a:r>
            <a:r>
              <a:rPr 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служебному поведению федеральных государственных гражданских служащих и урегулированию конфликта </a:t>
            </a: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в ТОФК </a:t>
            </a:r>
            <a:r>
              <a:rPr lang="ru-RU" sz="16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Федерального казначейства от 19 февраля 2015 г. № 4н </a:t>
            </a:r>
            <a:b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30 сентября 2016 г. № 19н)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2190431" y="2230714"/>
            <a:ext cx="0" cy="283391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20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660931" y="1078361"/>
            <a:ext cx="6384911" cy="58639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Структурное подразделение ЦАФК, ответственное </a:t>
            </a:r>
            <a:r>
              <a:rPr lang="ru-RU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организацию осуществления контрольного мероприятия в финансово-бюджетной </a:t>
            </a:r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</a:t>
            </a:r>
            <a:endParaRPr lang="ru-RU" sz="1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7704" y="3881765"/>
            <a:ext cx="6264696" cy="1738938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внутреннего контроля и аудита: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соответствия материалов контрольных мероприятий, вносимых для рассмотрения на заседание Контрольной комиссии Федерального казначейства, актам проверок (возражениям объектов проверок);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полноты отражения сведений, вносимых для рассмотрения на заседание Контрольной комиссии Федерального казначейства;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 направление в </a:t>
            </a:r>
            <a:r>
              <a:rPr lang="ru-RU" sz="13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КАУвФБС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чек-листа с информацией о результатах рассмотрения материалов контрольных мероприятий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699792" y="6138761"/>
            <a:ext cx="4248472" cy="646986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на заседании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96201" y="2405043"/>
            <a:ext cx="3790526" cy="66391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Контрольно-аналитическое управление </a:t>
            </a:r>
            <a:b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финансово-бюджетной сфере</a:t>
            </a:r>
            <a:b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</a:p>
        </p:txBody>
      </p:sp>
      <p:sp>
        <p:nvSpPr>
          <p:cNvPr id="2" name="Стрелка вправо 1"/>
          <p:cNvSpPr/>
          <p:nvPr/>
        </p:nvSpPr>
        <p:spPr>
          <a:xfrm rot="5400000">
            <a:off x="4483862" y="459279"/>
            <a:ext cx="723176" cy="3168352"/>
          </a:xfrm>
          <a:prstGeom prst="rightArrow">
            <a:avLst>
              <a:gd name="adj1" fmla="val 80518"/>
              <a:gd name="adj2" fmla="val 20209"/>
            </a:avLst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комплекта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по результатам контрольного мероприятия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4481503" y="1798986"/>
            <a:ext cx="743769" cy="3380356"/>
          </a:xfrm>
          <a:prstGeom prst="rightArrow">
            <a:avLst>
              <a:gd name="adj1" fmla="val 80518"/>
              <a:gd name="adj2" fmla="val 20209"/>
            </a:avLst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комплекта документов по результатам контрольного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на внутреннем портале ФК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трелка влево 21"/>
          <p:cNvSpPr/>
          <p:nvPr/>
        </p:nvSpPr>
        <p:spPr>
          <a:xfrm rot="16200000">
            <a:off x="4514979" y="4165558"/>
            <a:ext cx="616609" cy="3526898"/>
          </a:xfrm>
          <a:prstGeom prst="leftArrow">
            <a:avLst>
              <a:gd name="adj1" fmla="val 50000"/>
              <a:gd name="adj2" fmla="val 66828"/>
            </a:avLst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59836" y="204715"/>
            <a:ext cx="591856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15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Предварительный внутренний контроль </a:t>
            </a:r>
            <a:r>
              <a:rPr lang="ru-RU" sz="15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 контрольных мероприятий, вносимых </a:t>
            </a:r>
            <a:r>
              <a:rPr lang="ru-RU" sz="15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рассмотрения </a:t>
            </a:r>
            <a:br>
              <a:rPr lang="ru-RU" sz="15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заседании Контрольной </a:t>
            </a:r>
            <a:r>
              <a:rPr lang="ru-RU" sz="15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Федерального казначейства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79228" y="5573077"/>
            <a:ext cx="2239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предварительного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383454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507" y="1700808"/>
            <a:ext cx="8604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СПАСИБО ЗА ВНИМАНИЕ!</a:t>
            </a:r>
            <a:endParaRPr lang="ru-RU" sz="4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" name="Picture 3" descr="J:\sobstvennoe_de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852" y="2740813"/>
            <a:ext cx="3588292" cy="370790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05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8"/>
          <p:cNvSpPr txBox="1">
            <a:spLocks/>
          </p:cNvSpPr>
          <p:nvPr/>
        </p:nvSpPr>
        <p:spPr>
          <a:xfrm>
            <a:off x="2843808" y="275536"/>
            <a:ext cx="6660232" cy="41293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/>
            <a:r>
              <a:rPr altLang="ru-RU" sz="1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Направления деятельности Федерального казначейства</a:t>
            </a:r>
          </a:p>
        </p:txBody>
      </p:sp>
      <p:graphicFrame>
        <p:nvGraphicFramePr>
          <p:cNvPr id="29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365074"/>
              </p:ext>
            </p:extLst>
          </p:nvPr>
        </p:nvGraphicFramePr>
        <p:xfrm>
          <a:off x="107504" y="1268760"/>
          <a:ext cx="8928993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45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884417"/>
              </p:ext>
            </p:extLst>
          </p:nvPr>
        </p:nvGraphicFramePr>
        <p:xfrm>
          <a:off x="218644" y="1268760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8"/>
          <p:cNvSpPr txBox="1">
            <a:spLocks/>
          </p:cNvSpPr>
          <p:nvPr/>
        </p:nvSpPr>
        <p:spPr>
          <a:xfrm>
            <a:off x="2771800" y="260648"/>
            <a:ext cx="6660232" cy="41293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/>
            <a:r>
              <a:rPr altLang="ru-RU" sz="1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Направления деятельности Федерального казначейства</a:t>
            </a:r>
          </a:p>
        </p:txBody>
      </p:sp>
    </p:spTree>
    <p:extLst>
      <p:ext uri="{BB962C8B-B14F-4D97-AF65-F5344CB8AC3E}">
        <p14:creationId xmlns:p14="http://schemas.microsoft.com/office/powerpoint/2010/main" val="345013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2628231" y="490389"/>
            <a:ext cx="6696744" cy="115212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/>
            <a:r>
              <a:rPr altLang="ru-RU" sz="1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Критерии отбора операций и действий (в том числе по формированию документов) по направлениям деятельности Федерального казначейства, выполняемых структурными подразделениями органов Федерального казначейства, в отношении которых необходимо осуществление предварительного внутреннего контроля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34961600"/>
              </p:ext>
            </p:extLst>
          </p:nvPr>
        </p:nvGraphicFramePr>
        <p:xfrm>
          <a:off x="251520" y="1772816"/>
          <a:ext cx="864096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470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2842282" y="137662"/>
            <a:ext cx="6525482" cy="114595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</a:t>
            </a:r>
            <a: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и действия </a:t>
            </a:r>
            <a:r>
              <a:rPr lang="ru-RU" altLang="ru-RU" sz="13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том числе по формированию документов) </a:t>
            </a:r>
            <a: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altLang="ru-RU" sz="13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 деятельности Федерального казначейства, </a:t>
            </a:r>
            <a: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выполняемых </a:t>
            </a:r>
            <a:r>
              <a:rPr lang="ru-RU" altLang="ru-RU" sz="13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структурными подразделениями органов Федерального </a:t>
            </a:r>
            <a: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казначейства, ФКУ «ЦОКР» в </a:t>
            </a:r>
            <a:r>
              <a:rPr lang="ru-RU" altLang="ru-RU" sz="13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которых необходимо осуществление </a:t>
            </a:r>
            <a: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3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предварительного внутреннего контроля</a:t>
            </a:r>
            <a:endParaRPr lang="ru-RU" altLang="ru-RU" sz="13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494572"/>
              </p:ext>
            </p:extLst>
          </p:nvPr>
        </p:nvGraphicFramePr>
        <p:xfrm>
          <a:off x="13717" y="1241707"/>
          <a:ext cx="9108504" cy="53949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350582"/>
                <a:gridCol w="6757922"/>
              </a:tblGrid>
              <a:tr h="3451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Организация работы в сфере закупок товаров, работ, услуг для обеспечения государственных нужд</a:t>
                      </a:r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7DD7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1.1. </a:t>
                      </a:r>
                      <a:r>
                        <a:rPr lang="ru-RU" altLang="ru-RU" sz="1000" b="1" kern="1200" noProof="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Предварительный контроль при прогнозировании и планировании закупок</a:t>
                      </a:r>
                      <a:endParaRPr lang="ru-RU" sz="1000" b="1" kern="1200" dirty="0" smtClean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1.2.</a:t>
                      </a:r>
                      <a:r>
                        <a:rPr lang="ru-RU" altLang="ru-RU" sz="1000" b="1" kern="1200" noProof="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Предварительный контроль документации о закупках </a:t>
                      </a:r>
                      <a:endParaRPr lang="ru-RU" sz="1000" b="1" kern="1200" dirty="0" smtClean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7DD75"/>
                    </a:solidFill>
                  </a:tcPr>
                </a:tc>
              </a:tr>
              <a:tr h="437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Организация </a:t>
                      </a:r>
                      <a:b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</a:b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и осуществление внутреннего контроля и внутреннего аудита</a:t>
                      </a:r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defRPr/>
                      </a:pPr>
                      <a:r>
                        <a:rPr lang="ru-RU" altLang="ru-RU" sz="1000" b="1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Предварительный контроль проектов карт внутреннего контроля </a:t>
                      </a:r>
                      <a:r>
                        <a:rPr lang="ru-RU" altLang="ru-RU" sz="10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0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рискоемким направлениям </a:t>
                      </a:r>
                      <a:br>
                        <a:rPr lang="ru-RU" sz="10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направлениям, по которым имеется увеличение количества нарушений</a:t>
                      </a:r>
                      <a:r>
                        <a:rPr lang="ru-RU" altLang="ru-RU" sz="10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3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Правовое обеспечение деятельности</a:t>
                      </a:r>
                    </a:p>
                  </a:txBody>
                  <a:tcPr>
                    <a:solidFill>
                      <a:srgbClr val="A7DD7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alt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Мониторинг исполнения отдельных приказов Федерального казначейства, направляемых для исполнения в ТОФК и ФКУ «ЦОКР»</a:t>
                      </a:r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7DD75"/>
                    </a:solidFill>
                  </a:tcPr>
                </a:tc>
              </a:tr>
              <a:tr h="2468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Осуществление и учет операций </a:t>
                      </a:r>
                      <a:b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</a:b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со средствами федерального бюджета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ru-RU" alt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Предварительный контроль своевременности доведения лимитов бюджетных обязательств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34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осуществление учета поступлений в бюджетную систему Российской Федерации и их распределения между бюджетами бюджетной системы Российской Федерации</a:t>
                      </a:r>
                      <a:endParaRPr lang="ru-RU" sz="1000" b="1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7DD7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alt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5.1.</a:t>
                      </a:r>
                      <a:r>
                        <a:rPr lang="ru-RU" altLang="ru-RU" sz="1000" b="1" kern="1200" baseline="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Предварительный контроль при осуществлении возврата денежных средств по невыясненным поступлениям юридическим, физическим лицам (по главе 100) </a:t>
                      </a:r>
                      <a:r>
                        <a:rPr lang="ru-RU" sz="1000" b="0" kern="1200" baseline="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(по результатам анализа)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5.2. Предварительный контроль при осуществлении уточнения невыясненных поступлений администраторами поступлений (по главе 100) </a:t>
                      </a:r>
                      <a:r>
                        <a:rPr lang="ru-RU" altLang="ru-RU" sz="1000" b="0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(по результатам анализа)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000" b="0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7DD75"/>
                    </a:solidFill>
                  </a:tcPr>
                </a:tc>
              </a:tr>
              <a:tr h="2799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Иное</a:t>
                      </a:r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Предварительный контроль рассмотрения вопросов предоставления единовременной субсидии на приобретение жилого помещения</a:t>
                      </a:r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046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Организация </a:t>
                      </a:r>
                      <a:b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</a:b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кадровой работы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7DD7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7.1. Предварительный контроль при назначении на должность заместителя руководителя территориального органа Федерального казначейства</a:t>
                      </a:r>
                      <a:endParaRPr lang="ru-RU" sz="1000" b="1" kern="1200" dirty="0" smtClean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7.2. Предварительный контроль рассмотрения служебных споров в центральном аппарате Федерального казначейства </a:t>
                      </a:r>
                    </a:p>
                    <a:p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7.3. Предварительный контроль рассмотрения служебных споров  в ТОФК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7.4. Предварительный контроль при проведении служебных проверок в отношении государственных гражданских служащих ЦАФК и заместителей руководителей ТОФК </a:t>
                      </a:r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7DD75"/>
                    </a:solidFill>
                  </a:tcPr>
                </a:tc>
              </a:tr>
              <a:tr h="3131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Организация работы </a:t>
                      </a:r>
                      <a:b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</a:b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по профилактике коррупционных </a:t>
                      </a:r>
                      <a:b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</a:b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и иных правонарушений</a:t>
                      </a:r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Предварительный контроль соблюдения требований к служебному поведению федеральных государственных гражданских служащих и урегулированию конфликта интересов в ТОФК </a:t>
                      </a:r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Осуществление контроля </a:t>
                      </a:r>
                      <a:b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финансово-бюджетной сфере</a:t>
                      </a:r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7DD7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kern="1200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 Предварительный контроль материалов контрольных мероприятий, вносимых для рассмотрения на заседании Контрольной комиссии Федерального казначейства</a:t>
                      </a:r>
                      <a:endParaRPr lang="ru-RU" sz="1000" b="1" kern="120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7DD7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26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8"/>
          <p:cNvSpPr txBox="1">
            <a:spLocks/>
          </p:cNvSpPr>
          <p:nvPr/>
        </p:nvSpPr>
        <p:spPr>
          <a:xfrm>
            <a:off x="3326508" y="168052"/>
            <a:ext cx="5804494" cy="76470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Планирование  осуществления предварительного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деятельности структурных подразделений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ЦАФК, ТОФК и ФКУ «ЦОКР»</a:t>
            </a:r>
            <a:endParaRPr altLang="ru-RU" sz="1400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8"/>
          <p:cNvSpPr txBox="1">
            <a:spLocks/>
          </p:cNvSpPr>
          <p:nvPr/>
        </p:nvSpPr>
        <p:spPr>
          <a:xfrm>
            <a:off x="0" y="932756"/>
            <a:ext cx="5804494" cy="27964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lvl="0" algn="ctr"/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altLang="ru-RU" sz="1400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585171"/>
              </p:ext>
            </p:extLst>
          </p:nvPr>
        </p:nvGraphicFramePr>
        <p:xfrm>
          <a:off x="0" y="1212404"/>
          <a:ext cx="9144000" cy="465666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914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Планы осуществления предварительного внутреннего контроля: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3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информации, содержащейся в материалах, вносимых на рассмотрение Контрольной комиссии Федерального казначейства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 структурных подразделений ЦАФК, выполняющих внутренние бюджетные процедуры, органов Федерального </a:t>
                      </a:r>
                      <a:b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казначейства по формированию проектов карт внутреннего контроля по рискоемким направлениям деятельности Федерального </a:t>
                      </a:r>
                      <a:b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казначейства;</a:t>
                      </a:r>
                      <a:endParaRPr lang="ru-RU" sz="1200" b="0" kern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 ФКУ «ЦОКР» по исполнению полномочий по планированию и осуществлению закупок товаров, работ,  услуг </a:t>
                      </a:r>
                      <a:b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для обеспечения функций центрального аппарата, территориальных органов Федерального казначейства;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документов, предоставляемых ТОФК, при назначении на должность заместителя руководителя ТОФК;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соблюдения требований к служебному поведению федеральных государственных гражданских служащих и урегулированию </a:t>
                      </a:r>
                      <a:b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конфликта интересов в ТОФК;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рассмотрении служебных споров в ТОФК;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своевременности доведения лимитов бюджетных обязательств (по главе 100);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рассмотрении служебных споров в ЦАФК;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проведении служебных проверок в отношении государственных гражданских служащих ЦАФК и заместителей руководителей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ТОФК;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возврата невыясненных поступлений, зачисляемых в федеральный бюджет, уточнения администраторами доходов бюджета,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администраторами источников финансирования дефицита бюджета невыясненных поступлений, зачисляемых в федеральный бюджет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25214"/>
              </p:ext>
            </p:extLst>
          </p:nvPr>
        </p:nvGraphicFramePr>
        <p:xfrm>
          <a:off x="7243" y="6021288"/>
          <a:ext cx="9144000" cy="487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осуществления мониторинга исполнения отдельных приказов Федерального казначейства, направляемых </a:t>
                      </a:r>
                      <a:br>
                        <a:rPr lang="ru-RU" sz="13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3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исполнения в ТОФК и ФКУ «ЦОКР»</a:t>
                      </a:r>
                      <a:endParaRPr lang="ru-RU" sz="13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34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412409" y="8565"/>
            <a:ext cx="5794376" cy="719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 Предварительный внутренний контроль </a:t>
            </a:r>
            <a:b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прогнозировании и  планировании </a:t>
            </a:r>
            <a:r>
              <a:rPr lang="ru-RU" alt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73178" y="2804180"/>
            <a:ext cx="6606979" cy="2016224"/>
          </a:xfrm>
          <a:prstGeom prst="roundRect">
            <a:avLst/>
          </a:prstGeom>
          <a:solidFill>
            <a:srgbClr val="83CE3E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Управление внутреннего контроля и аудита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1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u="sng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этап:</a:t>
            </a:r>
            <a:r>
              <a:rPr lang="ru-RU" sz="11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формирования проекта плана-графика закупок:</a:t>
            </a: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1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обоснований бюджетных ассигнований на очередной финансовый год и на плановый период;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u="sng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этап:</a:t>
            </a:r>
            <a:r>
              <a:rPr lang="ru-RU" sz="11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формировании проекта плана-графика закупок: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1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плана-графика закупок (проекта внесения изменений в план-график закупок)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1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закупок товаров (работ, услуг) на предмет наличия в плане информатизации  Федерального  казначейства;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u="sng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100" b="1" u="sng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этап:</a:t>
            </a:r>
            <a:r>
              <a:rPr lang="ru-RU" sz="11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утверждения и размещения </a:t>
            </a:r>
            <a:r>
              <a:rPr lang="ru-RU" sz="11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плана-графика </a:t>
            </a:r>
            <a:r>
              <a:rPr lang="ru-RU" sz="11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 в ЕИС: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и направление информации об установленных нарушениях в Инспекторский отдел </a:t>
            </a:r>
            <a:r>
              <a:rPr lang="ru-RU" altLang="ru-RU" sz="1100" dirty="0" err="1">
                <a:latin typeface="Times New Roman" pitchFamily="18" charset="0"/>
                <a:cs typeface="Times New Roman" pitchFamily="18" charset="0"/>
              </a:rPr>
              <a:t>УВКиА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для проведения последующих контрольных и аудиторских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мероприятий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73177" y="870307"/>
            <a:ext cx="6606979" cy="34069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667993" y="5484688"/>
            <a:ext cx="3247823" cy="6926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kern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sz="1350" kern="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50" kern="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50" kern="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350" kern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2067341" y="1229194"/>
            <a:ext cx="3685941" cy="1574986"/>
          </a:xfrm>
          <a:prstGeom prst="downArrow">
            <a:avLst>
              <a:gd name="adj1" fmla="val 58893"/>
              <a:gd name="adj2" fmla="val 21670"/>
            </a:avLst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Направление:</a:t>
            </a: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боснования бюджетных ассигнований на очередной финансовый год и на плановый период;</a:t>
            </a: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плана-графика закупок и проекта изменений к нему</a:t>
            </a:r>
            <a:endParaRPr lang="ru-RU" sz="1000" kern="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трелка вверх 21"/>
          <p:cNvSpPr/>
          <p:nvPr/>
        </p:nvSpPr>
        <p:spPr>
          <a:xfrm>
            <a:off x="5223420" y="1239033"/>
            <a:ext cx="3167471" cy="1550685"/>
          </a:xfrm>
          <a:prstGeom prst="upArrow">
            <a:avLst>
              <a:gd name="adj1" fmla="val 50000"/>
              <a:gd name="adj2" fmla="val 20874"/>
            </a:avLst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заключения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предварительного контроля директору </a:t>
            </a: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</a:t>
            </a: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«ЦОКР»</a:t>
            </a:r>
          </a:p>
        </p:txBody>
      </p:sp>
      <p:sp>
        <p:nvSpPr>
          <p:cNvPr id="23" name="Стрелка вниз 22"/>
          <p:cNvSpPr/>
          <p:nvPr/>
        </p:nvSpPr>
        <p:spPr>
          <a:xfrm>
            <a:off x="3044419" y="4836616"/>
            <a:ext cx="4464496" cy="648072"/>
          </a:xfrm>
          <a:prstGeom prst="downArrow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предварительного внутреннего  контроля </a:t>
            </a:r>
            <a:br>
              <a:rPr lang="ru-RU" sz="11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мере выявления отклонений)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6634" y="5013176"/>
            <a:ext cx="2767968" cy="165618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установления порядка взаимодействия </a:t>
            </a:r>
            <a:r>
              <a:rPr lang="ru-RU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закупок товаров, работ, услуг для нужд Федерального казначейства необходимо утверждение Регламента взаимодействия ЦАФК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 </a:t>
            </a:r>
          </a:p>
        </p:txBody>
      </p:sp>
    </p:spTree>
    <p:extLst>
      <p:ext uri="{BB962C8B-B14F-4D97-AF65-F5344CB8AC3E}">
        <p14:creationId xmlns:p14="http://schemas.microsoft.com/office/powerpoint/2010/main" val="161877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1"/>
          <p:cNvSpPr txBox="1">
            <a:spLocks/>
          </p:cNvSpPr>
          <p:nvPr/>
        </p:nvSpPr>
        <p:spPr bwMode="auto">
          <a:xfrm>
            <a:off x="3549847" y="260648"/>
            <a:ext cx="5594153" cy="355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5.2. Предварительный внутренний контроль </a:t>
            </a:r>
            <a:b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 </a:t>
            </a:r>
            <a:r>
              <a:rPr lang="ru-RU" altLang="ru-RU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закупках 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915816" y="2708920"/>
            <a:ext cx="6190924" cy="3006311"/>
          </a:xfrm>
          <a:prstGeom prst="roundRect">
            <a:avLst>
              <a:gd name="adj" fmla="val 13468"/>
            </a:avLst>
          </a:prstGeom>
          <a:solidFill>
            <a:srgbClr val="83CE3E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Управление внутреннего контроля и аудита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u="sng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этап:</a:t>
            </a:r>
            <a:r>
              <a:rPr lang="ru-RU" sz="11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размещения документации о закупках в ЕИС:</a:t>
            </a: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1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документации о закупках;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1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соответствия содержания и состава документаций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закупках, извещений</a:t>
            </a:r>
            <a:b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осуществлении закупок требованиям  нормативных правовых актов, в том числе включению в документацию о закупках обоснований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Н(М)ЦК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 проектов государственных контрактов, договоров требованиям нормативных правовых актов и документациям о закупках;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1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закупок товаров (работ, услуг) на предмет наличия в плане информатизации  Федерального  казначейства</a:t>
            </a:r>
            <a:r>
              <a:rPr lang="ru-RU" sz="11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u="sng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этап:</a:t>
            </a:r>
            <a:r>
              <a:rPr lang="ru-RU" sz="11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после размещения документации о закупках в ЕИС</a:t>
            </a:r>
            <a:r>
              <a:rPr lang="ru-RU" sz="11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достоверности и полноты информации, размещаемой в ЕИС, на электронной площадке;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сроков размещения  информации и документов в ЕИС, на электронной площадке, </a:t>
            </a:r>
            <a:b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состава и содержания размещаемой информации;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этап: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результатам предварительного внутреннего контроля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b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и направление информации об установленных нарушениях в Инспекторский отдел 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УВКиА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для проведения последующих контрольных и аудиторских мероприятий</a:t>
            </a:r>
            <a:endParaRPr lang="ru-RU" sz="1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915817" y="858463"/>
            <a:ext cx="6190924" cy="33829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ЦОКР»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851181" y="6347191"/>
            <a:ext cx="2466722" cy="43702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Руководитель </a:t>
            </a:r>
            <a:br>
              <a:rPr kumimoji="0" lang="ru-RU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Федерального </a:t>
            </a:r>
            <a:r>
              <a:rPr kumimoji="0" lang="ru-RU" sz="135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казначейства</a:t>
            </a:r>
            <a:endParaRPr kumimoji="0" lang="ru-RU" sz="135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935791" y="1196754"/>
            <a:ext cx="3685941" cy="1512166"/>
          </a:xfrm>
          <a:prstGeom prst="downArrow">
            <a:avLst>
              <a:gd name="adj1" fmla="val 58893"/>
              <a:gd name="adj2" fmla="val 21670"/>
            </a:avLst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Направление:</a:t>
            </a: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05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 </a:t>
            </a:r>
            <a:b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извещений о закупках;</a:t>
            </a:r>
            <a:endParaRPr lang="ru-RU" sz="1000" kern="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обоснования Н(М)ЦК</a:t>
            </a: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Н(М)ЦК </a:t>
            </a: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приложением </a:t>
            </a: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ценовой информации</a:t>
            </a: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</a:t>
            </a:r>
            <a:r>
              <a:rPr lang="ru-RU" sz="1000" kern="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ОВКиА</a:t>
            </a: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ФКУ «ЦОКР» (при </a:t>
            </a: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формировании такого заключения)</a:t>
            </a:r>
            <a:endParaRPr lang="ru-RU" sz="1000" kern="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верх 2"/>
          <p:cNvSpPr/>
          <p:nvPr/>
        </p:nvSpPr>
        <p:spPr>
          <a:xfrm>
            <a:off x="5939270" y="1196754"/>
            <a:ext cx="3167471" cy="1512166"/>
          </a:xfrm>
          <a:prstGeom prst="upArrow">
            <a:avLst>
              <a:gd name="adj1" fmla="val 50000"/>
              <a:gd name="adj2" fmla="val 20874"/>
            </a:avLst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</a:t>
            </a:r>
            <a:endParaRPr lang="ru-RU" sz="1000" kern="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предварительного контроля директору </a:t>
            </a: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</a:t>
            </a:r>
            <a:r>
              <a:rPr lang="ru-RU" sz="1000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«ЦОКР»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843668" y="5733256"/>
            <a:ext cx="4464496" cy="648072"/>
          </a:xfrm>
          <a:prstGeom prst="downArrow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предварительного внутреннего контроля </a:t>
            </a:r>
            <a:br>
              <a:rPr lang="ru-RU" sz="11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мере выявления отклонений)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6024" y="4642487"/>
            <a:ext cx="2429752" cy="1923215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установления порядка взаимодействия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УВКиА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закупок товаров, работ, услуг для нужд Федерального казначейства необходимо утверждение Регламента взаимодействия ЦАФК и ФКУ «ЦОКР»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273882"/>
            <a:ext cx="291581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1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отбора</a:t>
            </a:r>
            <a:r>
              <a:rPr lang="ru-RU" sz="1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закупок:</a:t>
            </a:r>
            <a:endParaRPr lang="ru-RU" sz="12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строительных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 </a:t>
            </a:r>
            <a:b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(Н(М)ЦК ≥ 50,0 млн рублей);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капитального </a:t>
            </a:r>
            <a:b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текущего ремонта </a:t>
            </a:r>
            <a:b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(Н(М)ЦК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4,0 млн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рублей);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-сфера </a:t>
            </a:r>
            <a:b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(Н(М)ЦК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0,5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рублей)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автотранспортных услуг и обслуживание транспортных средств </a:t>
            </a:r>
            <a:b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Н(М)ЦК ≥ 0,5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рублей)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оказанием 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клининговых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услуг </a:t>
            </a:r>
            <a:b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Н(М)ЦК ≥ 1,5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рублей)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основных средств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(Н(М)ЦК ≥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 млн рублей)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794678" y="1273882"/>
            <a:ext cx="0" cy="5179454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07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13D8219F15F3488699DA114711028F1A00C9BE0C222701C04E98BE94F64AABDF04" ma:contentTypeVersion="5" ma:contentTypeDescription="" ma:contentTypeScope="" ma:versionID="2b792ba521ab61cf81fe1cd463bb2458">
  <xsd:schema xmlns:xsd="http://www.w3.org/2001/XMLSchema" xmlns:xs="http://www.w3.org/2001/XMLSchema" xmlns:p="http://schemas.microsoft.com/office/2006/metadata/properties" xmlns:ns1="http://schemas.microsoft.com/sharepoint/v3" xmlns:ns2="ba255e50-db14-42b0-ae8c-8e0329942e6a" xmlns:ns3="bbaa1089-7fff-476b-b303-374e6108e73d" targetNamespace="http://schemas.microsoft.com/office/2006/metadata/properties" ma:root="true" ma:fieldsID="91608e6dcc9b38d438b7f29ed13ce924" ns1:_="" ns2:_="" ns3:_="">
    <xsd:import namespace="http://schemas.microsoft.com/sharepoint/v3"/>
    <xsd:import namespace="ba255e50-db14-42b0-ae8c-8e0329942e6a"/>
    <xsd:import namespace="bbaa1089-7fff-476b-b303-374e6108e73d"/>
    <xsd:element name="properties">
      <xsd:complexType>
        <xsd:sequence>
          <xsd:element name="documentManagement">
            <xsd:complexType>
              <xsd:all>
                <xsd:element ref="ns1:TemplateUrl" minOccurs="0"/>
                <xsd:element ref="ns1:xd_ProgID" minOccurs="0"/>
                <xsd:element ref="ns1:xd_Signature" minOccurs="0"/>
                <xsd:element ref="ns2:fkPresentation_Theme"/>
                <xsd:element ref="ns2:fkPresentation_Topicality" minOccurs="0"/>
                <xsd:element ref="ns2:fkPresentation_ResponsiblePerson" minOccurs="0"/>
                <xsd:element ref="ns2:ResponsibleAdministrationTaxHTField0" minOccurs="0"/>
                <xsd:element ref="ns2:fkPresentation_MainProvisions" minOccurs="0"/>
                <xsd:element ref="ns2:fkPresentation_Place"/>
                <xsd:element ref="ns2:fkPresentation_PresentationDate" minOccurs="0"/>
                <xsd:element ref="ns2:fkPresentation_EmpGivingPresentation" minOccurs="0"/>
                <xsd:element ref="ns3:TaxCatchAll" minOccurs="0"/>
                <xsd:element ref="ns3:TaxCatchAllLabel" minOccurs="0"/>
                <xsd:element ref="ns3:ne17df93d73a438fac648f9c6a87e123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emplateUrl" ma:index="8" nillable="true" ma:displayName="Ссылка на шаблон" ma:hidden="true" ma:internalName="TemplateUrl">
      <xsd:simpleType>
        <xsd:restriction base="dms:Text"/>
      </xsd:simpleType>
    </xsd:element>
    <xsd:element name="xd_ProgID" ma:index="9" nillable="true" ma:displayName="Ссылка на HTML-файл" ma:hidden="true" ma:internalName="xd_ProgID">
      <xsd:simpleType>
        <xsd:restriction base="dms:Text"/>
      </xsd:simpleType>
    </xsd:element>
    <xsd:element name="xd_Signature" ma:index="10" nillable="true" ma:displayName="Подписан" ma:hidden="true" ma:internalName="xd_Signature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55e50-db14-42b0-ae8c-8e0329942e6a" elementFormDefault="qualified">
    <xsd:import namespace="http://schemas.microsoft.com/office/2006/documentManagement/types"/>
    <xsd:import namespace="http://schemas.microsoft.com/office/infopath/2007/PartnerControls"/>
    <xsd:element name="fkPresentation_Theme" ma:index="13" ma:displayName="Тема презентации" ma:internalName="fkPresentation_Theme">
      <xsd:simpleType>
        <xsd:restriction base="dms:Text"/>
      </xsd:simpleType>
    </xsd:element>
    <xsd:element name="fkPresentation_Topicality" ma:index="14" nillable="true" ma:displayName="Актуальность" ma:default="1" ma:internalName="fkPresentation_Topicality">
      <xsd:simpleType>
        <xsd:restriction base="dms:Boolean"/>
      </xsd:simpleType>
    </xsd:element>
    <xsd:element name="fkPresentation_ResponsiblePerson" ma:index="15" nillable="true" ma:displayName="Ответственный за подготовку" ma:list="UserInfo" ma:internalName="fkPresentation_Responsible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sponsibleAdministrationTaxHTField0" ma:index="17" nillable="true" ma:taxonomy="true" ma:internalName="ResponsibleAdministrationTaxHTField0" ma:taxonomyFieldName="fkPresentation_ResponsibleAdministration" ma:displayName="Управление ЦАФК ответственное за подготовку" ma:readOnly="false" ma:default="12;#06. Управление внутреннего контроля (аудита) и оценки эффективности деятельности|542af421-824d-4865-b0c8-cd14f6aec50c" ma:fieldId="{27954d0f-310c-438a-9279-babc078b112d}" ma:sspId="d5982501-f289-48f2-af88-549e30526901" ma:termSetId="f6ca3b9a-bee4-4a7f-86af-563de38393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resentation_MainProvisions" ma:index="18" nillable="true" ma:displayName="Основные положения презентации" ma:internalName="fkPresentation_MainProvisions">
      <xsd:simpleType>
        <xsd:restriction base="dms:Note">
          <xsd:maxLength value="255"/>
        </xsd:restriction>
      </xsd:simpleType>
    </xsd:element>
    <xsd:element name="fkPresentation_Place" ma:index="19" ma:displayName="Место проведения" ma:internalName="fkPresentation_Place">
      <xsd:simpleType>
        <xsd:restriction base="dms:Note">
          <xsd:maxLength value="255"/>
        </xsd:restriction>
      </xsd:simpleType>
    </xsd:element>
    <xsd:element name="fkPresentation_PresentationDate" ma:index="20" nillable="true" ma:displayName="Дата проведения" ma:format="DateOnly" ma:internalName="fkPresentation_PresentationDate">
      <xsd:simpleType>
        <xsd:restriction base="dms:DateTime"/>
      </xsd:simpleType>
    </xsd:element>
    <xsd:element name="fkPresentation_EmpGivingPresentation" ma:index="21" nillable="true" ma:displayName="Сотрудник, проводивший презентацию" ma:internalName="fkPresentation_EmpGivingPresenta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a1089-7fff-476b-b303-374e6108e73d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Столбец для захвата всех терминов таксономии" ma:description="" ma:hidden="true" ma:list="{fff6b582-76a0-4c36-a69a-a7214808f952}" ma:internalName="TaxCatchAll" ma:showField="CatchAllData" ma:web="bbaa1089-7fff-476b-b303-374e6108e7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3" nillable="true" ma:displayName="Столбец для захвата всех терминов таксономии1" ma:description="" ma:hidden="true" ma:list="{fff6b582-76a0-4c36-a69a-a7214808f952}" ma:internalName="TaxCatchAllLabel" ma:readOnly="true" ma:showField="CatchAllDataLabel" ma:web="bbaa1089-7fff-476b-b303-374e6108e7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e17df93d73a438fac648f9c6a87e123" ma:index="24" nillable="true" ma:displayName="TsafkResponsible_0" ma:hidden="true" ma:internalName="ne17df93d73a438fac648f9c6a87e123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Url xmlns="http://schemas.microsoft.com/sharepoint/v3" xsi:nil="true"/>
    <fkPresentation_ResponsiblePerson xmlns="ba255e50-db14-42b0-ae8c-8e0329942e6a">
      <UserInfo>
        <DisplayName/>
        <AccountId xsi:nil="true"/>
        <AccountType/>
      </UserInfo>
    </fkPresentation_ResponsiblePerson>
    <fkPresentation_EmpGivingPresentation xmlns="ba255e50-db14-42b0-ae8c-8e0329942e6a" xsi:nil="true"/>
    <fkPresentation_PresentationDate xmlns="ba255e50-db14-42b0-ae8c-8e0329942e6a" xsi:nil="true"/>
    <TaxCatchAll xmlns="bbaa1089-7fff-476b-b303-374e6108e73d">
      <Value>12</Value>
    </TaxCatchAll>
    <fkPresentation_Topicality xmlns="ba255e50-db14-42b0-ae8c-8e0329942e6a">true</fkPresentation_Topicality>
    <ne17df93d73a438fac648f9c6a87e123 xmlns="bbaa1089-7fff-476b-b303-374e6108e73d" xsi:nil="true"/>
    <fkPresentation_Theme xmlns="ba255e50-db14-42b0-ae8c-8e0329942e6a">Опыт внедрения системы оценки эффективности и результативности деятельности в Федеральном казначействе</fkPresentation_Theme>
    <xd_ProgID xmlns="http://schemas.microsoft.com/sharepoint/v3" xsi:nil="true"/>
    <ResponsibleAdministrationTaxHTField0 xmlns="ba255e50-db14-42b0-ae8c-8e0329942e6a">
      <Terms xmlns="http://schemas.microsoft.com/office/infopath/2007/PartnerControls">
        <TermInfo xmlns="http://schemas.microsoft.com/office/infopath/2007/PartnerControls">
          <TermName xmlns="http://schemas.microsoft.com/office/infopath/2007/PartnerControls">06. Управление внутреннего контроля (аудита) и оценки эффективности деятельности</TermName>
          <TermId xmlns="http://schemas.microsoft.com/office/infopath/2007/PartnerControls">542af421-824d-4865-b0c8-cd14f6aec50c</TermId>
        </TermInfo>
      </Terms>
    </ResponsibleAdministrationTaxHTField0>
    <fkPresentation_MainProvisions xmlns="ba255e50-db14-42b0-ae8c-8e0329942e6a" xsi:nil="true"/>
    <fkPresentation_Place xmlns="ba255e50-db14-42b0-ae8c-8e0329942e6a">Федеральное казначейство</fkPresentation_Place>
  </documentManagement>
</p:properties>
</file>

<file path=customXml/itemProps1.xml><?xml version="1.0" encoding="utf-8"?>
<ds:datastoreItem xmlns:ds="http://schemas.openxmlformats.org/officeDocument/2006/customXml" ds:itemID="{65D365CF-E595-417B-8C3D-5E4740C797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a255e50-db14-42b0-ae8c-8e0329942e6a"/>
    <ds:schemaRef ds:uri="bbaa1089-7fff-476b-b303-374e6108e7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787AA3-9D1C-4521-ABFC-B8054E9124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1CA9E7-9993-4E33-8B36-D2EFBB0D788A}">
  <ds:schemaRefs>
    <ds:schemaRef ds:uri="bbaa1089-7fff-476b-b303-374e6108e73d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sharepoint/v3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ba255e50-db14-42b0-ae8c-8e0329942e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43967</TotalTime>
  <Words>2283</Words>
  <Application>Microsoft Office PowerPoint</Application>
  <PresentationFormat>Экран (4:3)</PresentationFormat>
  <Paragraphs>372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4_Тема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внедрения системы оценки эффективности и результативности деятельности в Федеральном казначействе</dc:title>
  <dc:creator>vvnikolaev</dc:creator>
  <cp:lastModifiedBy>Кожевникова Наталья Виталиевна</cp:lastModifiedBy>
  <cp:revision>1625</cp:revision>
  <cp:lastPrinted>2018-04-02T07:29:08Z</cp:lastPrinted>
  <dcterms:created xsi:type="dcterms:W3CDTF">2012-02-14T07:53:23Z</dcterms:created>
  <dcterms:modified xsi:type="dcterms:W3CDTF">2018-07-02T14:55:08Z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0x01010013D8219F15F3488699DA114711028F1A00C9BE0C222701C04E98BE94F64AABDF04</vt:lpwstr>
  </property>
  <property fmtid="{D5CDD505-2E9C-101B-9397-08002B2CF9AE}" pid="3" name="fkPresentation_ResponsibleAdministration">
    <vt:lpwstr>12;#06. Управление внутреннего контроля (аудита) и оценки эффективности деятельности|542af421-824d-4865-b0c8-cd14f6aec50c</vt:lpwstr>
  </property>
  <property fmtid="{D5CDD505-2E9C-101B-9397-08002B2CF9AE}" pid="4" name="_x0423__x043f__x0440__x0430__x0432__x043b__x0435__x043d__x0438__x0435__x0020__x0426__x0410__x0424__x041a__x0020__x043e__x0442__x0432__x0435__x0442__x0441__x0442__x0432__x0435__x043d__x043d__x043e__x0435__x0020__x0437__x0430__x0020__x043f__x043e__x0434__x0">
    <vt:lpwstr/>
  </property>
</Properties>
</file>