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webextensions/taskpanes.xml" ContentType="application/vnd.ms-office.webextensiontaskpanes+xml"/>
  <Override PartName="/ppt/webextensions/webextension1.xml" ContentType="application/vnd.ms-office.webextension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11/relationships/webextensiontaskpanes" Target="ppt/webextensions/taskpanes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9" r:id="rId1"/>
    <p:sldMasterId id="2147483843" r:id="rId2"/>
  </p:sldMasterIdLst>
  <p:notesMasterIdLst>
    <p:notesMasterId r:id="rId11"/>
  </p:notesMasterIdLst>
  <p:handoutMasterIdLst>
    <p:handoutMasterId r:id="rId12"/>
  </p:handoutMasterIdLst>
  <p:sldIdLst>
    <p:sldId id="625" r:id="rId3"/>
    <p:sldId id="637" r:id="rId4"/>
    <p:sldId id="633" r:id="rId5"/>
    <p:sldId id="636" r:id="rId6"/>
    <p:sldId id="635" r:id="rId7"/>
    <p:sldId id="628" r:id="rId8"/>
    <p:sldId id="638" r:id="rId9"/>
    <p:sldId id="626" r:id="rId10"/>
  </p:sldIdLst>
  <p:sldSz cx="12961938" cy="6985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10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A8416"/>
    <a:srgbClr val="0DE16D"/>
    <a:srgbClr val="D9E9FF"/>
    <a:srgbClr val="EDF78F"/>
    <a:srgbClr val="E5F0FF"/>
    <a:srgbClr val="695725"/>
    <a:srgbClr val="5E4830"/>
    <a:srgbClr val="8D8A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97819" autoAdjust="0"/>
  </p:normalViewPr>
  <p:slideViewPr>
    <p:cSldViewPr>
      <p:cViewPr>
        <p:scale>
          <a:sx n="100" d="100"/>
          <a:sy n="100" d="100"/>
        </p:scale>
        <p:origin x="-990" y="-372"/>
      </p:cViewPr>
      <p:guideLst>
        <p:guide orient="horz" pos="2160"/>
        <p:guide orient="horz" pos="2200"/>
        <p:guide pos="40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512"/>
    </p:cViewPr>
  </p:sorterViewPr>
  <p:notesViewPr>
    <p:cSldViewPr>
      <p:cViewPr varScale="1">
        <p:scale>
          <a:sx n="75" d="100"/>
          <a:sy n="75" d="100"/>
        </p:scale>
        <p:origin x="-2154" y="-84"/>
      </p:cViewPr>
      <p:guideLst>
        <p:guide orient="horz" pos="2895"/>
        <p:guide orient="horz" pos="3127"/>
        <p:guide pos="216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01.04.2017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explosion val="25"/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c:spPr>
          </c:dPt>
          <c:dLbls>
            <c:dLbl>
              <c:idx val="1"/>
              <c:layout>
                <c:manualLayout>
                  <c:x val="9.3885752488486116E-2"/>
                  <c:y val="4.4758265151709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представлено не в полном комплекте</c:v>
                </c:pt>
                <c:pt idx="1">
                  <c:v>представлено в полном комплекте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0.26</c:v>
                </c:pt>
                <c:pt idx="1">
                  <c:v>0.74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 baseline="0">
                <a:solidFill>
                  <a:schemeClr val="tx1"/>
                </a:solidFill>
                <a:latin typeface="Calibri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lang="ru-RU" sz="1400" b="0" i="0" u="none" strike="noStrike" kern="1200" baseline="0">
                <a:solidFill>
                  <a:prstClr val="black"/>
                </a:solidFill>
                <a:latin typeface="Calibri" pitchFamily="34" charset="0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61006289308176098"/>
          <c:y val="0.25459847649336992"/>
          <c:w val="0.38993710691823902"/>
          <c:h val="0.54292236271768957"/>
        </c:manualLayout>
      </c:layout>
      <c:overlay val="0"/>
    </c:legend>
    <c:plotVisOnly val="1"/>
    <c:dispBlanksAs val="gap"/>
    <c:showDLblsOverMax val="0"/>
  </c:chart>
  <c:spPr>
    <a:solidFill>
      <a:srgbClr val="D9E9FF"/>
    </a:solidFill>
    <a:ln>
      <a:solidFill>
        <a:schemeClr val="accent6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01.07.2017</c:v>
                </c:pt>
              </c:strCache>
            </c:strRef>
          </c:tx>
          <c:spPr>
            <a:ln>
              <a:solidFill>
                <a:srgbClr val="0A8416"/>
              </a:solidFill>
            </a:ln>
          </c:spPr>
          <c:explosion val="25"/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c:spPr>
          </c:dPt>
          <c:dLbls>
            <c:dLbl>
              <c:idx val="1"/>
              <c:layout>
                <c:manualLayout>
                  <c:x val="7.2994602089833105E-2"/>
                  <c:y val="6.4301213162686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представлено не в полном комплекте</c:v>
                </c:pt>
                <c:pt idx="1">
                  <c:v>представлено в полном комплекте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0.13</c:v>
                </c:pt>
                <c:pt idx="1">
                  <c:v>0.87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lang="ru-RU" sz="1400" b="0" i="0" u="none" strike="noStrike" kern="1200" baseline="0">
                <a:solidFill>
                  <a:prstClr val="black"/>
                </a:solidFill>
                <a:latin typeface="Calibri" pitchFamily="34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lang="ru-RU" sz="1400" b="0" i="0" u="none" strike="noStrike" kern="1200" baseline="0">
                <a:solidFill>
                  <a:prstClr val="black"/>
                </a:solidFill>
                <a:latin typeface="Calibri" pitchFamily="34" charset="0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60377358490566035"/>
          <c:y val="0.27962194465105544"/>
          <c:w val="0.37735849056603776"/>
          <c:h val="0.54292236271768957"/>
        </c:manualLayout>
      </c:layout>
      <c:overlay val="0"/>
      <c:txPr>
        <a:bodyPr/>
        <a:lstStyle/>
        <a:p>
          <a:pPr>
            <a:defRPr lang="ru-RU" sz="1400" b="0" i="0" u="none" strike="noStrike" kern="1200" baseline="0">
              <a:solidFill>
                <a:prstClr val="black"/>
              </a:solidFill>
              <a:latin typeface="Calibri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D9E9FF"/>
    </a:solidFill>
    <a:ln>
      <a:solidFill>
        <a:srgbClr val="0A8416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2.5142033980451815E-3"/>
                  <c:y val="-1.3530657193075819E-2"/>
                </c:manualLayout>
              </c:layout>
              <c:tx>
                <c:rich>
                  <a:bodyPr/>
                  <a:lstStyle/>
                  <a:p>
                    <a:r>
                      <a:rPr lang="en-US" sz="1500" b="1" dirty="0" smtClean="0"/>
                      <a:t>28 </a:t>
                    </a:r>
                    <a:r>
                      <a:rPr lang="ru-RU" sz="1500" b="1" dirty="0" smtClean="0"/>
                      <a:t>шт., 24%</a:t>
                    </a:r>
                    <a:r>
                      <a:rPr lang="ru-RU" sz="1500" b="1" baseline="0" dirty="0" smtClean="0"/>
                      <a:t> </a:t>
                    </a:r>
                    <a:endParaRPr lang="en-US" sz="14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 algn="ctr" rtl="0">
                      <a:defRPr lang="ru-RU" sz="15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13</a:t>
                    </a:r>
                    <a:r>
                      <a:rPr lang="ru-RU" smtClean="0"/>
                      <a:t> шт., 11%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 на 01.04.2017</c:v>
                </c:pt>
                <c:pt idx="1">
                  <c:v>на 01.07.2017</c:v>
                </c:pt>
              </c:strCache>
            </c:strRef>
          </c:cat>
          <c:val>
            <c:numRef>
              <c:f>Лист1!$B$2:$B$3</c:f>
              <c:numCache>
                <c:formatCode>\О\с\н\о\в\н\о\й</c:formatCode>
                <c:ptCount val="2"/>
                <c:pt idx="0">
                  <c:v>28</c:v>
                </c:pt>
                <c:pt idx="1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18400"/>
        <c:axId val="6120192"/>
      </c:barChart>
      <c:catAx>
        <c:axId val="6118400"/>
        <c:scaling>
          <c:orientation val="minMax"/>
        </c:scaling>
        <c:delete val="0"/>
        <c:axPos val="b"/>
        <c:numFmt formatCode="\Д\Д.\М\М.\Г\Г\Г\Г" sourceLinked="1"/>
        <c:majorTickMark val="out"/>
        <c:minorTickMark val="none"/>
        <c:tickLblPos val="nextTo"/>
        <c:crossAx val="6120192"/>
        <c:crosses val="autoZero"/>
        <c:auto val="1"/>
        <c:lblAlgn val="ctr"/>
        <c:lblOffset val="100"/>
        <c:noMultiLvlLbl val="0"/>
      </c:catAx>
      <c:valAx>
        <c:axId val="612019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\О\с\н\о\в\н\о\й" sourceLinked="1"/>
        <c:majorTickMark val="out"/>
        <c:minorTickMark val="none"/>
        <c:tickLblPos val="nextTo"/>
        <c:crossAx val="6118400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CDC8613F-4877-4D0F-A0C4-F2C8A2EDA6EE}" type="datetimeFigureOut">
              <a:rPr lang="ru-RU" smtClean="0"/>
              <a:pPr/>
              <a:t>07.08.2017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599A33A7-3A04-4B30-9EBD-A66BBDAC95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093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C126667F-BFEA-419B-95CC-C50664D4EFC7}" type="datetimeFigureOut">
              <a:rPr lang="ru-RU" smtClean="0"/>
              <a:pPr/>
              <a:t>07.08.2017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-53975" y="744538"/>
            <a:ext cx="69056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8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C88B010B-57A1-43EA-AAF2-273EBC181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043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53975" y="744538"/>
            <a:ext cx="69056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B010B-57A1-43EA-AAF2-273EBC1818B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391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2146" y="2169890"/>
            <a:ext cx="11017648" cy="1497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44292" y="3958166"/>
            <a:ext cx="9073356" cy="17850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397406" y="279737"/>
            <a:ext cx="2916436" cy="59598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48097" y="279737"/>
            <a:ext cx="8533276" cy="59598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07.08.2017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606" y="118792"/>
            <a:ext cx="8165908" cy="513390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DB60B-B924-487F-8036-445BE578896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602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BFB11-167F-4346-8351-6ADC27529D6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724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3904" y="4488524"/>
            <a:ext cx="11017648" cy="138729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3904" y="2960554"/>
            <a:ext cx="11017648" cy="152796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3A820-498B-464F-AC3A-B8390F3504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859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8097" y="1629847"/>
            <a:ext cx="5724856" cy="46097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88986" y="1629847"/>
            <a:ext cx="5724856" cy="46097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0F7C2-D44B-46FA-8C0E-F6F1B356A92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910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8097" y="1563543"/>
            <a:ext cx="5727107" cy="6516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8097" y="2215150"/>
            <a:ext cx="5727107" cy="4024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84497" y="1563543"/>
            <a:ext cx="5729357" cy="6516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584497" y="2215150"/>
            <a:ext cx="5729357" cy="4024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C3A18-F480-480E-AE05-CB5EDA347AF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9580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4EAF6-73BA-4BDC-9AC6-4E6A914FED9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75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9D29E-39BF-4A93-B752-AB2B9A3D152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34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125" y="278121"/>
            <a:ext cx="4264388" cy="11835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67758" y="278109"/>
            <a:ext cx="7246083" cy="5961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8125" y="1461689"/>
            <a:ext cx="4264388" cy="47779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CB181-C9CD-4843-905E-B59DEBF42D9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133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0630" y="4889502"/>
            <a:ext cx="7777163" cy="5772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0630" y="624123"/>
            <a:ext cx="7777163" cy="4191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0630" y="5466735"/>
            <a:ext cx="7777163" cy="8197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C6F3C-1D38-4CE0-965C-4B72DEDC9C9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3158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9A8C-B247-4567-9EC9-D3F73FB7472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418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397406" y="279737"/>
            <a:ext cx="2916436" cy="59598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48097" y="279737"/>
            <a:ext cx="8533276" cy="59598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B0778-4C46-4552-8C7F-2D01A696D3E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3388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48097" y="118047"/>
            <a:ext cx="11665745" cy="612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CA490-0292-4AF8-8B6A-99584F9268B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37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3904" y="4488524"/>
            <a:ext cx="11017648" cy="138729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3904" y="2960554"/>
            <a:ext cx="11017648" cy="152796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8097" y="1629847"/>
            <a:ext cx="5724856" cy="46097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88986" y="1629847"/>
            <a:ext cx="5724856" cy="46097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8097" y="1563543"/>
            <a:ext cx="5727107" cy="6516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8097" y="2215150"/>
            <a:ext cx="5727107" cy="4024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84497" y="1563543"/>
            <a:ext cx="5729357" cy="6516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584497" y="2215150"/>
            <a:ext cx="5729357" cy="4024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07.08.2017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07.08.2017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07.08.2017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125" y="278121"/>
            <a:ext cx="4264388" cy="11835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67758" y="278109"/>
            <a:ext cx="7246083" cy="5961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8125" y="1461689"/>
            <a:ext cx="4264388" cy="47779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0630" y="4889502"/>
            <a:ext cx="7777163" cy="5772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0630" y="624123"/>
            <a:ext cx="7777163" cy="4191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0630" y="5466735"/>
            <a:ext cx="7777163" cy="8197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097" y="279738"/>
            <a:ext cx="11665745" cy="11641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8097" y="1629847"/>
            <a:ext cx="11665745" cy="4609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48097" y="6474075"/>
            <a:ext cx="3024453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054DA-516E-4EF3-B3F1-473152968EE9}" type="datetimeFigureOut">
              <a:rPr lang="ru-RU" smtClean="0"/>
              <a:pPr/>
              <a:t>07.08.2017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428663" y="6474075"/>
            <a:ext cx="4104614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289389" y="6474075"/>
            <a:ext cx="3024453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6" descr="Shablon.jp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961938" cy="698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 bwMode="auto">
          <a:xfrm>
            <a:off x="3215732" y="118034"/>
            <a:ext cx="8164220" cy="514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2" name="Текст 2"/>
          <p:cNvSpPr>
            <a:spLocks noGrp="1"/>
          </p:cNvSpPr>
          <p:nvPr>
            <p:ph type="body" idx="1"/>
          </p:nvPr>
        </p:nvSpPr>
        <p:spPr bwMode="auto">
          <a:xfrm>
            <a:off x="648097" y="1629847"/>
            <a:ext cx="11665745" cy="4609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48097" y="6474075"/>
            <a:ext cx="3024453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428663" y="6474075"/>
            <a:ext cx="4104614" cy="3718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289389" y="6474075"/>
            <a:ext cx="3024453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317D4A-BD15-49E1-8C79-067D9A6C726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95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400" b="1" kern="1200" dirty="0">
          <a:solidFill>
            <a:srgbClr val="00449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1063" y="2484388"/>
            <a:ext cx="10873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«Итоги формирования участниками бюджетного процесса бюджетной (бухгалтерской) отчетности на 01.07.2017 в подсистеме «Учет и отчетность» государственной интегрированной информационной системы управления общественными финансами «Электронный бюджет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»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25184" y="4860652"/>
            <a:ext cx="426762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Calibri" panose="020F0502020204030204" pitchFamily="34" charset="0"/>
              </a:rPr>
              <a:t>Т.Н. Алексеева</a:t>
            </a:r>
          </a:p>
          <a:p>
            <a:r>
              <a:rPr lang="ru-RU" sz="1400" b="1" dirty="0" smtClean="0">
                <a:latin typeface="Calibri" panose="020F0502020204030204" pitchFamily="34" charset="0"/>
              </a:rPr>
              <a:t>начальник отдела финансового обеспечения</a:t>
            </a:r>
          </a:p>
          <a:p>
            <a:r>
              <a:rPr lang="ru-RU" sz="1400" b="1" dirty="0" smtClean="0">
                <a:latin typeface="Calibri" panose="020F0502020204030204" pitchFamily="34" charset="0"/>
              </a:rPr>
              <a:t>УФК по Чувашской Республике</a:t>
            </a:r>
          </a:p>
          <a:p>
            <a:endParaRPr lang="ru-RU" sz="15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7581" y="5988267"/>
            <a:ext cx="202296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</a:rPr>
              <a:t>11.08.2017</a:t>
            </a:r>
            <a:endParaRPr lang="ru-RU" sz="1500" b="1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723" y="1188244"/>
            <a:ext cx="11840566" cy="369332"/>
          </a:xfrm>
          <a:prstGeom prst="rect">
            <a:avLst/>
          </a:prstGeom>
          <a:noFill/>
          <a:ln w="15875" cap="rnd" cmpd="tri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98" y="6593966"/>
            <a:ext cx="12961938" cy="396156"/>
          </a:xfrm>
          <a:prstGeom prst="rect">
            <a:avLst/>
          </a:prstGeom>
          <a:solidFill>
            <a:srgbClr val="E5F0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Управление </a:t>
            </a:r>
            <a:r>
              <a:rPr lang="ru-RU" sz="1400" dirty="0">
                <a:solidFill>
                  <a:schemeClr val="tx1"/>
                </a:solidFill>
              </a:rPr>
              <a:t>Ф</a:t>
            </a:r>
            <a:r>
              <a:rPr lang="ru-RU" sz="1400" dirty="0" smtClean="0">
                <a:solidFill>
                  <a:schemeClr val="tx1"/>
                </a:solidFill>
              </a:rPr>
              <a:t>едерального казначейства по Чувашской Республике   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                           </a:t>
            </a:r>
            <a:r>
              <a:rPr lang="en-US" sz="1400" dirty="0" smtClean="0">
                <a:solidFill>
                  <a:schemeClr val="tx1"/>
                </a:solidFill>
              </a:rPr>
              <a:t>         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</a:t>
            </a:r>
            <a:r>
              <a:rPr lang="en-US" sz="1400" dirty="0" smtClean="0">
                <a:solidFill>
                  <a:schemeClr val="tx1"/>
                </a:solidFill>
              </a:rPr>
              <a:t>                                  </a:t>
            </a:r>
            <a:r>
              <a:rPr lang="ru-RU" sz="1400" dirty="0" smtClean="0">
                <a:solidFill>
                  <a:schemeClr val="tx1"/>
                </a:solidFill>
              </a:rPr>
              <a:t>           </a:t>
            </a:r>
            <a:r>
              <a:rPr lang="en-US" sz="1400" dirty="0" smtClean="0">
                <a:solidFill>
                  <a:schemeClr val="tx1"/>
                </a:solidFill>
              </a:rPr>
              <a:t>ufk15@roskazna.ru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78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5557" y="1404268"/>
            <a:ext cx="8164220" cy="514174"/>
          </a:xfrm>
        </p:spPr>
        <p:txBody>
          <a:bodyPr/>
          <a:lstStyle/>
          <a:p>
            <a:pPr algn="ctr"/>
            <a:r>
              <a:rPr lang="ru-RU" sz="2200" dirty="0"/>
              <a:t>Охват субъектов отчетности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449289"/>
              </p:ext>
            </p:extLst>
          </p:nvPr>
        </p:nvGraphicFramePr>
        <p:xfrm>
          <a:off x="720328" y="2268364"/>
          <a:ext cx="11506101" cy="3580398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752529"/>
                <a:gridCol w="3384376"/>
                <a:gridCol w="3369196"/>
              </a:tblGrid>
              <a:tr h="801198"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Наименование ТОФК</a:t>
                      </a:r>
                      <a:endParaRPr lang="ru-RU" baseline="0" dirty="0"/>
                    </a:p>
                  </a:txBody>
                  <a:tcPr marL="129620" marR="1296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Количество клиентов</a:t>
                      </a:r>
                      <a:endParaRPr lang="ru-RU" baseline="0" dirty="0"/>
                    </a:p>
                  </a:txBody>
                  <a:tcPr marL="129620" marR="1296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Количество комплектов отчетов</a:t>
                      </a:r>
                      <a:endParaRPr lang="ru-RU" baseline="0" dirty="0"/>
                    </a:p>
                  </a:txBody>
                  <a:tcPr marL="129620" marR="129620"/>
                </a:tc>
              </a:tr>
              <a:tr h="555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УФК по Чувашской Республике</a:t>
                      </a:r>
                    </a:p>
                  </a:txBody>
                  <a:tcPr marL="13502" marR="1350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106</a:t>
                      </a:r>
                    </a:p>
                  </a:txBody>
                  <a:tcPr marL="13502" marR="1350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117</a:t>
                      </a:r>
                    </a:p>
                  </a:txBody>
                  <a:tcPr marL="13502" marR="13502" marT="9525" marB="0" anchor="ctr"/>
                </a:tc>
              </a:tr>
              <a:tr h="555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УФК по Республике Марий Эл</a:t>
                      </a:r>
                    </a:p>
                  </a:txBody>
                  <a:tcPr marL="13502" marR="1350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73</a:t>
                      </a:r>
                    </a:p>
                  </a:txBody>
                  <a:tcPr marL="13502" marR="1350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83</a:t>
                      </a:r>
                    </a:p>
                  </a:txBody>
                  <a:tcPr marL="13502" marR="13502" marT="9525" marB="0" anchor="ctr"/>
                </a:tc>
              </a:tr>
              <a:tr h="555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УФК по Республике Мордовия</a:t>
                      </a:r>
                    </a:p>
                  </a:txBody>
                  <a:tcPr marL="13502" marR="13502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97</a:t>
                      </a:r>
                    </a:p>
                  </a:txBody>
                  <a:tcPr marL="13502" marR="1350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107</a:t>
                      </a:r>
                    </a:p>
                  </a:txBody>
                  <a:tcPr marL="13502" marR="13502" marT="9525" marB="0" anchor="ctr"/>
                </a:tc>
              </a:tr>
              <a:tr h="555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УФК по Республике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Татарстан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3502" marR="13502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236</a:t>
                      </a:r>
                    </a:p>
                  </a:txBody>
                  <a:tcPr marL="13502" marR="1350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263</a:t>
                      </a:r>
                    </a:p>
                  </a:txBody>
                  <a:tcPr marL="13502" marR="13502" marT="9525" marB="0" anchor="ctr"/>
                </a:tc>
              </a:tr>
              <a:tr h="555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Всего по ЦК</a:t>
                      </a:r>
                    </a:p>
                  </a:txBody>
                  <a:tcPr marL="13502" marR="1350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512</a:t>
                      </a:r>
                    </a:p>
                  </a:txBody>
                  <a:tcPr marL="13502" marR="1350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570</a:t>
                      </a:r>
                    </a:p>
                  </a:txBody>
                  <a:tcPr marL="13502" marR="13502" marT="9525" marB="0" anchor="b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698" y="6593966"/>
            <a:ext cx="12961938" cy="396156"/>
          </a:xfrm>
          <a:prstGeom prst="rect">
            <a:avLst/>
          </a:prstGeom>
          <a:solidFill>
            <a:srgbClr val="E5F0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Управление </a:t>
            </a:r>
            <a:r>
              <a:rPr lang="ru-RU" sz="1400" dirty="0">
                <a:solidFill>
                  <a:schemeClr val="tx1"/>
                </a:solidFill>
              </a:rPr>
              <a:t>Ф</a:t>
            </a:r>
            <a:r>
              <a:rPr lang="ru-RU" sz="1400" dirty="0" smtClean="0">
                <a:solidFill>
                  <a:schemeClr val="tx1"/>
                </a:solidFill>
              </a:rPr>
              <a:t>едерального казначейства по Чувашской Республике   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                           </a:t>
            </a:r>
            <a:r>
              <a:rPr lang="en-US" sz="1400" dirty="0" smtClean="0">
                <a:solidFill>
                  <a:schemeClr val="tx1"/>
                </a:solidFill>
              </a:rPr>
              <a:t>         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</a:t>
            </a:r>
            <a:r>
              <a:rPr lang="en-US" sz="1400" dirty="0" smtClean="0">
                <a:solidFill>
                  <a:schemeClr val="tx1"/>
                </a:solidFill>
              </a:rPr>
              <a:t>                                  </a:t>
            </a:r>
            <a:r>
              <a:rPr lang="ru-RU" sz="1400" dirty="0" smtClean="0">
                <a:solidFill>
                  <a:schemeClr val="tx1"/>
                </a:solidFill>
              </a:rPr>
              <a:t>           </a:t>
            </a:r>
            <a:r>
              <a:rPr lang="en-US" sz="1400" dirty="0" smtClean="0">
                <a:solidFill>
                  <a:schemeClr val="tx1"/>
                </a:solidFill>
              </a:rPr>
              <a:t>ufk15@roskazna.ru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51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576" y="1476276"/>
            <a:ext cx="10309458" cy="864096"/>
          </a:xfrm>
        </p:spPr>
        <p:txBody>
          <a:bodyPr/>
          <a:lstStyle/>
          <a:p>
            <a:pPr algn="ctr"/>
            <a:r>
              <a:rPr lang="ru-RU" sz="2200" dirty="0">
                <a:solidFill>
                  <a:schemeClr val="accent6"/>
                </a:solidFill>
                <a:latin typeface="Calibri" panose="020F0502020204030204" pitchFamily="34" charset="0"/>
              </a:rPr>
              <a:t>Своевременность представления отчетности</a:t>
            </a:r>
            <a:r>
              <a:rPr lang="ru-RU" dirty="0">
                <a:solidFill>
                  <a:schemeClr val="accent6"/>
                </a:solidFill>
                <a:latin typeface="Calibri" panose="020F0502020204030204" pitchFamily="34" charset="0"/>
              </a:rPr>
              <a:t/>
            </a:r>
            <a:br>
              <a:rPr lang="ru-RU" dirty="0">
                <a:solidFill>
                  <a:schemeClr val="accent6"/>
                </a:solidFill>
                <a:latin typeface="Calibri" panose="020F0502020204030204" pitchFamily="34" charset="0"/>
              </a:rPr>
            </a:b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68527" y="2340372"/>
            <a:ext cx="5727107" cy="360040"/>
          </a:xfrm>
        </p:spPr>
        <p:txBody>
          <a:bodyPr/>
          <a:lstStyle/>
          <a:p>
            <a:pPr algn="ctr"/>
            <a:endParaRPr lang="en-US" sz="1800" i="1" dirty="0" smtClean="0">
              <a:solidFill>
                <a:srgbClr val="000000"/>
              </a:solidFill>
            </a:endParaRPr>
          </a:p>
          <a:p>
            <a:pPr algn="ctr"/>
            <a:endParaRPr lang="en-US" sz="1800" i="1" dirty="0">
              <a:solidFill>
                <a:srgbClr val="000000"/>
              </a:solidFill>
            </a:endParaRPr>
          </a:p>
          <a:p>
            <a:pPr algn="ctr"/>
            <a:r>
              <a:rPr lang="ru-RU" sz="1600" dirty="0" smtClean="0">
                <a:solidFill>
                  <a:srgbClr val="000000"/>
                </a:solidFill>
              </a:rPr>
              <a:t>на 01.04.2017</a:t>
            </a:r>
            <a:endParaRPr lang="ru-RU" sz="1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310878"/>
              </p:ext>
            </p:extLst>
          </p:nvPr>
        </p:nvGraphicFramePr>
        <p:xfrm>
          <a:off x="5256082" y="2844428"/>
          <a:ext cx="6881254" cy="136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0627"/>
                <a:gridCol w="3440627"/>
              </a:tblGrid>
              <a:tr h="684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кол-во, шт.</a:t>
                      </a:r>
                    </a:p>
                  </a:txBody>
                  <a:tcPr marL="13502" marR="13502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13502" marR="13502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3502" marR="13502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3502" marR="13502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664378" y="4428604"/>
            <a:ext cx="6226505" cy="360040"/>
          </a:xfrm>
        </p:spPr>
        <p:txBody>
          <a:bodyPr/>
          <a:lstStyle/>
          <a:p>
            <a:endParaRPr lang="en-US" b="0" dirty="0" smtClean="0">
              <a:solidFill>
                <a:srgbClr val="000000"/>
              </a:solidFill>
            </a:endParaRPr>
          </a:p>
          <a:p>
            <a:pPr algn="ctr"/>
            <a:r>
              <a:rPr lang="ru-RU" sz="1600" dirty="0" smtClean="0">
                <a:solidFill>
                  <a:srgbClr val="000000"/>
                </a:solidFill>
              </a:rPr>
              <a:t>на 01.0</a:t>
            </a:r>
            <a:r>
              <a:rPr lang="en-US" sz="1600" dirty="0" smtClean="0">
                <a:solidFill>
                  <a:srgbClr val="000000"/>
                </a:solidFill>
              </a:rPr>
              <a:t>7</a:t>
            </a:r>
            <a:r>
              <a:rPr lang="ru-RU" sz="1600" dirty="0" smtClean="0">
                <a:solidFill>
                  <a:srgbClr val="000000"/>
                </a:solidFill>
              </a:rPr>
              <a:t>.2017</a:t>
            </a:r>
            <a:endParaRPr lang="ru-RU" sz="16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97483071"/>
              </p:ext>
            </p:extLst>
          </p:nvPr>
        </p:nvGraphicFramePr>
        <p:xfrm>
          <a:off x="5256080" y="4860652"/>
          <a:ext cx="6913520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760"/>
                <a:gridCol w="3456760"/>
              </a:tblGrid>
              <a:tr h="64807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кол-во, шт.</a:t>
                      </a:r>
                    </a:p>
                  </a:txBody>
                  <a:tcPr marL="13502" marR="13502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13502" marR="13502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3502" marR="13502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3502" marR="13502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982" y="2988444"/>
            <a:ext cx="3207731" cy="243913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6698" y="6593966"/>
            <a:ext cx="12961938" cy="396156"/>
          </a:xfrm>
          <a:prstGeom prst="rect">
            <a:avLst/>
          </a:prstGeom>
          <a:solidFill>
            <a:srgbClr val="E5F0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Управление </a:t>
            </a:r>
            <a:r>
              <a:rPr lang="ru-RU" sz="1400" dirty="0">
                <a:solidFill>
                  <a:schemeClr val="tx1"/>
                </a:solidFill>
              </a:rPr>
              <a:t>Ф</a:t>
            </a:r>
            <a:r>
              <a:rPr lang="ru-RU" sz="1400" dirty="0" smtClean="0">
                <a:solidFill>
                  <a:schemeClr val="tx1"/>
                </a:solidFill>
              </a:rPr>
              <a:t>едерального казначейства по Чувашской Республике   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                           </a:t>
            </a:r>
            <a:r>
              <a:rPr lang="en-US" sz="1400" dirty="0" smtClean="0">
                <a:solidFill>
                  <a:schemeClr val="tx1"/>
                </a:solidFill>
              </a:rPr>
              <a:t>         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</a:t>
            </a:r>
            <a:r>
              <a:rPr lang="en-US" sz="1400" dirty="0" smtClean="0">
                <a:solidFill>
                  <a:schemeClr val="tx1"/>
                </a:solidFill>
              </a:rPr>
              <a:t>                                  </a:t>
            </a:r>
            <a:r>
              <a:rPr lang="ru-RU" sz="1400" dirty="0" smtClean="0">
                <a:solidFill>
                  <a:schemeClr val="tx1"/>
                </a:solidFill>
              </a:rPr>
              <a:t>           </a:t>
            </a:r>
            <a:r>
              <a:rPr lang="en-US" sz="1400" dirty="0" smtClean="0">
                <a:solidFill>
                  <a:schemeClr val="tx1"/>
                </a:solidFill>
              </a:rPr>
              <a:t>ufk15@roskazna.ru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45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04505" y="1332260"/>
            <a:ext cx="8164220" cy="514174"/>
          </a:xfrm>
        </p:spPr>
        <p:txBody>
          <a:bodyPr/>
          <a:lstStyle/>
          <a:p>
            <a:pPr algn="ctr"/>
            <a:r>
              <a:rPr lang="ru-RU" sz="2200" dirty="0">
                <a:solidFill>
                  <a:schemeClr val="accent6"/>
                </a:solidFill>
              </a:rPr>
              <a:t>Полнота представления отчетности</a:t>
            </a:r>
            <a:endParaRPr lang="ru-RU" sz="22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97590581"/>
              </p:ext>
            </p:extLst>
          </p:nvPr>
        </p:nvGraphicFramePr>
        <p:xfrm>
          <a:off x="648097" y="2339975"/>
          <a:ext cx="5472832" cy="389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82756303"/>
              </p:ext>
            </p:extLst>
          </p:nvPr>
        </p:nvGraphicFramePr>
        <p:xfrm>
          <a:off x="6769001" y="2340372"/>
          <a:ext cx="5724856" cy="389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698" y="6593966"/>
            <a:ext cx="12961938" cy="396156"/>
          </a:xfrm>
          <a:prstGeom prst="rect">
            <a:avLst/>
          </a:prstGeom>
          <a:solidFill>
            <a:srgbClr val="E5F0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Управление </a:t>
            </a:r>
            <a:r>
              <a:rPr lang="ru-RU" sz="1400" dirty="0">
                <a:solidFill>
                  <a:schemeClr val="tx1"/>
                </a:solidFill>
              </a:rPr>
              <a:t>Ф</a:t>
            </a:r>
            <a:r>
              <a:rPr lang="ru-RU" sz="1400" dirty="0" smtClean="0">
                <a:solidFill>
                  <a:schemeClr val="tx1"/>
                </a:solidFill>
              </a:rPr>
              <a:t>едерального казначейства по Чувашской Республике   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                           </a:t>
            </a:r>
            <a:r>
              <a:rPr lang="en-US" sz="1400" dirty="0" smtClean="0">
                <a:solidFill>
                  <a:schemeClr val="tx1"/>
                </a:solidFill>
              </a:rPr>
              <a:t>         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</a:t>
            </a:r>
            <a:r>
              <a:rPr lang="en-US" sz="1400" dirty="0" smtClean="0">
                <a:solidFill>
                  <a:schemeClr val="tx1"/>
                </a:solidFill>
              </a:rPr>
              <a:t>                                  </a:t>
            </a:r>
            <a:r>
              <a:rPr lang="ru-RU" sz="1400" dirty="0" smtClean="0">
                <a:solidFill>
                  <a:schemeClr val="tx1"/>
                </a:solidFill>
              </a:rPr>
              <a:t>           </a:t>
            </a:r>
            <a:r>
              <a:rPr lang="en-US" sz="1400" dirty="0" smtClean="0">
                <a:solidFill>
                  <a:schemeClr val="tx1"/>
                </a:solidFill>
              </a:rPr>
              <a:t>ufk15@roskazna.ru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74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982" y="1404268"/>
            <a:ext cx="11023975" cy="936104"/>
          </a:xfrm>
        </p:spPr>
        <p:txBody>
          <a:bodyPr/>
          <a:lstStyle/>
          <a:p>
            <a:pPr algn="ctr" fontAlgn="b"/>
            <a:r>
              <a:rPr lang="ru-RU" sz="2200" dirty="0">
                <a:solidFill>
                  <a:schemeClr val="accent6"/>
                </a:solidFill>
                <a:latin typeface="+mn-lt"/>
              </a:rPr>
              <a:t>Количество отчетов, представленных </a:t>
            </a:r>
            <a:r>
              <a:rPr lang="ru-RU" sz="2200" dirty="0" smtClean="0">
                <a:solidFill>
                  <a:schemeClr val="accent6"/>
                </a:solidFill>
                <a:latin typeface="+mn-lt"/>
              </a:rPr>
              <a:t>без </a:t>
            </a:r>
            <a:r>
              <a:rPr lang="ru-RU" sz="2200" dirty="0">
                <a:solidFill>
                  <a:schemeClr val="accent6"/>
                </a:solidFill>
                <a:latin typeface="+mn-lt"/>
              </a:rPr>
              <a:t>текстовой части Пояснительной записки</a:t>
            </a:r>
            <a:r>
              <a:rPr lang="ru-RU" sz="2200" dirty="0">
                <a:solidFill>
                  <a:srgbClr val="002060"/>
                </a:solidFill>
                <a:latin typeface="+mn-lt"/>
              </a:rPr>
              <a:t/>
            </a:r>
            <a:br>
              <a:rPr lang="ru-RU" sz="2200" dirty="0">
                <a:solidFill>
                  <a:srgbClr val="002060"/>
                </a:solidFill>
                <a:latin typeface="+mn-lt"/>
              </a:rPr>
            </a:br>
            <a:endParaRPr lang="ru-RU" sz="2200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845028"/>
              </p:ext>
            </p:extLst>
          </p:nvPr>
        </p:nvGraphicFramePr>
        <p:xfrm>
          <a:off x="648098" y="2340372"/>
          <a:ext cx="7159832" cy="3898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7193" y="3492500"/>
            <a:ext cx="3312368" cy="239707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698" y="6593966"/>
            <a:ext cx="12961938" cy="396156"/>
          </a:xfrm>
          <a:prstGeom prst="rect">
            <a:avLst/>
          </a:prstGeom>
          <a:solidFill>
            <a:srgbClr val="E5F0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Управление </a:t>
            </a:r>
            <a:r>
              <a:rPr lang="ru-RU" sz="1400" dirty="0">
                <a:solidFill>
                  <a:schemeClr val="tx1"/>
                </a:solidFill>
              </a:rPr>
              <a:t>Ф</a:t>
            </a:r>
            <a:r>
              <a:rPr lang="ru-RU" sz="1400" dirty="0" smtClean="0">
                <a:solidFill>
                  <a:schemeClr val="tx1"/>
                </a:solidFill>
              </a:rPr>
              <a:t>едерального казначейства по Чувашской Республике   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                           </a:t>
            </a:r>
            <a:r>
              <a:rPr lang="en-US" sz="1400" dirty="0" smtClean="0">
                <a:solidFill>
                  <a:schemeClr val="tx1"/>
                </a:solidFill>
              </a:rPr>
              <a:t>         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</a:t>
            </a:r>
            <a:r>
              <a:rPr lang="en-US" sz="1400" dirty="0" smtClean="0">
                <a:solidFill>
                  <a:schemeClr val="tx1"/>
                </a:solidFill>
              </a:rPr>
              <a:t>                                  </a:t>
            </a:r>
            <a:r>
              <a:rPr lang="ru-RU" sz="1400" dirty="0" smtClean="0">
                <a:solidFill>
                  <a:schemeClr val="tx1"/>
                </a:solidFill>
              </a:rPr>
              <a:t>           </a:t>
            </a:r>
            <a:r>
              <a:rPr lang="en-US" sz="1400" dirty="0" smtClean="0">
                <a:solidFill>
                  <a:schemeClr val="tx1"/>
                </a:solidFill>
              </a:rPr>
              <a:t>ufk15@roskazna.ru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01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823603"/>
              </p:ext>
            </p:extLst>
          </p:nvPr>
        </p:nvGraphicFramePr>
        <p:xfrm>
          <a:off x="866907" y="1072223"/>
          <a:ext cx="11534345" cy="5451940"/>
        </p:xfrm>
        <a:graphic>
          <a:graphicData uri="http://schemas.openxmlformats.org/drawingml/2006/table">
            <a:tbl>
              <a:tblPr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</a:tblPr>
              <a:tblGrid>
                <a:gridCol w="3268843"/>
                <a:gridCol w="2031353"/>
                <a:gridCol w="350233"/>
                <a:gridCol w="907272"/>
                <a:gridCol w="173449"/>
                <a:gridCol w="413608"/>
                <a:gridCol w="306871"/>
                <a:gridCol w="1427616"/>
                <a:gridCol w="1427616"/>
                <a:gridCol w="1227484"/>
              </a:tblGrid>
              <a:tr h="122919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СПРАВКА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</a:t>
                      </a:r>
                    </a:p>
                  </a:txBody>
                  <a:tcPr marL="7719" marR="7719" marT="5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консолидируемым расчетам учреждения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по ОКУД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0503725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01 июля 2017 г.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01.07.2017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Обособленное подразделение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Головное учреждение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ОКПО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Учредитель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ОКТМО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97701000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органа,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6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осуществляющего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ОКПО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полномочия учредителя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Глава по БК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Периодичность : Квартальная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измерения: руб.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ОКЕИ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Контрагент</a:t>
                      </a:r>
                    </a:p>
                  </a:txBody>
                  <a:tcPr marL="7719" marR="7719" marT="55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счета бухгалтерского учета</a:t>
                      </a:r>
                      <a:b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marL="7719" marR="7719" marT="5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корреспондирующего счета бухгалтерского учета</a:t>
                      </a:r>
                      <a:b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7719" marR="7719" marT="55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b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подразделения</a:t>
                      </a:r>
                    </a:p>
                  </a:txBody>
                  <a:tcPr marL="7719" marR="7719" marT="5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дебету</a:t>
                      </a:r>
                    </a:p>
                  </a:txBody>
                  <a:tcPr marL="7719" marR="7719" marT="5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кредиту</a:t>
                      </a:r>
                    </a:p>
                  </a:txBody>
                  <a:tcPr marL="7719" marR="7719" marT="5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9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ФГБУ "ФКП </a:t>
                      </a:r>
                      <a:r>
                        <a:rPr lang="ru-RU" sz="800" b="1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Росреестра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04120000000000510.4.30404.510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33 651 245.83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420111510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ФГБУ "ФКП </a:t>
                      </a:r>
                      <a:r>
                        <a:rPr lang="ru-RU" sz="800" b="1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Росреестра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04120000000000610.4.30404.610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439 137.77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420111610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439 137.77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33 651 245.83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489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</a:t>
                      </a:r>
                      <a:b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 по номеру счета: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04120000000000510.4.30404.510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33 651 245.83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04120000000000610.4.30404.610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439 137.77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489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</a:t>
                      </a:r>
                      <a:b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денежные расчеты  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неденежные расчеты  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r" fontAlgn="b"/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04120000000000510.4.30404.510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33 651 245.83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420111510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04120000000000610.4.30404.610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439 137.77</a:t>
                      </a:r>
                    </a:p>
                  </a:txBody>
                  <a:tcPr marL="7719" marR="7719" marT="55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420111610</a:t>
                      </a:r>
                    </a:p>
                  </a:txBody>
                  <a:tcPr marL="7719" marR="7719" marT="55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r" fontAlgn="b"/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8830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          _________________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Главный бухгалтер</a:t>
                      </a:r>
                    </a:p>
                  </a:txBody>
                  <a:tcPr marL="69468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68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307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(подпись)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(расшифровка подписи)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(подпись)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(расшифровка подписи)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3472"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Централизованная бухгалтерия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830"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(наименование, ОГРН, ИНН, КПП, местонахождение)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830"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8830"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(уплономоченное лицо)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307"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(должность)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(подпись)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(расшифровка подписи)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8830"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8830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Исполнитель          _________________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30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(подпись)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(расшифровка подписи)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(должность)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(подпись)</a:t>
                      </a:r>
                    </a:p>
                  </a:txBody>
                  <a:tcPr marL="7719" marR="7719" marT="554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(телефон, </a:t>
                      </a:r>
                      <a:r>
                        <a:rPr lang="en-US" sz="5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e-mail)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8830"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936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8830"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936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8830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"__" _________  ____ г.</a:t>
                      </a: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8830"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2919"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9" marR="7719" marT="5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Овал 5"/>
          <p:cNvSpPr/>
          <p:nvPr/>
        </p:nvSpPr>
        <p:spPr>
          <a:xfrm>
            <a:off x="10998109" y="3348484"/>
            <a:ext cx="1531107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952576" y="4599125"/>
            <a:ext cx="1326959" cy="2350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0998109" y="4700179"/>
            <a:ext cx="1531107" cy="3667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698" y="6593966"/>
            <a:ext cx="12961938" cy="396156"/>
          </a:xfrm>
          <a:prstGeom prst="rect">
            <a:avLst/>
          </a:prstGeom>
          <a:solidFill>
            <a:srgbClr val="E5F0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Управление </a:t>
            </a:r>
            <a:r>
              <a:rPr lang="ru-RU" sz="1400" dirty="0">
                <a:solidFill>
                  <a:schemeClr val="tx1"/>
                </a:solidFill>
              </a:rPr>
              <a:t>Ф</a:t>
            </a:r>
            <a:r>
              <a:rPr lang="ru-RU" sz="1400" dirty="0" smtClean="0">
                <a:solidFill>
                  <a:schemeClr val="tx1"/>
                </a:solidFill>
              </a:rPr>
              <a:t>едерального казначейства по Чувашской Республике   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                           </a:t>
            </a:r>
            <a:r>
              <a:rPr lang="en-US" sz="1400" dirty="0" smtClean="0">
                <a:solidFill>
                  <a:schemeClr val="tx1"/>
                </a:solidFill>
              </a:rPr>
              <a:t>         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</a:t>
            </a:r>
            <a:r>
              <a:rPr lang="en-US" sz="1400" dirty="0" smtClean="0">
                <a:solidFill>
                  <a:schemeClr val="tx1"/>
                </a:solidFill>
              </a:rPr>
              <a:t>                                  </a:t>
            </a:r>
            <a:r>
              <a:rPr lang="ru-RU" sz="1400" dirty="0" smtClean="0">
                <a:solidFill>
                  <a:schemeClr val="tx1"/>
                </a:solidFill>
              </a:rPr>
              <a:t>           </a:t>
            </a:r>
            <a:r>
              <a:rPr lang="en-US" sz="1400" dirty="0" smtClean="0">
                <a:solidFill>
                  <a:schemeClr val="tx1"/>
                </a:solidFill>
              </a:rPr>
              <a:t>ufk15@roskazna.ru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75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38151"/>
              </p:ext>
            </p:extLst>
          </p:nvPr>
        </p:nvGraphicFramePr>
        <p:xfrm>
          <a:off x="720329" y="1011827"/>
          <a:ext cx="11666572" cy="5105362"/>
        </p:xfrm>
        <a:graphic>
          <a:graphicData uri="http://schemas.openxmlformats.org/drawingml/2006/table">
            <a:tbl>
              <a:tblPr/>
              <a:tblGrid>
                <a:gridCol w="110062"/>
                <a:gridCol w="80322"/>
                <a:gridCol w="29740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  <a:gridCol w="110062"/>
              </a:tblGrid>
              <a:tr h="167568">
                <a:tc gridSpan="2">
                  <a:txBody>
                    <a:bodyPr/>
                    <a:lstStyle/>
                    <a:p>
                      <a:pPr algn="l" fontAlgn="b"/>
                      <a:endParaRPr lang="ru-RU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68">
                <a:tc gridSpan="93">
                  <a:txBody>
                    <a:bodyPr/>
                    <a:lstStyle/>
                    <a:p>
                      <a:pPr algn="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формы по ОКУД</a:t>
                      </a:r>
                    </a:p>
                  </a:txBody>
                  <a:tcPr marL="2170" marR="2170" marT="217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503164</a:t>
                      </a:r>
                    </a:p>
                  </a:txBody>
                  <a:tcPr marL="2170" marR="2170" marT="21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332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4730">
                <a:tc gridSpan="107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об исполнении бюджета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107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 июля 2017 г.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332">
                <a:tc gridSpan="107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107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субъекта отчетности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107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главы по БК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30">
                <a:tc gridSpan="21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70" marR="2170" marT="21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6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строки</a:t>
                      </a:r>
                    </a:p>
                  </a:txBody>
                  <a:tcPr marL="2170" marR="2170" marT="2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1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бюджетные назначения (прогнозные показатели)</a:t>
                      </a:r>
                    </a:p>
                  </a:txBody>
                  <a:tcPr marL="2170" marR="2170" marT="2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11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Доведенные бюджетные данные</a:t>
                      </a:r>
                    </a:p>
                  </a:txBody>
                  <a:tcPr marL="2170" marR="2170" marT="2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Исполнено,</a:t>
                      </a:r>
                    </a:p>
                  </a:txBody>
                  <a:tcPr marL="2170" marR="2170" marT="2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исполнения</a:t>
                      </a:r>
                    </a:p>
                  </a:txBody>
                  <a:tcPr marL="2170" marR="2170" marT="2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4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Причины отклонений</a:t>
                      </a:r>
                    </a:p>
                  </a:txBody>
                  <a:tcPr marL="2170" marR="2170" marT="2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21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бюджетной</a:t>
                      </a:r>
                    </a:p>
                  </a:txBody>
                  <a:tcPr marL="2170" marR="2170" marT="21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</a:p>
                  </a:txBody>
                  <a:tcPr marL="2170" marR="2170" marT="2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4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планового процента</a:t>
                      </a:r>
                    </a:p>
                  </a:txBody>
                  <a:tcPr marL="2170" marR="2170" marT="2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21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классификации</a:t>
                      </a:r>
                    </a:p>
                  </a:txBody>
                  <a:tcPr marL="2170" marR="2170" marT="21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исполнения, %</a:t>
                      </a:r>
                    </a:p>
                  </a:txBody>
                  <a:tcPr marL="2170" marR="2170" marT="2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исполнено, руб.</a:t>
                      </a:r>
                    </a:p>
                  </a:txBody>
                  <a:tcPr marL="2170" marR="2170" marT="2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70" marR="2170" marT="2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</a:t>
                      </a:r>
                    </a:p>
                  </a:txBody>
                  <a:tcPr marL="2170" marR="2170" marT="2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966">
                <a:tc gridSpan="21">
                  <a:txBody>
                    <a:bodyPr/>
                    <a:lstStyle/>
                    <a:p>
                      <a:pPr algn="ctr" rtl="0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170" marR="2170" marT="217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170" marR="2170" marT="217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rtl="0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170" marR="2170" marT="217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170" marR="2170" marT="217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2170" marR="2170" marT="217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170" marR="2170" marT="217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170" marR="2170" marT="217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170" marR="2170" marT="217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rtl="0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170" marR="2170" marT="217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21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Доходы бюджета, всего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21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не исполнено: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21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Расходы бюджета, всего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133 853 494.87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67 286 103.05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50.27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-66 567 391.82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21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не исполнено: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2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63 673 100.00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30 335 753.17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47.64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-33 337 346.83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3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21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43801059040000000000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21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43801059060000000000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37 772 800.00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18 452 884.04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48.85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-19 319 915.96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21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43801059090000000000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32 407 594.87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18 497 465.84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57.08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-13 910 129.03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21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исполнения бюджета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2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-67 286 103.05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3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21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(дефицит/профицит)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21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Источники финанси-рования дефицита бюджета, всего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67 286 103.05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67 286 103.05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21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не исполнено: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21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 внутреннего финансирования дефицита бюджета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520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21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не исполнено: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21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 внешнего финансирования дефицита бюджета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730">
                <a:tc gridSpan="21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не исполнено: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96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3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4730"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2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9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730"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730"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2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Главный бухгалтер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9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730"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730"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6"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подписания</a:t>
                      </a: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559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70" marR="2170" marT="2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48321" y="3312480"/>
            <a:ext cx="10314271" cy="50405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698" y="6593966"/>
            <a:ext cx="12961938" cy="396156"/>
          </a:xfrm>
          <a:prstGeom prst="rect">
            <a:avLst/>
          </a:prstGeom>
          <a:solidFill>
            <a:srgbClr val="E5F0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Управление </a:t>
            </a:r>
            <a:r>
              <a:rPr lang="ru-RU" sz="1400" dirty="0">
                <a:solidFill>
                  <a:schemeClr val="tx1"/>
                </a:solidFill>
              </a:rPr>
              <a:t>Ф</a:t>
            </a:r>
            <a:r>
              <a:rPr lang="ru-RU" sz="1400" dirty="0" smtClean="0">
                <a:solidFill>
                  <a:schemeClr val="tx1"/>
                </a:solidFill>
              </a:rPr>
              <a:t>едерального казначейства по Чувашской Республике   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                           </a:t>
            </a:r>
            <a:r>
              <a:rPr lang="en-US" sz="1400" dirty="0" smtClean="0">
                <a:solidFill>
                  <a:schemeClr val="tx1"/>
                </a:solidFill>
              </a:rPr>
              <a:t>         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</a:t>
            </a:r>
            <a:r>
              <a:rPr lang="en-US" sz="1400" dirty="0" smtClean="0">
                <a:solidFill>
                  <a:schemeClr val="tx1"/>
                </a:solidFill>
              </a:rPr>
              <a:t>                                  </a:t>
            </a:r>
            <a:r>
              <a:rPr lang="ru-RU" sz="1400" dirty="0" smtClean="0">
                <a:solidFill>
                  <a:schemeClr val="tx1"/>
                </a:solidFill>
              </a:rPr>
              <a:t>           </a:t>
            </a:r>
            <a:r>
              <a:rPr lang="en-US" sz="1400" dirty="0" smtClean="0">
                <a:solidFill>
                  <a:schemeClr val="tx1"/>
                </a:solidFill>
              </a:rPr>
              <a:t>ufk15@roskazna.ru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23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25040" y="2772422"/>
            <a:ext cx="9594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Спасибо за внимание!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401253" y="6650672"/>
            <a:ext cx="714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225" y="3268590"/>
            <a:ext cx="2434774" cy="216812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698" y="6593966"/>
            <a:ext cx="12961938" cy="396156"/>
          </a:xfrm>
          <a:prstGeom prst="rect">
            <a:avLst/>
          </a:prstGeom>
          <a:solidFill>
            <a:srgbClr val="E5F0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Управление </a:t>
            </a:r>
            <a:r>
              <a:rPr lang="ru-RU" sz="1400" dirty="0">
                <a:solidFill>
                  <a:schemeClr val="tx1"/>
                </a:solidFill>
              </a:rPr>
              <a:t>Ф</a:t>
            </a:r>
            <a:r>
              <a:rPr lang="ru-RU" sz="1400" dirty="0" smtClean="0">
                <a:solidFill>
                  <a:schemeClr val="tx1"/>
                </a:solidFill>
              </a:rPr>
              <a:t>едерального казначейства по Чувашской Республике   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                           </a:t>
            </a:r>
            <a:r>
              <a:rPr lang="en-US" sz="1400" dirty="0" smtClean="0">
                <a:solidFill>
                  <a:schemeClr val="tx1"/>
                </a:solidFill>
              </a:rPr>
              <a:t>         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</a:t>
            </a:r>
            <a:r>
              <a:rPr lang="en-US" sz="1400" dirty="0" smtClean="0">
                <a:solidFill>
                  <a:schemeClr val="tx1"/>
                </a:solidFill>
              </a:rPr>
              <a:t>                                  </a:t>
            </a:r>
            <a:r>
              <a:rPr lang="ru-RU" sz="1400" dirty="0" smtClean="0">
                <a:solidFill>
                  <a:schemeClr val="tx1"/>
                </a:solidFill>
              </a:rPr>
              <a:t>           </a:t>
            </a:r>
            <a:r>
              <a:rPr lang="en-US" sz="1400" dirty="0" smtClean="0">
                <a:solidFill>
                  <a:schemeClr val="tx1"/>
                </a:solidFill>
              </a:rPr>
              <a:t>ufk15@roskazna.ru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54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1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5952D05-F32F-4F66-909A-EE5352426989}">
  <we:reference id="wa104198733" version="1.0.0.7" store="ru-RU" storeType="OMEX"/>
  <we:alternateReferences>
    <we:reference id="WA104198733" version="1.0.0.7" store="WA10419873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22717</TotalTime>
  <Words>616</Words>
  <Application>Microsoft Office PowerPoint</Application>
  <PresentationFormat>Произвольный</PresentationFormat>
  <Paragraphs>834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Специальное оформление</vt:lpstr>
      <vt:lpstr>Тема Office</vt:lpstr>
      <vt:lpstr>Презентация PowerPoint</vt:lpstr>
      <vt:lpstr>Охват субъектов отчетности </vt:lpstr>
      <vt:lpstr>Своевременность представления отчетности </vt:lpstr>
      <vt:lpstr>Полнота представления отчетности</vt:lpstr>
      <vt:lpstr>Количество отчетов, представленных без текстовой части Пояснительной записки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bc_user</dc:creator>
  <cp:lastModifiedBy>Алексеева Татьяна Николаевна</cp:lastModifiedBy>
  <cp:revision>1921</cp:revision>
  <cp:lastPrinted>2017-06-20T12:16:52Z</cp:lastPrinted>
  <dcterms:created xsi:type="dcterms:W3CDTF">2014-10-03T18:46:21Z</dcterms:created>
  <dcterms:modified xsi:type="dcterms:W3CDTF">2017-08-07T10:42:58Z</dcterms:modified>
</cp:coreProperties>
</file>