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11/relationships/webextensiontaskpanes" Target="ppt/webextensions/taskpanes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9" r:id="rId1"/>
    <p:sldMasterId id="2147483843" r:id="rId2"/>
  </p:sldMasterIdLst>
  <p:notesMasterIdLst>
    <p:notesMasterId r:id="rId11"/>
  </p:notesMasterIdLst>
  <p:handoutMasterIdLst>
    <p:handoutMasterId r:id="rId12"/>
  </p:handoutMasterIdLst>
  <p:sldIdLst>
    <p:sldId id="625" r:id="rId3"/>
    <p:sldId id="637" r:id="rId4"/>
    <p:sldId id="633" r:id="rId5"/>
    <p:sldId id="636" r:id="rId6"/>
    <p:sldId id="635" r:id="rId7"/>
    <p:sldId id="628" r:id="rId8"/>
    <p:sldId id="638" r:id="rId9"/>
    <p:sldId id="626" r:id="rId10"/>
  </p:sldIdLst>
  <p:sldSz cx="12961938" cy="6985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A8416"/>
    <a:srgbClr val="0DE16D"/>
    <a:srgbClr val="D9E9FF"/>
    <a:srgbClr val="EDF78F"/>
    <a:srgbClr val="E5F0FF"/>
    <a:srgbClr val="695725"/>
    <a:srgbClr val="5E4830"/>
    <a:srgbClr val="8D8A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7819" autoAdjust="0"/>
  </p:normalViewPr>
  <p:slideViewPr>
    <p:cSldViewPr>
      <p:cViewPr>
        <p:scale>
          <a:sx n="100" d="100"/>
          <a:sy n="100" d="100"/>
        </p:scale>
        <p:origin x="-990" y="-372"/>
      </p:cViewPr>
      <p:guideLst>
        <p:guide orient="horz" pos="2160"/>
        <p:guide orient="horz" pos="2200"/>
        <p:guide pos="40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12"/>
    </p:cViewPr>
  </p:sorterViewPr>
  <p:notesViewPr>
    <p:cSldViewPr>
      <p:cViewPr varScale="1">
        <p:scale>
          <a:sx n="75" d="100"/>
          <a:sy n="75" d="100"/>
        </p:scale>
        <p:origin x="-2154" y="-84"/>
      </p:cViewPr>
      <p:guideLst>
        <p:guide orient="horz" pos="2895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01.04.2017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explosion val="25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dPt>
          <c:dLbls>
            <c:dLbl>
              <c:idx val="1"/>
              <c:layout>
                <c:manualLayout>
                  <c:x val="9.3885752488486116E-2"/>
                  <c:y val="4.475826515170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представлено не в полном комплекте</c:v>
                </c:pt>
                <c:pt idx="1">
                  <c:v>представлено в полном комплекте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0.26</c:v>
                </c:pt>
                <c:pt idx="1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solidFill>
                  <a:schemeClr val="tx1"/>
                </a:solidFill>
                <a:latin typeface="Calibri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lang="ru-RU" sz="1400" b="0" i="0" u="none" strike="noStrike" kern="1200" baseline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006289308176098"/>
          <c:y val="0.25459847649336992"/>
          <c:w val="0.38993710691823902"/>
          <c:h val="0.54292236271768957"/>
        </c:manualLayout>
      </c:layout>
      <c:overlay val="0"/>
    </c:legend>
    <c:plotVisOnly val="1"/>
    <c:dispBlanksAs val="gap"/>
    <c:showDLblsOverMax val="0"/>
  </c:chart>
  <c:spPr>
    <a:solidFill>
      <a:srgbClr val="D9E9FF"/>
    </a:solidFill>
    <a:ln>
      <a:solidFill>
        <a:schemeClr val="accent6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01.07.2017</c:v>
                </c:pt>
              </c:strCache>
            </c:strRef>
          </c:tx>
          <c:spPr>
            <a:ln>
              <a:solidFill>
                <a:srgbClr val="0A8416"/>
              </a:solidFill>
            </a:ln>
          </c:spPr>
          <c:explosion val="25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dPt>
          <c:dLbls>
            <c:dLbl>
              <c:idx val="1"/>
              <c:layout>
                <c:manualLayout>
                  <c:x val="7.2994602089833105E-2"/>
                  <c:y val="6.4301213162686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представлено не в полном комплекте</c:v>
                </c:pt>
                <c:pt idx="1">
                  <c:v>представлено в полном комплекте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lang="ru-RU" sz="1400" b="0" i="0" u="none" strike="noStrike" kern="1200" baseline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lang="ru-RU" sz="1400" b="0" i="0" u="none" strike="noStrike" kern="1200" baseline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377358490566035"/>
          <c:y val="0.27962194465105544"/>
          <c:w val="0.37735849056603776"/>
          <c:h val="0.54292236271768957"/>
        </c:manualLayout>
      </c:layout>
      <c:overlay val="0"/>
      <c:txPr>
        <a:bodyPr/>
        <a:lstStyle/>
        <a:p>
          <a:pPr>
            <a:defRPr lang="ru-RU" sz="1400" b="0" i="0" u="none" strike="noStrike" kern="1200" baseline="0">
              <a:solidFill>
                <a:prstClr val="black"/>
              </a:solidFill>
              <a:latin typeface="Calibri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D9E9FF"/>
    </a:solidFill>
    <a:ln>
      <a:solidFill>
        <a:srgbClr val="0A8416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5142033980451815E-3"/>
                  <c:y val="-1.3530657193075819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 smtClean="0"/>
                      <a:t>28 </a:t>
                    </a:r>
                    <a:r>
                      <a:rPr lang="ru-RU" sz="1500" b="1" dirty="0" smtClean="0"/>
                      <a:t>шт., 24%</a:t>
                    </a:r>
                    <a:r>
                      <a:rPr lang="ru-RU" sz="1500" b="1" baseline="0" dirty="0" smtClean="0"/>
                      <a:t> 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 algn="ctr" rtl="0">
                      <a:defRPr lang="ru-RU" sz="15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13</a:t>
                    </a:r>
                    <a:r>
                      <a:rPr lang="ru-RU" smtClean="0"/>
                      <a:t> шт., 11%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на 01.04.2017</c:v>
                </c:pt>
                <c:pt idx="1">
                  <c:v>на 01.07.2017</c:v>
                </c:pt>
              </c:strCache>
            </c:strRef>
          </c:cat>
          <c:val>
            <c:numRef>
              <c:f>Лист1!$B$2:$B$3</c:f>
              <c:numCache>
                <c:formatCode>\О\с\н\о\в\н\о\й</c:formatCode>
                <c:ptCount val="2"/>
                <c:pt idx="0">
                  <c:v>28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18400"/>
        <c:axId val="6120192"/>
      </c:barChart>
      <c:catAx>
        <c:axId val="6118400"/>
        <c:scaling>
          <c:orientation val="minMax"/>
        </c:scaling>
        <c:delete val="0"/>
        <c:axPos val="b"/>
        <c:numFmt formatCode="\Д\Д.\М\М.\Г\Г\Г\Г" sourceLinked="1"/>
        <c:majorTickMark val="out"/>
        <c:minorTickMark val="none"/>
        <c:tickLblPos val="nextTo"/>
        <c:crossAx val="6120192"/>
        <c:crosses val="autoZero"/>
        <c:auto val="1"/>
        <c:lblAlgn val="ctr"/>
        <c:lblOffset val="100"/>
        <c:noMultiLvlLbl val="0"/>
      </c:catAx>
      <c:valAx>
        <c:axId val="61201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\О\с\н\о\в\н\о\й" sourceLinked="1"/>
        <c:majorTickMark val="out"/>
        <c:minorTickMark val="none"/>
        <c:tickLblPos val="nextTo"/>
        <c:crossAx val="611840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DC8613F-4877-4D0F-A0C4-F2C8A2EDA6EE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599A33A7-3A04-4B30-9EBD-A66BBDAC95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093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126667F-BFEA-419B-95CC-C50664D4EFC7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53975" y="744538"/>
            <a:ext cx="69056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C88B010B-57A1-43EA-AAF2-273EBC181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4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53975" y="744538"/>
            <a:ext cx="69056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39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2146" y="2169890"/>
            <a:ext cx="11017648" cy="1497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4292" y="3958166"/>
            <a:ext cx="9073356" cy="1785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97406" y="279737"/>
            <a:ext cx="2916436" cy="59598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8097" y="279737"/>
            <a:ext cx="8533276" cy="59598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06" y="118792"/>
            <a:ext cx="8165908" cy="513390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B60B-B924-487F-8036-445BE5788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0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FB11-167F-4346-8351-6ADC27529D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24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04" y="4488524"/>
            <a:ext cx="11017648" cy="13872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904" y="2960554"/>
            <a:ext cx="11017648" cy="15279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3A820-498B-464F-AC3A-B8390F3504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59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8097" y="1629847"/>
            <a:ext cx="5724856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8986" y="1629847"/>
            <a:ext cx="5724856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F7C2-D44B-46FA-8C0E-F6F1B356A9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10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97" y="1563543"/>
            <a:ext cx="5727107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8097" y="2215150"/>
            <a:ext cx="5727107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84497" y="1563543"/>
            <a:ext cx="5729357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84497" y="2215150"/>
            <a:ext cx="5729357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3A18-F480-480E-AE05-CB5EDA347A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58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EAF6-73BA-4BDC-9AC6-4E6A914FED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5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D29E-39BF-4A93-B752-AB2B9A3D15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4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25" y="278121"/>
            <a:ext cx="4264388" cy="11835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7758" y="278109"/>
            <a:ext cx="7246083" cy="5961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8125" y="1461689"/>
            <a:ext cx="4264388" cy="4777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B181-C9CD-4843-905E-B59DEBF42D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630" y="4889502"/>
            <a:ext cx="7777163" cy="577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0630" y="624123"/>
            <a:ext cx="7777163" cy="4191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0630" y="5466735"/>
            <a:ext cx="7777163" cy="819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6F3C-1D38-4CE0-965C-4B72DEDC9C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15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9A8C-B247-4567-9EC9-D3F73FB747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1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97406" y="279737"/>
            <a:ext cx="2916436" cy="59598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8097" y="279737"/>
            <a:ext cx="8533276" cy="59598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0778-4C46-4552-8C7F-2D01A696D3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38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48097" y="118047"/>
            <a:ext cx="11665745" cy="612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A490-0292-4AF8-8B6A-99584F9268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04" y="4488524"/>
            <a:ext cx="11017648" cy="13872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904" y="2960554"/>
            <a:ext cx="11017648" cy="15279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8097" y="1629847"/>
            <a:ext cx="5724856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8986" y="1629847"/>
            <a:ext cx="5724856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97" y="1563543"/>
            <a:ext cx="5727107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8097" y="2215150"/>
            <a:ext cx="5727107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84497" y="1563543"/>
            <a:ext cx="5729357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84497" y="2215150"/>
            <a:ext cx="5729357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25" y="278121"/>
            <a:ext cx="4264388" cy="11835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7758" y="278109"/>
            <a:ext cx="7246083" cy="5961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8125" y="1461689"/>
            <a:ext cx="4264388" cy="4777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630" y="4889502"/>
            <a:ext cx="7777163" cy="577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0630" y="624123"/>
            <a:ext cx="7777163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0630" y="5466735"/>
            <a:ext cx="7777163" cy="819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97" y="279738"/>
            <a:ext cx="11665745" cy="1164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97" y="1629847"/>
            <a:ext cx="11665745" cy="4609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8097" y="6474075"/>
            <a:ext cx="3024453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54DA-516E-4EF3-B3F1-473152968EE9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28663" y="6474075"/>
            <a:ext cx="4104614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89389" y="6474075"/>
            <a:ext cx="3024453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961938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3215732" y="118034"/>
            <a:ext cx="8164220" cy="51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648097" y="1629847"/>
            <a:ext cx="11665745" cy="4609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8097" y="6474075"/>
            <a:ext cx="3024453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28663" y="6474075"/>
            <a:ext cx="4104614" cy="371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89389" y="6474075"/>
            <a:ext cx="3024453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317D4A-BD15-49E1-8C79-067D9A6C72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5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063" y="2484388"/>
            <a:ext cx="10873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«Итоги формирования участниками бюджетного процесса бюджетной (бухгалтерской) отчетности на 01.07.2017 в подсистеме «Учет и отчетность» государственной интегрированной информационной системы управления общественными финансами «Электронный бюджет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5184" y="4860652"/>
            <a:ext cx="42676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Calibri" panose="020F0502020204030204" pitchFamily="34" charset="0"/>
              </a:rPr>
              <a:t>Т.Н. Алексеева</a:t>
            </a:r>
          </a:p>
          <a:p>
            <a:r>
              <a:rPr lang="ru-RU" sz="1400" b="1" dirty="0" smtClean="0">
                <a:latin typeface="Calibri" panose="020F0502020204030204" pitchFamily="34" charset="0"/>
              </a:rPr>
              <a:t>начальник отдела финансового обеспечения</a:t>
            </a:r>
          </a:p>
          <a:p>
            <a:r>
              <a:rPr lang="ru-RU" sz="1400" b="1" dirty="0" smtClean="0">
                <a:latin typeface="Calibri" panose="020F0502020204030204" pitchFamily="34" charset="0"/>
              </a:rPr>
              <a:t>УФК по Чувашской Республике</a:t>
            </a:r>
          </a:p>
          <a:p>
            <a:endParaRPr lang="ru-RU" sz="1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7581" y="5988267"/>
            <a:ext cx="20229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11.08.2017</a:t>
            </a:r>
            <a:endParaRPr lang="ru-RU" sz="15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723" y="1188244"/>
            <a:ext cx="11840566" cy="369332"/>
          </a:xfrm>
          <a:prstGeom prst="rect">
            <a:avLst/>
          </a:prstGeom>
          <a:noFill/>
          <a:ln w="15875" cap="rnd" cmpd="tri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5557" y="1404268"/>
            <a:ext cx="8164220" cy="514174"/>
          </a:xfrm>
        </p:spPr>
        <p:txBody>
          <a:bodyPr/>
          <a:lstStyle/>
          <a:p>
            <a:pPr algn="ctr"/>
            <a:r>
              <a:rPr lang="ru-RU" sz="2200" dirty="0"/>
              <a:t>Охват субъектов отчетности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449289"/>
              </p:ext>
            </p:extLst>
          </p:nvPr>
        </p:nvGraphicFramePr>
        <p:xfrm>
          <a:off x="720328" y="2268364"/>
          <a:ext cx="11506101" cy="358039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752529"/>
                <a:gridCol w="3384376"/>
                <a:gridCol w="3369196"/>
              </a:tblGrid>
              <a:tr h="801198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Наименование ТОФК</a:t>
                      </a:r>
                      <a:endParaRPr lang="ru-RU" baseline="0" dirty="0"/>
                    </a:p>
                  </a:txBody>
                  <a:tcPr marL="129620" marR="1296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Количество клиентов</a:t>
                      </a:r>
                      <a:endParaRPr lang="ru-RU" baseline="0" dirty="0"/>
                    </a:p>
                  </a:txBody>
                  <a:tcPr marL="129620" marR="1296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Количество комплектов отчетов</a:t>
                      </a:r>
                      <a:endParaRPr lang="ru-RU" baseline="0" dirty="0"/>
                    </a:p>
                  </a:txBody>
                  <a:tcPr marL="129620" marR="129620"/>
                </a:tc>
              </a:tr>
              <a:tr h="555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УФК по Чувашской Республике</a:t>
                      </a:r>
                    </a:p>
                  </a:txBody>
                  <a:tcPr marL="13502" marR="135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106</a:t>
                      </a:r>
                    </a:p>
                  </a:txBody>
                  <a:tcPr marL="13502" marR="135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117</a:t>
                      </a:r>
                    </a:p>
                  </a:txBody>
                  <a:tcPr marL="13502" marR="13502" marT="9525" marB="0" anchor="ctr"/>
                </a:tc>
              </a:tr>
              <a:tr h="555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УФК по Республике Марий Эл</a:t>
                      </a:r>
                    </a:p>
                  </a:txBody>
                  <a:tcPr marL="13502" marR="135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</a:p>
                  </a:txBody>
                  <a:tcPr marL="13502" marR="135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</a:t>
                      </a:r>
                    </a:p>
                  </a:txBody>
                  <a:tcPr marL="13502" marR="13502" marT="9525" marB="0" anchor="ctr"/>
                </a:tc>
              </a:tr>
              <a:tr h="555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УФК по Республике Мордовия</a:t>
                      </a:r>
                    </a:p>
                  </a:txBody>
                  <a:tcPr marL="13502" marR="13502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</a:t>
                      </a:r>
                    </a:p>
                  </a:txBody>
                  <a:tcPr marL="13502" marR="135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107</a:t>
                      </a:r>
                    </a:p>
                  </a:txBody>
                  <a:tcPr marL="13502" marR="13502" marT="9525" marB="0" anchor="ctr"/>
                </a:tc>
              </a:tr>
              <a:tr h="555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УФК по Республике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Татарстан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3502" marR="13502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236</a:t>
                      </a:r>
                    </a:p>
                  </a:txBody>
                  <a:tcPr marL="13502" marR="135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263</a:t>
                      </a:r>
                    </a:p>
                  </a:txBody>
                  <a:tcPr marL="13502" marR="13502" marT="9525" marB="0" anchor="ctr"/>
                </a:tc>
              </a:tr>
              <a:tr h="555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Всего по ЦК</a:t>
                      </a:r>
                    </a:p>
                  </a:txBody>
                  <a:tcPr marL="13502" marR="1350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512</a:t>
                      </a:r>
                    </a:p>
                  </a:txBody>
                  <a:tcPr marL="13502" marR="1350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570</a:t>
                      </a:r>
                    </a:p>
                  </a:txBody>
                  <a:tcPr marL="13502" marR="13502" marT="9525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576" y="1476276"/>
            <a:ext cx="10309458" cy="864096"/>
          </a:xfrm>
        </p:spPr>
        <p:txBody>
          <a:bodyPr/>
          <a:lstStyle/>
          <a:p>
            <a:pPr algn="ctr"/>
            <a:r>
              <a:rPr lang="ru-RU" sz="2200" dirty="0">
                <a:solidFill>
                  <a:schemeClr val="accent6"/>
                </a:solidFill>
                <a:latin typeface="Calibri" panose="020F0502020204030204" pitchFamily="34" charset="0"/>
              </a:rPr>
              <a:t>Своевременность представления отчетности</a:t>
            </a:r>
            <a:r>
              <a:rPr lang="ru-RU" dirty="0">
                <a:solidFill>
                  <a:schemeClr val="accent6"/>
                </a:solidFill>
                <a:latin typeface="Calibri" panose="020F0502020204030204" pitchFamily="34" charset="0"/>
              </a:rPr>
              <a:t/>
            </a:r>
            <a:br>
              <a:rPr lang="ru-RU" dirty="0">
                <a:solidFill>
                  <a:schemeClr val="accent6"/>
                </a:solidFill>
                <a:latin typeface="Calibri" panose="020F0502020204030204" pitchFamily="34" charset="0"/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8527" y="2340372"/>
            <a:ext cx="5727107" cy="360040"/>
          </a:xfrm>
        </p:spPr>
        <p:txBody>
          <a:bodyPr/>
          <a:lstStyle/>
          <a:p>
            <a:pPr algn="ctr"/>
            <a:endParaRPr lang="en-US" sz="1800" i="1" dirty="0" smtClean="0">
              <a:solidFill>
                <a:srgbClr val="000000"/>
              </a:solidFill>
            </a:endParaRPr>
          </a:p>
          <a:p>
            <a:pPr algn="ctr"/>
            <a:endParaRPr lang="en-US" sz="1800" i="1" dirty="0">
              <a:solidFill>
                <a:srgbClr val="0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000000"/>
                </a:solidFill>
              </a:rPr>
              <a:t>на 01.04.2017</a:t>
            </a:r>
            <a:endParaRPr lang="ru-RU" sz="1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10878"/>
              </p:ext>
            </p:extLst>
          </p:nvPr>
        </p:nvGraphicFramePr>
        <p:xfrm>
          <a:off x="5256082" y="2844428"/>
          <a:ext cx="688125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627"/>
                <a:gridCol w="3440627"/>
              </a:tblGrid>
              <a:tr h="684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кол-во, шт.</a:t>
                      </a:r>
                    </a:p>
                  </a:txBody>
                  <a:tcPr marL="13502" marR="13502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13502" marR="13502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3502" marR="13502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3502" marR="13502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64378" y="4428604"/>
            <a:ext cx="6226505" cy="360040"/>
          </a:xfrm>
        </p:spPr>
        <p:txBody>
          <a:bodyPr/>
          <a:lstStyle/>
          <a:p>
            <a:endParaRPr lang="en-US" b="0" dirty="0" smtClean="0">
              <a:solidFill>
                <a:srgbClr val="0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000000"/>
                </a:solidFill>
              </a:rPr>
              <a:t>на 01.0</a:t>
            </a:r>
            <a:r>
              <a:rPr lang="en-US" sz="1600" dirty="0" smtClean="0">
                <a:solidFill>
                  <a:srgbClr val="000000"/>
                </a:solidFill>
              </a:rPr>
              <a:t>7</a:t>
            </a:r>
            <a:r>
              <a:rPr lang="ru-RU" sz="1600" dirty="0" smtClean="0">
                <a:solidFill>
                  <a:srgbClr val="000000"/>
                </a:solidFill>
              </a:rPr>
              <a:t>.2017</a:t>
            </a:r>
            <a:endParaRPr lang="ru-RU" sz="1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7483071"/>
              </p:ext>
            </p:extLst>
          </p:nvPr>
        </p:nvGraphicFramePr>
        <p:xfrm>
          <a:off x="5256080" y="4860652"/>
          <a:ext cx="691352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760"/>
                <a:gridCol w="3456760"/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кол-во, шт.</a:t>
                      </a:r>
                    </a:p>
                  </a:txBody>
                  <a:tcPr marL="13502" marR="13502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13502" marR="13502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3502" marR="13502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3502" marR="13502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82" y="2988444"/>
            <a:ext cx="3207731" cy="243913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04505" y="1332260"/>
            <a:ext cx="8164220" cy="514174"/>
          </a:xfrm>
        </p:spPr>
        <p:txBody>
          <a:bodyPr/>
          <a:lstStyle/>
          <a:p>
            <a:pPr algn="ctr"/>
            <a:r>
              <a:rPr lang="ru-RU" sz="2200" dirty="0">
                <a:solidFill>
                  <a:schemeClr val="accent6"/>
                </a:solidFill>
              </a:rPr>
              <a:t>Полнота представления отчетности</a:t>
            </a:r>
            <a:endParaRPr lang="ru-RU" sz="2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7590581"/>
              </p:ext>
            </p:extLst>
          </p:nvPr>
        </p:nvGraphicFramePr>
        <p:xfrm>
          <a:off x="648097" y="2339975"/>
          <a:ext cx="5472832" cy="38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2756303"/>
              </p:ext>
            </p:extLst>
          </p:nvPr>
        </p:nvGraphicFramePr>
        <p:xfrm>
          <a:off x="6769001" y="2340372"/>
          <a:ext cx="5724856" cy="38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982" y="1404268"/>
            <a:ext cx="11023975" cy="936104"/>
          </a:xfrm>
        </p:spPr>
        <p:txBody>
          <a:bodyPr/>
          <a:lstStyle/>
          <a:p>
            <a:pPr algn="ctr" fontAlgn="b"/>
            <a:r>
              <a:rPr lang="ru-RU" sz="2200" dirty="0">
                <a:solidFill>
                  <a:schemeClr val="accent6"/>
                </a:solidFill>
                <a:latin typeface="+mn-lt"/>
              </a:rPr>
              <a:t>Количество отчетов, представленных </a:t>
            </a:r>
            <a:r>
              <a:rPr lang="ru-RU" sz="2200" dirty="0" smtClean="0">
                <a:solidFill>
                  <a:schemeClr val="accent6"/>
                </a:solidFill>
                <a:latin typeface="+mn-lt"/>
              </a:rPr>
              <a:t>без </a:t>
            </a:r>
            <a:r>
              <a:rPr lang="ru-RU" sz="2200" dirty="0">
                <a:solidFill>
                  <a:schemeClr val="accent6"/>
                </a:solidFill>
                <a:latin typeface="+mn-lt"/>
              </a:rPr>
              <a:t>текстовой части Пояснительной записки</a:t>
            </a:r>
            <a:r>
              <a:rPr lang="ru-RU" sz="22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+mn-lt"/>
              </a:rPr>
            </a:br>
            <a:endParaRPr lang="ru-RU" sz="22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845028"/>
              </p:ext>
            </p:extLst>
          </p:nvPr>
        </p:nvGraphicFramePr>
        <p:xfrm>
          <a:off x="648098" y="2340372"/>
          <a:ext cx="7159832" cy="3898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193" y="3492500"/>
            <a:ext cx="3312368" cy="239707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23603"/>
              </p:ext>
            </p:extLst>
          </p:nvPr>
        </p:nvGraphicFramePr>
        <p:xfrm>
          <a:off x="866907" y="1072223"/>
          <a:ext cx="11534345" cy="5451940"/>
        </p:xfrm>
        <a:graphic>
          <a:graphicData uri="http://schemas.openxmlformats.org/drawingml/2006/table">
            <a:tbl>
              <a:tblPr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268843"/>
                <a:gridCol w="2031353"/>
                <a:gridCol w="350233"/>
                <a:gridCol w="907272"/>
                <a:gridCol w="173449"/>
                <a:gridCol w="413608"/>
                <a:gridCol w="306871"/>
                <a:gridCol w="1427616"/>
                <a:gridCol w="1427616"/>
                <a:gridCol w="1227484"/>
              </a:tblGrid>
              <a:tr h="12291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</a:t>
                      </a:r>
                    </a:p>
                  </a:txBody>
                  <a:tcPr marL="7719" marR="7719" marT="5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консолидируемым расчетам учреждения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по ОКУД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0503725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 июля 2017 г.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01.07.2017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Обособленное подразделение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Головное учреждение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ОКПО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Учредитель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ОКТМО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97701000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органа,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6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осуществляющего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ОКПО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полномочия учредителя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по БК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Периодичность : Квартальная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измерения: руб.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ОКЕИ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Контрагент</a:t>
                      </a:r>
                    </a:p>
                  </a:txBody>
                  <a:tcPr marL="7719" marR="7719" marT="55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счета бухгалтерского учета</a:t>
                      </a:r>
                      <a:b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719" marR="7719" marT="5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корреспондирующего счета бухгалтерского учета</a:t>
                      </a:r>
                      <a:b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719" marR="7719" marT="55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b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подразделения</a:t>
                      </a:r>
                    </a:p>
                  </a:txBody>
                  <a:tcPr marL="7719" marR="7719" marT="5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дебету</a:t>
                      </a:r>
                    </a:p>
                  </a:txBody>
                  <a:tcPr marL="7719" marR="7719" marT="5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кредиту</a:t>
                      </a:r>
                    </a:p>
                  </a:txBody>
                  <a:tcPr marL="7719" marR="7719" marT="5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 "ФКП </a:t>
                      </a:r>
                      <a:r>
                        <a:rPr lang="ru-RU" sz="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Росреестра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04120000000000510.4.30404.510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33 651 245.83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420111510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 "ФКП </a:t>
                      </a:r>
                      <a:r>
                        <a:rPr lang="ru-RU" sz="80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Росреестра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04120000000000610.4.30404.610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439 137.77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420111610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439 137.77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33 651 245.83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9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b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 по номеру счета: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04120000000000510.4.30404.510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33 651 245.83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04120000000000610.4.30404.610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439 137.77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89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b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расчеты  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неденежные расчеты  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04120000000000510.4.30404.510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33 651 245.83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420111510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04120000000000610.4.30404.610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439 137.77</a:t>
                      </a:r>
                    </a:p>
                  </a:txBody>
                  <a:tcPr marL="7719" marR="7719" marT="5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420111610</a:t>
                      </a:r>
                    </a:p>
                  </a:txBody>
                  <a:tcPr marL="7719" marR="7719" marT="55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          _________________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бухгалтер</a:t>
                      </a:r>
                    </a:p>
                  </a:txBody>
                  <a:tcPr marL="69468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68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07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(подпись)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(расшифровка подписи)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(подпись)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(расшифровка подписи)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472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Централизованная бухгалтерия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(наименование, ОГРН, ИНН, КПП, местонахождение)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(уплономоченное лицо)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07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(должность)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(подпись)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(расшифровка подписи)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          _________________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(подпись)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(расшифровка подписи)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(должность)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(подпись)</a:t>
                      </a:r>
                    </a:p>
                  </a:txBody>
                  <a:tcPr marL="7719" marR="7719" marT="554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(телефон, </a:t>
                      </a:r>
                      <a:r>
                        <a:rPr lang="en-US" sz="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e-mail)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936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936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"__" _________  ____ г.</a:t>
                      </a: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30"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919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9" marR="7719" marT="5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10998109" y="3348484"/>
            <a:ext cx="1531107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52576" y="4599125"/>
            <a:ext cx="1326959" cy="2350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998109" y="4700179"/>
            <a:ext cx="1531107" cy="3667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8151"/>
              </p:ext>
            </p:extLst>
          </p:nvPr>
        </p:nvGraphicFramePr>
        <p:xfrm>
          <a:off x="720329" y="1011827"/>
          <a:ext cx="11666572" cy="5105362"/>
        </p:xfrm>
        <a:graphic>
          <a:graphicData uri="http://schemas.openxmlformats.org/drawingml/2006/table">
            <a:tbl>
              <a:tblPr/>
              <a:tblGrid>
                <a:gridCol w="110062"/>
                <a:gridCol w="80322"/>
                <a:gridCol w="29740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  <a:gridCol w="110062"/>
              </a:tblGrid>
              <a:tr h="167568">
                <a:tc gridSpan="2"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68">
                <a:tc gridSpan="93"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формы по ОКУД</a:t>
                      </a:r>
                    </a:p>
                  </a:txBody>
                  <a:tcPr marL="2170" marR="2170" marT="2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503164</a:t>
                      </a:r>
                    </a:p>
                  </a:txBody>
                  <a:tcPr marL="2170" marR="2170" marT="2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33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730">
                <a:tc gridSpan="107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об исполнении бюджета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107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июля 2017 г.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332">
                <a:tc gridSpan="107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107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субъекта отчетности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107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главы по БК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0">
                <a:tc gridSpan="2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70" marR="2170" marT="2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строки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1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 (прогнозные показатели)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1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Доведенные бюджетные данные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исполнения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отклонений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бюджетной</a:t>
                      </a:r>
                    </a:p>
                  </a:txBody>
                  <a:tcPr marL="2170" marR="2170" marT="2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планового процента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классификации</a:t>
                      </a:r>
                    </a:p>
                  </a:txBody>
                  <a:tcPr marL="2170" marR="2170" marT="2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исполнения, %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исполнено, руб.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</a:t>
                      </a:r>
                    </a:p>
                  </a:txBody>
                  <a:tcPr marL="2170" marR="2170" marT="2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66">
                <a:tc gridSpan="21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170" marR="2170" marT="217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170" marR="2170" marT="21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 бюджета, всего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не исполнено: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 бюджета, всего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133 853 494.87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67 286 103.05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50.27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-66 567 391.82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не исполнено: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63 673 100.00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30 335 753.17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47.64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-33 337 346.83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3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43801059040000000000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43801059060000000000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37 772 800.00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18 452 884.04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48.85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-19 319 915.96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43801059090000000000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32 407 594.87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18 497 465.84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57.08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-13 910 129.03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-67 286 103.05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3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(дефицит/профицит)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Источники финанси-рования дефицита бюджета, всего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67 286 103.05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67 286 103.05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не исполнено: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дефицита бюджета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не исполнено: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внешнего финансирования дефицита бюджета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0">
                <a:tc gridSpan="21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не исполнено: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6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730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30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30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2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бухгалтер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30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30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6"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подписания</a:t>
                      </a: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559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70" marR="2170" marT="2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48321" y="3312480"/>
            <a:ext cx="10314271" cy="5040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5040" y="2772422"/>
            <a:ext cx="9594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Спасибо за внимание!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01253" y="6650672"/>
            <a:ext cx="71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225" y="3268590"/>
            <a:ext cx="2434774" cy="21681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698" y="6593966"/>
            <a:ext cx="12961938" cy="396156"/>
          </a:xfrm>
          <a:prstGeom prst="rect">
            <a:avLst/>
          </a:prstGeom>
          <a:solidFill>
            <a:srgbClr val="E5F0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едерального казначейства по Чувашской Республике  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sz="1400" dirty="0" smtClean="0">
                <a:solidFill>
                  <a:schemeClr val="tx1"/>
                </a:solidFill>
              </a:rPr>
              <a:t>           </a:t>
            </a:r>
            <a:r>
              <a:rPr lang="en-US" sz="1400" dirty="0" smtClean="0">
                <a:solidFill>
                  <a:schemeClr val="tx1"/>
                </a:solidFill>
              </a:rPr>
              <a:t>ufk15@roskazna.ru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4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5952D05-F32F-4F66-909A-EE5352426989}">
  <we:reference id="wa104198733" version="1.0.0.7" store="ru-RU" storeType="OMEX"/>
  <we:alternateReferences>
    <we:reference id="WA104198733" version="1.0.0.7" store="WA10419873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22717</TotalTime>
  <Words>616</Words>
  <Application>Microsoft Office PowerPoint</Application>
  <PresentationFormat>Произвольный</PresentationFormat>
  <Paragraphs>834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Специальное оформление</vt:lpstr>
      <vt:lpstr>Тема Office</vt:lpstr>
      <vt:lpstr>Презентация PowerPoint</vt:lpstr>
      <vt:lpstr>Охват субъектов отчетности </vt:lpstr>
      <vt:lpstr>Своевременность представления отчетности </vt:lpstr>
      <vt:lpstr>Полнота представления отчетности</vt:lpstr>
      <vt:lpstr>Количество отчетов, представленных без текстовой части Пояснительной записки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bc_user</dc:creator>
  <cp:lastModifiedBy>Алексеева Татьяна Николаевна</cp:lastModifiedBy>
  <cp:revision>1921</cp:revision>
  <cp:lastPrinted>2017-06-20T12:16:52Z</cp:lastPrinted>
  <dcterms:created xsi:type="dcterms:W3CDTF">2014-10-03T18:46:21Z</dcterms:created>
  <dcterms:modified xsi:type="dcterms:W3CDTF">2017-08-07T10:42:58Z</dcterms:modified>
</cp:coreProperties>
</file>