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8" r:id="rId2"/>
    <p:sldId id="403" r:id="rId3"/>
    <p:sldId id="404" r:id="rId4"/>
    <p:sldId id="395" r:id="rId5"/>
    <p:sldId id="387" r:id="rId6"/>
  </p:sldIdLst>
  <p:sldSz cx="12192000" cy="6858000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7FC"/>
    <a:srgbClr val="EAF2FA"/>
    <a:srgbClr val="932507"/>
    <a:srgbClr val="F9F9F9"/>
    <a:srgbClr val="3968BD"/>
    <a:srgbClr val="E2834E"/>
    <a:srgbClr val="C3571B"/>
    <a:srgbClr val="81BB59"/>
    <a:srgbClr val="3C6ABE"/>
    <a:srgbClr val="335C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2206" autoAdjust="0"/>
    <p:restoredTop sz="97702" autoAdjust="0"/>
  </p:normalViewPr>
  <p:slideViewPr>
    <p:cSldViewPr snapToGrid="0">
      <p:cViewPr>
        <p:scale>
          <a:sx n="100" d="100"/>
          <a:sy n="100" d="100"/>
        </p:scale>
        <p:origin x="-744" y="-4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33649-2060-4460-A5CD-17F1CCE9A9AE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6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1DEA95-66EA-47A1-AFBD-284DB76734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597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DEA95-66EA-47A1-AFBD-284DB767343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861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87B142D-4D22-4A55-84D0-61F53E7FA572}" type="slidenum">
              <a:rPr lang="ru-RU" altLang="ru-RU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3</a:t>
            </a:fld>
            <a:endParaRPr lang="ru-RU" alt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DEA95-66EA-47A1-AFBD-284DB7673433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015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D6FDD-A7FE-4CFB-9264-E177650AA9BE}" type="datetime1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28ED-B2EE-4F15-A0C7-6C0A4540E0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87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AFF88-43F2-41AE-9850-96C762236490}" type="datetime1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BDE8-C4F5-46D8-A81D-B6AF711C3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63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7DE7B-457E-415D-B032-C65D70775F42}" type="datetime1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F1A9-CE99-4E9B-9B96-ACE372EA20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42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5CB86-1CA1-47D4-A124-6EED90C7BDE0}" type="datetime1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CD68-0AFD-4048-852E-53B764BC6E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18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2516E-4763-4281-8421-CAD664DBA23F}" type="datetime1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171C-80CF-4EB9-A959-3CDAA13E4B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37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CA7A4-3CA2-4F17-AE5D-71CE6943BDAE}" type="datetime1">
              <a:rPr lang="ru-RU" smtClean="0"/>
              <a:t>14.03.2017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7E1EA-8D70-4860-BF45-409C57149F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93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578C8-667B-4D09-8A22-81904E47424C}" type="datetime1">
              <a:rPr lang="ru-RU" smtClean="0"/>
              <a:t>14.03.2017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C3CE3-15E3-41B9-AE14-EA2B846D9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06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2DFC3-DBB1-4614-9960-7B89BF40C9C1}" type="datetime1">
              <a:rPr lang="ru-RU" smtClean="0"/>
              <a:t>14.03.2017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3E9E-ECEF-4AC7-BCA9-85B732FA39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31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4654B-78EF-458F-B751-08C47661EAF1}" type="datetime1">
              <a:rPr lang="ru-RU" smtClean="0"/>
              <a:t>14.03.2017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A9584-6FC9-446B-89E9-C9D48C4D16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26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AA937-D0C9-47A8-8E9D-94EA5733D75D}" type="datetime1">
              <a:rPr lang="ru-RU" smtClean="0"/>
              <a:t>14.03.2017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B9F3-39CE-44E7-B9F9-66414ECE55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87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5DCFA-79E8-45DC-9633-4BB99743AF7F}" type="datetime1">
              <a:rPr lang="ru-RU" smtClean="0"/>
              <a:t>14.03.2017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362C-59B7-4224-B209-68A5E34A71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01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A22A3C-4F05-4D8B-8078-5E706210D88B}" type="datetime1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F6D111-74A9-45D9-ADCC-62D41ADA5A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325677" y="5440486"/>
            <a:ext cx="4572000" cy="284693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pPr marL="135000" algn="r">
              <a:spcBef>
                <a:spcPts val="0"/>
              </a:spcBef>
            </a:pPr>
            <a:endParaRPr lang="ru-RU" sz="1400" kern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948665" y="5040376"/>
            <a:ext cx="4795660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t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руководителя Федерального казначейства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А.Ю.Демидов</a:t>
            </a:r>
            <a:endParaRPr lang="ru-RU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486149" y="1885950"/>
            <a:ext cx="8000999" cy="1685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t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1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итоги деятельности Управления совершенствования функциональной деятельности, Управления внутреннего контроля (аудита) и оценки эффективности деятельности и Управления по контролю в сфере контрактных отношений в 2016 году.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1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на 2017 год.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4" name="TextBox 62"/>
          <p:cNvSpPr txBox="1">
            <a:spLocks noChangeArrowheads="1"/>
          </p:cNvSpPr>
          <p:nvPr/>
        </p:nvSpPr>
        <p:spPr bwMode="auto">
          <a:xfrm>
            <a:off x="11572875" y="6353870"/>
            <a:ext cx="4667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2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875830"/>
              </p:ext>
            </p:extLst>
          </p:nvPr>
        </p:nvGraphicFramePr>
        <p:xfrm>
          <a:off x="793749" y="1524002"/>
          <a:ext cx="10779125" cy="4518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0076"/>
                <a:gridCol w="1876425"/>
                <a:gridCol w="1866900"/>
                <a:gridCol w="1933575"/>
                <a:gridCol w="1962149"/>
              </a:tblGrid>
              <a:tr h="79375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Управления ЦАФК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Всего мероприятий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 том числе в планах реализации основных мероприятий на 2016 год по реализации Стратегической карты Казначейства России 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2069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план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факт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план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факт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93750">
                <a:tc>
                  <a:txBody>
                    <a:bodyPr/>
                    <a:lstStyle/>
                    <a:p>
                      <a:pPr algn="l"/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совершенствования</a:t>
                      </a:r>
                    </a:p>
                    <a:p>
                      <a:pPr algn="l"/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функциональной</a:t>
                      </a:r>
                      <a:r>
                        <a:rPr lang="ru-RU" sz="1600" b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деятельности</a:t>
                      </a:r>
                      <a:endParaRPr lang="ru-RU" sz="16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131</a:t>
                      </a:r>
                      <a:endParaRPr lang="ru-RU" sz="16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127</a:t>
                      </a:r>
                      <a:endParaRPr lang="ru-RU" sz="16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61</a:t>
                      </a:r>
                      <a:endParaRPr lang="ru-RU" sz="16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</a:t>
                      </a:r>
                      <a:endParaRPr lang="ru-RU" sz="16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/>
                </a:tc>
              </a:tr>
              <a:tr h="7937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внутреннего контроля (аудита)</a:t>
                      </a:r>
                      <a:r>
                        <a:rPr lang="ru-RU" sz="1600" b="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оценки эффективности деятельности</a:t>
                      </a:r>
                      <a:endParaRPr lang="ru-RU" sz="1600" b="0" kern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121920" marR="121920" anchor="ctr"/>
                </a:tc>
              </a:tr>
              <a:tr h="7937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по контролю в сфере контрактных отношений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121920" marR="121920" anchor="ctr"/>
                </a:tc>
              </a:tr>
              <a:tr h="7937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ИТОГО: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344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320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102</a:t>
                      </a:r>
                    </a:p>
                  </a:txBody>
                  <a:tcPr marL="121920" marR="12192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791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511550" y="1577975"/>
            <a:ext cx="438150" cy="43815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8200" name="TextBox 101"/>
          <p:cNvSpPr txBox="1">
            <a:spLocks noChangeArrowheads="1"/>
          </p:cNvSpPr>
          <p:nvPr/>
        </p:nvSpPr>
        <p:spPr bwMode="auto">
          <a:xfrm>
            <a:off x="4162425" y="215373"/>
            <a:ext cx="7658100" cy="694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751" tIns="38876" rIns="77751" bIns="38876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мероприятия, включенные в Стратегическую карту Казначейства России в 2016 году и переходящие на 2017 год </a:t>
            </a:r>
            <a:endParaRPr lang="ru-RU" alt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324975" y="6372556"/>
            <a:ext cx="2705100" cy="358446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52725" y="1009649"/>
            <a:ext cx="952500" cy="3238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921890"/>
              </p:ext>
            </p:extLst>
          </p:nvPr>
        </p:nvGraphicFramePr>
        <p:xfrm>
          <a:off x="422275" y="1495425"/>
          <a:ext cx="11398251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6475"/>
                <a:gridCol w="1400175"/>
                <a:gridCol w="5181601"/>
              </a:tblGrid>
              <a:tr h="33337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2016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2017 год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казначейского сопровождения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казначейское сопровождение средств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казначейского сопровождения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наличными денежными средствами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технологий и пилотное внедрение кассового обслуживания без открытия счета 40116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межведомственного взаимодействия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межведомственного взаимодействия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системы бюджетного мониторинга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нормативного правового регулирования бюджетного мониторинга и проведение эксперимента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ГИИС</a:t>
                      </a:r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ЭБ</a:t>
                      </a:r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«Финансовый контроль»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ГИИС</a:t>
                      </a:r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ЭБ</a:t>
                      </a:r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«Финансовый контроль»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ГИИС</a:t>
                      </a:r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ЭБ</a:t>
                      </a:r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«Управление доходами»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ГИИС</a:t>
                      </a:r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ЭБ</a:t>
                      </a:r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«Управление доходами»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системы внутреннего </a:t>
                      </a:r>
                      <a:r>
                        <a:rPr lang="ru-RU" sz="13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госфинконтроля</a:t>
                      </a:r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включая совершенствование системы анализа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совершенствование деятельности  по проведению анализа внутреннего финансового контроля и аудита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совершенствование системы проектного управления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3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3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системы оценки эффективности      деятельности органов Федерального казначейства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3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3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4650"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перспективной организационно-функциональной модели Федерального казначейства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3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3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>
            <a:off x="5362575" y="2016125"/>
            <a:ext cx="1104900" cy="0"/>
          </a:xfrm>
          <a:prstGeom prst="straightConnector1">
            <a:avLst/>
          </a:prstGeom>
          <a:ln w="3810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575" y="2732088"/>
            <a:ext cx="1219200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575" y="3195638"/>
            <a:ext cx="1219200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575" y="3646487"/>
            <a:ext cx="1219200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575" y="4057650"/>
            <a:ext cx="1219200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575" y="4440235"/>
            <a:ext cx="1219200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575" y="4876800"/>
            <a:ext cx="1219200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545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11782425" y="6343277"/>
            <a:ext cx="409574" cy="276999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21518"/>
              </p:ext>
            </p:extLst>
          </p:nvPr>
        </p:nvGraphicFramePr>
        <p:xfrm>
          <a:off x="727075" y="1253066"/>
          <a:ext cx="11055350" cy="289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5535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КАЗНАЧЕЙСКОЕ СОПРОВОЖДЕНИЕ СРЕДСТВ В 2017 ГОДУ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1950" indent="-361950">
                        <a:buFont typeface="+mj-lt"/>
                        <a:buAutoNum type="romanUcPeriod"/>
                      </a:pPr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Казначейское сопровождение  государственного оборонного заказа 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(осуществление полного контроля за расчетами по государственным контрактам (контрактам), заключаемым в целях реализации государственного оборонного заказа)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1950" indent="-361950">
                        <a:buFont typeface="+mj-lt"/>
                        <a:buNone/>
                      </a:pPr>
                      <a:r>
                        <a:rPr lang="ru-RU" sz="13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    </a:t>
                      </a:r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Поэтапный переход к казначейскому сопровождению расчетов по государственным контрактам (контрактам)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(в том числе,  заключенных с единственным поставщиком) – 1.01.2018 г.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1950" indent="-361950">
                        <a:buFont typeface="+mj-lt"/>
                        <a:buNone/>
                      </a:pPr>
                      <a:r>
                        <a:rPr lang="ru-RU" sz="13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   Казначейское сопровождение субсидий, предоставляемых юридическим лицам, межбюджетных трансфертов, иных средств, предоставляемых из бюджета субъекта Российской Федерации (муниципального образования) 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 случаях, установленных Правительством Российской Федерации) 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1950" indent="-361950">
                        <a:buFont typeface="+mj-lt"/>
                        <a:buNone/>
                      </a:pPr>
                      <a:r>
                        <a:rPr lang="en-US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IV.</a:t>
                      </a:r>
                      <a:r>
                        <a:rPr lang="en-US" sz="13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Обеспечение перечисление сумм авансовых  платежей  с применением казначейского аккредитива при банковском сопровождении отдельных государственных контрактов</a:t>
                      </a:r>
                      <a:endParaRPr lang="ru-RU" sz="13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V.</a:t>
                      </a:r>
                      <a:r>
                        <a:rPr lang="ru-RU" sz="13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en-US" sz="13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Бюджетный мониторинг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548629"/>
              </p:ext>
            </p:extLst>
          </p:nvPr>
        </p:nvGraphicFramePr>
        <p:xfrm>
          <a:off x="755649" y="4310591"/>
          <a:ext cx="11026775" cy="234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2677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ВНУТРЕННИЙ ГОСУДАРСТВЕННЫЙ ФИНАНСОВЫЙ КОНТРОЛЬ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I.</a:t>
                      </a:r>
                      <a:r>
                        <a:rPr lang="en-US" sz="13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Модель государственного финансового контроля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3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Классификатор нарушений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III.    </a:t>
                      </a:r>
                      <a:r>
                        <a:rPr lang="ru-RU" sz="13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Риско</a:t>
                      </a:r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ориентированный подход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1950" indent="-361950"/>
                      <a:r>
                        <a:rPr lang="ru-RU" sz="13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осуществления внутреннего финансового контроля и финансового аудита ГРБС и анализ выполнения полномочий по </a:t>
                      </a:r>
                      <a:r>
                        <a:rPr lang="ru-RU" sz="13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ВФГК</a:t>
                      </a:r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органов контроля субъекта Российской Федерации (муниципальных образований)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V. </a:t>
                      </a:r>
                      <a:r>
                        <a:rPr lang="en-US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подходов и механизмов мониторинга на этапе планирования и размещения закупки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220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4601" y="2438400"/>
            <a:ext cx="7096124" cy="1438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9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sz="29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8420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22285</TotalTime>
  <Words>418</Words>
  <Application>Microsoft Office PowerPoint</Application>
  <PresentationFormat>Произвольный</PresentationFormat>
  <Paragraphs>80</Paragraphs>
  <Slides>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Mazur Nataliya</dc:creator>
  <cp:lastModifiedBy>Карпенко Виктория Михайловна</cp:lastModifiedBy>
  <cp:revision>899</cp:revision>
  <cp:lastPrinted>2017-03-13T16:38:07Z</cp:lastPrinted>
  <dcterms:created xsi:type="dcterms:W3CDTF">2015-03-03T16:27:21Z</dcterms:created>
  <dcterms:modified xsi:type="dcterms:W3CDTF">2017-03-14T07:04:24Z</dcterms:modified>
</cp:coreProperties>
</file>