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324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</p:sldIdLst>
  <p:sldSz cx="9144000" cy="5143500" type="screen16x9"/>
  <p:notesSz cx="6797675" cy="9874250"/>
  <p:defaultTextStyle>
    <a:defPPr>
      <a:defRPr lang="ru-RU"/>
    </a:defPPr>
    <a:lvl1pPr marL="0" algn="l" defTabSz="78201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91009" algn="l" defTabSz="78201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82018" algn="l" defTabSz="78201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73026" algn="l" defTabSz="78201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64036" algn="l" defTabSz="78201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55045" algn="l" defTabSz="78201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46053" algn="l" defTabSz="78201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737062" algn="l" defTabSz="78201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128071" algn="l" defTabSz="78201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6732"/>
    <a:srgbClr val="90B15D"/>
    <a:srgbClr val="008080"/>
    <a:srgbClr val="FEDEC6"/>
    <a:srgbClr val="849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8987" autoAdjust="0"/>
  </p:normalViewPr>
  <p:slideViewPr>
    <p:cSldViewPr>
      <p:cViewPr>
        <p:scale>
          <a:sx n="100" d="100"/>
          <a:sy n="100" d="100"/>
        </p:scale>
        <p:origin x="-1332" y="-882"/>
      </p:cViewPr>
      <p:guideLst>
        <p:guide orient="horz" pos="2161"/>
        <p:guide orient="horz" pos="1620"/>
        <p:guide pos="3840"/>
        <p:guide pos="2880"/>
      </p:guideLst>
    </p:cSldViewPr>
  </p:slideViewPr>
  <p:outlineViewPr>
    <p:cViewPr>
      <p:scale>
        <a:sx n="33" d="100"/>
        <a:sy n="33" d="100"/>
      </p:scale>
      <p:origin x="36" y="39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5261" tIns="47631" rIns="95261" bIns="4763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5261" tIns="47631" rIns="95261" bIns="47631" rtlCol="0"/>
          <a:lstStyle>
            <a:lvl1pPr algn="r">
              <a:defRPr sz="1200"/>
            </a:lvl1pPr>
          </a:lstStyle>
          <a:p>
            <a:fld id="{1C21B4E3-6992-4A0F-BABE-6EC475CB3B51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1" tIns="47631" rIns="95261" bIns="4763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8"/>
            <a:ext cx="5438140" cy="4443413"/>
          </a:xfrm>
          <a:prstGeom prst="rect">
            <a:avLst/>
          </a:prstGeom>
        </p:spPr>
        <p:txBody>
          <a:bodyPr vert="horz" lIns="95261" tIns="47631" rIns="95261" bIns="4763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5261" tIns="47631" rIns="95261" bIns="4763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5261" tIns="47631" rIns="95261" bIns="47631" rtlCol="0" anchor="b"/>
          <a:lstStyle>
            <a:lvl1pPr algn="r">
              <a:defRPr sz="1200"/>
            </a:lvl1pPr>
          </a:lstStyle>
          <a:p>
            <a:fld id="{A1F343C8-C859-4CE5-A4CD-E2247DE792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548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820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391009" algn="l" defTabSz="7820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782018" algn="l" defTabSz="7820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173026" algn="l" defTabSz="7820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564036" algn="l" defTabSz="7820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955045" algn="l" defTabSz="7820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346053" algn="l" defTabSz="7820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737062" algn="l" defTabSz="7820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128071" algn="l" defTabSz="7820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17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17" y="2914649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1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2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3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4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5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6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7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8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CF8A-A8A3-4C83-B676-643F4E11CD7C}" type="datetime1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16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AFFC-9247-4B69-9809-4569DC5DEED0}" type="datetime1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9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17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50CE-097C-4532-A905-E32443CA2B2E}" type="datetime1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37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2777-592F-4CE8-8682-6148EAE6B941}" type="datetime1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82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30" y="3305191"/>
            <a:ext cx="7772400" cy="102155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30" y="2180036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10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820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730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640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550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460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37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280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ED85-B887-481F-B32E-06C41A2C62F4}" type="datetime1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77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16" y="1200167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200167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2FAE-EA0F-48E8-9AD7-FE193628FE67}" type="datetime1">
              <a:rPr lang="ru-RU" smtClean="0"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70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1009" indent="0">
              <a:buNone/>
              <a:defRPr sz="1700" b="1"/>
            </a:lvl2pPr>
            <a:lvl3pPr marL="782018" indent="0">
              <a:buNone/>
              <a:defRPr sz="1600" b="1"/>
            </a:lvl3pPr>
            <a:lvl4pPr marL="1173026" indent="0">
              <a:buNone/>
              <a:defRPr sz="1400" b="1"/>
            </a:lvl4pPr>
            <a:lvl5pPr marL="1564036" indent="0">
              <a:buNone/>
              <a:defRPr sz="1400" b="1"/>
            </a:lvl5pPr>
            <a:lvl6pPr marL="1955045" indent="0">
              <a:buNone/>
              <a:defRPr sz="1400" b="1"/>
            </a:lvl6pPr>
            <a:lvl7pPr marL="2346053" indent="0">
              <a:buNone/>
              <a:defRPr sz="1400" b="1"/>
            </a:lvl7pPr>
            <a:lvl8pPr marL="2737062" indent="0">
              <a:buNone/>
              <a:defRPr sz="1400" b="1"/>
            </a:lvl8pPr>
            <a:lvl9pPr marL="3128071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73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1009" indent="0">
              <a:buNone/>
              <a:defRPr sz="1700" b="1"/>
            </a:lvl2pPr>
            <a:lvl3pPr marL="782018" indent="0">
              <a:buNone/>
              <a:defRPr sz="1600" b="1"/>
            </a:lvl3pPr>
            <a:lvl4pPr marL="1173026" indent="0">
              <a:buNone/>
              <a:defRPr sz="1400" b="1"/>
            </a:lvl4pPr>
            <a:lvl5pPr marL="1564036" indent="0">
              <a:buNone/>
              <a:defRPr sz="1400" b="1"/>
            </a:lvl5pPr>
            <a:lvl6pPr marL="1955045" indent="0">
              <a:buNone/>
              <a:defRPr sz="1400" b="1"/>
            </a:lvl6pPr>
            <a:lvl7pPr marL="2346053" indent="0">
              <a:buNone/>
              <a:defRPr sz="1400" b="1"/>
            </a:lvl7pPr>
            <a:lvl8pPr marL="2737062" indent="0">
              <a:buNone/>
              <a:defRPr sz="1400" b="1"/>
            </a:lvl8pPr>
            <a:lvl9pPr marL="3128071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173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A675-D102-44AB-BE58-CFC672FA334B}" type="datetime1">
              <a:rPr lang="ru-RU" smtClean="0"/>
              <a:t>29.08.2018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4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B182-B3AC-4629-9361-C34425D889EA}" type="datetime1">
              <a:rPr lang="ru-RU" smtClean="0"/>
              <a:t>29.08.2018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95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2EDA-C803-4350-A17F-84B707BB3A7A}" type="datetime1">
              <a:rPr lang="ru-RU" smtClean="0"/>
              <a:t>29.08.2018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4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9"/>
            <a:ext cx="3008313" cy="87153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42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91009" indent="0">
              <a:buNone/>
              <a:defRPr sz="1100"/>
            </a:lvl2pPr>
            <a:lvl3pPr marL="782018" indent="0">
              <a:buNone/>
              <a:defRPr sz="800"/>
            </a:lvl3pPr>
            <a:lvl4pPr marL="1173026" indent="0">
              <a:buNone/>
              <a:defRPr sz="800"/>
            </a:lvl4pPr>
            <a:lvl5pPr marL="1564036" indent="0">
              <a:buNone/>
              <a:defRPr sz="800"/>
            </a:lvl5pPr>
            <a:lvl6pPr marL="1955045" indent="0">
              <a:buNone/>
              <a:defRPr sz="800"/>
            </a:lvl6pPr>
            <a:lvl7pPr marL="2346053" indent="0">
              <a:buNone/>
              <a:defRPr sz="800"/>
            </a:lvl7pPr>
            <a:lvl8pPr marL="2737062" indent="0">
              <a:buNone/>
              <a:defRPr sz="800"/>
            </a:lvl8pPr>
            <a:lvl9pPr marL="312807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9BB2-7916-4E5E-98A9-529E9536289A}" type="datetime1">
              <a:rPr lang="ru-RU" smtClean="0"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67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67"/>
            <a:ext cx="5486400" cy="425053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98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91009" indent="0">
              <a:buNone/>
              <a:defRPr sz="2400"/>
            </a:lvl2pPr>
            <a:lvl3pPr marL="782018" indent="0">
              <a:buNone/>
              <a:defRPr sz="2000"/>
            </a:lvl3pPr>
            <a:lvl4pPr marL="1173026" indent="0">
              <a:buNone/>
              <a:defRPr sz="1700"/>
            </a:lvl4pPr>
            <a:lvl5pPr marL="1564036" indent="0">
              <a:buNone/>
              <a:defRPr sz="1700"/>
            </a:lvl5pPr>
            <a:lvl6pPr marL="1955045" indent="0">
              <a:buNone/>
              <a:defRPr sz="1700"/>
            </a:lvl6pPr>
            <a:lvl7pPr marL="2346053" indent="0">
              <a:buNone/>
              <a:defRPr sz="1700"/>
            </a:lvl7pPr>
            <a:lvl8pPr marL="2737062" indent="0">
              <a:buNone/>
              <a:defRPr sz="1700"/>
            </a:lvl8pPr>
            <a:lvl9pPr marL="3128071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91009" indent="0">
              <a:buNone/>
              <a:defRPr sz="1100"/>
            </a:lvl2pPr>
            <a:lvl3pPr marL="782018" indent="0">
              <a:buNone/>
              <a:defRPr sz="800"/>
            </a:lvl3pPr>
            <a:lvl4pPr marL="1173026" indent="0">
              <a:buNone/>
              <a:defRPr sz="800"/>
            </a:lvl4pPr>
            <a:lvl5pPr marL="1564036" indent="0">
              <a:buNone/>
              <a:defRPr sz="800"/>
            </a:lvl5pPr>
            <a:lvl6pPr marL="1955045" indent="0">
              <a:buNone/>
              <a:defRPr sz="800"/>
            </a:lvl6pPr>
            <a:lvl7pPr marL="2346053" indent="0">
              <a:buNone/>
              <a:defRPr sz="800"/>
            </a:lvl7pPr>
            <a:lvl8pPr marL="2737062" indent="0">
              <a:buNone/>
              <a:defRPr sz="800"/>
            </a:lvl8pPr>
            <a:lvl9pPr marL="312807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3964-64BB-4AE7-B3D9-BE7DD9CE11CD}" type="datetime1">
              <a:rPr lang="ru-RU" smtClean="0"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7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8191" tIns="39096" rIns="78191" bIns="3909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67"/>
            <a:ext cx="8229600" cy="3394472"/>
          </a:xfrm>
          <a:prstGeom prst="rect">
            <a:avLst/>
          </a:prstGeom>
        </p:spPr>
        <p:txBody>
          <a:bodyPr vert="horz" lIns="78191" tIns="39096" rIns="78191" bIns="3909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17" y="4767263"/>
            <a:ext cx="2133599" cy="273844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52194-8462-4F9C-963B-596C6496ACF9}" type="datetime1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17" y="4767263"/>
            <a:ext cx="2133599" cy="273844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A656D-009D-46A4-AE2E-EAAD425C61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85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782018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257" indent="-293257" algn="l" defTabSz="782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5390" indent="-244381" algn="l" defTabSz="7820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7522" indent="-195505" algn="l" defTabSz="782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31" indent="-195505" algn="l" defTabSz="78201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9540" indent="-195505" algn="l" defTabSz="782018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0549" indent="-195505" algn="l" defTabSz="782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1558" indent="-195505" algn="l" defTabSz="782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2567" indent="-195505" algn="l" defTabSz="782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23576" indent="-195505" algn="l" defTabSz="782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1009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2018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73026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64036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045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46053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37062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28071" algn="l" defTabSz="7820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987574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и (или) урегулирование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гражданской службе</a:t>
            </a:r>
          </a:p>
        </p:txBody>
      </p:sp>
      <p:pic>
        <p:nvPicPr>
          <p:cNvPr id="8" name="Рисунок 7" descr="http://442fz.volganet.ru/upload/iblock/3b4/org_dxvp69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72569"/>
            <a:ext cx="3744416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907704" y="3435846"/>
            <a:ext cx="5184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по профилактике коррупционных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иных правонарушений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внутреннего контроля и аудита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Бурнашева Наталья Сергеевна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60104" y="4515966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Кемерово, август 2018 года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20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 стрелкой 15"/>
          <p:cNvCxnSpPr/>
          <p:nvPr/>
        </p:nvCxnSpPr>
        <p:spPr>
          <a:xfrm flipV="1">
            <a:off x="6007038" y="1293540"/>
            <a:ext cx="0" cy="360040"/>
          </a:xfrm>
          <a:prstGeom prst="straightConnector1">
            <a:avLst/>
          </a:prstGeom>
          <a:ln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8086142" y="1275606"/>
            <a:ext cx="0" cy="360040"/>
          </a:xfrm>
          <a:prstGeom prst="straightConnector1">
            <a:avLst/>
          </a:prstGeom>
          <a:ln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794820" y="1275606"/>
            <a:ext cx="0" cy="360040"/>
          </a:xfrm>
          <a:prstGeom prst="straightConnector1">
            <a:avLst/>
          </a:prstGeom>
          <a:ln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388568" y="1311610"/>
            <a:ext cx="271264" cy="288032"/>
          </a:xfrm>
          <a:prstGeom prst="straightConnector1">
            <a:avLst/>
          </a:prstGeom>
          <a:ln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89312" y="267494"/>
            <a:ext cx="6390456" cy="10081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5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определении наличия личной заинтересованности, которая реализуется посредством получения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или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выгод лицами,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которыми связана личная заинтересованность должностного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также необходимо установить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1605" y="1551459"/>
            <a:ext cx="2088232" cy="81724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отношений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близкого родства </a:t>
            </a:r>
            <a:b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свойства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79490" y="1560984"/>
            <a:ext cx="2039416" cy="81724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имущественных отношений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62922" y="1560984"/>
            <a:ext cx="2088232" cy="81724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корпоративных отношений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95170" y="1551459"/>
            <a:ext cx="1781944" cy="81724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иных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близких отношений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 rot="5400000">
            <a:off x="4639705" y="-1779396"/>
            <a:ext cx="288032" cy="8584232"/>
          </a:xfrm>
          <a:prstGeom prst="rightBrace">
            <a:avLst>
              <a:gd name="adj1" fmla="val 74472"/>
              <a:gd name="adj2" fmla="val 50551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15617" y="2676321"/>
            <a:ext cx="72007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должностным лицом, его близким родственником или свойственником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лицами – получателями дохода или выгоды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15617" y="3395144"/>
            <a:ext cx="2376264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возникновения конфликта интересов 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92080" y="3302810"/>
            <a:ext cx="3950678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состоявшийся факт исполнения должностных обязанностей при наличии личной заинтересованности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ÑÐ°Ð·Ð´ÐµÐ»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7" b="89899" l="5916" r="97114">
                        <a14:foregroundMark x1="37085" y1="35931" x2="37085" y2="35931"/>
                        <a14:foregroundMark x1="27706" y1="34632" x2="27706" y2="34632"/>
                        <a14:foregroundMark x1="17460" y1="28860" x2="17460" y2="28860"/>
                        <a14:foregroundMark x1="14286" y1="28139" x2="14286" y2="28139"/>
                        <a14:foregroundMark x1="14719" y1="31025" x2="14719" y2="31025"/>
                        <a14:foregroundMark x1="23088" y1="29004" x2="23088" y2="29004"/>
                        <a14:foregroundMark x1="26118" y1="28427" x2="26118" y2="28427"/>
                        <a14:foregroundMark x1="20346" y1="25397" x2="20346" y2="25397"/>
                        <a14:foregroundMark x1="18903" y1="28283" x2="18903" y2="28283"/>
                        <a14:foregroundMark x1="19481" y1="28427" x2="19481" y2="28427"/>
                        <a14:foregroundMark x1="20635" y1="32035" x2="20635" y2="32035"/>
                        <a14:foregroundMark x1="22944" y1="36219" x2="22944" y2="36219"/>
                        <a14:foregroundMark x1="24242" y1="44733" x2="24242" y2="44733"/>
                        <a14:foregroundMark x1="20491" y1="53102" x2="20491" y2="53102"/>
                        <a14:foregroundMark x1="26118" y1="64502" x2="26118" y2="64502"/>
                        <a14:foregroundMark x1="13276" y1="70851" x2="13276" y2="70851"/>
                        <a14:foregroundMark x1="15152" y1="70130" x2="15152" y2="70130"/>
                        <a14:foregroundMark x1="15152" y1="70130" x2="15152" y2="70130"/>
                        <a14:foregroundMark x1="16450" y1="64358" x2="16450" y2="64358"/>
                        <a14:foregroundMark x1="16450" y1="61472" x2="16162" y2="59885"/>
                        <a14:foregroundMark x1="16162" y1="56566" x2="16162" y2="56566"/>
                        <a14:foregroundMark x1="16450" y1="53824" x2="16739" y2="52381"/>
                        <a14:foregroundMark x1="17460" y1="50649" x2="17749" y2="49639"/>
                        <a14:foregroundMark x1="24964" y1="61328" x2="24964" y2="61328"/>
                        <a14:foregroundMark x1="30303" y1="76046" x2="30303" y2="76046"/>
                        <a14:foregroundMark x1="31602" y1="78499" x2="31602" y2="78499"/>
                        <a14:foregroundMark x1="79798" y1="30880" x2="79798" y2="30880"/>
                        <a14:foregroundMark x1="69841" y1="47186" x2="69841" y2="47186"/>
                        <a14:foregroundMark x1="32179" y1="30880" x2="32179" y2="30880"/>
                        <a14:foregroundMark x1="41126" y1="28860" x2="41126" y2="28860"/>
                        <a14:foregroundMark x1="27561" y1="36941" x2="39971" y2="42136"/>
                        <a14:foregroundMark x1="41991" y1="23232" x2="44877" y2="23232"/>
                        <a14:foregroundMark x1="44012" y1="25541" x2="26840" y2="37229"/>
                        <a14:foregroundMark x1="28427" y1="24098" x2="50505" y2="31746"/>
                        <a14:foregroundMark x1="26263" y1="23521" x2="30447" y2="22799"/>
                        <a14:foregroundMark x1="29726" y1="21501" x2="33045" y2="22222"/>
                        <a14:foregroundMark x1="31169" y1="23377" x2="31169" y2="20202"/>
                        <a14:foregroundMark x1="43434" y1="41703" x2="20202" y2="30303"/>
                        <a14:foregroundMark x1="25108" y1="43867" x2="27561" y2="40981"/>
                        <a14:foregroundMark x1="14863" y1="44877" x2="24964" y2="38961"/>
                        <a14:foregroundMark x1="13564" y1="41847" x2="13564" y2="43723"/>
                        <a14:foregroundMark x1="12987" y1="32323" x2="18903" y2="37085"/>
                        <a14:foregroundMark x1="17749" y1="25541" x2="24675" y2="27850"/>
                        <a14:foregroundMark x1="15296" y1="24820" x2="20924" y2="23665"/>
                        <a14:foregroundMark x1="16595" y1="23954" x2="18615" y2="23088"/>
                        <a14:foregroundMark x1="22367" y1="23088" x2="22367" y2="23088"/>
                        <a14:foregroundMark x1="20779" y1="22511" x2="20779" y2="22511"/>
                        <a14:foregroundMark x1="17893" y1="22799" x2="17893" y2="22799"/>
                        <a14:foregroundMark x1="16017" y1="23954" x2="16017" y2="23954"/>
                        <a14:foregroundMark x1="14863" y1="24387" x2="14863" y2="24387"/>
                        <a14:foregroundMark x1="32323" y1="21356" x2="32323" y2="21356"/>
                        <a14:foregroundMark x1="19769" y1="22367" x2="19769" y2="22367"/>
                        <a14:foregroundMark x1="14430" y1="36508" x2="22222" y2="52092"/>
                        <a14:foregroundMark x1="25397" y1="47186" x2="30014" y2="42857"/>
                        <a14:foregroundMark x1="30303" y1="45310" x2="32323" y2="45022"/>
                        <a14:foregroundMark x1="24387" y1="48196" x2="26263" y2="64214"/>
                        <a14:foregroundMark x1="25974" y1="65945" x2="30303" y2="75469"/>
                        <a14:foregroundMark x1="17027" y1="65368" x2="16450" y2="75469"/>
                        <a14:foregroundMark x1="11977" y1="76623" x2="17027" y2="76912"/>
                        <a14:foregroundMark x1="17460" y1="77922" x2="17460" y2="77922"/>
                        <a14:foregroundMark x1="13709" y1="25541" x2="13709" y2="25541"/>
                        <a14:foregroundMark x1="16595" y1="23232" x2="16595" y2="23232"/>
                        <a14:foregroundMark x1="19048" y1="22078" x2="15152" y2="23521"/>
                        <a14:foregroundMark x1="21501" y1="22222" x2="21501" y2="22222"/>
                        <a14:foregroundMark x1="20491" y1="21789" x2="20491" y2="21789"/>
                        <a14:foregroundMark x1="23232" y1="22799" x2="23232" y2="22799"/>
                        <a14:foregroundMark x1="22367" y1="22222" x2="22367" y2="22222"/>
                        <a14:foregroundMark x1="26984" y1="22367" x2="26984" y2="22367"/>
                        <a14:foregroundMark x1="28139" y1="21645" x2="28139" y2="21645"/>
                        <a14:foregroundMark x1="29004" y1="20924" x2="30014" y2="20202"/>
                        <a14:foregroundMark x1="30736" y1="19481" x2="30736" y2="19481"/>
                        <a14:foregroundMark x1="33333" y1="21068" x2="34921" y2="22222"/>
                        <a14:foregroundMark x1="35498" y1="23232" x2="37807" y2="23665"/>
                        <a14:foregroundMark x1="41414" y1="21789" x2="42713" y2="21212"/>
                        <a14:foregroundMark x1="43723" y1="20924" x2="46176" y2="21068"/>
                        <a14:foregroundMark x1="43867" y1="20635" x2="42713" y2="20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013" y="2763819"/>
            <a:ext cx="2785131" cy="278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трелка вниз 22"/>
          <p:cNvSpPr/>
          <p:nvPr/>
        </p:nvSpPr>
        <p:spPr>
          <a:xfrm>
            <a:off x="2132095" y="3895671"/>
            <a:ext cx="343307" cy="29957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439652" y="419524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</a:t>
            </a:r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7050393" y="3962912"/>
            <a:ext cx="343307" cy="29957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357950" y="4262487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Ответственость</a:t>
            </a:r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91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89312" y="267494"/>
            <a:ext cx="6390456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5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59582"/>
            <a:ext cx="30963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нанимателя (руководитель), рассмотрев доклад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851150" y="1152178"/>
            <a:ext cx="2089001" cy="4506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921082"/>
            <a:ext cx="24429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достаточности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9622" y="122360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решение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1597659" y="1820259"/>
            <a:ext cx="494658" cy="4506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6836" y="2292904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материалы проверки в Комиссию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66907" y="1876296"/>
            <a:ext cx="12551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</a:t>
            </a:r>
            <a:endParaRPr lang="ru-RU" sz="1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1572350" y="2864091"/>
            <a:ext cx="494658" cy="4506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3002" y="3435846"/>
            <a:ext cx="43193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рассмотрения данных материалов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соответствующее решение, которое оформляется протоколом, подписанным членами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принимавшими участие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заседании. </a:t>
            </a:r>
          </a:p>
        </p:txBody>
      </p:sp>
      <p:sp>
        <p:nvSpPr>
          <p:cNvPr id="14" name="Стрелка вправо 13"/>
          <p:cNvSpPr/>
          <p:nvPr/>
        </p:nvSpPr>
        <p:spPr>
          <a:xfrm rot="16200000">
            <a:off x="2902721" y="2247613"/>
            <a:ext cx="1925834" cy="4506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6782235" y="1593948"/>
            <a:ext cx="494658" cy="4506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402246" y="1659745"/>
            <a:ext cx="1164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Учитывается </a:t>
            </a:r>
            <a:endParaRPr lang="ru-RU" sz="1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986635" y="3020347"/>
            <a:ext cx="1096941" cy="83099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тяжесть правонарушения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13573" y="2149762"/>
            <a:ext cx="1950204" cy="64633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совершено правонарушение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371015" y="1807437"/>
            <a:ext cx="2359526" cy="138499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полнота, своевременность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добросовестность самостоятельно принятых мер по уведомлению, предотвращению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урегулированию конфликта интересов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25957" y="3916263"/>
            <a:ext cx="2160568" cy="83099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должностным лицом других запретов и ограничений, исполнение других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99383" y="4461960"/>
            <a:ext cx="2280704" cy="64633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предшествующие результаты исполнения должностным лицом своих полномочий</a:t>
            </a:r>
          </a:p>
        </p:txBody>
      </p:sp>
      <p:pic>
        <p:nvPicPr>
          <p:cNvPr id="2050" name="Picture 2" descr="ÐÐ°ÑÑÐ¸Ð½ÐºÐ¸ Ð¿Ð¾ Ð·Ð°Ð¿ÑÐ¾ÑÑ ÑÐ°Ð·Ð´ÐµÐ»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3" b="89883" l="5279" r="100000">
                        <a14:foregroundMark x1="30792" y1="37683" x2="30792" y2="37683"/>
                        <a14:foregroundMark x1="24633" y1="32258" x2="24633" y2="32258"/>
                        <a14:foregroundMark x1="21603" y1="25367" x2="21603" y2="25367"/>
                        <a14:foregroundMark x1="26686" y1="33871" x2="26686" y2="33871"/>
                        <a14:foregroundMark x1="28055" y1="34897" x2="28055" y2="34897"/>
                        <a14:foregroundMark x1="29521" y1="36657" x2="29521" y2="36657"/>
                        <a14:foregroundMark x1="34800" y1="41496" x2="34800" y2="41496"/>
                        <a14:foregroundMark x1="18671" y1="40909" x2="18671" y2="40909"/>
                        <a14:foregroundMark x1="69795" y1="30205" x2="69795" y2="30205"/>
                        <a14:foregroundMark x1="74585" y1="24780" x2="74585" y2="24780"/>
                        <a14:foregroundMark x1="71945" y1="26393" x2="71945" y2="26393"/>
                        <a14:foregroundMark x1="76931" y1="29619" x2="76931" y2="29619"/>
                        <a14:foregroundMark x1="76931" y1="32111" x2="76931" y2="32111"/>
                        <a14:foregroundMark x1="76833" y1="28299" x2="76833" y2="28299"/>
                        <a14:foregroundMark x1="77517" y1="34457" x2="77517" y2="34457"/>
                        <a14:foregroundMark x1="29326" y1="88563" x2="29326" y2="88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342" y="2423650"/>
            <a:ext cx="3206764" cy="21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144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https://nfmadouds15.edumsko.ru/uploads/2000/1404/section/77804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722" y="2491362"/>
            <a:ext cx="1400820" cy="105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375670" y="1140802"/>
            <a:ext cx="2061175" cy="646986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8000">
                <a:schemeClr val="accent6">
                  <a:lumMod val="60000"/>
                  <a:lumOff val="4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Родственные связи  «внутри»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47864" y="25735"/>
            <a:ext cx="5688632" cy="889831"/>
          </a:xfrm>
          <a:prstGeom prst="roundRect">
            <a:avLst>
              <a:gd name="adj" fmla="val 2024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4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опыт Федерального казначейства 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рассмотрения вопросов по предотвращению 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(или) урегулированию конфликта интересов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overworldnews.com/fowid/39856konflik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303" y="1084213"/>
            <a:ext cx="1835398" cy="14071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Выгнутая вниз стрелка 5"/>
          <p:cNvSpPr/>
          <p:nvPr/>
        </p:nvSpPr>
        <p:spPr>
          <a:xfrm rot="10800000">
            <a:off x="5210127" y="984780"/>
            <a:ext cx="3168352" cy="503659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6" descr="https://nfmadouds15.edumsko.ru/uploads/2000/1404/section/77804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35" y="891580"/>
            <a:ext cx="1400820" cy="105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79512" y="1113868"/>
            <a:ext cx="2061175" cy="374571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8000">
                <a:schemeClr val="accent6">
                  <a:lumMod val="60000"/>
                  <a:lumOff val="4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9979" y="1837298"/>
            <a:ext cx="6435770" cy="3081695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8000">
                <a:schemeClr val="accent6">
                  <a:lumMod val="60000"/>
                  <a:lumOff val="4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Исполнять обязанности руководителя</a:t>
            </a:r>
          </a:p>
          <a:p>
            <a:pPr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Участвовать, возглавлять комиссии:</a:t>
            </a:r>
          </a:p>
          <a:p>
            <a:pPr marL="285750" indent="-285750">
              <a:lnSpc>
                <a:spcPts val="1400"/>
              </a:lnSpc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Конкурсная комиссия для проведения конкурса на замещение вакантной должности;</a:t>
            </a:r>
          </a:p>
          <a:p>
            <a:pPr marL="285750" indent="-285750">
              <a:lnSpc>
                <a:spcPts val="1400"/>
              </a:lnSpc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соблюдению требований к служебному поведению федеральных государственных гражданских служащих и урегулированию конфликта интересов;</a:t>
            </a:r>
          </a:p>
          <a:p>
            <a:pPr marL="285750" indent="-285750">
              <a:lnSpc>
                <a:spcPts val="1400"/>
              </a:lnSpc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Аттестационная комиссия;</a:t>
            </a:r>
          </a:p>
          <a:p>
            <a:pPr marL="285750" indent="-285750">
              <a:lnSpc>
                <a:spcPts val="1400"/>
              </a:lnSpc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трудовым спорам;</a:t>
            </a:r>
          </a:p>
          <a:p>
            <a:pPr marL="285750" indent="-285750">
              <a:lnSpc>
                <a:spcPts val="1400"/>
              </a:lnSpc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служебным спорам;</a:t>
            </a:r>
          </a:p>
          <a:p>
            <a:pPr marL="285750" indent="-285750">
              <a:lnSpc>
                <a:spcPts val="1400"/>
              </a:lnSpc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рассмотрению наградных материалов;</a:t>
            </a:r>
          </a:p>
          <a:p>
            <a:pPr marL="285750" indent="-285750">
              <a:lnSpc>
                <a:spcPts val="1400"/>
              </a:lnSpc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вопросам исчисления стажа;</a:t>
            </a:r>
          </a:p>
          <a:p>
            <a:pPr marL="285750" indent="-285750">
              <a:lnSpc>
                <a:spcPts val="1400"/>
              </a:lnSpc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Территориальная подкомиссия по вопросам предоставления единовременных субсидий на приобретение жилых помещений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4207" y="2507182"/>
            <a:ext cx="1809147" cy="374571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8000">
                <a:schemeClr val="accent6">
                  <a:lumMod val="60000"/>
                  <a:lumOff val="4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693371" y="3291830"/>
            <a:ext cx="2343125" cy="1804749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8000">
                <a:schemeClr val="accent6">
                  <a:lumMod val="60000"/>
                  <a:lumOff val="4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возникновении личной заинтересованности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должностных обязанностей, которая приводит или может привести </a:t>
            </a:r>
          </a:p>
          <a:p>
            <a:pPr algn="ctr">
              <a:lnSpc>
                <a:spcPts val="12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конфликту интересов</a:t>
            </a:r>
          </a:p>
        </p:txBody>
      </p:sp>
    </p:spTree>
    <p:extLst>
      <p:ext uri="{BB962C8B-B14F-4D97-AF65-F5344CB8AC3E}">
        <p14:creationId xmlns:p14="http://schemas.microsoft.com/office/powerpoint/2010/main" val="3160987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s://nfmadouds15.edumsko.ru/uploads/2000/1404/section/77804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35" y="891580"/>
            <a:ext cx="1400820" cy="105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nfmadouds15.edumsko.ru/uploads/2000/1404/section/77804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722" y="2491362"/>
            <a:ext cx="1400820" cy="105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771800" y="1618702"/>
            <a:ext cx="2061175" cy="646986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8000">
                <a:schemeClr val="accent6">
                  <a:lumMod val="60000"/>
                  <a:lumOff val="4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Родственные связи  «внешние»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47864" y="25735"/>
            <a:ext cx="5688632" cy="889831"/>
          </a:xfrm>
          <a:prstGeom prst="roundRect">
            <a:avLst>
              <a:gd name="adj" fmla="val 2024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4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опыт Федерального казначейства 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рассмотрения вопросов по предотвращению 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(или) урегулированию конфликта интересов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overworldnews.com/fowid/39856konflik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303" y="1084213"/>
            <a:ext cx="1835398" cy="14071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Выгнутая вниз стрелка 5"/>
          <p:cNvSpPr/>
          <p:nvPr/>
        </p:nvSpPr>
        <p:spPr>
          <a:xfrm rot="10800000">
            <a:off x="4427984" y="984779"/>
            <a:ext cx="3950495" cy="503659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1113868"/>
            <a:ext cx="2061175" cy="374571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8000">
                <a:schemeClr val="accent6">
                  <a:lumMod val="60000"/>
                  <a:lumOff val="4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504" y="2445710"/>
            <a:ext cx="5602163" cy="1918256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8000">
                <a:schemeClr val="accent6">
                  <a:lumMod val="60000"/>
                  <a:lumOff val="4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Исполнять обязанности руководителя;</a:t>
            </a:r>
          </a:p>
          <a:p>
            <a:pPr>
              <a:lnSpc>
                <a:spcPts val="16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Курировать отделы, осуществляющие  </a:t>
            </a:r>
          </a:p>
          <a:p>
            <a:pPr>
              <a:lnSpc>
                <a:spcPts val="16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взаимодействие с организацией, в которой занимает  </a:t>
            </a:r>
          </a:p>
          <a:p>
            <a:pPr>
              <a:lnSpc>
                <a:spcPts val="16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должность родственное лицо;</a:t>
            </a:r>
          </a:p>
          <a:p>
            <a:pPr>
              <a:lnSpc>
                <a:spcPts val="16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Принимать отчетность, направлять письма 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 поручениями, давать оценку, характеристику  </a:t>
            </a:r>
          </a:p>
          <a:p>
            <a:pPr>
              <a:lnSpc>
                <a:spcPts val="16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организации;</a:t>
            </a:r>
          </a:p>
          <a:p>
            <a:pPr>
              <a:lnSpc>
                <a:spcPts val="16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Осуществлять контрольно-надзорные функции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2737770"/>
            <a:ext cx="1809147" cy="374571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8000">
                <a:schemeClr val="accent6">
                  <a:lumMod val="60000"/>
                  <a:lumOff val="4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96137" y="3281908"/>
            <a:ext cx="2651996" cy="1691243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8000">
                <a:schemeClr val="accent6">
                  <a:lumMod val="60000"/>
                  <a:lumOff val="4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возникновении личной заинтересованности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должностных обязанностей, которая приводит или может привести </a:t>
            </a:r>
          </a:p>
          <a:p>
            <a:pPr algn="ctr">
              <a:lnSpc>
                <a:spcPts val="14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конфликту интересов</a:t>
            </a:r>
          </a:p>
        </p:txBody>
      </p:sp>
    </p:spTree>
    <p:extLst>
      <p:ext uri="{BB962C8B-B14F-4D97-AF65-F5344CB8AC3E}">
        <p14:creationId xmlns:p14="http://schemas.microsoft.com/office/powerpoint/2010/main" val="281532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garant.ru/files/4/0/1157604/pict1-71723606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7574"/>
            <a:ext cx="7655232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660" y="2471191"/>
            <a:ext cx="1763687" cy="146460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1.Нормативная правовая база. Понятие конфликта интересов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26268" y="699542"/>
            <a:ext cx="2016224" cy="16074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Проведение проверки соблюдения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должностным лицом требований к служебному поведению</a:t>
            </a:r>
          </a:p>
        </p:txBody>
      </p:sp>
      <p:sp>
        <p:nvSpPr>
          <p:cNvPr id="6" name="Овал 5"/>
          <p:cNvSpPr/>
          <p:nvPr/>
        </p:nvSpPr>
        <p:spPr>
          <a:xfrm>
            <a:off x="2195736" y="267494"/>
            <a:ext cx="2016224" cy="16074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Меры ответственности. Наличие оснований </a:t>
            </a:r>
            <a:b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применения взыскания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716016" y="51470"/>
            <a:ext cx="2016224" cy="16074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Практика Федерального казначейства. Рекомендации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4765335"/>
            <a:ext cx="8856983" cy="339501"/>
          </a:xfrm>
          <a:prstGeom prst="roundRect">
            <a:avLst>
              <a:gd name="adj" fmla="val 2024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в вашей жизни нет конфликтов, проверьте, есть ли у вас пульс…»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(Ч. Диксон)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3848" y="3075806"/>
            <a:ext cx="3744416" cy="339501"/>
          </a:xfrm>
          <a:prstGeom prst="roundRect">
            <a:avLst>
              <a:gd name="adj" fmla="val 2024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ИНТЕРЕСОВ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50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akm.kyzmet.gov.kz/sites/default/files/news/konflikt_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0" y="307145"/>
            <a:ext cx="2088232" cy="812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900igr.net/up/datai/125907/0010-010-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786" y="558738"/>
            <a:ext cx="1116124" cy="8576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31840" y="25735"/>
            <a:ext cx="5904656" cy="483517"/>
          </a:xfrm>
          <a:prstGeom prst="roundRect">
            <a:avLst>
              <a:gd name="adj" fmla="val 2024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25 декабря 2008 г. № 273-ФЗ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противодействии коррупции»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1181492"/>
            <a:ext cx="3096344" cy="3888432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400"/>
              </a:lnSpc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интересов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ситуация, при которой личная заинтересованность (прямая или косвенная) лица, замещающего должность, замещение которой предусматривает обязанность принимать меры по предотвращению и урегулированию конфликта интересов, влияет или может повлиять на надлежащее, объективное и беспристрастное исполнение им должностных (служебных) обязанностей (осуществление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полномочий)</a:t>
            </a:r>
            <a:b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заинтересованность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возможность получения доходов в виде денег, иного имущества, в том числе имущественных прав, услуг имущественного характера, результатов выполненных работ или каких-либо выгод (преимуществ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11352" y="1119283"/>
            <a:ext cx="5832648" cy="3960440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100"/>
              </a:lnSpc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Гражданский служащий (работник) обязан принимать меры по недопущению любой возможности возникновения конфликта интересов.</a:t>
            </a:r>
          </a:p>
          <a:p>
            <a:pPr algn="ctr">
              <a:lnSpc>
                <a:spcPts val="1100"/>
              </a:lnSpc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Гражданский служащий (работник) обязан уведомить в порядке, определенном представителем нанимателя (работодателем) в соответствии с нормативными правовыми актами Российской Федерации, о возникшем конфликте интересов или о возможности его возникновения, как только ему станет об этом известно.</a:t>
            </a:r>
          </a:p>
          <a:p>
            <a:pPr algn="ctr">
              <a:lnSpc>
                <a:spcPts val="1100"/>
              </a:lnSpc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Представитель нанимателя (работодатель), если ему стало известно о возникновении у гражданского служащего (работника) личной заинтересованности, которая приводит или может привести к конфликту интересов, обязан принять меры по предотвращению или урегулированию конфликта интересов.</a:t>
            </a:r>
          </a:p>
          <a:p>
            <a:pPr algn="ctr">
              <a:lnSpc>
                <a:spcPts val="1100"/>
              </a:lnSpc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Предотвращение или урегулирование конфликта интересов может состоять в изменении должностного или служебного положения гражданского 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служащего (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работника), являющегося стороной конфликта интересов, вплоть до его отстранения от исполнения должностных (служебных) обязанностей в установленном порядке и (или) в отказе его от выгоды, явившейся причиной возникновения конфликта интересов.</a:t>
            </a:r>
          </a:p>
          <a:p>
            <a:pPr algn="ctr">
              <a:lnSpc>
                <a:spcPts val="1100"/>
              </a:lnSpc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Предотвращение и урегулирование конфликта интересов, стороной которого является гражданский служащий (работник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осуществляются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отвода или самоотвода указанного лица в случаях и порядке, предусмотренных законодательством 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РФ.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100"/>
              </a:lnSpc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Непринятие гражданским служащим (работником), являющимся стороной конфликта интересов, мер по предотвращению или урегулированию конфликта интересов является правонарушением, влекущим увольнение указанного лица в соответствии с законодательством Российской Федерации.</a:t>
            </a:r>
          </a:p>
          <a:p>
            <a:pPr algn="ctr">
              <a:lnSpc>
                <a:spcPts val="1100"/>
              </a:lnSpc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 случае, если Гражданский служащий (работник), владеет ценными бумагами (долями участия, паями в уставных (складочных) капиталах организаций), оно обязано в целях предотвращения конфликта интересов передать принадлежащие ему ценные бумаги (доли участия, паи в уставных (складочных) капиталах организаций) в доверительное управление в соответствии с гражданским законодательством.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627534"/>
            <a:ext cx="1503784" cy="483517"/>
          </a:xfrm>
          <a:prstGeom prst="roundRect">
            <a:avLst>
              <a:gd name="adj" fmla="val 2024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10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7984" y="583988"/>
            <a:ext cx="1503784" cy="483517"/>
          </a:xfrm>
          <a:prstGeom prst="roundRect">
            <a:avLst>
              <a:gd name="adj" fmla="val 2024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11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2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://www.finprosoft.ru/images/konsolidatsiya-otchetnosti-gruppy-predpriyatij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737" y="536213"/>
            <a:ext cx="1149286" cy="120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 descr="http://economic-definition.com/images/3827160497_4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08" y="3795886"/>
            <a:ext cx="1094066" cy="134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59270" y="3243446"/>
            <a:ext cx="2200724" cy="1872208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://www.vecherniyorenburg.ru/userfiles/clauses/large/2345_651459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994" y="952912"/>
            <a:ext cx="1116164" cy="121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167844" y="156196"/>
            <a:ext cx="5904656" cy="601799"/>
          </a:xfrm>
          <a:prstGeom prst="roundRect">
            <a:avLst>
              <a:gd name="adj" fmla="val 2024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195486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27 июля 2004 г. № 79-ФЗ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государственной гражданской службе Российской Федерации»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99792" y="2127322"/>
            <a:ext cx="2569148" cy="2592288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3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15.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обязанности гражданского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служащего: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12) сообщать представителю нанимателя </a:t>
            </a:r>
            <a:r>
              <a:rPr lang="ru-RU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личной заинтересованности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исполнении должностных обязанностей, которая может привести к </a:t>
            </a:r>
            <a:r>
              <a:rPr lang="ru-RU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конфликту интересов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принимать меры по предотвращению такого конфликта.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46400" y="987574"/>
            <a:ext cx="3590096" cy="3096344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16.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Ограничения, связанные с гражданской службой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Гражданин не может быть принят на гражданскую службу, а гражданский служащий не может находиться на гражданской службе в случае: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 утраты представителем нанимателя доверия к гражданскому служащему в случаях несоблюдения ограничений и запретов, требований о предотвращении или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урегулировании конфликта интересов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неисполнения обязанностей, установленных в целях противодействия коррупции федеральными законами.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500" y="987574"/>
            <a:ext cx="2376264" cy="2160240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3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14.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права гражданского служащего</a:t>
            </a:r>
          </a:p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Гражданский служащий вправе с предварительным уведомлением представителя нанимателя выполнять иную оплачиваемую работу, если это не повлечет за собой </a:t>
            </a:r>
            <a:r>
              <a:rPr lang="ru-RU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</a:t>
            </a:r>
            <a:r>
              <a:rPr lang="ru-RU" sz="1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2" descr="https://www.grsu.by/images/gallery/glavnaya/metodkabinet/3623_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26" y="3423466"/>
            <a:ext cx="1998211" cy="145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636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lenta61.ru/wp-content/uploads/2018/07/konflikt-interesov-na-gosudarstvennoy-sluzhbe-eto-situaciya-kogda-otvet-1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474" y="339230"/>
            <a:ext cx="2196244" cy="16159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31840" y="25735"/>
            <a:ext cx="5904656" cy="601799"/>
          </a:xfrm>
          <a:prstGeom prst="roundRect">
            <a:avLst>
              <a:gd name="adj" fmla="val 2024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27 июля 2004 г. № 79-ФЗ 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государственной гражданской службе Российской Федерации»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500" y="987574"/>
            <a:ext cx="4284476" cy="4032448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17.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Запреты, связанные с гражданской службой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 случае, если владение гражданским служащим ценными бумагами (долями участия, паями в уставных (складочных) капиталах организаций</a:t>
            </a:r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приводит или может привести к конфликту интересов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гражданский служащий обязан передать принадлежащие ему ценные бумаги (доли участия, паи в уставных (складочных) капиталах организаций) в доверительное управление в соответствии с гражданским законодательством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Гражданин, замещавший должность гражданской службы, включенную в перечень должностей, установленный нормативными правовыми актами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РФ,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двух лет после увольнения с гражданской службы не вправе без согласия соответствующей комиссии по соблюдению требований к служебному поведению государственных гражданских служащих и урегулированию конфликтов интересов замещать на условиях трудового договора должности в организации и (или) выполнять в данной организации работу (оказывать данной организации услуги) на условиях гражданско-правового договора (гражданско-правовых договоров) в случаях, предусмотренных федеральными законами, если </a:t>
            </a:r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функции государственного управления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организацией входили в должностные (служебные) обязанности гражданского служащего. </a:t>
            </a:r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соответствующей комиссии по соблюдению требований к служебному поведению гражданских служащих и урегулированию конфликтов интересов дается в порядке, устанавливаемом нормативными правовыми актами </a:t>
            </a:r>
            <a:r>
              <a:rPr lang="ru-RU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97464" y="641648"/>
            <a:ext cx="2286254" cy="720080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r>
              <a:rPr lang="ru-RU" sz="13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19.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Урегулирование </a:t>
            </a:r>
            <a:r>
              <a:rPr lang="ru-RU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 интересов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гражданской службе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83718" y="699542"/>
            <a:ext cx="2597596" cy="2160240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300"/>
              </a:lnSpc>
            </a:pP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22.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 гражданскую службу и замещение должности гражданской службы по конкурсу</a:t>
            </a:r>
          </a:p>
          <a:p>
            <a:pPr algn="ctr">
              <a:lnSpc>
                <a:spcPts val="13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Состав конкурсной комиссии формируется таким образом, чтобы была исключена возможность возникновения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конфликтов интересов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могли бы повлиять на принимаемые конкурсной комиссией решения.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7944" y="2549282"/>
            <a:ext cx="3034952" cy="2592288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1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32.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Отстранение от замещаемой должности гражданской службы</a:t>
            </a:r>
          </a:p>
          <a:p>
            <a:pPr algn="ctr">
              <a:lnSpc>
                <a:spcPts val="1200"/>
              </a:lnSpc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Представитель нанимателя вправе отстранить от замещаемой должности гражданской службы (не допускать к исполнению должностных обязанностей) гражданского служащего на период:</a:t>
            </a:r>
          </a:p>
          <a:p>
            <a:pPr algn="ctr">
              <a:lnSpc>
                <a:spcPts val="1200"/>
              </a:lnSpc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урегулирования конфликта интересов;</a:t>
            </a:r>
          </a:p>
          <a:p>
            <a:pPr algn="ctr">
              <a:lnSpc>
                <a:spcPts val="1200"/>
              </a:lnSpc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проведения проверки:</a:t>
            </a:r>
          </a:p>
          <a:p>
            <a:pPr algn="ctr">
              <a:lnSpc>
                <a:spcPts val="1200"/>
              </a:lnSpc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соблюдения гражданским служащим ограничений и запретов, требований о предотвращении или об урегулировании конфликта интересов, исполнения им обязанностей, установленных Федеральным законом 273-ФЗ</a:t>
            </a:r>
          </a:p>
        </p:txBody>
      </p:sp>
      <p:pic>
        <p:nvPicPr>
          <p:cNvPr id="10" name="Picture 10" descr="http://iocryb.ru:1122/mediawiki/images/thumb/0/0c/Obr_plochadki.png/600px-Obr_plochad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59782"/>
            <a:ext cx="1348572" cy="92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s://static8.depositphotos.com/1000193/920/i/450/depositphotos_9205192-stock-photo-3d-icon-of-the-teamwo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762" y="3828573"/>
            <a:ext cx="1250662" cy="118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87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900igr.net/up/datai/83059/0026-014-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27534"/>
            <a:ext cx="1440160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31840" y="25735"/>
            <a:ext cx="5904656" cy="601799"/>
          </a:xfrm>
          <a:prstGeom prst="roundRect">
            <a:avLst>
              <a:gd name="adj" fmla="val 2024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27 июля 2004 г. № 79-ФЗ 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государственной гражданской службе Российской Федерации»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916" y="915566"/>
            <a:ext cx="3491880" cy="2592288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37.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Расторжение служебного контракта по инициативе представителя нанимателя</a:t>
            </a:r>
          </a:p>
          <a:p>
            <a:pPr algn="ctr">
              <a:lnSpc>
                <a:spcPts val="12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Служебный контракт может быть расторгнут представителем нанимателя, а гражданский служащий освобожден от замещаемой должности гражданской службы и уволен с гражданской службы в случае:</a:t>
            </a:r>
          </a:p>
          <a:p>
            <a:pPr algn="ctr">
              <a:lnSpc>
                <a:spcPts val="12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1.1) утраты представителем нанимателя доверия к гражданскому служащему в случаях несоблюдения ограничений и запретов, требований о предотвращении или об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урегулировании конфликта интересов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неисполнения обязанностей, установленных в целях противодействия коррупции федеральными законами</a:t>
            </a:r>
          </a:p>
        </p:txBody>
      </p:sp>
      <p:pic>
        <p:nvPicPr>
          <p:cNvPr id="5" name="Picture 26" descr="http://fb.ru/misc/i/gallery/49229/22946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" y="3840993"/>
            <a:ext cx="1190328" cy="119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426788" y="1419622"/>
            <a:ext cx="2585372" cy="1584176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48.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гражданских служащих</a:t>
            </a:r>
          </a:p>
          <a:p>
            <a:pPr algn="ctr">
              <a:lnSpc>
                <a:spcPts val="12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Состав аттестационной комиссии формируется таким образом, чтобы была исключена возможность возникновения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конфликтов интересов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могли бы повлиять на принимаемые аттестационной комиссией решения.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12160" y="737812"/>
            <a:ext cx="3312368" cy="2808805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59.1.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Взыскания за несоблюдение ограничений и запретов, требований о предотвращении или об урегулировании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 интересов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неисполнение обязанностей, установленных в целях противодействия коррупции</a:t>
            </a:r>
          </a:p>
          <a:p>
            <a:pPr algn="ctr">
              <a:lnSpc>
                <a:spcPts val="12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несоблюдение гражданским служащим ограничений и запретов, требований о предотвращении или об урегулировании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 интересов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неисполнение обязанностей, установленных в целях противодействия коррупции федеральными законами, налагаются следующие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взыскания: </a:t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замечание;        2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выговор;</a:t>
            </a:r>
          </a:p>
          <a:p>
            <a:pPr algn="ctr">
              <a:lnSpc>
                <a:spcPts val="12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предупреждение о неполном должностном соответствии.</a:t>
            </a:r>
          </a:p>
        </p:txBody>
      </p:sp>
      <p:pic>
        <p:nvPicPr>
          <p:cNvPr id="9" name="Рисунок 8" descr="https://img.scoop.it/FuSEl2SrkKJAOK00uN-ZsoXXXL4j3HpexhjNOf_P3YmryPKwJ94QGRtDb3Sbc6KY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024" y="4143159"/>
            <a:ext cx="726976" cy="5859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191072" y="3546617"/>
            <a:ext cx="7344816" cy="1584176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59.2.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Увольнение в связи с утратой доверия</a:t>
            </a:r>
          </a:p>
          <a:p>
            <a:pPr algn="ctr">
              <a:lnSpc>
                <a:spcPts val="12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Гражданский служащий подлежит увольнению в связи с утратой доверия в случае:</a:t>
            </a:r>
          </a:p>
          <a:p>
            <a:pPr algn="ctr">
              <a:lnSpc>
                <a:spcPts val="12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непринятия гражданским служащим мер по предотвращению и (или) урегулированию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стороной которого он является;</a:t>
            </a:r>
          </a:p>
          <a:p>
            <a:pPr algn="ctr">
              <a:lnSpc>
                <a:spcPts val="12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Представитель нанимателя, которому стало известно о возникновении у гражданского служащего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личной заинтересованности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приводит или может привести к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конфликту интересов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подлежит увольнению в связи с утратой доверия также в случае непринятия представителем нанимателя мер по предотвращению и (или) урегулированию конфликта интересов, стороной которого является подчиненный ему гражданский служащий.</a:t>
            </a:r>
          </a:p>
        </p:txBody>
      </p:sp>
    </p:spTree>
    <p:extLst>
      <p:ext uri="{BB962C8B-B14F-4D97-AF65-F5344CB8AC3E}">
        <p14:creationId xmlns:p14="http://schemas.microsoft.com/office/powerpoint/2010/main" val="76027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6" descr="https://nfmadouds15.edumsko.ru/uploads/2000/1404/section/77804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179" y="1169323"/>
            <a:ext cx="1400820" cy="105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https://img3.stockfresh.com/files/s/skvoor/m/83/416034_stock-photo-looking-for-right-direc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86218"/>
            <a:ext cx="967367" cy="9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 descr="http://upravasm.ru/_ld/163/0227088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910" y="4553585"/>
            <a:ext cx="896620" cy="5899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7</a:t>
            </a:fld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3968" y="25735"/>
            <a:ext cx="4752528" cy="1105855"/>
          </a:xfrm>
          <a:prstGeom prst="roundRect">
            <a:avLst>
              <a:gd name="adj" fmla="val 2024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</a:t>
            </a:r>
          </a:p>
          <a:p>
            <a:pPr algn="ctr">
              <a:lnSpc>
                <a:spcPts val="12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ПРИВЛЕЧЕНИЯ К ОТВЕТСТВЕННОСТИ ДОЛЖНОСТНЫХ ЛИЦ</a:t>
            </a:r>
          </a:p>
          <a:p>
            <a:pPr algn="ctr">
              <a:lnSpc>
                <a:spcPts val="12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НЕПРИНЯТИЕ МЕР ПО ПРЕДОТВРАЩЕНИЮ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(ИЛИ)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УРЕГУЛИРОВАНИЮ КОНФЛИКТА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9629" y="705665"/>
            <a:ext cx="3491880" cy="1728192"/>
          </a:xfrm>
          <a:prstGeom prst="roundRect">
            <a:avLst>
              <a:gd name="adj" fmla="val 2024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проверке достоверности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полноты сведений, представляемых гражданами, претендующими на замещение должностей федеральной государственной службы, и федеральными государственными служащими, и соблюдения федеральными государственными служащими требований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служебному поведению,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утвержденное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Президента Российской Федерации от 21 сентября 2009 г.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1065</a:t>
            </a:r>
          </a:p>
        </p:txBody>
      </p:sp>
      <p:sp>
        <p:nvSpPr>
          <p:cNvPr id="5" name="Стрелка вниз 4"/>
          <p:cNvSpPr/>
          <p:nvPr/>
        </p:nvSpPr>
        <p:spPr>
          <a:xfrm rot="16200000">
            <a:off x="2895718" y="3209923"/>
            <a:ext cx="265369" cy="237151"/>
          </a:xfrm>
          <a:prstGeom prst="downArrow">
            <a:avLst>
              <a:gd name="adj1" fmla="val 50000"/>
              <a:gd name="adj2" fmla="val 47795"/>
            </a:avLst>
          </a:prstGeom>
          <a:solidFill>
            <a:srgbClr val="BE6732"/>
          </a:solid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8191" tIns="39096" rIns="78191" bIns="39096"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00" y="2715766"/>
            <a:ext cx="2880320" cy="1169746"/>
          </a:xfrm>
          <a:prstGeom prst="roundRect">
            <a:avLst>
              <a:gd name="adj" fmla="val 20241"/>
            </a:avLst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Достаточная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информация, являющаяся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 для проведения проверки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–сведения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свидетельствующие о наличии личной заинтересованности при реализации должностным лицом своих полномочий и требующие подтверждения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52967" y="2482123"/>
            <a:ext cx="1491041" cy="1169746"/>
          </a:xfrm>
          <a:prstGeom prst="roundRect">
            <a:avLst>
              <a:gd name="adj" fmla="val 20241"/>
            </a:avLst>
          </a:prstGeom>
          <a:solidFill>
            <a:schemeClr val="bg1">
              <a:lumMod val="85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 представителя нанимателя (руководителя)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2086" y="1635646"/>
            <a:ext cx="2114410" cy="846478"/>
          </a:xfrm>
          <a:prstGeom prst="roundRect">
            <a:avLst>
              <a:gd name="adj" fmla="val 20241"/>
            </a:avLst>
          </a:prstGeom>
          <a:solidFill>
            <a:schemeClr val="bg1">
              <a:lumMod val="65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совершения коррупционного нарушения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4688404" y="2666374"/>
            <a:ext cx="265369" cy="364153"/>
          </a:xfrm>
          <a:prstGeom prst="downArrow">
            <a:avLst>
              <a:gd name="adj1" fmla="val 50000"/>
              <a:gd name="adj2" fmla="val 47795"/>
            </a:avLst>
          </a:prstGeom>
          <a:solidFill>
            <a:srgbClr val="BE6732"/>
          </a:solid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8191" tIns="39096" rIns="78191" bIns="39096"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8161" y="2076503"/>
            <a:ext cx="1491041" cy="1169746"/>
          </a:xfrm>
          <a:prstGeom prst="roundRect">
            <a:avLst>
              <a:gd name="adj" fmla="val 20241"/>
            </a:avLst>
          </a:prstGeom>
          <a:solidFill>
            <a:schemeClr val="bg1">
              <a:lumMod val="75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60дней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(продление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 дней)</a:t>
            </a:r>
          </a:p>
          <a:p>
            <a:pPr algn="ctr">
              <a:lnSpc>
                <a:spcPts val="1200"/>
              </a:lnSpc>
            </a:pP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6577959" y="2118280"/>
            <a:ext cx="265369" cy="422884"/>
          </a:xfrm>
          <a:prstGeom prst="downArrow">
            <a:avLst>
              <a:gd name="adj1" fmla="val 50000"/>
              <a:gd name="adj2" fmla="val 47795"/>
            </a:avLst>
          </a:prstGeom>
          <a:solidFill>
            <a:srgbClr val="BE6732"/>
          </a:solid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8191" tIns="39096" rIns="78191" bIns="39096"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6577959" y="2855551"/>
            <a:ext cx="265369" cy="422885"/>
          </a:xfrm>
          <a:prstGeom prst="downArrow">
            <a:avLst>
              <a:gd name="adj1" fmla="val 50000"/>
              <a:gd name="adj2" fmla="val 47795"/>
            </a:avLst>
          </a:prstGeom>
          <a:solidFill>
            <a:srgbClr val="BE6732"/>
          </a:solidFill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8191" tIns="39096" rIns="78191" bIns="39096"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22086" y="2715766"/>
            <a:ext cx="2114410" cy="801943"/>
          </a:xfrm>
          <a:prstGeom prst="roundRect">
            <a:avLst>
              <a:gd name="adj" fmla="val 20241"/>
            </a:avLst>
          </a:prstGeom>
          <a:solidFill>
            <a:schemeClr val="bg1">
              <a:lumMod val="65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совершения коррупционного нарушения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установлен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750934" y="3879670"/>
            <a:ext cx="792088" cy="638059"/>
          </a:xfrm>
          <a:prstGeom prst="straightConnector1">
            <a:avLst/>
          </a:prstGeom>
          <a:ln w="34925">
            <a:solidFill>
              <a:srgbClr val="BE673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83004" y="3885512"/>
            <a:ext cx="0" cy="290507"/>
          </a:xfrm>
          <a:prstGeom prst="straightConnector1">
            <a:avLst/>
          </a:prstGeom>
          <a:ln w="34925">
            <a:solidFill>
              <a:srgbClr val="BE673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-121836" y="4246572"/>
            <a:ext cx="1662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v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должностных лиц или сторонних организаций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220072" y="3555018"/>
            <a:ext cx="1872208" cy="1080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ts val="1100"/>
              </a:lnSpc>
              <a:buFont typeface="Wingdings" panose="05000000000000000000" pitchFamily="2" charset="2"/>
              <a:buChar char="v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сотрудников подразделения, ответственного за профилактику коррупционных правонарушений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2267744" y="3885512"/>
            <a:ext cx="0" cy="361060"/>
          </a:xfrm>
          <a:prstGeom prst="straightConnector1">
            <a:avLst/>
          </a:prstGeom>
          <a:ln w="34925">
            <a:solidFill>
              <a:srgbClr val="BE673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028402" y="4523571"/>
            <a:ext cx="20617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ts val="1200"/>
              </a:lnSpc>
              <a:buFont typeface="Wingdings" panose="05000000000000000000" pitchFamily="2" charset="2"/>
              <a:buChar char="v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должностных лиц или сторонних организаций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501097" y="4198699"/>
            <a:ext cx="14087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ts val="1200"/>
              </a:lnSpc>
              <a:buFont typeface="Wingdings" panose="05000000000000000000" pitchFamily="2" charset="2"/>
              <a:buChar char="v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открытых источников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2884220" y="3701065"/>
            <a:ext cx="2695892" cy="212533"/>
          </a:xfrm>
          <a:prstGeom prst="straightConnector1">
            <a:avLst/>
          </a:prstGeom>
          <a:ln w="34925">
            <a:solidFill>
              <a:srgbClr val="BE673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" descr="http://wiki.iteach.ru/images/8/89/%D0%A7%D0%B5%D0%BB%D0%BE%D0%B2%D0%B5%D0%BA_%D1%81_%D0%BB%D1%83%D0%BF%D0%BE%D0%B9_%D0%91%D0%B0%D0%B9%D0%B3%D0%B0%D0%BD%D0%BE%D0%B2%D0%B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23434"/>
            <a:ext cx="798606" cy="106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37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svtrade.com.ua/wp-content/uploads/2015/10/%D1%8D%D1%84%D1%84%D0%B5%D0%BA%D1%82%D0%B8%D0%B2%D0%BD%D1%8B%D0%B9-%D0%BF%D0%BE%D0%B4%D0%B1%D0%BE%D1%80-%D0%BF%D0%B5%D1%80%D1%81%D0%BE%D0%BD%D0%B0%D0%BB%D0%B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159"/>
          <a:stretch/>
        </p:blipFill>
        <p:spPr bwMode="auto">
          <a:xfrm flipH="1">
            <a:off x="2313591" y="3770337"/>
            <a:ext cx="1877954" cy="134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2951" y="1207066"/>
            <a:ext cx="2448272" cy="28456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сведений и их анализ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03848" y="123478"/>
            <a:ext cx="5760640" cy="432048"/>
          </a:xfrm>
          <a:prstGeom prst="roundRect">
            <a:avLst>
              <a:gd name="adj" fmla="val 2024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осуществляемые в ходе проверки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7504" y="1089436"/>
            <a:ext cx="505856" cy="4645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E6732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883030"/>
            <a:ext cx="2448272" cy="36350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беседы </a:t>
            </a:r>
            <a:r>
              <a:rPr lang="en-US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гражданским служащим</a:t>
            </a:r>
            <a:endParaRPr lang="ru-RU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41772" y="843558"/>
            <a:ext cx="504056" cy="47817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E6732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1087" y="1339260"/>
            <a:ext cx="2627784" cy="28456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запросов</a:t>
            </a:r>
            <a:endParaRPr lang="ru-RU" sz="1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84168" y="1270403"/>
            <a:ext cx="504056" cy="45173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E6732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5977" y="1554020"/>
            <a:ext cx="2435246" cy="3362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Личное дело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360" y="1995686"/>
            <a:ext cx="2302456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месте работы родственников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3360" y="2675696"/>
            <a:ext cx="2042788" cy="544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о выполнении иной оплачиваемой работы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7112" y="3320752"/>
            <a:ext cx="1858563" cy="3311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о доходах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63737" y="243325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90681" y="1346825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picm.pl/assets/images/3d_man_running_with_envelop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00" b="98600" l="10000" r="96500">
                        <a14:foregroundMark x1="44400" y1="12900" x2="44400" y2="12900"/>
                        <a14:foregroundMark x1="41700" y1="12900" x2="41700" y2="12900"/>
                        <a14:foregroundMark x1="40300" y1="11600" x2="40300" y2="11600"/>
                        <a14:foregroundMark x1="39000" y1="10200" x2="39000" y2="10200"/>
                        <a14:foregroundMark x1="42100" y1="9300" x2="42100" y2="9300"/>
                        <a14:foregroundMark x1="45300" y1="9300" x2="45300" y2="9300"/>
                        <a14:foregroundMark x1="72800" y1="79100" x2="72300" y2="77800"/>
                        <a14:foregroundMark x1="28600" y1="47600" x2="28600" y2="47600"/>
                        <a14:foregroundMark x1="27700" y1="45800" x2="27700" y2="45800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892" y="1514691"/>
            <a:ext cx="1057059" cy="105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538753" y="1644030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профилактике коррупционных и иных правонарушений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Выгнутая вниз стрелка 28"/>
          <p:cNvSpPr/>
          <p:nvPr/>
        </p:nvSpPr>
        <p:spPr>
          <a:xfrm>
            <a:off x="3635895" y="2449378"/>
            <a:ext cx="1694945" cy="288032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Выгнутая вниз стрелка 30"/>
          <p:cNvSpPr/>
          <p:nvPr/>
        </p:nvSpPr>
        <p:spPr>
          <a:xfrm rot="10800000">
            <a:off x="3745828" y="1360919"/>
            <a:ext cx="1694945" cy="288032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10330" y="2699895"/>
            <a:ext cx="19469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7 рабочих дней</a:t>
            </a:r>
          </a:p>
        </p:txBody>
      </p:sp>
      <p:sp>
        <p:nvSpPr>
          <p:cNvPr id="32" name="Выноска-облако 31"/>
          <p:cNvSpPr/>
          <p:nvPr/>
        </p:nvSpPr>
        <p:spPr>
          <a:xfrm>
            <a:off x="4219528" y="3256179"/>
            <a:ext cx="2854542" cy="904215"/>
          </a:xfrm>
          <a:prstGeom prst="cloudCallout">
            <a:avLst>
              <a:gd name="adj1" fmla="val -56906"/>
              <a:gd name="adj2" fmla="val 2902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Когда,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каких обстоятельствах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возникла возможность конфликта интересов</a:t>
            </a:r>
          </a:p>
        </p:txBody>
      </p:sp>
      <p:sp>
        <p:nvSpPr>
          <p:cNvPr id="35" name="Выноска-облако 34"/>
          <p:cNvSpPr/>
          <p:nvPr/>
        </p:nvSpPr>
        <p:spPr>
          <a:xfrm>
            <a:off x="4121352" y="4227934"/>
            <a:ext cx="2232248" cy="720080"/>
          </a:xfrm>
          <a:prstGeom prst="cloudCallout">
            <a:avLst>
              <a:gd name="adj1" fmla="val -51717"/>
              <a:gd name="adj2" fmla="val -7869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должностного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иных лиц</a:t>
            </a:r>
          </a:p>
        </p:txBody>
      </p:sp>
      <p:sp>
        <p:nvSpPr>
          <p:cNvPr id="36" name="Выноска-облако 35"/>
          <p:cNvSpPr/>
          <p:nvPr/>
        </p:nvSpPr>
        <p:spPr>
          <a:xfrm>
            <a:off x="2656148" y="2964929"/>
            <a:ext cx="1708364" cy="720080"/>
          </a:xfrm>
          <a:prstGeom prst="cloudCallout">
            <a:avLst>
              <a:gd name="adj1" fmla="val 26136"/>
              <a:gd name="adj2" fmla="val 7739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непринятия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 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723735" y="1706989"/>
            <a:ext cx="2096614" cy="33623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723735" y="2098967"/>
            <a:ext cx="2096614" cy="33623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732240" y="2511335"/>
            <a:ext cx="2088232" cy="45359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кредитные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иные организации 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st.depositphotos.com/1036174/2539/i/950/depositphotos_25397087-stock-photo-yellow-folders-around-happy-3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99" b="95833" l="3516" r="97168">
                        <a14:foregroundMark x1="67383" y1="23958" x2="67383" y2="23958"/>
                        <a14:foregroundMark x1="62793" y1="16276" x2="62793" y2="16276"/>
                        <a14:foregroundMark x1="60352" y1="18099" x2="60352" y2="18099"/>
                        <a14:foregroundMark x1="60156" y1="22656" x2="60156" y2="22656"/>
                        <a14:foregroundMark x1="64648" y1="20833" x2="64648" y2="20833"/>
                        <a14:foregroundMark x1="67090" y1="20443" x2="67090" y2="20443"/>
                        <a14:foregroundMark x1="70020" y1="19531" x2="70020" y2="19531"/>
                        <a14:foregroundMark x1="70020" y1="19531" x2="70020" y2="19531"/>
                        <a14:foregroundMark x1="70020" y1="19531" x2="70020" y2="19531"/>
                        <a14:foregroundMark x1="68555" y1="24870" x2="68555" y2="24870"/>
                        <a14:foregroundMark x1="18652" y1="40365" x2="18652" y2="40365"/>
                        <a14:foregroundMark x1="12891" y1="39323" x2="12891" y2="39323"/>
                        <a14:foregroundMark x1="14844" y1="32292" x2="14844" y2="32292"/>
                        <a14:foregroundMark x1="30957" y1="73438" x2="30957" y2="73438"/>
                        <a14:foregroundMark x1="31250" y1="62891" x2="31250" y2="62891"/>
                        <a14:foregroundMark x1="62988" y1="64063" x2="62988" y2="64063"/>
                        <a14:foregroundMark x1="62012" y1="66406" x2="62012" y2="66406"/>
                        <a14:foregroundMark x1="71973" y1="72135" x2="71973" y2="72135"/>
                        <a14:foregroundMark x1="81543" y1="43620" x2="81543" y2="43620"/>
                        <a14:foregroundMark x1="80371" y1="38672" x2="80371" y2="38672"/>
                        <a14:foregroundMark x1="80078" y1="34245" x2="80078" y2="34245"/>
                        <a14:foregroundMark x1="81836" y1="36198" x2="81836" y2="36198"/>
                        <a14:foregroundMark x1="82520" y1="43880" x2="82520" y2="43880"/>
                        <a14:foregroundMark x1="80078" y1="69010" x2="80078" y2="69010"/>
                        <a14:foregroundMark x1="77637" y1="68880" x2="77637" y2="68880"/>
                        <a14:foregroundMark x1="81543" y1="41276" x2="81543" y2="41276"/>
                        <a14:foregroundMark x1="87305" y1="37760" x2="87305" y2="37760"/>
                        <a14:foregroundMark x1="87109" y1="34896" x2="87109" y2="34896"/>
                        <a14:foregroundMark x1="88574" y1="44271" x2="88574" y2="44271"/>
                        <a14:foregroundMark x1="68066" y1="18750" x2="68066" y2="18750"/>
                        <a14:foregroundMark x1="68066" y1="18750" x2="68066" y2="18750"/>
                        <a14:foregroundMark x1="87598" y1="41276" x2="87598" y2="41276"/>
                        <a14:foregroundMark x1="30176" y1="77604" x2="30176" y2="77604"/>
                        <a14:foregroundMark x1="64258" y1="73698" x2="64258" y2="73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077" y="3219822"/>
            <a:ext cx="2176672" cy="163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603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https://az616578.vo.msecnd.net/files/2017/02/27/636238249733996614-746552623_636096913775397104-1736597709_learn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6"/>
          <a:stretch/>
        </p:blipFill>
        <p:spPr bwMode="auto">
          <a:xfrm>
            <a:off x="0" y="3343507"/>
            <a:ext cx="2586077" cy="182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az616578.vo.msecnd.net/files/2017/02/27/636238249733996614-746552623_636096913775397104-1736597709_lear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728" y="3353017"/>
            <a:ext cx="3414677" cy="182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z616578.vo.msecnd.net/files/2017/02/27/636238249733996614-746552623_636096913775397104-1736597709_lear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322" y="3337368"/>
            <a:ext cx="3414677" cy="182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56D-009D-46A4-AE2E-EAAD425C61DB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03848" y="123478"/>
            <a:ext cx="5760640" cy="432048"/>
          </a:xfrm>
          <a:prstGeom prst="roundRect">
            <a:avLst>
              <a:gd name="adj" fmla="val 2024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проверки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627534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 последующем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изложить в докладе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1520" y="1089436"/>
            <a:ext cx="505856" cy="4645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E6732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7227" y="1060118"/>
            <a:ext cx="2230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личной заинтересованности</a:t>
            </a:r>
          </a:p>
        </p:txBody>
      </p:sp>
      <p:sp>
        <p:nvSpPr>
          <p:cNvPr id="7" name="Овал 6"/>
          <p:cNvSpPr/>
          <p:nvPr/>
        </p:nvSpPr>
        <p:spPr>
          <a:xfrm>
            <a:off x="3110533" y="1348056"/>
            <a:ext cx="505856" cy="4645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E6732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0865" y="1247660"/>
            <a:ext cx="2230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наличие полномочий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личной заинтересованности</a:t>
            </a:r>
          </a:p>
        </p:txBody>
      </p:sp>
      <p:sp>
        <p:nvSpPr>
          <p:cNvPr id="9" name="Овал 8"/>
          <p:cNvSpPr/>
          <p:nvPr/>
        </p:nvSpPr>
        <p:spPr>
          <a:xfrm>
            <a:off x="6396730" y="1089436"/>
            <a:ext cx="505856" cy="4645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E6732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8275" y="1089436"/>
            <a:ext cx="259228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связи </a:t>
            </a:r>
            <a:b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получением (возможностью получения) доходов или выгод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должностным лицом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(или) лицами, с которыми связана его личная заинтересованность,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реализацией (возможной реализацией) должностным лицом своих полномочий</a:t>
            </a:r>
            <a:endParaRPr lang="ru-RU" sz="1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63461" y="2183466"/>
            <a:ext cx="29284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Гражданский служащий может: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совершить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(бездействие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 или оказать иное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влияние.</a:t>
            </a:r>
          </a:p>
        </p:txBody>
      </p:sp>
      <p:sp>
        <p:nvSpPr>
          <p:cNvPr id="13" name="Овал 12"/>
          <p:cNvSpPr/>
          <p:nvPr/>
        </p:nvSpPr>
        <p:spPr>
          <a:xfrm>
            <a:off x="760799" y="1591644"/>
            <a:ext cx="1656184" cy="441991"/>
          </a:xfrm>
          <a:prstGeom prst="ellipse">
            <a:avLst/>
          </a:prstGeom>
          <a:solidFill>
            <a:srgbClr val="E6E6E6"/>
          </a:solidFill>
          <a:ln>
            <a:solidFill>
              <a:srgbClr val="E6E6E6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>
              <a:lnSpc>
                <a:spcPts val="1200"/>
              </a:lnSpc>
            </a:pPr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Выгода</a:t>
            </a:r>
            <a:endParaRPr lang="ru-RU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9677" y="2183466"/>
            <a:ext cx="756517" cy="30646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1763" y="2636446"/>
            <a:ext cx="1018937" cy="30646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20265" y="2174158"/>
            <a:ext cx="2061175" cy="5107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имущественного характера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2850" y="2807553"/>
            <a:ext cx="1790611" cy="5107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выполненных работ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88891" y="4249952"/>
            <a:ext cx="2222820" cy="7150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имущественных обязательств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02174" y="3444034"/>
            <a:ext cx="1335787" cy="7150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взаимной услуги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9222" y="3038931"/>
            <a:ext cx="1242149" cy="91940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 сроков оказания услуг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553867" y="3444035"/>
            <a:ext cx="1862042" cy="7150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вышестоящую должность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6480" y="4045640"/>
            <a:ext cx="1480654" cy="91940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получении поощрений 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наград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532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6999</TotalTime>
  <Words>1586</Words>
  <Application>Microsoft Office PowerPoint</Application>
  <PresentationFormat>Экран (16:9)</PresentationFormat>
  <Paragraphs>178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нормативной правовой базы, ведомственных правовых актов в области внутреннего контроля, внутреннего аудита и управления внутренними (операционными) казначейскими рисками в Федеральном казначействе в 2017 году</dc:title>
  <dc:creator>Семенов Максим Владимирович</dc:creator>
  <cp:lastModifiedBy>Ушакова Екатерина Константиновна</cp:lastModifiedBy>
  <cp:revision>321</cp:revision>
  <cp:lastPrinted>2018-06-19T09:32:47Z</cp:lastPrinted>
  <dcterms:created xsi:type="dcterms:W3CDTF">2018-03-01T06:05:20Z</dcterms:created>
  <dcterms:modified xsi:type="dcterms:W3CDTF">2018-08-29T13:41:36Z</dcterms:modified>
</cp:coreProperties>
</file>