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1"/>
  </p:sldMasterIdLst>
  <p:notesMasterIdLst>
    <p:notesMasterId r:id="rId12"/>
  </p:notesMasterIdLst>
  <p:sldIdLst>
    <p:sldId id="466" r:id="rId2"/>
    <p:sldId id="481" r:id="rId3"/>
    <p:sldId id="471" r:id="rId4"/>
    <p:sldId id="457" r:id="rId5"/>
    <p:sldId id="483" r:id="rId6"/>
    <p:sldId id="479" r:id="rId7"/>
    <p:sldId id="459" r:id="rId8"/>
    <p:sldId id="476" r:id="rId9"/>
    <p:sldId id="477" r:id="rId10"/>
    <p:sldId id="482" r:id="rId11"/>
  </p:sldIdLst>
  <p:sldSz cx="18291175" cy="10290175"/>
  <p:notesSz cx="6797675" cy="9926638"/>
  <p:defaultTextStyle>
    <a:defPPr>
      <a:defRPr lang="ru-RU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1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886"/>
    <a:srgbClr val="FFBDBD"/>
    <a:srgbClr val="FF9B9B"/>
    <a:srgbClr val="768EB8"/>
    <a:srgbClr val="8EA1C4"/>
    <a:srgbClr val="20387F"/>
    <a:srgbClr val="FF1D1D"/>
    <a:srgbClr val="D60000"/>
    <a:srgbClr val="49608A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4" autoAdjust="0"/>
    <p:restoredTop sz="93979" autoAdjust="0"/>
  </p:normalViewPr>
  <p:slideViewPr>
    <p:cSldViewPr>
      <p:cViewPr>
        <p:scale>
          <a:sx n="80" d="100"/>
          <a:sy n="80" d="100"/>
        </p:scale>
        <p:origin x="-84" y="-72"/>
      </p:cViewPr>
      <p:guideLst>
        <p:guide orient="horz" pos="3241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4C3A-1EF6-4F87-AF68-40BB200FFFA0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390-F94C-4152-BBB1-E4B018C88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8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7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4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2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6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8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6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7B390-F94C-4152-BBB1-E4B018C888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1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397" y="1684064"/>
            <a:ext cx="13718381" cy="3582505"/>
          </a:xfrm>
        </p:spPr>
        <p:txBody>
          <a:bodyPr anchor="b"/>
          <a:lstStyle>
            <a:lvl1pPr algn="ctr">
              <a:defRPr sz="900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397" y="5404724"/>
            <a:ext cx="13718381" cy="2484410"/>
          </a:xfrm>
        </p:spPr>
        <p:txBody>
          <a:bodyPr/>
          <a:lstStyle>
            <a:lvl1pPr marL="0" indent="0" algn="ctr">
              <a:buNone/>
              <a:defRPr sz="3601"/>
            </a:lvl1pPr>
            <a:lvl2pPr marL="685937" indent="0" algn="ctr">
              <a:buNone/>
              <a:defRPr sz="3001"/>
            </a:lvl2pPr>
            <a:lvl3pPr marL="1371874" indent="0" algn="ctr">
              <a:buNone/>
              <a:defRPr sz="2701"/>
            </a:lvl3pPr>
            <a:lvl4pPr marL="2057811" indent="0" algn="ctr">
              <a:buNone/>
              <a:defRPr sz="2400"/>
            </a:lvl4pPr>
            <a:lvl5pPr marL="2743749" indent="0" algn="ctr">
              <a:buNone/>
              <a:defRPr sz="2400"/>
            </a:lvl5pPr>
            <a:lvl6pPr marL="3429686" indent="0" algn="ctr">
              <a:buNone/>
              <a:defRPr sz="2400"/>
            </a:lvl6pPr>
            <a:lvl7pPr marL="4115623" indent="0" algn="ctr">
              <a:buNone/>
              <a:defRPr sz="2400"/>
            </a:lvl7pPr>
            <a:lvl8pPr marL="4801560" indent="0" algn="ctr">
              <a:buNone/>
              <a:defRPr sz="2400"/>
            </a:lvl8pPr>
            <a:lvl9pPr marL="5487497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A74C-87FF-4A9C-AB41-2D59A65472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94BCA-0B7A-4761-A78B-6B3A94C0D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7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F52D-C238-4711-8715-27F9F3DC32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B147-7943-48E8-9A8A-095E3B672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9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9622" y="547856"/>
            <a:ext cx="3944035" cy="87204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518" y="547856"/>
            <a:ext cx="11603464" cy="87204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32C1-68D4-4215-A2D0-1D56B83273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F27C-579E-4FFC-BAE0-E2BA706E5C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0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F3EA-7926-48FF-8ED0-6232C4A121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19EA-DD80-462F-8F51-E4070C57F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3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92" y="2565399"/>
            <a:ext cx="15776138" cy="4280426"/>
          </a:xfrm>
        </p:spPr>
        <p:txBody>
          <a:bodyPr anchor="b"/>
          <a:lstStyle>
            <a:lvl1pPr>
              <a:defRPr sz="900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992" y="6886320"/>
            <a:ext cx="15776138" cy="2250975"/>
          </a:xfrm>
        </p:spPr>
        <p:txBody>
          <a:bodyPr/>
          <a:lstStyle>
            <a:lvl1pPr marL="0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1pPr>
            <a:lvl2pPr marL="685937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2pPr>
            <a:lvl3pPr marL="1371874" indent="0">
              <a:buNone/>
              <a:defRPr sz="2701">
                <a:solidFill>
                  <a:schemeClr val="tx1">
                    <a:tint val="75000"/>
                  </a:schemeClr>
                </a:solidFill>
              </a:defRPr>
            </a:lvl3pPr>
            <a:lvl4pPr marL="20578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7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6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6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4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F83D-56CA-40D0-AF8F-17CEC1E0C6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6213-5FF1-4E4A-A6CD-FF45394CD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518" y="2739282"/>
            <a:ext cx="7773749" cy="6529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9908" y="2739282"/>
            <a:ext cx="7773749" cy="6529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FE6A-E017-41E7-A158-A62E8E6549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DF63-D82E-4FED-B608-68461A28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547857"/>
            <a:ext cx="15776138" cy="198895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901" y="2522523"/>
            <a:ext cx="7738024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901" y="3758772"/>
            <a:ext cx="7738024" cy="5528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9907" y="2522523"/>
            <a:ext cx="7776132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9907" y="3758772"/>
            <a:ext cx="7776132" cy="5528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5FEC-F70D-4148-A737-B46F2AD21F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5988-44E9-47AF-8872-5DB7430D2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5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CF60-2CAC-4163-A21D-892052AB15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9C29C-D6A4-46C3-A68D-E3728B3DC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5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96BF-CAD5-4143-9B56-E9C7987ED1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7FC9-DDF6-4743-A30F-8F82AEFBE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6132" y="1481595"/>
            <a:ext cx="9259907" cy="7312694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1"/>
            </a:lvl3pPr>
            <a:lvl4pPr>
              <a:defRPr sz="3001"/>
            </a:lvl4pPr>
            <a:lvl5pPr>
              <a:defRPr sz="3001"/>
            </a:lvl5pPr>
            <a:lvl6pPr>
              <a:defRPr sz="3001"/>
            </a:lvl6pPr>
            <a:lvl7pPr>
              <a:defRPr sz="3001"/>
            </a:lvl7pPr>
            <a:lvl8pPr>
              <a:defRPr sz="3001"/>
            </a:lvl8pPr>
            <a:lvl9pPr>
              <a:defRPr sz="30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18C1-0FA4-4388-A1EF-BAFFDE0B11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C1E-F55F-4246-A58F-3274288B3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6132" y="1481595"/>
            <a:ext cx="9259907" cy="7312694"/>
          </a:xfrm>
        </p:spPr>
        <p:txBody>
          <a:bodyPr rtlCol="0">
            <a:normAutofit/>
          </a:bodyPr>
          <a:lstStyle>
            <a:lvl1pPr marL="0" indent="0">
              <a:buNone/>
              <a:defRPr sz="4801"/>
            </a:lvl1pPr>
            <a:lvl2pPr marL="685937" indent="0">
              <a:buNone/>
              <a:defRPr sz="4201"/>
            </a:lvl2pPr>
            <a:lvl3pPr marL="1371874" indent="0">
              <a:buNone/>
              <a:defRPr sz="3601"/>
            </a:lvl3pPr>
            <a:lvl4pPr marL="2057811" indent="0">
              <a:buNone/>
              <a:defRPr sz="3001"/>
            </a:lvl4pPr>
            <a:lvl5pPr marL="2743749" indent="0">
              <a:buNone/>
              <a:defRPr sz="3001"/>
            </a:lvl5pPr>
            <a:lvl6pPr marL="3429686" indent="0">
              <a:buNone/>
              <a:defRPr sz="3001"/>
            </a:lvl6pPr>
            <a:lvl7pPr marL="4115623" indent="0">
              <a:buNone/>
              <a:defRPr sz="3001"/>
            </a:lvl7pPr>
            <a:lvl8pPr marL="4801560" indent="0">
              <a:buNone/>
              <a:defRPr sz="3001"/>
            </a:lvl8pPr>
            <a:lvl9pPr marL="5487497" indent="0">
              <a:buNone/>
              <a:defRPr sz="3001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E649-68FE-4CC7-8046-D015F0A5BE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AB32-7E4D-44F2-BA29-CA490BA34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0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519" y="547857"/>
            <a:ext cx="15776138" cy="19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57519" y="2739282"/>
            <a:ext cx="15776138" cy="652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71874">
              <a:defRPr/>
            </a:pPr>
            <a:fld id="{523357E9-7C4C-4F95-A803-958F5CD7E3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874">
                <a:defRPr/>
              </a:pPr>
              <a:t>19.11.2018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7187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8143" y="9537468"/>
            <a:ext cx="4115514" cy="54785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defTabSz="1371874" fontAlgn="base">
              <a:spcBef>
                <a:spcPct val="0"/>
              </a:spcBef>
              <a:spcAft>
                <a:spcPct val="0"/>
              </a:spcAft>
            </a:pPr>
            <a:fld id="{E4CC7504-C913-4176-B3C8-B6E30CFFCE6B}" type="slidenum">
              <a:rPr lang="ru-RU" altLang="ru-RU" smtClean="0">
                <a:cs typeface="Arial" panose="020B0604020202020204" pitchFamily="34" charset="0"/>
              </a:rPr>
              <a:pPr defTabSz="137187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1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5pPr>
      <a:lvl6pPr marL="685937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6pPr>
      <a:lvl7pPr marL="1371874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7pPr>
      <a:lvl8pPr marL="2057811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8pPr>
      <a:lvl9pPr marL="2743749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9pPr>
    </p:titleStyle>
    <p:bodyStyle>
      <a:lvl1pPr marL="342969" indent="-342969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906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714843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780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717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2654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458592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5144529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830466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811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429686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115623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80156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48749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-2" y="2696815"/>
            <a:ext cx="18291177" cy="343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7181" tIns="68590" rIns="137181" bIns="6859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Единая информационная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система </a:t>
            </a:r>
            <a:br>
              <a:rPr lang="ru-RU" sz="5400" b="1" dirty="0" smtClean="0">
                <a:latin typeface="+mj-lt"/>
                <a:ea typeface="+mj-ea"/>
                <a:cs typeface="+mj-cs"/>
              </a:rPr>
            </a:br>
            <a:r>
              <a:rPr lang="ru-RU" sz="5400" b="1" dirty="0" smtClean="0">
                <a:latin typeface="+mj-lt"/>
                <a:ea typeface="+mj-ea"/>
                <a:cs typeface="+mj-cs"/>
              </a:rPr>
              <a:t>в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сфере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закупок.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5400" b="1" dirty="0" smtClean="0">
                <a:latin typeface="+mj-lt"/>
                <a:ea typeface="+mj-ea"/>
                <a:cs typeface="+mj-cs"/>
              </a:rPr>
              <a:t>Итоги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2018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года и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перспективы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5400" b="1" dirty="0" smtClean="0">
                <a:latin typeface="+mj-lt"/>
                <a:ea typeface="+mj-ea"/>
                <a:cs typeface="+mj-cs"/>
              </a:rPr>
            </a:br>
            <a:r>
              <a:rPr lang="ru-RU" sz="5400" b="1" dirty="0" smtClean="0">
                <a:latin typeface="+mj-lt"/>
                <a:ea typeface="+mj-ea"/>
                <a:cs typeface="+mj-cs"/>
              </a:rPr>
              <a:t>развития </a:t>
            </a:r>
            <a:r>
              <a:rPr lang="ru-RU" sz="5400" b="1" dirty="0" smtClean="0">
                <a:latin typeface="+mj-lt"/>
                <a:ea typeface="+mj-ea"/>
                <a:cs typeface="+mj-cs"/>
              </a:rPr>
              <a:t>на 2019 год</a:t>
            </a:r>
            <a:endParaRPr lang="ru-RU" sz="6000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11913374" y="6585247"/>
            <a:ext cx="52060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583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9166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749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8332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914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7497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2080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6663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200" dirty="0"/>
              <a:t>Заместитель руководителя</a:t>
            </a:r>
          </a:p>
          <a:p>
            <a:pPr algn="r"/>
            <a:r>
              <a:rPr lang="ru-RU" sz="3200" dirty="0"/>
              <a:t>Федерального казначейства</a:t>
            </a:r>
          </a:p>
          <a:p>
            <a:pPr algn="r"/>
            <a:r>
              <a:rPr lang="ru-RU" sz="3200" dirty="0"/>
              <a:t>А.Т. </a:t>
            </a:r>
            <a:r>
              <a:rPr lang="ru-RU" sz="3200" dirty="0" err="1"/>
              <a:t>Катамадзе</a:t>
            </a:r>
            <a:endParaRPr lang="ru-RU" sz="3200" dirty="0"/>
          </a:p>
        </p:txBody>
      </p:sp>
      <p:sp>
        <p:nvSpPr>
          <p:cNvPr id="28" name="TextBox 3"/>
          <p:cNvSpPr txBox="1"/>
          <p:nvPr/>
        </p:nvSpPr>
        <p:spPr>
          <a:xfrm>
            <a:off x="8557125" y="8840612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583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9166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749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8332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914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7497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2080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6663" algn="l" defTabSz="1829166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/>
              <a:t>Москва</a:t>
            </a:r>
          </a:p>
          <a:p>
            <a:pPr algn="ctr"/>
            <a:r>
              <a:rPr lang="ru-RU" sz="2400" dirty="0"/>
              <a:t>  2018 г.</a:t>
            </a:r>
          </a:p>
        </p:txBody>
      </p:sp>
    </p:spTree>
    <p:extLst>
      <p:ext uri="{BB962C8B-B14F-4D97-AF65-F5344CB8AC3E}">
        <p14:creationId xmlns:p14="http://schemas.microsoft.com/office/powerpoint/2010/main" val="135729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1"/>
          <p:cNvSpPr>
            <a:spLocks noGrp="1"/>
          </p:cNvSpPr>
          <p:nvPr>
            <p:ph type="title"/>
          </p:nvPr>
        </p:nvSpPr>
        <p:spPr>
          <a:xfrm>
            <a:off x="1728763" y="3632919"/>
            <a:ext cx="15776138" cy="1988958"/>
          </a:xfrm>
        </p:spPr>
        <p:txBody>
          <a:bodyPr/>
          <a:lstStyle/>
          <a:p>
            <a:pPr algn="ctr"/>
            <a:r>
              <a:rPr lang="ru-RU" sz="8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522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41" y="2283931"/>
            <a:ext cx="17206014" cy="7901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25446" y="1006573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65867" y="201044"/>
            <a:ext cx="5623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ЕИС. Итоги 2018 года</a:t>
            </a:r>
            <a:endParaRPr lang="ru-RU" sz="4000" b="1" dirty="0">
              <a:solidFill>
                <a:srgbClr val="20387F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938002" y="3055626"/>
            <a:ext cx="40697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Все закупки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стали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электронными.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Обеспечена конфиденциальность 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подачи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заявок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931359" y="4360496"/>
            <a:ext cx="44644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Электронный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контракт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. Реализовано формирование и подписание в ЕИС, полный уход от бумаги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931359" y="5621866"/>
            <a:ext cx="414311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Внедрен</a:t>
            </a:r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КТРУ. 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Функционал наполнения КТРУ, в том числе путем интеграции с внешними ИС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922762" y="7028977"/>
            <a:ext cx="372602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Автоматизированы контроли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закупок на плановые сметные расчеты. </a:t>
            </a:r>
            <a:r>
              <a:rPr lang="en-US" sz="18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Интеграция с ЭБ (ПБП)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922549" y="8291638"/>
            <a:ext cx="39238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Автоматизированы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контроли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закупок на ЛБО (БО). Интеграция ЕИС с ЭБ (ПУР, АС ФК)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5545420" y="3116493"/>
            <a:ext cx="39956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Внедрен каталог лекарств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ЕСКЛП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Применение средневзвешенных цен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5547450" y="4355959"/>
            <a:ext cx="40347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</a:rPr>
              <a:t>Антисанкционные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меры.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Внедрен механизм защиты информации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5541631" y="5631473"/>
            <a:ext cx="39238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Все закупки услуг </a:t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по транспортированию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ТКО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стали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электронными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5554599" y="6953274"/>
            <a:ext cx="39238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Все закупки на работы по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кап. ремонту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многоквартирных домов стали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электронными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5541630" y="8568637"/>
            <a:ext cx="39238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ЕИС интегрирован с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ЕАТ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4140841" y="2353163"/>
            <a:ext cx="2375377" cy="523220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</a:rPr>
              <a:t>ВЫПОЛНЕНО</a:t>
            </a:r>
            <a:endParaRPr lang="ru-RU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>
            <a:spLocks/>
          </p:cNvSpPr>
          <p:nvPr/>
        </p:nvSpPr>
        <p:spPr>
          <a:xfrm>
            <a:off x="14115025" y="2373627"/>
            <a:ext cx="2375377" cy="523220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</a:rPr>
              <a:t>ЗАВЕРШАЕТСЯ</a:t>
            </a:r>
            <a:endParaRPr lang="ru-RU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>
            <a:spLocks/>
          </p:cNvSpPr>
          <p:nvPr/>
        </p:nvSpPr>
        <p:spPr>
          <a:xfrm>
            <a:off x="12780536" y="2905076"/>
            <a:ext cx="4738701" cy="9694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Запуск</a:t>
            </a: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ЕРУЗ.</a:t>
            </a:r>
          </a:p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Регистрация поставщиков в ЕИС.</a:t>
            </a:r>
          </a:p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Открытие ЛК поставщика</a:t>
            </a:r>
            <a:endParaRPr lang="ru-RU" sz="19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2" name="TextBox 71"/>
          <p:cNvSpPr txBox="1">
            <a:spLocks/>
          </p:cNvSpPr>
          <p:nvPr/>
        </p:nvSpPr>
        <p:spPr>
          <a:xfrm>
            <a:off x="12817497" y="4079629"/>
            <a:ext cx="4472163" cy="9694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Запуск электронного актирования</a:t>
            </a: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Подписание в ЕИС со стороны заказчика и исполнителя из ЕРУЗ</a:t>
            </a:r>
            <a:endParaRPr lang="ru-RU" sz="19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12769772" y="5203448"/>
            <a:ext cx="4725079" cy="9694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Казначейское</a:t>
            </a: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сопровождение.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этап.</a:t>
            </a:r>
          </a:p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Запуск подачи заявок на открытие л/с. Интеграция ЕИС с ЭБ (ПУР)</a:t>
            </a:r>
            <a:endParaRPr lang="ru-RU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" name="TextBox 77"/>
          <p:cNvSpPr txBox="1">
            <a:spLocks/>
          </p:cNvSpPr>
          <p:nvPr/>
        </p:nvSpPr>
        <p:spPr>
          <a:xfrm>
            <a:off x="12769772" y="6265566"/>
            <a:ext cx="5065884" cy="12618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Запуск волн по автоматизации контроля </a:t>
            </a:r>
            <a:b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соответствие электронных актов денежным обязательствам (ДО).</a:t>
            </a:r>
          </a:p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Интеграция ЕИС с ПУР (АС ФК)</a:t>
            </a:r>
            <a:endParaRPr lang="ru-RU" sz="19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12791916" y="7712695"/>
            <a:ext cx="4349250" cy="6771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Запуск финальной волны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контроля </a:t>
            </a:r>
            <a: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9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ч. 5 ст. 99, ПП 1084 (</a:t>
            </a: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СФ и МО)</a:t>
            </a:r>
            <a:endParaRPr lang="ru-RU" sz="19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8" name="TextBox 97"/>
          <p:cNvSpPr txBox="1">
            <a:spLocks/>
          </p:cNvSpPr>
          <p:nvPr/>
        </p:nvSpPr>
        <p:spPr>
          <a:xfrm>
            <a:off x="4208166" y="9270413"/>
            <a:ext cx="2375377" cy="523220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800" b="0" dirty="0" smtClean="0">
                <a:solidFill>
                  <a:schemeClr val="accent5">
                    <a:lumMod val="50000"/>
                  </a:schemeClr>
                </a:solidFill>
              </a:rPr>
              <a:t>ЭКОНОМИКА</a:t>
            </a:r>
            <a:endParaRPr lang="ru-RU" sz="2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3" name="TextBox 82"/>
          <p:cNvSpPr txBox="1">
            <a:spLocks/>
          </p:cNvSpPr>
          <p:nvPr/>
        </p:nvSpPr>
        <p:spPr>
          <a:xfrm>
            <a:off x="12791916" y="8600566"/>
            <a:ext cx="4264710" cy="6771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Создание новой системы </a:t>
            </a:r>
            <a:r>
              <a:rPr lang="ru-RU" sz="1900" dirty="0" smtClean="0">
                <a:solidFill>
                  <a:schemeClr val="accent5">
                    <a:lumMod val="50000"/>
                  </a:schemeClr>
                </a:solidFill>
              </a:rPr>
              <a:t>управления инцидентами </a:t>
            </a:r>
            <a:r>
              <a:rPr lang="ru-RU" sz="1900" b="0" dirty="0" smtClean="0">
                <a:solidFill>
                  <a:schemeClr val="accent5">
                    <a:lumMod val="50000"/>
                  </a:schemeClr>
                </a:solidFill>
              </a:rPr>
              <a:t>в ЛК пользователей ЕИС</a:t>
            </a:r>
            <a:endParaRPr lang="ru-RU" sz="19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2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65" y="2026652"/>
            <a:ext cx="12169352" cy="789226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269311" y="832854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11539893" y="3239492"/>
            <a:ext cx="2389670" cy="954107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800" b="0" dirty="0">
                <a:solidFill>
                  <a:schemeClr val="bg1"/>
                </a:solidFill>
              </a:rPr>
              <a:t>Э</a:t>
            </a:r>
            <a:r>
              <a:rPr lang="ru-RU" sz="2800" b="0" dirty="0" smtClean="0">
                <a:solidFill>
                  <a:schemeClr val="bg1"/>
                </a:solidFill>
              </a:rPr>
              <a:t>лектронные  контракты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11269687" y="7621951"/>
            <a:ext cx="2783351" cy="1231106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</a:rPr>
              <a:t>Закупки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по 615 ПП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(ремонт </a:t>
            </a:r>
            <a:r>
              <a:rPr lang="ru-RU" sz="1800" dirty="0" err="1" smtClean="0">
                <a:solidFill>
                  <a:schemeClr val="bg1"/>
                </a:solidFill>
              </a:rPr>
              <a:t>многокв</a:t>
            </a:r>
            <a:r>
              <a:rPr lang="ru-RU" sz="1800" dirty="0" smtClean="0">
                <a:solidFill>
                  <a:schemeClr val="bg1"/>
                </a:solidFill>
              </a:rPr>
              <a:t>. домов)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5738365" y="8092777"/>
            <a:ext cx="1332124" cy="646331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3600" b="0" dirty="0" smtClean="0">
                <a:solidFill>
                  <a:schemeClr val="bg1"/>
                </a:solidFill>
              </a:rPr>
              <a:t>КТРУ</a:t>
            </a:r>
            <a:endParaRPr lang="ru-RU" sz="3600" b="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8644813" y="3171431"/>
            <a:ext cx="1731096" cy="769441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400" b="0" dirty="0" smtClean="0">
                <a:solidFill>
                  <a:schemeClr val="bg1"/>
                </a:solidFill>
              </a:rPr>
              <a:t>ЕСКЛП </a:t>
            </a:r>
            <a:r>
              <a:rPr lang="ru-RU" sz="2000" b="0" dirty="0" smtClean="0">
                <a:solidFill>
                  <a:schemeClr val="bg1"/>
                </a:solidFill>
              </a:rPr>
              <a:t>(Лекарства)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8470778" y="5746521"/>
            <a:ext cx="2296187" cy="553998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3000" b="0" dirty="0" smtClean="0">
                <a:solidFill>
                  <a:schemeClr val="bg1"/>
                </a:solidFill>
              </a:rPr>
              <a:t>РЕЗУЛЬТАТЫ</a:t>
            </a:r>
            <a:endParaRPr lang="ru-RU" sz="3000" b="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93362" y="3184804"/>
            <a:ext cx="1944216" cy="72008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286956" y="1382015"/>
            <a:ext cx="391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20387F"/>
                </a:solidFill>
              </a:rPr>
              <a:t>~</a:t>
            </a:r>
            <a:r>
              <a:rPr lang="ru-RU" sz="2400" b="1" dirty="0" smtClean="0">
                <a:solidFill>
                  <a:srgbClr val="20387F"/>
                </a:solidFill>
              </a:rPr>
              <a:t> 204 тыс. контрактов</a:t>
            </a:r>
          </a:p>
          <a:p>
            <a:pPr algn="just"/>
            <a:r>
              <a:rPr lang="en-US" sz="2400" b="1" dirty="0" smtClean="0">
                <a:solidFill>
                  <a:srgbClr val="20387F"/>
                </a:solidFill>
              </a:rPr>
              <a:t>~ 2</a:t>
            </a:r>
            <a:r>
              <a:rPr lang="ru-RU" sz="2400" b="1" dirty="0" smtClean="0">
                <a:solidFill>
                  <a:srgbClr val="20387F"/>
                </a:solidFill>
              </a:rPr>
              <a:t>01,3 млрд. </a:t>
            </a:r>
            <a:r>
              <a:rPr lang="ru-RU" sz="2400" b="1" dirty="0">
                <a:solidFill>
                  <a:srgbClr val="20387F"/>
                </a:solidFill>
              </a:rPr>
              <a:t>руб.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33766" y="2711430"/>
            <a:ext cx="2993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~ 4</a:t>
            </a:r>
            <a:r>
              <a:rPr lang="ru-RU" sz="2400" b="1" dirty="0" smtClean="0">
                <a:solidFill>
                  <a:srgbClr val="002060"/>
                </a:solidFill>
              </a:rPr>
              <a:t> 000 электронных процедур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~ </a:t>
            </a:r>
            <a:r>
              <a:rPr lang="ru-RU" sz="2400" b="1" dirty="0" smtClean="0">
                <a:solidFill>
                  <a:srgbClr val="002060"/>
                </a:solidFill>
              </a:rPr>
              <a:t>31,55 млрд. руб.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060163" y="2678230"/>
            <a:ext cx="3972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0387F"/>
                </a:solidFill>
              </a:rPr>
              <a:t> </a:t>
            </a:r>
            <a:r>
              <a:rPr lang="en-US" sz="2400" b="1" dirty="0" smtClean="0">
                <a:solidFill>
                  <a:srgbClr val="20387F"/>
                </a:solidFill>
              </a:rPr>
              <a:t> ~</a:t>
            </a:r>
            <a:r>
              <a:rPr lang="ru-RU" sz="2400" b="1" dirty="0" smtClean="0">
                <a:solidFill>
                  <a:srgbClr val="20387F"/>
                </a:solidFill>
              </a:rPr>
              <a:t> 1500 контрактов</a:t>
            </a:r>
          </a:p>
          <a:p>
            <a:r>
              <a:rPr lang="en-US" sz="2400" b="1" dirty="0" smtClean="0">
                <a:solidFill>
                  <a:srgbClr val="20387F"/>
                </a:solidFill>
              </a:rPr>
              <a:t>  </a:t>
            </a:r>
            <a:r>
              <a:rPr lang="en-US" sz="2400" b="1" dirty="0">
                <a:solidFill>
                  <a:srgbClr val="20387F"/>
                </a:solidFill>
              </a:rPr>
              <a:t>~</a:t>
            </a:r>
            <a:r>
              <a:rPr lang="ru-RU" sz="2400" b="1" dirty="0">
                <a:solidFill>
                  <a:srgbClr val="20387F"/>
                </a:solidFill>
              </a:rPr>
              <a:t> </a:t>
            </a:r>
            <a:r>
              <a:rPr lang="ru-RU" sz="2400" b="1" dirty="0" smtClean="0">
                <a:solidFill>
                  <a:srgbClr val="20387F"/>
                </a:solidFill>
              </a:rPr>
              <a:t> 6,85 млрд. руб.</a:t>
            </a:r>
            <a:endParaRPr lang="en-US" sz="2400" b="1" dirty="0" smtClean="0">
              <a:solidFill>
                <a:srgbClr val="20387F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6530" y="8520481"/>
            <a:ext cx="3385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0387F"/>
                </a:solidFill>
              </a:rPr>
              <a:t>~ </a:t>
            </a:r>
            <a:r>
              <a:rPr lang="ru-RU" sz="2400" b="1" dirty="0" smtClean="0">
                <a:solidFill>
                  <a:srgbClr val="20387F"/>
                </a:solidFill>
              </a:rPr>
              <a:t>14,15 аукционов</a:t>
            </a:r>
            <a:r>
              <a:rPr lang="en-US" sz="2400" b="1" dirty="0" smtClean="0">
                <a:solidFill>
                  <a:srgbClr val="20387F"/>
                </a:solidFill>
              </a:rPr>
              <a:t> </a:t>
            </a:r>
            <a:br>
              <a:rPr lang="en-US" sz="2400" b="1" dirty="0" smtClean="0">
                <a:solidFill>
                  <a:srgbClr val="20387F"/>
                </a:solidFill>
              </a:rPr>
            </a:br>
            <a:r>
              <a:rPr lang="en-US" sz="2400" b="1" dirty="0" smtClean="0">
                <a:solidFill>
                  <a:srgbClr val="20387F"/>
                </a:solidFill>
              </a:rPr>
              <a:t>~ </a:t>
            </a:r>
            <a:r>
              <a:rPr lang="ru-RU" sz="2400" b="1" dirty="0" smtClean="0">
                <a:solidFill>
                  <a:srgbClr val="20387F"/>
                </a:solidFill>
              </a:rPr>
              <a:t>117,57 млрд. руб.</a:t>
            </a:r>
            <a:endParaRPr lang="ru-RU" sz="2400" b="1" dirty="0">
              <a:solidFill>
                <a:srgbClr val="20387F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2806" y="8490606"/>
            <a:ext cx="29115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0387F"/>
                </a:solidFill>
              </a:rPr>
              <a:t>~ </a:t>
            </a:r>
            <a:r>
              <a:rPr lang="ru-RU" sz="2400" b="1" dirty="0" smtClean="0">
                <a:solidFill>
                  <a:srgbClr val="20387F"/>
                </a:solidFill>
              </a:rPr>
              <a:t>35 тыс. контрактов</a:t>
            </a:r>
          </a:p>
          <a:p>
            <a:r>
              <a:rPr lang="en-US" sz="2400" b="1" dirty="0" smtClean="0">
                <a:solidFill>
                  <a:srgbClr val="20387F"/>
                </a:solidFill>
              </a:rPr>
              <a:t>~ </a:t>
            </a:r>
            <a:r>
              <a:rPr lang="ru-RU" sz="2400" b="1" dirty="0" smtClean="0">
                <a:solidFill>
                  <a:srgbClr val="20387F"/>
                </a:solidFill>
              </a:rPr>
              <a:t>47,7 млрд. руб.</a:t>
            </a:r>
            <a:endParaRPr lang="ru-RU" sz="2400" b="1" dirty="0">
              <a:solidFill>
                <a:srgbClr val="20387F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65223" y="9250153"/>
            <a:ext cx="3790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0387F"/>
                </a:solidFill>
              </a:rPr>
              <a:t>~ </a:t>
            </a:r>
            <a:r>
              <a:rPr lang="ru-RU" sz="2400" b="1" dirty="0" smtClean="0">
                <a:solidFill>
                  <a:srgbClr val="20387F"/>
                </a:solidFill>
              </a:rPr>
              <a:t>189 контрактов</a:t>
            </a:r>
          </a:p>
          <a:p>
            <a:pPr algn="ctr"/>
            <a:r>
              <a:rPr lang="en-US" sz="2400" b="1" dirty="0" smtClean="0">
                <a:solidFill>
                  <a:srgbClr val="20387F"/>
                </a:solidFill>
              </a:rPr>
              <a:t> ~ </a:t>
            </a:r>
            <a:r>
              <a:rPr lang="ru-RU" sz="2400" b="1" dirty="0" smtClean="0">
                <a:solidFill>
                  <a:srgbClr val="20387F"/>
                </a:solidFill>
              </a:rPr>
              <a:t>27,85</a:t>
            </a:r>
            <a:r>
              <a:rPr lang="en-US" sz="2400" b="1" dirty="0" smtClean="0">
                <a:solidFill>
                  <a:srgbClr val="20387F"/>
                </a:solidFill>
              </a:rPr>
              <a:t> </a:t>
            </a:r>
            <a:r>
              <a:rPr lang="ru-RU" sz="2400" b="1" dirty="0" smtClean="0">
                <a:solidFill>
                  <a:srgbClr val="20387F"/>
                </a:solidFill>
              </a:rPr>
              <a:t>млрд.</a:t>
            </a:r>
            <a:r>
              <a:rPr lang="en-US" sz="2400" b="1" dirty="0" smtClean="0">
                <a:solidFill>
                  <a:srgbClr val="20387F"/>
                </a:solidFill>
              </a:rPr>
              <a:t> </a:t>
            </a:r>
            <a:r>
              <a:rPr lang="ru-RU" sz="2400" b="1" dirty="0" smtClean="0">
                <a:solidFill>
                  <a:srgbClr val="20387F"/>
                </a:solidFill>
              </a:rPr>
              <a:t>руб</a:t>
            </a:r>
            <a:r>
              <a:rPr lang="ru-RU" sz="2400" b="1" dirty="0">
                <a:solidFill>
                  <a:srgbClr val="20387F"/>
                </a:solidFill>
              </a:rPr>
              <a:t>.</a:t>
            </a:r>
          </a:p>
        </p:txBody>
      </p:sp>
      <p:sp>
        <p:nvSpPr>
          <p:cNvPr id="50" name="Прямоугольник 6"/>
          <p:cNvSpPr/>
          <p:nvPr/>
        </p:nvSpPr>
        <p:spPr>
          <a:xfrm>
            <a:off x="12141589" y="57903"/>
            <a:ext cx="5623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Экономика </a:t>
            </a:r>
            <a:endParaRPr lang="ru-RU" sz="4000" b="1" dirty="0">
              <a:solidFill>
                <a:srgbClr val="20387F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51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3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4376" y="7842827"/>
            <a:ext cx="108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4992188" y="3239493"/>
            <a:ext cx="2389670" cy="954107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</a:rPr>
              <a:t>Электронные</a:t>
            </a:r>
            <a:r>
              <a:rPr lang="en-US" sz="2800" b="0" dirty="0" smtClean="0">
                <a:solidFill>
                  <a:schemeClr val="bg1"/>
                </a:solidFill>
              </a:rPr>
              <a:t> </a:t>
            </a:r>
            <a:r>
              <a:rPr lang="ru-RU" sz="2800" b="0" dirty="0" smtClean="0">
                <a:solidFill>
                  <a:schemeClr val="bg1"/>
                </a:solidFill>
              </a:rPr>
              <a:t>процедуры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8365" y="2801855"/>
            <a:ext cx="958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New!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255526" y="2788374"/>
            <a:ext cx="958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New!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70480" y="5469522"/>
            <a:ext cx="336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~</a:t>
            </a:r>
            <a:r>
              <a:rPr lang="ru-RU" sz="2400" b="1" dirty="0" smtClean="0">
                <a:solidFill>
                  <a:srgbClr val="002060"/>
                </a:solidFill>
              </a:rPr>
              <a:t> 2,9 млн. контрактов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~ </a:t>
            </a:r>
            <a:r>
              <a:rPr lang="ru-RU" sz="2400" b="1" dirty="0" smtClean="0">
                <a:solidFill>
                  <a:srgbClr val="002060"/>
                </a:solidFill>
              </a:rPr>
              <a:t>5,5 трлн. руб.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5460865" y="5622073"/>
            <a:ext cx="1731096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400" b="0" dirty="0" smtClean="0">
                <a:solidFill>
                  <a:schemeClr val="bg1"/>
                </a:solidFill>
              </a:rPr>
              <a:t>Контракты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11795815" y="5594953"/>
            <a:ext cx="1731096" cy="830997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ru-RU" sz="2400" b="0" dirty="0" smtClean="0">
                <a:solidFill>
                  <a:schemeClr val="bg1"/>
                </a:solidFill>
              </a:rPr>
              <a:t>Крупные контракты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806084" y="5080087"/>
            <a:ext cx="3118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0387F"/>
                </a:solidFill>
              </a:rPr>
              <a:t>1 035 (</a:t>
            </a:r>
            <a:r>
              <a:rPr lang="ru-RU" sz="2400" b="1" dirty="0">
                <a:solidFill>
                  <a:srgbClr val="20387F"/>
                </a:solidFill>
              </a:rPr>
              <a:t>от 0,5 млрд</a:t>
            </a:r>
            <a:r>
              <a:rPr lang="ru-RU" sz="2400" b="1" dirty="0" smtClean="0">
                <a:solidFill>
                  <a:srgbClr val="20387F"/>
                </a:solidFill>
              </a:rPr>
              <a:t>.)</a:t>
            </a:r>
          </a:p>
          <a:p>
            <a:r>
              <a:rPr lang="ru-RU" sz="2400" b="1" dirty="0" smtClean="0">
                <a:solidFill>
                  <a:srgbClr val="20387F"/>
                </a:solidFill>
              </a:rPr>
              <a:t>1,7 трлн. руб. – 30,8%</a:t>
            </a:r>
            <a:endParaRPr lang="ru-RU" sz="2400" b="1" dirty="0">
              <a:solidFill>
                <a:srgbClr val="20387F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805728" y="5972786"/>
            <a:ext cx="3118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0387F"/>
                </a:solidFill>
              </a:rPr>
              <a:t>979 (</a:t>
            </a:r>
            <a:r>
              <a:rPr lang="ru-RU" sz="2400" b="1" dirty="0">
                <a:solidFill>
                  <a:srgbClr val="20387F"/>
                </a:solidFill>
              </a:rPr>
              <a:t>от </a:t>
            </a:r>
            <a:r>
              <a:rPr lang="ru-RU" sz="2400" b="1" dirty="0" smtClean="0">
                <a:solidFill>
                  <a:srgbClr val="20387F"/>
                </a:solidFill>
              </a:rPr>
              <a:t>1 </a:t>
            </a:r>
            <a:r>
              <a:rPr lang="ru-RU" sz="2400" b="1" dirty="0">
                <a:solidFill>
                  <a:srgbClr val="20387F"/>
                </a:solidFill>
              </a:rPr>
              <a:t>млрд</a:t>
            </a:r>
            <a:r>
              <a:rPr lang="ru-RU" sz="2400" b="1" dirty="0" smtClean="0">
                <a:solidFill>
                  <a:srgbClr val="20387F"/>
                </a:solidFill>
              </a:rPr>
              <a:t>.)</a:t>
            </a:r>
          </a:p>
          <a:p>
            <a:r>
              <a:rPr lang="ru-RU" sz="2400" b="1" dirty="0" smtClean="0">
                <a:solidFill>
                  <a:srgbClr val="20387F"/>
                </a:solidFill>
              </a:rPr>
              <a:t>7,2 трлн. руб. </a:t>
            </a:r>
            <a:r>
              <a:rPr lang="ru-RU" sz="2400" b="1" dirty="0">
                <a:solidFill>
                  <a:srgbClr val="20387F"/>
                </a:solidFill>
              </a:rPr>
              <a:t>– </a:t>
            </a:r>
            <a:r>
              <a:rPr lang="ru-RU" sz="2400" b="1" dirty="0" smtClean="0">
                <a:solidFill>
                  <a:srgbClr val="20387F"/>
                </a:solidFill>
              </a:rPr>
              <a:t>52%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266125" y="2410080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01.07.2018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4257240" y="2345968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01.10.2018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3576702" y="5242026"/>
            <a:ext cx="107811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44-ФЗ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576702" y="6056922"/>
            <a:ext cx="12608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223-ФЗ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610432" y="8998180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01.07.2018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518969" y="8274113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01.04.2018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837560" y="4785047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01.01.2018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545947" y="1158569"/>
            <a:ext cx="1391728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01.01.2018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016795" y="5217095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01.01.2018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60811" y="8231276"/>
            <a:ext cx="139172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01.01.2018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966" y="1551377"/>
            <a:ext cx="15542108" cy="8202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49191" y="923434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64385" y="215548"/>
            <a:ext cx="56230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20387F"/>
                </a:solidFill>
                <a:ea typeface="Arial Black" charset="0"/>
                <a:cs typeface="Arial Black" charset="0"/>
              </a:rPr>
              <a:t>ЕИС. Планы на 2019 год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4033019" y="1759765"/>
            <a:ext cx="2375377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ИЮЛЬ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4005485" y="1697595"/>
            <a:ext cx="2375377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ДЕКАБРЬ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2376835" y="2548686"/>
            <a:ext cx="4392488" cy="64633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Взаимосвязь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РСД с санкционированием платежей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по всей цепочке кооперации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2376835" y="3909018"/>
            <a:ext cx="5113871" cy="120032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Автоматизация контрольной деятельности</a:t>
            </a:r>
          </a:p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 учетом риск-ориентированного подхода.</a:t>
            </a:r>
            <a:endParaRPr lang="en-US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1800" b="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ыявление рисков и признаков нарушений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 закупках. Формирование риск-рейтингов ГРБС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2340830" y="5470138"/>
            <a:ext cx="5185879" cy="120032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Развитие Личного кабинета ФАС.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Формирование предписаний 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в структурированном виде. Контроль исполнения предписаний</a:t>
            </a:r>
          </a:p>
        </p:txBody>
      </p:sp>
      <p:sp>
        <p:nvSpPr>
          <p:cNvPr id="28" name="Прямоугольник 16"/>
          <p:cNvSpPr/>
          <p:nvPr/>
        </p:nvSpPr>
        <p:spPr>
          <a:xfrm>
            <a:off x="2325943" y="8532232"/>
            <a:ext cx="4933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Обновление дизайна Официального сайта ЕИС.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механизмов поиска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и отображения информации 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17"/>
          <p:cNvSpPr/>
          <p:nvPr/>
        </p:nvSpPr>
        <p:spPr>
          <a:xfrm>
            <a:off x="11953899" y="2709589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11691083" y="2548686"/>
            <a:ext cx="5566192" cy="92333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ЕИС как ЭДО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для </a:t>
            </a:r>
            <a:r>
              <a:rPr lang="ru-RU" sz="1800" b="0" dirty="0" err="1" smtClean="0">
                <a:solidFill>
                  <a:schemeClr val="accent5">
                    <a:lumMod val="50000"/>
                  </a:schemeClr>
                </a:solidFill>
              </a:rPr>
              <a:t>субисполнителей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 в рамках </a:t>
            </a:r>
            <a:r>
              <a:rPr lang="ru-RU" sz="1800" b="0" dirty="0" err="1" smtClean="0">
                <a:solidFill>
                  <a:schemeClr val="accent5">
                    <a:lumMod val="50000"/>
                  </a:schemeClr>
                </a:solidFill>
              </a:rPr>
              <a:t>госконтрактов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. Формирование отчетов для налоговых органов и соц. фондов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11703691" y="6989021"/>
            <a:ext cx="5184576" cy="92333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Запуск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структурированных запросов цен. 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Агрегирование информации о предложениях рынка. Возможность контроля обоснования НМЦК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Прямоугольник 20"/>
          <p:cNvSpPr/>
          <p:nvPr/>
        </p:nvSpPr>
        <p:spPr>
          <a:xfrm>
            <a:off x="11690710" y="871302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</a:rPr>
              <a:t>Импортозамещение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Поэтапный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переход на свободное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ПО, серверы приложений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2325943" y="7005323"/>
            <a:ext cx="5164763" cy="92333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Автоматическое формирование отчетов заказчиков об исполнении контрактов 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на основании сведений реестра контрактов</a:t>
            </a:r>
            <a:endParaRPr lang="ru-RU" sz="18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11703690" y="5470139"/>
            <a:ext cx="5672383" cy="120032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Развитие КТРУ.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Расширение атрибутивного состава информации </a:t>
            </a:r>
            <a:b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о конкретном ТРУ.  Наполнение КТРУ информацией </a:t>
            </a:r>
          </a:p>
          <a:p>
            <a:pPr algn="l"/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о торговых наименованиях и ценах</a:t>
            </a: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11703691" y="3960536"/>
            <a:ext cx="5684991" cy="120032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Казначейское сопровождение.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Анализ фактически понесенных затрат и формирование на основе указанной информации справочника (</a:t>
            </a:r>
            <a:r>
              <a:rPr lang="ru-RU" sz="1800" b="0" dirty="0" err="1" smtClean="0">
                <a:solidFill>
                  <a:schemeClr val="accent5">
                    <a:lumMod val="50000"/>
                  </a:schemeClr>
                </a:solidFill>
              </a:rPr>
              <a:t>референтных</a:t>
            </a:r>
            <a:r>
              <a:rPr lang="ru-RU" sz="1800" b="0" dirty="0" smtClean="0">
                <a:solidFill>
                  <a:schemeClr val="accent5">
                    <a:lumMod val="50000"/>
                  </a:schemeClr>
                </a:solidFill>
              </a:rPr>
              <a:t>) цен для НМЦК</a:t>
            </a:r>
          </a:p>
        </p:txBody>
      </p:sp>
    </p:spTree>
    <p:extLst>
      <p:ext uri="{BB962C8B-B14F-4D97-AF65-F5344CB8AC3E}">
        <p14:creationId xmlns:p14="http://schemas.microsoft.com/office/powerpoint/2010/main" val="1569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921149" y="7621439"/>
            <a:ext cx="3567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РЕЕСТР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СУБПОДРЯДНЫХ ДОГОВОРОВ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6647" y="7601083"/>
            <a:ext cx="3326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КАЗНАЧЕЙСКОЕ СОПРОВОЖДЕНИЕ И ЭДО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3546" y="9564350"/>
            <a:ext cx="2873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БИРЖА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(РЫНОК ТРУ)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7" name="Rectangle 77"/>
          <p:cNvSpPr/>
          <p:nvPr/>
        </p:nvSpPr>
        <p:spPr>
          <a:xfrm>
            <a:off x="15201591" y="1149376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Прямоугольник 13"/>
          <p:cNvSpPr/>
          <p:nvPr/>
        </p:nvSpPr>
        <p:spPr>
          <a:xfrm>
            <a:off x="8187333" y="8629372"/>
            <a:ext cx="155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ТАМОЖНЯ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15"/>
          <p:cNvSpPr/>
          <p:nvPr/>
        </p:nvSpPr>
        <p:spPr>
          <a:xfrm>
            <a:off x="4859781" y="8629372"/>
            <a:ext cx="166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НАЛОГИ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49191" y="923434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005" y="1832719"/>
            <a:ext cx="14509612" cy="8058082"/>
          </a:xfrm>
          <a:prstGeom prst="rect">
            <a:avLst/>
          </a:prstGeom>
        </p:spPr>
      </p:pic>
      <p:sp>
        <p:nvSpPr>
          <p:cNvPr id="53" name="Rectangle 77"/>
          <p:cNvSpPr/>
          <p:nvPr/>
        </p:nvSpPr>
        <p:spPr>
          <a:xfrm>
            <a:off x="16143970" y="10335651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48919" y="2192759"/>
            <a:ext cx="53689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20387F"/>
                </a:solidFill>
              </a:rPr>
              <a:t>ДОСТОВЕРНЫЕ  </a:t>
            </a:r>
          </a:p>
          <a:p>
            <a:pPr algn="ctr"/>
            <a:r>
              <a:rPr lang="ru-RU" sz="4400" dirty="0" smtClean="0">
                <a:solidFill>
                  <a:srgbClr val="20387F"/>
                </a:solidFill>
              </a:rPr>
              <a:t>ЦЕНЫ НА ТОВАРЫ, </a:t>
            </a:r>
          </a:p>
          <a:p>
            <a:pPr algn="ctr"/>
            <a:r>
              <a:rPr lang="ru-RU" sz="4400" dirty="0" smtClean="0">
                <a:solidFill>
                  <a:srgbClr val="20387F"/>
                </a:solidFill>
              </a:rPr>
              <a:t>РАБОТЫ, УСЛУГИ</a:t>
            </a:r>
            <a:endParaRPr lang="en-US" sz="4400" dirty="0">
              <a:solidFill>
                <a:srgbClr val="20387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0208811" y="159087"/>
            <a:ext cx="7849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ЕИС. </a:t>
            </a:r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ГИС анализа данных о ценах</a:t>
            </a:r>
            <a:endParaRPr lang="ru-RU" sz="4000" b="1" dirty="0">
              <a:solidFill>
                <a:srgbClr val="20387F"/>
              </a:solidFill>
              <a:ea typeface="Arial Black" charset="0"/>
              <a:cs typeface="Arial Black" charset="0"/>
            </a:endParaRPr>
          </a:p>
        </p:txBody>
      </p:sp>
      <p:pic>
        <p:nvPicPr>
          <p:cNvPr id="25" name="Picture 19"/>
          <p:cNvPicPr>
            <a:picLocks noChangeAspect="1"/>
          </p:cNvPicPr>
          <p:nvPr/>
        </p:nvPicPr>
        <p:blipFill rotWithShape="1">
          <a:blip r:embed="rId4"/>
          <a:srcRect l="51196" t="-1" r="27751" b="62363"/>
          <a:stretch/>
        </p:blipFill>
        <p:spPr>
          <a:xfrm>
            <a:off x="3275605" y="1832895"/>
            <a:ext cx="3168352" cy="29529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57858" y="2793947"/>
            <a:ext cx="2170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dirty="0" smtClean="0">
                <a:solidFill>
                  <a:srgbClr val="20387F"/>
                </a:solidFill>
              </a:rPr>
              <a:t>КТРУ</a:t>
            </a:r>
            <a:endParaRPr lang="en-US" sz="6600" dirty="0">
              <a:solidFill>
                <a:srgbClr val="2038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2630" y="6297215"/>
            <a:ext cx="10729192" cy="363646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0025" y="6672300"/>
            <a:ext cx="2088232" cy="576064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ЕИС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4074" y="7449343"/>
            <a:ext cx="2094183" cy="576064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ОИВ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5945" y="8241431"/>
            <a:ext cx="2094713" cy="570158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РЫНОК</a:t>
            </a:r>
            <a:endParaRPr lang="ru-RU" sz="3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7142" y="9033519"/>
            <a:ext cx="2113516" cy="615916"/>
          </a:xfrm>
          <a:prstGeom prst="roundRect">
            <a:avLst/>
          </a:prstGeom>
          <a:solidFill>
            <a:srgbClr val="FF9B9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УЧАСТНИКИ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71555" y="6672300"/>
            <a:ext cx="1909397" cy="616447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РСД</a:t>
            </a:r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529522" y="6672300"/>
            <a:ext cx="1909397" cy="601411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ЭДО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7039" y="6672300"/>
            <a:ext cx="2162848" cy="616447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/>
              <a:t>Запросы цен</a:t>
            </a:r>
            <a:endParaRPr lang="ru-RU" sz="27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572906" y="6672300"/>
            <a:ext cx="3296933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Анализ факт затрат. Подсистема мониторинга</a:t>
            </a:r>
            <a:endParaRPr lang="ru-RU" sz="2000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26285" y="7494460"/>
            <a:ext cx="2264530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ФАС (тарифы)</a:t>
            </a:r>
            <a:endParaRPr lang="ru-RU" sz="26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538171" y="7483637"/>
            <a:ext cx="3969303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ФНС (налоги на сделки, товары)</a:t>
            </a:r>
            <a:endParaRPr lang="ru-RU" sz="21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9650749" y="7483637"/>
            <a:ext cx="3219090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/>
              <a:t>ФТС (пошлины на товары)</a:t>
            </a:r>
            <a:endParaRPr lang="ru-RU" sz="2100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0458576" y="8232112"/>
            <a:ext cx="2411263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ЭТП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092032" y="9055575"/>
            <a:ext cx="1909397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ЕРУЗ</a:t>
            </a:r>
            <a:endParaRPr lang="ru-RU" sz="32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0069014" y="9053445"/>
            <a:ext cx="2800826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ЕГРЮЛ</a:t>
            </a:r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119744" y="9068620"/>
            <a:ext cx="1595183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СВР</a:t>
            </a: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8254028" y="8244819"/>
            <a:ext cx="2056186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ЕАТ</a:t>
            </a:r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5634274" y="8241431"/>
            <a:ext cx="2471392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Агрегаторы</a:t>
            </a:r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087336" y="8244819"/>
            <a:ext cx="2398576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Биржи</a:t>
            </a:r>
            <a:endParaRPr lang="ru-RU" dirty="0"/>
          </a:p>
        </p:txBody>
      </p:sp>
      <p:sp>
        <p:nvSpPr>
          <p:cNvPr id="35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5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18976" y="9068620"/>
            <a:ext cx="1595183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СПАРК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540947" y="9068938"/>
            <a:ext cx="1404162" cy="576064"/>
          </a:xfrm>
          <a:prstGeom prst="roundRect">
            <a:avLst/>
          </a:prstGeom>
          <a:solidFill>
            <a:srgbClr val="768EB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1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" y="1188717"/>
            <a:ext cx="16018366" cy="8996930"/>
          </a:xfrm>
          <a:prstGeom prst="rect">
            <a:avLst/>
          </a:prstGeom>
        </p:spPr>
      </p:pic>
      <p:sp>
        <p:nvSpPr>
          <p:cNvPr id="17" name="Rectangle 101"/>
          <p:cNvSpPr/>
          <p:nvPr/>
        </p:nvSpPr>
        <p:spPr>
          <a:xfrm>
            <a:off x="17521182" y="93185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06502" y="1118375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985347" y="281338"/>
            <a:ext cx="11162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ЕИС- как глобальная ЭДО для участников закупок </a:t>
            </a:r>
            <a:endParaRPr lang="ru-RU" sz="4000" b="1" dirty="0">
              <a:solidFill>
                <a:srgbClr val="20387F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0594" y="3772011"/>
            <a:ext cx="2004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ГОСКОНТРАКТ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67322" y="3579108"/>
            <a:ext cx="1921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КАЗНАЧЕЙСКИЙ ПЛАТЕЖ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7309" y="4032447"/>
            <a:ext cx="197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ГОС. ЗАКАЗЧИК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10543" y="4034287"/>
            <a:ext cx="213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ГЕН. ПОДРЯДЧИК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14698" y="5895363"/>
            <a:ext cx="197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ПОСТАВЩИК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5556" y="5895363"/>
            <a:ext cx="213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ГЕН. ПОДРЯДЧИК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337873" y="7839579"/>
            <a:ext cx="1971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ПОСТАВЩИК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-37064" y="7827521"/>
            <a:ext cx="2137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ПОСТАВЩИК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106027" y="6390708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5EA8"/>
                </a:solidFill>
              </a:rPr>
              <a:t>Раздельный учет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Зарплаты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Товары, работы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Обязательные платежи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3106027" y="4602790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F5EA8"/>
                </a:solidFill>
              </a:rPr>
              <a:t>Раздельный учет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Зарплаты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Товары, работы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Обязательные платежи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3106027" y="8362799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F5EA8"/>
                </a:solidFill>
              </a:rPr>
              <a:t>    </a:t>
            </a:r>
            <a:r>
              <a:rPr lang="ru-RU" sz="1400" b="1" dirty="0" smtClean="0">
                <a:solidFill>
                  <a:srgbClr val="3F5EA8"/>
                </a:solidFill>
              </a:rPr>
              <a:t>Раздельный </a:t>
            </a:r>
            <a:r>
              <a:rPr lang="ru-RU" sz="1400" b="1" dirty="0">
                <a:solidFill>
                  <a:srgbClr val="3F5EA8"/>
                </a:solidFill>
              </a:rPr>
              <a:t>учет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Зарплаты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Товары, работы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F5EA8"/>
                </a:solidFill>
              </a:rPr>
              <a:t>Обязательные платежи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03740" y="4281255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70167" y="4481887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5810540" y="2264441"/>
            <a:ext cx="751871" cy="7488832"/>
          </a:xfrm>
          <a:prstGeom prst="rightBrace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6246289" y="5310216"/>
            <a:ext cx="22184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20387F"/>
                </a:solidFill>
              </a:rPr>
              <a:t>АНАЛИТИКА</a:t>
            </a:r>
            <a:endParaRPr lang="ru-RU" sz="2600" b="1" dirty="0">
              <a:solidFill>
                <a:srgbClr val="20387F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6227881" y="6231658"/>
            <a:ext cx="223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20387F"/>
                </a:solidFill>
              </a:rPr>
              <a:t>Включение  цены товара </a:t>
            </a:r>
          </a:p>
          <a:p>
            <a:r>
              <a:rPr lang="ru-RU" sz="2400" b="1" dirty="0" smtClean="0">
                <a:solidFill>
                  <a:srgbClr val="20387F"/>
                </a:solidFill>
              </a:rPr>
              <a:t>в КТРУ</a:t>
            </a:r>
            <a:endParaRPr lang="ru-RU" sz="2400" b="1" dirty="0">
              <a:solidFill>
                <a:srgbClr val="20387F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844221" y="2729684"/>
            <a:ext cx="1951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Электронное ЭДО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</a:rPr>
              <a:t> I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уровня 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96769" y="4837223"/>
            <a:ext cx="19514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Электронное ЭДО</a:t>
            </a:r>
            <a:r>
              <a:rPr lang="en-US" sz="1700" b="1" dirty="0" smtClean="0">
                <a:solidFill>
                  <a:schemeClr val="bg2">
                    <a:lumMod val="50000"/>
                  </a:schemeClr>
                </a:solidFill>
              </a:rPr>
              <a:t> II 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уровня </a:t>
            </a:r>
            <a:endParaRPr lang="ru-RU" sz="1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796768" y="6716744"/>
            <a:ext cx="19514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Электронное ЭДО</a:t>
            </a:r>
            <a:r>
              <a:rPr lang="en-US" sz="1700" b="1" dirty="0" smtClean="0">
                <a:solidFill>
                  <a:schemeClr val="bg2">
                    <a:lumMod val="50000"/>
                  </a:schemeClr>
                </a:solidFill>
              </a:rPr>
              <a:t> II</a:t>
            </a:r>
            <a:r>
              <a:rPr lang="en-US" sz="1700" b="1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17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bg2">
                    <a:lumMod val="50000"/>
                  </a:schemeClr>
                </a:solidFill>
              </a:rPr>
              <a:t>уровня </a:t>
            </a:r>
            <a:endParaRPr lang="ru-RU" sz="17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9169173" y="3965962"/>
            <a:ext cx="678328" cy="345487"/>
          </a:xfrm>
          <a:prstGeom prst="left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412004" y="3604575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ДОГОВОР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945199" y="4221193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890503" y="3526805"/>
            <a:ext cx="26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БАНКОВСКИЙ</a:t>
            </a:r>
            <a:r>
              <a:rPr lang="ru-RU" sz="1600" b="1" dirty="0">
                <a:solidFill>
                  <a:srgbClr val="20387F"/>
                </a:solidFill>
              </a:rPr>
              <a:t>/</a:t>
            </a:r>
          </a:p>
          <a:p>
            <a:pPr algn="ctr"/>
            <a:r>
              <a:rPr lang="ru-RU" sz="1600" b="1" dirty="0">
                <a:solidFill>
                  <a:srgbClr val="20387F"/>
                </a:solidFill>
              </a:rPr>
              <a:t>КАЗНАЧЕЙСКИЙ </a:t>
            </a:r>
            <a:endParaRPr lang="ru-RU" sz="1600" b="1" dirty="0" smtClean="0">
              <a:solidFill>
                <a:srgbClr val="2038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ПЛАТЕЖ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2097915" y="4357905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345514" y="5527870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ДОГОВОР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833219" y="6081191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97315" y="5450100"/>
            <a:ext cx="26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БАНКОВСКИЙ</a:t>
            </a:r>
            <a:r>
              <a:rPr lang="ru-RU" sz="1600" b="1" dirty="0">
                <a:solidFill>
                  <a:srgbClr val="20387F"/>
                </a:solidFill>
              </a:rPr>
              <a:t>/</a:t>
            </a:r>
          </a:p>
          <a:p>
            <a:pPr algn="ctr"/>
            <a:r>
              <a:rPr lang="ru-RU" sz="1600" b="1" dirty="0">
                <a:solidFill>
                  <a:srgbClr val="20387F"/>
                </a:solidFill>
              </a:rPr>
              <a:t>КАЗНАЧЕЙСКИЙ </a:t>
            </a:r>
            <a:endParaRPr lang="ru-RU" sz="1600" b="1" dirty="0" smtClean="0">
              <a:solidFill>
                <a:srgbClr val="2038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ПЛАТЕЖ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44102" y="6318701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9169173" y="5879720"/>
            <a:ext cx="678328" cy="345487"/>
          </a:xfrm>
          <a:prstGeom prst="left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9449970" y="5519159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ДОГОВОР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9937675" y="6072480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0801771" y="5441389"/>
            <a:ext cx="26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БАНКОВСКИЙ</a:t>
            </a:r>
            <a:r>
              <a:rPr lang="ru-RU" sz="1600" b="1" dirty="0">
                <a:solidFill>
                  <a:srgbClr val="20387F"/>
                </a:solidFill>
              </a:rPr>
              <a:t>/</a:t>
            </a:r>
          </a:p>
          <a:p>
            <a:pPr algn="ctr"/>
            <a:r>
              <a:rPr lang="ru-RU" sz="1600" b="1" dirty="0">
                <a:solidFill>
                  <a:srgbClr val="20387F"/>
                </a:solidFill>
              </a:rPr>
              <a:t>КАЗНАЧЕЙСКИЙ </a:t>
            </a:r>
            <a:endParaRPr lang="ru-RU" sz="1600" b="1" dirty="0" smtClean="0">
              <a:solidFill>
                <a:srgbClr val="2038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ПЛАТЕЖ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1953899" y="6225207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329163" y="7463375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ДОГОВОР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816868" y="8016696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6680964" y="7385605"/>
            <a:ext cx="26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БАНКОВСКИЙ</a:t>
            </a:r>
            <a:r>
              <a:rPr lang="ru-RU" sz="1600" b="1" dirty="0">
                <a:solidFill>
                  <a:srgbClr val="20387F"/>
                </a:solidFill>
              </a:rPr>
              <a:t>/</a:t>
            </a:r>
          </a:p>
          <a:p>
            <a:pPr algn="ctr"/>
            <a:r>
              <a:rPr lang="ru-RU" sz="1600" b="1" dirty="0">
                <a:solidFill>
                  <a:srgbClr val="20387F"/>
                </a:solidFill>
              </a:rPr>
              <a:t>КАЗНАЧЕЙСКИЙ </a:t>
            </a:r>
            <a:endParaRPr lang="ru-RU" sz="1600" b="1" dirty="0" smtClean="0">
              <a:solidFill>
                <a:srgbClr val="2038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ПЛАТЕЖ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927751" y="8254206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9505627" y="7454664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ДОГОВОР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9993332" y="8007985"/>
            <a:ext cx="200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ДОП. СОГЛАШЕНИЕ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857428" y="7376894"/>
            <a:ext cx="26009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ЭЛ. БАНКОВСКИЙ</a:t>
            </a:r>
            <a:r>
              <a:rPr lang="ru-RU" sz="1600" b="1" dirty="0">
                <a:solidFill>
                  <a:srgbClr val="20387F"/>
                </a:solidFill>
              </a:rPr>
              <a:t>/</a:t>
            </a:r>
          </a:p>
          <a:p>
            <a:pPr algn="ctr"/>
            <a:r>
              <a:rPr lang="ru-RU" sz="1600" b="1" dirty="0">
                <a:solidFill>
                  <a:srgbClr val="20387F"/>
                </a:solidFill>
              </a:rPr>
              <a:t>КАЗНАЧЕЙСКИЙ </a:t>
            </a:r>
            <a:endParaRPr lang="ru-RU" sz="1600" b="1" dirty="0" smtClean="0">
              <a:solidFill>
                <a:srgbClr val="20387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20387F"/>
                </a:solidFill>
              </a:rPr>
              <a:t>ПЛАТЕЖ</a:t>
            </a:r>
            <a:endParaRPr lang="ru-RU" sz="1600" b="1" dirty="0">
              <a:solidFill>
                <a:srgbClr val="20387F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009556" y="8160712"/>
            <a:ext cx="1921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0387F"/>
                </a:solidFill>
              </a:rPr>
              <a:t>ЭЛ. БУХУЧЕТ</a:t>
            </a:r>
          </a:p>
        </p:txBody>
      </p:sp>
      <p:sp>
        <p:nvSpPr>
          <p:cNvPr id="105" name="Двойная стрелка влево/вправо 104"/>
          <p:cNvSpPr/>
          <p:nvPr/>
        </p:nvSpPr>
        <p:spPr>
          <a:xfrm>
            <a:off x="9187339" y="7823936"/>
            <a:ext cx="678328" cy="345487"/>
          </a:xfrm>
          <a:prstGeom prst="leftRightArrow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5168262" y="4613578"/>
            <a:ext cx="181879" cy="192390"/>
            <a:chOff x="2232819" y="1976735"/>
            <a:chExt cx="648072" cy="64807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232819" y="2336775"/>
              <a:ext cx="277724" cy="28803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510543" y="1976735"/>
              <a:ext cx="370348" cy="64807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06"/>
          <p:cNvGrpSpPr/>
          <p:nvPr/>
        </p:nvGrpSpPr>
        <p:grpSpPr>
          <a:xfrm>
            <a:off x="15168262" y="6409573"/>
            <a:ext cx="181879" cy="192390"/>
            <a:chOff x="2232819" y="1976735"/>
            <a:chExt cx="648072" cy="648072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2232819" y="2336775"/>
              <a:ext cx="277724" cy="28803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2510543" y="1976735"/>
              <a:ext cx="370348" cy="64807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Группа 109"/>
          <p:cNvGrpSpPr/>
          <p:nvPr/>
        </p:nvGrpSpPr>
        <p:grpSpPr>
          <a:xfrm>
            <a:off x="15233229" y="8399429"/>
            <a:ext cx="181879" cy="192390"/>
            <a:chOff x="2232819" y="1976735"/>
            <a:chExt cx="648072" cy="648072"/>
          </a:xfrm>
        </p:grpSpPr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232819" y="2336775"/>
              <a:ext cx="277724" cy="28803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2510543" y="1976735"/>
              <a:ext cx="370348" cy="648072"/>
            </a:xfrm>
            <a:prstGeom prst="line">
              <a:avLst/>
            </a:prstGeom>
            <a:ln w="38100">
              <a:solidFill>
                <a:srgbClr val="E088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Прямоугольник 113"/>
          <p:cNvSpPr/>
          <p:nvPr/>
        </p:nvSpPr>
        <p:spPr>
          <a:xfrm>
            <a:off x="10152781" y="3803454"/>
            <a:ext cx="422433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08886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0178872" y="7632652"/>
            <a:ext cx="422433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08886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3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095079" y="5742384"/>
            <a:ext cx="422433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08886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1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78727" y="7642624"/>
            <a:ext cx="422433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08886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10161569" y="5716931"/>
            <a:ext cx="422433" cy="461665"/>
          </a:xfrm>
          <a:prstGeom prst="rect">
            <a:avLst/>
          </a:prstGeom>
          <a:noFill/>
          <a:ln>
            <a:noFill/>
          </a:ln>
          <a:effectLst>
            <a:glow rad="139700">
              <a:srgbClr val="E08886">
                <a:alpha val="4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2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941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86" y="2865221"/>
            <a:ext cx="7167159" cy="3761838"/>
          </a:xfrm>
          <a:prstGeom prst="rect">
            <a:avLst/>
          </a:prstGeom>
        </p:spPr>
      </p:pic>
      <p:pic>
        <p:nvPicPr>
          <p:cNvPr id="51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125" y="3336652"/>
            <a:ext cx="5956300" cy="2616200"/>
          </a:xfrm>
          <a:prstGeom prst="rect">
            <a:avLst/>
          </a:prstGeom>
        </p:spPr>
      </p:pic>
      <p:sp>
        <p:nvSpPr>
          <p:cNvPr id="52" name="Rounded Rectangle 59"/>
          <p:cNvSpPr/>
          <p:nvPr/>
        </p:nvSpPr>
        <p:spPr>
          <a:xfrm>
            <a:off x="9823572" y="6359669"/>
            <a:ext cx="3919274" cy="684898"/>
          </a:xfrm>
          <a:prstGeom prst="roundRect">
            <a:avLst/>
          </a:prstGeom>
          <a:solidFill>
            <a:srgbClr val="E088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>
            <a:off x="5335812" y="6000561"/>
            <a:ext cx="0" cy="610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6129" y="7511341"/>
            <a:ext cx="4902200" cy="2133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07074" y="992759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37675" y="238407"/>
            <a:ext cx="8065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rgbClr val="20387F"/>
                </a:solidFill>
                <a:ea typeface="Arial Black" charset="0"/>
                <a:cs typeface="Arial Black" charset="0"/>
              </a:rPr>
              <a:t>Сопровождение </a:t>
            </a:r>
            <a:r>
              <a:rPr lang="ru-RU" sz="4000" b="1" dirty="0" smtClean="0">
                <a:solidFill>
                  <a:srgbClr val="20387F"/>
                </a:solidFill>
                <a:ea typeface="Arial Black" charset="0"/>
                <a:cs typeface="Arial Black" charset="0"/>
              </a:rPr>
              <a:t>ЕИС </a:t>
            </a:r>
            <a:endParaRPr lang="ru-RU" sz="4000" b="1" dirty="0">
              <a:solidFill>
                <a:srgbClr val="20387F"/>
              </a:solidFill>
              <a:ea typeface="Arial Black" charset="0"/>
              <a:cs typeface="Arial Black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003012" y="4620261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2016</a:t>
            </a:r>
            <a:endParaRPr lang="ru-RU" sz="2400" b="0" dirty="0">
              <a:solidFill>
                <a:srgbClr val="20387F"/>
              </a:solidFill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943428" y="2797646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2018</a:t>
            </a:r>
            <a:endParaRPr lang="ru-RU" sz="2400" b="0" dirty="0">
              <a:solidFill>
                <a:srgbClr val="20387F"/>
              </a:solidFill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3276644" y="4392999"/>
            <a:ext cx="1026572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85,6%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2817642" y="5413970"/>
            <a:ext cx="1052379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83,7%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4492761" y="4242446"/>
            <a:ext cx="735583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86%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0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5335812" y="5261960"/>
            <a:ext cx="735583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95</a:t>
            </a:r>
            <a:r>
              <a:rPr lang="en-US" sz="1800" dirty="0" smtClean="0">
                <a:solidFill>
                  <a:schemeClr val="bg1"/>
                </a:solidFill>
              </a:rPr>
              <a:t>%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7270827" y="4209488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dirty="0" smtClean="0">
                <a:solidFill>
                  <a:srgbClr val="20387F"/>
                </a:solidFill>
              </a:rPr>
              <a:t>2019</a:t>
            </a:r>
            <a:endParaRPr lang="ru-RU" sz="2400" dirty="0">
              <a:solidFill>
                <a:srgbClr val="20387F"/>
              </a:solidFill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2651825" y="2966832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2017</a:t>
            </a:r>
            <a:endParaRPr lang="ru-RU" sz="2400" b="0" dirty="0">
              <a:solidFill>
                <a:srgbClr val="20387F"/>
              </a:solidFill>
            </a:endParaRPr>
          </a:p>
        </p:txBody>
      </p:sp>
      <p:cxnSp>
        <p:nvCxnSpPr>
          <p:cNvPr id="31" name="Прямая соединительная линия 43"/>
          <p:cNvCxnSpPr/>
          <p:nvPr/>
        </p:nvCxnSpPr>
        <p:spPr>
          <a:xfrm>
            <a:off x="1692047" y="5022256"/>
            <a:ext cx="1122576" cy="40497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43"/>
          <p:cNvCxnSpPr/>
          <p:nvPr/>
        </p:nvCxnSpPr>
        <p:spPr>
          <a:xfrm>
            <a:off x="3099700" y="3398662"/>
            <a:ext cx="336146" cy="843784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071726" y="3245154"/>
            <a:ext cx="231344" cy="782336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3"/>
          <p:cNvCxnSpPr/>
          <p:nvPr/>
        </p:nvCxnSpPr>
        <p:spPr>
          <a:xfrm flipH="1">
            <a:off x="6253257" y="4584337"/>
            <a:ext cx="1006218" cy="59195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2076885" y="2120751"/>
            <a:ext cx="5677054" cy="499242"/>
          </a:xfrm>
          <a:prstGeom prst="roundRect">
            <a:avLst/>
          </a:prstGeom>
          <a:solidFill>
            <a:srgbClr val="E088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160811" y="2152689"/>
            <a:ext cx="5749961" cy="400110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Доступность ЕИС (с учетом регламентных работ)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1737875" y="2113418"/>
            <a:ext cx="5677054" cy="499242"/>
          </a:xfrm>
          <a:prstGeom prst="roundRect">
            <a:avLst/>
          </a:prstGeom>
          <a:solidFill>
            <a:srgbClr val="E088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425064" y="2133120"/>
            <a:ext cx="427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Количество заведенных инцидентов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51583" y="6329509"/>
            <a:ext cx="370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Среднее время </a:t>
            </a:r>
            <a:r>
              <a:rPr lang="ru-RU" sz="2000" b="1" dirty="0">
                <a:solidFill>
                  <a:schemeClr val="bg1"/>
                </a:solidFill>
              </a:rPr>
              <a:t>ожидания 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на </a:t>
            </a:r>
            <a:r>
              <a:rPr lang="ru-RU" sz="2000" b="1" dirty="0">
                <a:solidFill>
                  <a:schemeClr val="bg1"/>
                </a:solidFill>
              </a:rPr>
              <a:t>линии</a:t>
            </a:r>
          </a:p>
        </p:txBody>
      </p:sp>
      <p:sp>
        <p:nvSpPr>
          <p:cNvPr id="74" name="TextBox 73"/>
          <p:cNvSpPr txBox="1">
            <a:spLocks/>
          </p:cNvSpPr>
          <p:nvPr/>
        </p:nvSpPr>
        <p:spPr>
          <a:xfrm>
            <a:off x="11682778" y="3329480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2017</a:t>
            </a:r>
            <a:endParaRPr lang="ru-RU" sz="2400" b="0" dirty="0">
              <a:solidFill>
                <a:srgbClr val="20387F"/>
              </a:solidFill>
            </a:endParaRPr>
          </a:p>
        </p:txBody>
      </p:sp>
      <p:sp>
        <p:nvSpPr>
          <p:cNvPr id="75" name="TextBox 74"/>
          <p:cNvSpPr txBox="1">
            <a:spLocks/>
          </p:cNvSpPr>
          <p:nvPr/>
        </p:nvSpPr>
        <p:spPr>
          <a:xfrm>
            <a:off x="16460677" y="3561117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2018</a:t>
            </a:r>
            <a:endParaRPr lang="ru-RU" sz="2400" b="0" dirty="0">
              <a:solidFill>
                <a:srgbClr val="20387F"/>
              </a:solidFill>
            </a:endParaRPr>
          </a:p>
        </p:txBody>
      </p:sp>
      <p:cxnSp>
        <p:nvCxnSpPr>
          <p:cNvPr id="76" name="Прямая соединительная линия 43"/>
          <p:cNvCxnSpPr/>
          <p:nvPr/>
        </p:nvCxnSpPr>
        <p:spPr>
          <a:xfrm>
            <a:off x="12216377" y="3800027"/>
            <a:ext cx="890016" cy="995646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43"/>
          <p:cNvCxnSpPr/>
          <p:nvPr/>
        </p:nvCxnSpPr>
        <p:spPr>
          <a:xfrm flipH="1">
            <a:off x="15692320" y="4049523"/>
            <a:ext cx="1000438" cy="1016449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>
            <a:spLocks/>
          </p:cNvSpPr>
          <p:nvPr/>
        </p:nvSpPr>
        <p:spPr>
          <a:xfrm>
            <a:off x="9004607" y="7183219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2017</a:t>
            </a:r>
            <a:endParaRPr lang="ru-RU" sz="2400" b="0" dirty="0">
              <a:solidFill>
                <a:srgbClr val="20387F"/>
              </a:solidFill>
            </a:endParaRPr>
          </a:p>
        </p:txBody>
      </p:sp>
      <p:sp>
        <p:nvSpPr>
          <p:cNvPr id="96" name="TextBox 95"/>
          <p:cNvSpPr txBox="1">
            <a:spLocks/>
          </p:cNvSpPr>
          <p:nvPr/>
        </p:nvSpPr>
        <p:spPr>
          <a:xfrm>
            <a:off x="13877704" y="8089518"/>
            <a:ext cx="936104" cy="461665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2400" b="0" dirty="0" smtClean="0">
                <a:solidFill>
                  <a:srgbClr val="20387F"/>
                </a:solidFill>
              </a:rPr>
              <a:t>2018</a:t>
            </a:r>
            <a:endParaRPr lang="ru-RU" sz="2400" b="0" dirty="0">
              <a:solidFill>
                <a:srgbClr val="20387F"/>
              </a:solidFill>
            </a:endParaRPr>
          </a:p>
        </p:txBody>
      </p:sp>
      <p:cxnSp>
        <p:nvCxnSpPr>
          <p:cNvPr id="97" name="Прямая соединительная линия 43"/>
          <p:cNvCxnSpPr/>
          <p:nvPr/>
        </p:nvCxnSpPr>
        <p:spPr>
          <a:xfrm>
            <a:off x="9414527" y="7576021"/>
            <a:ext cx="767408" cy="110599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43"/>
          <p:cNvCxnSpPr/>
          <p:nvPr/>
        </p:nvCxnSpPr>
        <p:spPr>
          <a:xfrm flipH="1">
            <a:off x="13428155" y="8554031"/>
            <a:ext cx="735053" cy="416996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>
            <a:spLocks/>
          </p:cNvSpPr>
          <p:nvPr/>
        </p:nvSpPr>
        <p:spPr>
          <a:xfrm>
            <a:off x="13099894" y="4711076"/>
            <a:ext cx="1063314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77 500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4834219" y="4943616"/>
            <a:ext cx="1060001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67 500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>
            <a:spLocks/>
          </p:cNvSpPr>
          <p:nvPr/>
        </p:nvSpPr>
        <p:spPr>
          <a:xfrm>
            <a:off x="10177458" y="8564821"/>
            <a:ext cx="1715077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~ 3</a:t>
            </a:r>
            <a:r>
              <a:rPr lang="ru-RU" sz="1800" dirty="0" smtClean="0">
                <a:solidFill>
                  <a:schemeClr val="bg1"/>
                </a:solidFill>
              </a:rPr>
              <a:t> мин. 30 сек.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>
            <a:spLocks/>
          </p:cNvSpPr>
          <p:nvPr/>
        </p:nvSpPr>
        <p:spPr>
          <a:xfrm>
            <a:off x="12359102" y="8845258"/>
            <a:ext cx="1060001" cy="369332"/>
          </a:xfrm>
          <a:prstGeom prst="rect">
            <a:avLst/>
          </a:prstGeom>
          <a:noFill/>
          <a:effectLst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~ </a:t>
            </a:r>
            <a:r>
              <a:rPr lang="ru-RU" sz="1800" dirty="0" smtClean="0">
                <a:solidFill>
                  <a:schemeClr val="bg1"/>
                </a:solidFill>
              </a:rPr>
              <a:t>30 сек.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92659" y="6547829"/>
            <a:ext cx="5086239" cy="2621905"/>
          </a:xfrm>
          <a:prstGeom prst="roundRect">
            <a:avLst/>
          </a:prstGeom>
          <a:solidFill>
            <a:srgbClr val="E088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959420" y="6547828"/>
            <a:ext cx="5086239" cy="262190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7791" y="6706289"/>
            <a:ext cx="4735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 </a:t>
            </a:r>
            <a:r>
              <a:rPr lang="ru-RU" sz="2800" b="1" dirty="0">
                <a:solidFill>
                  <a:schemeClr val="bg1"/>
                </a:solidFill>
              </a:rPr>
              <a:t>2019</a:t>
            </a:r>
            <a:r>
              <a:rPr lang="ru-RU" sz="2800" dirty="0">
                <a:solidFill>
                  <a:schemeClr val="bg1"/>
                </a:solidFill>
              </a:rPr>
              <a:t> году будет осуществлен переход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к </a:t>
            </a:r>
            <a:r>
              <a:rPr lang="ru-RU" sz="2800" dirty="0">
                <a:solidFill>
                  <a:schemeClr val="bg1"/>
                </a:solidFill>
              </a:rPr>
              <a:t>технологии обновления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ЕИС </a:t>
            </a:r>
            <a:r>
              <a:rPr lang="ru-RU" sz="2800" dirty="0">
                <a:solidFill>
                  <a:schemeClr val="bg1"/>
                </a:solidFill>
              </a:rPr>
              <a:t>без закрытия системы для пользователя</a:t>
            </a:r>
          </a:p>
        </p:txBody>
      </p:sp>
    </p:spTree>
    <p:extLst>
      <p:ext uri="{BB962C8B-B14F-4D97-AF65-F5344CB8AC3E}">
        <p14:creationId xmlns:p14="http://schemas.microsoft.com/office/powerpoint/2010/main" val="29125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7525274" y="2113200"/>
            <a:ext cx="909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404328" y="5209544"/>
            <a:ext cx="3245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РЕЕСТР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СУБПОДРЯДНЫХ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ДОГОВОРОВ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336679" y="4064967"/>
            <a:ext cx="3456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КАЗНАЧЕЙСКОЕ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СОПРОВОЖДЕНИЕ И ЭДО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86214" y="3106981"/>
            <a:ext cx="178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ЗАПРОСЫ ЦЕН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41490" y="4163892"/>
            <a:ext cx="1364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ТАМОЖНЯ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51937" y="2113200"/>
            <a:ext cx="114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ТАРИФЫ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66588" y="3106981"/>
            <a:ext cx="1114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НАЛОГИ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050608" y="2113200"/>
            <a:ext cx="2429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ИФОРМАЦИЯ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 ПОСТАВЩИКАХ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(ЕРУЗ)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19221" y="2113200"/>
            <a:ext cx="1954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БИРЖ</a:t>
            </a: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(Рынок ТРУ)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5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8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85181" y="4180983"/>
            <a:ext cx="5370527" cy="76950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701868" y="4199715"/>
            <a:ext cx="4901213" cy="7695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8701867" y="5091611"/>
            <a:ext cx="4901213" cy="769507"/>
          </a:xfrm>
          <a:prstGeom prst="rect">
            <a:avLst/>
          </a:prstGeom>
          <a:solidFill>
            <a:srgbClr val="C0C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8682107" y="5985964"/>
            <a:ext cx="4901213" cy="769507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488445" y="965231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12647176" y="21061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20387F"/>
                </a:solidFill>
                <a:ea typeface="Arial Black" charset="0"/>
                <a:cs typeface="Arial Black" charset="0"/>
              </a:rPr>
              <a:t>Опрос поставщиков</a:t>
            </a:r>
          </a:p>
        </p:txBody>
      </p:sp>
      <p:sp>
        <p:nvSpPr>
          <p:cNvPr id="73" name="Полилиния 72"/>
          <p:cNvSpPr/>
          <p:nvPr/>
        </p:nvSpPr>
        <p:spPr>
          <a:xfrm>
            <a:off x="402613" y="2840831"/>
            <a:ext cx="4854542" cy="7449344"/>
          </a:xfrm>
          <a:custGeom>
            <a:avLst/>
            <a:gdLst>
              <a:gd name="connsiteX0" fmla="*/ 0 w 3553427"/>
              <a:gd name="connsiteY0" fmla="*/ 5486400 h 5486400"/>
              <a:gd name="connsiteX1" fmla="*/ 0 w 3553427"/>
              <a:gd name="connsiteY1" fmla="*/ 4363655 h 5486400"/>
              <a:gd name="connsiteX2" fmla="*/ 11574 w 3553427"/>
              <a:gd name="connsiteY2" fmla="*/ 3773346 h 5486400"/>
              <a:gd name="connsiteX3" fmla="*/ 46298 w 3553427"/>
              <a:gd name="connsiteY3" fmla="*/ 2951544 h 5486400"/>
              <a:gd name="connsiteX4" fmla="*/ 81022 w 3553427"/>
              <a:gd name="connsiteY4" fmla="*/ 1736202 h 5486400"/>
              <a:gd name="connsiteX5" fmla="*/ 104172 w 3553427"/>
              <a:gd name="connsiteY5" fmla="*/ 486136 h 5486400"/>
              <a:gd name="connsiteX6" fmla="*/ 115746 w 3553427"/>
              <a:gd name="connsiteY6" fmla="*/ 196769 h 5486400"/>
              <a:gd name="connsiteX7" fmla="*/ 138896 w 3553427"/>
              <a:gd name="connsiteY7" fmla="*/ 162045 h 5486400"/>
              <a:gd name="connsiteX8" fmla="*/ 185195 w 3553427"/>
              <a:gd name="connsiteY8" fmla="*/ 150470 h 5486400"/>
              <a:gd name="connsiteX9" fmla="*/ 219919 w 3553427"/>
              <a:gd name="connsiteY9" fmla="*/ 138896 h 5486400"/>
              <a:gd name="connsiteX10" fmla="*/ 312516 w 3553427"/>
              <a:gd name="connsiteY10" fmla="*/ 115746 h 5486400"/>
              <a:gd name="connsiteX11" fmla="*/ 474562 w 3553427"/>
              <a:gd name="connsiteY11" fmla="*/ 69448 h 5486400"/>
              <a:gd name="connsiteX12" fmla="*/ 625033 w 3553427"/>
              <a:gd name="connsiteY12" fmla="*/ 34724 h 5486400"/>
              <a:gd name="connsiteX13" fmla="*/ 902825 w 3553427"/>
              <a:gd name="connsiteY13" fmla="*/ 0 h 5486400"/>
              <a:gd name="connsiteX14" fmla="*/ 1284789 w 3553427"/>
              <a:gd name="connsiteY14" fmla="*/ 11574 h 5486400"/>
              <a:gd name="connsiteX15" fmla="*/ 1504708 w 3553427"/>
              <a:gd name="connsiteY15" fmla="*/ 23149 h 5486400"/>
              <a:gd name="connsiteX16" fmla="*/ 2650602 w 3553427"/>
              <a:gd name="connsiteY16" fmla="*/ 34724 h 5486400"/>
              <a:gd name="connsiteX17" fmla="*/ 3553427 w 3553427"/>
              <a:gd name="connsiteY17" fmla="*/ 46298 h 5486400"/>
              <a:gd name="connsiteX0" fmla="*/ 57874 w 3611301"/>
              <a:gd name="connsiteY0" fmla="*/ 5486400 h 5486400"/>
              <a:gd name="connsiteX1" fmla="*/ 0 w 3611301"/>
              <a:gd name="connsiteY1" fmla="*/ 4328930 h 5486400"/>
              <a:gd name="connsiteX2" fmla="*/ 69448 w 3611301"/>
              <a:gd name="connsiteY2" fmla="*/ 3773346 h 5486400"/>
              <a:gd name="connsiteX3" fmla="*/ 104172 w 3611301"/>
              <a:gd name="connsiteY3" fmla="*/ 2951544 h 5486400"/>
              <a:gd name="connsiteX4" fmla="*/ 138896 w 3611301"/>
              <a:gd name="connsiteY4" fmla="*/ 1736202 h 5486400"/>
              <a:gd name="connsiteX5" fmla="*/ 162046 w 3611301"/>
              <a:gd name="connsiteY5" fmla="*/ 486136 h 5486400"/>
              <a:gd name="connsiteX6" fmla="*/ 173620 w 3611301"/>
              <a:gd name="connsiteY6" fmla="*/ 196769 h 5486400"/>
              <a:gd name="connsiteX7" fmla="*/ 196770 w 3611301"/>
              <a:gd name="connsiteY7" fmla="*/ 162045 h 5486400"/>
              <a:gd name="connsiteX8" fmla="*/ 243069 w 3611301"/>
              <a:gd name="connsiteY8" fmla="*/ 150470 h 5486400"/>
              <a:gd name="connsiteX9" fmla="*/ 277793 w 3611301"/>
              <a:gd name="connsiteY9" fmla="*/ 138896 h 5486400"/>
              <a:gd name="connsiteX10" fmla="*/ 370390 w 3611301"/>
              <a:gd name="connsiteY10" fmla="*/ 115746 h 5486400"/>
              <a:gd name="connsiteX11" fmla="*/ 532436 w 3611301"/>
              <a:gd name="connsiteY11" fmla="*/ 69448 h 5486400"/>
              <a:gd name="connsiteX12" fmla="*/ 682907 w 3611301"/>
              <a:gd name="connsiteY12" fmla="*/ 34724 h 5486400"/>
              <a:gd name="connsiteX13" fmla="*/ 960699 w 3611301"/>
              <a:gd name="connsiteY13" fmla="*/ 0 h 5486400"/>
              <a:gd name="connsiteX14" fmla="*/ 1342663 w 3611301"/>
              <a:gd name="connsiteY14" fmla="*/ 11574 h 5486400"/>
              <a:gd name="connsiteX15" fmla="*/ 1562582 w 3611301"/>
              <a:gd name="connsiteY15" fmla="*/ 23149 h 5486400"/>
              <a:gd name="connsiteX16" fmla="*/ 2708476 w 3611301"/>
              <a:gd name="connsiteY16" fmla="*/ 34724 h 5486400"/>
              <a:gd name="connsiteX17" fmla="*/ 3611301 w 3611301"/>
              <a:gd name="connsiteY17" fmla="*/ 46298 h 5486400"/>
              <a:gd name="connsiteX0" fmla="*/ 0 w 3553427"/>
              <a:gd name="connsiteY0" fmla="*/ 5486400 h 5486400"/>
              <a:gd name="connsiteX1" fmla="*/ 46298 w 3553427"/>
              <a:gd name="connsiteY1" fmla="*/ 4328930 h 5486400"/>
              <a:gd name="connsiteX2" fmla="*/ 11574 w 3553427"/>
              <a:gd name="connsiteY2" fmla="*/ 3773346 h 5486400"/>
              <a:gd name="connsiteX3" fmla="*/ 46298 w 3553427"/>
              <a:gd name="connsiteY3" fmla="*/ 2951544 h 5486400"/>
              <a:gd name="connsiteX4" fmla="*/ 81022 w 3553427"/>
              <a:gd name="connsiteY4" fmla="*/ 1736202 h 5486400"/>
              <a:gd name="connsiteX5" fmla="*/ 104172 w 3553427"/>
              <a:gd name="connsiteY5" fmla="*/ 486136 h 5486400"/>
              <a:gd name="connsiteX6" fmla="*/ 115746 w 3553427"/>
              <a:gd name="connsiteY6" fmla="*/ 196769 h 5486400"/>
              <a:gd name="connsiteX7" fmla="*/ 138896 w 3553427"/>
              <a:gd name="connsiteY7" fmla="*/ 162045 h 5486400"/>
              <a:gd name="connsiteX8" fmla="*/ 185195 w 3553427"/>
              <a:gd name="connsiteY8" fmla="*/ 150470 h 5486400"/>
              <a:gd name="connsiteX9" fmla="*/ 219919 w 3553427"/>
              <a:gd name="connsiteY9" fmla="*/ 138896 h 5486400"/>
              <a:gd name="connsiteX10" fmla="*/ 312516 w 3553427"/>
              <a:gd name="connsiteY10" fmla="*/ 115746 h 5486400"/>
              <a:gd name="connsiteX11" fmla="*/ 474562 w 3553427"/>
              <a:gd name="connsiteY11" fmla="*/ 69448 h 5486400"/>
              <a:gd name="connsiteX12" fmla="*/ 625033 w 3553427"/>
              <a:gd name="connsiteY12" fmla="*/ 34724 h 5486400"/>
              <a:gd name="connsiteX13" fmla="*/ 902825 w 3553427"/>
              <a:gd name="connsiteY13" fmla="*/ 0 h 5486400"/>
              <a:gd name="connsiteX14" fmla="*/ 1284789 w 3553427"/>
              <a:gd name="connsiteY14" fmla="*/ 11574 h 5486400"/>
              <a:gd name="connsiteX15" fmla="*/ 1504708 w 3553427"/>
              <a:gd name="connsiteY15" fmla="*/ 23149 h 5486400"/>
              <a:gd name="connsiteX16" fmla="*/ 2650602 w 3553427"/>
              <a:gd name="connsiteY16" fmla="*/ 34724 h 5486400"/>
              <a:gd name="connsiteX17" fmla="*/ 3553427 w 3553427"/>
              <a:gd name="connsiteY17" fmla="*/ 46298 h 5486400"/>
              <a:gd name="connsiteX0" fmla="*/ 0 w 3553427"/>
              <a:gd name="connsiteY0" fmla="*/ 5486400 h 5486400"/>
              <a:gd name="connsiteX1" fmla="*/ 11574 w 3553427"/>
              <a:gd name="connsiteY1" fmla="*/ 3773346 h 5486400"/>
              <a:gd name="connsiteX2" fmla="*/ 46298 w 3553427"/>
              <a:gd name="connsiteY2" fmla="*/ 2951544 h 5486400"/>
              <a:gd name="connsiteX3" fmla="*/ 81022 w 3553427"/>
              <a:gd name="connsiteY3" fmla="*/ 1736202 h 5486400"/>
              <a:gd name="connsiteX4" fmla="*/ 104172 w 3553427"/>
              <a:gd name="connsiteY4" fmla="*/ 486136 h 5486400"/>
              <a:gd name="connsiteX5" fmla="*/ 115746 w 3553427"/>
              <a:gd name="connsiteY5" fmla="*/ 196769 h 5486400"/>
              <a:gd name="connsiteX6" fmla="*/ 138896 w 3553427"/>
              <a:gd name="connsiteY6" fmla="*/ 162045 h 5486400"/>
              <a:gd name="connsiteX7" fmla="*/ 185195 w 3553427"/>
              <a:gd name="connsiteY7" fmla="*/ 150470 h 5486400"/>
              <a:gd name="connsiteX8" fmla="*/ 219919 w 3553427"/>
              <a:gd name="connsiteY8" fmla="*/ 138896 h 5486400"/>
              <a:gd name="connsiteX9" fmla="*/ 312516 w 3553427"/>
              <a:gd name="connsiteY9" fmla="*/ 115746 h 5486400"/>
              <a:gd name="connsiteX10" fmla="*/ 474562 w 3553427"/>
              <a:gd name="connsiteY10" fmla="*/ 69448 h 5486400"/>
              <a:gd name="connsiteX11" fmla="*/ 625033 w 3553427"/>
              <a:gd name="connsiteY11" fmla="*/ 34724 h 5486400"/>
              <a:gd name="connsiteX12" fmla="*/ 902825 w 3553427"/>
              <a:gd name="connsiteY12" fmla="*/ 0 h 5486400"/>
              <a:gd name="connsiteX13" fmla="*/ 1284789 w 3553427"/>
              <a:gd name="connsiteY13" fmla="*/ 11574 h 5486400"/>
              <a:gd name="connsiteX14" fmla="*/ 1504708 w 3553427"/>
              <a:gd name="connsiteY14" fmla="*/ 23149 h 5486400"/>
              <a:gd name="connsiteX15" fmla="*/ 2650602 w 3553427"/>
              <a:gd name="connsiteY15" fmla="*/ 34724 h 5486400"/>
              <a:gd name="connsiteX16" fmla="*/ 3553427 w 3553427"/>
              <a:gd name="connsiteY16" fmla="*/ 46298 h 5486400"/>
              <a:gd name="connsiteX0" fmla="*/ 0 w 3553427"/>
              <a:gd name="connsiteY0" fmla="*/ 5486400 h 5486400"/>
              <a:gd name="connsiteX1" fmla="*/ 46298 w 3553427"/>
              <a:gd name="connsiteY1" fmla="*/ 2951544 h 5486400"/>
              <a:gd name="connsiteX2" fmla="*/ 81022 w 3553427"/>
              <a:gd name="connsiteY2" fmla="*/ 1736202 h 5486400"/>
              <a:gd name="connsiteX3" fmla="*/ 104172 w 3553427"/>
              <a:gd name="connsiteY3" fmla="*/ 486136 h 5486400"/>
              <a:gd name="connsiteX4" fmla="*/ 115746 w 3553427"/>
              <a:gd name="connsiteY4" fmla="*/ 196769 h 5486400"/>
              <a:gd name="connsiteX5" fmla="*/ 138896 w 3553427"/>
              <a:gd name="connsiteY5" fmla="*/ 162045 h 5486400"/>
              <a:gd name="connsiteX6" fmla="*/ 185195 w 3553427"/>
              <a:gd name="connsiteY6" fmla="*/ 150470 h 5486400"/>
              <a:gd name="connsiteX7" fmla="*/ 219919 w 3553427"/>
              <a:gd name="connsiteY7" fmla="*/ 138896 h 5486400"/>
              <a:gd name="connsiteX8" fmla="*/ 312516 w 3553427"/>
              <a:gd name="connsiteY8" fmla="*/ 115746 h 5486400"/>
              <a:gd name="connsiteX9" fmla="*/ 474562 w 3553427"/>
              <a:gd name="connsiteY9" fmla="*/ 69448 h 5486400"/>
              <a:gd name="connsiteX10" fmla="*/ 625033 w 3553427"/>
              <a:gd name="connsiteY10" fmla="*/ 34724 h 5486400"/>
              <a:gd name="connsiteX11" fmla="*/ 902825 w 3553427"/>
              <a:gd name="connsiteY11" fmla="*/ 0 h 5486400"/>
              <a:gd name="connsiteX12" fmla="*/ 1284789 w 3553427"/>
              <a:gd name="connsiteY12" fmla="*/ 11574 h 5486400"/>
              <a:gd name="connsiteX13" fmla="*/ 1504708 w 3553427"/>
              <a:gd name="connsiteY13" fmla="*/ 23149 h 5486400"/>
              <a:gd name="connsiteX14" fmla="*/ 2650602 w 3553427"/>
              <a:gd name="connsiteY14" fmla="*/ 34724 h 5486400"/>
              <a:gd name="connsiteX15" fmla="*/ 3553427 w 3553427"/>
              <a:gd name="connsiteY15" fmla="*/ 46298 h 5486400"/>
              <a:gd name="connsiteX0" fmla="*/ 0 w 3553427"/>
              <a:gd name="connsiteY0" fmla="*/ 5486400 h 5486400"/>
              <a:gd name="connsiteX1" fmla="*/ 81022 w 3553427"/>
              <a:gd name="connsiteY1" fmla="*/ 1736202 h 5486400"/>
              <a:gd name="connsiteX2" fmla="*/ 104172 w 3553427"/>
              <a:gd name="connsiteY2" fmla="*/ 486136 h 5486400"/>
              <a:gd name="connsiteX3" fmla="*/ 115746 w 3553427"/>
              <a:gd name="connsiteY3" fmla="*/ 196769 h 5486400"/>
              <a:gd name="connsiteX4" fmla="*/ 138896 w 3553427"/>
              <a:gd name="connsiteY4" fmla="*/ 162045 h 5486400"/>
              <a:gd name="connsiteX5" fmla="*/ 185195 w 3553427"/>
              <a:gd name="connsiteY5" fmla="*/ 150470 h 5486400"/>
              <a:gd name="connsiteX6" fmla="*/ 219919 w 3553427"/>
              <a:gd name="connsiteY6" fmla="*/ 138896 h 5486400"/>
              <a:gd name="connsiteX7" fmla="*/ 312516 w 3553427"/>
              <a:gd name="connsiteY7" fmla="*/ 115746 h 5486400"/>
              <a:gd name="connsiteX8" fmla="*/ 474562 w 3553427"/>
              <a:gd name="connsiteY8" fmla="*/ 69448 h 5486400"/>
              <a:gd name="connsiteX9" fmla="*/ 625033 w 3553427"/>
              <a:gd name="connsiteY9" fmla="*/ 34724 h 5486400"/>
              <a:gd name="connsiteX10" fmla="*/ 902825 w 3553427"/>
              <a:gd name="connsiteY10" fmla="*/ 0 h 5486400"/>
              <a:gd name="connsiteX11" fmla="*/ 1284789 w 3553427"/>
              <a:gd name="connsiteY11" fmla="*/ 11574 h 5486400"/>
              <a:gd name="connsiteX12" fmla="*/ 1504708 w 3553427"/>
              <a:gd name="connsiteY12" fmla="*/ 23149 h 5486400"/>
              <a:gd name="connsiteX13" fmla="*/ 2650602 w 3553427"/>
              <a:gd name="connsiteY13" fmla="*/ 34724 h 5486400"/>
              <a:gd name="connsiteX14" fmla="*/ 3553427 w 3553427"/>
              <a:gd name="connsiteY14" fmla="*/ 46298 h 5486400"/>
              <a:gd name="connsiteX0" fmla="*/ 0 w 3553427"/>
              <a:gd name="connsiteY0" fmla="*/ 5486400 h 5486400"/>
              <a:gd name="connsiteX1" fmla="*/ 104172 w 3553427"/>
              <a:gd name="connsiteY1" fmla="*/ 486136 h 5486400"/>
              <a:gd name="connsiteX2" fmla="*/ 115746 w 3553427"/>
              <a:gd name="connsiteY2" fmla="*/ 196769 h 5486400"/>
              <a:gd name="connsiteX3" fmla="*/ 138896 w 3553427"/>
              <a:gd name="connsiteY3" fmla="*/ 162045 h 5486400"/>
              <a:gd name="connsiteX4" fmla="*/ 185195 w 3553427"/>
              <a:gd name="connsiteY4" fmla="*/ 150470 h 5486400"/>
              <a:gd name="connsiteX5" fmla="*/ 219919 w 3553427"/>
              <a:gd name="connsiteY5" fmla="*/ 138896 h 5486400"/>
              <a:gd name="connsiteX6" fmla="*/ 312516 w 3553427"/>
              <a:gd name="connsiteY6" fmla="*/ 115746 h 5486400"/>
              <a:gd name="connsiteX7" fmla="*/ 474562 w 3553427"/>
              <a:gd name="connsiteY7" fmla="*/ 69448 h 5486400"/>
              <a:gd name="connsiteX8" fmla="*/ 625033 w 3553427"/>
              <a:gd name="connsiteY8" fmla="*/ 34724 h 5486400"/>
              <a:gd name="connsiteX9" fmla="*/ 902825 w 3553427"/>
              <a:gd name="connsiteY9" fmla="*/ 0 h 5486400"/>
              <a:gd name="connsiteX10" fmla="*/ 1284789 w 3553427"/>
              <a:gd name="connsiteY10" fmla="*/ 11574 h 5486400"/>
              <a:gd name="connsiteX11" fmla="*/ 1504708 w 3553427"/>
              <a:gd name="connsiteY11" fmla="*/ 23149 h 5486400"/>
              <a:gd name="connsiteX12" fmla="*/ 2650602 w 3553427"/>
              <a:gd name="connsiteY12" fmla="*/ 34724 h 5486400"/>
              <a:gd name="connsiteX13" fmla="*/ 3553427 w 3553427"/>
              <a:gd name="connsiteY13" fmla="*/ 46298 h 5486400"/>
              <a:gd name="connsiteX0" fmla="*/ 0 w 3553427"/>
              <a:gd name="connsiteY0" fmla="*/ 5486400 h 5486400"/>
              <a:gd name="connsiteX1" fmla="*/ 104172 w 3553427"/>
              <a:gd name="connsiteY1" fmla="*/ 486136 h 5486400"/>
              <a:gd name="connsiteX2" fmla="*/ 115746 w 3553427"/>
              <a:gd name="connsiteY2" fmla="*/ 196769 h 5486400"/>
              <a:gd name="connsiteX3" fmla="*/ 138896 w 3553427"/>
              <a:gd name="connsiteY3" fmla="*/ 162045 h 5486400"/>
              <a:gd name="connsiteX4" fmla="*/ 185195 w 3553427"/>
              <a:gd name="connsiteY4" fmla="*/ 150470 h 5486400"/>
              <a:gd name="connsiteX5" fmla="*/ 219919 w 3553427"/>
              <a:gd name="connsiteY5" fmla="*/ 138896 h 5486400"/>
              <a:gd name="connsiteX6" fmla="*/ 474562 w 3553427"/>
              <a:gd name="connsiteY6" fmla="*/ 69448 h 5486400"/>
              <a:gd name="connsiteX7" fmla="*/ 625033 w 3553427"/>
              <a:gd name="connsiteY7" fmla="*/ 34724 h 5486400"/>
              <a:gd name="connsiteX8" fmla="*/ 902825 w 3553427"/>
              <a:gd name="connsiteY8" fmla="*/ 0 h 5486400"/>
              <a:gd name="connsiteX9" fmla="*/ 1284789 w 3553427"/>
              <a:gd name="connsiteY9" fmla="*/ 11574 h 5486400"/>
              <a:gd name="connsiteX10" fmla="*/ 1504708 w 3553427"/>
              <a:gd name="connsiteY10" fmla="*/ 23149 h 5486400"/>
              <a:gd name="connsiteX11" fmla="*/ 2650602 w 3553427"/>
              <a:gd name="connsiteY11" fmla="*/ 34724 h 5486400"/>
              <a:gd name="connsiteX12" fmla="*/ 3553427 w 3553427"/>
              <a:gd name="connsiteY12" fmla="*/ 46298 h 5486400"/>
              <a:gd name="connsiteX0" fmla="*/ 0 w 3553427"/>
              <a:gd name="connsiteY0" fmla="*/ 5489279 h 5489279"/>
              <a:gd name="connsiteX1" fmla="*/ 104172 w 3553427"/>
              <a:gd name="connsiteY1" fmla="*/ 489015 h 5489279"/>
              <a:gd name="connsiteX2" fmla="*/ 115746 w 3553427"/>
              <a:gd name="connsiteY2" fmla="*/ 199648 h 5489279"/>
              <a:gd name="connsiteX3" fmla="*/ 138896 w 3553427"/>
              <a:gd name="connsiteY3" fmla="*/ 164924 h 5489279"/>
              <a:gd name="connsiteX4" fmla="*/ 185195 w 3553427"/>
              <a:gd name="connsiteY4" fmla="*/ 153349 h 5489279"/>
              <a:gd name="connsiteX5" fmla="*/ 219919 w 3553427"/>
              <a:gd name="connsiteY5" fmla="*/ 141775 h 5489279"/>
              <a:gd name="connsiteX6" fmla="*/ 474562 w 3553427"/>
              <a:gd name="connsiteY6" fmla="*/ 72327 h 5489279"/>
              <a:gd name="connsiteX7" fmla="*/ 902825 w 3553427"/>
              <a:gd name="connsiteY7" fmla="*/ 2879 h 5489279"/>
              <a:gd name="connsiteX8" fmla="*/ 1284789 w 3553427"/>
              <a:gd name="connsiteY8" fmla="*/ 14453 h 5489279"/>
              <a:gd name="connsiteX9" fmla="*/ 1504708 w 3553427"/>
              <a:gd name="connsiteY9" fmla="*/ 26028 h 5489279"/>
              <a:gd name="connsiteX10" fmla="*/ 2650602 w 3553427"/>
              <a:gd name="connsiteY10" fmla="*/ 37603 h 5489279"/>
              <a:gd name="connsiteX11" fmla="*/ 3553427 w 3553427"/>
              <a:gd name="connsiteY11" fmla="*/ 49177 h 5489279"/>
              <a:gd name="connsiteX0" fmla="*/ 0 w 3553427"/>
              <a:gd name="connsiteY0" fmla="*/ 5476739 h 5476739"/>
              <a:gd name="connsiteX1" fmla="*/ 104172 w 3553427"/>
              <a:gd name="connsiteY1" fmla="*/ 476475 h 5476739"/>
              <a:gd name="connsiteX2" fmla="*/ 115746 w 3553427"/>
              <a:gd name="connsiteY2" fmla="*/ 187108 h 5476739"/>
              <a:gd name="connsiteX3" fmla="*/ 138896 w 3553427"/>
              <a:gd name="connsiteY3" fmla="*/ 152384 h 5476739"/>
              <a:gd name="connsiteX4" fmla="*/ 185195 w 3553427"/>
              <a:gd name="connsiteY4" fmla="*/ 140809 h 5476739"/>
              <a:gd name="connsiteX5" fmla="*/ 219919 w 3553427"/>
              <a:gd name="connsiteY5" fmla="*/ 129235 h 5476739"/>
              <a:gd name="connsiteX6" fmla="*/ 474562 w 3553427"/>
              <a:gd name="connsiteY6" fmla="*/ 59787 h 5476739"/>
              <a:gd name="connsiteX7" fmla="*/ 1284789 w 3553427"/>
              <a:gd name="connsiteY7" fmla="*/ 1913 h 5476739"/>
              <a:gd name="connsiteX8" fmla="*/ 1504708 w 3553427"/>
              <a:gd name="connsiteY8" fmla="*/ 13488 h 5476739"/>
              <a:gd name="connsiteX9" fmla="*/ 2650602 w 3553427"/>
              <a:gd name="connsiteY9" fmla="*/ 25063 h 5476739"/>
              <a:gd name="connsiteX10" fmla="*/ 3553427 w 3553427"/>
              <a:gd name="connsiteY10" fmla="*/ 36637 h 5476739"/>
              <a:gd name="connsiteX0" fmla="*/ 0 w 3553427"/>
              <a:gd name="connsiteY0" fmla="*/ 5463251 h 5463251"/>
              <a:gd name="connsiteX1" fmla="*/ 104172 w 3553427"/>
              <a:gd name="connsiteY1" fmla="*/ 462987 h 5463251"/>
              <a:gd name="connsiteX2" fmla="*/ 115746 w 3553427"/>
              <a:gd name="connsiteY2" fmla="*/ 173620 h 5463251"/>
              <a:gd name="connsiteX3" fmla="*/ 138896 w 3553427"/>
              <a:gd name="connsiteY3" fmla="*/ 138896 h 5463251"/>
              <a:gd name="connsiteX4" fmla="*/ 185195 w 3553427"/>
              <a:gd name="connsiteY4" fmla="*/ 127321 h 5463251"/>
              <a:gd name="connsiteX5" fmla="*/ 219919 w 3553427"/>
              <a:gd name="connsiteY5" fmla="*/ 115747 h 5463251"/>
              <a:gd name="connsiteX6" fmla="*/ 474562 w 3553427"/>
              <a:gd name="connsiteY6" fmla="*/ 46299 h 5463251"/>
              <a:gd name="connsiteX7" fmla="*/ 1504708 w 3553427"/>
              <a:gd name="connsiteY7" fmla="*/ 0 h 5463251"/>
              <a:gd name="connsiteX8" fmla="*/ 2650602 w 3553427"/>
              <a:gd name="connsiteY8" fmla="*/ 11575 h 5463251"/>
              <a:gd name="connsiteX9" fmla="*/ 3553427 w 3553427"/>
              <a:gd name="connsiteY9" fmla="*/ 23149 h 5463251"/>
              <a:gd name="connsiteX0" fmla="*/ 0 w 3553427"/>
              <a:gd name="connsiteY0" fmla="*/ 5455339 h 5455339"/>
              <a:gd name="connsiteX1" fmla="*/ 104172 w 3553427"/>
              <a:gd name="connsiteY1" fmla="*/ 455075 h 5455339"/>
              <a:gd name="connsiteX2" fmla="*/ 115746 w 3553427"/>
              <a:gd name="connsiteY2" fmla="*/ 165708 h 5455339"/>
              <a:gd name="connsiteX3" fmla="*/ 138896 w 3553427"/>
              <a:gd name="connsiteY3" fmla="*/ 130984 h 5455339"/>
              <a:gd name="connsiteX4" fmla="*/ 185195 w 3553427"/>
              <a:gd name="connsiteY4" fmla="*/ 119409 h 5455339"/>
              <a:gd name="connsiteX5" fmla="*/ 219919 w 3553427"/>
              <a:gd name="connsiteY5" fmla="*/ 107835 h 5455339"/>
              <a:gd name="connsiteX6" fmla="*/ 474562 w 3553427"/>
              <a:gd name="connsiteY6" fmla="*/ 38387 h 5455339"/>
              <a:gd name="connsiteX7" fmla="*/ 2650602 w 3553427"/>
              <a:gd name="connsiteY7" fmla="*/ 3663 h 5455339"/>
              <a:gd name="connsiteX8" fmla="*/ 3553427 w 3553427"/>
              <a:gd name="connsiteY8" fmla="*/ 15237 h 5455339"/>
              <a:gd name="connsiteX0" fmla="*/ 0 w 3553427"/>
              <a:gd name="connsiteY0" fmla="*/ 5455339 h 5455339"/>
              <a:gd name="connsiteX1" fmla="*/ 104172 w 3553427"/>
              <a:gd name="connsiteY1" fmla="*/ 455075 h 5455339"/>
              <a:gd name="connsiteX2" fmla="*/ 115746 w 3553427"/>
              <a:gd name="connsiteY2" fmla="*/ 165708 h 5455339"/>
              <a:gd name="connsiteX3" fmla="*/ 138896 w 3553427"/>
              <a:gd name="connsiteY3" fmla="*/ 130984 h 5455339"/>
              <a:gd name="connsiteX4" fmla="*/ 185195 w 3553427"/>
              <a:gd name="connsiteY4" fmla="*/ 119409 h 5455339"/>
              <a:gd name="connsiteX5" fmla="*/ 474562 w 3553427"/>
              <a:gd name="connsiteY5" fmla="*/ 38387 h 5455339"/>
              <a:gd name="connsiteX6" fmla="*/ 2650602 w 3553427"/>
              <a:gd name="connsiteY6" fmla="*/ 3663 h 5455339"/>
              <a:gd name="connsiteX7" fmla="*/ 3553427 w 3553427"/>
              <a:gd name="connsiteY7" fmla="*/ 15237 h 5455339"/>
              <a:gd name="connsiteX0" fmla="*/ 0 w 3553427"/>
              <a:gd name="connsiteY0" fmla="*/ 5730079 h 5730079"/>
              <a:gd name="connsiteX1" fmla="*/ 104172 w 3553427"/>
              <a:gd name="connsiteY1" fmla="*/ 729815 h 5730079"/>
              <a:gd name="connsiteX2" fmla="*/ 115746 w 3553427"/>
              <a:gd name="connsiteY2" fmla="*/ 440448 h 5730079"/>
              <a:gd name="connsiteX3" fmla="*/ 138896 w 3553427"/>
              <a:gd name="connsiteY3" fmla="*/ 405724 h 5730079"/>
              <a:gd name="connsiteX4" fmla="*/ 266218 w 3553427"/>
              <a:gd name="connsiteY4" fmla="*/ 610 h 5730079"/>
              <a:gd name="connsiteX5" fmla="*/ 474562 w 3553427"/>
              <a:gd name="connsiteY5" fmla="*/ 313127 h 5730079"/>
              <a:gd name="connsiteX6" fmla="*/ 2650602 w 3553427"/>
              <a:gd name="connsiteY6" fmla="*/ 278403 h 5730079"/>
              <a:gd name="connsiteX7" fmla="*/ 3553427 w 3553427"/>
              <a:gd name="connsiteY7" fmla="*/ 289977 h 5730079"/>
              <a:gd name="connsiteX0" fmla="*/ 140733 w 3694160"/>
              <a:gd name="connsiteY0" fmla="*/ 5800764 h 5800764"/>
              <a:gd name="connsiteX1" fmla="*/ 244905 w 3694160"/>
              <a:gd name="connsiteY1" fmla="*/ 800500 h 5800764"/>
              <a:gd name="connsiteX2" fmla="*/ 256479 w 3694160"/>
              <a:gd name="connsiteY2" fmla="*/ 511133 h 5800764"/>
              <a:gd name="connsiteX3" fmla="*/ 1837 w 3694160"/>
              <a:gd name="connsiteY3" fmla="*/ 36571 h 5800764"/>
              <a:gd name="connsiteX4" fmla="*/ 406951 w 3694160"/>
              <a:gd name="connsiteY4" fmla="*/ 71295 h 5800764"/>
              <a:gd name="connsiteX5" fmla="*/ 615295 w 3694160"/>
              <a:gd name="connsiteY5" fmla="*/ 383812 h 5800764"/>
              <a:gd name="connsiteX6" fmla="*/ 2791335 w 3694160"/>
              <a:gd name="connsiteY6" fmla="*/ 349088 h 5800764"/>
              <a:gd name="connsiteX7" fmla="*/ 3694160 w 3694160"/>
              <a:gd name="connsiteY7" fmla="*/ 360662 h 5800764"/>
              <a:gd name="connsiteX0" fmla="*/ 200062 w 3753489"/>
              <a:gd name="connsiteY0" fmla="*/ 5805893 h 5805893"/>
              <a:gd name="connsiteX1" fmla="*/ 304234 w 3753489"/>
              <a:gd name="connsiteY1" fmla="*/ 805629 h 5805893"/>
              <a:gd name="connsiteX2" fmla="*/ 26441 w 3753489"/>
              <a:gd name="connsiteY2" fmla="*/ 585711 h 5805893"/>
              <a:gd name="connsiteX3" fmla="*/ 61166 w 3753489"/>
              <a:gd name="connsiteY3" fmla="*/ 41700 h 5805893"/>
              <a:gd name="connsiteX4" fmla="*/ 466280 w 3753489"/>
              <a:gd name="connsiteY4" fmla="*/ 76424 h 5805893"/>
              <a:gd name="connsiteX5" fmla="*/ 674624 w 3753489"/>
              <a:gd name="connsiteY5" fmla="*/ 388941 h 5805893"/>
              <a:gd name="connsiteX6" fmla="*/ 2850664 w 3753489"/>
              <a:gd name="connsiteY6" fmla="*/ 354217 h 5805893"/>
              <a:gd name="connsiteX7" fmla="*/ 3753489 w 3753489"/>
              <a:gd name="connsiteY7" fmla="*/ 365791 h 5805893"/>
              <a:gd name="connsiteX0" fmla="*/ 140958 w 3694385"/>
              <a:gd name="connsiteY0" fmla="*/ 5822151 h 5822151"/>
              <a:gd name="connsiteX1" fmla="*/ 245130 w 3694385"/>
              <a:gd name="connsiteY1" fmla="*/ 821887 h 5822151"/>
              <a:gd name="connsiteX2" fmla="*/ 2062 w 3694385"/>
              <a:gd name="connsiteY2" fmla="*/ 57958 h 5822151"/>
              <a:gd name="connsiteX3" fmla="*/ 407176 w 3694385"/>
              <a:gd name="connsiteY3" fmla="*/ 92682 h 5822151"/>
              <a:gd name="connsiteX4" fmla="*/ 615520 w 3694385"/>
              <a:gd name="connsiteY4" fmla="*/ 405199 h 5822151"/>
              <a:gd name="connsiteX5" fmla="*/ 2791560 w 3694385"/>
              <a:gd name="connsiteY5" fmla="*/ 370475 h 5822151"/>
              <a:gd name="connsiteX6" fmla="*/ 3694385 w 3694385"/>
              <a:gd name="connsiteY6" fmla="*/ 382049 h 5822151"/>
              <a:gd name="connsiteX0" fmla="*/ 140958 w 3694385"/>
              <a:gd name="connsiteY0" fmla="*/ 5822151 h 5822151"/>
              <a:gd name="connsiteX1" fmla="*/ 245130 w 3694385"/>
              <a:gd name="connsiteY1" fmla="*/ 821887 h 5822151"/>
              <a:gd name="connsiteX2" fmla="*/ 2062 w 3694385"/>
              <a:gd name="connsiteY2" fmla="*/ 57958 h 5822151"/>
              <a:gd name="connsiteX3" fmla="*/ 407176 w 3694385"/>
              <a:gd name="connsiteY3" fmla="*/ 92682 h 5822151"/>
              <a:gd name="connsiteX4" fmla="*/ 615520 w 3694385"/>
              <a:gd name="connsiteY4" fmla="*/ 405199 h 5822151"/>
              <a:gd name="connsiteX5" fmla="*/ 3694385 w 3694385"/>
              <a:gd name="connsiteY5" fmla="*/ 382049 h 5822151"/>
              <a:gd name="connsiteX0" fmla="*/ 144195 w 3697622"/>
              <a:gd name="connsiteY0" fmla="*/ 5822679 h 5822679"/>
              <a:gd name="connsiteX1" fmla="*/ 176930 w 3697622"/>
              <a:gd name="connsiteY1" fmla="*/ 829559 h 5822679"/>
              <a:gd name="connsiteX2" fmla="*/ 5299 w 3697622"/>
              <a:gd name="connsiteY2" fmla="*/ 58486 h 5822679"/>
              <a:gd name="connsiteX3" fmla="*/ 410413 w 3697622"/>
              <a:gd name="connsiteY3" fmla="*/ 93210 h 5822679"/>
              <a:gd name="connsiteX4" fmla="*/ 618757 w 3697622"/>
              <a:gd name="connsiteY4" fmla="*/ 405727 h 5822679"/>
              <a:gd name="connsiteX5" fmla="*/ 3697622 w 3697622"/>
              <a:gd name="connsiteY5" fmla="*/ 382577 h 5822679"/>
              <a:gd name="connsiteX0" fmla="*/ 0 w 3553427"/>
              <a:gd name="connsiteY0" fmla="*/ 5739556 h 5739556"/>
              <a:gd name="connsiteX1" fmla="*/ 32735 w 3553427"/>
              <a:gd name="connsiteY1" fmla="*/ 746436 h 5739556"/>
              <a:gd name="connsiteX2" fmla="*/ 61129 w 3553427"/>
              <a:gd name="connsiteY2" fmla="*/ 139669 h 5739556"/>
              <a:gd name="connsiteX3" fmla="*/ 266218 w 3553427"/>
              <a:gd name="connsiteY3" fmla="*/ 10087 h 5739556"/>
              <a:gd name="connsiteX4" fmla="*/ 474562 w 3553427"/>
              <a:gd name="connsiteY4" fmla="*/ 322604 h 5739556"/>
              <a:gd name="connsiteX5" fmla="*/ 3553427 w 3553427"/>
              <a:gd name="connsiteY5" fmla="*/ 299454 h 5739556"/>
              <a:gd name="connsiteX0" fmla="*/ 11748 w 3565175"/>
              <a:gd name="connsiteY0" fmla="*/ 5766014 h 5766014"/>
              <a:gd name="connsiteX1" fmla="*/ 1621 w 3565175"/>
              <a:gd name="connsiteY1" fmla="*/ 1458694 h 5766014"/>
              <a:gd name="connsiteX2" fmla="*/ 72877 w 3565175"/>
              <a:gd name="connsiteY2" fmla="*/ 166127 h 5766014"/>
              <a:gd name="connsiteX3" fmla="*/ 277966 w 3565175"/>
              <a:gd name="connsiteY3" fmla="*/ 36545 h 5766014"/>
              <a:gd name="connsiteX4" fmla="*/ 486310 w 3565175"/>
              <a:gd name="connsiteY4" fmla="*/ 349062 h 5766014"/>
              <a:gd name="connsiteX5" fmla="*/ 3565175 w 3565175"/>
              <a:gd name="connsiteY5" fmla="*/ 325912 h 5766014"/>
              <a:gd name="connsiteX0" fmla="*/ 25746 w 3579173"/>
              <a:gd name="connsiteY0" fmla="*/ 5729492 h 5729492"/>
              <a:gd name="connsiteX1" fmla="*/ 15619 w 3579173"/>
              <a:gd name="connsiteY1" fmla="*/ 1422172 h 5729492"/>
              <a:gd name="connsiteX2" fmla="*/ 22582 w 3579173"/>
              <a:gd name="connsiteY2" fmla="*/ 329630 h 5729492"/>
              <a:gd name="connsiteX3" fmla="*/ 291964 w 3579173"/>
              <a:gd name="connsiteY3" fmla="*/ 23 h 5729492"/>
              <a:gd name="connsiteX4" fmla="*/ 500308 w 3579173"/>
              <a:gd name="connsiteY4" fmla="*/ 312540 h 5729492"/>
              <a:gd name="connsiteX5" fmla="*/ 3579173 w 3579173"/>
              <a:gd name="connsiteY5" fmla="*/ 289390 h 5729492"/>
              <a:gd name="connsiteX0" fmla="*/ 20530 w 3573957"/>
              <a:gd name="connsiteY0" fmla="*/ 5499332 h 5499332"/>
              <a:gd name="connsiteX1" fmla="*/ 10403 w 3573957"/>
              <a:gd name="connsiteY1" fmla="*/ 1192012 h 5499332"/>
              <a:gd name="connsiteX2" fmla="*/ 17366 w 3573957"/>
              <a:gd name="connsiteY2" fmla="*/ 99470 h 5499332"/>
              <a:gd name="connsiteX3" fmla="*/ 215310 w 3573957"/>
              <a:gd name="connsiteY3" fmla="*/ 48469 h 5499332"/>
              <a:gd name="connsiteX4" fmla="*/ 495092 w 3573957"/>
              <a:gd name="connsiteY4" fmla="*/ 82380 h 5499332"/>
              <a:gd name="connsiteX5" fmla="*/ 3573957 w 3573957"/>
              <a:gd name="connsiteY5" fmla="*/ 59230 h 5499332"/>
              <a:gd name="connsiteX0" fmla="*/ 20530 w 3573957"/>
              <a:gd name="connsiteY0" fmla="*/ 5498987 h 5498987"/>
              <a:gd name="connsiteX1" fmla="*/ 10403 w 3573957"/>
              <a:gd name="connsiteY1" fmla="*/ 1191667 h 5498987"/>
              <a:gd name="connsiteX2" fmla="*/ 17366 w 3573957"/>
              <a:gd name="connsiteY2" fmla="*/ 99125 h 5498987"/>
              <a:gd name="connsiteX3" fmla="*/ 215310 w 3573957"/>
              <a:gd name="connsiteY3" fmla="*/ 48124 h 5498987"/>
              <a:gd name="connsiteX4" fmla="*/ 1223754 w 3573957"/>
              <a:gd name="connsiteY4" fmla="*/ 74892 h 5498987"/>
              <a:gd name="connsiteX5" fmla="*/ 3573957 w 3573957"/>
              <a:gd name="connsiteY5" fmla="*/ 58885 h 5498987"/>
              <a:gd name="connsiteX0" fmla="*/ 23654 w 3577081"/>
              <a:gd name="connsiteY0" fmla="*/ 5508651 h 5508651"/>
              <a:gd name="connsiteX1" fmla="*/ 13527 w 3577081"/>
              <a:gd name="connsiteY1" fmla="*/ 1201331 h 5508651"/>
              <a:gd name="connsiteX2" fmla="*/ 20490 w 3577081"/>
              <a:gd name="connsiteY2" fmla="*/ 108789 h 5508651"/>
              <a:gd name="connsiteX3" fmla="*/ 261296 w 3577081"/>
              <a:gd name="connsiteY3" fmla="*/ 36356 h 5508651"/>
              <a:gd name="connsiteX4" fmla="*/ 1226878 w 3577081"/>
              <a:gd name="connsiteY4" fmla="*/ 84556 h 5508651"/>
              <a:gd name="connsiteX5" fmla="*/ 3577081 w 3577081"/>
              <a:gd name="connsiteY5" fmla="*/ 68549 h 5508651"/>
              <a:gd name="connsiteX0" fmla="*/ 34640 w 3588067"/>
              <a:gd name="connsiteY0" fmla="*/ 5482186 h 5482186"/>
              <a:gd name="connsiteX1" fmla="*/ 24513 w 3588067"/>
              <a:gd name="connsiteY1" fmla="*/ 1174866 h 5482186"/>
              <a:gd name="connsiteX2" fmla="*/ 17188 w 3588067"/>
              <a:gd name="connsiteY2" fmla="*/ 282349 h 5482186"/>
              <a:gd name="connsiteX3" fmla="*/ 272282 w 3588067"/>
              <a:gd name="connsiteY3" fmla="*/ 9891 h 5482186"/>
              <a:gd name="connsiteX4" fmla="*/ 1237864 w 3588067"/>
              <a:gd name="connsiteY4" fmla="*/ 58091 h 5482186"/>
              <a:gd name="connsiteX5" fmla="*/ 3588067 w 3588067"/>
              <a:gd name="connsiteY5" fmla="*/ 42084 h 5482186"/>
              <a:gd name="connsiteX0" fmla="*/ 18259 w 3571686"/>
              <a:gd name="connsiteY0" fmla="*/ 5482186 h 5482186"/>
              <a:gd name="connsiteX1" fmla="*/ 8132 w 3571686"/>
              <a:gd name="connsiteY1" fmla="*/ 1174866 h 5482186"/>
              <a:gd name="connsiteX2" fmla="*/ 807 w 3571686"/>
              <a:gd name="connsiteY2" fmla="*/ 282349 h 5482186"/>
              <a:gd name="connsiteX3" fmla="*/ 255901 w 3571686"/>
              <a:gd name="connsiteY3" fmla="*/ 9891 h 5482186"/>
              <a:gd name="connsiteX4" fmla="*/ 1221483 w 3571686"/>
              <a:gd name="connsiteY4" fmla="*/ 58091 h 5482186"/>
              <a:gd name="connsiteX5" fmla="*/ 3571686 w 3571686"/>
              <a:gd name="connsiteY5" fmla="*/ 42084 h 5482186"/>
              <a:gd name="connsiteX0" fmla="*/ 22007 w 3575434"/>
              <a:gd name="connsiteY0" fmla="*/ 5482186 h 5482186"/>
              <a:gd name="connsiteX1" fmla="*/ 11880 w 3575434"/>
              <a:gd name="connsiteY1" fmla="*/ 1174866 h 5482186"/>
              <a:gd name="connsiteX2" fmla="*/ 4555 w 3575434"/>
              <a:gd name="connsiteY2" fmla="*/ 282349 h 5482186"/>
              <a:gd name="connsiteX3" fmla="*/ 259649 w 3575434"/>
              <a:gd name="connsiteY3" fmla="*/ 9891 h 5482186"/>
              <a:gd name="connsiteX4" fmla="*/ 1225231 w 3575434"/>
              <a:gd name="connsiteY4" fmla="*/ 58091 h 5482186"/>
              <a:gd name="connsiteX5" fmla="*/ 3575434 w 3575434"/>
              <a:gd name="connsiteY5" fmla="*/ 42084 h 5482186"/>
              <a:gd name="connsiteX0" fmla="*/ 33586 w 3587013"/>
              <a:gd name="connsiteY0" fmla="*/ 5440102 h 5440102"/>
              <a:gd name="connsiteX1" fmla="*/ 23459 w 3587013"/>
              <a:gd name="connsiteY1" fmla="*/ 1132782 h 5440102"/>
              <a:gd name="connsiteX2" fmla="*/ 16134 w 3587013"/>
              <a:gd name="connsiteY2" fmla="*/ 240265 h 5440102"/>
              <a:gd name="connsiteX3" fmla="*/ 256941 w 3587013"/>
              <a:gd name="connsiteY3" fmla="*/ 39245 h 5440102"/>
              <a:gd name="connsiteX4" fmla="*/ 1236810 w 3587013"/>
              <a:gd name="connsiteY4" fmla="*/ 16007 h 5440102"/>
              <a:gd name="connsiteX5" fmla="*/ 3587013 w 3587013"/>
              <a:gd name="connsiteY5" fmla="*/ 0 h 5440102"/>
              <a:gd name="connsiteX0" fmla="*/ 33586 w 3587013"/>
              <a:gd name="connsiteY0" fmla="*/ 5462775 h 5462775"/>
              <a:gd name="connsiteX1" fmla="*/ 23459 w 3587013"/>
              <a:gd name="connsiteY1" fmla="*/ 1155455 h 5462775"/>
              <a:gd name="connsiteX2" fmla="*/ 16134 w 3587013"/>
              <a:gd name="connsiteY2" fmla="*/ 262938 h 5462775"/>
              <a:gd name="connsiteX3" fmla="*/ 256941 w 3587013"/>
              <a:gd name="connsiteY3" fmla="*/ 11912 h 5462775"/>
              <a:gd name="connsiteX4" fmla="*/ 1236810 w 3587013"/>
              <a:gd name="connsiteY4" fmla="*/ 38680 h 5462775"/>
              <a:gd name="connsiteX5" fmla="*/ 3587013 w 3587013"/>
              <a:gd name="connsiteY5" fmla="*/ 22673 h 5462775"/>
              <a:gd name="connsiteX0" fmla="*/ 33586 w 3587013"/>
              <a:gd name="connsiteY0" fmla="*/ 5451186 h 5451186"/>
              <a:gd name="connsiteX1" fmla="*/ 23459 w 3587013"/>
              <a:gd name="connsiteY1" fmla="*/ 1143866 h 5451186"/>
              <a:gd name="connsiteX2" fmla="*/ 16134 w 3587013"/>
              <a:gd name="connsiteY2" fmla="*/ 251349 h 5451186"/>
              <a:gd name="connsiteX3" fmla="*/ 256941 w 3587013"/>
              <a:gd name="connsiteY3" fmla="*/ 323 h 5451186"/>
              <a:gd name="connsiteX4" fmla="*/ 1236810 w 3587013"/>
              <a:gd name="connsiteY4" fmla="*/ 27091 h 5451186"/>
              <a:gd name="connsiteX5" fmla="*/ 3587013 w 3587013"/>
              <a:gd name="connsiteY5" fmla="*/ 11084 h 5451186"/>
              <a:gd name="connsiteX0" fmla="*/ 33586 w 3587013"/>
              <a:gd name="connsiteY0" fmla="*/ 5468131 h 5468131"/>
              <a:gd name="connsiteX1" fmla="*/ 23459 w 3587013"/>
              <a:gd name="connsiteY1" fmla="*/ 1160811 h 5468131"/>
              <a:gd name="connsiteX2" fmla="*/ 16134 w 3587013"/>
              <a:gd name="connsiteY2" fmla="*/ 268294 h 5468131"/>
              <a:gd name="connsiteX3" fmla="*/ 256941 w 3587013"/>
              <a:gd name="connsiteY3" fmla="*/ 17268 h 5468131"/>
              <a:gd name="connsiteX4" fmla="*/ 1243953 w 3587013"/>
              <a:gd name="connsiteY4" fmla="*/ 22604 h 5468131"/>
              <a:gd name="connsiteX5" fmla="*/ 3587013 w 3587013"/>
              <a:gd name="connsiteY5" fmla="*/ 28029 h 5468131"/>
              <a:gd name="connsiteX0" fmla="*/ 33586 w 3587013"/>
              <a:gd name="connsiteY0" fmla="*/ 5476487 h 5476487"/>
              <a:gd name="connsiteX1" fmla="*/ 23459 w 3587013"/>
              <a:gd name="connsiteY1" fmla="*/ 1169167 h 5476487"/>
              <a:gd name="connsiteX2" fmla="*/ 16134 w 3587013"/>
              <a:gd name="connsiteY2" fmla="*/ 276650 h 5476487"/>
              <a:gd name="connsiteX3" fmla="*/ 256941 w 3587013"/>
              <a:gd name="connsiteY3" fmla="*/ 25624 h 5476487"/>
              <a:gd name="connsiteX4" fmla="*/ 1251097 w 3587013"/>
              <a:gd name="connsiteY4" fmla="*/ 9529 h 5476487"/>
              <a:gd name="connsiteX5" fmla="*/ 3587013 w 3587013"/>
              <a:gd name="connsiteY5" fmla="*/ 36385 h 5476487"/>
              <a:gd name="connsiteX0" fmla="*/ 33586 w 3594157"/>
              <a:gd name="connsiteY0" fmla="*/ 5475329 h 5475329"/>
              <a:gd name="connsiteX1" fmla="*/ 23459 w 3594157"/>
              <a:gd name="connsiteY1" fmla="*/ 1168009 h 5475329"/>
              <a:gd name="connsiteX2" fmla="*/ 16134 w 3594157"/>
              <a:gd name="connsiteY2" fmla="*/ 275492 h 5475329"/>
              <a:gd name="connsiteX3" fmla="*/ 256941 w 3594157"/>
              <a:gd name="connsiteY3" fmla="*/ 24466 h 5475329"/>
              <a:gd name="connsiteX4" fmla="*/ 1251097 w 3594157"/>
              <a:gd name="connsiteY4" fmla="*/ 8371 h 5475329"/>
              <a:gd name="connsiteX5" fmla="*/ 3594157 w 3594157"/>
              <a:gd name="connsiteY5" fmla="*/ 13796 h 5475329"/>
              <a:gd name="connsiteX0" fmla="*/ 17460 w 3578031"/>
              <a:gd name="connsiteY0" fmla="*/ 5475329 h 5475329"/>
              <a:gd name="connsiteX1" fmla="*/ 7333 w 3578031"/>
              <a:gd name="connsiteY1" fmla="*/ 1168009 h 5475329"/>
              <a:gd name="connsiteX2" fmla="*/ 8 w 3578031"/>
              <a:gd name="connsiteY2" fmla="*/ 275492 h 5475329"/>
              <a:gd name="connsiteX3" fmla="*/ 240815 w 3578031"/>
              <a:gd name="connsiteY3" fmla="*/ 24466 h 5475329"/>
              <a:gd name="connsiteX4" fmla="*/ 1234971 w 3578031"/>
              <a:gd name="connsiteY4" fmla="*/ 8371 h 5475329"/>
              <a:gd name="connsiteX5" fmla="*/ 3578031 w 3578031"/>
              <a:gd name="connsiteY5" fmla="*/ 13796 h 5475329"/>
              <a:gd name="connsiteX0" fmla="*/ 12518 w 3573089"/>
              <a:gd name="connsiteY0" fmla="*/ 5489541 h 5489541"/>
              <a:gd name="connsiteX1" fmla="*/ 2391 w 3573089"/>
              <a:gd name="connsiteY1" fmla="*/ 1182221 h 5489541"/>
              <a:gd name="connsiteX2" fmla="*/ 9 w 3573089"/>
              <a:gd name="connsiteY2" fmla="*/ 487412 h 5489541"/>
              <a:gd name="connsiteX3" fmla="*/ 235873 w 3573089"/>
              <a:gd name="connsiteY3" fmla="*/ 38678 h 5489541"/>
              <a:gd name="connsiteX4" fmla="*/ 1230029 w 3573089"/>
              <a:gd name="connsiteY4" fmla="*/ 22583 h 5489541"/>
              <a:gd name="connsiteX5" fmla="*/ 3573089 w 3573089"/>
              <a:gd name="connsiteY5" fmla="*/ 28008 h 5489541"/>
              <a:gd name="connsiteX0" fmla="*/ 12522 w 3573093"/>
              <a:gd name="connsiteY0" fmla="*/ 5466958 h 5466958"/>
              <a:gd name="connsiteX1" fmla="*/ 2395 w 3573093"/>
              <a:gd name="connsiteY1" fmla="*/ 1159638 h 5466958"/>
              <a:gd name="connsiteX2" fmla="*/ 13 w 3573093"/>
              <a:gd name="connsiteY2" fmla="*/ 464829 h 5466958"/>
              <a:gd name="connsiteX3" fmla="*/ 235877 w 3573093"/>
              <a:gd name="connsiteY3" fmla="*/ 16095 h 5466958"/>
              <a:gd name="connsiteX4" fmla="*/ 1230033 w 3573093"/>
              <a:gd name="connsiteY4" fmla="*/ 0 h 5466958"/>
              <a:gd name="connsiteX5" fmla="*/ 3573093 w 3573093"/>
              <a:gd name="connsiteY5" fmla="*/ 5425 h 5466958"/>
              <a:gd name="connsiteX0" fmla="*/ 43929 w 3604500"/>
              <a:gd name="connsiteY0" fmla="*/ 5466958 h 5466958"/>
              <a:gd name="connsiteX1" fmla="*/ 33802 w 3604500"/>
              <a:gd name="connsiteY1" fmla="*/ 1159638 h 5466958"/>
              <a:gd name="connsiteX2" fmla="*/ 31420 w 3604500"/>
              <a:gd name="connsiteY2" fmla="*/ 464829 h 5466958"/>
              <a:gd name="connsiteX3" fmla="*/ 460049 w 3604500"/>
              <a:gd name="connsiteY3" fmla="*/ 16095 h 5466958"/>
              <a:gd name="connsiteX4" fmla="*/ 1261440 w 3604500"/>
              <a:gd name="connsiteY4" fmla="*/ 0 h 5466958"/>
              <a:gd name="connsiteX5" fmla="*/ 3604500 w 3604500"/>
              <a:gd name="connsiteY5" fmla="*/ 5425 h 5466958"/>
              <a:gd name="connsiteX0" fmla="*/ 43929 w 3604500"/>
              <a:gd name="connsiteY0" fmla="*/ 5466958 h 5466958"/>
              <a:gd name="connsiteX1" fmla="*/ 33802 w 3604500"/>
              <a:gd name="connsiteY1" fmla="*/ 1159638 h 5466958"/>
              <a:gd name="connsiteX2" fmla="*/ 31420 w 3604500"/>
              <a:gd name="connsiteY2" fmla="*/ 464829 h 5466958"/>
              <a:gd name="connsiteX3" fmla="*/ 460049 w 3604500"/>
              <a:gd name="connsiteY3" fmla="*/ 16095 h 5466958"/>
              <a:gd name="connsiteX4" fmla="*/ 1261440 w 3604500"/>
              <a:gd name="connsiteY4" fmla="*/ 0 h 5466958"/>
              <a:gd name="connsiteX5" fmla="*/ 3604500 w 3604500"/>
              <a:gd name="connsiteY5" fmla="*/ 5425 h 5466958"/>
              <a:gd name="connsiteX0" fmla="*/ 19856 w 3580427"/>
              <a:gd name="connsiteY0" fmla="*/ 5466958 h 5466958"/>
              <a:gd name="connsiteX1" fmla="*/ 9729 w 3580427"/>
              <a:gd name="connsiteY1" fmla="*/ 1159638 h 5466958"/>
              <a:gd name="connsiteX2" fmla="*/ 7347 w 3580427"/>
              <a:gd name="connsiteY2" fmla="*/ 464829 h 5466958"/>
              <a:gd name="connsiteX3" fmla="*/ 435976 w 3580427"/>
              <a:gd name="connsiteY3" fmla="*/ 16095 h 5466958"/>
              <a:gd name="connsiteX4" fmla="*/ 1237367 w 3580427"/>
              <a:gd name="connsiteY4" fmla="*/ 0 h 5466958"/>
              <a:gd name="connsiteX5" fmla="*/ 3580427 w 3580427"/>
              <a:gd name="connsiteY5" fmla="*/ 5425 h 5466958"/>
              <a:gd name="connsiteX0" fmla="*/ 14509 w 3575080"/>
              <a:gd name="connsiteY0" fmla="*/ 5466958 h 5466958"/>
              <a:gd name="connsiteX1" fmla="*/ 4382 w 3575080"/>
              <a:gd name="connsiteY1" fmla="*/ 1159638 h 5466958"/>
              <a:gd name="connsiteX2" fmla="*/ 2000 w 3575080"/>
              <a:gd name="connsiteY2" fmla="*/ 464829 h 5466958"/>
              <a:gd name="connsiteX3" fmla="*/ 430629 w 3575080"/>
              <a:gd name="connsiteY3" fmla="*/ 16095 h 5466958"/>
              <a:gd name="connsiteX4" fmla="*/ 1232020 w 3575080"/>
              <a:gd name="connsiteY4" fmla="*/ 0 h 5466958"/>
              <a:gd name="connsiteX5" fmla="*/ 3575080 w 3575080"/>
              <a:gd name="connsiteY5" fmla="*/ 5425 h 5466958"/>
              <a:gd name="connsiteX0" fmla="*/ 14075 w 3574646"/>
              <a:gd name="connsiteY0" fmla="*/ 5466958 h 5466958"/>
              <a:gd name="connsiteX1" fmla="*/ 3948 w 3574646"/>
              <a:gd name="connsiteY1" fmla="*/ 1159638 h 5466958"/>
              <a:gd name="connsiteX2" fmla="*/ 1566 w 3574646"/>
              <a:gd name="connsiteY2" fmla="*/ 464829 h 5466958"/>
              <a:gd name="connsiteX3" fmla="*/ 430195 w 3574646"/>
              <a:gd name="connsiteY3" fmla="*/ 16095 h 5466958"/>
              <a:gd name="connsiteX4" fmla="*/ 1231586 w 3574646"/>
              <a:gd name="connsiteY4" fmla="*/ 0 h 5466958"/>
              <a:gd name="connsiteX5" fmla="*/ 3574646 w 3574646"/>
              <a:gd name="connsiteY5" fmla="*/ 5425 h 5466958"/>
              <a:gd name="connsiteX0" fmla="*/ 14075 w 3574646"/>
              <a:gd name="connsiteY0" fmla="*/ 5526270 h 5526270"/>
              <a:gd name="connsiteX1" fmla="*/ 3948 w 3574646"/>
              <a:gd name="connsiteY1" fmla="*/ 1218950 h 5526270"/>
              <a:gd name="connsiteX2" fmla="*/ 1566 w 3574646"/>
              <a:gd name="connsiteY2" fmla="*/ 524141 h 5526270"/>
              <a:gd name="connsiteX3" fmla="*/ 430195 w 3574646"/>
              <a:gd name="connsiteY3" fmla="*/ 75407 h 5526270"/>
              <a:gd name="connsiteX4" fmla="*/ 2155872 w 3574646"/>
              <a:gd name="connsiteY4" fmla="*/ 0 h 5526270"/>
              <a:gd name="connsiteX5" fmla="*/ 3574646 w 3574646"/>
              <a:gd name="connsiteY5" fmla="*/ 64737 h 5526270"/>
              <a:gd name="connsiteX0" fmla="*/ 31897 w 3592468"/>
              <a:gd name="connsiteY0" fmla="*/ 5487335 h 5487335"/>
              <a:gd name="connsiteX1" fmla="*/ 21770 w 3592468"/>
              <a:gd name="connsiteY1" fmla="*/ 1180015 h 5487335"/>
              <a:gd name="connsiteX2" fmla="*/ 19388 w 3592468"/>
              <a:gd name="connsiteY2" fmla="*/ 485206 h 5487335"/>
              <a:gd name="connsiteX3" fmla="*/ 448017 w 3592468"/>
              <a:gd name="connsiteY3" fmla="*/ 36472 h 5487335"/>
              <a:gd name="connsiteX4" fmla="*/ 3592468 w 3592468"/>
              <a:gd name="connsiteY4" fmla="*/ 25802 h 5487335"/>
              <a:gd name="connsiteX0" fmla="*/ 32974 w 3593545"/>
              <a:gd name="connsiteY0" fmla="*/ 5463731 h 5463731"/>
              <a:gd name="connsiteX1" fmla="*/ 22847 w 3593545"/>
              <a:gd name="connsiteY1" fmla="*/ 1156411 h 5463731"/>
              <a:gd name="connsiteX2" fmla="*/ 20465 w 3593545"/>
              <a:gd name="connsiteY2" fmla="*/ 461602 h 5463731"/>
              <a:gd name="connsiteX3" fmla="*/ 449094 w 3593545"/>
              <a:gd name="connsiteY3" fmla="*/ 12868 h 5463731"/>
              <a:gd name="connsiteX4" fmla="*/ 3593545 w 3593545"/>
              <a:gd name="connsiteY4" fmla="*/ 2198 h 5463731"/>
              <a:gd name="connsiteX0" fmla="*/ 14075 w 3574646"/>
              <a:gd name="connsiteY0" fmla="*/ 5461533 h 5461533"/>
              <a:gd name="connsiteX1" fmla="*/ 3948 w 3574646"/>
              <a:gd name="connsiteY1" fmla="*/ 1154213 h 5461533"/>
              <a:gd name="connsiteX2" fmla="*/ 1566 w 3574646"/>
              <a:gd name="connsiteY2" fmla="*/ 459404 h 5461533"/>
              <a:gd name="connsiteX3" fmla="*/ 430195 w 3574646"/>
              <a:gd name="connsiteY3" fmla="*/ 10670 h 5461533"/>
              <a:gd name="connsiteX4" fmla="*/ 3574646 w 3574646"/>
              <a:gd name="connsiteY4" fmla="*/ 0 h 54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646" h="5461533">
                <a:moveTo>
                  <a:pt x="14075" y="5461533"/>
                </a:moveTo>
                <a:cubicBezTo>
                  <a:pt x="35778" y="4419811"/>
                  <a:pt x="6033" y="1987901"/>
                  <a:pt x="3948" y="1154213"/>
                </a:cubicBezTo>
                <a:cubicBezTo>
                  <a:pt x="1863" y="320525"/>
                  <a:pt x="-2256" y="672599"/>
                  <a:pt x="1566" y="459404"/>
                </a:cubicBezTo>
                <a:cubicBezTo>
                  <a:pt x="6402" y="189654"/>
                  <a:pt x="62698" y="13033"/>
                  <a:pt x="430195" y="10670"/>
                </a:cubicBezTo>
                <a:lnTo>
                  <a:pt x="3574646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1506514" y="5130432"/>
            <a:ext cx="1008112" cy="112511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1362498" y="4986416"/>
            <a:ext cx="288032" cy="288032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 flipV="1">
            <a:off x="4537075" y="8097415"/>
            <a:ext cx="750085" cy="665732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5143144" y="8619130"/>
            <a:ext cx="288032" cy="288032"/>
          </a:xfrm>
          <a:prstGeom prst="ellipse">
            <a:avLst/>
          </a:prstGeom>
          <a:solidFill>
            <a:srgbClr val="3F5BA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5428497" y="5255082"/>
            <a:ext cx="2110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ЕИС необходимо серьезно дорабатывать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39470" y="4635735"/>
            <a:ext cx="170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ea typeface="Arial" charset="0"/>
                <a:cs typeface="Arial" charset="0"/>
              </a:rPr>
              <a:t>3</a:t>
            </a:r>
            <a:r>
              <a:rPr lang="ru-RU" sz="4000" dirty="0" smtClean="0">
                <a:ea typeface="Arial" charset="0"/>
                <a:cs typeface="Arial" charset="0"/>
              </a:rPr>
              <a:t>3%</a:t>
            </a:r>
            <a:endParaRPr lang="ru-RU" sz="4000" dirty="0">
              <a:ea typeface="Arial" charset="0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81754" y="4479282"/>
            <a:ext cx="2444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Устраивает в целом, но есть что совершенствовать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81753" y="3927849"/>
            <a:ext cx="186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>
                <a:ea typeface="Arial" charset="0"/>
                <a:cs typeface="Arial" charset="0"/>
              </a:rPr>
              <a:t>5</a:t>
            </a:r>
            <a:r>
              <a:rPr lang="ru-RU" sz="4000" dirty="0">
                <a:ea typeface="Arial" charset="0"/>
                <a:cs typeface="Arial" charset="0"/>
              </a:rPr>
              <a:t>6%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55522" y="9376857"/>
            <a:ext cx="138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Полностью устраивает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69107" y="8829689"/>
            <a:ext cx="1804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ea typeface="Arial" charset="0"/>
                <a:cs typeface="Arial" charset="0"/>
              </a:rPr>
              <a:t>11%</a:t>
            </a:r>
            <a:endParaRPr lang="ru-RU" sz="4000" dirty="0">
              <a:ea typeface="Arial" charset="0"/>
              <a:cs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780338" y="2552799"/>
            <a:ext cx="4196897" cy="720080"/>
          </a:xfrm>
          <a:prstGeom prst="rect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959705" y="2552799"/>
            <a:ext cx="4017530" cy="7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Arial" charset="0"/>
                <a:cs typeface="Arial" charset="0"/>
              </a:rPr>
              <a:t>Как бы Вы в целом оценили работу и функциональность ЕИС?*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806239" y="341612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Arial" charset="0"/>
                <a:cs typeface="Arial" charset="0"/>
              </a:rPr>
              <a:t>Вариант ответа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818210" y="43408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Arial" charset="0"/>
                <a:cs typeface="Arial" charset="0"/>
              </a:rPr>
              <a:t>Полностью устраивает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818210" y="512415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Arial" charset="0"/>
                <a:cs typeface="Arial" charset="0"/>
              </a:rPr>
              <a:t>Устраивает в целом, но есть что совершенствовать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812884" y="6015532"/>
            <a:ext cx="360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Arial" charset="0"/>
                <a:cs typeface="Arial" charset="0"/>
              </a:rPr>
              <a:t>ЕИС необходимо серьезно дорабатывать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4471330" y="429915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235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4471330" y="5236674"/>
            <a:ext cx="106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1242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471330" y="6104204"/>
            <a:ext cx="108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751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031822" y="5199332"/>
            <a:ext cx="14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mr-IN" sz="2800" b="1" dirty="0">
                <a:latin typeface="Arial" panose="020B0604020202020204" pitchFamily="34" charset="0"/>
                <a:ea typeface="Arial" charset="0"/>
                <a:cs typeface="Arial" charset="0"/>
              </a:rPr>
              <a:t>5</a:t>
            </a:r>
            <a:r>
              <a:rPr lang="ru-RU" sz="2800" b="1" dirty="0">
                <a:latin typeface="Arial" pitchFamily="34" charset="0"/>
                <a:ea typeface="Arial" charset="0"/>
                <a:cs typeface="Arial" pitchFamily="34" charset="0"/>
              </a:rPr>
              <a:t>6</a:t>
            </a:r>
            <a:r>
              <a:rPr lang="mr-IN" sz="2800" b="1" dirty="0">
                <a:latin typeface="Arial" pitchFamily="34" charset="0"/>
                <a:ea typeface="Arial" charset="0"/>
                <a:cs typeface="Arial" pitchFamily="34" charset="0"/>
              </a:rPr>
              <a:t>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6078341" y="6081133"/>
            <a:ext cx="145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mr-IN" sz="2800" b="1" dirty="0">
                <a:ea typeface="Arial" charset="0"/>
                <a:cs typeface="Arial" charset="0"/>
              </a:rPr>
              <a:t>3</a:t>
            </a:r>
            <a:r>
              <a:rPr lang="ru-RU" sz="2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</a:t>
            </a:r>
            <a:r>
              <a:rPr lang="mr-IN" sz="2800" b="1" dirty="0" smtClean="0">
                <a:ea typeface="Arial" charset="0"/>
                <a:cs typeface="Arial" charset="0"/>
              </a:rPr>
              <a:t>%</a:t>
            </a:r>
            <a:endParaRPr lang="mr-IN" sz="2800" b="1" dirty="0">
              <a:ea typeface="Arial" charset="0"/>
              <a:cs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031822" y="4296513"/>
            <a:ext cx="1001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fontAlgn="b">
              <a:defRPr sz="2800" b="1">
                <a:ea typeface="Arial" charset="0"/>
                <a:cs typeface="Arial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r-IN" dirty="0" smtClean="0">
                <a:latin typeface="Arial" pitchFamily="34" charset="0"/>
              </a:rPr>
              <a:t>%</a:t>
            </a:r>
            <a:endParaRPr lang="mr-IN" dirty="0">
              <a:latin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4407736" y="3423181"/>
            <a:ext cx="159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ea typeface="Arial" charset="0"/>
                <a:cs typeface="Arial" charset="0"/>
              </a:defRPr>
            </a:lvl1pPr>
          </a:lstStyle>
          <a:p>
            <a:r>
              <a:rPr lang="ru-RU"/>
              <a:t>Общее кол-во ответов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16049953" y="3414216"/>
            <a:ext cx="159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Доля среди ответов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8302182" y="6941258"/>
            <a:ext cx="9228993" cy="7695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8904923" y="7095178"/>
            <a:ext cx="148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ВСЕГО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8303424" y="5981061"/>
            <a:ext cx="268848" cy="769507"/>
          </a:xfrm>
          <a:prstGeom prst="rect">
            <a:avLst/>
          </a:prstGeom>
          <a:solidFill>
            <a:srgbClr val="F7857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293077" y="5093348"/>
            <a:ext cx="268848" cy="769507"/>
          </a:xfrm>
          <a:prstGeom prst="rect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8294559" y="4200238"/>
            <a:ext cx="268848" cy="7695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14266722" y="4199715"/>
            <a:ext cx="1268405" cy="769507"/>
          </a:xfrm>
          <a:prstGeom prst="rect">
            <a:avLst/>
          </a:prstGeom>
          <a:noFill/>
          <a:ln w="28575"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14266722" y="5091611"/>
            <a:ext cx="1268405" cy="769507"/>
          </a:xfrm>
          <a:prstGeom prst="rect">
            <a:avLst/>
          </a:prstGeom>
          <a:noFill/>
          <a:ln w="28575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14266721" y="5985964"/>
            <a:ext cx="126840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6049953" y="4199715"/>
            <a:ext cx="1481225" cy="769507"/>
          </a:xfrm>
          <a:prstGeom prst="rect">
            <a:avLst/>
          </a:prstGeom>
          <a:noFill/>
          <a:ln w="28575"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16049953" y="5091611"/>
            <a:ext cx="1481225" cy="769507"/>
          </a:xfrm>
          <a:prstGeom prst="rect">
            <a:avLst/>
          </a:prstGeom>
          <a:noFill/>
          <a:ln w="28575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6049952" y="5985964"/>
            <a:ext cx="148122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единительная линия 126"/>
          <p:cNvCxnSpPr>
            <a:stCxn id="67" idx="3"/>
            <a:endCxn id="119" idx="1"/>
          </p:cNvCxnSpPr>
          <p:nvPr/>
        </p:nvCxnSpPr>
        <p:spPr>
          <a:xfrm>
            <a:off x="13603081" y="4584469"/>
            <a:ext cx="663641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3603080" y="5508762"/>
            <a:ext cx="663641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endCxn id="107" idx="1"/>
          </p:cNvCxnSpPr>
          <p:nvPr/>
        </p:nvCxnSpPr>
        <p:spPr>
          <a:xfrm>
            <a:off x="15535126" y="4557823"/>
            <a:ext cx="496696" cy="30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13583320" y="6370362"/>
            <a:ext cx="663641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15535126" y="5504709"/>
            <a:ext cx="513022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15535126" y="6389709"/>
            <a:ext cx="496696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5392842" y="7093355"/>
            <a:ext cx="145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2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2228</a:t>
            </a:r>
            <a:endParaRPr lang="mr-IN" sz="2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134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30" y="4999714"/>
            <a:ext cx="4357298" cy="4688936"/>
          </a:xfrm>
          <a:prstGeom prst="rect">
            <a:avLst/>
          </a:prstGeom>
        </p:spPr>
      </p:pic>
      <p:cxnSp>
        <p:nvCxnSpPr>
          <p:cNvPr id="138" name="Прямая соединительная линия 137"/>
          <p:cNvCxnSpPr/>
          <p:nvPr/>
        </p:nvCxnSpPr>
        <p:spPr>
          <a:xfrm>
            <a:off x="1506514" y="5130432"/>
            <a:ext cx="1008112" cy="112511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1362498" y="4986416"/>
            <a:ext cx="288032" cy="288032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H="1" flipV="1">
            <a:off x="4537075" y="8097415"/>
            <a:ext cx="750085" cy="665732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Овал 141"/>
          <p:cNvSpPr/>
          <p:nvPr/>
        </p:nvSpPr>
        <p:spPr>
          <a:xfrm>
            <a:off x="5143144" y="8619130"/>
            <a:ext cx="288032" cy="288032"/>
          </a:xfrm>
          <a:prstGeom prst="ellipse">
            <a:avLst/>
          </a:prstGeom>
          <a:solidFill>
            <a:srgbClr val="FFD44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 flipH="1">
            <a:off x="4631968" y="5834433"/>
            <a:ext cx="1364162" cy="87760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/>
          <p:cNvSpPr/>
          <p:nvPr/>
        </p:nvSpPr>
        <p:spPr>
          <a:xfrm>
            <a:off x="5782260" y="5721077"/>
            <a:ext cx="288032" cy="288032"/>
          </a:xfrm>
          <a:prstGeom prst="ellipse">
            <a:avLst/>
          </a:prstGeom>
          <a:solidFill>
            <a:srgbClr val="F7857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TextBox 144"/>
          <p:cNvSpPr txBox="1"/>
          <p:nvPr/>
        </p:nvSpPr>
        <p:spPr>
          <a:xfrm>
            <a:off x="8274932" y="7846130"/>
            <a:ext cx="821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ea typeface="Arial" charset="0"/>
                <a:cs typeface="Arial" charset="0"/>
              </a:rPr>
              <a:t>*Результаты опроса поставщиков за период с </a:t>
            </a:r>
            <a:r>
              <a:rPr lang="ru-RU" sz="2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01.01.2018 </a:t>
            </a:r>
            <a:r>
              <a:rPr lang="ru-RU" sz="2000" dirty="0">
                <a:solidFill>
                  <a:prstClr val="black"/>
                </a:solidFill>
                <a:ea typeface="Arial" charset="0"/>
                <a:cs typeface="Arial" charset="0"/>
              </a:rPr>
              <a:t>по </a:t>
            </a:r>
            <a:r>
              <a:rPr lang="ru-RU" sz="2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19.11.2018 </a:t>
            </a:r>
            <a:r>
              <a:rPr lang="ru-RU" sz="2000" dirty="0">
                <a:solidFill>
                  <a:prstClr val="black"/>
                </a:solidFill>
                <a:ea typeface="Arial" charset="0"/>
                <a:cs typeface="Arial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903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7525274" y="2113200"/>
            <a:ext cx="909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ЕИС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404328" y="5209544"/>
            <a:ext cx="3245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РЕЕСТР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СУБПОДРЯДНЫХ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ДОГОВОРОВ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336679" y="4064967"/>
            <a:ext cx="3456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КАЗНАЧЕЙСКОЕ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СОПРОВОЖДЕНИЕ И ЭДО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086214" y="3106981"/>
            <a:ext cx="1787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ЗАПРОСЫ ЦЕН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741490" y="4163892"/>
            <a:ext cx="1364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ТАМОЖНЯ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851937" y="2113200"/>
            <a:ext cx="1143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ТАРИФЫ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866588" y="3106981"/>
            <a:ext cx="1114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НАЛОГИ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4050608" y="2113200"/>
            <a:ext cx="2429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ИФОРМАЦИЯ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 ПОСТАВЩИКАХ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(ЕРУЗ)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0719221" y="2113200"/>
            <a:ext cx="1954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БИРЖ</a:t>
            </a:r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(Рынок ТРУ)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13427689" y="8091064"/>
            <a:ext cx="663641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3448876" y="6539489"/>
            <a:ext cx="663641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8295360" y="2212748"/>
            <a:ext cx="5289469" cy="769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8519696" y="4123646"/>
            <a:ext cx="4967704" cy="1509133"/>
          </a:xfrm>
          <a:prstGeom prst="rect">
            <a:avLst/>
          </a:prstGeom>
          <a:solidFill>
            <a:srgbClr val="C0C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8516311" y="5727841"/>
            <a:ext cx="4978781" cy="1505371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332093" y="924101"/>
            <a:ext cx="10784101" cy="45719"/>
          </a:xfrm>
          <a:prstGeom prst="rect">
            <a:avLst/>
          </a:prstGeom>
          <a:solidFill>
            <a:srgbClr val="FFD34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12851070" y="18809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20387F"/>
                </a:solidFill>
                <a:ea typeface="Arial Black" charset="0"/>
                <a:cs typeface="Arial Black" charset="0"/>
              </a:rPr>
              <a:t>Опрос заказчиков</a:t>
            </a:r>
          </a:p>
        </p:txBody>
      </p:sp>
      <p:sp>
        <p:nvSpPr>
          <p:cNvPr id="135" name="Полилиния 134"/>
          <p:cNvSpPr/>
          <p:nvPr/>
        </p:nvSpPr>
        <p:spPr>
          <a:xfrm>
            <a:off x="402613" y="2840831"/>
            <a:ext cx="4854542" cy="7449344"/>
          </a:xfrm>
          <a:custGeom>
            <a:avLst/>
            <a:gdLst>
              <a:gd name="connsiteX0" fmla="*/ 0 w 3553427"/>
              <a:gd name="connsiteY0" fmla="*/ 5486400 h 5486400"/>
              <a:gd name="connsiteX1" fmla="*/ 0 w 3553427"/>
              <a:gd name="connsiteY1" fmla="*/ 4363655 h 5486400"/>
              <a:gd name="connsiteX2" fmla="*/ 11574 w 3553427"/>
              <a:gd name="connsiteY2" fmla="*/ 3773346 h 5486400"/>
              <a:gd name="connsiteX3" fmla="*/ 46298 w 3553427"/>
              <a:gd name="connsiteY3" fmla="*/ 2951544 h 5486400"/>
              <a:gd name="connsiteX4" fmla="*/ 81022 w 3553427"/>
              <a:gd name="connsiteY4" fmla="*/ 1736202 h 5486400"/>
              <a:gd name="connsiteX5" fmla="*/ 104172 w 3553427"/>
              <a:gd name="connsiteY5" fmla="*/ 486136 h 5486400"/>
              <a:gd name="connsiteX6" fmla="*/ 115746 w 3553427"/>
              <a:gd name="connsiteY6" fmla="*/ 196769 h 5486400"/>
              <a:gd name="connsiteX7" fmla="*/ 138896 w 3553427"/>
              <a:gd name="connsiteY7" fmla="*/ 162045 h 5486400"/>
              <a:gd name="connsiteX8" fmla="*/ 185195 w 3553427"/>
              <a:gd name="connsiteY8" fmla="*/ 150470 h 5486400"/>
              <a:gd name="connsiteX9" fmla="*/ 219919 w 3553427"/>
              <a:gd name="connsiteY9" fmla="*/ 138896 h 5486400"/>
              <a:gd name="connsiteX10" fmla="*/ 312516 w 3553427"/>
              <a:gd name="connsiteY10" fmla="*/ 115746 h 5486400"/>
              <a:gd name="connsiteX11" fmla="*/ 474562 w 3553427"/>
              <a:gd name="connsiteY11" fmla="*/ 69448 h 5486400"/>
              <a:gd name="connsiteX12" fmla="*/ 625033 w 3553427"/>
              <a:gd name="connsiteY12" fmla="*/ 34724 h 5486400"/>
              <a:gd name="connsiteX13" fmla="*/ 902825 w 3553427"/>
              <a:gd name="connsiteY13" fmla="*/ 0 h 5486400"/>
              <a:gd name="connsiteX14" fmla="*/ 1284789 w 3553427"/>
              <a:gd name="connsiteY14" fmla="*/ 11574 h 5486400"/>
              <a:gd name="connsiteX15" fmla="*/ 1504708 w 3553427"/>
              <a:gd name="connsiteY15" fmla="*/ 23149 h 5486400"/>
              <a:gd name="connsiteX16" fmla="*/ 2650602 w 3553427"/>
              <a:gd name="connsiteY16" fmla="*/ 34724 h 5486400"/>
              <a:gd name="connsiteX17" fmla="*/ 3553427 w 3553427"/>
              <a:gd name="connsiteY17" fmla="*/ 46298 h 5486400"/>
              <a:gd name="connsiteX0" fmla="*/ 57874 w 3611301"/>
              <a:gd name="connsiteY0" fmla="*/ 5486400 h 5486400"/>
              <a:gd name="connsiteX1" fmla="*/ 0 w 3611301"/>
              <a:gd name="connsiteY1" fmla="*/ 4328930 h 5486400"/>
              <a:gd name="connsiteX2" fmla="*/ 69448 w 3611301"/>
              <a:gd name="connsiteY2" fmla="*/ 3773346 h 5486400"/>
              <a:gd name="connsiteX3" fmla="*/ 104172 w 3611301"/>
              <a:gd name="connsiteY3" fmla="*/ 2951544 h 5486400"/>
              <a:gd name="connsiteX4" fmla="*/ 138896 w 3611301"/>
              <a:gd name="connsiteY4" fmla="*/ 1736202 h 5486400"/>
              <a:gd name="connsiteX5" fmla="*/ 162046 w 3611301"/>
              <a:gd name="connsiteY5" fmla="*/ 486136 h 5486400"/>
              <a:gd name="connsiteX6" fmla="*/ 173620 w 3611301"/>
              <a:gd name="connsiteY6" fmla="*/ 196769 h 5486400"/>
              <a:gd name="connsiteX7" fmla="*/ 196770 w 3611301"/>
              <a:gd name="connsiteY7" fmla="*/ 162045 h 5486400"/>
              <a:gd name="connsiteX8" fmla="*/ 243069 w 3611301"/>
              <a:gd name="connsiteY8" fmla="*/ 150470 h 5486400"/>
              <a:gd name="connsiteX9" fmla="*/ 277793 w 3611301"/>
              <a:gd name="connsiteY9" fmla="*/ 138896 h 5486400"/>
              <a:gd name="connsiteX10" fmla="*/ 370390 w 3611301"/>
              <a:gd name="connsiteY10" fmla="*/ 115746 h 5486400"/>
              <a:gd name="connsiteX11" fmla="*/ 532436 w 3611301"/>
              <a:gd name="connsiteY11" fmla="*/ 69448 h 5486400"/>
              <a:gd name="connsiteX12" fmla="*/ 682907 w 3611301"/>
              <a:gd name="connsiteY12" fmla="*/ 34724 h 5486400"/>
              <a:gd name="connsiteX13" fmla="*/ 960699 w 3611301"/>
              <a:gd name="connsiteY13" fmla="*/ 0 h 5486400"/>
              <a:gd name="connsiteX14" fmla="*/ 1342663 w 3611301"/>
              <a:gd name="connsiteY14" fmla="*/ 11574 h 5486400"/>
              <a:gd name="connsiteX15" fmla="*/ 1562582 w 3611301"/>
              <a:gd name="connsiteY15" fmla="*/ 23149 h 5486400"/>
              <a:gd name="connsiteX16" fmla="*/ 2708476 w 3611301"/>
              <a:gd name="connsiteY16" fmla="*/ 34724 h 5486400"/>
              <a:gd name="connsiteX17" fmla="*/ 3611301 w 3611301"/>
              <a:gd name="connsiteY17" fmla="*/ 46298 h 5486400"/>
              <a:gd name="connsiteX0" fmla="*/ 0 w 3553427"/>
              <a:gd name="connsiteY0" fmla="*/ 5486400 h 5486400"/>
              <a:gd name="connsiteX1" fmla="*/ 46298 w 3553427"/>
              <a:gd name="connsiteY1" fmla="*/ 4328930 h 5486400"/>
              <a:gd name="connsiteX2" fmla="*/ 11574 w 3553427"/>
              <a:gd name="connsiteY2" fmla="*/ 3773346 h 5486400"/>
              <a:gd name="connsiteX3" fmla="*/ 46298 w 3553427"/>
              <a:gd name="connsiteY3" fmla="*/ 2951544 h 5486400"/>
              <a:gd name="connsiteX4" fmla="*/ 81022 w 3553427"/>
              <a:gd name="connsiteY4" fmla="*/ 1736202 h 5486400"/>
              <a:gd name="connsiteX5" fmla="*/ 104172 w 3553427"/>
              <a:gd name="connsiteY5" fmla="*/ 486136 h 5486400"/>
              <a:gd name="connsiteX6" fmla="*/ 115746 w 3553427"/>
              <a:gd name="connsiteY6" fmla="*/ 196769 h 5486400"/>
              <a:gd name="connsiteX7" fmla="*/ 138896 w 3553427"/>
              <a:gd name="connsiteY7" fmla="*/ 162045 h 5486400"/>
              <a:gd name="connsiteX8" fmla="*/ 185195 w 3553427"/>
              <a:gd name="connsiteY8" fmla="*/ 150470 h 5486400"/>
              <a:gd name="connsiteX9" fmla="*/ 219919 w 3553427"/>
              <a:gd name="connsiteY9" fmla="*/ 138896 h 5486400"/>
              <a:gd name="connsiteX10" fmla="*/ 312516 w 3553427"/>
              <a:gd name="connsiteY10" fmla="*/ 115746 h 5486400"/>
              <a:gd name="connsiteX11" fmla="*/ 474562 w 3553427"/>
              <a:gd name="connsiteY11" fmla="*/ 69448 h 5486400"/>
              <a:gd name="connsiteX12" fmla="*/ 625033 w 3553427"/>
              <a:gd name="connsiteY12" fmla="*/ 34724 h 5486400"/>
              <a:gd name="connsiteX13" fmla="*/ 902825 w 3553427"/>
              <a:gd name="connsiteY13" fmla="*/ 0 h 5486400"/>
              <a:gd name="connsiteX14" fmla="*/ 1284789 w 3553427"/>
              <a:gd name="connsiteY14" fmla="*/ 11574 h 5486400"/>
              <a:gd name="connsiteX15" fmla="*/ 1504708 w 3553427"/>
              <a:gd name="connsiteY15" fmla="*/ 23149 h 5486400"/>
              <a:gd name="connsiteX16" fmla="*/ 2650602 w 3553427"/>
              <a:gd name="connsiteY16" fmla="*/ 34724 h 5486400"/>
              <a:gd name="connsiteX17" fmla="*/ 3553427 w 3553427"/>
              <a:gd name="connsiteY17" fmla="*/ 46298 h 5486400"/>
              <a:gd name="connsiteX0" fmla="*/ 0 w 3553427"/>
              <a:gd name="connsiteY0" fmla="*/ 5486400 h 5486400"/>
              <a:gd name="connsiteX1" fmla="*/ 11574 w 3553427"/>
              <a:gd name="connsiteY1" fmla="*/ 3773346 h 5486400"/>
              <a:gd name="connsiteX2" fmla="*/ 46298 w 3553427"/>
              <a:gd name="connsiteY2" fmla="*/ 2951544 h 5486400"/>
              <a:gd name="connsiteX3" fmla="*/ 81022 w 3553427"/>
              <a:gd name="connsiteY3" fmla="*/ 1736202 h 5486400"/>
              <a:gd name="connsiteX4" fmla="*/ 104172 w 3553427"/>
              <a:gd name="connsiteY4" fmla="*/ 486136 h 5486400"/>
              <a:gd name="connsiteX5" fmla="*/ 115746 w 3553427"/>
              <a:gd name="connsiteY5" fmla="*/ 196769 h 5486400"/>
              <a:gd name="connsiteX6" fmla="*/ 138896 w 3553427"/>
              <a:gd name="connsiteY6" fmla="*/ 162045 h 5486400"/>
              <a:gd name="connsiteX7" fmla="*/ 185195 w 3553427"/>
              <a:gd name="connsiteY7" fmla="*/ 150470 h 5486400"/>
              <a:gd name="connsiteX8" fmla="*/ 219919 w 3553427"/>
              <a:gd name="connsiteY8" fmla="*/ 138896 h 5486400"/>
              <a:gd name="connsiteX9" fmla="*/ 312516 w 3553427"/>
              <a:gd name="connsiteY9" fmla="*/ 115746 h 5486400"/>
              <a:gd name="connsiteX10" fmla="*/ 474562 w 3553427"/>
              <a:gd name="connsiteY10" fmla="*/ 69448 h 5486400"/>
              <a:gd name="connsiteX11" fmla="*/ 625033 w 3553427"/>
              <a:gd name="connsiteY11" fmla="*/ 34724 h 5486400"/>
              <a:gd name="connsiteX12" fmla="*/ 902825 w 3553427"/>
              <a:gd name="connsiteY12" fmla="*/ 0 h 5486400"/>
              <a:gd name="connsiteX13" fmla="*/ 1284789 w 3553427"/>
              <a:gd name="connsiteY13" fmla="*/ 11574 h 5486400"/>
              <a:gd name="connsiteX14" fmla="*/ 1504708 w 3553427"/>
              <a:gd name="connsiteY14" fmla="*/ 23149 h 5486400"/>
              <a:gd name="connsiteX15" fmla="*/ 2650602 w 3553427"/>
              <a:gd name="connsiteY15" fmla="*/ 34724 h 5486400"/>
              <a:gd name="connsiteX16" fmla="*/ 3553427 w 3553427"/>
              <a:gd name="connsiteY16" fmla="*/ 46298 h 5486400"/>
              <a:gd name="connsiteX0" fmla="*/ 0 w 3553427"/>
              <a:gd name="connsiteY0" fmla="*/ 5486400 h 5486400"/>
              <a:gd name="connsiteX1" fmla="*/ 46298 w 3553427"/>
              <a:gd name="connsiteY1" fmla="*/ 2951544 h 5486400"/>
              <a:gd name="connsiteX2" fmla="*/ 81022 w 3553427"/>
              <a:gd name="connsiteY2" fmla="*/ 1736202 h 5486400"/>
              <a:gd name="connsiteX3" fmla="*/ 104172 w 3553427"/>
              <a:gd name="connsiteY3" fmla="*/ 486136 h 5486400"/>
              <a:gd name="connsiteX4" fmla="*/ 115746 w 3553427"/>
              <a:gd name="connsiteY4" fmla="*/ 196769 h 5486400"/>
              <a:gd name="connsiteX5" fmla="*/ 138896 w 3553427"/>
              <a:gd name="connsiteY5" fmla="*/ 162045 h 5486400"/>
              <a:gd name="connsiteX6" fmla="*/ 185195 w 3553427"/>
              <a:gd name="connsiteY6" fmla="*/ 150470 h 5486400"/>
              <a:gd name="connsiteX7" fmla="*/ 219919 w 3553427"/>
              <a:gd name="connsiteY7" fmla="*/ 138896 h 5486400"/>
              <a:gd name="connsiteX8" fmla="*/ 312516 w 3553427"/>
              <a:gd name="connsiteY8" fmla="*/ 115746 h 5486400"/>
              <a:gd name="connsiteX9" fmla="*/ 474562 w 3553427"/>
              <a:gd name="connsiteY9" fmla="*/ 69448 h 5486400"/>
              <a:gd name="connsiteX10" fmla="*/ 625033 w 3553427"/>
              <a:gd name="connsiteY10" fmla="*/ 34724 h 5486400"/>
              <a:gd name="connsiteX11" fmla="*/ 902825 w 3553427"/>
              <a:gd name="connsiteY11" fmla="*/ 0 h 5486400"/>
              <a:gd name="connsiteX12" fmla="*/ 1284789 w 3553427"/>
              <a:gd name="connsiteY12" fmla="*/ 11574 h 5486400"/>
              <a:gd name="connsiteX13" fmla="*/ 1504708 w 3553427"/>
              <a:gd name="connsiteY13" fmla="*/ 23149 h 5486400"/>
              <a:gd name="connsiteX14" fmla="*/ 2650602 w 3553427"/>
              <a:gd name="connsiteY14" fmla="*/ 34724 h 5486400"/>
              <a:gd name="connsiteX15" fmla="*/ 3553427 w 3553427"/>
              <a:gd name="connsiteY15" fmla="*/ 46298 h 5486400"/>
              <a:gd name="connsiteX0" fmla="*/ 0 w 3553427"/>
              <a:gd name="connsiteY0" fmla="*/ 5486400 h 5486400"/>
              <a:gd name="connsiteX1" fmla="*/ 81022 w 3553427"/>
              <a:gd name="connsiteY1" fmla="*/ 1736202 h 5486400"/>
              <a:gd name="connsiteX2" fmla="*/ 104172 w 3553427"/>
              <a:gd name="connsiteY2" fmla="*/ 486136 h 5486400"/>
              <a:gd name="connsiteX3" fmla="*/ 115746 w 3553427"/>
              <a:gd name="connsiteY3" fmla="*/ 196769 h 5486400"/>
              <a:gd name="connsiteX4" fmla="*/ 138896 w 3553427"/>
              <a:gd name="connsiteY4" fmla="*/ 162045 h 5486400"/>
              <a:gd name="connsiteX5" fmla="*/ 185195 w 3553427"/>
              <a:gd name="connsiteY5" fmla="*/ 150470 h 5486400"/>
              <a:gd name="connsiteX6" fmla="*/ 219919 w 3553427"/>
              <a:gd name="connsiteY6" fmla="*/ 138896 h 5486400"/>
              <a:gd name="connsiteX7" fmla="*/ 312516 w 3553427"/>
              <a:gd name="connsiteY7" fmla="*/ 115746 h 5486400"/>
              <a:gd name="connsiteX8" fmla="*/ 474562 w 3553427"/>
              <a:gd name="connsiteY8" fmla="*/ 69448 h 5486400"/>
              <a:gd name="connsiteX9" fmla="*/ 625033 w 3553427"/>
              <a:gd name="connsiteY9" fmla="*/ 34724 h 5486400"/>
              <a:gd name="connsiteX10" fmla="*/ 902825 w 3553427"/>
              <a:gd name="connsiteY10" fmla="*/ 0 h 5486400"/>
              <a:gd name="connsiteX11" fmla="*/ 1284789 w 3553427"/>
              <a:gd name="connsiteY11" fmla="*/ 11574 h 5486400"/>
              <a:gd name="connsiteX12" fmla="*/ 1504708 w 3553427"/>
              <a:gd name="connsiteY12" fmla="*/ 23149 h 5486400"/>
              <a:gd name="connsiteX13" fmla="*/ 2650602 w 3553427"/>
              <a:gd name="connsiteY13" fmla="*/ 34724 h 5486400"/>
              <a:gd name="connsiteX14" fmla="*/ 3553427 w 3553427"/>
              <a:gd name="connsiteY14" fmla="*/ 46298 h 5486400"/>
              <a:gd name="connsiteX0" fmla="*/ 0 w 3553427"/>
              <a:gd name="connsiteY0" fmla="*/ 5486400 h 5486400"/>
              <a:gd name="connsiteX1" fmla="*/ 104172 w 3553427"/>
              <a:gd name="connsiteY1" fmla="*/ 486136 h 5486400"/>
              <a:gd name="connsiteX2" fmla="*/ 115746 w 3553427"/>
              <a:gd name="connsiteY2" fmla="*/ 196769 h 5486400"/>
              <a:gd name="connsiteX3" fmla="*/ 138896 w 3553427"/>
              <a:gd name="connsiteY3" fmla="*/ 162045 h 5486400"/>
              <a:gd name="connsiteX4" fmla="*/ 185195 w 3553427"/>
              <a:gd name="connsiteY4" fmla="*/ 150470 h 5486400"/>
              <a:gd name="connsiteX5" fmla="*/ 219919 w 3553427"/>
              <a:gd name="connsiteY5" fmla="*/ 138896 h 5486400"/>
              <a:gd name="connsiteX6" fmla="*/ 312516 w 3553427"/>
              <a:gd name="connsiteY6" fmla="*/ 115746 h 5486400"/>
              <a:gd name="connsiteX7" fmla="*/ 474562 w 3553427"/>
              <a:gd name="connsiteY7" fmla="*/ 69448 h 5486400"/>
              <a:gd name="connsiteX8" fmla="*/ 625033 w 3553427"/>
              <a:gd name="connsiteY8" fmla="*/ 34724 h 5486400"/>
              <a:gd name="connsiteX9" fmla="*/ 902825 w 3553427"/>
              <a:gd name="connsiteY9" fmla="*/ 0 h 5486400"/>
              <a:gd name="connsiteX10" fmla="*/ 1284789 w 3553427"/>
              <a:gd name="connsiteY10" fmla="*/ 11574 h 5486400"/>
              <a:gd name="connsiteX11" fmla="*/ 1504708 w 3553427"/>
              <a:gd name="connsiteY11" fmla="*/ 23149 h 5486400"/>
              <a:gd name="connsiteX12" fmla="*/ 2650602 w 3553427"/>
              <a:gd name="connsiteY12" fmla="*/ 34724 h 5486400"/>
              <a:gd name="connsiteX13" fmla="*/ 3553427 w 3553427"/>
              <a:gd name="connsiteY13" fmla="*/ 46298 h 5486400"/>
              <a:gd name="connsiteX0" fmla="*/ 0 w 3553427"/>
              <a:gd name="connsiteY0" fmla="*/ 5486400 h 5486400"/>
              <a:gd name="connsiteX1" fmla="*/ 104172 w 3553427"/>
              <a:gd name="connsiteY1" fmla="*/ 486136 h 5486400"/>
              <a:gd name="connsiteX2" fmla="*/ 115746 w 3553427"/>
              <a:gd name="connsiteY2" fmla="*/ 196769 h 5486400"/>
              <a:gd name="connsiteX3" fmla="*/ 138896 w 3553427"/>
              <a:gd name="connsiteY3" fmla="*/ 162045 h 5486400"/>
              <a:gd name="connsiteX4" fmla="*/ 185195 w 3553427"/>
              <a:gd name="connsiteY4" fmla="*/ 150470 h 5486400"/>
              <a:gd name="connsiteX5" fmla="*/ 219919 w 3553427"/>
              <a:gd name="connsiteY5" fmla="*/ 138896 h 5486400"/>
              <a:gd name="connsiteX6" fmla="*/ 474562 w 3553427"/>
              <a:gd name="connsiteY6" fmla="*/ 69448 h 5486400"/>
              <a:gd name="connsiteX7" fmla="*/ 625033 w 3553427"/>
              <a:gd name="connsiteY7" fmla="*/ 34724 h 5486400"/>
              <a:gd name="connsiteX8" fmla="*/ 902825 w 3553427"/>
              <a:gd name="connsiteY8" fmla="*/ 0 h 5486400"/>
              <a:gd name="connsiteX9" fmla="*/ 1284789 w 3553427"/>
              <a:gd name="connsiteY9" fmla="*/ 11574 h 5486400"/>
              <a:gd name="connsiteX10" fmla="*/ 1504708 w 3553427"/>
              <a:gd name="connsiteY10" fmla="*/ 23149 h 5486400"/>
              <a:gd name="connsiteX11" fmla="*/ 2650602 w 3553427"/>
              <a:gd name="connsiteY11" fmla="*/ 34724 h 5486400"/>
              <a:gd name="connsiteX12" fmla="*/ 3553427 w 3553427"/>
              <a:gd name="connsiteY12" fmla="*/ 46298 h 5486400"/>
              <a:gd name="connsiteX0" fmla="*/ 0 w 3553427"/>
              <a:gd name="connsiteY0" fmla="*/ 5489279 h 5489279"/>
              <a:gd name="connsiteX1" fmla="*/ 104172 w 3553427"/>
              <a:gd name="connsiteY1" fmla="*/ 489015 h 5489279"/>
              <a:gd name="connsiteX2" fmla="*/ 115746 w 3553427"/>
              <a:gd name="connsiteY2" fmla="*/ 199648 h 5489279"/>
              <a:gd name="connsiteX3" fmla="*/ 138896 w 3553427"/>
              <a:gd name="connsiteY3" fmla="*/ 164924 h 5489279"/>
              <a:gd name="connsiteX4" fmla="*/ 185195 w 3553427"/>
              <a:gd name="connsiteY4" fmla="*/ 153349 h 5489279"/>
              <a:gd name="connsiteX5" fmla="*/ 219919 w 3553427"/>
              <a:gd name="connsiteY5" fmla="*/ 141775 h 5489279"/>
              <a:gd name="connsiteX6" fmla="*/ 474562 w 3553427"/>
              <a:gd name="connsiteY6" fmla="*/ 72327 h 5489279"/>
              <a:gd name="connsiteX7" fmla="*/ 902825 w 3553427"/>
              <a:gd name="connsiteY7" fmla="*/ 2879 h 5489279"/>
              <a:gd name="connsiteX8" fmla="*/ 1284789 w 3553427"/>
              <a:gd name="connsiteY8" fmla="*/ 14453 h 5489279"/>
              <a:gd name="connsiteX9" fmla="*/ 1504708 w 3553427"/>
              <a:gd name="connsiteY9" fmla="*/ 26028 h 5489279"/>
              <a:gd name="connsiteX10" fmla="*/ 2650602 w 3553427"/>
              <a:gd name="connsiteY10" fmla="*/ 37603 h 5489279"/>
              <a:gd name="connsiteX11" fmla="*/ 3553427 w 3553427"/>
              <a:gd name="connsiteY11" fmla="*/ 49177 h 5489279"/>
              <a:gd name="connsiteX0" fmla="*/ 0 w 3553427"/>
              <a:gd name="connsiteY0" fmla="*/ 5476739 h 5476739"/>
              <a:gd name="connsiteX1" fmla="*/ 104172 w 3553427"/>
              <a:gd name="connsiteY1" fmla="*/ 476475 h 5476739"/>
              <a:gd name="connsiteX2" fmla="*/ 115746 w 3553427"/>
              <a:gd name="connsiteY2" fmla="*/ 187108 h 5476739"/>
              <a:gd name="connsiteX3" fmla="*/ 138896 w 3553427"/>
              <a:gd name="connsiteY3" fmla="*/ 152384 h 5476739"/>
              <a:gd name="connsiteX4" fmla="*/ 185195 w 3553427"/>
              <a:gd name="connsiteY4" fmla="*/ 140809 h 5476739"/>
              <a:gd name="connsiteX5" fmla="*/ 219919 w 3553427"/>
              <a:gd name="connsiteY5" fmla="*/ 129235 h 5476739"/>
              <a:gd name="connsiteX6" fmla="*/ 474562 w 3553427"/>
              <a:gd name="connsiteY6" fmla="*/ 59787 h 5476739"/>
              <a:gd name="connsiteX7" fmla="*/ 1284789 w 3553427"/>
              <a:gd name="connsiteY7" fmla="*/ 1913 h 5476739"/>
              <a:gd name="connsiteX8" fmla="*/ 1504708 w 3553427"/>
              <a:gd name="connsiteY8" fmla="*/ 13488 h 5476739"/>
              <a:gd name="connsiteX9" fmla="*/ 2650602 w 3553427"/>
              <a:gd name="connsiteY9" fmla="*/ 25063 h 5476739"/>
              <a:gd name="connsiteX10" fmla="*/ 3553427 w 3553427"/>
              <a:gd name="connsiteY10" fmla="*/ 36637 h 5476739"/>
              <a:gd name="connsiteX0" fmla="*/ 0 w 3553427"/>
              <a:gd name="connsiteY0" fmla="*/ 5463251 h 5463251"/>
              <a:gd name="connsiteX1" fmla="*/ 104172 w 3553427"/>
              <a:gd name="connsiteY1" fmla="*/ 462987 h 5463251"/>
              <a:gd name="connsiteX2" fmla="*/ 115746 w 3553427"/>
              <a:gd name="connsiteY2" fmla="*/ 173620 h 5463251"/>
              <a:gd name="connsiteX3" fmla="*/ 138896 w 3553427"/>
              <a:gd name="connsiteY3" fmla="*/ 138896 h 5463251"/>
              <a:gd name="connsiteX4" fmla="*/ 185195 w 3553427"/>
              <a:gd name="connsiteY4" fmla="*/ 127321 h 5463251"/>
              <a:gd name="connsiteX5" fmla="*/ 219919 w 3553427"/>
              <a:gd name="connsiteY5" fmla="*/ 115747 h 5463251"/>
              <a:gd name="connsiteX6" fmla="*/ 474562 w 3553427"/>
              <a:gd name="connsiteY6" fmla="*/ 46299 h 5463251"/>
              <a:gd name="connsiteX7" fmla="*/ 1504708 w 3553427"/>
              <a:gd name="connsiteY7" fmla="*/ 0 h 5463251"/>
              <a:gd name="connsiteX8" fmla="*/ 2650602 w 3553427"/>
              <a:gd name="connsiteY8" fmla="*/ 11575 h 5463251"/>
              <a:gd name="connsiteX9" fmla="*/ 3553427 w 3553427"/>
              <a:gd name="connsiteY9" fmla="*/ 23149 h 5463251"/>
              <a:gd name="connsiteX0" fmla="*/ 0 w 3553427"/>
              <a:gd name="connsiteY0" fmla="*/ 5455339 h 5455339"/>
              <a:gd name="connsiteX1" fmla="*/ 104172 w 3553427"/>
              <a:gd name="connsiteY1" fmla="*/ 455075 h 5455339"/>
              <a:gd name="connsiteX2" fmla="*/ 115746 w 3553427"/>
              <a:gd name="connsiteY2" fmla="*/ 165708 h 5455339"/>
              <a:gd name="connsiteX3" fmla="*/ 138896 w 3553427"/>
              <a:gd name="connsiteY3" fmla="*/ 130984 h 5455339"/>
              <a:gd name="connsiteX4" fmla="*/ 185195 w 3553427"/>
              <a:gd name="connsiteY4" fmla="*/ 119409 h 5455339"/>
              <a:gd name="connsiteX5" fmla="*/ 219919 w 3553427"/>
              <a:gd name="connsiteY5" fmla="*/ 107835 h 5455339"/>
              <a:gd name="connsiteX6" fmla="*/ 474562 w 3553427"/>
              <a:gd name="connsiteY6" fmla="*/ 38387 h 5455339"/>
              <a:gd name="connsiteX7" fmla="*/ 2650602 w 3553427"/>
              <a:gd name="connsiteY7" fmla="*/ 3663 h 5455339"/>
              <a:gd name="connsiteX8" fmla="*/ 3553427 w 3553427"/>
              <a:gd name="connsiteY8" fmla="*/ 15237 h 5455339"/>
              <a:gd name="connsiteX0" fmla="*/ 0 w 3553427"/>
              <a:gd name="connsiteY0" fmla="*/ 5455339 h 5455339"/>
              <a:gd name="connsiteX1" fmla="*/ 104172 w 3553427"/>
              <a:gd name="connsiteY1" fmla="*/ 455075 h 5455339"/>
              <a:gd name="connsiteX2" fmla="*/ 115746 w 3553427"/>
              <a:gd name="connsiteY2" fmla="*/ 165708 h 5455339"/>
              <a:gd name="connsiteX3" fmla="*/ 138896 w 3553427"/>
              <a:gd name="connsiteY3" fmla="*/ 130984 h 5455339"/>
              <a:gd name="connsiteX4" fmla="*/ 185195 w 3553427"/>
              <a:gd name="connsiteY4" fmla="*/ 119409 h 5455339"/>
              <a:gd name="connsiteX5" fmla="*/ 474562 w 3553427"/>
              <a:gd name="connsiteY5" fmla="*/ 38387 h 5455339"/>
              <a:gd name="connsiteX6" fmla="*/ 2650602 w 3553427"/>
              <a:gd name="connsiteY6" fmla="*/ 3663 h 5455339"/>
              <a:gd name="connsiteX7" fmla="*/ 3553427 w 3553427"/>
              <a:gd name="connsiteY7" fmla="*/ 15237 h 5455339"/>
              <a:gd name="connsiteX0" fmla="*/ 0 w 3553427"/>
              <a:gd name="connsiteY0" fmla="*/ 5730079 h 5730079"/>
              <a:gd name="connsiteX1" fmla="*/ 104172 w 3553427"/>
              <a:gd name="connsiteY1" fmla="*/ 729815 h 5730079"/>
              <a:gd name="connsiteX2" fmla="*/ 115746 w 3553427"/>
              <a:gd name="connsiteY2" fmla="*/ 440448 h 5730079"/>
              <a:gd name="connsiteX3" fmla="*/ 138896 w 3553427"/>
              <a:gd name="connsiteY3" fmla="*/ 405724 h 5730079"/>
              <a:gd name="connsiteX4" fmla="*/ 266218 w 3553427"/>
              <a:gd name="connsiteY4" fmla="*/ 610 h 5730079"/>
              <a:gd name="connsiteX5" fmla="*/ 474562 w 3553427"/>
              <a:gd name="connsiteY5" fmla="*/ 313127 h 5730079"/>
              <a:gd name="connsiteX6" fmla="*/ 2650602 w 3553427"/>
              <a:gd name="connsiteY6" fmla="*/ 278403 h 5730079"/>
              <a:gd name="connsiteX7" fmla="*/ 3553427 w 3553427"/>
              <a:gd name="connsiteY7" fmla="*/ 289977 h 5730079"/>
              <a:gd name="connsiteX0" fmla="*/ 140733 w 3694160"/>
              <a:gd name="connsiteY0" fmla="*/ 5800764 h 5800764"/>
              <a:gd name="connsiteX1" fmla="*/ 244905 w 3694160"/>
              <a:gd name="connsiteY1" fmla="*/ 800500 h 5800764"/>
              <a:gd name="connsiteX2" fmla="*/ 256479 w 3694160"/>
              <a:gd name="connsiteY2" fmla="*/ 511133 h 5800764"/>
              <a:gd name="connsiteX3" fmla="*/ 1837 w 3694160"/>
              <a:gd name="connsiteY3" fmla="*/ 36571 h 5800764"/>
              <a:gd name="connsiteX4" fmla="*/ 406951 w 3694160"/>
              <a:gd name="connsiteY4" fmla="*/ 71295 h 5800764"/>
              <a:gd name="connsiteX5" fmla="*/ 615295 w 3694160"/>
              <a:gd name="connsiteY5" fmla="*/ 383812 h 5800764"/>
              <a:gd name="connsiteX6" fmla="*/ 2791335 w 3694160"/>
              <a:gd name="connsiteY6" fmla="*/ 349088 h 5800764"/>
              <a:gd name="connsiteX7" fmla="*/ 3694160 w 3694160"/>
              <a:gd name="connsiteY7" fmla="*/ 360662 h 5800764"/>
              <a:gd name="connsiteX0" fmla="*/ 200062 w 3753489"/>
              <a:gd name="connsiteY0" fmla="*/ 5805893 h 5805893"/>
              <a:gd name="connsiteX1" fmla="*/ 304234 w 3753489"/>
              <a:gd name="connsiteY1" fmla="*/ 805629 h 5805893"/>
              <a:gd name="connsiteX2" fmla="*/ 26441 w 3753489"/>
              <a:gd name="connsiteY2" fmla="*/ 585711 h 5805893"/>
              <a:gd name="connsiteX3" fmla="*/ 61166 w 3753489"/>
              <a:gd name="connsiteY3" fmla="*/ 41700 h 5805893"/>
              <a:gd name="connsiteX4" fmla="*/ 466280 w 3753489"/>
              <a:gd name="connsiteY4" fmla="*/ 76424 h 5805893"/>
              <a:gd name="connsiteX5" fmla="*/ 674624 w 3753489"/>
              <a:gd name="connsiteY5" fmla="*/ 388941 h 5805893"/>
              <a:gd name="connsiteX6" fmla="*/ 2850664 w 3753489"/>
              <a:gd name="connsiteY6" fmla="*/ 354217 h 5805893"/>
              <a:gd name="connsiteX7" fmla="*/ 3753489 w 3753489"/>
              <a:gd name="connsiteY7" fmla="*/ 365791 h 5805893"/>
              <a:gd name="connsiteX0" fmla="*/ 140958 w 3694385"/>
              <a:gd name="connsiteY0" fmla="*/ 5822151 h 5822151"/>
              <a:gd name="connsiteX1" fmla="*/ 245130 w 3694385"/>
              <a:gd name="connsiteY1" fmla="*/ 821887 h 5822151"/>
              <a:gd name="connsiteX2" fmla="*/ 2062 w 3694385"/>
              <a:gd name="connsiteY2" fmla="*/ 57958 h 5822151"/>
              <a:gd name="connsiteX3" fmla="*/ 407176 w 3694385"/>
              <a:gd name="connsiteY3" fmla="*/ 92682 h 5822151"/>
              <a:gd name="connsiteX4" fmla="*/ 615520 w 3694385"/>
              <a:gd name="connsiteY4" fmla="*/ 405199 h 5822151"/>
              <a:gd name="connsiteX5" fmla="*/ 2791560 w 3694385"/>
              <a:gd name="connsiteY5" fmla="*/ 370475 h 5822151"/>
              <a:gd name="connsiteX6" fmla="*/ 3694385 w 3694385"/>
              <a:gd name="connsiteY6" fmla="*/ 382049 h 5822151"/>
              <a:gd name="connsiteX0" fmla="*/ 140958 w 3694385"/>
              <a:gd name="connsiteY0" fmla="*/ 5822151 h 5822151"/>
              <a:gd name="connsiteX1" fmla="*/ 245130 w 3694385"/>
              <a:gd name="connsiteY1" fmla="*/ 821887 h 5822151"/>
              <a:gd name="connsiteX2" fmla="*/ 2062 w 3694385"/>
              <a:gd name="connsiteY2" fmla="*/ 57958 h 5822151"/>
              <a:gd name="connsiteX3" fmla="*/ 407176 w 3694385"/>
              <a:gd name="connsiteY3" fmla="*/ 92682 h 5822151"/>
              <a:gd name="connsiteX4" fmla="*/ 615520 w 3694385"/>
              <a:gd name="connsiteY4" fmla="*/ 405199 h 5822151"/>
              <a:gd name="connsiteX5" fmla="*/ 3694385 w 3694385"/>
              <a:gd name="connsiteY5" fmla="*/ 382049 h 5822151"/>
              <a:gd name="connsiteX0" fmla="*/ 144195 w 3697622"/>
              <a:gd name="connsiteY0" fmla="*/ 5822679 h 5822679"/>
              <a:gd name="connsiteX1" fmla="*/ 176930 w 3697622"/>
              <a:gd name="connsiteY1" fmla="*/ 829559 h 5822679"/>
              <a:gd name="connsiteX2" fmla="*/ 5299 w 3697622"/>
              <a:gd name="connsiteY2" fmla="*/ 58486 h 5822679"/>
              <a:gd name="connsiteX3" fmla="*/ 410413 w 3697622"/>
              <a:gd name="connsiteY3" fmla="*/ 93210 h 5822679"/>
              <a:gd name="connsiteX4" fmla="*/ 618757 w 3697622"/>
              <a:gd name="connsiteY4" fmla="*/ 405727 h 5822679"/>
              <a:gd name="connsiteX5" fmla="*/ 3697622 w 3697622"/>
              <a:gd name="connsiteY5" fmla="*/ 382577 h 5822679"/>
              <a:gd name="connsiteX0" fmla="*/ 0 w 3553427"/>
              <a:gd name="connsiteY0" fmla="*/ 5739556 h 5739556"/>
              <a:gd name="connsiteX1" fmla="*/ 32735 w 3553427"/>
              <a:gd name="connsiteY1" fmla="*/ 746436 h 5739556"/>
              <a:gd name="connsiteX2" fmla="*/ 61129 w 3553427"/>
              <a:gd name="connsiteY2" fmla="*/ 139669 h 5739556"/>
              <a:gd name="connsiteX3" fmla="*/ 266218 w 3553427"/>
              <a:gd name="connsiteY3" fmla="*/ 10087 h 5739556"/>
              <a:gd name="connsiteX4" fmla="*/ 474562 w 3553427"/>
              <a:gd name="connsiteY4" fmla="*/ 322604 h 5739556"/>
              <a:gd name="connsiteX5" fmla="*/ 3553427 w 3553427"/>
              <a:gd name="connsiteY5" fmla="*/ 299454 h 5739556"/>
              <a:gd name="connsiteX0" fmla="*/ 11748 w 3565175"/>
              <a:gd name="connsiteY0" fmla="*/ 5766014 h 5766014"/>
              <a:gd name="connsiteX1" fmla="*/ 1621 w 3565175"/>
              <a:gd name="connsiteY1" fmla="*/ 1458694 h 5766014"/>
              <a:gd name="connsiteX2" fmla="*/ 72877 w 3565175"/>
              <a:gd name="connsiteY2" fmla="*/ 166127 h 5766014"/>
              <a:gd name="connsiteX3" fmla="*/ 277966 w 3565175"/>
              <a:gd name="connsiteY3" fmla="*/ 36545 h 5766014"/>
              <a:gd name="connsiteX4" fmla="*/ 486310 w 3565175"/>
              <a:gd name="connsiteY4" fmla="*/ 349062 h 5766014"/>
              <a:gd name="connsiteX5" fmla="*/ 3565175 w 3565175"/>
              <a:gd name="connsiteY5" fmla="*/ 325912 h 5766014"/>
              <a:gd name="connsiteX0" fmla="*/ 25746 w 3579173"/>
              <a:gd name="connsiteY0" fmla="*/ 5729492 h 5729492"/>
              <a:gd name="connsiteX1" fmla="*/ 15619 w 3579173"/>
              <a:gd name="connsiteY1" fmla="*/ 1422172 h 5729492"/>
              <a:gd name="connsiteX2" fmla="*/ 22582 w 3579173"/>
              <a:gd name="connsiteY2" fmla="*/ 329630 h 5729492"/>
              <a:gd name="connsiteX3" fmla="*/ 291964 w 3579173"/>
              <a:gd name="connsiteY3" fmla="*/ 23 h 5729492"/>
              <a:gd name="connsiteX4" fmla="*/ 500308 w 3579173"/>
              <a:gd name="connsiteY4" fmla="*/ 312540 h 5729492"/>
              <a:gd name="connsiteX5" fmla="*/ 3579173 w 3579173"/>
              <a:gd name="connsiteY5" fmla="*/ 289390 h 5729492"/>
              <a:gd name="connsiteX0" fmla="*/ 20530 w 3573957"/>
              <a:gd name="connsiteY0" fmla="*/ 5499332 h 5499332"/>
              <a:gd name="connsiteX1" fmla="*/ 10403 w 3573957"/>
              <a:gd name="connsiteY1" fmla="*/ 1192012 h 5499332"/>
              <a:gd name="connsiteX2" fmla="*/ 17366 w 3573957"/>
              <a:gd name="connsiteY2" fmla="*/ 99470 h 5499332"/>
              <a:gd name="connsiteX3" fmla="*/ 215310 w 3573957"/>
              <a:gd name="connsiteY3" fmla="*/ 48469 h 5499332"/>
              <a:gd name="connsiteX4" fmla="*/ 495092 w 3573957"/>
              <a:gd name="connsiteY4" fmla="*/ 82380 h 5499332"/>
              <a:gd name="connsiteX5" fmla="*/ 3573957 w 3573957"/>
              <a:gd name="connsiteY5" fmla="*/ 59230 h 5499332"/>
              <a:gd name="connsiteX0" fmla="*/ 20530 w 3573957"/>
              <a:gd name="connsiteY0" fmla="*/ 5498987 h 5498987"/>
              <a:gd name="connsiteX1" fmla="*/ 10403 w 3573957"/>
              <a:gd name="connsiteY1" fmla="*/ 1191667 h 5498987"/>
              <a:gd name="connsiteX2" fmla="*/ 17366 w 3573957"/>
              <a:gd name="connsiteY2" fmla="*/ 99125 h 5498987"/>
              <a:gd name="connsiteX3" fmla="*/ 215310 w 3573957"/>
              <a:gd name="connsiteY3" fmla="*/ 48124 h 5498987"/>
              <a:gd name="connsiteX4" fmla="*/ 1223754 w 3573957"/>
              <a:gd name="connsiteY4" fmla="*/ 74892 h 5498987"/>
              <a:gd name="connsiteX5" fmla="*/ 3573957 w 3573957"/>
              <a:gd name="connsiteY5" fmla="*/ 58885 h 5498987"/>
              <a:gd name="connsiteX0" fmla="*/ 23654 w 3577081"/>
              <a:gd name="connsiteY0" fmla="*/ 5508651 h 5508651"/>
              <a:gd name="connsiteX1" fmla="*/ 13527 w 3577081"/>
              <a:gd name="connsiteY1" fmla="*/ 1201331 h 5508651"/>
              <a:gd name="connsiteX2" fmla="*/ 20490 w 3577081"/>
              <a:gd name="connsiteY2" fmla="*/ 108789 h 5508651"/>
              <a:gd name="connsiteX3" fmla="*/ 261296 w 3577081"/>
              <a:gd name="connsiteY3" fmla="*/ 36356 h 5508651"/>
              <a:gd name="connsiteX4" fmla="*/ 1226878 w 3577081"/>
              <a:gd name="connsiteY4" fmla="*/ 84556 h 5508651"/>
              <a:gd name="connsiteX5" fmla="*/ 3577081 w 3577081"/>
              <a:gd name="connsiteY5" fmla="*/ 68549 h 5508651"/>
              <a:gd name="connsiteX0" fmla="*/ 34640 w 3588067"/>
              <a:gd name="connsiteY0" fmla="*/ 5482186 h 5482186"/>
              <a:gd name="connsiteX1" fmla="*/ 24513 w 3588067"/>
              <a:gd name="connsiteY1" fmla="*/ 1174866 h 5482186"/>
              <a:gd name="connsiteX2" fmla="*/ 17188 w 3588067"/>
              <a:gd name="connsiteY2" fmla="*/ 282349 h 5482186"/>
              <a:gd name="connsiteX3" fmla="*/ 272282 w 3588067"/>
              <a:gd name="connsiteY3" fmla="*/ 9891 h 5482186"/>
              <a:gd name="connsiteX4" fmla="*/ 1237864 w 3588067"/>
              <a:gd name="connsiteY4" fmla="*/ 58091 h 5482186"/>
              <a:gd name="connsiteX5" fmla="*/ 3588067 w 3588067"/>
              <a:gd name="connsiteY5" fmla="*/ 42084 h 5482186"/>
              <a:gd name="connsiteX0" fmla="*/ 18259 w 3571686"/>
              <a:gd name="connsiteY0" fmla="*/ 5482186 h 5482186"/>
              <a:gd name="connsiteX1" fmla="*/ 8132 w 3571686"/>
              <a:gd name="connsiteY1" fmla="*/ 1174866 h 5482186"/>
              <a:gd name="connsiteX2" fmla="*/ 807 w 3571686"/>
              <a:gd name="connsiteY2" fmla="*/ 282349 h 5482186"/>
              <a:gd name="connsiteX3" fmla="*/ 255901 w 3571686"/>
              <a:gd name="connsiteY3" fmla="*/ 9891 h 5482186"/>
              <a:gd name="connsiteX4" fmla="*/ 1221483 w 3571686"/>
              <a:gd name="connsiteY4" fmla="*/ 58091 h 5482186"/>
              <a:gd name="connsiteX5" fmla="*/ 3571686 w 3571686"/>
              <a:gd name="connsiteY5" fmla="*/ 42084 h 5482186"/>
              <a:gd name="connsiteX0" fmla="*/ 22007 w 3575434"/>
              <a:gd name="connsiteY0" fmla="*/ 5482186 h 5482186"/>
              <a:gd name="connsiteX1" fmla="*/ 11880 w 3575434"/>
              <a:gd name="connsiteY1" fmla="*/ 1174866 h 5482186"/>
              <a:gd name="connsiteX2" fmla="*/ 4555 w 3575434"/>
              <a:gd name="connsiteY2" fmla="*/ 282349 h 5482186"/>
              <a:gd name="connsiteX3" fmla="*/ 259649 w 3575434"/>
              <a:gd name="connsiteY3" fmla="*/ 9891 h 5482186"/>
              <a:gd name="connsiteX4" fmla="*/ 1225231 w 3575434"/>
              <a:gd name="connsiteY4" fmla="*/ 58091 h 5482186"/>
              <a:gd name="connsiteX5" fmla="*/ 3575434 w 3575434"/>
              <a:gd name="connsiteY5" fmla="*/ 42084 h 5482186"/>
              <a:gd name="connsiteX0" fmla="*/ 33586 w 3587013"/>
              <a:gd name="connsiteY0" fmla="*/ 5440102 h 5440102"/>
              <a:gd name="connsiteX1" fmla="*/ 23459 w 3587013"/>
              <a:gd name="connsiteY1" fmla="*/ 1132782 h 5440102"/>
              <a:gd name="connsiteX2" fmla="*/ 16134 w 3587013"/>
              <a:gd name="connsiteY2" fmla="*/ 240265 h 5440102"/>
              <a:gd name="connsiteX3" fmla="*/ 256941 w 3587013"/>
              <a:gd name="connsiteY3" fmla="*/ 39245 h 5440102"/>
              <a:gd name="connsiteX4" fmla="*/ 1236810 w 3587013"/>
              <a:gd name="connsiteY4" fmla="*/ 16007 h 5440102"/>
              <a:gd name="connsiteX5" fmla="*/ 3587013 w 3587013"/>
              <a:gd name="connsiteY5" fmla="*/ 0 h 5440102"/>
              <a:gd name="connsiteX0" fmla="*/ 33586 w 3587013"/>
              <a:gd name="connsiteY0" fmla="*/ 5462775 h 5462775"/>
              <a:gd name="connsiteX1" fmla="*/ 23459 w 3587013"/>
              <a:gd name="connsiteY1" fmla="*/ 1155455 h 5462775"/>
              <a:gd name="connsiteX2" fmla="*/ 16134 w 3587013"/>
              <a:gd name="connsiteY2" fmla="*/ 262938 h 5462775"/>
              <a:gd name="connsiteX3" fmla="*/ 256941 w 3587013"/>
              <a:gd name="connsiteY3" fmla="*/ 11912 h 5462775"/>
              <a:gd name="connsiteX4" fmla="*/ 1236810 w 3587013"/>
              <a:gd name="connsiteY4" fmla="*/ 38680 h 5462775"/>
              <a:gd name="connsiteX5" fmla="*/ 3587013 w 3587013"/>
              <a:gd name="connsiteY5" fmla="*/ 22673 h 5462775"/>
              <a:gd name="connsiteX0" fmla="*/ 33586 w 3587013"/>
              <a:gd name="connsiteY0" fmla="*/ 5451186 h 5451186"/>
              <a:gd name="connsiteX1" fmla="*/ 23459 w 3587013"/>
              <a:gd name="connsiteY1" fmla="*/ 1143866 h 5451186"/>
              <a:gd name="connsiteX2" fmla="*/ 16134 w 3587013"/>
              <a:gd name="connsiteY2" fmla="*/ 251349 h 5451186"/>
              <a:gd name="connsiteX3" fmla="*/ 256941 w 3587013"/>
              <a:gd name="connsiteY3" fmla="*/ 323 h 5451186"/>
              <a:gd name="connsiteX4" fmla="*/ 1236810 w 3587013"/>
              <a:gd name="connsiteY4" fmla="*/ 27091 h 5451186"/>
              <a:gd name="connsiteX5" fmla="*/ 3587013 w 3587013"/>
              <a:gd name="connsiteY5" fmla="*/ 11084 h 5451186"/>
              <a:gd name="connsiteX0" fmla="*/ 33586 w 3587013"/>
              <a:gd name="connsiteY0" fmla="*/ 5468131 h 5468131"/>
              <a:gd name="connsiteX1" fmla="*/ 23459 w 3587013"/>
              <a:gd name="connsiteY1" fmla="*/ 1160811 h 5468131"/>
              <a:gd name="connsiteX2" fmla="*/ 16134 w 3587013"/>
              <a:gd name="connsiteY2" fmla="*/ 268294 h 5468131"/>
              <a:gd name="connsiteX3" fmla="*/ 256941 w 3587013"/>
              <a:gd name="connsiteY3" fmla="*/ 17268 h 5468131"/>
              <a:gd name="connsiteX4" fmla="*/ 1243953 w 3587013"/>
              <a:gd name="connsiteY4" fmla="*/ 22604 h 5468131"/>
              <a:gd name="connsiteX5" fmla="*/ 3587013 w 3587013"/>
              <a:gd name="connsiteY5" fmla="*/ 28029 h 5468131"/>
              <a:gd name="connsiteX0" fmla="*/ 33586 w 3587013"/>
              <a:gd name="connsiteY0" fmla="*/ 5476487 h 5476487"/>
              <a:gd name="connsiteX1" fmla="*/ 23459 w 3587013"/>
              <a:gd name="connsiteY1" fmla="*/ 1169167 h 5476487"/>
              <a:gd name="connsiteX2" fmla="*/ 16134 w 3587013"/>
              <a:gd name="connsiteY2" fmla="*/ 276650 h 5476487"/>
              <a:gd name="connsiteX3" fmla="*/ 256941 w 3587013"/>
              <a:gd name="connsiteY3" fmla="*/ 25624 h 5476487"/>
              <a:gd name="connsiteX4" fmla="*/ 1251097 w 3587013"/>
              <a:gd name="connsiteY4" fmla="*/ 9529 h 5476487"/>
              <a:gd name="connsiteX5" fmla="*/ 3587013 w 3587013"/>
              <a:gd name="connsiteY5" fmla="*/ 36385 h 5476487"/>
              <a:gd name="connsiteX0" fmla="*/ 33586 w 3594157"/>
              <a:gd name="connsiteY0" fmla="*/ 5475329 h 5475329"/>
              <a:gd name="connsiteX1" fmla="*/ 23459 w 3594157"/>
              <a:gd name="connsiteY1" fmla="*/ 1168009 h 5475329"/>
              <a:gd name="connsiteX2" fmla="*/ 16134 w 3594157"/>
              <a:gd name="connsiteY2" fmla="*/ 275492 h 5475329"/>
              <a:gd name="connsiteX3" fmla="*/ 256941 w 3594157"/>
              <a:gd name="connsiteY3" fmla="*/ 24466 h 5475329"/>
              <a:gd name="connsiteX4" fmla="*/ 1251097 w 3594157"/>
              <a:gd name="connsiteY4" fmla="*/ 8371 h 5475329"/>
              <a:gd name="connsiteX5" fmla="*/ 3594157 w 3594157"/>
              <a:gd name="connsiteY5" fmla="*/ 13796 h 5475329"/>
              <a:gd name="connsiteX0" fmla="*/ 17460 w 3578031"/>
              <a:gd name="connsiteY0" fmla="*/ 5475329 h 5475329"/>
              <a:gd name="connsiteX1" fmla="*/ 7333 w 3578031"/>
              <a:gd name="connsiteY1" fmla="*/ 1168009 h 5475329"/>
              <a:gd name="connsiteX2" fmla="*/ 8 w 3578031"/>
              <a:gd name="connsiteY2" fmla="*/ 275492 h 5475329"/>
              <a:gd name="connsiteX3" fmla="*/ 240815 w 3578031"/>
              <a:gd name="connsiteY3" fmla="*/ 24466 h 5475329"/>
              <a:gd name="connsiteX4" fmla="*/ 1234971 w 3578031"/>
              <a:gd name="connsiteY4" fmla="*/ 8371 h 5475329"/>
              <a:gd name="connsiteX5" fmla="*/ 3578031 w 3578031"/>
              <a:gd name="connsiteY5" fmla="*/ 13796 h 5475329"/>
              <a:gd name="connsiteX0" fmla="*/ 12518 w 3573089"/>
              <a:gd name="connsiteY0" fmla="*/ 5489541 h 5489541"/>
              <a:gd name="connsiteX1" fmla="*/ 2391 w 3573089"/>
              <a:gd name="connsiteY1" fmla="*/ 1182221 h 5489541"/>
              <a:gd name="connsiteX2" fmla="*/ 9 w 3573089"/>
              <a:gd name="connsiteY2" fmla="*/ 487412 h 5489541"/>
              <a:gd name="connsiteX3" fmla="*/ 235873 w 3573089"/>
              <a:gd name="connsiteY3" fmla="*/ 38678 h 5489541"/>
              <a:gd name="connsiteX4" fmla="*/ 1230029 w 3573089"/>
              <a:gd name="connsiteY4" fmla="*/ 22583 h 5489541"/>
              <a:gd name="connsiteX5" fmla="*/ 3573089 w 3573089"/>
              <a:gd name="connsiteY5" fmla="*/ 28008 h 5489541"/>
              <a:gd name="connsiteX0" fmla="*/ 12522 w 3573093"/>
              <a:gd name="connsiteY0" fmla="*/ 5466958 h 5466958"/>
              <a:gd name="connsiteX1" fmla="*/ 2395 w 3573093"/>
              <a:gd name="connsiteY1" fmla="*/ 1159638 h 5466958"/>
              <a:gd name="connsiteX2" fmla="*/ 13 w 3573093"/>
              <a:gd name="connsiteY2" fmla="*/ 464829 h 5466958"/>
              <a:gd name="connsiteX3" fmla="*/ 235877 w 3573093"/>
              <a:gd name="connsiteY3" fmla="*/ 16095 h 5466958"/>
              <a:gd name="connsiteX4" fmla="*/ 1230033 w 3573093"/>
              <a:gd name="connsiteY4" fmla="*/ 0 h 5466958"/>
              <a:gd name="connsiteX5" fmla="*/ 3573093 w 3573093"/>
              <a:gd name="connsiteY5" fmla="*/ 5425 h 5466958"/>
              <a:gd name="connsiteX0" fmla="*/ 43929 w 3604500"/>
              <a:gd name="connsiteY0" fmla="*/ 5466958 h 5466958"/>
              <a:gd name="connsiteX1" fmla="*/ 33802 w 3604500"/>
              <a:gd name="connsiteY1" fmla="*/ 1159638 h 5466958"/>
              <a:gd name="connsiteX2" fmla="*/ 31420 w 3604500"/>
              <a:gd name="connsiteY2" fmla="*/ 464829 h 5466958"/>
              <a:gd name="connsiteX3" fmla="*/ 460049 w 3604500"/>
              <a:gd name="connsiteY3" fmla="*/ 16095 h 5466958"/>
              <a:gd name="connsiteX4" fmla="*/ 1261440 w 3604500"/>
              <a:gd name="connsiteY4" fmla="*/ 0 h 5466958"/>
              <a:gd name="connsiteX5" fmla="*/ 3604500 w 3604500"/>
              <a:gd name="connsiteY5" fmla="*/ 5425 h 5466958"/>
              <a:gd name="connsiteX0" fmla="*/ 43929 w 3604500"/>
              <a:gd name="connsiteY0" fmla="*/ 5466958 h 5466958"/>
              <a:gd name="connsiteX1" fmla="*/ 33802 w 3604500"/>
              <a:gd name="connsiteY1" fmla="*/ 1159638 h 5466958"/>
              <a:gd name="connsiteX2" fmla="*/ 31420 w 3604500"/>
              <a:gd name="connsiteY2" fmla="*/ 464829 h 5466958"/>
              <a:gd name="connsiteX3" fmla="*/ 460049 w 3604500"/>
              <a:gd name="connsiteY3" fmla="*/ 16095 h 5466958"/>
              <a:gd name="connsiteX4" fmla="*/ 1261440 w 3604500"/>
              <a:gd name="connsiteY4" fmla="*/ 0 h 5466958"/>
              <a:gd name="connsiteX5" fmla="*/ 3604500 w 3604500"/>
              <a:gd name="connsiteY5" fmla="*/ 5425 h 5466958"/>
              <a:gd name="connsiteX0" fmla="*/ 19856 w 3580427"/>
              <a:gd name="connsiteY0" fmla="*/ 5466958 h 5466958"/>
              <a:gd name="connsiteX1" fmla="*/ 9729 w 3580427"/>
              <a:gd name="connsiteY1" fmla="*/ 1159638 h 5466958"/>
              <a:gd name="connsiteX2" fmla="*/ 7347 w 3580427"/>
              <a:gd name="connsiteY2" fmla="*/ 464829 h 5466958"/>
              <a:gd name="connsiteX3" fmla="*/ 435976 w 3580427"/>
              <a:gd name="connsiteY3" fmla="*/ 16095 h 5466958"/>
              <a:gd name="connsiteX4" fmla="*/ 1237367 w 3580427"/>
              <a:gd name="connsiteY4" fmla="*/ 0 h 5466958"/>
              <a:gd name="connsiteX5" fmla="*/ 3580427 w 3580427"/>
              <a:gd name="connsiteY5" fmla="*/ 5425 h 5466958"/>
              <a:gd name="connsiteX0" fmla="*/ 14509 w 3575080"/>
              <a:gd name="connsiteY0" fmla="*/ 5466958 h 5466958"/>
              <a:gd name="connsiteX1" fmla="*/ 4382 w 3575080"/>
              <a:gd name="connsiteY1" fmla="*/ 1159638 h 5466958"/>
              <a:gd name="connsiteX2" fmla="*/ 2000 w 3575080"/>
              <a:gd name="connsiteY2" fmla="*/ 464829 h 5466958"/>
              <a:gd name="connsiteX3" fmla="*/ 430629 w 3575080"/>
              <a:gd name="connsiteY3" fmla="*/ 16095 h 5466958"/>
              <a:gd name="connsiteX4" fmla="*/ 1232020 w 3575080"/>
              <a:gd name="connsiteY4" fmla="*/ 0 h 5466958"/>
              <a:gd name="connsiteX5" fmla="*/ 3575080 w 3575080"/>
              <a:gd name="connsiteY5" fmla="*/ 5425 h 5466958"/>
              <a:gd name="connsiteX0" fmla="*/ 14075 w 3574646"/>
              <a:gd name="connsiteY0" fmla="*/ 5466958 h 5466958"/>
              <a:gd name="connsiteX1" fmla="*/ 3948 w 3574646"/>
              <a:gd name="connsiteY1" fmla="*/ 1159638 h 5466958"/>
              <a:gd name="connsiteX2" fmla="*/ 1566 w 3574646"/>
              <a:gd name="connsiteY2" fmla="*/ 464829 h 5466958"/>
              <a:gd name="connsiteX3" fmla="*/ 430195 w 3574646"/>
              <a:gd name="connsiteY3" fmla="*/ 16095 h 5466958"/>
              <a:gd name="connsiteX4" fmla="*/ 1231586 w 3574646"/>
              <a:gd name="connsiteY4" fmla="*/ 0 h 5466958"/>
              <a:gd name="connsiteX5" fmla="*/ 3574646 w 3574646"/>
              <a:gd name="connsiteY5" fmla="*/ 5425 h 5466958"/>
              <a:gd name="connsiteX0" fmla="*/ 14075 w 3574646"/>
              <a:gd name="connsiteY0" fmla="*/ 5526270 h 5526270"/>
              <a:gd name="connsiteX1" fmla="*/ 3948 w 3574646"/>
              <a:gd name="connsiteY1" fmla="*/ 1218950 h 5526270"/>
              <a:gd name="connsiteX2" fmla="*/ 1566 w 3574646"/>
              <a:gd name="connsiteY2" fmla="*/ 524141 h 5526270"/>
              <a:gd name="connsiteX3" fmla="*/ 430195 w 3574646"/>
              <a:gd name="connsiteY3" fmla="*/ 75407 h 5526270"/>
              <a:gd name="connsiteX4" fmla="*/ 2155872 w 3574646"/>
              <a:gd name="connsiteY4" fmla="*/ 0 h 5526270"/>
              <a:gd name="connsiteX5" fmla="*/ 3574646 w 3574646"/>
              <a:gd name="connsiteY5" fmla="*/ 64737 h 5526270"/>
              <a:gd name="connsiteX0" fmla="*/ 31897 w 3592468"/>
              <a:gd name="connsiteY0" fmla="*/ 5487335 h 5487335"/>
              <a:gd name="connsiteX1" fmla="*/ 21770 w 3592468"/>
              <a:gd name="connsiteY1" fmla="*/ 1180015 h 5487335"/>
              <a:gd name="connsiteX2" fmla="*/ 19388 w 3592468"/>
              <a:gd name="connsiteY2" fmla="*/ 485206 h 5487335"/>
              <a:gd name="connsiteX3" fmla="*/ 448017 w 3592468"/>
              <a:gd name="connsiteY3" fmla="*/ 36472 h 5487335"/>
              <a:gd name="connsiteX4" fmla="*/ 3592468 w 3592468"/>
              <a:gd name="connsiteY4" fmla="*/ 25802 h 5487335"/>
              <a:gd name="connsiteX0" fmla="*/ 32974 w 3593545"/>
              <a:gd name="connsiteY0" fmla="*/ 5463731 h 5463731"/>
              <a:gd name="connsiteX1" fmla="*/ 22847 w 3593545"/>
              <a:gd name="connsiteY1" fmla="*/ 1156411 h 5463731"/>
              <a:gd name="connsiteX2" fmla="*/ 20465 w 3593545"/>
              <a:gd name="connsiteY2" fmla="*/ 461602 h 5463731"/>
              <a:gd name="connsiteX3" fmla="*/ 449094 w 3593545"/>
              <a:gd name="connsiteY3" fmla="*/ 12868 h 5463731"/>
              <a:gd name="connsiteX4" fmla="*/ 3593545 w 3593545"/>
              <a:gd name="connsiteY4" fmla="*/ 2198 h 5463731"/>
              <a:gd name="connsiteX0" fmla="*/ 14075 w 3574646"/>
              <a:gd name="connsiteY0" fmla="*/ 5461533 h 5461533"/>
              <a:gd name="connsiteX1" fmla="*/ 3948 w 3574646"/>
              <a:gd name="connsiteY1" fmla="*/ 1154213 h 5461533"/>
              <a:gd name="connsiteX2" fmla="*/ 1566 w 3574646"/>
              <a:gd name="connsiteY2" fmla="*/ 459404 h 5461533"/>
              <a:gd name="connsiteX3" fmla="*/ 430195 w 3574646"/>
              <a:gd name="connsiteY3" fmla="*/ 10670 h 5461533"/>
              <a:gd name="connsiteX4" fmla="*/ 3574646 w 3574646"/>
              <a:gd name="connsiteY4" fmla="*/ 0 h 546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646" h="5461533">
                <a:moveTo>
                  <a:pt x="14075" y="5461533"/>
                </a:moveTo>
                <a:cubicBezTo>
                  <a:pt x="35778" y="4419811"/>
                  <a:pt x="6033" y="1987901"/>
                  <a:pt x="3948" y="1154213"/>
                </a:cubicBezTo>
                <a:cubicBezTo>
                  <a:pt x="1863" y="320525"/>
                  <a:pt x="-2256" y="672599"/>
                  <a:pt x="1566" y="459404"/>
                </a:cubicBezTo>
                <a:cubicBezTo>
                  <a:pt x="6402" y="189654"/>
                  <a:pt x="62698" y="13033"/>
                  <a:pt x="430195" y="10670"/>
                </a:cubicBezTo>
                <a:lnTo>
                  <a:pt x="3574646" y="0"/>
                </a:ln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1780338" y="2552799"/>
            <a:ext cx="4196897" cy="720080"/>
          </a:xfrm>
          <a:prstGeom prst="rect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1959705" y="2552799"/>
            <a:ext cx="4017530" cy="72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Arial" charset="0"/>
                <a:cs typeface="Arial" charset="0"/>
              </a:rPr>
              <a:t>Как бы Вы в целом оценили работу и функциональность ЕИС?*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565735" y="17646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a typeface="Arial" charset="0"/>
                <a:cs typeface="Arial" charset="0"/>
              </a:rPr>
              <a:t>Вариант ответа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549232" y="4141445"/>
            <a:ext cx="4982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000" dirty="0">
                <a:ea typeface="Arial" charset="0"/>
                <a:cs typeface="Arial" charset="0"/>
              </a:rPr>
              <a:t>Функционал ЕИС соответствует требованиям законодательства, удобен в использовании, не требует дополнительных доработок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484301" y="2427618"/>
            <a:ext cx="5008809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fontAlgn="ctr"/>
            <a:r>
              <a:rPr lang="ru-RU" sz="2000" dirty="0">
                <a:ea typeface="Arial" charset="0"/>
                <a:cs typeface="Arial" charset="0"/>
              </a:rPr>
              <a:t>Функционал ЕИС соответствует требованиям законодательства, в целом удобен в использовании, но требует некоторых дополнительных доработок (поясните свой ответ в комментарии)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8563622" y="5688214"/>
            <a:ext cx="4763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000" dirty="0">
                <a:ea typeface="Arial" charset="0"/>
                <a:cs typeface="Arial" charset="0"/>
              </a:rPr>
              <a:t>Функционал ЕИС соответствует требованиям законодательства, не очень удобен в использовании и требует значительных доработок (поясните свой ответ в комментарии)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14297965" y="45619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423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4310482" y="3076260"/>
            <a:ext cx="106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546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4342987" y="6242212"/>
            <a:ext cx="108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290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5970579" y="3067740"/>
            <a:ext cx="14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2800" b="1" dirty="0">
                <a:ea typeface="Arial" charset="0"/>
                <a:cs typeface="Arial" charset="0"/>
              </a:rPr>
              <a:t>38</a:t>
            </a:r>
            <a:r>
              <a:rPr lang="mr-IN" sz="2800" b="1" dirty="0"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5997542" y="6242212"/>
            <a:ext cx="145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2800" b="1" dirty="0">
                <a:ea typeface="Arial" charset="0"/>
                <a:cs typeface="Arial" charset="0"/>
              </a:rPr>
              <a:t>20</a:t>
            </a:r>
            <a:r>
              <a:rPr lang="mr-IN" sz="2800" b="1" dirty="0"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16112006" y="4601276"/>
            <a:ext cx="14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>
                <a:ea typeface="Arial" charset="0"/>
                <a:cs typeface="Arial" charset="0"/>
              </a:rPr>
              <a:t>29</a:t>
            </a:r>
            <a:r>
              <a:rPr lang="mr-IN" sz="2800" b="1" dirty="0"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14214738" y="2329076"/>
            <a:ext cx="159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a typeface="Arial" charset="0"/>
                <a:cs typeface="Arial" charset="0"/>
              </a:rPr>
              <a:t>Общее кол-во ответов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6081278" y="2312860"/>
            <a:ext cx="159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ea typeface="Arial" charset="0"/>
                <a:cs typeface="Arial" charset="0"/>
              </a:rPr>
              <a:t>Доля среди ответов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8146553" y="8900884"/>
            <a:ext cx="9228993" cy="7695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TextBox 157"/>
          <p:cNvSpPr txBox="1"/>
          <p:nvPr/>
        </p:nvSpPr>
        <p:spPr>
          <a:xfrm>
            <a:off x="8461328" y="8961577"/>
            <a:ext cx="1485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Arial" charset="0"/>
                <a:cs typeface="Arial" charset="0"/>
              </a:rPr>
              <a:t>ВСЕГО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8140054" y="5727841"/>
            <a:ext cx="284769" cy="15155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8130817" y="4127853"/>
            <a:ext cx="303775" cy="1504459"/>
          </a:xfrm>
          <a:prstGeom prst="rect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8140055" y="2407505"/>
            <a:ext cx="252528" cy="16279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14151079" y="2964312"/>
            <a:ext cx="1268405" cy="769507"/>
          </a:xfrm>
          <a:prstGeom prst="rect">
            <a:avLst/>
          </a:prstGeom>
          <a:noFill/>
          <a:ln w="28575"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4151079" y="4465955"/>
            <a:ext cx="1268405" cy="769507"/>
          </a:xfrm>
          <a:prstGeom prst="rect">
            <a:avLst/>
          </a:prstGeom>
          <a:noFill/>
          <a:ln w="28575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14112517" y="6135744"/>
            <a:ext cx="126840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15905706" y="2950379"/>
            <a:ext cx="1481225" cy="769507"/>
          </a:xfrm>
          <a:prstGeom prst="rect">
            <a:avLst/>
          </a:prstGeom>
          <a:noFill/>
          <a:ln w="28575">
            <a:solidFill>
              <a:srgbClr val="AB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15940220" y="4480915"/>
            <a:ext cx="1481225" cy="769507"/>
          </a:xfrm>
          <a:prstGeom prst="rect">
            <a:avLst/>
          </a:prstGeom>
          <a:noFill/>
          <a:ln w="28575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15895748" y="6135744"/>
            <a:ext cx="148122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8" name="Прямая соединительная линия 167"/>
          <p:cNvCxnSpPr>
            <a:endCxn id="162" idx="1"/>
          </p:cNvCxnSpPr>
          <p:nvPr/>
        </p:nvCxnSpPr>
        <p:spPr>
          <a:xfrm>
            <a:off x="13487438" y="3349066"/>
            <a:ext cx="663641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13487437" y="4883106"/>
            <a:ext cx="663641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15409010" y="3336163"/>
            <a:ext cx="496696" cy="30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15419483" y="4879053"/>
            <a:ext cx="513022" cy="0"/>
          </a:xfrm>
          <a:prstGeom prst="line">
            <a:avLst/>
          </a:prstGeom>
          <a:ln w="22225"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15380922" y="6539489"/>
            <a:ext cx="496696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15079769" y="8963154"/>
            <a:ext cx="145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1459</a:t>
            </a:r>
            <a:endParaRPr lang="mr-IN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8549232" y="7351136"/>
            <a:ext cx="4938168" cy="1475937"/>
          </a:xfrm>
          <a:prstGeom prst="rect">
            <a:avLst/>
          </a:prstGeom>
          <a:solidFill>
            <a:srgbClr val="99999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5" name="Прямоугольник 174"/>
          <p:cNvSpPr/>
          <p:nvPr/>
        </p:nvSpPr>
        <p:spPr>
          <a:xfrm>
            <a:off x="8161678" y="7352433"/>
            <a:ext cx="279587" cy="1429631"/>
          </a:xfrm>
          <a:prstGeom prst="rect">
            <a:avLst/>
          </a:prstGeom>
          <a:solidFill>
            <a:srgbClr val="F7857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8543862" y="7251639"/>
            <a:ext cx="47553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000" dirty="0">
                <a:ea typeface="Arial" charset="0"/>
                <a:cs typeface="Arial" charset="0"/>
              </a:rPr>
              <a:t>Функционал ЕИС частично соответствует требованиям законодательства, не удобен в использовании, требует серьезных доработок (поясните свой ответ в комментарии)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14111090" y="7706666"/>
            <a:ext cx="126840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15877618" y="7682494"/>
            <a:ext cx="1481225" cy="769507"/>
          </a:xfrm>
          <a:prstGeom prst="rect">
            <a:avLst/>
          </a:prstGeom>
          <a:noFill/>
          <a:ln w="28575">
            <a:solidFill>
              <a:srgbClr val="DBDA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Прямая соединительная линия 178"/>
          <p:cNvCxnSpPr/>
          <p:nvPr/>
        </p:nvCxnSpPr>
        <p:spPr>
          <a:xfrm>
            <a:off x="15379495" y="8110411"/>
            <a:ext cx="496696" cy="0"/>
          </a:xfrm>
          <a:prstGeom prst="line">
            <a:avLst/>
          </a:prstGeom>
          <a:ln w="22225">
            <a:solidFill>
              <a:srgbClr val="DBDA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14322523" y="7823603"/>
            <a:ext cx="1084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2800" b="1" dirty="0" smtClean="0">
                <a:ea typeface="Arial" charset="0"/>
                <a:cs typeface="Arial" charset="0"/>
              </a:rPr>
              <a:t>200</a:t>
            </a:r>
            <a:endParaRPr lang="is-IS" sz="2800" b="1" dirty="0">
              <a:ea typeface="Arial" charset="0"/>
              <a:cs typeface="Arial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5997542" y="7823603"/>
            <a:ext cx="145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2800" b="1" dirty="0">
                <a:ea typeface="Arial" charset="0"/>
                <a:cs typeface="Arial" charset="0"/>
              </a:rPr>
              <a:t>13</a:t>
            </a:r>
            <a:r>
              <a:rPr lang="mr-IN" sz="2800" b="1" dirty="0">
                <a:ea typeface="Arial" charset="0"/>
                <a:cs typeface="Arial" charset="0"/>
              </a:rPr>
              <a:t>%</a:t>
            </a:r>
          </a:p>
        </p:txBody>
      </p:sp>
      <p:pic>
        <p:nvPicPr>
          <p:cNvPr id="182" name="Изображение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99" y="5036691"/>
            <a:ext cx="4357298" cy="4688936"/>
          </a:xfrm>
          <a:prstGeom prst="rect">
            <a:avLst/>
          </a:prstGeom>
        </p:spPr>
      </p:pic>
      <p:cxnSp>
        <p:nvCxnSpPr>
          <p:cNvPr id="183" name="Прямая соединительная линия 182"/>
          <p:cNvCxnSpPr/>
          <p:nvPr/>
        </p:nvCxnSpPr>
        <p:spPr>
          <a:xfrm>
            <a:off x="1506514" y="5130432"/>
            <a:ext cx="1008112" cy="112511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Овал 183"/>
          <p:cNvSpPr/>
          <p:nvPr/>
        </p:nvSpPr>
        <p:spPr>
          <a:xfrm>
            <a:off x="1362498" y="4986416"/>
            <a:ext cx="288032" cy="28803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5" name="Прямая соединительная линия 184"/>
          <p:cNvCxnSpPr>
            <a:stCxn id="186" idx="1"/>
          </p:cNvCxnSpPr>
          <p:nvPr/>
        </p:nvCxnSpPr>
        <p:spPr>
          <a:xfrm flipH="1" flipV="1">
            <a:off x="4537076" y="8097415"/>
            <a:ext cx="997708" cy="847140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Овал 185"/>
          <p:cNvSpPr/>
          <p:nvPr/>
        </p:nvSpPr>
        <p:spPr>
          <a:xfrm>
            <a:off x="5492603" y="8902374"/>
            <a:ext cx="288032" cy="288032"/>
          </a:xfrm>
          <a:prstGeom prst="ellipse">
            <a:avLst/>
          </a:prstGeom>
          <a:solidFill>
            <a:srgbClr val="7BA0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 flipH="1">
            <a:off x="4695973" y="6117701"/>
            <a:ext cx="1364162" cy="87760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Овал 187"/>
          <p:cNvSpPr/>
          <p:nvPr/>
        </p:nvSpPr>
        <p:spPr>
          <a:xfrm>
            <a:off x="5846265" y="6004345"/>
            <a:ext cx="288032" cy="288032"/>
          </a:xfrm>
          <a:prstGeom prst="ellipse">
            <a:avLst/>
          </a:prstGeom>
          <a:solidFill>
            <a:srgbClr val="F7857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TextBox 188"/>
          <p:cNvSpPr txBox="1"/>
          <p:nvPr/>
        </p:nvSpPr>
        <p:spPr>
          <a:xfrm>
            <a:off x="6152427" y="5509379"/>
            <a:ext cx="117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a typeface="Arial" charset="0"/>
                <a:cs typeface="Arial" charset="0"/>
              </a:rPr>
              <a:t>13%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829691" y="8482520"/>
            <a:ext cx="158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a typeface="Arial" charset="0"/>
                <a:cs typeface="Arial" charset="0"/>
              </a:rPr>
              <a:t>29%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50219" y="4326361"/>
            <a:ext cx="158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a typeface="Arial" charset="0"/>
                <a:cs typeface="Arial" charset="0"/>
              </a:rPr>
              <a:t>38</a:t>
            </a:r>
            <a:r>
              <a:rPr lang="ru-RU" sz="4000" dirty="0">
                <a:ea typeface="Arial" charset="0"/>
                <a:cs typeface="Arial" charset="0"/>
              </a:rPr>
              <a:t>%</a:t>
            </a:r>
          </a:p>
        </p:txBody>
      </p:sp>
      <p:cxnSp>
        <p:nvCxnSpPr>
          <p:cNvPr id="192" name="Прямая соединительная линия 43"/>
          <p:cNvCxnSpPr/>
          <p:nvPr/>
        </p:nvCxnSpPr>
        <p:spPr>
          <a:xfrm flipH="1">
            <a:off x="3991910" y="5294116"/>
            <a:ext cx="214313" cy="755115"/>
          </a:xfrm>
          <a:prstGeom prst="line">
            <a:avLst/>
          </a:prstGeom>
          <a:ln w="19050" cap="rnd">
            <a:solidFill>
              <a:schemeClr val="bg1">
                <a:lumMod val="50000"/>
              </a:schemeClr>
            </a:solidFill>
            <a:round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Овал 44"/>
          <p:cNvSpPr/>
          <p:nvPr/>
        </p:nvSpPr>
        <p:spPr>
          <a:xfrm>
            <a:off x="4086026" y="5104867"/>
            <a:ext cx="288032" cy="288032"/>
          </a:xfrm>
          <a:prstGeom prst="ellipse">
            <a:avLst/>
          </a:prstGeom>
          <a:solidFill>
            <a:srgbClr val="F5B18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TextBox 193"/>
          <p:cNvSpPr txBox="1"/>
          <p:nvPr/>
        </p:nvSpPr>
        <p:spPr>
          <a:xfrm>
            <a:off x="4129290" y="4381736"/>
            <a:ext cx="158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ea typeface="Arial" charset="0"/>
                <a:cs typeface="Arial" charset="0"/>
              </a:rPr>
              <a:t>20%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5763690" y="9115697"/>
            <a:ext cx="155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Удобен в использовании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6155344" y="6114922"/>
            <a:ext cx="1331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Не удобен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4374058" y="4998805"/>
            <a:ext cx="1488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Не очень удобен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1659493" y="4638589"/>
            <a:ext cx="2110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ea typeface="Arial" charset="0"/>
                <a:cs typeface="Arial" charset="0"/>
              </a:rPr>
              <a:t>Удобен, но требует дополнительных доработок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104099" y="9739399"/>
            <a:ext cx="821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ea typeface="Arial" charset="0"/>
                <a:cs typeface="Arial" charset="0"/>
              </a:rPr>
              <a:t>*Результаты опроса заказчиков за период с 01.01.2018 по </a:t>
            </a:r>
            <a:r>
              <a:rPr lang="ru-RU" sz="2000" dirty="0" smtClean="0">
                <a:solidFill>
                  <a:prstClr val="black"/>
                </a:solidFill>
                <a:ea typeface="Arial" charset="0"/>
                <a:cs typeface="Arial" charset="0"/>
              </a:rPr>
              <a:t>19.11.2018 </a:t>
            </a:r>
            <a:r>
              <a:rPr lang="ru-RU" sz="2000" dirty="0">
                <a:solidFill>
                  <a:prstClr val="black"/>
                </a:solidFill>
                <a:ea typeface="Arial" charset="0"/>
                <a:cs typeface="Arial" charset="0"/>
              </a:rPr>
              <a:t>г.</a:t>
            </a:r>
          </a:p>
        </p:txBody>
      </p:sp>
      <p:sp>
        <p:nvSpPr>
          <p:cNvPr id="79" name="Rectangle 77"/>
          <p:cNvSpPr/>
          <p:nvPr/>
        </p:nvSpPr>
        <p:spPr>
          <a:xfrm>
            <a:off x="17590405" y="924954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9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1096</Words>
  <Application>Microsoft Office PowerPoint</Application>
  <PresentationFormat>Произвольный</PresentationFormat>
  <Paragraphs>329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2018-11-06T12:19:21Z</dcterms:created>
  <dcterms:modified xsi:type="dcterms:W3CDTF">2018-11-19T19:22:01Z</dcterms:modified>
</cp:coreProperties>
</file>