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4"/>
  </p:notesMasterIdLst>
  <p:sldIdLst>
    <p:sldId id="274" r:id="rId2"/>
    <p:sldId id="355" r:id="rId3"/>
    <p:sldId id="334" r:id="rId4"/>
    <p:sldId id="352" r:id="rId5"/>
    <p:sldId id="335" r:id="rId6"/>
    <p:sldId id="325" r:id="rId7"/>
    <p:sldId id="329" r:id="rId8"/>
    <p:sldId id="356" r:id="rId9"/>
    <p:sldId id="357" r:id="rId10"/>
    <p:sldId id="351" r:id="rId11"/>
    <p:sldId id="346" r:id="rId12"/>
    <p:sldId id="347" r:id="rId13"/>
    <p:sldId id="349" r:id="rId14"/>
    <p:sldId id="354" r:id="rId15"/>
    <p:sldId id="348" r:id="rId16"/>
    <p:sldId id="353" r:id="rId17"/>
    <p:sldId id="360" r:id="rId18"/>
    <p:sldId id="345" r:id="rId19"/>
    <p:sldId id="359" r:id="rId20"/>
    <p:sldId id="361" r:id="rId21"/>
    <p:sldId id="326" r:id="rId22"/>
    <p:sldId id="278" r:id="rId2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BCF1FC"/>
    <a:srgbClr val="C5DAE7"/>
    <a:srgbClr val="162387"/>
    <a:srgbClr val="CDC5FD"/>
    <a:srgbClr val="F8FFB3"/>
    <a:srgbClr val="66FF33"/>
    <a:srgbClr val="DDE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305" autoAdjust="0"/>
  </p:normalViewPr>
  <p:slideViewPr>
    <p:cSldViewPr>
      <p:cViewPr>
        <p:scale>
          <a:sx n="75" d="100"/>
          <a:sy n="75" d="100"/>
        </p:scale>
        <p:origin x="-258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19A174A-FF68-4B3F-9E3C-06F83B84D088}" type="datetimeFigureOut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899DBC-E490-4FD4-8A2F-562C17869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33" tIns="45018" rIns="90033" bIns="45018" anchor="b"/>
          <a:lstStyle/>
          <a:p>
            <a:pPr algn="r" defTabSz="895350"/>
            <a:fld id="{CC02E9BE-43EB-469D-BC03-D152DAAB64F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350"/>
              <a:t>1</a:t>
            </a:fld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5637"/>
          </a:xfrm>
          <a:noFill/>
          <a:ln/>
        </p:spPr>
        <p:txBody>
          <a:bodyPr lIns="90033" tIns="45018" rIns="90033" bIns="45018"/>
          <a:lstStyle/>
          <a:p>
            <a:pPr marL="234950" indent="-234950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34950" indent="-234950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33" tIns="45018" rIns="90033" bIns="45018" anchor="b"/>
          <a:lstStyle/>
          <a:p>
            <a:pPr algn="r" defTabSz="895350"/>
            <a:fld id="{CC02E9BE-43EB-469D-BC03-D152DAAB64F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350"/>
              <a:t>2</a:t>
            </a:fld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5637"/>
          </a:xfrm>
          <a:noFill/>
          <a:ln/>
        </p:spPr>
        <p:txBody>
          <a:bodyPr lIns="90033" tIns="45018" rIns="90033" bIns="45018"/>
          <a:lstStyle/>
          <a:p>
            <a:pPr marL="234950" indent="-234950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34950" indent="-234950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7904-4E29-417E-AFC4-8577BB242DE7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E11F-2E18-4C89-A05A-C1A575560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FE39-AE0A-4AC4-9BB0-A363D1ABC181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2ABA-1470-4A29-88EC-F96A04BF2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F765C-6E18-4D66-9C2B-C39EC92FA536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9A70-199B-4EE6-BFED-A9C654E3F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0C2C-7DC8-4053-9BF6-A3D29BC30447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7D80-FA2B-4027-9CAC-D7571CF11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0D2E-44AD-4167-8F9F-1F555B5C4DF7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7896-D1F8-436B-A052-E6A0B3C35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BB2D-3CF9-4551-9385-3FBF89138885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9D14-D580-4571-847A-EA454FA68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8247-3CDC-4660-960C-BC420E2B4B65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85F5-7192-4D0D-A457-FCD642B34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D420-7B50-47F3-927A-3DFE2B9EBF60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C9A7-8F07-4F3D-A41C-2FC8FF40E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8EBB-3B21-462B-9A40-76CAC9F669FC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7BA4-DF4D-48F4-87AD-16D4CFDB5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75E7-A789-4BDE-A5D9-BEE046334F99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568E-14C9-4245-B84A-8AB3CCB73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6BCE6-A412-4386-B698-703785BD8E11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4DEF-604A-4504-8193-2A406BAB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27B0-D1B1-4A5C-86A2-571E2A6114F8}" type="datetime1">
              <a:rPr lang="ru-RU"/>
              <a:pPr>
                <a:defRPr/>
              </a:pPr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767D36-278A-4BAB-ACBF-E621C3F4A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 idx="4294967295"/>
          </p:nvPr>
        </p:nvSpPr>
        <p:spPr>
          <a:xfrm>
            <a:off x="214313" y="1643063"/>
            <a:ext cx="8748712" cy="327025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sz="2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ОСНОВНЫЕ НАПРАВЛЕНИЯ</a:t>
            </a:r>
            <a:br>
              <a:rPr sz="2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sz="2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РАЗВИТИЯ СИСТЕМЫ ВНУТРЕННЕГО КОНТРОЛЯ И АУДИТА </a:t>
            </a:r>
            <a:br>
              <a:rPr sz="2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sz="2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В ФЕДЕРАЛЬНОМ КАЗНАЧЕЙСТВЕ</a:t>
            </a:r>
            <a:r>
              <a:rPr sz="2800" i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sz="2800" i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endParaRPr sz="2800" u="sng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5429256" y="4643446"/>
            <a:ext cx="32400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Начальник Управления внутреннего контроля (аудита) и оценки эффективности деятельности Федерального казначейства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Солодов Алексей Викторович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715008" y="5929330"/>
            <a:ext cx="2643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3 июня 2014 года, г. Иркутск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/>
          </p:cNvSpPr>
          <p:nvPr/>
        </p:nvSpPr>
        <p:spPr>
          <a:xfrm>
            <a:off x="285720" y="142852"/>
            <a:ext cx="8572500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СИСТЕМНОСТЬ ВНУТРЕННЕГО</a:t>
            </a:r>
          </a:p>
          <a:p>
            <a:pPr algn="ctr" eaLnBrk="0" hangingPunct="0">
              <a:defRPr/>
            </a:pPr>
            <a:r>
              <a:rPr lang="ru-RU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КОНТРОЛЯ И АУДИТА</a:t>
            </a:r>
          </a:p>
        </p:txBody>
      </p:sp>
      <p:sp>
        <p:nvSpPr>
          <p:cNvPr id="19460" name="Rectangle 58"/>
          <p:cNvSpPr>
            <a:spLocks noChangeArrowheads="1"/>
          </p:cNvSpPr>
          <p:nvPr/>
        </p:nvSpPr>
        <p:spPr bwMode="auto">
          <a:xfrm>
            <a:off x="285720" y="1142984"/>
            <a:ext cx="571510" cy="719138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357298"/>
            <a:ext cx="7715304" cy="1500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ВЗАИМОУВЯЗКА ПРОГРАММНО-ЦЕЛЕВОГО ПОДХОДА К ОЦЕНКЕ ЭФФЕКТИВНОСТИ ДЕЯТЕЛЬНОСТИ ФОИВ И ВИДОВ ВНУТРЕННЕГО КОНТРОЛЯ И АУДИТА </a:t>
            </a:r>
            <a:endParaRPr lang="ru-RU" sz="22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714348" y="2857496"/>
            <a:ext cx="7715304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162387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ts val="0"/>
              </a:spcBef>
              <a:defRPr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14349" y="2857496"/>
            <a:ext cx="7715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функция Федерального казначейства (75 подфункций)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7 направлениям деятельности, при этом финансовое обеспечение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закупочная деятельность – одно направление деятельности</a:t>
            </a:r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auto">
          <a:xfrm>
            <a:off x="285720" y="3857628"/>
            <a:ext cx="571510" cy="719138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4071942"/>
            <a:ext cx="7715304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МЕТОДОЛОГИЯ ПОСТРОЕНИЯ СИСТЕМЫ ВНУТРЕННЕГО КОНТРОЛЯ И АУДИТА </a:t>
            </a:r>
            <a:endParaRPr lang="ru-RU" sz="22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14348" y="4929198"/>
            <a:ext cx="7715304" cy="12144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162387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444500"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Минфин России – внутренний финансовый контроль и аудит;</a:t>
            </a:r>
          </a:p>
          <a:p>
            <a:pPr marL="444500"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Минэкономразвития – внутренний контроль и аудит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госзакупок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44500"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осуществления кадровой деятельности –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Минтруд России?</a:t>
            </a:r>
          </a:p>
          <a:p>
            <a:pPr marL="444500"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осуществления правовой деятельности –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Минюст России?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285750" y="2214563"/>
            <a:ext cx="3000375" cy="192881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5929313" y="2214563"/>
            <a:ext cx="3000375" cy="192881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072198" y="2786058"/>
            <a:ext cx="2857500" cy="72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5000"/>
              </a:lnSpc>
              <a:defRPr/>
            </a:pPr>
            <a:r>
              <a:rPr lang="ru-RU" sz="1800" b="1" dirty="0">
                <a:latin typeface="+mn-lt"/>
                <a:cs typeface="Times New Roman" pitchFamily="18" charset="0"/>
              </a:rPr>
              <a:t>выработаны механизмы информационно-технической реализации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313" y="1071563"/>
            <a:ext cx="8715375" cy="1000125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85750" y="1000108"/>
            <a:ext cx="8858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Переход к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дистанционным (комбинированным)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контрольным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мероприятиям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85750" y="4214813"/>
            <a:ext cx="3000375" cy="192881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5929313" y="4214813"/>
            <a:ext cx="3000375" cy="192881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6072198" y="4786322"/>
            <a:ext cx="2857500" cy="72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75000"/>
              </a:lnSpc>
              <a:defRPr/>
            </a:pPr>
            <a:r>
              <a:rPr lang="ru-RU" sz="1800" b="1" dirty="0">
                <a:latin typeface="+mn-lt"/>
                <a:cs typeface="Times New Roman" pitchFamily="18" charset="0"/>
              </a:rPr>
              <a:t>выработаны механизмы организации взаимодействия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214438" y="142875"/>
            <a:ext cx="7215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ОСОБЕННОСТИ РЕАЛИЗАЦИИ В ФЕДЕРАЛЬНОМ КАЗНАЧЕЙСТВЕ ПОЛНОМОЧИЙ ПО ВНУТРЕННЕМУ КОНТРОЛЮ </a:t>
            </a: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И </a:t>
            </a: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ВНУТРЕННЕМУ АУДИТУ 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214282" y="2714620"/>
            <a:ext cx="2857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1800" b="1" dirty="0">
                <a:latin typeface="+mn-lt"/>
                <a:cs typeface="Times New Roman" pitchFamily="18" charset="0"/>
              </a:rPr>
              <a:t>разработана методология</a:t>
            </a:r>
          </a:p>
          <a:p>
            <a:pPr>
              <a:lnSpc>
                <a:spcPct val="75000"/>
              </a:lnSpc>
              <a:defRPr/>
            </a:pPr>
            <a:r>
              <a:rPr lang="ru-RU" sz="1800" b="1" dirty="0">
                <a:latin typeface="+mn-lt"/>
                <a:cs typeface="Times New Roman" pitchFamily="18" charset="0"/>
              </a:rPr>
              <a:t>проведения камеральных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и комбинированных </a:t>
            </a:r>
            <a:r>
              <a:rPr lang="ru-RU" sz="1800" b="1" dirty="0">
                <a:latin typeface="+mn-lt"/>
                <a:cs typeface="Times New Roman" pitchFamily="18" charset="0"/>
              </a:rPr>
              <a:t>проверок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14282" y="4714884"/>
            <a:ext cx="2857500" cy="9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1800" b="1" dirty="0">
                <a:latin typeface="+mn-lt"/>
                <a:cs typeface="Times New Roman" pitchFamily="18" charset="0"/>
              </a:rPr>
              <a:t>проведена апробация технологии проведения комбинированных проверок</a:t>
            </a:r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F:\Оберег от камеральных провер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072074"/>
            <a:ext cx="2329184" cy="1447325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3357554" y="2714620"/>
            <a:ext cx="2571750" cy="2286000"/>
            <a:chOff x="3357563" y="3143250"/>
            <a:chExt cx="2571750" cy="2286000"/>
          </a:xfrm>
        </p:grpSpPr>
        <p:sp>
          <p:nvSpPr>
            <p:cNvPr id="27" name="Овал 26"/>
            <p:cNvSpPr/>
            <p:nvPr/>
          </p:nvSpPr>
          <p:spPr>
            <a:xfrm>
              <a:off x="3429000" y="3214688"/>
              <a:ext cx="2428875" cy="21431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357563" y="3143250"/>
              <a:ext cx="2571750" cy="2286000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9" name="TextBox 5"/>
            <p:cNvSpPr txBox="1">
              <a:spLocks noChangeArrowheads="1"/>
            </p:cNvSpPr>
            <p:nvPr/>
          </p:nvSpPr>
          <p:spPr bwMode="auto">
            <a:xfrm>
              <a:off x="3428992" y="3286124"/>
              <a:ext cx="2428892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>
                  <a:latin typeface="+mn-lt"/>
                  <a:cs typeface="Times New Roman" pitchFamily="18" charset="0"/>
                </a:rPr>
                <a:t> </a:t>
              </a:r>
              <a:r>
                <a:rPr lang="en-US" sz="1800" b="1" dirty="0">
                  <a:latin typeface="+mn-lt"/>
                  <a:cs typeface="Times New Roman" pitchFamily="18" charset="0"/>
                </a:rPr>
                <a:t>KPI </a:t>
              </a:r>
              <a:r>
                <a:rPr lang="ru-RU" sz="1800" b="1" dirty="0">
                  <a:latin typeface="+mn-lt"/>
                  <a:cs typeface="Times New Roman" pitchFamily="18" charset="0"/>
                </a:rPr>
                <a:t>2014 года</a:t>
              </a:r>
            </a:p>
            <a:p>
              <a:pPr algn="ctr">
                <a:defRPr/>
              </a:pPr>
              <a:r>
                <a:rPr lang="ru-RU" sz="1800" b="1" dirty="0">
                  <a:latin typeface="+mn-lt"/>
                  <a:cs typeface="Times New Roman" pitchFamily="18" charset="0"/>
                </a:rPr>
                <a:t>50 % комбинированных (камеральных) </a:t>
              </a:r>
              <a:r>
                <a:rPr lang="ru-RU" sz="1800" b="1" dirty="0" smtClean="0">
                  <a:latin typeface="+mn-lt"/>
                  <a:cs typeface="Times New Roman" pitchFamily="18" charset="0"/>
                </a:rPr>
                <a:t>проверок,</a:t>
              </a:r>
            </a:p>
            <a:p>
              <a:pPr algn="ctr">
                <a:defRPr/>
              </a:pPr>
              <a:r>
                <a:rPr lang="ru-RU" sz="1800" b="1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  <a:cs typeface="Times New Roman" pitchFamily="18" charset="0"/>
                </a:rPr>
                <a:t>2015 год – 100 %</a:t>
              </a:r>
              <a:endPara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14313" y="1071563"/>
            <a:ext cx="8715375" cy="857250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cs typeface="Times New Roman" pitchFamily="18" charset="0"/>
              </a:rPr>
              <a:t>Расширение сферы использования информационных технологий </a:t>
            </a:r>
          </a:p>
          <a:p>
            <a:pPr algn="ctr">
              <a:defRPr/>
            </a:pPr>
            <a:r>
              <a:rPr lang="ru-RU" sz="2000" b="1" dirty="0">
                <a:cs typeface="Times New Roman" pitchFamily="18" charset="0"/>
              </a:rPr>
              <a:t>в контрольно-аудиторской деятельности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71500" y="2286000"/>
            <a:ext cx="2357438" cy="1214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Камеральная</a:t>
            </a:r>
          </a:p>
          <a:p>
            <a:pPr>
              <a:defRPr/>
            </a:pPr>
            <a:r>
              <a:rPr lang="ru-RU" sz="2000" b="1" dirty="0" smtClean="0">
                <a:latin typeface="+mn-lt"/>
              </a:rPr>
              <a:t>проверка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143375" y="2071688"/>
            <a:ext cx="4752975" cy="1857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162387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- проводится по месту нахождения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субъекта внутреннего контроля (аудита);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ru-RU" sz="1400" dirty="0">
                <a:latin typeface="+mn-lt"/>
              </a:rPr>
              <a:t> удаленный доступ к базам данных ППО,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иные информационные ресурсы объекта проверки, </a:t>
            </a:r>
            <a:endParaRPr lang="en-US" sz="14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в </a:t>
            </a:r>
            <a:r>
              <a:rPr lang="ru-RU" sz="1400" dirty="0" smtClean="0">
                <a:latin typeface="+mn-lt"/>
              </a:rPr>
              <a:t>т. ч</a:t>
            </a:r>
            <a:r>
              <a:rPr lang="ru-RU" sz="1400" dirty="0">
                <a:latin typeface="+mn-lt"/>
              </a:rPr>
              <a:t>. открытые источники информации (</a:t>
            </a:r>
            <a:r>
              <a:rPr lang="en-US" sz="1400" dirty="0">
                <a:latin typeface="+mn-lt"/>
              </a:rPr>
              <a:t>zakupki.gov.ru</a:t>
            </a:r>
            <a:r>
              <a:rPr lang="ru-RU" sz="1400" dirty="0" smtClean="0">
                <a:latin typeface="+mn-lt"/>
              </a:rPr>
              <a:t>);</a:t>
            </a:r>
            <a:endParaRPr lang="ru-RU" sz="1400" dirty="0">
              <a:latin typeface="+mn-lt"/>
            </a:endParaRP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ru-RU" sz="1400" dirty="0">
                <a:latin typeface="+mn-lt"/>
              </a:rPr>
              <a:t> копии документов в электронном виде или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представленные объектом проверки субъекту проверки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3000375" y="2714625"/>
            <a:ext cx="1079500" cy="358775"/>
          </a:xfrm>
          <a:prstGeom prst="rightArrow">
            <a:avLst>
              <a:gd name="adj1" fmla="val 50000"/>
              <a:gd name="adj2" fmla="val 75221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71500" y="4214813"/>
            <a:ext cx="2357438" cy="1214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2000" b="1" dirty="0">
                <a:latin typeface="+mn-lt"/>
              </a:rPr>
              <a:t>Комбинированная </a:t>
            </a:r>
          </a:p>
          <a:p>
            <a:pPr>
              <a:defRPr/>
            </a:pPr>
            <a:r>
              <a:rPr lang="ru-RU" sz="2000" b="1" dirty="0">
                <a:latin typeface="+mn-lt"/>
              </a:rPr>
              <a:t>проверка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143375" y="4143375"/>
            <a:ext cx="4752975" cy="20716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162387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1400" dirty="0">
                <a:latin typeface="+mn-lt"/>
              </a:rPr>
              <a:t> проводится по месту нахождения объекта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проверки (выездной этап) и по месту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нахождения субъекта проверки (камеральный этап</a:t>
            </a:r>
            <a:r>
              <a:rPr lang="ru-RU" sz="1400" dirty="0" smtClean="0">
                <a:latin typeface="+mn-lt"/>
              </a:rPr>
              <a:t>);</a:t>
            </a:r>
            <a:endParaRPr lang="ru-RU" sz="1400" dirty="0"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1400" dirty="0">
                <a:latin typeface="+mn-lt"/>
              </a:rPr>
              <a:t> удаленный доступ к базам данных ППО,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иным информационным ресурсам объекта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 smtClean="0">
                <a:latin typeface="+mn-lt"/>
              </a:rPr>
              <a:t>Проверки; </a:t>
            </a:r>
            <a:endParaRPr lang="ru-RU" sz="1400" dirty="0"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1400" dirty="0">
                <a:latin typeface="+mn-lt"/>
              </a:rPr>
              <a:t> копии документов в электронном виде,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документы, представленные при выезде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latin typeface="+mn-lt"/>
              </a:rPr>
              <a:t>на объект проверки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3000375" y="4643438"/>
            <a:ext cx="1079500" cy="358775"/>
          </a:xfrm>
          <a:prstGeom prst="rightArrow">
            <a:avLst>
              <a:gd name="adj1" fmla="val 50000"/>
              <a:gd name="adj2" fmla="val 75221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187450" y="188913"/>
            <a:ext cx="7215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ОСОБЕННОСТИ РЕАЛИЗАЦИИ В ФЕДЕРАЛЬНОМ КАЗНАЧЕЙСТВЕ ПОЛНОМОЧИЙ ПО ВНУТРЕННЕМУ КОНТРОЛЮ </a:t>
            </a: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И </a:t>
            </a: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ВНУТРЕННЕМУ АУДИТУ </a:t>
            </a:r>
          </a:p>
        </p:txBody>
      </p:sp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285720" y="2571744"/>
            <a:ext cx="3357586" cy="2071702"/>
          </a:xfrm>
          <a:prstGeom prst="rightArrow">
            <a:avLst>
              <a:gd name="adj1" fmla="val 50000"/>
              <a:gd name="adj2" fmla="val 2782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357554" y="3571876"/>
            <a:ext cx="2571750" cy="2286000"/>
            <a:chOff x="3357563" y="3143250"/>
            <a:chExt cx="2571750" cy="2286000"/>
          </a:xfrm>
        </p:grpSpPr>
        <p:sp>
          <p:nvSpPr>
            <p:cNvPr id="5" name="Овал 4"/>
            <p:cNvSpPr/>
            <p:nvPr/>
          </p:nvSpPr>
          <p:spPr>
            <a:xfrm>
              <a:off x="3357563" y="3143250"/>
              <a:ext cx="2571750" cy="2286000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3429000" y="3214688"/>
              <a:ext cx="2428875" cy="21431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3188" name="TextBox 5"/>
            <p:cNvSpPr txBox="1">
              <a:spLocks noChangeArrowheads="1"/>
            </p:cNvSpPr>
            <p:nvPr/>
          </p:nvSpPr>
          <p:spPr bwMode="auto">
            <a:xfrm>
              <a:off x="3643313" y="3429000"/>
              <a:ext cx="192881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>
                  <a:cs typeface="Times New Roman" pitchFamily="18" charset="0"/>
                </a:rPr>
                <a:t>недопущение нарушений </a:t>
              </a:r>
            </a:p>
            <a:p>
              <a:pPr algn="ctr"/>
              <a:r>
                <a:rPr lang="ru-RU" sz="1600" b="1" dirty="0">
                  <a:cs typeface="Times New Roman" pitchFamily="18" charset="0"/>
                </a:rPr>
                <a:t>в деятельности органов Федерального казначейства</a:t>
              </a:r>
            </a:p>
          </p:txBody>
        </p:sp>
      </p:grpSp>
      <p:sp>
        <p:nvSpPr>
          <p:cNvPr id="8" name="Стрелка вправо 7"/>
          <p:cNvSpPr/>
          <p:nvPr/>
        </p:nvSpPr>
        <p:spPr>
          <a:xfrm rot="10800000">
            <a:off x="5572131" y="2643179"/>
            <a:ext cx="3357551" cy="1857389"/>
          </a:xfrm>
          <a:prstGeom prst="rightArrow">
            <a:avLst>
              <a:gd name="adj1" fmla="val 50000"/>
              <a:gd name="adj2" fmla="val 40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190" name="TextBox 11"/>
          <p:cNvSpPr txBox="1">
            <a:spLocks noChangeArrowheads="1"/>
          </p:cNvSpPr>
          <p:nvPr/>
        </p:nvSpPr>
        <p:spPr bwMode="auto">
          <a:xfrm>
            <a:off x="5643570" y="3143248"/>
            <a:ext cx="3357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 dirty="0" smtClean="0">
                <a:cs typeface="Times New Roman" pitchFamily="18" charset="0"/>
              </a:rPr>
              <a:t>осуществление предварительного контроля</a:t>
            </a:r>
          </a:p>
          <a:p>
            <a:pPr algn="ctr">
              <a:lnSpc>
                <a:spcPct val="75000"/>
              </a:lnSpc>
            </a:pPr>
            <a:r>
              <a:rPr lang="ru-RU" sz="1600" b="1" dirty="0" smtClean="0">
                <a:cs typeface="Times New Roman" pitchFamily="18" charset="0"/>
              </a:rPr>
              <a:t>(Стандарт</a:t>
            </a:r>
          </a:p>
          <a:p>
            <a:pPr algn="ctr">
              <a:lnSpc>
                <a:spcPct val="75000"/>
              </a:lnSpc>
            </a:pPr>
            <a:r>
              <a:rPr lang="ru-RU" sz="1600" b="1" dirty="0" smtClean="0">
                <a:cs typeface="Times New Roman" pitchFamily="18" charset="0"/>
              </a:rPr>
              <a:t>предварительного контроля)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313" y="1071563"/>
            <a:ext cx="8715375" cy="500049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192" name="TextBox 13"/>
          <p:cNvSpPr txBox="1">
            <a:spLocks noChangeArrowheads="1"/>
          </p:cNvSpPr>
          <p:nvPr/>
        </p:nvSpPr>
        <p:spPr bwMode="auto">
          <a:xfrm>
            <a:off x="285750" y="1142984"/>
            <a:ext cx="85725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Переход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от последующего к предварительному контролю</a:t>
            </a:r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6000760" y="4000504"/>
            <a:ext cx="2928928" cy="150019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194" name="TextBox 11"/>
          <p:cNvSpPr txBox="1">
            <a:spLocks noChangeArrowheads="1"/>
          </p:cNvSpPr>
          <p:nvPr/>
        </p:nvSpPr>
        <p:spPr bwMode="auto">
          <a:xfrm>
            <a:off x="6143636" y="4429132"/>
            <a:ext cx="2857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 dirty="0">
                <a:cs typeface="Times New Roman" pitchFamily="18" charset="0"/>
              </a:rPr>
              <a:t>разработаны технологии </a:t>
            </a:r>
            <a:r>
              <a:rPr lang="ru-RU" sz="1600" b="1" dirty="0" smtClean="0">
                <a:cs typeface="Times New Roman" pitchFamily="18" charset="0"/>
              </a:rPr>
              <a:t>предварительного </a:t>
            </a:r>
            <a:r>
              <a:rPr lang="ru-RU" sz="1600" b="1" dirty="0">
                <a:cs typeface="Times New Roman" pitchFamily="18" charset="0"/>
              </a:rPr>
              <a:t>оперативного контроля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643182"/>
            <a:ext cx="235743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spc="-100" dirty="0">
                <a:cs typeface="Times New Roman" pitchFamily="18" charset="0"/>
              </a:rPr>
              <a:t>НАСТОЯЩЕЕ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0892" y="2643182"/>
            <a:ext cx="204150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b="1" spc="-100" dirty="0">
                <a:cs typeface="Times New Roman" pitchFamily="18" charset="0"/>
              </a:rPr>
              <a:t>БУДУЩЕЕ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85720" y="3929066"/>
            <a:ext cx="3071834" cy="1643073"/>
          </a:xfrm>
          <a:prstGeom prst="rightArrow">
            <a:avLst>
              <a:gd name="adj1" fmla="val 58081"/>
              <a:gd name="adj2" fmla="val 4665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85750" y="5143512"/>
            <a:ext cx="3643308" cy="1357322"/>
          </a:xfrm>
          <a:prstGeom prst="rightArrow">
            <a:avLst>
              <a:gd name="adj1" fmla="val 63099"/>
              <a:gd name="adj2" fmla="val 4185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5357818" y="5000636"/>
            <a:ext cx="3571870" cy="157163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200" name="TextBox 11"/>
          <p:cNvSpPr txBox="1">
            <a:spLocks noChangeArrowheads="1"/>
          </p:cNvSpPr>
          <p:nvPr/>
        </p:nvSpPr>
        <p:spPr bwMode="auto">
          <a:xfrm>
            <a:off x="5786414" y="5500702"/>
            <a:ext cx="3143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 dirty="0">
                <a:cs typeface="Times New Roman" pitchFamily="18" charset="0"/>
              </a:rPr>
              <a:t>разработаны </a:t>
            </a:r>
            <a:r>
              <a:rPr lang="ru-RU" sz="1600" b="1" dirty="0" smtClean="0">
                <a:cs typeface="Times New Roman" pitchFamily="18" charset="0"/>
              </a:rPr>
              <a:t>технологии</a:t>
            </a:r>
          </a:p>
          <a:p>
            <a:pPr algn="ctr">
              <a:lnSpc>
                <a:spcPct val="75000"/>
              </a:lnSpc>
            </a:pPr>
            <a:r>
              <a:rPr lang="ru-RU" sz="1600" b="1" dirty="0" smtClean="0">
                <a:cs typeface="Times New Roman" pitchFamily="18" charset="0"/>
              </a:rPr>
              <a:t>последующего оперативного контроля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1142976" y="142852"/>
            <a:ext cx="7215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ОСОБЕННОСТИ РЕАЛИЗАЦИИ В ФЕДЕРАЛЬНОМ КАЗНАЧЕЙСТВЕ ПОЛНОМОЧИЙ ПО ВНУТРЕННЕМУ КОНТРОЛЮ </a:t>
            </a: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И </a:t>
            </a: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ВНУТРЕННЕМУ АУДИТУ 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285720" y="3071810"/>
            <a:ext cx="3214710" cy="10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2000" b="1" dirty="0">
                <a:latin typeface="+mn-lt"/>
                <a:cs typeface="Times New Roman" pitchFamily="18" charset="0"/>
              </a:rPr>
              <a:t>осуществление последующего 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контроля</a:t>
            </a:r>
          </a:p>
          <a:p>
            <a:pPr>
              <a:lnSpc>
                <a:spcPct val="75000"/>
              </a:lnSpc>
              <a:defRPr/>
            </a:pPr>
            <a:r>
              <a:rPr lang="ru-RU" sz="2000" b="1" dirty="0" smtClean="0">
                <a:latin typeface="+mn-lt"/>
                <a:cs typeface="Times New Roman" pitchFamily="18" charset="0"/>
              </a:rPr>
              <a:t>(Стандарты внутреннего контроля и аудита)</a:t>
            </a:r>
            <a:endParaRPr lang="ru-RU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214282" y="4357694"/>
            <a:ext cx="307183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2000" b="1" dirty="0" smtClean="0">
                <a:latin typeface="+mn-lt"/>
                <a:cs typeface="Times New Roman" pitchFamily="18" charset="0"/>
              </a:rPr>
              <a:t>разработаны отдельные </a:t>
            </a:r>
            <a:r>
              <a:rPr lang="ru-RU" sz="2000" b="1" dirty="0">
                <a:latin typeface="+mn-lt"/>
                <a:cs typeface="Times New Roman" pitchFamily="18" charset="0"/>
              </a:rPr>
              <a:t>элементы </a:t>
            </a:r>
            <a:r>
              <a:rPr lang="ru-RU" sz="2000" b="1" dirty="0" err="1" smtClean="0">
                <a:latin typeface="+mn-lt"/>
                <a:cs typeface="Times New Roman" pitchFamily="18" charset="0"/>
              </a:rPr>
              <a:t>предвари-тельного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latin typeface="+mn-lt"/>
                <a:cs typeface="Times New Roman" pitchFamily="18" charset="0"/>
              </a:rPr>
              <a:t>контроля</a:t>
            </a: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285720" y="5357826"/>
            <a:ext cx="36433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2000" b="1" dirty="0">
                <a:latin typeface="+mn-lt"/>
                <a:cs typeface="Times New Roman" pitchFamily="18" charset="0"/>
              </a:rPr>
              <a:t>эксперимент по 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осуществлению </a:t>
            </a:r>
            <a:r>
              <a:rPr lang="ru-RU" sz="2000" b="1" dirty="0">
                <a:latin typeface="+mn-lt"/>
                <a:cs typeface="Times New Roman" pitchFamily="18" charset="0"/>
              </a:rPr>
              <a:t>оперативного контроля в МОУ ФК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214282" y="1643050"/>
            <a:ext cx="8715436" cy="79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2000" b="1" dirty="0" smtClean="0">
                <a:latin typeface="+mn-lt"/>
                <a:cs typeface="Times New Roman" pitchFamily="18" charset="0"/>
              </a:rPr>
              <a:t>…Терапевт всё знает, но мало что умеет;</a:t>
            </a:r>
          </a:p>
          <a:p>
            <a:pPr>
              <a:lnSpc>
                <a:spcPct val="75000"/>
              </a:lnSpc>
              <a:defRPr/>
            </a:pPr>
            <a:r>
              <a:rPr lang="ru-RU" sz="2000" b="1" dirty="0" smtClean="0">
                <a:latin typeface="+mn-lt"/>
                <a:cs typeface="Times New Roman" pitchFamily="18" charset="0"/>
              </a:rPr>
              <a:t>                   Хирург всё умеет, но мало что знает;</a:t>
            </a:r>
          </a:p>
          <a:p>
            <a:pPr>
              <a:lnSpc>
                <a:spcPct val="75000"/>
              </a:lnSpc>
              <a:defRPr/>
            </a:pPr>
            <a:r>
              <a:rPr lang="ru-RU" sz="2000" b="1" dirty="0" smtClean="0">
                <a:latin typeface="+mn-lt"/>
                <a:cs typeface="Times New Roman" pitchFamily="18" charset="0"/>
              </a:rPr>
              <a:t>                                    Патологоанатом всё знает, всё умеет, но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уже поздно…</a:t>
            </a:r>
            <a:endParaRPr lang="ru-RU" sz="2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Вра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428868"/>
            <a:ext cx="1579544" cy="1026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142976" y="357166"/>
            <a:ext cx="7215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ПОДБОР КАНДИДАТУР ДЛЯ УЧАСТИЯ В ПРОВЕРКАХ</a:t>
            </a:r>
          </a:p>
        </p:txBody>
      </p:sp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t="15309" r="33159" b="14668"/>
          <a:stretch>
            <a:fillRect/>
          </a:stretch>
        </p:blipFill>
        <p:spPr bwMode="auto">
          <a:xfrm>
            <a:off x="214282" y="1214422"/>
            <a:ext cx="872842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/>
          <p:cNvGrpSpPr/>
          <p:nvPr/>
        </p:nvGrpSpPr>
        <p:grpSpPr>
          <a:xfrm>
            <a:off x="3357554" y="3071810"/>
            <a:ext cx="2857520" cy="2928958"/>
            <a:chOff x="3500430" y="3286124"/>
            <a:chExt cx="2857520" cy="2928958"/>
          </a:xfrm>
        </p:grpSpPr>
        <p:sp>
          <p:nvSpPr>
            <p:cNvPr id="19" name="32-конечная звезда 18"/>
            <p:cNvSpPr/>
            <p:nvPr/>
          </p:nvSpPr>
          <p:spPr>
            <a:xfrm>
              <a:off x="3500430" y="3286124"/>
              <a:ext cx="2857520" cy="2928958"/>
            </a:xfrm>
            <a:prstGeom prst="star32">
              <a:avLst/>
            </a:prstGeom>
            <a:gradFill>
              <a:gsLst>
                <a:gs pos="0">
                  <a:schemeClr val="accent5">
                    <a:tint val="50000"/>
                    <a:satMod val="300000"/>
                    <a:alpha val="29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3786182" y="4500570"/>
              <a:ext cx="2286016" cy="43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solidFill>
                    <a:schemeClr val="accent5"/>
                  </a:solidFill>
                  <a:latin typeface="Times New Roman" pitchFamily="18" charset="0"/>
                  <a:ea typeface="+mj-ea"/>
                  <a:cs typeface="+mj-cs"/>
                </a:rPr>
                <a:t>В ПРИКАЗ!</a:t>
              </a:r>
              <a:endParaRPr lang="ru-RU" sz="2800" b="1" dirty="0">
                <a:solidFill>
                  <a:schemeClr val="accent5"/>
                </a:solidFill>
                <a:latin typeface="Times New Roman" pitchFamily="18" charset="0"/>
                <a:ea typeface="+mj-ea"/>
                <a:cs typeface="+mj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57224" y="1714488"/>
            <a:ext cx="7500990" cy="928694"/>
            <a:chOff x="857224" y="1714488"/>
            <a:chExt cx="7500990" cy="92869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857224" y="1714488"/>
              <a:ext cx="7500990" cy="92869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928662" y="1785926"/>
              <a:ext cx="7358114" cy="78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+mj-cs"/>
                </a:rPr>
                <a:t>ПРЕДВАРИТЕЛЬНОЕ  СОГЛАСОВАНИЕ</a:t>
              </a:r>
              <a:b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+mj-cs"/>
                </a:rPr>
              </a:br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+mj-cs"/>
                </a:rPr>
                <a:t>С РУКОВОДИТЕЛЯМИ  ТОФК</a:t>
              </a:r>
              <a:endParaRPr lang="ru-RU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14313" y="1071563"/>
            <a:ext cx="7643835" cy="857250"/>
          </a:xfrm>
          <a:prstGeom prst="rect">
            <a:avLst/>
          </a:prstGeom>
          <a:solidFill>
            <a:schemeClr val="accent6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003">
            <a:schemeClr val="lt2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cs typeface="Times New Roman" pitchFamily="18" charset="0"/>
              </a:rPr>
              <a:t>Создание пула внутренних </a:t>
            </a:r>
            <a:r>
              <a:rPr lang="ru-RU" sz="2000" b="1" dirty="0" smtClean="0">
                <a:cs typeface="Times New Roman" pitchFamily="18" charset="0"/>
              </a:rPr>
              <a:t>контроллеров и аудиторов</a:t>
            </a:r>
            <a:endParaRPr lang="ru-RU" sz="2000" b="1" dirty="0"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2428868"/>
          <a:ext cx="3000396" cy="37862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3000396"/>
              </a:tblGrid>
              <a:tr h="1147338">
                <a:tc>
                  <a:txBody>
                    <a:bodyPr/>
                    <a:lstStyle/>
                    <a:p>
                      <a:pPr algn="ctr"/>
                      <a:endParaRPr lang="ru-RU" sz="600" b="1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Кандидатуры проверяющих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представляются руководителями ТОФК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13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необходимость согласования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выезда сотрудника на проверку;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3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значительное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количество и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зменений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в течение года;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961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риски формирования заведомо «сильных» и «слабых» групп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2000240"/>
            <a:ext cx="12867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Как есть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857884" y="2428868"/>
          <a:ext cx="2928958" cy="38133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2928958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Кандидатуры проверяющих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выбираются</a:t>
                      </a:r>
                      <a:r>
                        <a:rPr lang="ru-RU" sz="1600" b="1" baseline="0" dirty="0" smtClean="0">
                          <a:latin typeface="+mn-lt"/>
                          <a:cs typeface="Times New Roman" pitchFamily="18" charset="0"/>
                        </a:rPr>
                        <a:t> из пула внутренних контроллеров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+mn-lt"/>
                          <a:cs typeface="Times New Roman" pitchFamily="18" charset="0"/>
                        </a:rPr>
                        <a:t>и аудиторов 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 график выездов на проверки </a:t>
                      </a:r>
                      <a:br>
                        <a:rPr lang="ru-RU" sz="16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синхронизирован с производственным календарем и графиком отпусков;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участник привлекается к проверке 2–3 раза в год;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726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+mn-lt"/>
                          <a:ea typeface="Times New Roman"/>
                        </a:rPr>
                        <a:t>  повышение мотивации к проведению качественного контроля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388" y="2000240"/>
            <a:ext cx="14769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Как будет</a:t>
            </a:r>
          </a:p>
        </p:txBody>
      </p:sp>
      <p:sp>
        <p:nvSpPr>
          <p:cNvPr id="9" name="Овал 8"/>
          <p:cNvSpPr/>
          <p:nvPr/>
        </p:nvSpPr>
        <p:spPr>
          <a:xfrm>
            <a:off x="3214678" y="3071810"/>
            <a:ext cx="2571768" cy="2357454"/>
          </a:xfrm>
          <a:prstGeom prst="ellipse">
            <a:avLst/>
          </a:prstGeom>
          <a:solidFill>
            <a:schemeClr val="bg2"/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добросовестность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компетентность 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независимость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объективность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профессионализм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68" y="1857364"/>
            <a:ext cx="19237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Внутренний </a:t>
            </a:r>
          </a:p>
          <a:p>
            <a:pPr algn="ctr">
              <a:defRPr/>
            </a:pPr>
            <a:r>
              <a:rPr lang="ru-RU" b="1" dirty="0" smtClean="0">
                <a:latin typeface="+mn-lt"/>
                <a:cs typeface="Times New Roman" pitchFamily="18" charset="0"/>
              </a:rPr>
              <a:t>контролер</a:t>
            </a:r>
          </a:p>
          <a:p>
            <a:pPr algn="ctr">
              <a:defRPr/>
            </a:pPr>
            <a:r>
              <a:rPr lang="ru-RU" b="1" dirty="0" smtClean="0">
                <a:latin typeface="+mn-lt"/>
                <a:cs typeface="Times New Roman" pitchFamily="18" charset="0"/>
              </a:rPr>
              <a:t>(аудитор) ФК</a:t>
            </a:r>
            <a:endParaRPr lang="ru-RU" b="1" dirty="0">
              <a:latin typeface="+mn-lt"/>
              <a:cs typeface="Times New Roman" pitchFamily="18" charset="0"/>
            </a:endParaRPr>
          </a:p>
        </p:txBody>
      </p:sp>
      <p:sp>
        <p:nvSpPr>
          <p:cNvPr id="92168" name="AutoShape 21"/>
          <p:cNvSpPr>
            <a:spLocks noChangeArrowheads="1"/>
          </p:cNvSpPr>
          <p:nvPr/>
        </p:nvSpPr>
        <p:spPr bwMode="auto">
          <a:xfrm>
            <a:off x="3428992" y="5572140"/>
            <a:ext cx="2357437" cy="500063"/>
          </a:xfrm>
          <a:prstGeom prst="rightArrow">
            <a:avLst>
              <a:gd name="adj1" fmla="val 50000"/>
              <a:gd name="adj2" fmla="val 75210"/>
            </a:avLst>
          </a:prstGeom>
          <a:solidFill>
            <a:srgbClr val="6699FF"/>
          </a:solidFill>
          <a:ln w="9525" algn="ctr">
            <a:solidFill>
              <a:srgbClr val="EAEAEA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>
              <a:cs typeface="Times New Roman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187450" y="188913"/>
            <a:ext cx="7215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ОСОБЕННОСТИ РЕАЛИЗАЦИИ В ФЕДЕРАЛЬНОМ КАЗНАЧЕЙСТВЕ ПОЛНОМОЧИЙ ПО ВНУТРЕННЕМУ КОНТРОЛЮ </a:t>
            </a: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И </a:t>
            </a: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ВНУТРЕННЕМУ АУДИТУ </a:t>
            </a:r>
          </a:p>
        </p:txBody>
      </p:sp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4-конечная звезда 13"/>
          <p:cNvSpPr/>
          <p:nvPr/>
        </p:nvSpPr>
        <p:spPr>
          <a:xfrm>
            <a:off x="7429520" y="928670"/>
            <a:ext cx="1500198" cy="1285884"/>
          </a:xfrm>
          <a:prstGeom prst="star24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58148" y="1214422"/>
            <a:ext cx="10001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250 –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300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7620" y="5572140"/>
            <a:ext cx="1285884" cy="5715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35420" y="5613400"/>
            <a:ext cx="1000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&gt; 150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/>
          </p:cNvSpPr>
          <p:nvPr/>
        </p:nvSpPr>
        <p:spPr>
          <a:xfrm>
            <a:off x="357188" y="142875"/>
            <a:ext cx="8572500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КАРТА РИСКОВ ПО НАПРАВЛЕНИЯМ</a:t>
            </a: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ДЕЯТЕЛЬНОСТИ ТОФК</a:t>
            </a:r>
            <a:endParaRPr lang="ru-RU" sz="2000" dirty="0">
              <a:solidFill>
                <a:srgbClr val="00449E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5786446" y="2000240"/>
            <a:ext cx="428628" cy="285752"/>
          </a:xfrm>
          <a:prstGeom prst="rect">
            <a:avLst/>
          </a:prstGeom>
          <a:solidFill>
            <a:srgbClr val="76D4A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Rectangle 58"/>
          <p:cNvSpPr>
            <a:spLocks noChangeArrowheads="1"/>
          </p:cNvSpPr>
          <p:nvPr/>
        </p:nvSpPr>
        <p:spPr bwMode="auto">
          <a:xfrm>
            <a:off x="6286512" y="1714488"/>
            <a:ext cx="2643206" cy="785818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Нарушений не выявлено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 до 2 незначительных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нарушений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5786446" y="3000372"/>
            <a:ext cx="428628" cy="28575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Rectangle 58"/>
          <p:cNvSpPr>
            <a:spLocks noChangeArrowheads="1"/>
          </p:cNvSpPr>
          <p:nvPr/>
        </p:nvSpPr>
        <p:spPr bwMode="auto">
          <a:xfrm>
            <a:off x="6286512" y="2714620"/>
            <a:ext cx="2428892" cy="785818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Низкий уровень риска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5786446" y="4000504"/>
            <a:ext cx="428628" cy="285752"/>
          </a:xfrm>
          <a:prstGeom prst="rect">
            <a:avLst/>
          </a:prstGeom>
          <a:solidFill>
            <a:srgbClr val="E5474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Rectangle 58"/>
          <p:cNvSpPr>
            <a:spLocks noChangeArrowheads="1"/>
          </p:cNvSpPr>
          <p:nvPr/>
        </p:nvSpPr>
        <p:spPr bwMode="auto">
          <a:xfrm>
            <a:off x="6286512" y="3714752"/>
            <a:ext cx="2571768" cy="785818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Высокий уровень риска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5786446" y="5072074"/>
            <a:ext cx="428628" cy="2857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142844" y="1071546"/>
          <a:ext cx="5572164" cy="5326380"/>
        </p:xfrm>
        <a:graphic>
          <a:graphicData uri="http://schemas.openxmlformats.org/drawingml/2006/table">
            <a:tbl>
              <a:tblPr/>
              <a:tblGrid>
                <a:gridCol w="323963"/>
                <a:gridCol w="3676565"/>
                <a:gridCol w="928694"/>
                <a:gridCol w="642942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Направления деятельности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нарушений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Приме-чание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ru-RU" sz="1050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Организация и осуществление учета поступлений в бюджетную систему Российской Федерации и их распределение между бюджетами бюджетной системы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highlight>
                          <a:srgbClr val="FF00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4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осуществление электронных расчетов в системе банковских расчетов между УФК и учреждениями Банка России и кредитными организациями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7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Кассовое исполнение федерального бюджета и исполнение бюджета Союзного государства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Ведение федеральных реестров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Кассовое обслуживание исполнения бюджета субъекта Российской Федерации (местного бюджета)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Ведение бюджетного учета, составление и представление отчетности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Ведение финансовых и хозяйственных операций и их отражение в бюджетном учете при исполнении бюджетной сметы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Правовое обеспечение деятельности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highlight>
                          <a:srgbClr val="FF00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осуществление внутреннего контроля (аудита)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Информационно-техническое обеспечение деятельности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кадровой работы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Административно-хозяйственное обеспечение деятельности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работы по размещению заказов на поставки товаров, выполнение работ, оказание услуг для государственных нужд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режима секретности и безопасности информации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7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поддержка технологической деятельности при использовании прикладных информационных систем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1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8000" marR="4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деятельности по мобилизационной подготовке, гражданской обороне, воинскому учету и бронированию граждан, пребывающих в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запасе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000" marR="4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58"/>
          <p:cNvSpPr>
            <a:spLocks noChangeArrowheads="1"/>
          </p:cNvSpPr>
          <p:nvPr/>
        </p:nvSpPr>
        <p:spPr bwMode="auto">
          <a:xfrm>
            <a:off x="6286512" y="4572008"/>
            <a:ext cx="2643206" cy="1285884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Направление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оценивается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(при тематических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проверках)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6215074" y="5715016"/>
            <a:ext cx="2571768" cy="785818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algn="r"/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 Интегральная оценка</a:t>
            </a:r>
            <a:endParaRPr lang="ru-RU" sz="1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285750" y="1000108"/>
            <a:ext cx="8858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Переход к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дистанционным (комбинированным)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контрольным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мероприятиям 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642910" y="214290"/>
            <a:ext cx="7786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ОЦЕНКА ЭФФЕКТИВНОСТИ ИСПОЛЬЗОВАНИЯ</a:t>
            </a:r>
            <a:b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БЮДЖЕТНЫХ СРЕДСТВ</a:t>
            </a:r>
            <a:endParaRPr lang="ru-RU" sz="2000" dirty="0">
              <a:solidFill>
                <a:srgbClr val="00449E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G:\Картинки\Бюджетный коде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1285884" cy="1915705"/>
          </a:xfrm>
          <a:prstGeom prst="rect">
            <a:avLst/>
          </a:prstGeom>
          <a:noFill/>
        </p:spPr>
      </p:pic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714480" y="1142984"/>
            <a:ext cx="7000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КОДЕКС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8794" y="2285992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34. Принцип эффективности использования бюджетных средств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57158" y="3286124"/>
            <a:ext cx="82868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 Достижение заданных результатов с использованием наименьшего объема средств</a:t>
            </a:r>
          </a:p>
          <a:p>
            <a:pPr marL="514350" indent="-514350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 Достижение наилучшего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определенного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бюджетом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объема средств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(заданного объема средств) </a:t>
            </a:r>
          </a:p>
          <a:p>
            <a:pPr marL="514350" indent="-51435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929066"/>
            <a:ext cx="2034662" cy="231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14282" y="5286388"/>
            <a:ext cx="8715436" cy="928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Письмо Федерального казначейства от 17 апреля 2014 г. № 42-7.4-05/6.2-252: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материалы проверок КНО – в течение </a:t>
            </a:r>
            <a:r>
              <a:rPr lang="ru-RU" sz="2000" b="1" dirty="0" smtClean="0">
                <a:solidFill>
                  <a:srgbClr val="007434"/>
                </a:solidFill>
                <a:latin typeface="+mn-lt"/>
                <a:cs typeface="Times New Roman" pitchFamily="18" charset="0"/>
              </a:rPr>
              <a:t>ТРЕХ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 рабочих дней вместо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ОДНОГО</a:t>
            </a:r>
            <a:endParaRPr lang="ru-RU" sz="2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14312" y="1285875"/>
            <a:ext cx="3000366" cy="144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АНАЛИЗ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3143241" y="1857364"/>
            <a:ext cx="571504" cy="358775"/>
          </a:xfrm>
          <a:prstGeom prst="rightArrow">
            <a:avLst>
              <a:gd name="adj1" fmla="val 50000"/>
              <a:gd name="adj2" fmla="val 75221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714745" y="1285875"/>
            <a:ext cx="5214973" cy="15001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162387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ts val="0"/>
              </a:spcBef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все направляемые материалы анализируются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на предмет существенности выявленных нарушений;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при необходимости выносятся на заседание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Контрольного совета Федерального казначейства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714744" y="3000372"/>
            <a:ext cx="5214974" cy="20002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162387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все нарушения заносятся в специализированную базу</a:t>
            </a:r>
            <a:b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данных с отнесением к объекту проверки; </a:t>
            </a:r>
            <a:endParaRPr lang="ru-RU" sz="1600" dirty="0">
              <a:solidFill>
                <a:srgbClr val="00449E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используются при определении наиболее </a:t>
            </a:r>
            <a:r>
              <a:rPr lang="ru-RU" sz="1600" dirty="0" err="1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рискоемких</a:t>
            </a:r>
            <a: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направлений в деятельности ТОФК;</a:t>
            </a:r>
            <a:endParaRPr lang="ru-RU" sz="1600" dirty="0">
              <a:solidFill>
                <a:srgbClr val="00449E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1600" dirty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используются при проведении проверок УВК(А)</a:t>
            </a:r>
            <a:r>
              <a:rPr lang="ru-RU" sz="1600" dirty="0" err="1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иОЭД</a:t>
            </a:r>
            <a: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0449E"/>
                </a:solidFill>
                <a:latin typeface="Calibri" pitchFamily="34" charset="0"/>
                <a:cs typeface="Times New Roman" pitchFamily="18" charset="0"/>
              </a:rPr>
              <a:t>- осуществляется контроль сроков устранения нарушений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14312" y="3000374"/>
            <a:ext cx="3000365" cy="2000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СИСТЕМАТИЗАЦИЯ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и КОНТРОЛЬ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0" y="14287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</a:rPr>
              <a:t>НАПРАВЛЕНИЕ РЕЗУЛЬТАТОВ ПРОВЕРОК, ПРОВОДИМЫХ</a:t>
            </a: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</a:rPr>
              <a:t>КОНТРОЛЬНЫМИ И НАДЗОРНЫМИ ОРГАНАМИ</a:t>
            </a:r>
            <a:endParaRPr lang="ru-RU" sz="2000" dirty="0">
              <a:solidFill>
                <a:srgbClr val="00449E"/>
              </a:solidFill>
              <a:latin typeface="Times New Roman" pitchFamily="18" charset="0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3143240" y="3786190"/>
            <a:ext cx="571503" cy="358775"/>
          </a:xfrm>
          <a:prstGeom prst="rightArrow">
            <a:avLst>
              <a:gd name="adj1" fmla="val 50000"/>
              <a:gd name="adj2" fmla="val 75221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18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214282" y="3571876"/>
            <a:ext cx="8715436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РЕКОМЕНДАЦИИ ПО РЕЗУЛЬТАТАМ РЕВИЗИИ</a:t>
            </a:r>
            <a:endParaRPr lang="ru-RU" sz="2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5720" y="1428736"/>
            <a:ext cx="8643968" cy="500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РЕВИЗИОННАЯ КОМИССИЯ ПРОФСОЮЗА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4322759" y="1749415"/>
            <a:ext cx="463556" cy="822330"/>
          </a:xfrm>
          <a:prstGeom prst="rightArrow">
            <a:avLst>
              <a:gd name="adj1" fmla="val 50000"/>
              <a:gd name="adj2" fmla="val 75221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14282" y="2357430"/>
            <a:ext cx="8643998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162387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ЕЖЕГОДНАЯ ПРОВЕРКА ФИНАНСОВО-ХОЗЯЙСТВЕННОЙ ДЕЯТЕЛЬНОСТИ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0" y="14287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</a:rPr>
              <a:t>КОНТРОЛЬ ДЕЯТЕЛЬНОСТИ ОБЩЕРОССИЙСКОГО</a:t>
            </a: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</a:rPr>
              <a:t>ПРОФЕССИОНАЛЬНОГО СОЮЗА КАЗНАЧЕЕВ РОССИИ</a:t>
            </a:r>
            <a:endParaRPr lang="ru-RU" sz="2000" dirty="0">
              <a:solidFill>
                <a:srgbClr val="00449E"/>
              </a:solidFill>
              <a:latin typeface="Times New Roman" pitchFamily="18" charset="0"/>
            </a:endParaRPr>
          </a:p>
        </p:txBody>
      </p:sp>
      <p:sp>
        <p:nvSpPr>
          <p:cNvPr id="11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19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 rot="5400000">
            <a:off x="4322759" y="2892423"/>
            <a:ext cx="463556" cy="822330"/>
          </a:xfrm>
          <a:prstGeom prst="rightArrow">
            <a:avLst>
              <a:gd name="adj1" fmla="val 50000"/>
              <a:gd name="adj2" fmla="val 75221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 rot="5400000">
            <a:off x="4322759" y="3963993"/>
            <a:ext cx="463556" cy="822330"/>
          </a:xfrm>
          <a:prstGeom prst="rightArrow">
            <a:avLst>
              <a:gd name="adj1" fmla="val 50000"/>
              <a:gd name="adj2" fmla="val 75221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cs typeface="Times New Roman" pitchFamily="18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14282" y="4643446"/>
            <a:ext cx="8643998" cy="12144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162387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РАССМОТРЕНИЕ РЕЗУЛЬТАТОВ РЕВИЗИИ И РЕКОМЕНДАЦИЙ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НА КОНФЕРЕНЦИИ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ОБЩЕРОССИЙСКОГО ПРОФЕССИОНАЛЬНОГО СОЮЗА КАЗНАЧЕЕВ РОССИИ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l="11998" t="7824" r="8545" b="27452"/>
          <a:stretch>
            <a:fillRect/>
          </a:stretch>
        </p:blipFill>
        <p:spPr bwMode="auto">
          <a:xfrm>
            <a:off x="4572000" y="1285860"/>
            <a:ext cx="44032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357158" y="285728"/>
            <a:ext cx="8572500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ИЗМЕНЯЮЩИЕСЯ УСЛОВИЯ ВНЕШНЕЙ СРЕДЫ</a:t>
            </a:r>
            <a:endParaRPr lang="ru-RU" sz="2000" dirty="0">
              <a:solidFill>
                <a:srgbClr val="00449E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 l="9064" t="42118" r="10199" b="26962"/>
          <a:stretch>
            <a:fillRect/>
          </a:stretch>
        </p:blipFill>
        <p:spPr bwMode="auto">
          <a:xfrm>
            <a:off x="285720" y="3857628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 descr="H:\Иркутск\Картинки\1363830983_minfin-ross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214422"/>
            <a:ext cx="3476628" cy="2607471"/>
          </a:xfrm>
          <a:prstGeom prst="rect">
            <a:avLst/>
          </a:prstGeom>
          <a:noFill/>
        </p:spPr>
      </p:pic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85720" y="3929066"/>
            <a:ext cx="8572560" cy="2500330"/>
          </a:xfrm>
          <a:prstGeom prst="rect">
            <a:avLst/>
          </a:prstGeom>
          <a:solidFill>
            <a:schemeClr val="accent5">
              <a:lumMod val="20000"/>
              <a:lumOff val="80000"/>
              <a:alpha val="87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Повышение эффективности использования ресурсов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Контроль над расходами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857224" y="142852"/>
            <a:ext cx="7673975" cy="50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РОЛЬ ПОДРАЗДЕЛЕНИЙ ВНУТРЕННЕГО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КОНТРОЛЯ И АУДИТА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" name="Picture 2" descr="F:\Винни Пух прове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929354" cy="5217831"/>
          </a:xfrm>
          <a:prstGeom prst="rect">
            <a:avLst/>
          </a:prstGeom>
          <a:noFill/>
        </p:spPr>
      </p:pic>
      <p:sp>
        <p:nvSpPr>
          <p:cNvPr id="5" name="Rectangle 58"/>
          <p:cNvSpPr>
            <a:spLocks noChangeArrowheads="1"/>
          </p:cNvSpPr>
          <p:nvPr/>
        </p:nvSpPr>
        <p:spPr bwMode="auto">
          <a:xfrm rot="16200000">
            <a:off x="-1107321" y="3536157"/>
            <a:ext cx="4000528" cy="642942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СОДЕЙСТВИЕ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 rot="5400000">
            <a:off x="6393669" y="3607595"/>
            <a:ext cx="4000528" cy="642942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ВОЗДЕЙСТВИЕ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857224" y="214290"/>
            <a:ext cx="7673975" cy="50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КОМАНДНЫЙ ДУХ НЕПОБЕДИМ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026" name="Picture 2" descr="C:\Users\2880\Desktop\VTS_01_1.VOB_snapshot_04.02_[2014.05.31_19.26.59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857224" y="4857760"/>
            <a:ext cx="7286676" cy="1062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FFFF">
                      <a:alpha val="94116"/>
                    </a:srgbClr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0" y="1000108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г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Москва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ул. Ильинка, 7;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(495)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214-72-28 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Интернет-сайт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www.roskazna.ru</a:t>
            </a:r>
            <a:endParaRPr lang="ru-RU" sz="2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4313" y="3357563"/>
            <a:ext cx="8650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казначейство\Система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сбалансированных показателей Федерального казначейства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4313" y="2428875"/>
            <a:ext cx="8650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кабинет\Контроль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аудит</a:t>
            </a:r>
          </a:p>
        </p:txBody>
      </p:sp>
      <p:sp>
        <p:nvSpPr>
          <p:cNvPr id="8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22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/>
          </p:cNvSpPr>
          <p:nvPr/>
        </p:nvSpPr>
        <p:spPr>
          <a:xfrm>
            <a:off x="357188" y="142875"/>
            <a:ext cx="8572500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ПОЛНОМОЧИЯ ФЕДЕРАЛЬНОГО </a:t>
            </a: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КАЗНАЧЕЙСТВА</a:t>
            </a: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ПО ГОСУДАРСТВЕННОМУ ФИНАНСОВОМУ КОНТРОЛЮ</a:t>
            </a:r>
            <a:endParaRPr lang="ru-RU" sz="2000" dirty="0">
              <a:solidFill>
                <a:srgbClr val="00449E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459" name="Rectangle 58"/>
          <p:cNvSpPr>
            <a:spLocks noChangeArrowheads="1"/>
          </p:cNvSpPr>
          <p:nvPr/>
        </p:nvSpPr>
        <p:spPr bwMode="auto">
          <a:xfrm>
            <a:off x="1071538" y="1357298"/>
            <a:ext cx="2928934" cy="719138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ВНЕШНИЕ</a:t>
            </a:r>
          </a:p>
        </p:txBody>
      </p:sp>
      <p:sp>
        <p:nvSpPr>
          <p:cNvPr id="19460" name="Rectangle 58"/>
          <p:cNvSpPr>
            <a:spLocks noChangeArrowheads="1"/>
          </p:cNvSpPr>
          <p:nvPr/>
        </p:nvSpPr>
        <p:spPr bwMode="auto">
          <a:xfrm>
            <a:off x="5429256" y="1357298"/>
            <a:ext cx="2786063" cy="719138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ВНУТРЕННИЕ</a:t>
            </a:r>
          </a:p>
        </p:txBody>
      </p:sp>
      <p:sp>
        <p:nvSpPr>
          <p:cNvPr id="19461" name="Rectangle 58"/>
          <p:cNvSpPr>
            <a:spLocks noChangeArrowheads="1"/>
          </p:cNvSpPr>
          <p:nvPr/>
        </p:nvSpPr>
        <p:spPr bwMode="auto">
          <a:xfrm>
            <a:off x="642910" y="2357430"/>
            <a:ext cx="3857625" cy="1643070"/>
          </a:xfrm>
          <a:prstGeom prst="rect">
            <a:avLst/>
          </a:prstGeom>
          <a:solidFill>
            <a:schemeClr val="bg1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Внутренний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финансовый контроль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Правительства Российской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19462" name="Rectangle 58"/>
          <p:cNvSpPr>
            <a:spLocks noChangeArrowheads="1"/>
          </p:cNvSpPr>
          <p:nvPr/>
        </p:nvSpPr>
        <p:spPr bwMode="auto">
          <a:xfrm>
            <a:off x="5000628" y="2357430"/>
            <a:ext cx="3857625" cy="1643070"/>
          </a:xfrm>
          <a:prstGeom prst="rect">
            <a:avLst/>
          </a:prstGeom>
          <a:solidFill>
            <a:schemeClr val="bg1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Контроль и аудит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подведомственных 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получателей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бюджетных средств</a:t>
            </a:r>
          </a:p>
        </p:txBody>
      </p:sp>
      <p:cxnSp>
        <p:nvCxnSpPr>
          <p:cNvPr id="19463" name="AutoShape 65"/>
          <p:cNvCxnSpPr>
            <a:cxnSpLocks noChangeShapeType="1"/>
          </p:cNvCxnSpPr>
          <p:nvPr/>
        </p:nvCxnSpPr>
        <p:spPr bwMode="auto">
          <a:xfrm rot="5400000">
            <a:off x="2427738" y="2215677"/>
            <a:ext cx="288000" cy="3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642910" y="4429132"/>
            <a:ext cx="8143932" cy="1571636"/>
          </a:xfrm>
          <a:prstGeom prst="rect">
            <a:avLst/>
          </a:prstGeom>
          <a:solidFill>
            <a:srgbClr val="BCF1FC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46800" rIns="90000" bIns="46800" anchor="ctr" anchorCtr="1"/>
          <a:lstStyle/>
          <a:p>
            <a:pPr marL="177800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Государственные финансы – это искусство передавать бюджетные</a:t>
            </a:r>
          </a:p>
          <a:p>
            <a:pPr marL="177800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деньги из рук в руки до их полного исчезновения…</a:t>
            </a:r>
          </a:p>
          <a:p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Народная мудрость</a:t>
            </a:r>
          </a:p>
        </p:txBody>
      </p:sp>
      <p:pic>
        <p:nvPicPr>
          <p:cNvPr id="13" name="Picture 10" descr="http://albums.karike.com/1/3/b/13be1327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14338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AutoShape 65"/>
          <p:cNvCxnSpPr>
            <a:cxnSpLocks noChangeShapeType="1"/>
          </p:cNvCxnSpPr>
          <p:nvPr/>
        </p:nvCxnSpPr>
        <p:spPr bwMode="auto">
          <a:xfrm rot="5400000">
            <a:off x="6714018" y="2215677"/>
            <a:ext cx="288000" cy="3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800306" y="5097450"/>
            <a:ext cx="6286518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en-US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контроль за наличием документов, подтверждающих возникновение денежного обязательства, подлежащего оплате за счет средств бюджета</a:t>
            </a:r>
            <a:r>
              <a:rPr lang="en-US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162387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86044" y="3500438"/>
            <a:ext cx="6072236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контроль за </a:t>
            </a:r>
            <a:r>
              <a:rPr lang="ru-RU" sz="1400" dirty="0" err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непревышением</a:t>
            </a: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 суммы по операции над лимитами бюджетных обязательств и (или) бюджетными ассигнованиями</a:t>
            </a:r>
          </a:p>
        </p:txBody>
      </p:sp>
      <p:sp>
        <p:nvSpPr>
          <p:cNvPr id="24" name="Rectangle 2"/>
          <p:cNvSpPr txBox="1">
            <a:spLocks/>
          </p:cNvSpPr>
          <p:nvPr/>
        </p:nvSpPr>
        <p:spPr>
          <a:xfrm>
            <a:off x="357188" y="142875"/>
            <a:ext cx="8572500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СИСТЕМА ВНУТРЕННЕГО </a:t>
            </a:r>
            <a:r>
              <a:rPr lang="ru-RU" sz="2000" b="1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ФИНАНСОВОГО</a:t>
            </a: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 КОНТРОЛЯ ПРАВИТЕЛЬСТВА РОССИЙСКОЙ ФЕДЕРАЦИИ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42844" y="6072206"/>
            <a:ext cx="8786812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около 1 081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операций по доходам и расходам бюджетов всех уровней бюджетной системы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142984"/>
            <a:ext cx="3571875" cy="928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Предварительный финансовый контроль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1142984"/>
            <a:ext cx="3571875" cy="928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Последующий финансовый контроль (надзор)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2428868"/>
            <a:ext cx="3571875" cy="928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ФЕДЕРАЛЬНОЕ КАЗНАЧЕЙСТВО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428868"/>
            <a:ext cx="3571875" cy="928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РОСФИННАДЗОР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643570" y="4000504"/>
            <a:ext cx="3071807" cy="1587"/>
          </a:xfrm>
          <a:prstGeom prst="line">
            <a:avLst/>
          </a:prstGeom>
          <a:ln w="34925">
            <a:solidFill>
              <a:srgbClr val="162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786050" y="5715016"/>
            <a:ext cx="2786081" cy="1570"/>
          </a:xfrm>
          <a:prstGeom prst="straightConnector1">
            <a:avLst/>
          </a:prstGeom>
          <a:ln w="28575">
            <a:solidFill>
              <a:srgbClr val="1623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72132" y="5715016"/>
            <a:ext cx="3143245" cy="1588"/>
          </a:xfrm>
          <a:prstGeom prst="line">
            <a:avLst/>
          </a:prstGeom>
          <a:ln w="34925">
            <a:solidFill>
              <a:srgbClr val="162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57488" y="5072074"/>
            <a:ext cx="2786081" cy="1575"/>
          </a:xfrm>
          <a:prstGeom prst="straightConnector1">
            <a:avLst/>
          </a:prstGeom>
          <a:ln w="28575">
            <a:solidFill>
              <a:srgbClr val="1623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43570" y="5072074"/>
            <a:ext cx="3071807" cy="1587"/>
          </a:xfrm>
          <a:prstGeom prst="line">
            <a:avLst/>
          </a:prstGeom>
          <a:ln w="34925">
            <a:solidFill>
              <a:srgbClr val="162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786050" y="4143380"/>
            <a:ext cx="600079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en-US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контроль за соответствием содержания проводимой операции коду бюджетной классификации Российской Федерации, указанному в платежном документе, представленном в Федеральное казначейство получателем бюджетных средств</a:t>
            </a:r>
            <a:endParaRPr lang="ru-RU" dirty="0">
              <a:solidFill>
                <a:srgbClr val="162387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2214546" y="2071678"/>
            <a:ext cx="285750" cy="357187"/>
          </a:xfrm>
          <a:prstGeom prst="downArrow">
            <a:avLst/>
          </a:prstGeom>
          <a:solidFill>
            <a:srgbClr val="162387"/>
          </a:solidFill>
          <a:ln>
            <a:solidFill>
              <a:srgbClr val="16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572264" y="2071678"/>
            <a:ext cx="285750" cy="357187"/>
          </a:xfrm>
          <a:prstGeom prst="downArrow">
            <a:avLst/>
          </a:prstGeom>
          <a:solidFill>
            <a:srgbClr val="162387"/>
          </a:solidFill>
          <a:ln>
            <a:solidFill>
              <a:srgbClr val="16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4286248" y="2857496"/>
            <a:ext cx="428625" cy="14287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H:\Иркутск\Картинки\три ки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86190"/>
            <a:ext cx="2522209" cy="1857388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>
            <a:off x="2857488" y="4000504"/>
            <a:ext cx="2786081" cy="1580"/>
          </a:xfrm>
          <a:prstGeom prst="straightConnector1">
            <a:avLst/>
          </a:prstGeom>
          <a:ln w="28575">
            <a:solidFill>
              <a:srgbClr val="1623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715281" y="4642645"/>
            <a:ext cx="2143125" cy="1587"/>
          </a:xfrm>
          <a:prstGeom prst="line">
            <a:avLst/>
          </a:prstGeom>
          <a:ln w="34925">
            <a:solidFill>
              <a:srgbClr val="162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/>
          </p:cNvSpPr>
          <p:nvPr/>
        </p:nvSpPr>
        <p:spPr>
          <a:xfrm>
            <a:off x="142844" y="0"/>
            <a:ext cx="8786844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СИСТЕМА ВНУТРЕННЕГО </a:t>
            </a: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КОНТРОЛЯ, АУДИТА</a:t>
            </a: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И ОЦЕНКИ ЭФФЕКТИВНОСТИ ДЕЯТЕЛЬНОСТИ</a:t>
            </a:r>
          </a:p>
          <a:p>
            <a:pPr algn="ctr" eaLnBrk="0" hangingPunct="0">
              <a:defRPr/>
            </a:pPr>
            <a:r>
              <a:rPr lang="ru-RU" sz="2000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ФЕДЕРАЛЬНОГО КАЗНАЧЕЙСТВА</a:t>
            </a:r>
            <a:endParaRPr lang="ru-RU" sz="2000" dirty="0">
              <a:solidFill>
                <a:srgbClr val="00449E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1506" name="AutoShape 3"/>
          <p:cNvSpPr>
            <a:spLocks noChangeAspect="1" noChangeArrowheads="1" noTextEdit="1"/>
          </p:cNvSpPr>
          <p:nvPr/>
        </p:nvSpPr>
        <p:spPr bwMode="auto">
          <a:xfrm>
            <a:off x="2744788" y="4167188"/>
            <a:ext cx="22320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286512" y="1831976"/>
            <a:ext cx="2713012" cy="231140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177800">
              <a:defRPr/>
            </a:pPr>
            <a:r>
              <a:rPr lang="ru-RU" sz="1600" b="1" dirty="0" smtClean="0">
                <a:latin typeface="Times New Roman" pitchFamily="18" charset="0"/>
              </a:rPr>
              <a:t>– </a:t>
            </a:r>
            <a:r>
              <a:rPr lang="ru-RU" sz="1600" b="1" dirty="0">
                <a:latin typeface="Times New Roman" pitchFamily="18" charset="0"/>
              </a:rPr>
              <a:t>внутренний аудит соответствия</a:t>
            </a:r>
            <a:br>
              <a:rPr lang="ru-RU" sz="1600" b="1" dirty="0">
                <a:latin typeface="Times New Roman" pitchFamily="18" charset="0"/>
              </a:rPr>
            </a:br>
            <a:r>
              <a:rPr lang="ru-RU" sz="1600" b="1" dirty="0">
                <a:latin typeface="Times New Roman" pitchFamily="18" charset="0"/>
              </a:rPr>
              <a:t>(в том числе аудит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внутреннего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контроля</a:t>
            </a:r>
            <a:r>
              <a:rPr lang="ru-RU" sz="1600" b="1" dirty="0" smtClean="0">
                <a:latin typeface="Times New Roman" pitchFamily="18" charset="0"/>
              </a:rPr>
              <a:t>);</a:t>
            </a:r>
          </a:p>
          <a:p>
            <a:pPr marL="177800">
              <a:defRPr/>
            </a:pPr>
            <a:r>
              <a:rPr lang="ru-RU" sz="1600" b="1" dirty="0" smtClean="0">
                <a:latin typeface="Times New Roman" pitchFamily="18" charset="0"/>
              </a:rPr>
              <a:t>– внутренний </a:t>
            </a:r>
            <a:r>
              <a:rPr lang="ru-RU" sz="1600" b="1" dirty="0">
                <a:latin typeface="Times New Roman" pitchFamily="18" charset="0"/>
              </a:rPr>
              <a:t>аудит </a:t>
            </a:r>
            <a:r>
              <a:rPr lang="ru-RU" sz="1600" b="1" dirty="0" smtClean="0">
                <a:latin typeface="Times New Roman" pitchFamily="18" charset="0"/>
              </a:rPr>
              <a:t>результативности;</a:t>
            </a:r>
            <a:endParaRPr lang="en-US" sz="1600" b="1" dirty="0">
              <a:latin typeface="Times New Roman" pitchFamily="18" charset="0"/>
            </a:endParaRPr>
          </a:p>
          <a:p>
            <a:pPr marL="177800">
              <a:defRPr/>
            </a:pPr>
            <a:r>
              <a:rPr lang="ru-RU" sz="1600" b="1" dirty="0" smtClean="0">
                <a:latin typeface="Times New Roman" pitchFamily="18" charset="0"/>
              </a:rPr>
              <a:t>– внутренний </a:t>
            </a:r>
            <a:r>
              <a:rPr lang="ru-RU" sz="1600" b="1" dirty="0">
                <a:latin typeface="Times New Roman" pitchFamily="18" charset="0"/>
              </a:rPr>
              <a:t>аудит эффективности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14282" y="1857364"/>
            <a:ext cx="2786082" cy="23574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88900">
              <a:defRPr/>
            </a:pPr>
            <a:r>
              <a:rPr lang="ru-RU" sz="1600" b="1" dirty="0" smtClean="0">
                <a:latin typeface="Times New Roman" pitchFamily="18" charset="0"/>
              </a:rPr>
              <a:t>– внутренний </a:t>
            </a:r>
            <a:r>
              <a:rPr lang="ru-RU" sz="1600" b="1" dirty="0">
                <a:latin typeface="Times New Roman" pitchFamily="18" charset="0"/>
              </a:rPr>
              <a:t>финансовый </a:t>
            </a:r>
            <a:r>
              <a:rPr lang="ru-RU" sz="1600" b="1" dirty="0" smtClean="0">
                <a:latin typeface="Times New Roman" pitchFamily="18" charset="0"/>
              </a:rPr>
              <a:t>контроль (постановление Правительства РФ</a:t>
            </a:r>
            <a:br>
              <a:rPr lang="ru-RU" sz="1600" b="1" dirty="0" smtClean="0">
                <a:latin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</a:rPr>
              <a:t>от 17.03.14 № 193);</a:t>
            </a:r>
            <a:endParaRPr lang="ru-RU" sz="1600" b="1" dirty="0">
              <a:latin typeface="Times New Roman" pitchFamily="18" charset="0"/>
            </a:endParaRPr>
          </a:p>
          <a:p>
            <a:pPr marL="88900">
              <a:defRPr/>
            </a:pPr>
            <a:r>
              <a:rPr lang="ru-RU" sz="1600" b="1" dirty="0" smtClean="0">
                <a:latin typeface="Times New Roman" pitchFamily="18" charset="0"/>
              </a:rPr>
              <a:t>– внутренний </a:t>
            </a:r>
            <a:r>
              <a:rPr lang="ru-RU" sz="1600" b="1" dirty="0">
                <a:latin typeface="Times New Roman" pitchFamily="18" charset="0"/>
              </a:rPr>
              <a:t>административный (управленческий) </a:t>
            </a:r>
            <a:r>
              <a:rPr lang="ru-RU" sz="1600" b="1" dirty="0" smtClean="0">
                <a:latin typeface="Times New Roman" pitchFamily="18" charset="0"/>
              </a:rPr>
              <a:t>контроль;</a:t>
            </a:r>
            <a:endParaRPr lang="ru-RU" sz="1600" b="1" dirty="0">
              <a:latin typeface="Times New Roman" pitchFamily="18" charset="0"/>
            </a:endParaRPr>
          </a:p>
          <a:p>
            <a:pPr marL="88900">
              <a:buFontTx/>
              <a:buChar char="-"/>
              <a:defRPr/>
            </a:pPr>
            <a:r>
              <a:rPr lang="ru-RU" sz="1600" b="1" dirty="0" smtClean="0">
                <a:latin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</a:rPr>
              <a:t>внутренний технологический контроль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744788" y="5464175"/>
            <a:ext cx="3881437" cy="9080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</a:rPr>
              <a:t>- идентификация</a:t>
            </a:r>
            <a:br>
              <a:rPr lang="ru-RU" sz="1600" b="1" dirty="0">
                <a:latin typeface="Times New Roman" pitchFamily="18" charset="0"/>
              </a:rPr>
            </a:br>
            <a:r>
              <a:rPr lang="ru-RU" sz="1600" b="1" dirty="0">
                <a:latin typeface="Times New Roman" pitchFamily="18" charset="0"/>
              </a:rPr>
              <a:t>- оценка</a:t>
            </a:r>
            <a:br>
              <a:rPr lang="ru-RU" sz="1600" b="1" dirty="0">
                <a:latin typeface="Times New Roman" pitchFamily="18" charset="0"/>
              </a:rPr>
            </a:br>
            <a:r>
              <a:rPr lang="ru-RU" sz="1600" b="1" dirty="0">
                <a:latin typeface="Times New Roman" pitchFamily="18" charset="0"/>
              </a:rPr>
              <a:t>- минимизация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1142984"/>
            <a:ext cx="2786082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ВНУТРЕННИЙ КОНТРОЛЬ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86512" y="1142984"/>
            <a:ext cx="2714616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ВНУТРЕННИЙ АУДИТ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714625" y="4857750"/>
            <a:ext cx="3929063" cy="571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УПРАВЛЕНИЕ РИСКАМИ</a:t>
            </a:r>
          </a:p>
        </p:txBody>
      </p:sp>
      <p:sp>
        <p:nvSpPr>
          <p:cNvPr id="16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57554" y="2000240"/>
            <a:ext cx="2571768" cy="2357454"/>
          </a:xfrm>
          <a:prstGeom prst="ellipse">
            <a:avLst/>
          </a:prstGeom>
          <a:solidFill>
            <a:schemeClr val="bg2"/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ОЦЕНКА</a:t>
            </a:r>
          </a:p>
          <a:p>
            <a:pPr algn="ctr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ЭФФЕКТИВНОСТИ</a:t>
            </a:r>
          </a:p>
          <a:p>
            <a:pPr algn="ctr">
              <a:lnSpc>
                <a:spcPts val="18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ДЕЯТЕЛЬНОСТИ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2857488" y="2928934"/>
            <a:ext cx="571504" cy="428628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5786446" y="2928934"/>
            <a:ext cx="571504" cy="428628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2928926" y="1285860"/>
            <a:ext cx="3429024" cy="428628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верх 25"/>
          <p:cNvSpPr/>
          <p:nvPr/>
        </p:nvSpPr>
        <p:spPr>
          <a:xfrm>
            <a:off x="6572264" y="4071942"/>
            <a:ext cx="1500198" cy="2000264"/>
          </a:xfrm>
          <a:prstGeom prst="leftUpArrow">
            <a:avLst>
              <a:gd name="adj1" fmla="val 18228"/>
              <a:gd name="adj2" fmla="val 2500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верх 26"/>
          <p:cNvSpPr/>
          <p:nvPr/>
        </p:nvSpPr>
        <p:spPr>
          <a:xfrm flipH="1">
            <a:off x="1285852" y="4143380"/>
            <a:ext cx="1500198" cy="2000264"/>
          </a:xfrm>
          <a:prstGeom prst="leftUpArrow">
            <a:avLst>
              <a:gd name="adj1" fmla="val 18228"/>
              <a:gd name="adj2" fmla="val 2500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 rot="5400000">
            <a:off x="4393405" y="4393413"/>
            <a:ext cx="642942" cy="428628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/>
          </p:cNvSpPr>
          <p:nvPr/>
        </p:nvSpPr>
        <p:spPr>
          <a:xfrm>
            <a:off x="214313" y="142875"/>
            <a:ext cx="8643937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ПРАВОВОЕ РЕГУЛИРОВАНИЕ ВНУТРЕННЕГО КОНТРОЛЯ </a:t>
            </a:r>
            <a:br>
              <a:rPr lang="ru-RU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И АУДИТА В КАЗНАЧЕЙСТВЕ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143000"/>
            <a:ext cx="785813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ctr">
              <a:defRPr/>
            </a:pPr>
            <a:endParaRPr lang="ru-RU" sz="18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214438" y="1643063"/>
            <a:ext cx="2928937" cy="1587"/>
          </a:xfrm>
          <a:prstGeom prst="straightConnector1">
            <a:avLst/>
          </a:prstGeom>
          <a:ln w="28575">
            <a:solidFill>
              <a:srgbClr val="162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214438" y="2500313"/>
            <a:ext cx="1428750" cy="1587"/>
          </a:xfrm>
          <a:prstGeom prst="straightConnector1">
            <a:avLst/>
          </a:prstGeom>
          <a:ln w="28575">
            <a:solidFill>
              <a:srgbClr val="1623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14438" y="2500313"/>
            <a:ext cx="2143125" cy="1587"/>
          </a:xfrm>
          <a:prstGeom prst="line">
            <a:avLst/>
          </a:prstGeom>
          <a:ln w="34925">
            <a:solidFill>
              <a:srgbClr val="162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999581" y="2856707"/>
            <a:ext cx="714375" cy="1588"/>
          </a:xfrm>
          <a:prstGeom prst="line">
            <a:avLst/>
          </a:prstGeom>
          <a:ln w="34925">
            <a:solidFill>
              <a:srgbClr val="162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357563" y="2643188"/>
            <a:ext cx="785812" cy="1587"/>
          </a:xfrm>
          <a:prstGeom prst="straightConnector1">
            <a:avLst/>
          </a:prstGeom>
          <a:ln w="28575">
            <a:solidFill>
              <a:srgbClr val="162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357563" y="3214688"/>
            <a:ext cx="785812" cy="1587"/>
          </a:xfrm>
          <a:prstGeom prst="straightConnector1">
            <a:avLst/>
          </a:prstGeom>
          <a:ln w="28575">
            <a:solidFill>
              <a:srgbClr val="162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214438" y="4143375"/>
            <a:ext cx="2928937" cy="1588"/>
          </a:xfrm>
          <a:prstGeom prst="straightConnector1">
            <a:avLst/>
          </a:prstGeom>
          <a:ln w="28575">
            <a:solidFill>
              <a:srgbClr val="162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214438" y="5286375"/>
            <a:ext cx="1428750" cy="1588"/>
          </a:xfrm>
          <a:prstGeom prst="straightConnector1">
            <a:avLst/>
          </a:prstGeom>
          <a:ln w="28575">
            <a:solidFill>
              <a:srgbClr val="1623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14438" y="5286375"/>
            <a:ext cx="2143125" cy="1588"/>
          </a:xfrm>
          <a:prstGeom prst="line">
            <a:avLst/>
          </a:prstGeom>
          <a:ln w="34925">
            <a:solidFill>
              <a:srgbClr val="162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822575" y="5822951"/>
            <a:ext cx="1069975" cy="0"/>
          </a:xfrm>
          <a:prstGeom prst="line">
            <a:avLst/>
          </a:prstGeom>
          <a:ln w="34925">
            <a:solidFill>
              <a:srgbClr val="162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357563" y="5429250"/>
            <a:ext cx="785812" cy="1588"/>
          </a:xfrm>
          <a:prstGeom prst="straightConnector1">
            <a:avLst/>
          </a:prstGeom>
          <a:ln w="28575">
            <a:solidFill>
              <a:srgbClr val="162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357563" y="6357938"/>
            <a:ext cx="785812" cy="1587"/>
          </a:xfrm>
          <a:prstGeom prst="straightConnector1">
            <a:avLst/>
          </a:prstGeom>
          <a:ln w="28575">
            <a:solidFill>
              <a:srgbClr val="162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357563" y="5715000"/>
            <a:ext cx="785812" cy="1588"/>
          </a:xfrm>
          <a:prstGeom prst="straightConnector1">
            <a:avLst/>
          </a:prstGeom>
          <a:ln w="28575">
            <a:solidFill>
              <a:srgbClr val="162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357313" y="1071563"/>
            <a:ext cx="2786062" cy="50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единая терминология, понятийный аппарат, принципы, требования, структура</a:t>
            </a:r>
            <a:endParaRPr lang="ru-RU" dirty="0">
              <a:solidFill>
                <a:srgbClr val="162387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57313" y="2143125"/>
            <a:ext cx="2786062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инструментарий</a:t>
            </a:r>
            <a:endParaRPr lang="ru-RU" dirty="0">
              <a:solidFill>
                <a:srgbClr val="162387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57313" y="3714750"/>
            <a:ext cx="2786062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требования к персоналу</a:t>
            </a:r>
            <a:endParaRPr lang="ru-RU" dirty="0">
              <a:solidFill>
                <a:srgbClr val="162387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57313" y="4643438"/>
            <a:ext cx="278606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мотивация, </a:t>
            </a:r>
          </a:p>
          <a:p>
            <a:pPr>
              <a:spcBef>
                <a:spcPts val="0"/>
              </a:spcBef>
              <a:defRPr/>
            </a:pP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изучение лучших практик</a:t>
            </a:r>
            <a:endParaRPr lang="ru-RU" dirty="0">
              <a:solidFill>
                <a:srgbClr val="162387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43375" y="1285875"/>
            <a:ext cx="4500563" cy="6429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Положение о внутреннем контроле и аудите </a:t>
            </a:r>
            <a:br>
              <a:rPr lang="ru-RU" sz="16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 Федеральном казначействе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143375" y="2214563"/>
            <a:ext cx="4500563" cy="64293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Стандарты внутреннего контроля и внутреннего аудита, применяемые контрольно-аудиторскими подразделениями при осуществлении контрольной деятельности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143375" y="2928938"/>
            <a:ext cx="4500563" cy="64293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Стандарт внутреннего контроля </a:t>
            </a:r>
            <a:br>
              <a:rPr lang="ru-RU" sz="16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Федерального казначейства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143375" y="3786188"/>
            <a:ext cx="4500563" cy="8572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Правила профессиональной этики федеральных государственных гражданских служащих Федерального казначейства, осуществляющих контрольные и аудиторские 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143375" y="5143500"/>
            <a:ext cx="4500563" cy="3571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Конкурс на лучшего аудитора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143375" y="5572125"/>
            <a:ext cx="4500563" cy="3571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Конкурс на лучшее контрольно-аудиторское подразделение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143375" y="6000750"/>
            <a:ext cx="4500563" cy="5000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Конкурс на лучшее освещение в СМИ контрольно-аудиторской деятельности в органах Федерального казначейства</a:t>
            </a:r>
          </a:p>
        </p:txBody>
      </p:sp>
      <p:sp>
        <p:nvSpPr>
          <p:cNvPr id="29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/>
          </p:cNvSpPr>
          <p:nvPr/>
        </p:nvSpPr>
        <p:spPr>
          <a:xfrm>
            <a:off x="214313" y="142875"/>
            <a:ext cx="8643937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ОРГАНИЗАЦИЯ И ОСУЩЕСТВЛЕНИЕ ВНУТРЕННЕГО </a:t>
            </a:r>
            <a:br>
              <a:rPr lang="ru-RU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dirty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КОНТРОЛЯ И АУДИТА В КАЗНАЧЕЙСТВЕ РОССИИ</a:t>
            </a:r>
          </a:p>
        </p:txBody>
      </p:sp>
      <p:sp>
        <p:nvSpPr>
          <p:cNvPr id="24579" name="Text Box 32"/>
          <p:cNvSpPr txBox="1">
            <a:spLocks noChangeArrowheads="1"/>
          </p:cNvSpPr>
          <p:nvPr/>
        </p:nvSpPr>
        <p:spPr bwMode="auto">
          <a:xfrm>
            <a:off x="3884613" y="1143000"/>
            <a:ext cx="5148262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63538" algn="ctr"/>
            <a:r>
              <a:rPr lang="ru-RU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планирование (план контрольной деятельности, график проверок)</a:t>
            </a:r>
          </a:p>
        </p:txBody>
      </p:sp>
      <p:sp>
        <p:nvSpPr>
          <p:cNvPr id="24580" name="Text Box 39"/>
          <p:cNvSpPr txBox="1">
            <a:spLocks noChangeArrowheads="1"/>
          </p:cNvSpPr>
          <p:nvPr/>
        </p:nvSpPr>
        <p:spPr bwMode="auto">
          <a:xfrm>
            <a:off x="3848100" y="1431925"/>
            <a:ext cx="5184775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63538" algn="ctr"/>
            <a:r>
              <a:rPr lang="ru-RU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подготовка (формирование группы, документальное оформление) </a:t>
            </a:r>
          </a:p>
        </p:txBody>
      </p:sp>
      <p:sp>
        <p:nvSpPr>
          <p:cNvPr id="24581" name="Text Box 41"/>
          <p:cNvSpPr txBox="1">
            <a:spLocks noChangeArrowheads="1"/>
          </p:cNvSpPr>
          <p:nvPr/>
        </p:nvSpPr>
        <p:spPr bwMode="auto">
          <a:xfrm>
            <a:off x="4029075" y="2151063"/>
            <a:ext cx="50038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63538"/>
            <a:r>
              <a:rPr lang="ru-RU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проведение (организация, требования, контроль качества) </a:t>
            </a:r>
          </a:p>
        </p:txBody>
      </p:sp>
      <p:sp>
        <p:nvSpPr>
          <p:cNvPr id="24582" name="Text Box 43"/>
          <p:cNvSpPr txBox="1">
            <a:spLocks noChangeArrowheads="1"/>
          </p:cNvSpPr>
          <p:nvPr/>
        </p:nvSpPr>
        <p:spPr bwMode="auto">
          <a:xfrm>
            <a:off x="4244975" y="2871788"/>
            <a:ext cx="4699000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63538" algn="ctr"/>
            <a:r>
              <a:rPr lang="ru-RU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документирование результатов, наличие доказательств, оформление отчетности</a:t>
            </a:r>
          </a:p>
        </p:txBody>
      </p:sp>
      <p:sp>
        <p:nvSpPr>
          <p:cNvPr id="24583" name="Text Box 45"/>
          <p:cNvSpPr txBox="1">
            <a:spLocks noChangeArrowheads="1"/>
          </p:cNvSpPr>
          <p:nvPr/>
        </p:nvSpPr>
        <p:spPr bwMode="auto">
          <a:xfrm>
            <a:off x="3884613" y="3879850"/>
            <a:ext cx="5148262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 indent="363538"/>
            <a:r>
              <a:rPr lang="ru-RU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сведения о нарушениях, рекомендации, сроки для принятия мер</a:t>
            </a:r>
          </a:p>
        </p:txBody>
      </p:sp>
      <p:sp>
        <p:nvSpPr>
          <p:cNvPr id="24584" name="Text Box 47"/>
          <p:cNvSpPr txBox="1">
            <a:spLocks noChangeArrowheads="1"/>
          </p:cNvSpPr>
          <p:nvPr/>
        </p:nvSpPr>
        <p:spPr bwMode="auto">
          <a:xfrm>
            <a:off x="4154488" y="4254500"/>
            <a:ext cx="4770437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63538" algn="ctr"/>
            <a:r>
              <a:rPr lang="ru-RU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контроль устранения нарушений</a:t>
            </a:r>
          </a:p>
        </p:txBody>
      </p:sp>
      <p:sp>
        <p:nvSpPr>
          <p:cNvPr id="24585" name="Text Box 49"/>
          <p:cNvSpPr txBox="1">
            <a:spLocks noChangeArrowheads="1"/>
          </p:cNvSpPr>
          <p:nvPr/>
        </p:nvSpPr>
        <p:spPr bwMode="auto">
          <a:xfrm>
            <a:off x="4173538" y="4887913"/>
            <a:ext cx="46990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63538" algn="ctr"/>
            <a:r>
              <a:rPr lang="ru-RU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подготовка и свод отчетности </a:t>
            </a:r>
          </a:p>
        </p:txBody>
      </p:sp>
      <p:sp>
        <p:nvSpPr>
          <p:cNvPr id="24586" name="Rectangle 53"/>
          <p:cNvSpPr>
            <a:spLocks noChangeArrowheads="1"/>
          </p:cNvSpPr>
          <p:nvPr/>
        </p:nvSpPr>
        <p:spPr bwMode="auto">
          <a:xfrm>
            <a:off x="571500" y="1214438"/>
            <a:ext cx="3673475" cy="719137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1"/>
          <a:lstStyle/>
          <a:p>
            <a:pPr indent="363538"/>
            <a:r>
              <a:rPr lang="ru-RU" sz="1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ПЛАНИРОВАНИЕ И ПОДГОТОВКА</a:t>
            </a:r>
          </a:p>
        </p:txBody>
      </p:sp>
      <p:sp>
        <p:nvSpPr>
          <p:cNvPr id="24587" name="Rectangle 57"/>
          <p:cNvSpPr>
            <a:spLocks noChangeArrowheads="1"/>
          </p:cNvSpPr>
          <p:nvPr/>
        </p:nvSpPr>
        <p:spPr bwMode="auto">
          <a:xfrm>
            <a:off x="571500" y="2151063"/>
            <a:ext cx="3673475" cy="719137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1"/>
          <a:lstStyle/>
          <a:p>
            <a:pPr indent="363538" algn="ctr"/>
            <a:r>
              <a:rPr lang="ru-RU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ОСУЩЕСТВЛЕНИЕ</a:t>
            </a:r>
          </a:p>
        </p:txBody>
      </p:sp>
      <p:sp>
        <p:nvSpPr>
          <p:cNvPr id="24588" name="Rectangle 58"/>
          <p:cNvSpPr>
            <a:spLocks noChangeArrowheads="1"/>
          </p:cNvSpPr>
          <p:nvPr/>
        </p:nvSpPr>
        <p:spPr bwMode="auto">
          <a:xfrm>
            <a:off x="571500" y="3087688"/>
            <a:ext cx="3673475" cy="719137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1"/>
          <a:lstStyle/>
          <a:p>
            <a:pPr indent="363538" algn="ctr"/>
            <a:r>
              <a:rPr lang="ru-RU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ОФОРМЛЕНИЕ РЕЗУЛЬТАТОВ</a:t>
            </a:r>
          </a:p>
        </p:txBody>
      </p:sp>
      <p:sp>
        <p:nvSpPr>
          <p:cNvPr id="24589" name="Rectangle 59"/>
          <p:cNvSpPr>
            <a:spLocks noChangeArrowheads="1"/>
          </p:cNvSpPr>
          <p:nvPr/>
        </p:nvSpPr>
        <p:spPr bwMode="auto">
          <a:xfrm>
            <a:off x="571500" y="4022725"/>
            <a:ext cx="3673475" cy="719138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1"/>
          <a:lstStyle/>
          <a:p>
            <a:pPr indent="363538" algn="ctr"/>
            <a:r>
              <a:rPr lang="ru-RU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РАССМОТРЕНИЕ РЕЗУЛЬТАТОВ</a:t>
            </a:r>
          </a:p>
        </p:txBody>
      </p:sp>
      <p:sp>
        <p:nvSpPr>
          <p:cNvPr id="24590" name="Rectangle 60"/>
          <p:cNvSpPr>
            <a:spLocks noChangeArrowheads="1"/>
          </p:cNvSpPr>
          <p:nvPr/>
        </p:nvSpPr>
        <p:spPr bwMode="auto">
          <a:xfrm>
            <a:off x="571500" y="4959350"/>
            <a:ext cx="3673475" cy="719138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1"/>
          <a:lstStyle/>
          <a:p>
            <a:pPr indent="363538" algn="ctr"/>
            <a:r>
              <a:rPr lang="ru-RU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ПОДГОТОВКА ОТЧЕТНОСТИ</a:t>
            </a:r>
          </a:p>
        </p:txBody>
      </p:sp>
      <p:cxnSp>
        <p:nvCxnSpPr>
          <p:cNvPr id="24591" name="AutoShape 64"/>
          <p:cNvCxnSpPr>
            <a:cxnSpLocks noChangeShapeType="1"/>
            <a:stCxn id="24586" idx="2"/>
            <a:endCxn id="24587" idx="0"/>
          </p:cNvCxnSpPr>
          <p:nvPr/>
        </p:nvCxnSpPr>
        <p:spPr bwMode="auto">
          <a:xfrm rot="5400000">
            <a:off x="2298700" y="2041525"/>
            <a:ext cx="217488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592" name="AutoShape 65"/>
          <p:cNvCxnSpPr>
            <a:cxnSpLocks noChangeShapeType="1"/>
          </p:cNvCxnSpPr>
          <p:nvPr/>
        </p:nvCxnSpPr>
        <p:spPr bwMode="auto">
          <a:xfrm rot="5400000">
            <a:off x="2198688" y="2971800"/>
            <a:ext cx="201612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593" name="AutoShape 66"/>
          <p:cNvCxnSpPr>
            <a:cxnSpLocks noChangeShapeType="1"/>
          </p:cNvCxnSpPr>
          <p:nvPr/>
        </p:nvCxnSpPr>
        <p:spPr bwMode="auto">
          <a:xfrm rot="5400000">
            <a:off x="2198687" y="3906838"/>
            <a:ext cx="201613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594" name="AutoShape 67"/>
          <p:cNvCxnSpPr>
            <a:cxnSpLocks noChangeShapeType="1"/>
          </p:cNvCxnSpPr>
          <p:nvPr/>
        </p:nvCxnSpPr>
        <p:spPr bwMode="auto">
          <a:xfrm rot="5400000">
            <a:off x="2198687" y="4843463"/>
            <a:ext cx="201613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595" name="AutoShape 68"/>
          <p:cNvCxnSpPr>
            <a:cxnSpLocks noChangeShapeType="1"/>
            <a:endCxn id="24586" idx="1"/>
          </p:cNvCxnSpPr>
          <p:nvPr/>
        </p:nvCxnSpPr>
        <p:spPr bwMode="auto">
          <a:xfrm>
            <a:off x="214313" y="1571625"/>
            <a:ext cx="357187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596" name="AutoShape 70"/>
          <p:cNvCxnSpPr>
            <a:cxnSpLocks noChangeShapeType="1"/>
          </p:cNvCxnSpPr>
          <p:nvPr/>
        </p:nvCxnSpPr>
        <p:spPr bwMode="auto">
          <a:xfrm rot="5400000">
            <a:off x="2198687" y="5780088"/>
            <a:ext cx="201613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597" name="AutoShape 71"/>
          <p:cNvCxnSpPr>
            <a:cxnSpLocks noChangeShapeType="1"/>
          </p:cNvCxnSpPr>
          <p:nvPr/>
        </p:nvCxnSpPr>
        <p:spPr bwMode="auto">
          <a:xfrm rot="10800000" flipV="1">
            <a:off x="214313" y="5857875"/>
            <a:ext cx="2071687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598" name="AutoShape 72"/>
          <p:cNvCxnSpPr>
            <a:cxnSpLocks noChangeShapeType="1"/>
          </p:cNvCxnSpPr>
          <p:nvPr/>
        </p:nvCxnSpPr>
        <p:spPr bwMode="auto">
          <a:xfrm rot="16200000" flipV="1">
            <a:off x="-1928812" y="3714750"/>
            <a:ext cx="4286250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599" name="AutoShape 73"/>
          <p:cNvCxnSpPr>
            <a:cxnSpLocks noChangeShapeType="1"/>
          </p:cNvCxnSpPr>
          <p:nvPr/>
        </p:nvCxnSpPr>
        <p:spPr bwMode="auto">
          <a:xfrm rot="10800000">
            <a:off x="214313" y="4357688"/>
            <a:ext cx="357187" cy="1587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0" name="AutoShape 74"/>
          <p:cNvCxnSpPr>
            <a:cxnSpLocks noChangeShapeType="1"/>
          </p:cNvCxnSpPr>
          <p:nvPr/>
        </p:nvCxnSpPr>
        <p:spPr bwMode="auto">
          <a:xfrm>
            <a:off x="4244975" y="1431925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1" name="AutoShape 75"/>
          <p:cNvCxnSpPr>
            <a:cxnSpLocks noChangeShapeType="1"/>
          </p:cNvCxnSpPr>
          <p:nvPr/>
        </p:nvCxnSpPr>
        <p:spPr bwMode="auto">
          <a:xfrm>
            <a:off x="6477000" y="1431925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2" name="AutoShape 76"/>
          <p:cNvCxnSpPr>
            <a:cxnSpLocks noChangeShapeType="1"/>
          </p:cNvCxnSpPr>
          <p:nvPr/>
        </p:nvCxnSpPr>
        <p:spPr bwMode="auto">
          <a:xfrm>
            <a:off x="4244975" y="1863725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3" name="AutoShape 77"/>
          <p:cNvCxnSpPr>
            <a:cxnSpLocks noChangeShapeType="1"/>
          </p:cNvCxnSpPr>
          <p:nvPr/>
        </p:nvCxnSpPr>
        <p:spPr bwMode="auto">
          <a:xfrm>
            <a:off x="6477000" y="1863725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4" name="AutoShape 78"/>
          <p:cNvCxnSpPr>
            <a:cxnSpLocks noChangeShapeType="1"/>
          </p:cNvCxnSpPr>
          <p:nvPr/>
        </p:nvCxnSpPr>
        <p:spPr bwMode="auto">
          <a:xfrm>
            <a:off x="4244975" y="2439988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5" name="AutoShape 79"/>
          <p:cNvCxnSpPr>
            <a:cxnSpLocks noChangeShapeType="1"/>
          </p:cNvCxnSpPr>
          <p:nvPr/>
        </p:nvCxnSpPr>
        <p:spPr bwMode="auto">
          <a:xfrm>
            <a:off x="6477000" y="2439988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6" name="AutoShape 80"/>
          <p:cNvCxnSpPr>
            <a:cxnSpLocks noChangeShapeType="1"/>
          </p:cNvCxnSpPr>
          <p:nvPr/>
        </p:nvCxnSpPr>
        <p:spPr bwMode="auto">
          <a:xfrm>
            <a:off x="4244975" y="3303588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7" name="AutoShape 81"/>
          <p:cNvCxnSpPr>
            <a:cxnSpLocks noChangeShapeType="1"/>
          </p:cNvCxnSpPr>
          <p:nvPr/>
        </p:nvCxnSpPr>
        <p:spPr bwMode="auto">
          <a:xfrm>
            <a:off x="6477000" y="3303588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8" name="AutoShape 82"/>
          <p:cNvCxnSpPr>
            <a:cxnSpLocks noChangeShapeType="1"/>
          </p:cNvCxnSpPr>
          <p:nvPr/>
        </p:nvCxnSpPr>
        <p:spPr bwMode="auto">
          <a:xfrm>
            <a:off x="4244975" y="4167188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09" name="AutoShape 83"/>
          <p:cNvCxnSpPr>
            <a:cxnSpLocks noChangeShapeType="1"/>
          </p:cNvCxnSpPr>
          <p:nvPr/>
        </p:nvCxnSpPr>
        <p:spPr bwMode="auto">
          <a:xfrm>
            <a:off x="6477000" y="4167188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10" name="AutoShape 84"/>
          <p:cNvCxnSpPr>
            <a:cxnSpLocks noChangeShapeType="1"/>
          </p:cNvCxnSpPr>
          <p:nvPr/>
        </p:nvCxnSpPr>
        <p:spPr bwMode="auto">
          <a:xfrm>
            <a:off x="4244975" y="4598988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11" name="AutoShape 85"/>
          <p:cNvCxnSpPr>
            <a:cxnSpLocks noChangeShapeType="1"/>
          </p:cNvCxnSpPr>
          <p:nvPr/>
        </p:nvCxnSpPr>
        <p:spPr bwMode="auto">
          <a:xfrm>
            <a:off x="6477000" y="4598988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12" name="AutoShape 86"/>
          <p:cNvCxnSpPr>
            <a:cxnSpLocks noChangeShapeType="1"/>
          </p:cNvCxnSpPr>
          <p:nvPr/>
        </p:nvCxnSpPr>
        <p:spPr bwMode="auto">
          <a:xfrm>
            <a:off x="4244975" y="5103813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13" name="AutoShape 87"/>
          <p:cNvCxnSpPr>
            <a:cxnSpLocks noChangeShapeType="1"/>
          </p:cNvCxnSpPr>
          <p:nvPr/>
        </p:nvCxnSpPr>
        <p:spPr bwMode="auto">
          <a:xfrm>
            <a:off x="6477000" y="5103813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14" name="AutoShape 88"/>
          <p:cNvCxnSpPr>
            <a:cxnSpLocks noChangeShapeType="1"/>
          </p:cNvCxnSpPr>
          <p:nvPr/>
        </p:nvCxnSpPr>
        <p:spPr bwMode="auto">
          <a:xfrm>
            <a:off x="4244975" y="5680075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24615" name="AutoShape 89"/>
          <p:cNvCxnSpPr>
            <a:cxnSpLocks noChangeShapeType="1"/>
          </p:cNvCxnSpPr>
          <p:nvPr/>
        </p:nvCxnSpPr>
        <p:spPr bwMode="auto">
          <a:xfrm>
            <a:off x="6477000" y="5680075"/>
            <a:ext cx="2224088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24616" name="Text Box 91"/>
          <p:cNvSpPr txBox="1">
            <a:spLocks noChangeArrowheads="1"/>
          </p:cNvSpPr>
          <p:nvPr/>
        </p:nvSpPr>
        <p:spPr bwMode="auto">
          <a:xfrm>
            <a:off x="4316413" y="5248275"/>
            <a:ext cx="4392612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63538" algn="ctr"/>
            <a:r>
              <a:rPr lang="ru-RU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подготовка и представление аналитических материалов по результатам контрольной деятельности </a:t>
            </a:r>
          </a:p>
        </p:txBody>
      </p:sp>
      <p:sp>
        <p:nvSpPr>
          <p:cNvPr id="42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60"/>
          <p:cNvSpPr>
            <a:spLocks noChangeArrowheads="1"/>
          </p:cNvSpPr>
          <p:nvPr/>
        </p:nvSpPr>
        <p:spPr bwMode="auto">
          <a:xfrm>
            <a:off x="500034" y="4929198"/>
            <a:ext cx="8215370" cy="857256"/>
          </a:xfrm>
          <a:prstGeom prst="rect">
            <a:avLst/>
          </a:prstGeom>
          <a:solidFill>
            <a:srgbClr val="CCECFF"/>
          </a:solidFill>
          <a:ln w="158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 anchorCtr="1"/>
          <a:lstStyle/>
          <a:p>
            <a:pPr indent="363538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 Т О М А Т И З А Ц И Я 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/>
          </p:cNvSpPr>
          <p:nvPr/>
        </p:nvSpPr>
        <p:spPr>
          <a:xfrm>
            <a:off x="285720" y="142852"/>
            <a:ext cx="8572500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ОСНОВНЫЕ ИЗМЕНЕНИЯ ТРЕБОВАНИЙ</a:t>
            </a:r>
            <a:br>
              <a:rPr lang="ru-RU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НОРМАТИВНЫХ ПРАВОВЫХ АКТОВ</a:t>
            </a:r>
            <a:endParaRPr lang="ru-RU" dirty="0">
              <a:solidFill>
                <a:srgbClr val="00449E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285860"/>
            <a:ext cx="8429684" cy="1500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Федеральный закон от 5 апреля 2013 г. № 44-ФЗ</a:t>
            </a:r>
          </a:p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«О контрактной системе в сфере закупок товаров, работ, услуг для обеспечения государственных и муниципальных нужд»  </a:t>
            </a:r>
            <a:endParaRPr lang="ru-RU" sz="22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071810"/>
            <a:ext cx="8429684" cy="1500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Правила осуществления ведомственного контроля в сфере закупок для обеспечения федеральных нужд</a:t>
            </a:r>
          </a:p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(постановление Правительства Российской Федерации</a:t>
            </a:r>
          </a:p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от 10 февраля 2014 г. № 89)</a:t>
            </a:r>
            <a:endParaRPr lang="ru-RU" sz="22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857760"/>
            <a:ext cx="8429684" cy="1500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Правила осуществления внутреннего</a:t>
            </a:r>
          </a:p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финансового контроля и аудита</a:t>
            </a:r>
          </a:p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(постановление Правительства Российской Федерации</a:t>
            </a:r>
          </a:p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от 17 марта 2014 г. № 193)</a:t>
            </a:r>
            <a:endParaRPr lang="ru-RU" sz="22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/>
          </p:cNvSpPr>
          <p:nvPr/>
        </p:nvSpPr>
        <p:spPr>
          <a:xfrm>
            <a:off x="285720" y="214290"/>
            <a:ext cx="8572500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dirty="0" smtClean="0">
                <a:solidFill>
                  <a:srgbClr val="00449E"/>
                </a:solidFill>
                <a:latin typeface="Times New Roman" pitchFamily="18" charset="0"/>
                <a:ea typeface="+mj-ea"/>
                <a:cs typeface="+mj-cs"/>
              </a:rPr>
              <a:t>ИЗМЕНЕНИЯ НПА: ЧТО СДЕЛАНО?</a:t>
            </a:r>
            <a:endParaRPr lang="ru-RU" dirty="0">
              <a:solidFill>
                <a:srgbClr val="00449E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8532813" y="6237288"/>
            <a:ext cx="431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AB9B03-C524-4C32-AACD-7EBD990ED77B}" type="slidenum">
              <a:rPr lang="ru-RU" sz="1400"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005" r="5271" b="56236"/>
          <a:stretch>
            <a:fillRect/>
          </a:stretch>
        </p:blipFill>
        <p:spPr bwMode="auto">
          <a:xfrm>
            <a:off x="2000232" y="2643182"/>
            <a:ext cx="47863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1214422"/>
            <a:ext cx="8429684" cy="12144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Создана контрактная служба,</a:t>
            </a:r>
          </a:p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представитель контрактной службы введен</a:t>
            </a:r>
          </a:p>
          <a:p>
            <a:pPr marL="177800" algn="ctr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в состав Контрольного совета Федерального казначейства</a:t>
            </a:r>
            <a:endParaRPr lang="ru-RU" sz="22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6289</TotalTime>
  <Words>1366</Words>
  <Application>Microsoft Office PowerPoint</Application>
  <PresentationFormat>Экран (4:3)</PresentationFormat>
  <Paragraphs>332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ОСНОВНЫЕ НАПРАВЛЕНИЯ РАЗВИТИЯ СИСТЕМЫ ВНУТРЕННЕГО КОНТРОЛЯ И АУДИТА  В ФЕДЕРАЛЬНОМ КАЗНАЧЕЙСТВЕ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Солодов Алексей Викторович</cp:lastModifiedBy>
  <cp:revision>298</cp:revision>
  <dcterms:created xsi:type="dcterms:W3CDTF">2012-02-14T07:53:23Z</dcterms:created>
  <dcterms:modified xsi:type="dcterms:W3CDTF">2014-06-01T12:09:35Z</dcterms:modified>
</cp:coreProperties>
</file>