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3" r:id="rId3"/>
    <p:sldId id="259" r:id="rId4"/>
    <p:sldId id="261" r:id="rId5"/>
    <p:sldId id="264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F4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D18020-886A-42F8-A95B-B150FE5F2EAB}" v="28" dt="2021-03-28T08:32:48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5"/>
    <p:restoredTop sz="94731"/>
  </p:normalViewPr>
  <p:slideViewPr>
    <p:cSldViewPr snapToGrid="0">
      <p:cViewPr varScale="1">
        <p:scale>
          <a:sx n="106" d="100"/>
          <a:sy n="106" d="100"/>
        </p:scale>
        <p:origin x="78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F1DF80-41A8-413D-ACFF-135E761FB4ED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C3FD1D6-618F-4A03-9071-5B6D9BBD3B95}" type="pres">
      <dgm:prSet presAssocID="{A9F1DF80-41A8-413D-ACFF-135E761FB4E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63C4AF13-0313-48C6-A5D3-92C3479B4C87}" type="presOf" srcId="{A9F1DF80-41A8-413D-ACFF-135E761FB4ED}" destId="{3C3FD1D6-618F-4A03-9071-5B6D9BBD3B95}" srcOrd="0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DD78DF-CC84-47CB-B277-DDEA06F12D2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4D877C65-82FE-42EE-9D40-C6B2F7E1626C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1. Размещение</a:t>
          </a:r>
          <a:r>
            <a:rPr lang="ru-RU" sz="11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остатков средств ЕКС  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(МУФК СУЛ)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;</a:t>
          </a:r>
          <a:r>
            <a:rPr lang="ru-RU" sz="11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/>
          </a:r>
          <a:b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</a:br>
          <a:r>
            <a:rPr lang="ru-RU" sz="11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2. Аккумулирование </a:t>
          </a:r>
          <a: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результата от размещения </a:t>
          </a:r>
          <a:b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</a:br>
          <a: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на казначейском </a:t>
          </a:r>
          <a:r>
            <a:rPr lang="ru-RU" sz="11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счете 4100 (доходы)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(МУФК СУЛ)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;</a:t>
          </a:r>
          <a:endParaRPr lang="ru-RU" sz="11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gm:t>
    </dgm:pt>
    <dgm:pt modelId="{2F2D5E9E-65DC-4904-B61D-676E97965066}" type="parTrans" cxnId="{F659D6FA-EB23-482D-A24C-0A255C6B462B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753175-C43C-426B-AA98-11E11A883581}" type="sibTrans" cxnId="{F659D6FA-EB23-482D-A24C-0A255C6B462B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023E13-A8F1-416E-9489-C9BEACFF582C}">
      <dgm:prSet phldrT="[Текст]"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3. Расчет распределяемых средств от размещения остатков ЕКС с учетом предоставленных бюджетных кредитов на пополнение остатков средств </a:t>
          </a:r>
          <a:r>
            <a:rPr lang="ru-RU" sz="1100" kern="1200" dirty="0" smtClean="0">
              <a:solidFill>
                <a:schemeClr val="tx1"/>
              </a:solidFill>
            </a:rPr>
            <a:t>и распределение доходов пропорционально значениям долей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(МУФК СУЛ)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;</a:t>
          </a:r>
        </a:p>
      </dgm:t>
    </dgm:pt>
    <dgm:pt modelId="{98104E83-5720-44C8-828B-B5E4D72E8A57}" type="parTrans" cxnId="{464C3EBA-308D-4C7A-ABAA-72301B88499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C183DC-3C36-47FA-9BBA-90B2C45E083A}" type="sibTrans" cxnId="{464C3EBA-308D-4C7A-ABAA-72301B88499D}">
      <dgm:prSet custT="1"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3027E0-11C1-43FC-8DA9-B973E9F15C12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4. Перечисление </a:t>
          </a:r>
          <a:r>
            <a:rPr lang="ru-RU" sz="1100" kern="1200" dirty="0" smtClean="0">
              <a:solidFill>
                <a:schemeClr val="tx1"/>
              </a:solidFill>
            </a:rPr>
            <a:t>распределенных доходов </a:t>
          </a:r>
          <a:r>
            <a:rPr lang="ru-RU" sz="1100" kern="1200" dirty="0" smtClean="0">
              <a:solidFill>
                <a:schemeClr val="tx1"/>
              </a:solidFill>
            </a:rPr>
            <a:t>на казначейские счета </a:t>
          </a:r>
          <a:r>
            <a:rPr lang="ru-RU" sz="1100" kern="1200" dirty="0" smtClean="0">
              <a:solidFill>
                <a:schemeClr val="tx1"/>
              </a:solidFill>
            </a:rPr>
            <a:t>3100, </a:t>
          </a:r>
          <a:r>
            <a:rPr lang="ru-RU" sz="1100" kern="1200" dirty="0" smtClean="0">
              <a:solidFill>
                <a:schemeClr val="tx1"/>
              </a:solidFill>
            </a:rPr>
            <a:t>открытые </a:t>
          </a:r>
          <a:r>
            <a:rPr lang="ru-RU" sz="1100" kern="1200" dirty="0" smtClean="0">
              <a:solidFill>
                <a:schemeClr val="tx1"/>
              </a:solidFill>
            </a:rPr>
            <a:t>в ТОФК, субъектам РФ и МОУ ФК 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(МУФК СУЛ)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;</a:t>
          </a:r>
        </a:p>
        <a:p>
          <a:pPr algn="l"/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5. Зачисление доходов в федеральный бюджет</a:t>
          </a:r>
          <a:b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</a:b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и бюджеты субъектов Российской Федерации. 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(ТОФК)</a:t>
          </a:r>
        </a:p>
      </dgm:t>
    </dgm:pt>
    <dgm:pt modelId="{A2EC3C3A-F55A-4C7F-8E74-4294A19D452E}" type="parTrans" cxnId="{9CA1316C-063C-49A7-A154-CCB3445E2F0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EAEBF1-8A1C-4A46-9C02-24B491394187}" type="sibTrans" cxnId="{9CA1316C-063C-49A7-A154-CCB3445E2F0D}">
      <dgm:prSet/>
      <dgm:spPr/>
      <dgm:t>
        <a:bodyPr/>
        <a:lstStyle/>
        <a:p>
          <a:endParaRPr lang="ru-RU" sz="1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09A0FB-55EA-4020-A78C-1C29D828AD4E}" type="pres">
      <dgm:prSet presAssocID="{E6DD78DF-CC84-47CB-B277-DDEA06F12D2B}" presName="Name0" presStyleCnt="0">
        <dgm:presLayoutVars>
          <dgm:dir/>
          <dgm:resizeHandles val="exact"/>
        </dgm:presLayoutVars>
      </dgm:prSet>
      <dgm:spPr/>
    </dgm:pt>
    <dgm:pt modelId="{8512EBFB-92DD-4F2B-90EB-596A9761BC51}" type="pres">
      <dgm:prSet presAssocID="{4D877C65-82FE-42EE-9D40-C6B2F7E1626C}" presName="node" presStyleLbl="node1" presStyleIdx="0" presStyleCnt="3" custScaleX="156840" custScaleY="884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8E9E6C-5210-42E9-BF5D-0C10BA062B56}" type="pres">
      <dgm:prSet presAssocID="{E6753175-C43C-426B-AA98-11E11A883581}" presName="sibTrans" presStyleLbl="sibTrans2D1" presStyleIdx="0" presStyleCnt="2"/>
      <dgm:spPr/>
      <dgm:t>
        <a:bodyPr/>
        <a:lstStyle/>
        <a:p>
          <a:endParaRPr lang="ru-RU"/>
        </a:p>
      </dgm:t>
    </dgm:pt>
    <dgm:pt modelId="{05D155CD-2BD9-40F2-9AC1-C9B5A473F13F}" type="pres">
      <dgm:prSet presAssocID="{E6753175-C43C-426B-AA98-11E11A883581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F9B8215-82AA-4FB0-A6FC-C7D325A26C4F}" type="pres">
      <dgm:prSet presAssocID="{CC023E13-A8F1-416E-9489-C9BEACFF582C}" presName="node" presStyleLbl="node1" presStyleIdx="1" presStyleCnt="3" custScaleX="156840" custScaleY="85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6063B9-8FD1-46BB-B14B-E2C5A2EA2CBB}" type="pres">
      <dgm:prSet presAssocID="{2AC183DC-3C36-47FA-9BBA-90B2C45E083A}" presName="sibTrans" presStyleLbl="sibTrans2D1" presStyleIdx="1" presStyleCnt="2"/>
      <dgm:spPr/>
      <dgm:t>
        <a:bodyPr/>
        <a:lstStyle/>
        <a:p>
          <a:endParaRPr lang="ru-RU"/>
        </a:p>
      </dgm:t>
    </dgm:pt>
    <dgm:pt modelId="{8B08D7C2-C4E7-492C-B1CD-39E919132E11}" type="pres">
      <dgm:prSet presAssocID="{2AC183DC-3C36-47FA-9BBA-90B2C45E083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7C86A097-A535-4D33-97CF-5BF7EC726D97}" type="pres">
      <dgm:prSet presAssocID="{873027E0-11C1-43FC-8DA9-B973E9F15C12}" presName="node" presStyleLbl="node1" presStyleIdx="2" presStyleCnt="3" custScaleX="156840" custScaleY="852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CD1E281-4C03-43F3-ABE8-4536B82927C3}" type="presOf" srcId="{873027E0-11C1-43FC-8DA9-B973E9F15C12}" destId="{7C86A097-A535-4D33-97CF-5BF7EC726D97}" srcOrd="0" destOrd="0" presId="urn:microsoft.com/office/officeart/2005/8/layout/process1"/>
    <dgm:cxn modelId="{E6F8D750-6FBF-4C06-ACEC-C975E4D66787}" type="presOf" srcId="{E6DD78DF-CC84-47CB-B277-DDEA06F12D2B}" destId="{DB09A0FB-55EA-4020-A78C-1C29D828AD4E}" srcOrd="0" destOrd="0" presId="urn:microsoft.com/office/officeart/2005/8/layout/process1"/>
    <dgm:cxn modelId="{9CA1316C-063C-49A7-A154-CCB3445E2F0D}" srcId="{E6DD78DF-CC84-47CB-B277-DDEA06F12D2B}" destId="{873027E0-11C1-43FC-8DA9-B973E9F15C12}" srcOrd="2" destOrd="0" parTransId="{A2EC3C3A-F55A-4C7F-8E74-4294A19D452E}" sibTransId="{4CEAEBF1-8A1C-4A46-9C02-24B491394187}"/>
    <dgm:cxn modelId="{F659D6FA-EB23-482D-A24C-0A255C6B462B}" srcId="{E6DD78DF-CC84-47CB-B277-DDEA06F12D2B}" destId="{4D877C65-82FE-42EE-9D40-C6B2F7E1626C}" srcOrd="0" destOrd="0" parTransId="{2F2D5E9E-65DC-4904-B61D-676E97965066}" sibTransId="{E6753175-C43C-426B-AA98-11E11A883581}"/>
    <dgm:cxn modelId="{923F8173-C96A-495C-BEAB-0CC68EDFC7FD}" type="presOf" srcId="{E6753175-C43C-426B-AA98-11E11A883581}" destId="{398E9E6C-5210-42E9-BF5D-0C10BA062B56}" srcOrd="0" destOrd="0" presId="urn:microsoft.com/office/officeart/2005/8/layout/process1"/>
    <dgm:cxn modelId="{3EB152B8-659B-402C-B81D-912FF5F1E738}" type="presOf" srcId="{4D877C65-82FE-42EE-9D40-C6B2F7E1626C}" destId="{8512EBFB-92DD-4F2B-90EB-596A9761BC51}" srcOrd="0" destOrd="0" presId="urn:microsoft.com/office/officeart/2005/8/layout/process1"/>
    <dgm:cxn modelId="{EC2B23AB-F92F-431A-AA70-C8D28DF34C68}" type="presOf" srcId="{CC023E13-A8F1-416E-9489-C9BEACFF582C}" destId="{7F9B8215-82AA-4FB0-A6FC-C7D325A26C4F}" srcOrd="0" destOrd="0" presId="urn:microsoft.com/office/officeart/2005/8/layout/process1"/>
    <dgm:cxn modelId="{464C3EBA-308D-4C7A-ABAA-72301B88499D}" srcId="{E6DD78DF-CC84-47CB-B277-DDEA06F12D2B}" destId="{CC023E13-A8F1-416E-9489-C9BEACFF582C}" srcOrd="1" destOrd="0" parTransId="{98104E83-5720-44C8-828B-B5E4D72E8A57}" sibTransId="{2AC183DC-3C36-47FA-9BBA-90B2C45E083A}"/>
    <dgm:cxn modelId="{119570DB-4DAF-429F-9820-95018DC715CB}" type="presOf" srcId="{2AC183DC-3C36-47FA-9BBA-90B2C45E083A}" destId="{8B08D7C2-C4E7-492C-B1CD-39E919132E11}" srcOrd="1" destOrd="0" presId="urn:microsoft.com/office/officeart/2005/8/layout/process1"/>
    <dgm:cxn modelId="{5E842BA4-B3BD-4450-A01D-9BE968382F68}" type="presOf" srcId="{E6753175-C43C-426B-AA98-11E11A883581}" destId="{05D155CD-2BD9-40F2-9AC1-C9B5A473F13F}" srcOrd="1" destOrd="0" presId="urn:microsoft.com/office/officeart/2005/8/layout/process1"/>
    <dgm:cxn modelId="{541CFE72-A071-44BB-A98C-ED35F897042A}" type="presOf" srcId="{2AC183DC-3C36-47FA-9BBA-90B2C45E083A}" destId="{F46063B9-8FD1-46BB-B14B-E2C5A2EA2CBB}" srcOrd="0" destOrd="0" presId="urn:microsoft.com/office/officeart/2005/8/layout/process1"/>
    <dgm:cxn modelId="{BFFF7EAD-05C8-4A7E-843A-C7D82C9E1537}" type="presParOf" srcId="{DB09A0FB-55EA-4020-A78C-1C29D828AD4E}" destId="{8512EBFB-92DD-4F2B-90EB-596A9761BC51}" srcOrd="0" destOrd="0" presId="urn:microsoft.com/office/officeart/2005/8/layout/process1"/>
    <dgm:cxn modelId="{0F24995E-EEE3-46AF-8D12-F2FDEE14034E}" type="presParOf" srcId="{DB09A0FB-55EA-4020-A78C-1C29D828AD4E}" destId="{398E9E6C-5210-42E9-BF5D-0C10BA062B56}" srcOrd="1" destOrd="0" presId="urn:microsoft.com/office/officeart/2005/8/layout/process1"/>
    <dgm:cxn modelId="{F6905B0E-9C3D-4D65-90F8-643B8CFF1865}" type="presParOf" srcId="{398E9E6C-5210-42E9-BF5D-0C10BA062B56}" destId="{05D155CD-2BD9-40F2-9AC1-C9B5A473F13F}" srcOrd="0" destOrd="0" presId="urn:microsoft.com/office/officeart/2005/8/layout/process1"/>
    <dgm:cxn modelId="{366D649E-8FC8-4623-A5EE-C072FA1807B2}" type="presParOf" srcId="{DB09A0FB-55EA-4020-A78C-1C29D828AD4E}" destId="{7F9B8215-82AA-4FB0-A6FC-C7D325A26C4F}" srcOrd="2" destOrd="0" presId="urn:microsoft.com/office/officeart/2005/8/layout/process1"/>
    <dgm:cxn modelId="{7F21020F-494B-4EA1-A400-A38368372A5E}" type="presParOf" srcId="{DB09A0FB-55EA-4020-A78C-1C29D828AD4E}" destId="{F46063B9-8FD1-46BB-B14B-E2C5A2EA2CBB}" srcOrd="3" destOrd="0" presId="urn:microsoft.com/office/officeart/2005/8/layout/process1"/>
    <dgm:cxn modelId="{B3F038ED-EC7A-42D6-BD40-8504A7658EF8}" type="presParOf" srcId="{F46063B9-8FD1-46BB-B14B-E2C5A2EA2CBB}" destId="{8B08D7C2-C4E7-492C-B1CD-39E919132E11}" srcOrd="0" destOrd="0" presId="urn:microsoft.com/office/officeart/2005/8/layout/process1"/>
    <dgm:cxn modelId="{0F052A80-9535-4EE1-91A2-5942C35969E1}" type="presParOf" srcId="{DB09A0FB-55EA-4020-A78C-1C29D828AD4E}" destId="{7C86A097-A535-4D33-97CF-5BF7EC726D9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12EBFB-92DD-4F2B-90EB-596A9761BC51}">
      <dsp:nvSpPr>
        <dsp:cNvPr id="0" name=""/>
        <dsp:cNvSpPr/>
      </dsp:nvSpPr>
      <dsp:spPr>
        <a:xfrm>
          <a:off x="5607" y="96422"/>
          <a:ext cx="3164902" cy="1116004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1. Размещение</a:t>
          </a:r>
          <a:r>
            <a:rPr lang="ru-RU" sz="11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остатков средств ЕКС  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(МУФК СУЛ)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;</a:t>
          </a:r>
          <a:r>
            <a:rPr lang="ru-RU" sz="11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/>
          </a:r>
          <a:b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</a:br>
          <a:r>
            <a:rPr lang="ru-RU" sz="11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2. Аккумулирование </a:t>
          </a:r>
          <a: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результата от размещения </a:t>
          </a:r>
          <a:b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</a:br>
          <a:r>
            <a:rPr lang="ru-RU" sz="1100" kern="1200" baseline="0" dirty="0">
              <a:solidFill>
                <a:schemeClr val="tx1"/>
              </a:solidFill>
              <a:latin typeface="+mn-lt"/>
              <a:ea typeface="+mn-ea"/>
              <a:cs typeface="+mn-cs"/>
            </a:rPr>
            <a:t>на казначейском </a:t>
          </a:r>
          <a:r>
            <a:rPr lang="ru-RU" sz="11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счете 4100 (доходы)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(МУФК СУЛ)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;</a:t>
          </a:r>
          <a:endParaRPr lang="ru-RU" sz="1100" kern="1200" dirty="0">
            <a:solidFill>
              <a:schemeClr val="tx1"/>
            </a:solidFill>
            <a:latin typeface="+mn-lt"/>
            <a:ea typeface="+mn-ea"/>
            <a:cs typeface="+mn-cs"/>
          </a:endParaRPr>
        </a:p>
      </dsp:txBody>
      <dsp:txXfrm>
        <a:off x="38294" y="129109"/>
        <a:ext cx="3099528" cy="1050630"/>
      </dsp:txXfrm>
    </dsp:sp>
    <dsp:sp modelId="{398E9E6C-5210-42E9-BF5D-0C10BA062B56}">
      <dsp:nvSpPr>
        <dsp:cNvPr id="0" name=""/>
        <dsp:cNvSpPr/>
      </dsp:nvSpPr>
      <dsp:spPr>
        <a:xfrm>
          <a:off x="3372301" y="404203"/>
          <a:ext cx="427798" cy="500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72301" y="504292"/>
        <a:ext cx="299459" cy="300265"/>
      </dsp:txXfrm>
    </dsp:sp>
    <dsp:sp modelId="{7F9B8215-82AA-4FB0-A6FC-C7D325A26C4F}">
      <dsp:nvSpPr>
        <dsp:cNvPr id="0" name=""/>
        <dsp:cNvSpPr/>
      </dsp:nvSpPr>
      <dsp:spPr>
        <a:xfrm>
          <a:off x="3977676" y="116467"/>
          <a:ext cx="3164902" cy="1075915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3. Расчет распределяемых средств от размещения остатков ЕКС с учетом предоставленных бюджетных кредитов на пополнение остатков средств </a:t>
          </a:r>
          <a:r>
            <a:rPr lang="ru-RU" sz="1100" kern="1200" dirty="0" smtClean="0">
              <a:solidFill>
                <a:schemeClr val="tx1"/>
              </a:solidFill>
            </a:rPr>
            <a:t>и распределение доходов пропорционально значениям долей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(МУФК СУЛ)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;</a:t>
          </a:r>
        </a:p>
      </dsp:txBody>
      <dsp:txXfrm>
        <a:off x="4009188" y="147979"/>
        <a:ext cx="3101878" cy="1012891"/>
      </dsp:txXfrm>
    </dsp:sp>
    <dsp:sp modelId="{F46063B9-8FD1-46BB-B14B-E2C5A2EA2CBB}">
      <dsp:nvSpPr>
        <dsp:cNvPr id="0" name=""/>
        <dsp:cNvSpPr/>
      </dsp:nvSpPr>
      <dsp:spPr>
        <a:xfrm>
          <a:off x="7344370" y="404203"/>
          <a:ext cx="427798" cy="5004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44370" y="504292"/>
        <a:ext cx="299459" cy="300265"/>
      </dsp:txXfrm>
    </dsp:sp>
    <dsp:sp modelId="{7C86A097-A535-4D33-97CF-5BF7EC726D97}">
      <dsp:nvSpPr>
        <dsp:cNvPr id="0" name=""/>
        <dsp:cNvSpPr/>
      </dsp:nvSpPr>
      <dsp:spPr>
        <a:xfrm>
          <a:off x="7949746" y="116467"/>
          <a:ext cx="3164902" cy="1075915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4. Перечисление </a:t>
          </a:r>
          <a:r>
            <a:rPr lang="ru-RU" sz="1100" kern="1200" dirty="0" smtClean="0">
              <a:solidFill>
                <a:schemeClr val="tx1"/>
              </a:solidFill>
            </a:rPr>
            <a:t>распределенных доходов </a:t>
          </a:r>
          <a:r>
            <a:rPr lang="ru-RU" sz="1100" kern="1200" dirty="0" smtClean="0">
              <a:solidFill>
                <a:schemeClr val="tx1"/>
              </a:solidFill>
            </a:rPr>
            <a:t>на казначейские счета </a:t>
          </a:r>
          <a:r>
            <a:rPr lang="ru-RU" sz="1100" kern="1200" dirty="0" smtClean="0">
              <a:solidFill>
                <a:schemeClr val="tx1"/>
              </a:solidFill>
            </a:rPr>
            <a:t>3100, </a:t>
          </a:r>
          <a:r>
            <a:rPr lang="ru-RU" sz="1100" kern="1200" dirty="0" smtClean="0">
              <a:solidFill>
                <a:schemeClr val="tx1"/>
              </a:solidFill>
            </a:rPr>
            <a:t>открытые </a:t>
          </a:r>
          <a:r>
            <a:rPr lang="ru-RU" sz="1100" kern="1200" dirty="0" smtClean="0">
              <a:solidFill>
                <a:schemeClr val="tx1"/>
              </a:solidFill>
            </a:rPr>
            <a:t>в ТОФК, субъектам РФ и МОУ ФК 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(МУФК СУЛ)</a:t>
          </a: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;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5. Зачисление доходов в федеральный бюджет</a:t>
          </a:r>
          <a:b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</a:br>
          <a:r>
            <a:rPr lang="ru-RU" sz="11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и бюджеты субъектов Российской Федерации. </a:t>
          </a:r>
          <a:r>
            <a:rPr lang="ru-RU" sz="11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(ТОФК)</a:t>
          </a:r>
        </a:p>
      </dsp:txBody>
      <dsp:txXfrm>
        <a:off x="7981258" y="147979"/>
        <a:ext cx="3101878" cy="10128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9C87F-3515-4170-A810-86C80371A7C1}" type="datetimeFigureOut">
              <a:rPr lang="ru-RU" smtClean="0"/>
              <a:t>31.03.2021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4AA06-E1D2-4D11-B8EA-1657B3D3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86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911350" y="406400"/>
            <a:ext cx="1943100" cy="109378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3B102A-EDC8-431F-B475-B3229B34ED88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512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6AE36-C4E9-CC40-9FFB-349CD0F92B9B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46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8FC98-F0BB-5448-9DA3-80BD1FA3E6EB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39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98BE1-9CE8-BA4E-AE91-C41F92D0017E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837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EFC90-449A-7B47-887F-7701D2140048}" type="datetime1">
              <a:rPr lang="ru-RU" smtClean="0"/>
              <a:t>31.03.2021</a:t>
            </a:fld>
            <a:endParaRPr lang="en-US" dirty="0"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xmlns="" id="{4E065825-85CD-4AFB-994B-2E973E9F02EE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253569" y="6394480"/>
            <a:ext cx="2804161" cy="358445"/>
          </a:xfrm>
        </p:spPr>
        <p:txBody>
          <a:bodyPr lIns="0" tIns="0" rIns="0" bIns="0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Holder 2">
            <a:extLst>
              <a:ext uri="{FF2B5EF4-FFF2-40B4-BE49-F238E27FC236}">
                <a16:creationId xmlns:a16="http://schemas.microsoft.com/office/drawing/2014/main" xmlns="" id="{E801F513-37A4-4436-BBD3-3D284793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7763" y="46977"/>
            <a:ext cx="5789968" cy="35844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2329" b="1" i="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xmlns="" id="{59F58909-8CF7-4B59-B73D-6D9E4358D6C5}"/>
              </a:ext>
            </a:extLst>
          </p:cNvPr>
          <p:cNvSpPr/>
          <p:nvPr userDrawn="1"/>
        </p:nvSpPr>
        <p:spPr>
          <a:xfrm flipV="1">
            <a:off x="1" y="530119"/>
            <a:ext cx="12192000" cy="374445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3808" dirty="0"/>
          </a:p>
        </p:txBody>
      </p:sp>
    </p:spTree>
    <p:extLst>
      <p:ext uri="{BB962C8B-B14F-4D97-AF65-F5344CB8AC3E}">
        <p14:creationId xmlns:p14="http://schemas.microsoft.com/office/powerpoint/2010/main" val="333660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65B1-DF2F-2748-A06B-EEC1310DA624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173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D32B-C41C-FE4B-90B4-850F00A6AF98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44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17B37-DB6F-0D44-9BE5-B2F326808CF2}" type="datetime1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06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7C07D-A81E-6C44-B5BD-3F735E1A362D}" type="datetime1">
              <a:rPr lang="ru-RU" smtClean="0"/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35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0148-73C5-014B-BA86-2E848A197B94}" type="datetime1">
              <a:rPr lang="ru-RU" smtClean="0"/>
              <a:t>31.03.2021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086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8958E-A869-264F-80EF-6197B7AB6576}" type="datetime1">
              <a:rPr lang="ru-RU" smtClean="0"/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06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D22A5-4226-3346-954B-24EB942F73FD}" type="datetime1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09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81E94-C087-8245-A3DF-4540897797ED}" type="datetime1">
              <a:rPr lang="ru-RU" smtClean="0"/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8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04C1B-EF9B-6A4F-8A1A-C2B88FAE80D1}" type="datetime1">
              <a:rPr lang="ru-RU" smtClean="0"/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0836B-5E01-4293-BE79-E1ECDDAE96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5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17037" y="6437725"/>
            <a:ext cx="12163804" cy="0"/>
          </a:xfrm>
          <a:custGeom>
            <a:avLst/>
            <a:gdLst/>
            <a:ahLst/>
            <a:cxnLst/>
            <a:rect l="l" t="t" r="r" b="b"/>
            <a:pathLst>
              <a:path w="5752465">
                <a:moveTo>
                  <a:pt x="0" y="0"/>
                </a:moveTo>
                <a:lnTo>
                  <a:pt x="5751940" y="0"/>
                </a:lnTo>
              </a:path>
            </a:pathLst>
          </a:custGeom>
          <a:ln w="9525">
            <a:solidFill>
              <a:srgbClr val="003B59"/>
            </a:solidFill>
          </a:ln>
        </p:spPr>
        <p:txBody>
          <a:bodyPr wrap="square" lIns="0" tIns="0" rIns="0" bIns="0" rtlCol="0"/>
          <a:lstStyle/>
          <a:p>
            <a:endParaRPr sz="3808" dirty="0"/>
          </a:p>
        </p:txBody>
      </p:sp>
      <p:sp>
        <p:nvSpPr>
          <p:cNvPr id="9" name="object 9"/>
          <p:cNvSpPr/>
          <p:nvPr/>
        </p:nvSpPr>
        <p:spPr>
          <a:xfrm>
            <a:off x="9556595" y="437321"/>
            <a:ext cx="2623132" cy="58204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8" dirty="0"/>
          </a:p>
        </p:txBody>
      </p:sp>
      <p:sp>
        <p:nvSpPr>
          <p:cNvPr id="10" name="TextBox 9"/>
          <p:cNvSpPr txBox="1"/>
          <p:nvPr/>
        </p:nvSpPr>
        <p:spPr>
          <a:xfrm>
            <a:off x="204285" y="2239367"/>
            <a:ext cx="9148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 средств, полученных </a:t>
            </a:r>
            <a:br>
              <a:rPr lang="ru-RU" alt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размещения временно свободных средств единого казначейского счета</a:t>
            </a:r>
            <a:endParaRPr lang="ru-RU" sz="2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" y="6404115"/>
            <a:ext cx="4850865" cy="352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91" dirty="0">
                <a:solidFill>
                  <a:schemeClr val="bg1">
                    <a:lumMod val="65000"/>
                  </a:schemeClr>
                </a:solidFill>
              </a:rPr>
              <a:t>www.roskazna.ru</a:t>
            </a:r>
            <a:endParaRPr lang="ru-RU" sz="169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385023" y="6404115"/>
            <a:ext cx="4833835" cy="352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91" dirty="0">
                <a:solidFill>
                  <a:schemeClr val="bg1">
                    <a:lumMod val="65000"/>
                  </a:schemeClr>
                </a:solidFill>
              </a:rPr>
              <a:t> г. Москва, март 2021 год</a:t>
            </a:r>
          </a:p>
        </p:txBody>
      </p:sp>
      <p:sp>
        <p:nvSpPr>
          <p:cNvPr id="20" name="object 2">
            <a:extLst>
              <a:ext uri="{FF2B5EF4-FFF2-40B4-BE49-F238E27FC236}">
                <a16:creationId xmlns:a16="http://schemas.microsoft.com/office/drawing/2014/main" xmlns="" id="{5B18A36C-A304-4C91-856D-493F17EA7DB3}"/>
              </a:ext>
            </a:extLst>
          </p:cNvPr>
          <p:cNvSpPr/>
          <p:nvPr/>
        </p:nvSpPr>
        <p:spPr>
          <a:xfrm flipV="1">
            <a:off x="-1" y="528702"/>
            <a:ext cx="10121977" cy="374629"/>
          </a:xfrm>
          <a:custGeom>
            <a:avLst/>
            <a:gdLst/>
            <a:ahLst/>
            <a:cxnLst/>
            <a:rect l="l" t="t" r="r" b="b"/>
            <a:pathLst>
              <a:path w="4416425">
                <a:moveTo>
                  <a:pt x="0" y="0"/>
                </a:moveTo>
                <a:lnTo>
                  <a:pt x="4415994" y="0"/>
                </a:lnTo>
              </a:path>
            </a:pathLst>
          </a:custGeom>
          <a:ln w="12700">
            <a:solidFill>
              <a:schemeClr val="bg1">
                <a:lumMod val="85000"/>
              </a:schemeClr>
            </a:solidFill>
          </a:ln>
        </p:spPr>
        <p:txBody>
          <a:bodyPr wrap="square" lIns="0" tIns="0" rIns="0" bIns="0" rtlCol="0"/>
          <a:lstStyle/>
          <a:p>
            <a:endParaRPr sz="3808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84547"/>
            <a:ext cx="1869921" cy="731980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51CBD863-E417-8D4E-A3D5-D70A0614E16B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397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>
          <a:xfrm>
            <a:off x="9152634" y="6357645"/>
            <a:ext cx="2804161" cy="358445"/>
          </a:xfrm>
        </p:spPr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1" y="84547"/>
            <a:ext cx="1869921" cy="731980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005213" y="257197"/>
            <a:ext cx="5789968" cy="55933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329" b="1" i="0" kern="12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Технологическая схема</a:t>
            </a:r>
            <a:br>
              <a:rPr lang="ru-RU" alt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56016" y="4493792"/>
            <a:ext cx="2769118" cy="1350855"/>
          </a:xfrm>
          <a:prstGeom prst="round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97451" tIns="97451" rIns="97451" bIns="97451" numCol="1" spcCol="1270" anchor="ctr" anchorCtr="0">
            <a:noAutofit/>
          </a:bodyPr>
          <a:lstStyle/>
          <a:p>
            <a:pPr lvl="0" algn="ctr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Зачисление доходов от управления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остатками средств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Единого казначейского счета на специальный казначейский счет </a:t>
            </a:r>
            <a:r>
              <a:rPr lang="ru-RU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4100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9270" y="1597939"/>
            <a:ext cx="4669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Отчетный период (квартал)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351694" y="2017360"/>
            <a:ext cx="5138928" cy="2093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111043" y="1945865"/>
            <a:ext cx="38501" cy="4464000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935748" y="1579886"/>
            <a:ext cx="4669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отчетного периода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789444" y="2621140"/>
            <a:ext cx="4671609" cy="674069"/>
          </a:xfrm>
          <a:prstGeom prst="round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распределения доходов по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правилам постановления Правительства РФ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11.07.2020</a:t>
            </a: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№1020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789444" y="3674764"/>
            <a:ext cx="4566441" cy="764450"/>
          </a:xfrm>
          <a:prstGeom prst="round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Зачисление на казначейские счета по учету поступлений в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течени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рабочих дней (</a:t>
            </a:r>
            <a:r>
              <a:rPr lang="ru-RU" sz="1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3100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572922" y="5289573"/>
            <a:ext cx="1995406" cy="947473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счет федерального бюджета (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3211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9912096" y="5151117"/>
            <a:ext cx="1898395" cy="808522"/>
          </a:xfrm>
          <a:prstGeom prst="round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749417" y="5232229"/>
            <a:ext cx="1980903" cy="80837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665815" y="5315907"/>
            <a:ext cx="1983062" cy="921139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0" bIns="180000" rtlCol="0" anchor="ctr" anchorCtr="1"/>
          <a:lstStyle/>
          <a:p>
            <a:pPr algn="ctr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счета бюджетов субъектов РФ (</a:t>
            </a:r>
            <a:r>
              <a:rPr lang="ru-RU" sz="14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3221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7561000" y="4494862"/>
            <a:ext cx="9625" cy="656255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/>
          <p:nvPr/>
        </p:nvCxnSpPr>
        <p:spPr>
          <a:xfrm rot="5400000">
            <a:off x="10150174" y="4652120"/>
            <a:ext cx="605219" cy="260343"/>
          </a:xfrm>
          <a:prstGeom prst="bentConnector3">
            <a:avLst/>
          </a:prstGeom>
          <a:ln w="19050">
            <a:solidFill>
              <a:schemeClr val="tx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0739869" y="4479682"/>
            <a:ext cx="1" cy="630504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Соединительная линия уступом 64"/>
          <p:cNvCxnSpPr/>
          <p:nvPr/>
        </p:nvCxnSpPr>
        <p:spPr>
          <a:xfrm rot="16200000" flipH="1">
            <a:off x="10724346" y="4652119"/>
            <a:ext cx="605219" cy="260343"/>
          </a:xfrm>
          <a:prstGeom prst="bentConnector3">
            <a:avLst/>
          </a:prstGeom>
          <a:ln w="19050">
            <a:solidFill>
              <a:schemeClr val="tx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649504" y="2034093"/>
            <a:ext cx="5138928" cy="20932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F9B1841F-364F-A746-B980-A2591AD7B906}"/>
              </a:ext>
            </a:extLst>
          </p:cNvPr>
          <p:cNvSpPr txBox="1"/>
          <p:nvPr/>
        </p:nvSpPr>
        <p:spPr>
          <a:xfrm>
            <a:off x="242277" y="906518"/>
            <a:ext cx="11218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Постановление Правительства Российской Федерации от 11.07.2020 №</a:t>
            </a:r>
            <a:r>
              <a:rPr lang="ru-RU" sz="1200" b="1" dirty="0" smtClean="0">
                <a:solidFill>
                  <a:srgbClr val="5B9BD5">
                    <a:lumMod val="50000"/>
                  </a:srgbClr>
                </a:solidFill>
              </a:rPr>
              <a:t> </a:t>
            </a:r>
            <a:r>
              <a:rPr lang="ru-RU" sz="1200" b="1" dirty="0">
                <a:solidFill>
                  <a:srgbClr val="5B9BD5">
                    <a:lumMod val="50000"/>
                  </a:srgbClr>
                </a:solidFill>
              </a:rPr>
              <a:t>1020</a:t>
            </a: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</a:rPr>
              <a:t> «О порядке и случаях зачисления средств, полученных от размещения временно свободных средств единого казначейского счета»   </a:t>
            </a:r>
            <a:endParaRPr lang="ru-RU" sz="1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942406" y="2824678"/>
            <a:ext cx="2409327" cy="774062"/>
            <a:chOff x="3141862" y="2774896"/>
            <a:chExt cx="2409327" cy="774062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3534964" y="2774896"/>
              <a:ext cx="2016225" cy="590784"/>
            </a:xfrm>
            <a:prstGeom prst="roundRect">
              <a:avLst/>
            </a:prstGeom>
            <a:noFill/>
            <a:ln w="19050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7451" tIns="97451" rIns="97451" bIns="97451" numCol="1" spcCol="1270" anchor="ctr" anchorCtr="0">
              <a:noAutofit/>
            </a:bodyPr>
            <a:lstStyle/>
            <a:p>
              <a:pPr algn="ctr"/>
              <a:endParaRPr lang="ru-RU" sz="14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Скругленный прямоугольник 30"/>
            <p:cNvSpPr/>
            <p:nvPr/>
          </p:nvSpPr>
          <p:spPr>
            <a:xfrm>
              <a:off x="3353551" y="2866535"/>
              <a:ext cx="2016225" cy="59078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7451" tIns="97451" rIns="97451" bIns="97451" numCol="1" spcCol="1270" anchor="ctr" anchorCtr="0">
              <a:noAutofit/>
            </a:bodyPr>
            <a:lstStyle/>
            <a:p>
              <a:pPr algn="ctr"/>
              <a:endParaRPr lang="ru-RU" sz="140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3141862" y="2958174"/>
              <a:ext cx="2016225" cy="59078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  <a:prstDash val="solid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7451" tIns="97451" rIns="97451" bIns="97451" numCol="1" spcCol="1270" anchor="ctr" anchorCtr="0">
              <a:noAutofit/>
            </a:bodyPr>
            <a:lstStyle/>
            <a:p>
              <a:pPr algn="ctr"/>
              <a:r>
                <a:rPr lang="ru-RU" sz="1400" dirty="0" smtClean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Доходы</a:t>
              </a:r>
              <a:endParaRPr lang="ru-RU" sz="1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" name="Соединительная линия уступом 9"/>
          <p:cNvCxnSpPr/>
          <p:nvPr/>
        </p:nvCxnSpPr>
        <p:spPr>
          <a:xfrm rot="16200000" flipH="1">
            <a:off x="3074597" y="3836254"/>
            <a:ext cx="649831" cy="298690"/>
          </a:xfrm>
          <a:prstGeom prst="bentConnector3">
            <a:avLst/>
          </a:prstGeom>
          <a:ln w="19050">
            <a:solidFill>
              <a:schemeClr val="tx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оединительная линия уступом 33"/>
          <p:cNvCxnSpPr/>
          <p:nvPr/>
        </p:nvCxnSpPr>
        <p:spPr>
          <a:xfrm rot="5400000">
            <a:off x="2155485" y="3836254"/>
            <a:ext cx="649831" cy="298690"/>
          </a:xfrm>
          <a:prstGeom prst="bentConnector3">
            <a:avLst/>
          </a:prstGeom>
          <a:ln w="19050">
            <a:solidFill>
              <a:schemeClr val="tx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939752" y="3650701"/>
            <a:ext cx="4972" cy="659813"/>
          </a:xfrm>
          <a:prstGeom prst="straightConnector1">
            <a:avLst/>
          </a:prstGeom>
          <a:ln w="19050">
            <a:solidFill>
              <a:schemeClr val="tx2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458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Овал 14"/>
          <p:cNvSpPr/>
          <p:nvPr/>
        </p:nvSpPr>
        <p:spPr>
          <a:xfrm>
            <a:off x="611124" y="1328559"/>
            <a:ext cx="1783080" cy="950976"/>
          </a:xfrm>
          <a:prstGeom prst="ellipse">
            <a:avLst/>
          </a:prstGeom>
          <a:noFill/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18160" y="1459254"/>
            <a:ext cx="1783080" cy="950976"/>
          </a:xfrm>
          <a:prstGeom prst="ellipse">
            <a:avLst/>
          </a:prstGeom>
          <a:noFill/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8876" y="363848"/>
            <a:ext cx="5789968" cy="358445"/>
          </a:xfrm>
        </p:spPr>
        <p:txBody>
          <a:bodyPr vert="horz" lIns="0" tIns="0" rIns="0" bIns="0" rtlCol="0" anchor="ctr">
            <a:no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Правила расчета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41" y="84547"/>
            <a:ext cx="1869921" cy="731980"/>
          </a:xfrm>
          <a:prstGeom prst="rect">
            <a:avLst/>
          </a:prstGeom>
        </p:spPr>
      </p:pic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95504F7-F918-0E4F-85FF-61E0FE73C366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="" xmlns:a16="http://schemas.microsoft.com/office/drawing/2014/main" id="{EFDA4B1D-187C-0A4C-AAEC-9FDDCA45F589}"/>
              </a:ext>
            </a:extLst>
          </p:cNvPr>
          <p:cNvSpPr/>
          <p:nvPr/>
        </p:nvSpPr>
        <p:spPr>
          <a:xfrm>
            <a:off x="822960" y="2889504"/>
            <a:ext cx="4096512" cy="2121408"/>
          </a:xfrm>
          <a:prstGeom prst="roundRect">
            <a:avLst/>
          </a:prstGeom>
          <a:gradFill flip="none" rotWithShape="1">
            <a:gsLst>
              <a:gs pos="0">
                <a:srgbClr val="E8EEF4"/>
              </a:gs>
              <a:gs pos="100000">
                <a:srgbClr val="D5DFEB"/>
              </a:gs>
            </a:gsLst>
            <a:lin ang="2700000" scaled="1"/>
            <a:tileRect/>
          </a:gra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Единый казначейский счет</a:t>
            </a:r>
          </a:p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доля остатка средств федерального бюджета;</a:t>
            </a:r>
          </a:p>
          <a:p>
            <a:pPr marL="228600" indent="-228600"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д</a:t>
            </a:r>
            <a:r>
              <a:rPr lang="ru-RU" sz="1400" dirty="0" smtClean="0">
                <a:solidFill>
                  <a:schemeClr val="tx1"/>
                </a:solidFill>
              </a:rPr>
              <a:t>оля остатка средств бюджета субъекта РФ 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704088" y="1197864"/>
            <a:ext cx="1783080" cy="95097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7240" y="1304020"/>
            <a:ext cx="1664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Единые счета бюджетов субъектов РФ</a:t>
            </a:r>
            <a:endParaRPr lang="ru-RU" sz="1400" b="1" dirty="0"/>
          </a:p>
        </p:txBody>
      </p:sp>
      <p:sp>
        <p:nvSpPr>
          <p:cNvPr id="13" name="Овал 12"/>
          <p:cNvSpPr/>
          <p:nvPr/>
        </p:nvSpPr>
        <p:spPr>
          <a:xfrm>
            <a:off x="3672840" y="991124"/>
            <a:ext cx="1783080" cy="95097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240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32276" y="1097280"/>
            <a:ext cx="16642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Единый счет федерального бюджета</a:t>
            </a:r>
            <a:endParaRPr lang="ru-RU" sz="1400" b="1" dirty="0"/>
          </a:p>
        </p:txBody>
      </p:sp>
      <p:cxnSp>
        <p:nvCxnSpPr>
          <p:cNvPr id="11" name="Прямая со стрелкой 10"/>
          <p:cNvCxnSpPr>
            <a:stCxn id="6" idx="4"/>
            <a:endCxn id="10" idx="0"/>
          </p:cNvCxnSpPr>
          <p:nvPr/>
        </p:nvCxnSpPr>
        <p:spPr>
          <a:xfrm>
            <a:off x="1595628" y="2148840"/>
            <a:ext cx="1275588" cy="74066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5" idx="4"/>
            <a:endCxn id="10" idx="0"/>
          </p:cNvCxnSpPr>
          <p:nvPr/>
        </p:nvCxnSpPr>
        <p:spPr>
          <a:xfrm>
            <a:off x="1502664" y="2279535"/>
            <a:ext cx="1368552" cy="609969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16" idx="4"/>
            <a:endCxn id="10" idx="0"/>
          </p:cNvCxnSpPr>
          <p:nvPr/>
        </p:nvCxnSpPr>
        <p:spPr>
          <a:xfrm>
            <a:off x="1409700" y="2410230"/>
            <a:ext cx="1461516" cy="47927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3" idx="4"/>
            <a:endCxn id="10" idx="0"/>
          </p:cNvCxnSpPr>
          <p:nvPr/>
        </p:nvCxnSpPr>
        <p:spPr>
          <a:xfrm flipH="1">
            <a:off x="2871216" y="1942100"/>
            <a:ext cx="1693164" cy="947404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105144" y="1534858"/>
            <a:ext cx="5576954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just"/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«… За 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каждый календарный день отчетного периода на начало дня определяется расчетный остаток средств соответствующего бюджета на казначейском счете и рассчитывается доля суммы расчетных остатков средств на казначейском счете в отчетном периоде за все календарные дни отчетного периода в сумме расчетных остатков средств на всех казначейских счетах отчетного периода, участвующих в расчетах за все календарные дни отчетного периода, как отношение указанных 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величин.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962DAD27-CB3B-A748-AEF3-EB8FACBA655B}"/>
              </a:ext>
            </a:extLst>
          </p:cNvPr>
          <p:cNvSpPr txBox="1"/>
          <p:nvPr/>
        </p:nvSpPr>
        <p:spPr>
          <a:xfrm>
            <a:off x="6105144" y="1150950"/>
            <a:ext cx="5431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i="1" dirty="0">
                <a:solidFill>
                  <a:srgbClr val="000000"/>
                </a:solidFill>
              </a:rPr>
              <a:t>Постановление Правительства РФ № </a:t>
            </a:r>
            <a:r>
              <a:rPr lang="ru-RU" altLang="ru-RU" sz="1600" i="1" dirty="0" smtClean="0">
                <a:solidFill>
                  <a:srgbClr val="000000"/>
                </a:solidFill>
              </a:rPr>
              <a:t>1020 от 11.07.2020:</a:t>
            </a:r>
            <a:endParaRPr lang="ru-RU" altLang="ru-RU" sz="1600" dirty="0">
              <a:latin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153044" y="4609440"/>
            <a:ext cx="5529054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Совокупный объем средств от размещения, зачисленных на отдельный казначейский счет 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в </a:t>
            </a:r>
            <a:r>
              <a:rPr lang="ru-RU" sz="1600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течение отчетного периода, распределяется пропорционально значениям </a:t>
            </a:r>
            <a:r>
              <a:rPr lang="ru-RU" sz="1600" i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долей …»</a:t>
            </a:r>
            <a:endParaRPr lang="ru-RU" sz="1600" i="1" dirty="0">
              <a:solidFill>
                <a:schemeClr val="accent1">
                  <a:lumMod val="50000"/>
                </a:schemeClr>
              </a:solidFill>
              <a:latin typeface="Arial"/>
              <a:cs typeface="Arial"/>
            </a:endParaRPr>
          </a:p>
          <a:p>
            <a:endParaRPr lang="ru-RU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563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85996" y="273117"/>
            <a:ext cx="8528364" cy="358445"/>
          </a:xfrm>
        </p:spPr>
        <p:txBody>
          <a:bodyPr>
            <a:normAutofit fontScale="90000"/>
          </a:bodyPr>
          <a:lstStyle/>
          <a:p>
            <a:r>
              <a:rPr lang="ru-RU" dirty="0"/>
              <a:t>Дополнительные условия по расчету распределяемых средств для субъектов Российской Федерации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07" y="86549"/>
            <a:ext cx="1865538" cy="731583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782932445"/>
              </p:ext>
            </p:extLst>
          </p:nvPr>
        </p:nvGraphicFramePr>
        <p:xfrm>
          <a:off x="206477" y="1229032"/>
          <a:ext cx="11897033" cy="5528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788892" y="1335644"/>
            <a:ext cx="103507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В случае предоставления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соответствующему субъекту Российской Федерации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бюджетного кредита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на пополнение остатка средств на едином счете бюджета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расчетный остаток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средств на казначейском счете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определяется за вычетом суммы задолженности по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полученному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бюджетному кредиту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на пополнение остатка средств на едином счете бюджета;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88892" y="3195404"/>
            <a:ext cx="10350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В случае, если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расчетный остаток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средств на казначейском счете соответствующего субъекта Российской Федерации с учетом задолженности по полученному бюджетному кредиту на пополнение остатка средств на едином счете бюджета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составит отрицательную величину, то указанный остаток средств не включается в расчет;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88891" y="4992279"/>
            <a:ext cx="1035072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Расчетный остаток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средств на казначейском счете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федерального бюджета определяется как сумма остатка средств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на едином счете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федерального бюджета и суммы задолженности по предоставленным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субъектам Российской Федерации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бюджетным кредитам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на пополнение остатка средств на едином счете бюджета.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BCF1218-2403-CC45-9948-459ABC218B3D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BE119D9-3728-6E40-81AA-39399EE66841}"/>
              </a:ext>
            </a:extLst>
          </p:cNvPr>
          <p:cNvSpPr txBox="1"/>
          <p:nvPr/>
        </p:nvSpPr>
        <p:spPr>
          <a:xfrm>
            <a:off x="11164364" y="1474801"/>
            <a:ext cx="30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>
                <a:solidFill>
                  <a:srgbClr val="C0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4559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6449" y="257197"/>
            <a:ext cx="5789968" cy="559330"/>
          </a:xfrm>
        </p:spPr>
        <p:txBody>
          <a:bodyPr>
            <a:noAutofit/>
          </a:bodyPr>
          <a:lstStyle/>
          <a:p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Технологическая схема</a:t>
            </a:r>
            <a:b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9057F448-D147-4228-A0FD-8008E86D84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641" y="84547"/>
            <a:ext cx="1869921" cy="731980"/>
          </a:xfrm>
          <a:prstGeom prst="rect">
            <a:avLst/>
          </a:prstGeom>
        </p:spPr>
      </p:pic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1F0DA910-905F-B544-B937-9BCECC6BEB40}"/>
              </a:ext>
            </a:extLst>
          </p:cNvPr>
          <p:cNvCxnSpPr>
            <a:cxnSpLocks/>
          </p:cNvCxnSpPr>
          <p:nvPr/>
        </p:nvCxnSpPr>
        <p:spPr>
          <a:xfrm>
            <a:off x="2417665" y="1659749"/>
            <a:ext cx="2315455" cy="5718"/>
          </a:xfrm>
          <a:prstGeom prst="straightConnector1">
            <a:avLst/>
          </a:prstGeom>
          <a:ln w="19050" cap="sq">
            <a:solidFill>
              <a:schemeClr val="accent1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1C0FBE3-4836-3D47-A3DD-F1CFF54AEA35}"/>
              </a:ext>
            </a:extLst>
          </p:cNvPr>
          <p:cNvSpPr txBox="1"/>
          <p:nvPr/>
        </p:nvSpPr>
        <p:spPr>
          <a:xfrm>
            <a:off x="2580861" y="1290417"/>
            <a:ext cx="2437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Отчетный период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7892519D-8B7D-5146-9890-F2059A59E948}"/>
              </a:ext>
            </a:extLst>
          </p:cNvPr>
          <p:cNvSpPr txBox="1"/>
          <p:nvPr/>
        </p:nvSpPr>
        <p:spPr>
          <a:xfrm>
            <a:off x="7412276" y="1323637"/>
            <a:ext cx="3768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Период, следующий за отчетным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="" xmlns:a16="http://schemas.microsoft.com/office/drawing/2014/main" id="{1EFFE028-FEB5-3A4F-A2AF-290974809A9C}"/>
              </a:ext>
            </a:extLst>
          </p:cNvPr>
          <p:cNvCxnSpPr>
            <a:cxnSpLocks/>
          </p:cNvCxnSpPr>
          <p:nvPr/>
        </p:nvCxnSpPr>
        <p:spPr>
          <a:xfrm>
            <a:off x="5969503" y="1290417"/>
            <a:ext cx="17753" cy="3477561"/>
          </a:xfrm>
          <a:prstGeom prst="line">
            <a:avLst/>
          </a:prstGeom>
          <a:ln w="12700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Скругленный прямоугольник 61">
            <a:extLst>
              <a:ext uri="{FF2B5EF4-FFF2-40B4-BE49-F238E27FC236}">
                <a16:creationId xmlns="" xmlns:a16="http://schemas.microsoft.com/office/drawing/2014/main" id="{90448793-ADE6-A349-BD75-27DE9487023F}"/>
              </a:ext>
            </a:extLst>
          </p:cNvPr>
          <p:cNvSpPr/>
          <p:nvPr/>
        </p:nvSpPr>
        <p:spPr>
          <a:xfrm>
            <a:off x="704088" y="3226099"/>
            <a:ext cx="2162197" cy="581093"/>
          </a:xfrm>
          <a:prstGeom prst="roundRect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dirty="0">
                <a:solidFill>
                  <a:schemeClr val="tx1"/>
                </a:solidFill>
              </a:rPr>
              <a:t>Средства, полученные от </a:t>
            </a:r>
            <a:r>
              <a:rPr lang="ru-RU" sz="1000" dirty="0" smtClean="0">
                <a:solidFill>
                  <a:schemeClr val="tx1"/>
                </a:solidFill>
              </a:rPr>
              <a:t>размещения средств </a:t>
            </a:r>
            <a:r>
              <a:rPr lang="ru-RU" sz="1000" dirty="0">
                <a:solidFill>
                  <a:schemeClr val="tx1"/>
                </a:solidFill>
              </a:rPr>
              <a:t>Единого казначейского счета</a:t>
            </a:r>
          </a:p>
          <a:p>
            <a:pPr lvl="0"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i="1" dirty="0">
                <a:solidFill>
                  <a:schemeClr val="tx1"/>
                </a:solidFill>
              </a:rPr>
              <a:t>(казначейский счет 4100)</a:t>
            </a:r>
          </a:p>
        </p:txBody>
      </p:sp>
      <p:sp>
        <p:nvSpPr>
          <p:cNvPr id="64" name="Скругленный прямоугольник 63">
            <a:extLst>
              <a:ext uri="{FF2B5EF4-FFF2-40B4-BE49-F238E27FC236}">
                <a16:creationId xmlns="" xmlns:a16="http://schemas.microsoft.com/office/drawing/2014/main" id="{EFDA4B1D-187C-0A4C-AAEC-9FDDCA45F589}"/>
              </a:ext>
            </a:extLst>
          </p:cNvPr>
          <p:cNvSpPr/>
          <p:nvPr/>
        </p:nvSpPr>
        <p:spPr>
          <a:xfrm>
            <a:off x="704088" y="2317363"/>
            <a:ext cx="2162197" cy="581094"/>
          </a:xfrm>
          <a:prstGeom prst="roundRect">
            <a:avLst/>
          </a:prstGeom>
          <a:gradFill flip="none" rotWithShape="1">
            <a:gsLst>
              <a:gs pos="0">
                <a:srgbClr val="E8EEF4"/>
              </a:gs>
              <a:gs pos="100000">
                <a:srgbClr val="D5DFEB"/>
              </a:gs>
            </a:gsLst>
            <a:lin ang="2700000" scaled="1"/>
            <a:tileRect/>
          </a:gra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Средства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 Единого казначейского счета </a:t>
            </a:r>
          </a:p>
        </p:txBody>
      </p:sp>
      <p:pic>
        <p:nvPicPr>
          <p:cNvPr id="65" name="Рисунок 64">
            <a:extLst>
              <a:ext uri="{FF2B5EF4-FFF2-40B4-BE49-F238E27FC236}">
                <a16:creationId xmlns="" xmlns:a16="http://schemas.microsoft.com/office/drawing/2014/main" id="{9AFC161E-FC9C-C349-80B1-4BE91F363B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228" y="2418423"/>
            <a:ext cx="397784" cy="397784"/>
          </a:xfrm>
          <a:prstGeom prst="rect">
            <a:avLst/>
          </a:prstGeom>
        </p:spPr>
      </p:pic>
      <p:cxnSp>
        <p:nvCxnSpPr>
          <p:cNvPr id="66" name="Прямая со стрелкой 65">
            <a:extLst>
              <a:ext uri="{FF2B5EF4-FFF2-40B4-BE49-F238E27FC236}">
                <a16:creationId xmlns="" xmlns:a16="http://schemas.microsoft.com/office/drawing/2014/main" id="{D9FCFD51-4353-7145-B5F1-3D57E13E1DF7}"/>
              </a:ext>
            </a:extLst>
          </p:cNvPr>
          <p:cNvCxnSpPr>
            <a:cxnSpLocks/>
            <a:stCxn id="64" idx="3"/>
            <a:endCxn id="65" idx="1"/>
          </p:cNvCxnSpPr>
          <p:nvPr/>
        </p:nvCxnSpPr>
        <p:spPr>
          <a:xfrm>
            <a:off x="2866285" y="2607910"/>
            <a:ext cx="1667943" cy="9405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700D6570-F244-274A-815D-E8D091FC040F}"/>
              </a:ext>
            </a:extLst>
          </p:cNvPr>
          <p:cNvSpPr txBox="1"/>
          <p:nvPr/>
        </p:nvSpPr>
        <p:spPr>
          <a:xfrm>
            <a:off x="3049030" y="2416298"/>
            <a:ext cx="1485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Размещение средств</a:t>
            </a:r>
          </a:p>
          <a:p>
            <a:r>
              <a:rPr lang="ru-RU" sz="1000" dirty="0"/>
              <a:t>Возврат средств</a:t>
            </a:r>
          </a:p>
        </p:txBody>
      </p:sp>
      <p:cxnSp>
        <p:nvCxnSpPr>
          <p:cNvPr id="68" name="Соединительная линия уступом 67">
            <a:extLst>
              <a:ext uri="{FF2B5EF4-FFF2-40B4-BE49-F238E27FC236}">
                <a16:creationId xmlns="" xmlns:a16="http://schemas.microsoft.com/office/drawing/2014/main" id="{E5FF77C5-DD94-CC46-B409-42F2A9CF8D8F}"/>
              </a:ext>
            </a:extLst>
          </p:cNvPr>
          <p:cNvCxnSpPr>
            <a:cxnSpLocks/>
            <a:stCxn id="65" idx="2"/>
            <a:endCxn id="62" idx="3"/>
          </p:cNvCxnSpPr>
          <p:nvPr/>
        </p:nvCxnSpPr>
        <p:spPr>
          <a:xfrm rot="5400000">
            <a:off x="3449484" y="2233009"/>
            <a:ext cx="700439" cy="1866835"/>
          </a:xfrm>
          <a:prstGeom prst="bentConnector2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DC387487-4514-3545-9598-2DA8B835A5BE}"/>
              </a:ext>
            </a:extLst>
          </p:cNvPr>
          <p:cNvSpPr txBox="1"/>
          <p:nvPr/>
        </p:nvSpPr>
        <p:spPr>
          <a:xfrm>
            <a:off x="3335386" y="3325540"/>
            <a:ext cx="6726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Уплата %</a:t>
            </a:r>
          </a:p>
        </p:txBody>
      </p:sp>
      <p:sp>
        <p:nvSpPr>
          <p:cNvPr id="70" name="Скругленный прямоугольник 69">
            <a:extLst>
              <a:ext uri="{FF2B5EF4-FFF2-40B4-BE49-F238E27FC236}">
                <a16:creationId xmlns="" xmlns:a16="http://schemas.microsoft.com/office/drawing/2014/main" id="{44579DA6-0D46-CC4D-BA97-A2AEFF583369}"/>
              </a:ext>
            </a:extLst>
          </p:cNvPr>
          <p:cNvSpPr/>
          <p:nvPr/>
        </p:nvSpPr>
        <p:spPr>
          <a:xfrm>
            <a:off x="7256973" y="4215501"/>
            <a:ext cx="1725373" cy="623467"/>
          </a:xfrm>
          <a:prstGeom prst="roundRect">
            <a:avLst/>
          </a:prstGeom>
          <a:gradFill flip="none" rotWithShape="1">
            <a:gsLst>
              <a:gs pos="0">
                <a:srgbClr val="E8EEF4"/>
              </a:gs>
              <a:gs pos="100000">
                <a:srgbClr val="D5DFEB"/>
              </a:gs>
            </a:gsLst>
            <a:lin ang="2700000" scaled="1"/>
            <a:tileRect/>
          </a:gra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000" dirty="0">
                <a:solidFill>
                  <a:schemeClr val="tx1"/>
                </a:solidFill>
              </a:rPr>
              <a:t>Единый </a:t>
            </a:r>
            <a:br>
              <a:rPr lang="ru-RU" sz="1000" dirty="0">
                <a:solidFill>
                  <a:schemeClr val="tx1"/>
                </a:solidFill>
              </a:rPr>
            </a:br>
            <a:r>
              <a:rPr lang="ru-RU" sz="1000" dirty="0">
                <a:solidFill>
                  <a:schemeClr val="tx1"/>
                </a:solidFill>
              </a:rPr>
              <a:t>счет федерального бюджета </a:t>
            </a:r>
            <a:br>
              <a:rPr lang="ru-RU" sz="1000" dirty="0">
                <a:solidFill>
                  <a:schemeClr val="tx1"/>
                </a:solidFill>
              </a:rPr>
            </a:br>
            <a:r>
              <a:rPr lang="ru-RU" sz="900" i="1" dirty="0">
                <a:solidFill>
                  <a:schemeClr val="tx1"/>
                </a:solidFill>
              </a:rPr>
              <a:t>(казначейский счет </a:t>
            </a:r>
            <a:r>
              <a:rPr lang="ru-RU" sz="900" i="1" dirty="0" smtClean="0">
                <a:solidFill>
                  <a:schemeClr val="tx1"/>
                </a:solidFill>
              </a:rPr>
              <a:t>3211)</a:t>
            </a:r>
            <a:endParaRPr lang="ru-RU" sz="1000" i="1" dirty="0">
              <a:solidFill>
                <a:schemeClr val="tx1"/>
              </a:solidFill>
            </a:endParaRPr>
          </a:p>
        </p:txBody>
      </p:sp>
      <p:sp>
        <p:nvSpPr>
          <p:cNvPr id="71" name="Скругленный прямоугольник 70">
            <a:extLst>
              <a:ext uri="{FF2B5EF4-FFF2-40B4-BE49-F238E27FC236}">
                <a16:creationId xmlns="" xmlns:a16="http://schemas.microsoft.com/office/drawing/2014/main" id="{3C92C20F-E7B1-424F-BA6E-88B9B55D87AD}"/>
              </a:ext>
            </a:extLst>
          </p:cNvPr>
          <p:cNvSpPr/>
          <p:nvPr/>
        </p:nvSpPr>
        <p:spPr>
          <a:xfrm>
            <a:off x="9381744" y="4207734"/>
            <a:ext cx="1710574" cy="631233"/>
          </a:xfrm>
          <a:prstGeom prst="roundRect">
            <a:avLst/>
          </a:prstGeom>
          <a:gradFill flip="none" rotWithShape="1">
            <a:gsLst>
              <a:gs pos="0">
                <a:srgbClr val="E8EEF4"/>
              </a:gs>
              <a:gs pos="100000">
                <a:srgbClr val="D5DFEB"/>
              </a:gs>
            </a:gsLst>
            <a:lin ang="2700000" scaled="1"/>
            <a:tileRect/>
          </a:gra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Единые </a:t>
            </a:r>
            <a:r>
              <a:rPr lang="ru-RU" sz="1000" dirty="0">
                <a:solidFill>
                  <a:schemeClr val="tx1"/>
                </a:solidFill>
              </a:rPr>
              <a:t/>
            </a:r>
            <a:br>
              <a:rPr lang="ru-RU" sz="1000" dirty="0">
                <a:solidFill>
                  <a:schemeClr val="tx1"/>
                </a:solidFill>
              </a:rPr>
            </a:br>
            <a:r>
              <a:rPr lang="ru-RU" sz="1000" dirty="0" smtClean="0">
                <a:solidFill>
                  <a:schemeClr val="tx1"/>
                </a:solidFill>
              </a:rPr>
              <a:t>счета бюджетов субъектов РФ</a:t>
            </a:r>
            <a:r>
              <a:rPr lang="ru-RU" sz="1000" dirty="0">
                <a:solidFill>
                  <a:schemeClr val="tx1"/>
                </a:solidFill>
              </a:rPr>
              <a:t/>
            </a:r>
            <a:br>
              <a:rPr lang="ru-RU" sz="1000" dirty="0">
                <a:solidFill>
                  <a:schemeClr val="tx1"/>
                </a:solidFill>
              </a:rPr>
            </a:br>
            <a:r>
              <a:rPr lang="ru-RU" sz="900" i="1" dirty="0">
                <a:solidFill>
                  <a:schemeClr val="tx1"/>
                </a:solidFill>
              </a:rPr>
              <a:t>(казначейский счет 3221)</a:t>
            </a:r>
            <a:endParaRPr lang="ru-RU" sz="1000" i="1" dirty="0">
              <a:solidFill>
                <a:schemeClr val="tx1"/>
              </a:solidFill>
            </a:endParaRPr>
          </a:p>
        </p:txBody>
      </p:sp>
      <p:cxnSp>
        <p:nvCxnSpPr>
          <p:cNvPr id="72" name="Соединительная линия уступом 71">
            <a:extLst>
              <a:ext uri="{FF2B5EF4-FFF2-40B4-BE49-F238E27FC236}">
                <a16:creationId xmlns="" xmlns:a16="http://schemas.microsoft.com/office/drawing/2014/main" id="{02735E4C-A5D0-CE4C-AF80-8D00C8D0134A}"/>
              </a:ext>
            </a:extLst>
          </p:cNvPr>
          <p:cNvCxnSpPr>
            <a:cxnSpLocks/>
            <a:stCxn id="118" idx="2"/>
            <a:endCxn id="70" idx="0"/>
          </p:cNvCxnSpPr>
          <p:nvPr/>
        </p:nvCxnSpPr>
        <p:spPr>
          <a:xfrm rot="5400000">
            <a:off x="8438924" y="3479780"/>
            <a:ext cx="416458" cy="1054985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Соединительная линия уступом 72">
            <a:extLst>
              <a:ext uri="{FF2B5EF4-FFF2-40B4-BE49-F238E27FC236}">
                <a16:creationId xmlns="" xmlns:a16="http://schemas.microsoft.com/office/drawing/2014/main" id="{7497B703-724F-C047-96A7-F705759A9DD4}"/>
              </a:ext>
            </a:extLst>
          </p:cNvPr>
          <p:cNvCxnSpPr>
            <a:cxnSpLocks/>
            <a:stCxn id="118" idx="2"/>
            <a:endCxn id="71" idx="0"/>
          </p:cNvCxnSpPr>
          <p:nvPr/>
        </p:nvCxnSpPr>
        <p:spPr>
          <a:xfrm rot="16200000" flipH="1">
            <a:off x="9501493" y="3472195"/>
            <a:ext cx="408691" cy="1062386"/>
          </a:xfrm>
          <a:prstGeom prst="bentConnector3">
            <a:avLst>
              <a:gd name="adj1" fmla="val 50000"/>
            </a:avLst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="" xmlns:a16="http://schemas.microsoft.com/office/drawing/2014/main" id="{A9987297-5081-A345-AB21-90741257587A}"/>
              </a:ext>
            </a:extLst>
          </p:cNvPr>
          <p:cNvSpPr txBox="1"/>
          <p:nvPr/>
        </p:nvSpPr>
        <p:spPr>
          <a:xfrm>
            <a:off x="8895078" y="3992290"/>
            <a:ext cx="6411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/>
              <a:t>Доходы</a:t>
            </a:r>
            <a:endParaRPr lang="ru-RU" sz="800" dirty="0"/>
          </a:p>
        </p:txBody>
      </p:sp>
      <p:sp>
        <p:nvSpPr>
          <p:cNvPr id="105" name="Скругленный прямоугольник 104">
            <a:extLst>
              <a:ext uri="{FF2B5EF4-FFF2-40B4-BE49-F238E27FC236}">
                <a16:creationId xmlns="" xmlns:a16="http://schemas.microsoft.com/office/drawing/2014/main" id="{9374C7EC-0BA1-3941-88F8-BBBB29368DC3}"/>
              </a:ext>
            </a:extLst>
          </p:cNvPr>
          <p:cNvSpPr/>
          <p:nvPr/>
        </p:nvSpPr>
        <p:spPr>
          <a:xfrm>
            <a:off x="7256974" y="2188126"/>
            <a:ext cx="3835344" cy="65240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dirty="0">
                <a:solidFill>
                  <a:schemeClr val="tx1"/>
                </a:solidFill>
              </a:rPr>
              <a:t>Расчет доли суммы остатка средств бюджета </a:t>
            </a:r>
            <a:r>
              <a:rPr lang="ru-RU" sz="1000" dirty="0" smtClean="0">
                <a:solidFill>
                  <a:schemeClr val="tx1"/>
                </a:solidFill>
              </a:rPr>
              <a:t>и распределение доходов пропорционально значениям долей</a:t>
            </a:r>
            <a:br>
              <a:rPr lang="ru-RU" sz="1000" dirty="0" smtClean="0">
                <a:solidFill>
                  <a:schemeClr val="tx1"/>
                </a:solidFill>
              </a:rPr>
            </a:br>
            <a:r>
              <a:rPr lang="ru-RU" sz="900" b="1" i="1" dirty="0" smtClean="0">
                <a:solidFill>
                  <a:schemeClr val="tx1"/>
                </a:solidFill>
              </a:rPr>
              <a:t>(</a:t>
            </a:r>
            <a:r>
              <a:rPr lang="ru-RU" sz="900" b="1" i="1" dirty="0">
                <a:solidFill>
                  <a:schemeClr val="tx1"/>
                </a:solidFill>
              </a:rPr>
              <a:t>не позднее 2 рабочих дней месяца, следующего за отчетным периодом)</a:t>
            </a:r>
          </a:p>
        </p:txBody>
      </p:sp>
      <p:cxnSp>
        <p:nvCxnSpPr>
          <p:cNvPr id="114" name="Соединительная линия уступом 113">
            <a:extLst>
              <a:ext uri="{FF2B5EF4-FFF2-40B4-BE49-F238E27FC236}">
                <a16:creationId xmlns="" xmlns:a16="http://schemas.microsoft.com/office/drawing/2014/main" id="{D7B54B20-295C-1740-8870-18CB9061D4EC}"/>
              </a:ext>
            </a:extLst>
          </p:cNvPr>
          <p:cNvCxnSpPr>
            <a:cxnSpLocks/>
            <a:stCxn id="62" idx="2"/>
            <a:endCxn id="105" idx="1"/>
          </p:cNvCxnSpPr>
          <p:nvPr/>
        </p:nvCxnSpPr>
        <p:spPr>
          <a:xfrm rot="5400000" flipH="1" flipV="1">
            <a:off x="3874647" y="424866"/>
            <a:ext cx="1292865" cy="5471787"/>
          </a:xfrm>
          <a:prstGeom prst="bentConnector4">
            <a:avLst>
              <a:gd name="adj1" fmla="val -17682"/>
              <a:gd name="adj2" fmla="val 59879"/>
            </a:avLst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Скругленный прямоугольник 117">
            <a:extLst>
              <a:ext uri="{FF2B5EF4-FFF2-40B4-BE49-F238E27FC236}">
                <a16:creationId xmlns="" xmlns:a16="http://schemas.microsoft.com/office/drawing/2014/main" id="{BFB05FAE-BA27-5942-A7A6-87142FBA744B}"/>
              </a:ext>
            </a:extLst>
          </p:cNvPr>
          <p:cNvSpPr/>
          <p:nvPr/>
        </p:nvSpPr>
        <p:spPr>
          <a:xfrm>
            <a:off x="7256973" y="3160759"/>
            <a:ext cx="3835344" cy="638284"/>
          </a:xfrm>
          <a:prstGeom prst="roundRect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lvl="0" algn="ctr" defTabSz="933450">
              <a:spcBef>
                <a:spcPct val="0"/>
              </a:spcBef>
              <a:spcAft>
                <a:spcPct val="35000"/>
              </a:spcAft>
            </a:pPr>
            <a:r>
              <a:rPr lang="ru-RU" sz="1000" dirty="0">
                <a:solidFill>
                  <a:schemeClr val="tx1"/>
                </a:solidFill>
              </a:rPr>
              <a:t>Перечисление </a:t>
            </a:r>
            <a:r>
              <a:rPr lang="ru-RU" sz="1000" dirty="0" smtClean="0">
                <a:solidFill>
                  <a:schemeClr val="tx1"/>
                </a:solidFill>
              </a:rPr>
              <a:t>распределенных доходов </a:t>
            </a:r>
            <a:r>
              <a:rPr lang="ru-RU" sz="1000" dirty="0">
                <a:solidFill>
                  <a:schemeClr val="tx1"/>
                </a:solidFill>
              </a:rPr>
              <a:t>на </a:t>
            </a:r>
            <a:r>
              <a:rPr lang="ru-RU" sz="1000" dirty="0" smtClean="0">
                <a:solidFill>
                  <a:schemeClr val="tx1"/>
                </a:solidFill>
              </a:rPr>
              <a:t>казначейские счета 3100, открытые в ТОФК</a:t>
            </a:r>
            <a:br>
              <a:rPr lang="ru-RU" sz="1000" dirty="0" smtClean="0">
                <a:solidFill>
                  <a:schemeClr val="tx1"/>
                </a:solidFill>
              </a:rPr>
            </a:br>
            <a:r>
              <a:rPr lang="ru-RU" sz="1000" dirty="0" smtClean="0">
                <a:solidFill>
                  <a:schemeClr val="tx1"/>
                </a:solidFill>
              </a:rPr>
              <a:t>(</a:t>
            </a:r>
            <a:r>
              <a:rPr lang="ru-RU" sz="900" b="1" i="1" dirty="0" smtClean="0">
                <a:solidFill>
                  <a:schemeClr val="tx1"/>
                </a:solidFill>
              </a:rPr>
              <a:t>не </a:t>
            </a:r>
            <a:r>
              <a:rPr lang="ru-RU" sz="900" b="1" i="1" dirty="0">
                <a:solidFill>
                  <a:schemeClr val="tx1"/>
                </a:solidFill>
              </a:rPr>
              <a:t>позднее </a:t>
            </a:r>
            <a:r>
              <a:rPr lang="ru-RU" sz="900" b="1" i="1" dirty="0" smtClean="0">
                <a:solidFill>
                  <a:schemeClr val="tx1"/>
                </a:solidFill>
              </a:rPr>
              <a:t>2 </a:t>
            </a:r>
            <a:r>
              <a:rPr lang="ru-RU" sz="900" b="1" i="1" dirty="0">
                <a:solidFill>
                  <a:schemeClr val="tx1"/>
                </a:solidFill>
              </a:rPr>
              <a:t>рабочих дней месяца, следующего за отчетным </a:t>
            </a:r>
            <a:r>
              <a:rPr lang="ru-RU" sz="900" b="1" i="1" dirty="0" smtClean="0">
                <a:solidFill>
                  <a:schemeClr val="tx1"/>
                </a:solidFill>
              </a:rPr>
              <a:t>периодом)</a:t>
            </a:r>
            <a:endParaRPr lang="ru-RU" sz="900" b="1" i="1" dirty="0">
              <a:solidFill>
                <a:schemeClr val="tx1"/>
              </a:solidFill>
            </a:endParaRPr>
          </a:p>
        </p:txBody>
      </p:sp>
      <p:cxnSp>
        <p:nvCxnSpPr>
          <p:cNvPr id="121" name="Соединительная линия уступом 120">
            <a:extLst>
              <a:ext uri="{FF2B5EF4-FFF2-40B4-BE49-F238E27FC236}">
                <a16:creationId xmlns="" xmlns:a16="http://schemas.microsoft.com/office/drawing/2014/main" id="{3760ECBE-BF39-5E44-89E2-1981CEB47981}"/>
              </a:ext>
            </a:extLst>
          </p:cNvPr>
          <p:cNvCxnSpPr>
            <a:cxnSpLocks/>
            <a:stCxn id="105" idx="2"/>
            <a:endCxn id="118" idx="0"/>
          </p:cNvCxnSpPr>
          <p:nvPr/>
        </p:nvCxnSpPr>
        <p:spPr>
          <a:xfrm rot="5400000">
            <a:off x="9014531" y="3000643"/>
            <a:ext cx="320231" cy="1"/>
          </a:xfrm>
          <a:prstGeom prst="bentConnector3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extBox 150">
            <a:extLst>
              <a:ext uri="{FF2B5EF4-FFF2-40B4-BE49-F238E27FC236}">
                <a16:creationId xmlns="" xmlns:a16="http://schemas.microsoft.com/office/drawing/2014/main" id="{F9B1841F-364F-A746-B980-A2591AD7B906}"/>
              </a:ext>
            </a:extLst>
          </p:cNvPr>
          <p:cNvSpPr txBox="1"/>
          <p:nvPr/>
        </p:nvSpPr>
        <p:spPr>
          <a:xfrm>
            <a:off x="-396291" y="4629478"/>
            <a:ext cx="49173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/>
              <a:t>Общий алгоритм </a:t>
            </a:r>
            <a:r>
              <a:rPr lang="ru-RU" sz="1200" dirty="0" smtClean="0"/>
              <a:t>действий утвержден приказом ФК:</a:t>
            </a:r>
            <a:endParaRPr lang="ru-RU" sz="1200" dirty="0"/>
          </a:p>
        </p:txBody>
      </p:sp>
      <p:graphicFrame>
        <p:nvGraphicFramePr>
          <p:cNvPr id="152" name="Схема 151">
            <a:extLst>
              <a:ext uri="{FF2B5EF4-FFF2-40B4-BE49-F238E27FC236}">
                <a16:creationId xmlns="" xmlns:a16="http://schemas.microsoft.com/office/drawing/2014/main" id="{7645B39B-7A62-4E4B-89C4-183FCB3190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0533706"/>
              </p:ext>
            </p:extLst>
          </p:nvPr>
        </p:nvGraphicFramePr>
        <p:xfrm>
          <a:off x="277641" y="4961707"/>
          <a:ext cx="11120256" cy="1308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5" name="Номер слайда 154">
            <a:extLst>
              <a:ext uri="{FF2B5EF4-FFF2-40B4-BE49-F238E27FC236}">
                <a16:creationId xmlns="" xmlns:a16="http://schemas.microsoft.com/office/drawing/2014/main" id="{6338E442-8F08-A640-A352-4EA33945E44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571385" y="2279138"/>
            <a:ext cx="170415" cy="167027"/>
          </a:xfrm>
          <a:prstGeom prst="ellipse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endParaRPr lang="ru-RU" sz="1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5" name="Овал 74"/>
          <p:cNvSpPr/>
          <p:nvPr/>
        </p:nvSpPr>
        <p:spPr>
          <a:xfrm>
            <a:off x="3572240" y="3207946"/>
            <a:ext cx="170415" cy="167027"/>
          </a:xfrm>
          <a:prstGeom prst="ellipse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</a:p>
        </p:txBody>
      </p:sp>
      <p:sp>
        <p:nvSpPr>
          <p:cNvPr id="76" name="Овал 75"/>
          <p:cNvSpPr/>
          <p:nvPr/>
        </p:nvSpPr>
        <p:spPr>
          <a:xfrm>
            <a:off x="6040462" y="2343665"/>
            <a:ext cx="170415" cy="167027"/>
          </a:xfrm>
          <a:prstGeom prst="ellipse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endParaRPr lang="ru-RU" sz="1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9296536" y="2908502"/>
            <a:ext cx="170415" cy="167027"/>
          </a:xfrm>
          <a:prstGeom prst="ellipse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>
                <a:solidFill>
                  <a:schemeClr val="accent1">
                    <a:lumMod val="50000"/>
                  </a:schemeClr>
                </a:solidFill>
              </a:rPr>
              <a:t>4</a:t>
            </a:r>
          </a:p>
        </p:txBody>
      </p:sp>
      <p:sp>
        <p:nvSpPr>
          <p:cNvPr id="78" name="Овал 77"/>
          <p:cNvSpPr/>
          <p:nvPr/>
        </p:nvSpPr>
        <p:spPr>
          <a:xfrm>
            <a:off x="9286488" y="3819481"/>
            <a:ext cx="170415" cy="167027"/>
          </a:xfrm>
          <a:prstGeom prst="ellipse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endParaRPr lang="ru-RU" sz="1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8" name="Прямая со стрелкой 47">
            <a:extLst>
              <a:ext uri="{FF2B5EF4-FFF2-40B4-BE49-F238E27FC236}">
                <a16:creationId xmlns="" xmlns:a16="http://schemas.microsoft.com/office/drawing/2014/main" id="{1F0DA910-905F-B544-B937-9BCECC6BEB40}"/>
              </a:ext>
            </a:extLst>
          </p:cNvPr>
          <p:cNvCxnSpPr>
            <a:cxnSpLocks/>
          </p:cNvCxnSpPr>
          <p:nvPr/>
        </p:nvCxnSpPr>
        <p:spPr>
          <a:xfrm>
            <a:off x="6925891" y="1685076"/>
            <a:ext cx="4418101" cy="7774"/>
          </a:xfrm>
          <a:prstGeom prst="straightConnector1">
            <a:avLst/>
          </a:prstGeom>
          <a:ln w="19050" cap="sq">
            <a:solidFill>
              <a:schemeClr val="accent1">
                <a:lumMod val="50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2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7637" y="459687"/>
            <a:ext cx="5789968" cy="358445"/>
          </a:xfrm>
        </p:spPr>
        <p:txBody>
          <a:bodyPr>
            <a:normAutofit fontScale="90000"/>
          </a:bodyPr>
          <a:lstStyle/>
          <a:p>
            <a:r>
              <a:rPr lang="ru-RU" dirty="0"/>
              <a:t>Отчетность</a:t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407" y="86549"/>
            <a:ext cx="1865538" cy="731583"/>
          </a:xfrm>
          <a:prstGeom prst="rect">
            <a:avLst/>
          </a:prstGeom>
        </p:spPr>
      </p:pic>
      <p:sp>
        <p:nvSpPr>
          <p:cNvPr id="10" name="Скругленный прямоугольник 9">
            <a:extLst>
              <a:ext uri="{FF2B5EF4-FFF2-40B4-BE49-F238E27FC236}">
                <a16:creationId xmlns:a16="http://schemas.microsoft.com/office/drawing/2014/main" xmlns="" id="{7696C94D-E2D0-5F40-8CA5-45C0F3BDD755}"/>
              </a:ext>
            </a:extLst>
          </p:cNvPr>
          <p:cNvSpPr/>
          <p:nvPr/>
        </p:nvSpPr>
        <p:spPr>
          <a:xfrm>
            <a:off x="1049866" y="951940"/>
            <a:ext cx="10092267" cy="62997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solidFill>
                  <a:schemeClr val="tx1"/>
                </a:solidFill>
              </a:rPr>
              <a:t>Информация об объеме </a:t>
            </a:r>
            <a:r>
              <a:rPr lang="ru-RU" sz="1600" dirty="0" smtClean="0">
                <a:solidFill>
                  <a:schemeClr val="tx1"/>
                </a:solidFill>
              </a:rPr>
              <a:t>средств, полученных от размещения временно свободных средств единого 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казначейского счета в течение отчетного периода 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400" i="1" dirty="0">
                <a:solidFill>
                  <a:schemeClr val="tx1"/>
                </a:solidFill>
              </a:rPr>
              <a:t>(представляется в срок не позднее 6 рабочих дней месяца, следующего за отчетным периодом)</a:t>
            </a:r>
          </a:p>
        </p:txBody>
      </p:sp>
      <p:sp>
        <p:nvSpPr>
          <p:cNvPr id="11" name="Скругленный прямоугольник 10">
            <a:extLst>
              <a:ext uri="{FF2B5EF4-FFF2-40B4-BE49-F238E27FC236}">
                <a16:creationId xmlns:a16="http://schemas.microsoft.com/office/drawing/2014/main" xmlns="" id="{B2609D4F-428A-A94E-BDFF-E7DE4BE8C7C8}"/>
              </a:ext>
            </a:extLst>
          </p:cNvPr>
          <p:cNvSpPr/>
          <p:nvPr/>
        </p:nvSpPr>
        <p:spPr>
          <a:xfrm>
            <a:off x="8303893" y="2965865"/>
            <a:ext cx="2993712" cy="88329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>
                <a:solidFill>
                  <a:schemeClr val="tx1"/>
                </a:solidFill>
              </a:rPr>
              <a:t>Министерство финансов </a:t>
            </a:r>
            <a:br>
              <a:rPr lang="ru-RU" sz="1400" i="1" dirty="0">
                <a:solidFill>
                  <a:schemeClr val="tx1"/>
                </a:solidFill>
              </a:rPr>
            </a:br>
            <a:r>
              <a:rPr lang="ru-RU" sz="1400" i="1" dirty="0">
                <a:solidFill>
                  <a:schemeClr val="tx1"/>
                </a:solidFill>
              </a:rPr>
              <a:t>Российской Федерации</a:t>
            </a:r>
          </a:p>
        </p:txBody>
      </p:sp>
      <p:sp>
        <p:nvSpPr>
          <p:cNvPr id="12" name="Скругленный прямоугольник 11">
            <a:extLst>
              <a:ext uri="{FF2B5EF4-FFF2-40B4-BE49-F238E27FC236}">
                <a16:creationId xmlns:a16="http://schemas.microsoft.com/office/drawing/2014/main" xmlns="" id="{15B1F90B-79BB-FB4C-821A-3E6BD0DF6D3B}"/>
              </a:ext>
            </a:extLst>
          </p:cNvPr>
          <p:cNvSpPr/>
          <p:nvPr/>
        </p:nvSpPr>
        <p:spPr>
          <a:xfrm>
            <a:off x="8327704" y="4322902"/>
            <a:ext cx="2969901" cy="88329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1F477D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i="1" dirty="0">
                <a:solidFill>
                  <a:schemeClr val="tx1"/>
                </a:solidFill>
              </a:rPr>
              <a:t>финансовые органы субъектов </a:t>
            </a:r>
            <a:br>
              <a:rPr lang="ru-RU" sz="1400" i="1" dirty="0">
                <a:solidFill>
                  <a:schemeClr val="tx1"/>
                </a:solidFill>
              </a:rPr>
            </a:br>
            <a:r>
              <a:rPr lang="ru-RU" sz="1400" i="1" dirty="0">
                <a:solidFill>
                  <a:schemeClr val="tx1"/>
                </a:solidFill>
              </a:rPr>
              <a:t>Российской Федерации</a:t>
            </a:r>
          </a:p>
        </p:txBody>
      </p:sp>
      <p:pic>
        <p:nvPicPr>
          <p:cNvPr id="13" name="Рисунок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xmlns="" id="{A979CE04-A802-0B49-87BD-F9B4C92E4C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274" y="1606296"/>
            <a:ext cx="5825064" cy="2501789"/>
          </a:xfrm>
          <a:prstGeom prst="rect">
            <a:avLst/>
          </a:prstGeom>
        </p:spPr>
      </p:pic>
      <p:pic>
        <p:nvPicPr>
          <p:cNvPr id="14" name="Рисунок 5" descr="Изображение выглядит как стол&#10;&#10;Автоматически созданное описание">
            <a:extLst>
              <a:ext uri="{FF2B5EF4-FFF2-40B4-BE49-F238E27FC236}">
                <a16:creationId xmlns:a16="http://schemas.microsoft.com/office/drawing/2014/main" xmlns="" id="{9EFF5DEF-88B1-EF46-ADFF-C41776BC7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466" y="3764027"/>
            <a:ext cx="5825064" cy="2677022"/>
          </a:xfrm>
          <a:prstGeom prst="rect">
            <a:avLst/>
          </a:prstGeom>
        </p:spPr>
      </p:pic>
      <p:cxnSp>
        <p:nvCxnSpPr>
          <p:cNvPr id="5" name="Соединительная линия уступом 4">
            <a:extLst>
              <a:ext uri="{FF2B5EF4-FFF2-40B4-BE49-F238E27FC236}">
                <a16:creationId xmlns:a16="http://schemas.microsoft.com/office/drawing/2014/main" xmlns="" id="{A87CF7F7-BAA2-A24D-94F1-0732F74CD318}"/>
              </a:ext>
            </a:extLst>
          </p:cNvPr>
          <p:cNvCxnSpPr>
            <a:cxnSpLocks/>
            <a:stCxn id="10" idx="2"/>
            <a:endCxn id="11" idx="1"/>
          </p:cNvCxnSpPr>
          <p:nvPr/>
        </p:nvCxnSpPr>
        <p:spPr>
          <a:xfrm rot="16200000" flipH="1">
            <a:off x="6287146" y="1390764"/>
            <a:ext cx="1825600" cy="2207893"/>
          </a:xfrm>
          <a:prstGeom prst="bentConnector2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оединительная линия уступом 6">
            <a:extLst>
              <a:ext uri="{FF2B5EF4-FFF2-40B4-BE49-F238E27FC236}">
                <a16:creationId xmlns:a16="http://schemas.microsoft.com/office/drawing/2014/main" xmlns="" id="{AA8F6889-1B28-2B41-88F5-4A115D287FE0}"/>
              </a:ext>
            </a:extLst>
          </p:cNvPr>
          <p:cNvCxnSpPr>
            <a:cxnSpLocks/>
            <a:stCxn id="10" idx="2"/>
            <a:endCxn id="12" idx="1"/>
          </p:cNvCxnSpPr>
          <p:nvPr/>
        </p:nvCxnSpPr>
        <p:spPr>
          <a:xfrm rot="16200000" flipH="1">
            <a:off x="5620534" y="2057377"/>
            <a:ext cx="3182637" cy="2231704"/>
          </a:xfrm>
          <a:prstGeom prst="bentConnector2">
            <a:avLst/>
          </a:prstGeom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9FFD8B3E-3F00-EE4E-A94B-C0DF884B0D9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F9B1841F-364F-A746-B980-A2591AD7B906}"/>
              </a:ext>
            </a:extLst>
          </p:cNvPr>
          <p:cNvSpPr txBox="1"/>
          <p:nvPr/>
        </p:nvSpPr>
        <p:spPr>
          <a:xfrm>
            <a:off x="393836" y="6521719"/>
            <a:ext cx="114684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Приложение №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к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Порядку работы в Федеральном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казначействе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распределению средств, полученных от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размещения</a:t>
            </a:r>
            <a:r>
              <a:rPr lang="en-US" sz="11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100" b="1" dirty="0" smtClean="0">
                <a:solidFill>
                  <a:schemeClr val="accent1">
                    <a:lumMod val="50000"/>
                  </a:schemeClr>
                </a:solidFill>
              </a:rPr>
              <a:t>временно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свободных средств единого казначейского счета</a:t>
            </a:r>
          </a:p>
        </p:txBody>
      </p:sp>
      <p:sp>
        <p:nvSpPr>
          <p:cNvPr id="16" name="Овал 15"/>
          <p:cNvSpPr/>
          <p:nvPr/>
        </p:nvSpPr>
        <p:spPr>
          <a:xfrm>
            <a:off x="364407" y="1565355"/>
            <a:ext cx="170415" cy="167027"/>
          </a:xfrm>
          <a:prstGeom prst="ellipse">
            <a:avLst/>
          </a:prstGeom>
          <a:solidFill>
            <a:schemeClr val="bg1"/>
          </a:solidFill>
          <a:ln w="63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>
                <a:solidFill>
                  <a:srgbClr val="C00000"/>
                </a:solidFill>
              </a:rPr>
              <a:t>1</a:t>
            </a:r>
            <a:endParaRPr lang="ru-RU" sz="1000" b="1" dirty="0">
              <a:solidFill>
                <a:srgbClr val="C0000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23421" y="6569010"/>
            <a:ext cx="170415" cy="167027"/>
          </a:xfrm>
          <a:prstGeom prst="ellipse">
            <a:avLst/>
          </a:prstGeom>
          <a:solidFill>
            <a:schemeClr val="bg1"/>
          </a:solidFill>
          <a:ln w="63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defTabSz="933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000" b="1" dirty="0" smtClean="0">
                <a:solidFill>
                  <a:srgbClr val="C00000"/>
                </a:solidFill>
              </a:rPr>
              <a:t>1</a:t>
            </a:r>
            <a:endParaRPr lang="ru-RU" sz="1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8633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547</Words>
  <Application>Microsoft Office PowerPoint</Application>
  <PresentationFormat>Широкоэкранный</PresentationFormat>
  <Paragraphs>66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Правила расчета </vt:lpstr>
      <vt:lpstr>Дополнительные условия по расчету распределяемых средств для субъектов Российской Федерации</vt:lpstr>
      <vt:lpstr>Технологическая схема </vt:lpstr>
      <vt:lpstr>Отчетность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Лихобабин Никита Михайлович</dc:creator>
  <cp:lastModifiedBy>Лихобабин Никита Михайлович</cp:lastModifiedBy>
  <cp:revision>142</cp:revision>
  <dcterms:created xsi:type="dcterms:W3CDTF">2021-02-03T08:02:38Z</dcterms:created>
  <dcterms:modified xsi:type="dcterms:W3CDTF">2021-03-31T06:51:16Z</dcterms:modified>
</cp:coreProperties>
</file>