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1"/>
  </p:notesMasterIdLst>
  <p:sldIdLst>
    <p:sldId id="258" r:id="rId4"/>
    <p:sldId id="451" r:id="rId5"/>
    <p:sldId id="496" r:id="rId6"/>
    <p:sldId id="410" r:id="rId7"/>
    <p:sldId id="555" r:id="rId8"/>
    <p:sldId id="565" r:id="rId9"/>
    <p:sldId id="550" r:id="rId10"/>
    <p:sldId id="564" r:id="rId11"/>
    <p:sldId id="542" r:id="rId12"/>
    <p:sldId id="566" r:id="rId13"/>
    <p:sldId id="544" r:id="rId14"/>
    <p:sldId id="554" r:id="rId15"/>
    <p:sldId id="548" r:id="rId16"/>
    <p:sldId id="545" r:id="rId17"/>
    <p:sldId id="560" r:id="rId18"/>
    <p:sldId id="570" r:id="rId19"/>
    <p:sldId id="273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1DC"/>
    <a:srgbClr val="F0F2F6"/>
    <a:srgbClr val="F2F2F2"/>
    <a:srgbClr val="D6DCE5"/>
    <a:srgbClr val="629ED5"/>
    <a:srgbClr val="43682B"/>
    <a:srgbClr val="255E91"/>
    <a:srgbClr val="244276"/>
    <a:srgbClr val="5A99D3"/>
    <a:srgbClr val="E8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5" autoAdjust="0"/>
  </p:normalViewPr>
  <p:slideViewPr>
    <p:cSldViewPr snapToGrid="0">
      <p:cViewPr varScale="1">
        <p:scale>
          <a:sx n="73" d="100"/>
          <a:sy n="73" d="100"/>
        </p:scale>
        <p:origin x="7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775275774809168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BBC5D3"/>
                </a:gs>
                <a:gs pos="51000">
                  <a:srgbClr val="ADB9CA"/>
                </a:gs>
                <a:gs pos="100000">
                  <a:srgbClr val="ADB9CA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9.8837376715939294E-4"/>
                  <c:y val="-3.91487157988180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6F-4665-8EDA-268D97415988}"/>
                </c:ext>
                <c:ext xmlns:c15="http://schemas.microsoft.com/office/drawing/2012/chart" uri="{CE6537A1-D6FC-4f65-9D91-7224C49458BB}">
                  <c15:layout>
                    <c:manualLayout>
                      <c:w val="4.1511698220693748E-2"/>
                      <c:h val="6.576984254201551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4922220773263464E-2"/>
                  <c:y val="4.69784589585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9148715798818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AA-4F59-A9B0-71BAB7A607C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1698227349399E-3"/>
                  <c:y val="3.91487157988187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DC-4E51-A739-CA0E0C80A5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164982286826263E-2"/>
                  <c:y val="4.697845895858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164982286826341E-3"/>
                  <c:y val="-2.608888827587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973-43E9-BCF8-7DBF33A86B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41</c:v>
                </c:pt>
                <c:pt idx="3">
                  <c:v>46</c:v>
                </c:pt>
                <c:pt idx="6">
                  <c:v>44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6F-4665-8EDA-268D97415988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>
              <a:gsLst>
                <a:gs pos="0">
                  <a:srgbClr val="F2F2F2"/>
                </a:gs>
                <a:gs pos="51000">
                  <a:srgbClr val="D7DCE5"/>
                </a:gs>
                <a:gs pos="100000">
                  <a:srgbClr val="BBC5D3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378448631796388E-2"/>
                  <c:y val="-4.69784589585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73736715119754E-2"/>
                  <c:y val="1.9574357899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9737708374041824E-2"/>
                  <c:y val="-4.3063587378700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35428563546986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92-4513-A63D-1A66E93F6A2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5980469887604775E-2"/>
                  <c:y val="6.263794527811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26-4A39-B2F7-7B94E40F60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175</c:v>
                </c:pt>
                <c:pt idx="3">
                  <c:v>210</c:v>
                </c:pt>
                <c:pt idx="6">
                  <c:v>194</c:v>
                </c:pt>
                <c:pt idx="9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6F-4665-8EDA-268D97415988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0">
                  <a:srgbClr val="D6DCE5"/>
                </a:gs>
                <a:gs pos="51000">
                  <a:srgbClr val="DEE3EA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81480515508934E-2"/>
                  <c:y val="-0.11350045677564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494946860479023E-3"/>
                  <c:y val="-5.872307369822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4339729629850215E-2"/>
                  <c:y val="-9.395691791716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26-4A39-B2F7-7B94E40F605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1.4907936157643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92-4513-A63D-1A66E93F6A2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5504711916676634E-2"/>
                  <c:y val="-8.612717475740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A26-4A39-B2F7-7B94E40F60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217</c:v>
                </c:pt>
                <c:pt idx="3">
                  <c:v>241</c:v>
                </c:pt>
                <c:pt idx="6">
                  <c:v>247</c:v>
                </c:pt>
                <c:pt idx="9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6F-4665-8EDA-268D97415988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8497B0"/>
            </a:solidFill>
            <a:ln w="12700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CB-49AF-8207-B77C546BA4C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CB-49AF-8207-B77C546BA4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260</c:v>
                </c:pt>
                <c:pt idx="3">
                  <c:v>260</c:v>
                </c:pt>
                <c:pt idx="6">
                  <c:v>262</c:v>
                </c:pt>
                <c:pt idx="9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C-4E51-A739-CA0E0C80A5ED}"/>
            </c:ext>
          </c:extLst>
        </c:ser>
        <c:ser>
          <c:idx val="7"/>
          <c:order val="4"/>
          <c:tx>
            <c:strRef>
              <c:f>Лист1!$J$1</c:f>
              <c:strCache>
                <c:ptCount val="1"/>
                <c:pt idx="0">
                  <c:v>Запланированные проверки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A26-4A39-B2F7-7B94E40F6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5"/>
        <c:shape val="box"/>
        <c:axId val="143715936"/>
        <c:axId val="145099072"/>
        <c:axId val="0"/>
      </c:bar3DChart>
      <c:catAx>
        <c:axId val="14371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99072"/>
        <c:crosses val="autoZero"/>
        <c:auto val="1"/>
        <c:lblAlgn val="ctr"/>
        <c:lblOffset val="100"/>
        <c:noMultiLvlLbl val="0"/>
      </c:catAx>
      <c:valAx>
        <c:axId val="145099072"/>
        <c:scaling>
          <c:orientation val="minMax"/>
          <c:max val="7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37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C9-4F0F-9071-98E9D41CE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C9-4F0F-9071-98E9D41CE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C9-4F0F-9071-98E9D41CE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C9-4F0F-9071-98E9D41CE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C9-4F0F-9071-98E9D41CE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BC9-4F0F-9071-98E9D41CEF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BC9-4F0F-9071-98E9D41CEF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BC9-4F0F-9071-98E9D41CEF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BC9-4F0F-9071-98E9D41CEF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BC9-4F0F-9071-98E9D41CEF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BC9-4F0F-9071-98E9D41CEF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br>
                      <a:rPr lang="en-US" dirty="0" smtClean="0"/>
                    </a:br>
                    <a:r>
                      <a:rPr lang="en-US" dirty="0" smtClean="0"/>
                      <a:t>(22%)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589428672354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br>
                      <a:rPr lang="en-US" dirty="0" smtClean="0"/>
                    </a:br>
                    <a:r>
                      <a:rPr lang="en-US" dirty="0" smtClean="0"/>
                      <a:t>(14%)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</a:p>
                  <a:p>
                    <a:r>
                      <a:rPr lang="en-US" dirty="0" smtClean="0"/>
                      <a:t>(10%)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BC9-4F0F-9071-98E9D41CEF1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  <a:p>
                    <a:r>
                      <a:rPr lang="en-US" dirty="0" smtClean="0"/>
                      <a:t>(16%)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BC9-4F0F-9071-98E9D41CEF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28</c:v>
                </c:pt>
                <c:pt idx="1">
                  <c:v>18</c:v>
                </c:pt>
                <c:pt idx="2">
                  <c:v>2</c:v>
                </c:pt>
                <c:pt idx="3">
                  <c:v>5</c:v>
                </c:pt>
                <c:pt idx="4" formatCode="#,##0">
                  <c:v>13</c:v>
                </c:pt>
                <c:pt idx="5" formatCode="#,##0">
                  <c:v>11</c:v>
                </c:pt>
                <c:pt idx="6">
                  <c:v>11</c:v>
                </c:pt>
                <c:pt idx="7">
                  <c:v>12</c:v>
                </c:pt>
                <c:pt idx="8">
                  <c:v>5</c:v>
                </c:pt>
                <c:pt idx="9">
                  <c:v>3</c:v>
                </c:pt>
                <c:pt idx="10" formatCode="#,##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BC9-4F0F-9071-98E9D41CE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C-4E96-852E-C8F72F345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C-4E96-852E-C8F72F3450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C-4E96-852E-C8F72F3450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C-4E96-852E-C8F72F3450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9C-4E96-852E-C8F72F3450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9C-4E96-852E-C8F72F3450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9C-4E96-852E-C8F72F3450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9C-4E96-852E-C8F72F3450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E9C-4E96-852E-C8F72F3450E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E9C-4E96-852E-C8F72F3450E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E9C-4E96-852E-C8F72F3450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3 299</a:t>
                    </a:r>
                  </a:p>
                  <a:p>
                    <a:r>
                      <a:rPr lang="en-US" dirty="0" smtClean="0"/>
                      <a:t>(32%)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843738325894852E-2"/>
                  <c:y val="0.158942867235461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124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1 939</a:t>
                    </a:r>
                  </a:p>
                  <a:p>
                    <a:r>
                      <a:rPr lang="en-US" dirty="0" smtClean="0"/>
                      <a:t>(19%)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1 179</a:t>
                    </a:r>
                  </a:p>
                  <a:p>
                    <a:r>
                      <a:rPr lang="en-US" dirty="0" smtClean="0"/>
                      <a:t>(11%0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361(3%)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7109345814737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666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E9C-4E96-852E-C8F72F3450E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1 743</a:t>
                    </a:r>
                  </a:p>
                  <a:p>
                    <a:r>
                      <a:rPr lang="en-US" dirty="0" smtClean="0"/>
                      <a:t>(17%)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E9C-4E96-852E-C8F72F3450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3299</c:v>
                </c:pt>
                <c:pt idx="1">
                  <c:v>417</c:v>
                </c:pt>
                <c:pt idx="2">
                  <c:v>249</c:v>
                </c:pt>
                <c:pt idx="3">
                  <c:v>124</c:v>
                </c:pt>
                <c:pt idx="4" formatCode="#,##0">
                  <c:v>1939</c:v>
                </c:pt>
                <c:pt idx="5" formatCode="#,##0">
                  <c:v>1179</c:v>
                </c:pt>
                <c:pt idx="6">
                  <c:v>361</c:v>
                </c:pt>
                <c:pt idx="7">
                  <c:v>666</c:v>
                </c:pt>
                <c:pt idx="8">
                  <c:v>198</c:v>
                </c:pt>
                <c:pt idx="9">
                  <c:v>298</c:v>
                </c:pt>
                <c:pt idx="10" formatCode="#,##0">
                  <c:v>1743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C-4E96-852E-C8F72F345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поданных проверок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BC-4606-8360-F42D052C65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BC-4606-8360-F42D052C65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BC-4606-8360-F42D052C65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BC-4606-8360-F42D052C654B}"/>
              </c:ext>
            </c:extLst>
          </c:dPt>
          <c:dPt>
            <c:idx val="4"/>
            <c:bubble3D val="0"/>
            <c:spPr>
              <a:solidFill>
                <a:srgbClr val="629ED5"/>
              </a:solidFill>
              <a:ln w="19050">
                <a:solidFill>
                  <a:srgbClr val="629ED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BC-4606-8360-F42D052C65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BC-4606-8360-F42D052C654B}"/>
              </c:ext>
            </c:extLst>
          </c:dPt>
          <c:dPt>
            <c:idx val="6"/>
            <c:bubble3D val="0"/>
            <c:spPr>
              <a:solidFill>
                <a:srgbClr val="244276"/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BC-4606-8360-F42D052C65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BC-4606-8360-F42D052C65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1BC-4606-8360-F42D052C65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1BC-4606-8360-F42D052C654B}"/>
              </c:ext>
            </c:extLst>
          </c:dPt>
          <c:dPt>
            <c:idx val="10"/>
            <c:bubble3D val="0"/>
            <c:spPr>
              <a:solidFill>
                <a:srgbClr val="255E91"/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1BC-4606-8360-F42D052C654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rgbClr val="43682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1BC-4606-8360-F42D052C65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</a:p>
                  <a:p>
                    <a:r>
                      <a:rPr lang="en-US" dirty="0" smtClean="0"/>
                      <a:t>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</a:p>
                  <a:p>
                    <a:r>
                      <a:rPr lang="en-US" dirty="0" smtClean="0"/>
                      <a:t>(13%)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055894794698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31307173949602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</a:p>
                  <a:p>
                    <a:r>
                      <a:rPr lang="en-US" dirty="0" smtClean="0"/>
                      <a:t>(5%)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1BC-4606-8360-F42D052C654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1BC-4606-8360-F42D052C65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  <c:pt idx="11">
                  <c:v>УФК по Ивановской области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">
                  <c:v>39</c:v>
                </c:pt>
                <c:pt idx="1">
                  <c:v>33</c:v>
                </c:pt>
                <c:pt idx="2">
                  <c:v>17</c:v>
                </c:pt>
                <c:pt idx="3">
                  <c:v>12</c:v>
                </c:pt>
                <c:pt idx="4" formatCode="#,##0">
                  <c:v>20</c:v>
                </c:pt>
                <c:pt idx="5" formatCode="#,##0">
                  <c:v>21</c:v>
                </c:pt>
                <c:pt idx="6">
                  <c:v>22</c:v>
                </c:pt>
                <c:pt idx="7">
                  <c:v>21</c:v>
                </c:pt>
                <c:pt idx="8">
                  <c:v>15</c:v>
                </c:pt>
                <c:pt idx="9">
                  <c:v>17</c:v>
                </c:pt>
                <c:pt idx="10" formatCode="#,##0">
                  <c:v>24</c:v>
                </c:pt>
                <c:pt idx="1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1BC-4606-8360-F42D052C6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поданных проверок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A3-405E-BDF0-A12D75806E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A3-405E-BDF0-A12D75806E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A3-405E-BDF0-A12D75806E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A3-405E-BDF0-A12D75806E04}"/>
              </c:ext>
            </c:extLst>
          </c:dPt>
          <c:dPt>
            <c:idx val="4"/>
            <c:bubble3D val="0"/>
            <c:spPr>
              <a:solidFill>
                <a:srgbClr val="629ED5"/>
              </a:solidFill>
              <a:ln w="19050">
                <a:solidFill>
                  <a:srgbClr val="629ED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A3-405E-BDF0-A12D75806E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A3-405E-BDF0-A12D75806E04}"/>
              </c:ext>
            </c:extLst>
          </c:dPt>
          <c:dPt>
            <c:idx val="6"/>
            <c:bubble3D val="0"/>
            <c:spPr>
              <a:solidFill>
                <a:srgbClr val="244276"/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A3-405E-BDF0-A12D75806E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A3-405E-BDF0-A12D75806E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A3-405E-BDF0-A12D75806E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A3-405E-BDF0-A12D75806E04}"/>
              </c:ext>
            </c:extLst>
          </c:dPt>
          <c:dPt>
            <c:idx val="10"/>
            <c:bubble3D val="0"/>
            <c:spPr>
              <a:solidFill>
                <a:srgbClr val="255E91"/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AA3-405E-BDF0-A12D75806E0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rgbClr val="43682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AA3-405E-BDF0-A12D75806E0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</a:p>
                  <a:p>
                    <a:r>
                      <a:rPr lang="en-US" dirty="0" smtClean="0"/>
                      <a:t>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</a:p>
                  <a:p>
                    <a:r>
                      <a:rPr lang="en-US" dirty="0" smtClean="0"/>
                      <a:t>(13%)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087144929973519E-3"/>
                  <c:y val="-7.22235791787951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31307173949602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r>
                      <a:rPr lang="en-US" dirty="0" smtClean="0"/>
                      <a:t>(4%)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AA3-405E-BDF0-A12D75806E0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AA3-405E-BDF0-A12D75806E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  <c:pt idx="11">
                  <c:v>УФК по Ивановской области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">
                  <c:v>39</c:v>
                </c:pt>
                <c:pt idx="1">
                  <c:v>33</c:v>
                </c:pt>
                <c:pt idx="2">
                  <c:v>14</c:v>
                </c:pt>
                <c:pt idx="3">
                  <c:v>11</c:v>
                </c:pt>
                <c:pt idx="4" formatCode="#,##0">
                  <c:v>20</c:v>
                </c:pt>
                <c:pt idx="5" formatCode="#,##0">
                  <c:v>21</c:v>
                </c:pt>
                <c:pt idx="6">
                  <c:v>22</c:v>
                </c:pt>
                <c:pt idx="7">
                  <c:v>20</c:v>
                </c:pt>
                <c:pt idx="8">
                  <c:v>15</c:v>
                </c:pt>
                <c:pt idx="9">
                  <c:v>17</c:v>
                </c:pt>
                <c:pt idx="10" formatCode="#,##0">
                  <c:v>24</c:v>
                </c:pt>
                <c:pt idx="1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AA3-405E-BDF0-A12D7580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622469527274698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Данные Министерства финансов Российской Федерации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Лист1!$B$2:$B$11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743</c:v>
                </c:pt>
                <c:pt idx="2">
                  <c:v>625</c:v>
                </c:pt>
                <c:pt idx="5">
                  <c:v>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E-46B5-87E3-ACDC167D41E9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Реестр аудиторских организаций, подавших уведомление о начале оказания услуг по проведения обязятельного аудита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Лист1!$B$2:$B$11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3">
                  <c:v>373</c:v>
                </c:pt>
                <c:pt idx="6">
                  <c:v>402</c:v>
                </c:pt>
                <c:pt idx="9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DE-46B5-87E3-ACDC167D4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0"/>
        <c:shape val="box"/>
        <c:axId val="147285120"/>
        <c:axId val="147285512"/>
        <c:axId val="0"/>
      </c:bar3DChart>
      <c:catAx>
        <c:axId val="14728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85512"/>
        <c:crosses val="autoZero"/>
        <c:auto val="1"/>
        <c:lblAlgn val="ctr"/>
        <c:lblOffset val="100"/>
        <c:noMultiLvlLbl val="0"/>
      </c:catAx>
      <c:valAx>
        <c:axId val="14728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72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3725558768312979E-3"/>
          <c:y val="0.72813674714715659"/>
          <c:w val="0.98903796798721011"/>
          <c:h val="0.15073820897053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E3-4540-9275-A0DFD64C3551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E3-4540-9275-A0DFD64C3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7215080"/>
        <c:axId val="145623144"/>
        <c:axId val="0"/>
      </c:bar3DChart>
      <c:catAx>
        <c:axId val="7215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623144"/>
        <c:crosses val="autoZero"/>
        <c:auto val="1"/>
        <c:lblAlgn val="ctr"/>
        <c:lblOffset val="100"/>
        <c:noMultiLvlLbl val="0"/>
      </c:catAx>
      <c:valAx>
        <c:axId val="145623144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1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C-4852-AA68-819DE28A79E9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6C-4852-AA68-819DE28A7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45155352"/>
        <c:axId val="145660216"/>
        <c:axId val="0"/>
      </c:bar3DChart>
      <c:catAx>
        <c:axId val="145155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660216"/>
        <c:crosses val="autoZero"/>
        <c:auto val="1"/>
        <c:lblAlgn val="ctr"/>
        <c:lblOffset val="100"/>
        <c:noMultiLvlLbl val="0"/>
      </c:catAx>
      <c:valAx>
        <c:axId val="145660216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15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E0-458C-BA91-E4CFB9F94484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E0-458C-BA91-E4CFB9F9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45722560"/>
        <c:axId val="145722944"/>
        <c:axId val="0"/>
      </c:bar3DChart>
      <c:catAx>
        <c:axId val="14572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722944"/>
        <c:crosses val="autoZero"/>
        <c:auto val="1"/>
        <c:lblAlgn val="ctr"/>
        <c:lblOffset val="100"/>
        <c:noMultiLvlLbl val="0"/>
      </c:catAx>
      <c:valAx>
        <c:axId val="145722944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72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8-44D2-A820-A7C9A54EFA4B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A8-44D2-A820-A7C9A54EF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13475776"/>
        <c:axId val="113477736"/>
        <c:axId val="0"/>
      </c:bar3DChart>
      <c:catAx>
        <c:axId val="11347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77736"/>
        <c:crosses val="autoZero"/>
        <c:auto val="1"/>
        <c:lblAlgn val="ctr"/>
        <c:lblOffset val="100"/>
        <c:noMultiLvlLbl val="0"/>
      </c:catAx>
      <c:valAx>
        <c:axId val="113477736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4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345692367546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7B-4B7D-8752-E7680D5AE0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D3-47F9-BD75-0FB8B134CD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</c:v>
                </c:pt>
                <c:pt idx="1">
                  <c:v>150</c:v>
                </c:pt>
                <c:pt idx="2">
                  <c:v>126</c:v>
                </c:pt>
                <c:pt idx="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7B-4B7D-8752-E7680D5AE0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Предписания об устранении выявленных нарушений</c:v>
                </c:pt>
              </c:strCache>
            </c:strRef>
          </c:tx>
          <c:spPr>
            <a:gradFill>
              <a:gsLst>
                <a:gs pos="0">
                  <a:srgbClr val="C9CED6"/>
                </a:gs>
                <a:gs pos="50000">
                  <a:schemeClr val="bg1">
                    <a:lumMod val="95000"/>
                  </a:schemeClr>
                </a:gs>
                <a:gs pos="100000">
                  <a:srgbClr val="ADB9CA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D3-47F9-BD75-0FB8B134CD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</c:v>
                </c:pt>
                <c:pt idx="1">
                  <c:v>46</c:v>
                </c:pt>
                <c:pt idx="2">
                  <c:v>45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7B-4B7D-8752-E7680D5AE0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Предписания о приостановлении членства в СРО</c:v>
                </c:pt>
              </c:strCache>
            </c:strRef>
          </c:tx>
          <c:spPr>
            <a:solidFill>
              <a:srgbClr val="FEDEC6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7924436708753814E-2"/>
                  <c:y val="-1.0028061689476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7B-4B7D-8752-E7680D5AE0B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D3-47F9-BD75-0FB8B134CD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805546039563649E-2"/>
                  <c:y val="-1.00280616894761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7B-4B7D-8752-E7680D5AE0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27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7B-4B7D-8752-E7680D5AE0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9.7427861296991696E-3"/>
                  <c:y val="-3.6498842163057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7B-4B7D-8752-E7680D5AE0B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21765668105106E-2"/>
                  <c:y val="-3.1762212560859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B7B-4B7D-8752-E7680D5AE0B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28678024202485E-2"/>
                  <c:y val="-3.1065246835886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B7B-4B7D-8752-E7680D5AE0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9595530231922E-2"/>
                  <c:y val="-2.9814536912224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B7B-4B7D-8752-E7680D5AE0BC}"/>
                </c:ext>
                <c:ext xmlns:c15="http://schemas.microsoft.com/office/drawing/2012/chart" uri="{CE6537A1-D6FC-4f65-9D91-7224C49458BB}">
                  <c15:layout>
                    <c:manualLayout>
                      <c:w val="2.951806038784208E-2"/>
                      <c:h val="4.278653634881555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7B-4B7D-8752-E7680D5AE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13478520"/>
        <c:axId val="113478912"/>
        <c:axId val="0"/>
      </c:bar3DChart>
      <c:catAx>
        <c:axId val="1134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478912"/>
        <c:crosses val="autoZero"/>
        <c:auto val="1"/>
        <c:lblAlgn val="ctr"/>
        <c:lblOffset val="100"/>
        <c:noMultiLvlLbl val="0"/>
      </c:catAx>
      <c:valAx>
        <c:axId val="113478912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47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4118729067318481"/>
          <c:w val="1"/>
          <c:h val="0.13215343984696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622469527274698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78,5%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80,1%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37C-4B0E-A9B7-1BB93B6966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 formatCode="0.0%">
                  <c:v>0.80700000000000005</c:v>
                </c:pt>
                <c:pt idx="3" formatCode="0.0%">
                  <c:v>0.871</c:v>
                </c:pt>
                <c:pt idx="6" formatCode="0.0%">
                  <c:v>0.78500000000000003</c:v>
                </c:pt>
                <c:pt idx="9" formatCode="0.0%">
                  <c:v>0.80100000000000005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E-4391-BADC-A0AE96373C6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59,1%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42,9%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7C-4B0E-A9B7-1BB93B69666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37C-4B0E-A9B7-1BB93B6966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Лист1!$D$2:$D$12</c:f>
              <c:numCache>
                <c:formatCode>0.0%</c:formatCode>
                <c:ptCount val="11"/>
                <c:pt idx="1">
                  <c:v>0.59099999999999997</c:v>
                </c:pt>
                <c:pt idx="4">
                  <c:v>0.45200000000000001</c:v>
                </c:pt>
                <c:pt idx="7">
                  <c:v>0.42899999999999999</c:v>
                </c:pt>
                <c:pt idx="10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E-4391-BADC-A0AE96373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0"/>
        <c:shape val="box"/>
        <c:axId val="113479696"/>
        <c:axId val="113480088"/>
        <c:axId val="0"/>
      </c:bar3DChart>
      <c:catAx>
        <c:axId val="113479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80088"/>
        <c:crosses val="autoZero"/>
        <c:auto val="1"/>
        <c:lblAlgn val="ctr"/>
        <c:lblOffset val="100"/>
        <c:noMultiLvlLbl val="0"/>
      </c:catAx>
      <c:valAx>
        <c:axId val="11348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47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13677786325295"/>
          <c:y val="0.71382379965605425"/>
          <c:w val="0.58239029245746299"/>
          <c:h val="7.5596002682113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622469527274698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Составленные протоколы об административных правонарушениях</c:v>
                </c:pt>
              </c:strCache>
            </c:strRef>
          </c:tx>
          <c:spPr>
            <a:gradFill>
              <a:gsLst>
                <a:gs pos="0">
                  <a:srgbClr val="CAD1DC"/>
                </a:gs>
                <a:gs pos="51000">
                  <a:srgbClr val="CAD1DC"/>
                </a:gs>
                <a:gs pos="100000">
                  <a:srgbClr val="CAD1DC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03-4F17-B687-5862D8E025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0E-4E78-ABFA-9A16216C25FA}"/>
              </c:ext>
            </c:extLst>
          </c:dPt>
          <c:dLbls>
            <c:dLbl>
              <c:idx val="0"/>
              <c:layout>
                <c:manualLayout>
                  <c:x val="-3.5761157788808873E-5"/>
                  <c:y val="-1.19447386307953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6F-4665-8EDA-268D9741598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6F-4665-8EDA-268D974159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910106045776414E-3"/>
                  <c:y val="-1.9764791426268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C1-43E8-BE7A-D6FDF117E9E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6F-42FD-B93A-0DCBBAD9668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645808345032169E-2"/>
                  <c:y val="-1.174461473964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DC-4E51-A739-CA0E0C80A5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6F-42FD-B93A-0DCBBAD9668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333336067366881E-2"/>
                  <c:y val="8.0299701247173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6F-42FD-B93A-0DCBBAD9668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5625001281578189E-3"/>
                  <c:y val="-1.2044955187076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F03-4F17-B687-5862D8E02501}"/>
                </c:ext>
                <c:ext xmlns:c15="http://schemas.microsoft.com/office/drawing/2012/chart" uri="{CE6537A1-D6FC-4f65-9D91-7224C49458BB}">
                  <c15:layout>
                    <c:manualLayout>
                      <c:w val="1.5104167905525583E-2"/>
                      <c:h val="6.2814599370880297E-2"/>
                    </c:manualLayout>
                  </c15:layout>
                </c:ext>
              </c:extLst>
            </c:dLbl>
            <c:dLbl>
              <c:idx val="16"/>
              <c:layout>
                <c:manualLayout>
                  <c:x val="-2.6508778420995683E-2"/>
                  <c:y val="8.630637181290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6F-42FD-B93A-0DCBBAD9668A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6041668802630241E-2"/>
                  <c:y val="-4.01498506235872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8219080398546696E-2"/>
                  <c:y val="9.3315207941450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6F-42FD-B93A-0DCBBAD9668A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8125002306840816E-2"/>
                  <c:y val="1.60599402494349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0E-4E78-ABFA-9A16216C2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Лист1!$B$3:$B$28</c:f>
              <c:strCache>
                <c:ptCount val="25"/>
                <c:pt idx="3">
                  <c:v>План</c:v>
                </c:pt>
                <c:pt idx="5">
                  <c:v>План</c:v>
                </c:pt>
                <c:pt idx="7">
                  <c:v>План</c:v>
                </c:pt>
                <c:pt idx="9">
                  <c:v>План</c:v>
                </c:pt>
                <c:pt idx="11">
                  <c:v>План</c:v>
                </c:pt>
                <c:pt idx="12">
                  <c:v>Внеплан</c:v>
                </c:pt>
                <c:pt idx="14">
                  <c:v>План</c:v>
                </c:pt>
                <c:pt idx="16">
                  <c:v>План</c:v>
                </c:pt>
                <c:pt idx="17">
                  <c:v>Внеплан</c:v>
                </c:pt>
                <c:pt idx="19">
                  <c:v>План</c:v>
                </c:pt>
                <c:pt idx="20">
                  <c:v>Внеплан</c:v>
                </c:pt>
                <c:pt idx="22">
                  <c:v>План</c:v>
                </c:pt>
                <c:pt idx="24">
                  <c:v>План</c:v>
                </c:pt>
              </c:strCache>
            </c:strRef>
          </c:cat>
          <c:val>
            <c:numRef>
              <c:f>Лист1!$C$3:$C$28</c:f>
              <c:numCache>
                <c:formatCode>General</c:formatCode>
                <c:ptCount val="26"/>
                <c:pt idx="0">
                  <c:v>3</c:v>
                </c:pt>
                <c:pt idx="3">
                  <c:v>3</c:v>
                </c:pt>
                <c:pt idx="14">
                  <c:v>3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6F-4665-8EDA-268D97415988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Вынесенные меры воздействия</c:v>
                </c:pt>
              </c:strCache>
            </c:strRef>
          </c:tx>
          <c:spPr>
            <a:gradFill>
              <a:gsLst>
                <a:gs pos="0">
                  <a:srgbClr val="F2F2F2"/>
                </a:gs>
                <a:gs pos="51000">
                  <a:srgbClr val="F0F2F6"/>
                </a:gs>
                <a:gs pos="100000">
                  <a:srgbClr val="CAD1DC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F2F2F2"/>
                  </a:gs>
                  <a:gs pos="51000">
                    <a:srgbClr val="F0F2F6"/>
                  </a:gs>
                  <a:gs pos="100000">
                    <a:srgbClr val="CAD1DC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03-4F17-B687-5862D8E025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0E-4E78-ABFA-9A16216C25FA}"/>
              </c:ext>
            </c:extLst>
          </c:dPt>
          <c:dLbls>
            <c:dLbl>
              <c:idx val="0"/>
              <c:layout>
                <c:manualLayout>
                  <c:x val="0"/>
                  <c:y val="-2.8104895436511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5A-4221-A70C-62D674E295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16667521052126E-3"/>
                  <c:y val="-2.4089910374152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29166931526159E-2"/>
                  <c:y val="-3.211988049886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194006356770472E-17"/>
                  <c:y val="-1.60599402494348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29166931526159E-2"/>
                  <c:y val="-2.810489543651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166669058945952E-2"/>
                  <c:y val="-2.4089910374152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3333336067366805E-2"/>
                  <c:y val="-2.810489543651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0D-4E8E-A13E-6D32976DB96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16666905894599E-2"/>
                  <c:y val="-2.81048954365111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041668802630317E-2"/>
                  <c:y val="-8.02997012471752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6388012713540945E-17"/>
                  <c:y val="-8.029970124717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00749253117936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4.01498506235879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17-4C6B-A3D5-142BE5648D3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645833632368229E-2"/>
                  <c:y val="-4.014985062358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2.0074925311793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0416257416031613E-3"/>
                  <c:y val="-1.605994024943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F03-4F17-B687-5862D8E02501}"/>
                </c:ext>
                <c:ext xmlns:c15="http://schemas.microsoft.com/office/drawing/2012/chart" uri="{CE6537A1-D6FC-4f65-9D91-7224C49458BB}">
                  <c15:layout>
                    <c:manualLayout>
                      <c:w val="3.2812502691314194E-2"/>
                      <c:h val="6.2814599370880297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-1.5277602542708189E-16"/>
                  <c:y val="-1.60599402494348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3333336067366805E-2"/>
                  <c:y val="-1.605994024943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2.9166669058945952E-2"/>
                  <c:y val="-2.4089910374152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0E-4E78-ABFA-9A16216C2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Лист1!$B$3:$B$28</c:f>
              <c:strCache>
                <c:ptCount val="25"/>
                <c:pt idx="3">
                  <c:v>План</c:v>
                </c:pt>
                <c:pt idx="5">
                  <c:v>План</c:v>
                </c:pt>
                <c:pt idx="7">
                  <c:v>План</c:v>
                </c:pt>
                <c:pt idx="9">
                  <c:v>План</c:v>
                </c:pt>
                <c:pt idx="11">
                  <c:v>План</c:v>
                </c:pt>
                <c:pt idx="12">
                  <c:v>Внеплан</c:v>
                </c:pt>
                <c:pt idx="14">
                  <c:v>План</c:v>
                </c:pt>
                <c:pt idx="16">
                  <c:v>План</c:v>
                </c:pt>
                <c:pt idx="17">
                  <c:v>Внеплан</c:v>
                </c:pt>
                <c:pt idx="19">
                  <c:v>План</c:v>
                </c:pt>
                <c:pt idx="20">
                  <c:v>Внеплан</c:v>
                </c:pt>
                <c:pt idx="22">
                  <c:v>План</c:v>
                </c:pt>
                <c:pt idx="24">
                  <c:v>План</c:v>
                </c:pt>
              </c:strCache>
            </c:strRef>
          </c:cat>
          <c:val>
            <c:numRef>
              <c:f>Лист1!$D$3:$D$28</c:f>
              <c:numCache>
                <c:formatCode>General</c:formatCode>
                <c:ptCount val="26"/>
                <c:pt idx="0">
                  <c:v>21</c:v>
                </c:pt>
                <c:pt idx="3">
                  <c:v>28</c:v>
                </c:pt>
                <c:pt idx="5">
                  <c:v>18</c:v>
                </c:pt>
                <c:pt idx="7">
                  <c:v>3</c:v>
                </c:pt>
                <c:pt idx="9">
                  <c:v>2</c:v>
                </c:pt>
                <c:pt idx="11">
                  <c:v>5</c:v>
                </c:pt>
                <c:pt idx="14">
                  <c:v>13</c:v>
                </c:pt>
                <c:pt idx="16">
                  <c:v>9</c:v>
                </c:pt>
                <c:pt idx="17">
                  <c:v>2</c:v>
                </c:pt>
                <c:pt idx="19">
                  <c:v>11</c:v>
                </c:pt>
                <c:pt idx="22">
                  <c:v>12</c:v>
                </c:pt>
                <c:pt idx="2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6F-4665-8EDA-268D97415988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Проведенные проверки</c:v>
                </c:pt>
              </c:strCache>
            </c:strRef>
          </c:tx>
          <c:spPr>
            <a:gradFill>
              <a:gsLst>
                <a:gs pos="0">
                  <a:srgbClr val="D6DCE5"/>
                </a:gs>
                <a:gs pos="51000">
                  <a:srgbClr val="D6DCE5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0E-4E78-ABFA-9A16216C25FA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D6DCE5"/>
                  </a:gs>
                  <a:gs pos="51000">
                    <a:srgbClr val="D6DCE5"/>
                  </a:gs>
                  <a:gs pos="100000">
                    <a:srgbClr val="F2F2F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F03-4F17-B687-5862D8E0250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0E-4E78-ABFA-9A16216C25FA}"/>
              </c:ext>
            </c:extLst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D6DCE5"/>
                  </a:gs>
                  <a:gs pos="51000">
                    <a:srgbClr val="D6DCE5"/>
                  </a:gs>
                  <a:gs pos="100000">
                    <a:srgbClr val="F2F2F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03-4F17-B687-5862D8E025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03-4F17-B687-5862D8E0250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0E-4E78-ABFA-9A16216C25FA}"/>
              </c:ext>
            </c:extLst>
          </c:dPt>
          <c:dPt>
            <c:idx val="22"/>
            <c:invertIfNegative val="0"/>
            <c:bubble3D val="0"/>
            <c:spPr>
              <a:gradFill flip="none" rotWithShape="1">
                <a:gsLst>
                  <a:gs pos="0">
                    <a:srgbClr val="D6DCE5"/>
                  </a:gs>
                  <a:gs pos="51000">
                    <a:srgbClr val="D6DCE5"/>
                  </a:gs>
                  <a:gs pos="100000">
                    <a:srgbClr val="F2F2F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9A-4ECF-984E-DE651B5CCC8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50E-4E78-ABFA-9A16216C25FA}"/>
              </c:ext>
            </c:extLst>
          </c:dPt>
          <c:dLbls>
            <c:dLbl>
              <c:idx val="0"/>
              <c:layout>
                <c:manualLayout>
                  <c:x val="-1.0416667521052126E-3"/>
                  <c:y val="-8.02997012471748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5A-4221-A70C-62D674E295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500005126312754E-3"/>
                  <c:y val="-4.014985062358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8.029970124717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8.0299701247175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250002563156373E-3"/>
                  <c:y val="-8.0299701247174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50E-4E78-ABFA-9A16216C25FA}"/>
                </c:ext>
                <c:ext xmlns:c15="http://schemas.microsoft.com/office/drawing/2012/chart" uri="{CE6537A1-D6FC-4f65-9D91-7224C49458BB}">
                  <c15:layout>
                    <c:manualLayout>
                      <c:w val="2.0312501666051645E-2"/>
                      <c:h val="6.281459937088029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-4.0149850623587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8.0299701247174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2500005126311991E-3"/>
                  <c:y val="-2.007492531179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6388012713540945E-17"/>
                  <c:y val="-8.029970124717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5.2083337605252989E-4"/>
                  <c:y val="-1.2044955187076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F03-4F17-B687-5862D8E02501}"/>
                </c:ext>
                <c:ext xmlns:c15="http://schemas.microsoft.com/office/drawing/2012/chart" uri="{CE6537A1-D6FC-4f65-9D91-7224C49458BB}">
                  <c15:layout>
                    <c:manualLayout>
                      <c:w val="2.5520835426577709E-2"/>
                      <c:h val="6.2814599370880297E-2"/>
                    </c:manualLayout>
                  </c15:layout>
                </c:ext>
              </c:extLst>
            </c:dLbl>
            <c:dLbl>
              <c:idx val="16"/>
              <c:layout>
                <c:manualLayout>
                  <c:x val="0"/>
                  <c:y val="-4.01498506235872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17-4C6B-A3D5-142BE5648D3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5.2083337605259867E-3"/>
                  <c:y val="-3.61348655612285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03-4F17-B687-5862D8E02501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0416667521052126E-3"/>
                  <c:y val="-1.2044955187076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6C8-4D1D-B136-7963EFA9D37A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6.2500005126312754E-3"/>
                  <c:y val="-2.007492531179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0E-4E78-ABFA-9A16216C25FA}"/>
                </c:ext>
                <c:ext xmlns:c15="http://schemas.microsoft.com/office/drawing/2012/chart" uri="{CE6537A1-D6FC-4f65-9D91-7224C49458BB}">
                  <c15:layout>
                    <c:manualLayout>
                      <c:w val="1.1979167649209945E-2"/>
                      <c:h val="6.2814599370880297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-1.5277602542708189E-16"/>
                  <c:y val="-8.0299701247174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39A-4ECF-984E-DE651B5CCC80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"/>
                  <c:y val="-8.02997012471752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0E-4E78-ABFA-9A16216C25FA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4.1666670084208506E-3"/>
                  <c:y val="-2.0074925311793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50E-4E78-ABFA-9A16216C2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Лист1!$B$3:$B$28</c:f>
              <c:strCache>
                <c:ptCount val="25"/>
                <c:pt idx="3">
                  <c:v>План</c:v>
                </c:pt>
                <c:pt idx="5">
                  <c:v>План</c:v>
                </c:pt>
                <c:pt idx="7">
                  <c:v>План</c:v>
                </c:pt>
                <c:pt idx="9">
                  <c:v>План</c:v>
                </c:pt>
                <c:pt idx="11">
                  <c:v>План</c:v>
                </c:pt>
                <c:pt idx="12">
                  <c:v>Внеплан</c:v>
                </c:pt>
                <c:pt idx="14">
                  <c:v>План</c:v>
                </c:pt>
                <c:pt idx="16">
                  <c:v>План</c:v>
                </c:pt>
                <c:pt idx="17">
                  <c:v>Внеплан</c:v>
                </c:pt>
                <c:pt idx="19">
                  <c:v>План</c:v>
                </c:pt>
                <c:pt idx="20">
                  <c:v>Внеплан</c:v>
                </c:pt>
                <c:pt idx="22">
                  <c:v>План</c:v>
                </c:pt>
                <c:pt idx="24">
                  <c:v>План</c:v>
                </c:pt>
              </c:strCache>
            </c:strRef>
          </c:cat>
          <c:val>
            <c:numRef>
              <c:f>Лист1!$E$3:$E$28</c:f>
              <c:numCache>
                <c:formatCode>General</c:formatCode>
                <c:ptCount val="26"/>
                <c:pt idx="0">
                  <c:v>24</c:v>
                </c:pt>
                <c:pt idx="1">
                  <c:v>8</c:v>
                </c:pt>
                <c:pt idx="3">
                  <c:v>29</c:v>
                </c:pt>
                <c:pt idx="5">
                  <c:v>19</c:v>
                </c:pt>
                <c:pt idx="7">
                  <c:v>9</c:v>
                </c:pt>
                <c:pt idx="9">
                  <c:v>10</c:v>
                </c:pt>
                <c:pt idx="11">
                  <c:v>8</c:v>
                </c:pt>
                <c:pt idx="12">
                  <c:v>1</c:v>
                </c:pt>
                <c:pt idx="14">
                  <c:v>15</c:v>
                </c:pt>
                <c:pt idx="16">
                  <c:v>9</c:v>
                </c:pt>
                <c:pt idx="17">
                  <c:v>4</c:v>
                </c:pt>
                <c:pt idx="19">
                  <c:v>15</c:v>
                </c:pt>
                <c:pt idx="20">
                  <c:v>1</c:v>
                </c:pt>
                <c:pt idx="22">
                  <c:v>14</c:v>
                </c:pt>
                <c:pt idx="24">
                  <c:v>9</c:v>
                </c:pt>
                <c:pt idx="2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6F-4665-8EDA-268D97415988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Запланированные проверки</c:v>
                </c:pt>
              </c:strCache>
            </c:strRef>
          </c:tx>
          <c:spPr>
            <a:solidFill>
              <a:srgbClr val="8497B0"/>
            </a:solidFill>
            <a:ln w="12700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3ED-48FD-9456-3295529A8249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3ED-48FD-9456-3295529A82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Лист1!$B$3:$B$28</c:f>
              <c:strCache>
                <c:ptCount val="25"/>
                <c:pt idx="3">
                  <c:v>План</c:v>
                </c:pt>
                <c:pt idx="5">
                  <c:v>План</c:v>
                </c:pt>
                <c:pt idx="7">
                  <c:v>План</c:v>
                </c:pt>
                <c:pt idx="9">
                  <c:v>План</c:v>
                </c:pt>
                <c:pt idx="11">
                  <c:v>План</c:v>
                </c:pt>
                <c:pt idx="12">
                  <c:v>Внеплан</c:v>
                </c:pt>
                <c:pt idx="14">
                  <c:v>План</c:v>
                </c:pt>
                <c:pt idx="16">
                  <c:v>План</c:v>
                </c:pt>
                <c:pt idx="17">
                  <c:v>Внеплан</c:v>
                </c:pt>
                <c:pt idx="19">
                  <c:v>План</c:v>
                </c:pt>
                <c:pt idx="20">
                  <c:v>Внеплан</c:v>
                </c:pt>
                <c:pt idx="22">
                  <c:v>План</c:v>
                </c:pt>
                <c:pt idx="24">
                  <c:v>План</c:v>
                </c:pt>
              </c:strCache>
            </c:strRef>
          </c:cat>
          <c:val>
            <c:numRef>
              <c:f>Лист1!$F$3:$F$28</c:f>
              <c:numCache>
                <c:formatCode>General</c:formatCode>
                <c:ptCount val="26"/>
                <c:pt idx="0">
                  <c:v>35</c:v>
                </c:pt>
                <c:pt idx="3">
                  <c:v>44</c:v>
                </c:pt>
                <c:pt idx="5">
                  <c:v>37</c:v>
                </c:pt>
                <c:pt idx="7">
                  <c:v>15</c:v>
                </c:pt>
                <c:pt idx="9">
                  <c:v>16</c:v>
                </c:pt>
                <c:pt idx="11">
                  <c:v>13</c:v>
                </c:pt>
                <c:pt idx="14">
                  <c:v>22</c:v>
                </c:pt>
                <c:pt idx="16">
                  <c:v>19</c:v>
                </c:pt>
                <c:pt idx="19">
                  <c:v>27</c:v>
                </c:pt>
                <c:pt idx="22">
                  <c:v>24</c:v>
                </c:pt>
                <c:pt idx="2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C-4E51-A739-CA0E0C80A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2"/>
        <c:shape val="box"/>
        <c:axId val="113480872"/>
        <c:axId val="113481264"/>
        <c:axId val="0"/>
      </c:bar3DChart>
      <c:catAx>
        <c:axId val="113480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81264"/>
        <c:crosses val="autoZero"/>
        <c:auto val="1"/>
        <c:lblAlgn val="ctr"/>
        <c:lblOffset val="100"/>
        <c:noMultiLvlLbl val="0"/>
      </c:catAx>
      <c:valAx>
        <c:axId val="113481264"/>
        <c:scaling>
          <c:orientation val="minMax"/>
          <c:max val="1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48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AE-4A71-9FDB-C6D2F65729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AE-4A71-9FDB-C6D2F65729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5AE-4A71-9FDB-C6D2F65729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5AE-4A71-9FDB-C6D2F65729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23-4CDA-82A0-5A2CF25640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AE-4A71-9FDB-C6D2F65729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AE-4A71-9FDB-C6D2F65729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AE-4A71-9FDB-C6D2F65729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AE-4A71-9FDB-C6D2F657294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5AE-4A71-9FDB-C6D2F657294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4D-4A64-929D-170593F86F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br>
                      <a:rPr lang="en-US" dirty="0" smtClean="0"/>
                    </a:br>
                    <a:r>
                      <a:rPr lang="en-US" dirty="0" smtClean="0"/>
                      <a:t>(16%)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589428672354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br>
                      <a:rPr lang="en-US" dirty="0" smtClean="0"/>
                    </a:br>
                    <a:r>
                      <a:rPr lang="en-US" dirty="0" smtClean="0"/>
                      <a:t>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710934581473597E-2"/>
                  <c:y val="3.97357168088645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br>
                      <a:rPr lang="en-US" dirty="0" smtClean="0"/>
                    </a:br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8866822684214E-2"/>
                  <c:y val="1.19207150426595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</a:t>
                    </a:r>
                    <a:br>
                      <a:rPr lang="en-US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(5%)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023-4CDA-82A0-5A2CF25640A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244135517578999E-2"/>
                  <c:y val="-7.947143361773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</a:p>
                  <a:p>
                    <a:r>
                      <a:rPr lang="en-US" dirty="0" smtClean="0"/>
                      <a:t>(5%)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AE-4A71-9FDB-C6D2F657294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</a:p>
                  <a:p>
                    <a:r>
                      <a:rPr lang="en-US" dirty="0" smtClean="0"/>
                      <a:t>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4D-4A64-929D-170593F86F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29</c:v>
                </c:pt>
                <c:pt idx="1">
                  <c:v>19</c:v>
                </c:pt>
                <c:pt idx="2">
                  <c:v>10</c:v>
                </c:pt>
                <c:pt idx="3">
                  <c:v>9</c:v>
                </c:pt>
                <c:pt idx="4" formatCode="#,##0">
                  <c:v>15</c:v>
                </c:pt>
                <c:pt idx="5" formatCode="#,##0">
                  <c:v>13</c:v>
                </c:pt>
                <c:pt idx="6">
                  <c:v>16</c:v>
                </c:pt>
                <c:pt idx="7">
                  <c:v>14</c:v>
                </c:pt>
                <c:pt idx="8">
                  <c:v>11</c:v>
                </c:pt>
                <c:pt idx="9">
                  <c:v>9</c:v>
                </c:pt>
                <c:pt idx="10" formatCode="#,##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E-4A71-9FDB-C6D2F6572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3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64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CBB6E-AFF5-4AA1-B776-410D7638D8E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6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5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40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5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8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8" y="3602041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3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5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4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image" Target="../media/image1.jpeg"/><Relationship Id="rId10" Type="http://schemas.openxmlformats.org/officeDocument/2006/relationships/chart" Target="../charts/chart6.xml"/><Relationship Id="rId4" Type="http://schemas.openxmlformats.org/officeDocument/2006/relationships/chart" Target="../charts/chart1.xml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jpeg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1" y="1985355"/>
            <a:ext cx="1041990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внешнего контроля качества работы аудиторских организаций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1 октября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90805" y="4714463"/>
            <a:ext cx="529640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Федерального казначейства</a:t>
            </a:r>
          </a:p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Людмила Халиловна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4" b="80806"/>
          <a:stretch/>
        </p:blipFill>
        <p:spPr bwMode="auto">
          <a:xfrm>
            <a:off x="0" y="1"/>
            <a:ext cx="4315968" cy="98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606" y="6513512"/>
            <a:ext cx="36763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3520440" y="71589"/>
            <a:ext cx="8463628" cy="8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ОРГАНИЗАЦИЙ, ОКАЗЫВАЮЩИХ УСЛУГИ ПО ПРОВЕДЕНИЮ 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ОБЯЗАТЕЛЬНОГО АУДИТА БУХГАЛТЕРСКОЙ (ФИНАНСОВОЙ) ОТЧЕТНОСТИ ОБЩЕСТВЕННО ЗНАЧИМЫХ ХОЗЯЙСТВУЮЩИХ СУБЪЕКТОВ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89002002"/>
              </p:ext>
            </p:extLst>
          </p:nvPr>
        </p:nvGraphicFramePr>
        <p:xfrm>
          <a:off x="223687" y="2272025"/>
          <a:ext cx="11617919" cy="354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01"/>
          <p:cNvSpPr txBox="1">
            <a:spLocks noChangeArrowheads="1"/>
          </p:cNvSpPr>
          <p:nvPr/>
        </p:nvSpPr>
        <p:spPr bwMode="auto">
          <a:xfrm>
            <a:off x="665923" y="1967631"/>
            <a:ext cx="10933043" cy="509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АУДИТОРСКИХ ОРГАНИЗАЦИЙ, ПРОВОДЯЩИХ АУДИТ БУХГАЛТЕРСКОЙ (ФИНАНСОВОЙ) ОТЧЕТНОСТИ ОРГАНИЗАЦИЙ, УКАЗАННЫХ В ЧАСТИ 3 СТАТЬИ 5 ФЕДЕРАЛЬНОГО ЗАКОНА «ОБ АУДИТОРСКОЙ ДЕЯТЕЛЬНОСТИ»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48056" y="5477256"/>
            <a:ext cx="11329416" cy="1313150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357188" lvl="0" algn="just"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5 части 6 статьи 20 Федерального закона «Об аудиторской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</a:t>
            </a:r>
            <a:r>
              <a:rPr lang="ru-RU" sz="1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тельности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уполномоченный федеральный орган по контролю и надзору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может:</a:t>
            </a:r>
          </a:p>
          <a:p>
            <a:pPr marL="539750" lvl="0" indent="-182563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саморегулируемой организации аудиторов, членом которой является аудиторская организация, допустившая нарушение требований, установленных частью 6 статьи 1, частью 1 статьи 8,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статьи 10.1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пунктами 2.1 и 3 части 2 и частью 3 статьи 13 настоящего Федерального закона, обязательное для исполнения предписание об исключении сведений об аудиторской организации из реестра аудиторов и аудиторских организаций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29" y="5674119"/>
            <a:ext cx="1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48056" y="937037"/>
            <a:ext cx="11329416" cy="949356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lvl="0"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частью </a:t>
            </a: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статьи 10.1 </a:t>
            </a: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Федерального закона «Об аудиторской деятельности» аудиторские организации обязаны уведомлять уполномоченный федеральный орган по контролю и надзору о начале оказания услуг по проведению обязательного аудита бухгалтерской (финансовой) отчетности организаций, указанных в части 3 статьи 5 Федерального закона «Об аудиторской деятельности», в течение 20 рабочих дней, следующих за датой заключения первого договора на проведение данного аудита в текущем календарном году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3803" y="4557148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2066" y="4557148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6510" y="4557148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51684" y="4557148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4608" y="6327648"/>
            <a:ext cx="1527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20" grpId="0" animBg="1"/>
      <p:bldP spid="21" grpId="0"/>
      <p:bldP spid="22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48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99053"/>
              </p:ext>
            </p:extLst>
          </p:nvPr>
        </p:nvGraphicFramePr>
        <p:xfrm>
          <a:off x="8389856" y="675122"/>
          <a:ext cx="3802144" cy="6087213"/>
        </p:xfrm>
        <a:graphic>
          <a:graphicData uri="http://schemas.openxmlformats.org/drawingml/2006/table">
            <a:tbl>
              <a:tblPr/>
              <a:tblGrid>
                <a:gridCol w="3802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486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по вопросам выявления нарушений </a:t>
                      </a:r>
                      <a:b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области ПОД/ФТ при осуществлении ВККР АО </a:t>
                      </a:r>
                      <a:b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(17 января 2019 г., г. Нижний Новгород)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4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командой оценщиков Группы разработки финансовых мер по борьбе с отмыванием денег (ФАТФ) по вопросам надзора за аудиторской деятельностью, которая состоялась 19 марта 2019 года.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7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13-й инспекторский семинар Международного форума независимых регуляторов аудиторской деятельности (6-8 марта 2019 года, Париж)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7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Годовое общее собрание Международного форума независимых регуляторов аудиторской деятельности (30 апреля – 2 мая 2019 года, Остров Родос)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44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научно-практическая конференция на тему: «Кодекс этики – основа профессии бухгалтера и аудитора: вызовы и возможности» (21-22 мая </a:t>
                      </a:r>
                      <a:b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44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группа Международного форума независимых регуляторов аудиторской деятельности по вопросам проведения расследований и применения санкций </a:t>
                      </a:r>
                      <a:b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(16-19 июня 2019 года, Цюрих)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52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Согласительное совещание по проекту федерального закона «О государственном контроле (надзоре) и муниципальном контроле в Российской Федерации» по вопросам рассмотрения разногласий по исключению видов контроля (надзора) из сферы применения указанного проекта федерального закона </a:t>
                      </a:r>
                      <a:b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(18, 19 и 25 сентября,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953638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 Condensed" pitchFamily="34" charset="0"/>
                <a:ea typeface="+mj-ea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72325"/>
              </p:ext>
            </p:extLst>
          </p:nvPr>
        </p:nvGraphicFramePr>
        <p:xfrm>
          <a:off x="42608" y="694881"/>
          <a:ext cx="8347248" cy="6067453"/>
        </p:xfrm>
        <a:graphic>
          <a:graphicData uri="http://schemas.openxmlformats.org/drawingml/2006/table">
            <a:tbl>
              <a:tblPr/>
              <a:tblGrid>
                <a:gridCol w="8347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017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defTabSz="1219170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ПРЕДЛОЖЕНИЯ И РАЗРАБОТАНЫ ДОКУМЕНТЫ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808">
                <a:tc>
                  <a:txBody>
                    <a:bodyPr/>
                    <a:lstStyle/>
                    <a:p>
                      <a:pPr marL="31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часть 4 статьи 10.1 Федерального закона «Об аудиторской деятельности» в части расширения оснований проведения внеплановых проверок за устранением выявленных нарушений в случае вынесения меры воздействия в виде приостановления членства в СРО (одобрены Советом по аудиторской деятельности, Протокол от 28 марта 2019 № 46)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6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части 2  и 3 статьи 13 Федерального закона «Об аудиторской деятельности» в части обязанности аудиторской организации, индивидуального аудитора обеспечивать хранение документов (копий документов), полученных и (или) составленных в ходе оказания аудиторских услуг и прочих связанных с аудиторской деятельностью услуг (рассмотрены Рабочим органом Совета по аудиторской деятельности, протоколы от 23 мая 2019 г. № 87 и от 10 сентября 2019 г. № 90)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новую редакцию проекта федерального закона «О государственном контроле (надзоре) и муниципальном контроле в Российской Федерации» в части отнесения ВККР АО к видам контроля, на которые не распространяются положения данного федерального закона (направлены в Минэкономразвития России 30 мая 2019 г. и Минфин России 2 августа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921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контролю соблюдения законодательства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(одобрены Советом по аудиторской деятельности, протокол от 15 февраля 2019 г. № 45) 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666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по второму проекту отчета об оценке технического соответствия системы противодействия отмыванию денег и финансированию терроризма Российской Федерации Рекомендациям ФАТФ (направлена в Минфин России 25 февраля 2019 г.)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по проекту отчета об эффективности российской системы ПОД/ФТ и техническом соответствии (направлена в Минфин России 24 мая 2019 года)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666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дополнений в Классификатор нарушений и недостатков, выявляемых в ходе внешнего контроля качества работы аудиторских организаций, аудиторов в связи с принятием новой редакции Кодекса профессиональной этики аудиторов и внесением изменений в Федеральный закон от 7 августа 2001 г. № 115-ФЗ «О противодействии легализации (отмыванию) доходов, полученных преступным путем, и финансированию терроризма» (направлены в Минфин России 13 августа 2019 года)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588051"/>
                  </a:ext>
                </a:extLst>
              </a:tr>
              <a:tr h="3931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Стратегии развития аудиторской деятельности на период до 2025 года (направлен в Минфин России 13 сентября 2019 года)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12080"/>
                  </a:ext>
                </a:extLst>
              </a:tr>
              <a:tr h="760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Административного регламента  осуществления Федеральным казначейством государственной функции по внешнему контролю качества работы аудиторских организаций, проводящий обязательный аудит бухгалтерской (финансовой) отчетности организаций, указанных в части 3 статьи 5 Федерального закона «Об аудиторской деятельности» (находится в стадии согласования)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0966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7481" y="-86610"/>
            <a:ext cx="779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87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ПО СОВЕРШЕНСТВОВАНИЮ НОРМАТИВНОГО ПРАВОВОГО РЕГУЛИРОВАНИЯ АУДИТОРСКОЙ ДЕЯТЕЛЬНОСТИ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В МЕРОПРИЯТИЯХ ПО ДАННОМУ НАПРАВЛЕНИЮ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27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444059" y="-7421"/>
            <a:ext cx="9757272" cy="6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К МЕЖДУНАРОДНОЙ ОЦЕНКЕ ЭФФЕКТИВНОСТИ </a:t>
            </a:r>
          </a:p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НАЦИОНАЛЬНОЙ СИСТЕМЫ В СФЕРЕ ПРОТИВОДЕЙСТВИЯ ЛЕГАЛИЗАЦИИ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ОТМЫВАНИЯ) </a:t>
            </a:r>
            <a:b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ДОХОДОВ, ПОЛУЧЕННЫХ ПРЕСТУПНЫМ ПУТЕМ, И ФИНАНСИРОВАНИЯ ТЕРРОРИЗМА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98784" y="4379872"/>
            <a:ext cx="11773628" cy="1170362"/>
          </a:xfrm>
          <a:prstGeom prst="rect">
            <a:avLst/>
          </a:prstGeom>
          <a:solidFill>
            <a:srgbClr val="D2DEE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2730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марта 2019 года состоялась встреча представителей Казначейства России, Минфина России и СРО аудиторов с командой оценщиков Группы разработки финансовых мер по борьбе с отмыванием денег (ФАТФ) в рамках проведения 4 раунда взаимных оценок ФАТФ (в части надзора за аудиторской деятельностью</a:t>
            </a: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730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Группа оценщиков ФАТФ провела встречи с представителями надзорных органов и профессий в городах Санкт-Петербурге, Новосибирске и Нижнем Новгороде </a:t>
            </a:r>
            <a:b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 11 по 19 марта 2019 года)  </a:t>
            </a: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30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отчета о прохождении </a:t>
            </a: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Российской Федерацией четвертого раунда взаимных оценок ФАТФ представлен России в мае 2019 года</a:t>
            </a:r>
          </a:p>
          <a:p>
            <a:pPr marL="2730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Представителями Российской Федерации изучен проект отчета и </a:t>
            </a: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подготовлена информация </a:t>
            </a: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дополнительным вопросам оценщиков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98784" y="681061"/>
            <a:ext cx="11747887" cy="36399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рамках подготовки к оценке эффективности национальной системы ПОД/ФТ (противодействия отмыванию доходов, полученных преступным путем, и финансированию терроризма) в области аудиторской деятельности Федеральным казначейством совместно с Минфином России и </a:t>
            </a:r>
            <a:r>
              <a:rPr kumimoji="0" lang="ru-RU" sz="11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Росфинмониторингом</a:t>
            </a: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проведены следующие </a:t>
            </a: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осуществляет деятельность Рабочая группа по вопросам вовлеченности аудиторских организаций в предстоящую оценку ФАТФ и соблюдения ими требований Федерального закона от 7 августа 2001 г. № 115-ФЗ «О противодействии легализации (отмыванию) доходов, полученных преступным путем, и финансированию терроризма» </a:t>
            </a:r>
            <a:endParaRPr kumimoji="0" lang="en-US" sz="11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Подготовлены предложения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законопроект «О внесении изменений в Федеральный закон «О противодействии легализации (отмыванию) доходов, полученных преступным путем, и финансированию терроризма» и статью 13 Федерального закона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аудиторской деятельности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в соответствии с которым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аудиторов возложена обязанность по использованию личного кабинета на официальном сайте </a:t>
            </a:r>
            <a:r>
              <a:rPr kumimoji="0" lang="ru-RU" sz="11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Росфинмониторинга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уведомлению уполномоченного органа о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возникновении любых оснований полагать, что сделки или финансовые операции </a:t>
            </a:r>
            <a:r>
              <a:rPr kumimoji="0" lang="ru-RU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аудируемого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лица могли или могут быть осуществлены в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целях ОД/ФТ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 участие в проведении НОР и СОР в сфере аудиторской деятельности (сформированы и согласованы показатели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оценки ФАТФ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проведена самооценка)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Проведены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межрегиональные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семинары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вопросам ПОД/ФТ для аудиторских организаций и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инспекторов (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участием </a:t>
            </a:r>
            <a:r>
              <a:rPr kumimoji="0" lang="ru-RU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Росфинмониторинга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Минфина России и СРО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аудиторов)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Подготовлены проекты методических рекомендаций по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рассмотрению аудиторскими организациями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индивидуальными аудиторами при оказании аудиторских услуг рисков легализации (отмывания) доходов, полученных преступным путем,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финансирования терроризма (одобрены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САД (протокол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14 декабря 2018 г. № 43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))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по осуществлению контроля соблюдения аудиторскими организациями и индивидуальными аудиторами законодательства Российской Федерации о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ПОД/ФТ и ФРОМУ (одобрены САД (протокол от 15 февраля 2019 г. № 45))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Утверждены Правила осуществления контроля соблюдения аудиторскими организациями, проводящими аудит ОЗХС, законодательства о ПОД/ФТ и ФРОМУ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Подготовлена информация в части деятельности Федерального казначейства по Вопроснику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эффективности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ПОД/ФТ и техническому соответствию системы ПОД/ФТ рекомендациям ФАТФ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Осуществлена деятельность по анализу сведений, характеризующих эффективность национальной системы ПОД/ФТ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 обмен информацией о </a:t>
            </a:r>
            <a:r>
              <a:rPr kumimoji="0" lang="ru-RU" sz="11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бенефициарных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ладельцах проверяемых аудиторских организаций с </a:t>
            </a:r>
            <a:r>
              <a:rPr kumimoji="0" lang="ru-RU" sz="11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Росфинмониторингом</a:t>
            </a:r>
            <a:endParaRPr kumimoji="0" lang="ru-RU" sz="11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 сбор и анализ информации по соблюдению аудиторскими организациями требований законодательства в сфере ПОД/ФТ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28573"/>
              </p:ext>
            </p:extLst>
          </p:nvPr>
        </p:nvGraphicFramePr>
        <p:xfrm>
          <a:off x="198784" y="5600152"/>
          <a:ext cx="11773627" cy="69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8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8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230">
                  <a:extLst>
                    <a:ext uri="{9D8B030D-6E8A-4147-A177-3AD203B41FA5}">
                      <a16:colId xmlns:a16="http://schemas.microsoft.com/office/drawing/2014/main" xmlns="" val="1490747897"/>
                    </a:ext>
                  </a:extLst>
                </a:gridCol>
              </a:tblGrid>
              <a:tr h="27339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Нарушения законодательства Российской Федерации в сфере ПОД/ФТ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712991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184287" y="6327396"/>
            <a:ext cx="11811786" cy="485780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93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использование аудиторскими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организациями функционала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</a:t>
            </a:r>
            <a:r>
              <a:rPr kumimoji="0" lang="ru-RU" sz="13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ичного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кабинета» на официальном сайте </a:t>
            </a:r>
            <a:r>
              <a:rPr kumimoji="0" lang="ru-RU" sz="13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Росфинмониторинга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осуществления аудиторской деятельности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962" y="6167635"/>
            <a:ext cx="13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1615"/>
            <a:ext cx="791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САМОРЕГУЛИРУЕМЫМИ ОРГАНИЗАЦИЯМИ </a:t>
            </a:r>
            <a:b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ОСУЩЕСТВЛЕНИИ ВНЕШНЕГО КОНТРОЛЯ КАЧЕСТВА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44" y="979512"/>
            <a:ext cx="5826991" cy="565695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СУЩЕСТВУЮЩИЕ НАПРАВЛЕНИЯ ВЗАИМОДЕЙСТВИЯ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891" y="1309948"/>
            <a:ext cx="5632544" cy="3575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 по организации ВККР аудиторских организаций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73091" y="979514"/>
            <a:ext cx="5712794" cy="5656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ПУТИ СОВЕРШЕНСТВОВАНИЯ ВЗАИМОДЕЙСТВИЯ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67891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ФАТФ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93165" y="1294103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информацией о заявлениях о выходе из состава членов СРО аудиторов (в целях сокращения количества уклоняющихся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ВККР АО);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информацией о планах проверок (в целях избегания дублирования проверок)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00719" y="2299908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мнениями по различным вопросам ВККР АО в целях его совершенствования, совместного анализа практики осуществления ВККР АО, работы по предупреждению нарушений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00719" y="3329437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комплексных обучающих программ семинаров и лекций, направленных на предотвращение нарушений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00719" y="4335769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Единообразные требования к качеству аудиторских услуг и иной деятельности, осуществляемой аудиторскими организациями;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493165" y="5342032"/>
            <a:ext cx="5457538" cy="95328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Объективное обсуждение результатов выявленных нарушений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Функционирование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Комиссий в Управлениях Федерального казначейства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обеспечения единообразной, открытой и объективной практики применения мер воздействия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81764" y="1840365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подготовке классификатора нарушений, выявляемых при осуществлении ВККР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975220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обобщению правоприменительной практики и осуществлению методологической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6224" y="2911990"/>
            <a:ext cx="5644211" cy="37610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Комиссия по рассмотрению результатов ВККР аудиторских организаций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56224" y="3288093"/>
            <a:ext cx="5632545" cy="56343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истекшем периоде 2019 года Федеральным казначейством и его территориальными органами с участием СРО рассмотрены результаты внешних проверок качества </a:t>
            </a: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</a:t>
            </a: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аудиторских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организаций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224" y="3900870"/>
            <a:ext cx="5632544" cy="4655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Совместное проведение мероприятий, семинаров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56224" y="4366389"/>
            <a:ext cx="5620879" cy="2193161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Конференция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тему: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«Внешний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качества аудиторской деятельности: проблемы и перспективы. Взаимодействие аудиторского сообщества с государственными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органами»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Круглый стол «Совершенствование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механизмов противодействия легализации (отмыванию) денежных средств, приобретенных незаконным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путем»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командой оценщиков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разработки финансовых мер по борьбе с отмыванием денег (ФАТФ) в рамках проведения 4 раунда взаимных оценок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ФАТФ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научно-практическая конференция на тему: «Кодекс этики – основа профессии бухгалтера и аудитора: вызовы и возможности»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 представителей Казначейства России и СРО аудиторов с представителями Международной федерации бухгалтеров и Института дипломированных бухгалтеров Англии и Уэльса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Практические конференции СРО РСА на тему «Российский аудит в современных условиях. Актуальные вопросы аудиторской практики»</a:t>
            </a: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31" idx="2"/>
            <a:endCxn id="40" idx="0"/>
          </p:cNvCxnSpPr>
          <p:nvPr/>
        </p:nvCxnSpPr>
        <p:spPr>
          <a:xfrm>
            <a:off x="2984163" y="1667517"/>
            <a:ext cx="4376" cy="172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4" idx="0"/>
          </p:cNvCxnSpPr>
          <p:nvPr/>
        </p:nvCxnSpPr>
        <p:spPr>
          <a:xfrm flipH="1" flipV="1">
            <a:off x="1074665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889860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4666" y="1753941"/>
            <a:ext cx="38151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5" b="81647"/>
          <a:stretch/>
        </p:blipFill>
        <p:spPr bwMode="auto">
          <a:xfrm>
            <a:off x="-5820" y="10203"/>
            <a:ext cx="4369098" cy="94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01"/>
          <p:cNvSpPr txBox="1">
            <a:spLocks noChangeArrowheads="1"/>
          </p:cNvSpPr>
          <p:nvPr/>
        </p:nvSpPr>
        <p:spPr bwMode="auto">
          <a:xfrm>
            <a:off x="4210273" y="56539"/>
            <a:ext cx="7856777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КОНФЕРЕНЦИЯ 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«ИЗМЕНЯЮЩИЙСЯ МИР АУДИТА: ВЫЗОВЫ И ВОЗМОЖНОСТИ»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84287" y="960961"/>
            <a:ext cx="11811786" cy="755728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период с 25 по 26 июля 2019 года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базе Управления Федерального казначейства по Приморскому краю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Владивостоке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конференция «Изменяющийся мир аудита: вызовы и возможности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 (материалы конференции размещены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официальном сайте Федерального казначейства в информационно-телекоммуникационной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сети «Интернет»)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84287" y="1834459"/>
            <a:ext cx="11811786" cy="1775643"/>
          </a:xfrm>
          <a:prstGeom prst="rect">
            <a:avLst/>
          </a:prstGeom>
          <a:solidFill>
            <a:srgbClr val="D2DEEF">
              <a:alpha val="8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2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Министерства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 Китайской Народной 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Министерства финансов Республики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Узбекистан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Всемирного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банка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Международног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форума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независимых регуляторов аудиторской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 (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IFIAR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4138" marR="0" lvl="0" indent="-841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Совета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надзору за аудиторской деятельностью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Японии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(CPAAOB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Совета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надзору за стандартами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бухгалтерского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учета и аудита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Греции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(HAASOB)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аудиторского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надзора Федеративной Республики Германия (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AOB)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Комитета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стандартам этики бухгалтеров и аудиторов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IESBA)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939" y="1971183"/>
            <a:ext cx="11670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конференции приняли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том числе представители следующих иностранных регуляторов и организаций: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84287" y="3737016"/>
            <a:ext cx="11811786" cy="168429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81000"/>
                </a:schemeClr>
              </a:gs>
              <a:gs pos="50000">
                <a:schemeClr val="bg1">
                  <a:lumMod val="95000"/>
                  <a:alpha val="81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рамках международной конференции обсуждались следующие вопросы: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Роль и значение аудита в развитии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Общемировые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тенденции развития аудиторской деятельности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Актуальные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регулирования и надзора за аудиторской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деятельностью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Концептуальные основы развития аудиторской деятельности 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аспекты осуществления аудиторской деятельности в Российской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Федерации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Практические аспекты и дискуссионные вопросы аудиторской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Этические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как основа развития профессии 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аспекты применения информационных технологий и надзорная деятельность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условиях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цифровизации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Тенденции развития аудиторской деятельности в условиях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цифровизации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6725" y="6538917"/>
            <a:ext cx="340651" cy="3190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84287" y="5583865"/>
            <a:ext cx="11811786" cy="696608"/>
          </a:xfrm>
          <a:prstGeom prst="rect">
            <a:avLst/>
          </a:prstGeom>
          <a:solidFill>
            <a:srgbClr val="D2DEEF">
              <a:alpha val="81176"/>
            </a:srgbClr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Особое внимание в ходе конференции было уделено использованию новых технологий в аудите, роботизации аудита,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кибербезопасности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также программному обеспечению, применяемому в ходе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аудита. По данным вопросам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выступили представители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крупных международных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аудиторских сетей и аудиторских организаций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3" grpId="0"/>
      <p:bldP spid="2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5" b="81647"/>
          <a:stretch/>
        </p:blipFill>
        <p:spPr bwMode="auto">
          <a:xfrm>
            <a:off x="-5820" y="-153315"/>
            <a:ext cx="4369098" cy="94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01"/>
          <p:cNvSpPr txBox="1">
            <a:spLocks noChangeArrowheads="1"/>
          </p:cNvSpPr>
          <p:nvPr/>
        </p:nvSpPr>
        <p:spPr bwMode="auto">
          <a:xfrm>
            <a:off x="4210273" y="19963"/>
            <a:ext cx="7856777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КОНФЕРЕНЦИЯ 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«ИЗМЕНЯЮЩИЙСЯ МИР АУДИТА: ВЫЗОВЫ И ВОЗМОЖНОСТИ»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44006" y="670022"/>
            <a:ext cx="4576556" cy="351397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Панельные дискуссии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693408" y="1042281"/>
            <a:ext cx="5373642" cy="90838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деятельности независимого органа надзора в области аудита и его взаимодействия с СРО аудиторов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сближения подходов в надзорной деятельности разных юрисдикций</a:t>
            </a:r>
          </a:p>
          <a:p>
            <a:pPr marL="182563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за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общемировым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4282" y="1995982"/>
            <a:ext cx="6381110" cy="86202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развития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АД.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аудиторской деятельности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обычаи делового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171450" algn="just">
              <a:spcBef>
                <a:spcPts val="300"/>
              </a:spcBef>
              <a:buFont typeface="Wingdings" panose="05000000000000000000" pitchFamily="2" charset="2"/>
              <a:buChar char="ü"/>
              <a:tabLst>
                <a:tab pos="265113" algn="l"/>
              </a:tabLst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аудиторских услуг 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аудиторскую профессию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юрисдикциях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693408" y="1995980"/>
            <a:ext cx="5381777" cy="86202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2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престижа профессии аудитора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наличия стратегических документов для устойчивого развития АД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разработки и применения национальных стандартов аудита</a:t>
            </a:r>
          </a:p>
          <a:p>
            <a:pPr marL="265113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 на потребности клиентов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привлечению в профессию молодых профессиональных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4284" y="1042282"/>
            <a:ext cx="6381108" cy="9083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законодательства об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</a:p>
          <a:p>
            <a:pPr marL="182563" indent="-182563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</a:p>
          <a:p>
            <a:pPr marL="182563" indent="-182563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ВККР АО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проведения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ВККР АО</a:t>
            </a:r>
          </a:p>
          <a:p>
            <a:pPr marL="268288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надзорного органа,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аудиторов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аудиторских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268288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юрисдикциях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282" y="2911426"/>
            <a:ext cx="6381110" cy="11759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СРО аудиторов 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регулирования вопросов аудиторской тайны и конфиденциальности данных в условиях развития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и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аудита</a:t>
            </a:r>
          </a:p>
          <a:p>
            <a:pPr marL="268288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МСА к планированию проверки раскрытия информации, документированию аудита и влияние нераскрытой информации на мнение аудитора в аудиторском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93408" y="2911423"/>
            <a:ext cx="5373642" cy="117594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консолидации аудиторской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путем унификации требований СРО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разработки методических документов определяющих порядок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 планирования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верификации электронной подписи при использовании предоставленного клиентом электронного документа и процедур формирования аудиторского файла после выдачи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91951" y="680743"/>
            <a:ext cx="4576556" cy="351397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Выводы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78" y="105768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регулирования и надзора за аудиторской деятельностью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378" y="19776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основы развития аудиторской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284" y="290171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аспекты и дискуссионные вопросы аудиторской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4282" y="4125996"/>
            <a:ext cx="6381110" cy="8026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АД.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как основополагающий принцип аудиторской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соблюдения кодекса этики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технологий на этические нормы поведения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этических аспектов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258" y="4096111"/>
            <a:ext cx="35654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требования как основа развития профессии 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693408" y="4125996"/>
            <a:ext cx="5381777" cy="80262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соблюдения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независимости как основополагающего принципа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анализа рисков несоблюдения этических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изучения опыта иностранных регуляторов и сближения подходов при проведении проверок соблюдения этических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4282" y="4985532"/>
            <a:ext cx="6381110" cy="84004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ИТ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искусственного интеллекта при осуществлении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иностранных юрисдикций в проведении проверок в области ИТ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lvl="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нарушений в области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ИТ.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использованием аудиторскими фирмами инструментов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284" y="496015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аспекты применения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и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надзорная деятельность в условиях </a:t>
            </a:r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693408" y="5003271"/>
            <a:ext cx="5373642" cy="839746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разрыва между крупными и мелкими аудиторскими организациями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развития ИТ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Сосредоточение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регуляторов аудиторской деятельности на анализе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влияния новых технологий на качество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изменение подходов проведения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693408" y="5869247"/>
            <a:ext cx="5373642" cy="961321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Смена вектора развития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аудиторской профессии в сторону развития аналитической работы и тестирования эффективности внутреннего контроля, предиктивных и аналитических инструментов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Возникновение потребности в новых компетенциях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аудиторов, таких как владение компьютерными технологиями и навыки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бизнес-аналитики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282" y="5869247"/>
            <a:ext cx="6381110" cy="9545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аудита в будущем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аудита в условиях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последствия автоматизации и роботизации аудиторского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цифрового аудиторского заключения в Российской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переподготовки аудиторских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4282" y="5834723"/>
            <a:ext cx="48188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аудиторской деятельности в условиях </a:t>
            </a:r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6725" y="6538917"/>
            <a:ext cx="340651" cy="3190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5" y="-142875"/>
            <a:ext cx="12668250" cy="7143750"/>
          </a:xfrm>
          <a:prstGeom prst="rect">
            <a:avLst/>
          </a:prstGeom>
        </p:spPr>
      </p:pic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5" b="80800"/>
          <a:stretch/>
        </p:blipFill>
        <p:spPr bwMode="auto">
          <a:xfrm>
            <a:off x="0" y="0"/>
            <a:ext cx="4288536" cy="98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"/>
            <a:ext cx="12197545" cy="2752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56966" r="78850"/>
          <a:stretch/>
        </p:blipFill>
        <p:spPr>
          <a:xfrm>
            <a:off x="55248" y="5817368"/>
            <a:ext cx="2578608" cy="950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0" y="5633345"/>
            <a:ext cx="2706624" cy="101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357" y="5749931"/>
            <a:ext cx="1752600" cy="1085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295" b="62926"/>
          <a:stretch/>
        </p:blipFill>
        <p:spPr>
          <a:xfrm>
            <a:off x="5545" y="4557401"/>
            <a:ext cx="12155975" cy="819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49740"/>
          <a:stretch/>
        </p:blipFill>
        <p:spPr>
          <a:xfrm>
            <a:off x="4824223" y="5550420"/>
            <a:ext cx="3355848" cy="1190625"/>
          </a:xfrm>
          <a:prstGeom prst="rect">
            <a:avLst/>
          </a:prstGeom>
        </p:spPr>
      </p:pic>
      <p:sp>
        <p:nvSpPr>
          <p:cNvPr id="12" name="TextBox 101"/>
          <p:cNvSpPr txBox="1">
            <a:spLocks noChangeArrowheads="1"/>
          </p:cNvSpPr>
          <p:nvPr/>
        </p:nvSpPr>
        <p:spPr bwMode="auto">
          <a:xfrm>
            <a:off x="406052" y="1051560"/>
            <a:ext cx="8463628" cy="5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ВЗАИМОДЕЙСТВИЯ С МЕЖДУНАРОДНЫМИ </a:t>
            </a:r>
          </a:p>
          <a:p>
            <a:pPr lvl="0"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РЕГУЛЯТОРАМИ АУДИТОРСКОЙ ДЕЯТЕЛЬНОСТИ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6855" y="2868112"/>
            <a:ext cx="11811786" cy="95535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93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настоящее время рассматривается вопрос о заключении соглашения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Советом по финансовой отчетности (регулятор аудиторской деятельности в Гонконге) и Советом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надзору за аудитом и бухгалтерским учетом в публичных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компаниях (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PCAOB)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(регулятор аудиторской деятельности в США). Также планируется проведение Федеральным казначейством совместной проверки с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PCAOB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272" y="2813519"/>
            <a:ext cx="131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5" b="81647"/>
          <a:stretch/>
        </p:blipFill>
        <p:spPr bwMode="auto">
          <a:xfrm>
            <a:off x="-5820" y="10203"/>
            <a:ext cx="4369098" cy="94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5"/>
            <a:ext cx="10515601" cy="784225"/>
          </a:xfrm>
          <a:prstGeom prst="rect">
            <a:avLst/>
          </a:prstGeom>
        </p:spPr>
        <p:txBody>
          <a:bodyPr lIns="91440" tIns="45720" rIns="91440" bIns="4572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None/>
            </a:pPr>
            <a:r>
              <a:rPr lang="ru-RU" sz="5067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54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004878" y="783679"/>
            <a:ext cx="8139794" cy="139581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tabLst>
                <a:tab pos="21590" algn="l"/>
                <a:tab pos="201930" algn="l"/>
              </a:tabLs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квартале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типовых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нарушениях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сфере ПОД/ФТ, выявляемых в ходе внешнего контроля качества работы аудиторских 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002128" y="2213632"/>
            <a:ext cx="8142629" cy="144444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250828"/>
            <a:ext cx="7903029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СОВЕТА ПО ОРГАНИЗАЦИИ ВНЕШНЕГО КОНТРОЛЯ КАЧЕСТВА РАБОТЫ АУДИТОРСКИХ ОРГАНИЗАЦИЙ НА 2019 ГОД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92513" y="3705224"/>
            <a:ext cx="8152544" cy="146393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21590" algn="l"/>
                <a:tab pos="20193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Третье заседание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за 9 месяцев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с международными регуляторами аудиторской деятельности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004877" y="5243804"/>
            <a:ext cx="8139795" cy="148818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ВККР АО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аудиторов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работы Совета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 2020 год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4021" y="6412906"/>
            <a:ext cx="340651" cy="319083"/>
          </a:xfrm>
          <a:ln>
            <a:noFill/>
          </a:ln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3"/>
          <a:stretch/>
        </p:blipFill>
        <p:spPr bwMode="auto">
          <a:xfrm>
            <a:off x="-6473" y="1306838"/>
            <a:ext cx="3959972" cy="5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2" y="3972410"/>
            <a:ext cx="3815441" cy="6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51" y="1930570"/>
            <a:ext cx="3638746" cy="20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2120248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1" y="6403009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5273" y="951009"/>
            <a:ext cx="11765053" cy="525842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EA9584-6FC9-446B-89E9-C9D48C4D1663}" type="slidenum">
              <a:rPr lang="ru-RU" b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2472612" y="58932"/>
            <a:ext cx="9582081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ОРГАНИЗАЦИИ ВНЕШНЕГО КОНТРОЛЯ КАЧЕСТВА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558" y="4184811"/>
            <a:ext cx="6559019" cy="165921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 аудиторов, Федеральной службой по финансовому мониторингу и Министерством финансов Российской Федерации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15 сентября 2019 года проработать вопрос о проверке исполнения аудиторскими организациями требований законодательства ПОД/ФТ/ФРОМУ с учетом требований Федерального закона от 18 марта 2019 г. № 33-ФЗ «О внесении изменений в статьи 7 и 7.1 Федерального закона «О противодействии легализации (отмыванию) доходов, полученных преступным путем, и финансированию терроризма» и статьи 7 и 10 Федерального закона «О национальной платежной системе» в ходе внешнего контроля качества работы аудиторских организаций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483" y="3167813"/>
            <a:ext cx="6551167" cy="7586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над дополнениями Классификатора нарушений и недостатков, выявляемых в ходе внешнего контроля качества работы аудиторских организаций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аудиторов (протокол от 25 июня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12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120" y="1182256"/>
            <a:ext cx="6551166" cy="17712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международной конференции «Изменяющийся мир аудита: вызовы и возможности», которая будет проходить в городе Владивосток в период с 25 по 26 июля 2019 года, представить для обсуждения предложения в стратегию развития аудиторской деятельности в Российской Федерации на период до 2025 года (протокол от 25 июня 2019 г. № 12)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96346" y="1182256"/>
            <a:ext cx="4520532" cy="1771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стратегии развития аудиторской деятельности в Российской Федерации на период до 2025 года были обсуждены на панельной дискуссии «Концептуальные основы развития аудиторской деятельности» в рамках Международной конференции «Изменяющийся мир аудита: вызовы и возможности», которая прошла в период с 25 по 26 июля </a:t>
            </a:r>
            <a:b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в городе Владивосток </a:t>
            </a:r>
            <a:b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Стратегии направлен в Минфин России, письмо </a:t>
            </a:r>
            <a:b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сентября 2019 г. № 19-00-07/19734) </a:t>
            </a:r>
            <a:endParaRPr lang="ru-RU" sz="12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6809567" y="2041545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63652" y="3150483"/>
            <a:ext cx="4520531" cy="2706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по внесению изменений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Классификатор нарушений и недостатков, выявляемых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внешнего контроля качества работы аудиторских организаций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аудиторов в связи с принятием новой редакции Кодекса профессиональной этики аудиторов и внесением изменений в Федеральный закон от 7 августа 2001 г.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115-ФЗ «О противодействии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легализации (отмыванию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доходов, полученных преступным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терроризма»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Минфин России 13 августа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759679" y="4882119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6773064" y="3407803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20621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осуществления Федеральным казначейством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функции по внешнему контролю качества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2019 года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1 октября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63867965"/>
              </p:ext>
            </p:extLst>
          </p:nvPr>
        </p:nvGraphicFramePr>
        <p:xfrm>
          <a:off x="428343" y="831671"/>
          <a:ext cx="12000955" cy="340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98884" y="2774950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00685" y="3279458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888341" y="2667000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88341" y="3253580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93882" y="2727803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89118" y="3288084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693803" y="2888642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691739" y="3234992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862484" y="2576512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860102" y="3089857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757080" y="2470150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757080" y="3062107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653053" y="2532258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0544704" y="3061133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653053" y="3089856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0544704" y="2699017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84541"/>
          <a:stretch/>
        </p:blipFill>
        <p:spPr bwMode="auto">
          <a:xfrm>
            <a:off x="0" y="0"/>
            <a:ext cx="4124739" cy="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757427" y="1621561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757427" y="1621561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8699" y="682198"/>
            <a:ext cx="492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ПЛАНОВЫЕ И ВНЕПЛАНОВЫЕ ПРОВЕРКИ ВККР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267613" y="92008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ОСУЩЕСТВЛЕНИЯ ФЕДЕРАЛЬНЫМ КАЗНАЧЕЙСТВОМ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ФУНКЦИИ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ВНЕШНЕМУ КОНТРОЛЮ КАЧЕСТВА РАБОТЫ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АУДИТОРСКИХ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ОРГАНИЗАЦИЙ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-2018 ГОДАХ И ИСТЕКШЕМ ПЕРИОДЕ 2019 ГОДА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95695" y="4059073"/>
            <a:ext cx="44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ВЫНЕСЕННЫЕ МЕРЫ ВОЗДЕЙСТВИЯ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1089869" y="4529803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5753" y="4311459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833688" y="4407553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814961" y="4997890"/>
            <a:ext cx="72232" cy="47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771448" y="4997890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H="1">
            <a:off x="4900535" y="5367483"/>
            <a:ext cx="61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Прямоугольник 144"/>
          <p:cNvSpPr/>
          <p:nvPr/>
        </p:nvSpPr>
        <p:spPr>
          <a:xfrm>
            <a:off x="6858080" y="4048335"/>
            <a:ext cx="492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 ВККР АО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1210586" y="6155035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722431" y="617269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224751" y="617429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698496" y="6152458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36543" y="3382893"/>
            <a:ext cx="61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10246" y="3375546"/>
            <a:ext cx="61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6405" y="3387238"/>
            <a:ext cx="61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68188" y="3381393"/>
            <a:ext cx="61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6513" y="3141881"/>
            <a:ext cx="993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Составлено протоколов об АП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59621" y="2773948"/>
            <a:ext cx="107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Вынесено мер воздействия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0" name="Диаграмма 179"/>
          <p:cNvGraphicFramePr/>
          <p:nvPr>
            <p:extLst>
              <p:ext uri="{D42A27DB-BD31-4B8C-83A1-F6EECF244321}">
                <p14:modId xmlns:p14="http://schemas.microsoft.com/office/powerpoint/2010/main" val="1254741816"/>
              </p:ext>
            </p:extLst>
          </p:nvPr>
        </p:nvGraphicFramePr>
        <p:xfrm>
          <a:off x="7252613" y="1272292"/>
          <a:ext cx="2196000" cy="380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6" name="Прямоугольник 195"/>
          <p:cNvSpPr/>
          <p:nvPr/>
        </p:nvSpPr>
        <p:spPr>
          <a:xfrm>
            <a:off x="8157066" y="2643143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7785583" y="3136246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V="1">
            <a:off x="8649183" y="2937808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7782242" y="3310147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V="1">
            <a:off x="8645842" y="3111709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8019535" y="3069730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8029383" y="3234362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2420" y="3724688"/>
            <a:ext cx="153760" cy="135722"/>
          </a:xfrm>
          <a:prstGeom prst="rect">
            <a:avLst/>
          </a:prstGeom>
          <a:solidFill>
            <a:srgbClr val="839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1" name="Диаграмма 180"/>
          <p:cNvGraphicFramePr/>
          <p:nvPr>
            <p:extLst>
              <p:ext uri="{D42A27DB-BD31-4B8C-83A1-F6EECF244321}">
                <p14:modId xmlns:p14="http://schemas.microsoft.com/office/powerpoint/2010/main" val="2256929189"/>
              </p:ext>
            </p:extLst>
          </p:nvPr>
        </p:nvGraphicFramePr>
        <p:xfrm>
          <a:off x="10070285" y="2050842"/>
          <a:ext cx="2196000" cy="244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7" name="Прямоугольник 196"/>
          <p:cNvSpPr/>
          <p:nvPr/>
        </p:nvSpPr>
        <p:spPr>
          <a:xfrm>
            <a:off x="10963871" y="2886266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>
          <a:xfrm flipV="1">
            <a:off x="10640412" y="3182582"/>
            <a:ext cx="759772" cy="8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V="1">
            <a:off x="11429209" y="2995228"/>
            <a:ext cx="242617" cy="1776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/>
          <p:cNvSpPr/>
          <p:nvPr/>
        </p:nvSpPr>
        <p:spPr>
          <a:xfrm>
            <a:off x="10824853" y="3238682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10822037" y="3122107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 flipV="1">
            <a:off x="10634122" y="3315270"/>
            <a:ext cx="759772" cy="8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11422919" y="3127916"/>
            <a:ext cx="242617" cy="1776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1841102" y="3652199"/>
            <a:ext cx="2222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Запланированные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158358" y="3734880"/>
            <a:ext cx="153760" cy="135722"/>
          </a:xfrm>
          <a:prstGeom prst="rect">
            <a:avLst/>
          </a:prstGeom>
          <a:solidFill>
            <a:srgbClr val="B2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4317040" y="3662391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плановые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053851" y="3724443"/>
            <a:ext cx="153760" cy="135722"/>
          </a:xfrm>
          <a:prstGeom prst="rect">
            <a:avLst/>
          </a:prstGeom>
          <a:solidFill>
            <a:srgbClr val="F19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7212533" y="3651954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внеплановые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2" name="Диаграмма 131"/>
          <p:cNvGraphicFramePr/>
          <p:nvPr>
            <p:extLst>
              <p:ext uri="{D42A27DB-BD31-4B8C-83A1-F6EECF244321}">
                <p14:modId xmlns:p14="http://schemas.microsoft.com/office/powerpoint/2010/main" val="1940142700"/>
              </p:ext>
            </p:extLst>
          </p:nvPr>
        </p:nvGraphicFramePr>
        <p:xfrm>
          <a:off x="1461111" y="1390187"/>
          <a:ext cx="2196000" cy="360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2" name="Прямая соединительная линия 191"/>
          <p:cNvCxnSpPr/>
          <p:nvPr/>
        </p:nvCxnSpPr>
        <p:spPr>
          <a:xfrm>
            <a:off x="1995644" y="3060417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flipV="1">
            <a:off x="2859244" y="2861979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 193"/>
          <p:cNvSpPr/>
          <p:nvPr/>
        </p:nvSpPr>
        <p:spPr>
          <a:xfrm>
            <a:off x="2374607" y="2685277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>
            <a:off x="1991437" y="3303727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V="1">
            <a:off x="2855037" y="3105289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2202547" y="3042674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2226286" y="3244618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9" name="Диаграмма 178"/>
          <p:cNvGraphicFramePr/>
          <p:nvPr>
            <p:extLst>
              <p:ext uri="{D42A27DB-BD31-4B8C-83A1-F6EECF244321}">
                <p14:modId xmlns:p14="http://schemas.microsoft.com/office/powerpoint/2010/main" val="3915201327"/>
              </p:ext>
            </p:extLst>
          </p:nvPr>
        </p:nvGraphicFramePr>
        <p:xfrm>
          <a:off x="4356862" y="1027054"/>
          <a:ext cx="2196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5" name="Прямоугольник 194"/>
          <p:cNvSpPr/>
          <p:nvPr/>
        </p:nvSpPr>
        <p:spPr>
          <a:xfrm>
            <a:off x="5246414" y="2599761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" name="Прямая соединительная линия 204"/>
          <p:cNvCxnSpPr/>
          <p:nvPr/>
        </p:nvCxnSpPr>
        <p:spPr>
          <a:xfrm>
            <a:off x="4891114" y="3154728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V="1">
            <a:off x="5754714" y="2956290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Прямоугольник 206"/>
          <p:cNvSpPr/>
          <p:nvPr/>
        </p:nvSpPr>
        <p:spPr>
          <a:xfrm>
            <a:off x="5098724" y="3132180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871239" y="3002009"/>
            <a:ext cx="124966" cy="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69430" y="3348596"/>
            <a:ext cx="124966" cy="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5186339" y="4905604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H="1" flipV="1">
            <a:off x="4957685" y="5365102"/>
            <a:ext cx="39675" cy="50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882047" y="3369897"/>
            <a:ext cx="841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5745647" y="3171459"/>
            <a:ext cx="262731" cy="187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5740177" y="3402391"/>
            <a:ext cx="124966" cy="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743550" y="3275794"/>
            <a:ext cx="387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4" name="Диаграмма 133"/>
          <p:cNvGraphicFramePr/>
          <p:nvPr>
            <p:extLst>
              <p:ext uri="{D42A27DB-BD31-4B8C-83A1-F6EECF244321}">
                <p14:modId xmlns:p14="http://schemas.microsoft.com/office/powerpoint/2010/main" val="2317250"/>
              </p:ext>
            </p:extLst>
          </p:nvPr>
        </p:nvGraphicFramePr>
        <p:xfrm>
          <a:off x="158732" y="4091307"/>
          <a:ext cx="6509510" cy="358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4" name="Диаграмма 143"/>
          <p:cNvGraphicFramePr/>
          <p:nvPr>
            <p:extLst>
              <p:ext uri="{D42A27DB-BD31-4B8C-83A1-F6EECF244321}">
                <p14:modId xmlns:p14="http://schemas.microsoft.com/office/powerpoint/2010/main" val="1427738299"/>
              </p:ext>
            </p:extLst>
          </p:nvPr>
        </p:nvGraphicFramePr>
        <p:xfrm>
          <a:off x="6267802" y="4223134"/>
          <a:ext cx="6169434" cy="308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857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0" grpId="0"/>
      <p:bldP spid="16" grpId="0"/>
      <p:bldP spid="20" grpId="0"/>
      <p:bldP spid="135" grpId="0"/>
      <p:bldP spid="136" grpId="0"/>
      <p:bldP spid="137" grpId="0"/>
      <p:bldP spid="138" grpId="0"/>
      <p:bldP spid="145" grpId="0"/>
      <p:bldP spid="146" grpId="0"/>
      <p:bldP spid="147" grpId="0"/>
      <p:bldP spid="148" grpId="0"/>
      <p:bldP spid="149" grpId="0"/>
      <p:bldP spid="86" grpId="0"/>
      <p:bldP spid="25" grpId="0"/>
      <p:bldP spid="26" grpId="0"/>
      <p:bldP spid="27" grpId="0"/>
      <p:bldP spid="28" grpId="0"/>
      <p:bldP spid="53" grpId="0"/>
      <p:bldP spid="61" grpId="0"/>
      <p:bldGraphic spid="180" grpId="0">
        <p:bldAsOne/>
      </p:bldGraphic>
      <p:bldP spid="196" grpId="0"/>
      <p:bldP spid="213" grpId="0"/>
      <p:bldP spid="214" grpId="0"/>
      <p:bldP spid="2" grpId="0" animBg="1"/>
      <p:bldGraphic spid="181" grpId="0">
        <p:bldAsOne/>
      </p:bldGraphic>
      <p:bldP spid="197" grpId="0"/>
      <p:bldP spid="223" grpId="0"/>
      <p:bldP spid="224" grpId="0"/>
      <p:bldP spid="133" grpId="0"/>
      <p:bldP spid="152" grpId="0" animBg="1"/>
      <p:bldP spid="153" grpId="0"/>
      <p:bldP spid="154" grpId="0" animBg="1"/>
      <p:bldP spid="155" grpId="0"/>
      <p:bldGraphic spid="132" grpId="0">
        <p:bldAsOne/>
      </p:bldGraphic>
      <p:bldP spid="194" grpId="0"/>
      <p:bldP spid="200" grpId="0"/>
      <p:bldP spid="202" grpId="0"/>
      <p:bldGraphic spid="179" grpId="0">
        <p:bldAsOne/>
      </p:bldGraphic>
      <p:bldP spid="195" grpId="0"/>
      <p:bldP spid="207" grpId="0"/>
      <p:bldP spid="139" grpId="0"/>
      <p:bldP spid="91" grpId="0"/>
      <p:bldGraphic spid="134" grpId="0">
        <p:bldAsOne/>
      </p:bldGraphic>
      <p:bldGraphic spid="14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1825829"/>
              </p:ext>
            </p:extLst>
          </p:nvPr>
        </p:nvGraphicFramePr>
        <p:xfrm>
          <a:off x="257175" y="1098255"/>
          <a:ext cx="12191999" cy="316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11408386"/>
              </p:ext>
            </p:extLst>
          </p:nvPr>
        </p:nvGraphicFramePr>
        <p:xfrm>
          <a:off x="1060156" y="3894362"/>
          <a:ext cx="3996559" cy="319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7" name="Прямая соединительная линия 96"/>
          <p:cNvCxnSpPr/>
          <p:nvPr/>
        </p:nvCxnSpPr>
        <p:spPr>
          <a:xfrm>
            <a:off x="1733724" y="5051180"/>
            <a:ext cx="78415" cy="131564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827167" y="4217757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43027" y="4546692"/>
            <a:ext cx="147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84541"/>
          <a:stretch/>
        </p:blipFill>
        <p:spPr bwMode="auto">
          <a:xfrm>
            <a:off x="0" y="0"/>
            <a:ext cx="4124739" cy="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368143" y="230117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368143" y="230117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3123" y="725793"/>
            <a:ext cx="1028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ПЛАНОВЫЕ И ВНЕПЛАНОВЫЕ ПРОВЕРКИ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73972" y="2971273"/>
            <a:ext cx="911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83538" y="2949382"/>
            <a:ext cx="1156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13723" y="2918776"/>
            <a:ext cx="130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9755" y="2911934"/>
            <a:ext cx="11885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16832" y="2912032"/>
            <a:ext cx="12336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92634" y="2910186"/>
            <a:ext cx="1117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09905" y="2919711"/>
            <a:ext cx="11788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12292" y="2919711"/>
            <a:ext cx="1412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615277" y="2912032"/>
            <a:ext cx="1412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57113" y="2920274"/>
            <a:ext cx="1110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692018" y="4462021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6350" y="4465727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044259" y="4965416"/>
            <a:ext cx="323666" cy="190435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59738" y="4965368"/>
            <a:ext cx="1068606" cy="14856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57359" y="5571352"/>
            <a:ext cx="336007" cy="152328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88603" y="5572712"/>
            <a:ext cx="1208109" cy="13496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90701" y="5152379"/>
            <a:ext cx="169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197524" y="5612143"/>
            <a:ext cx="1901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4254940" y="6041962"/>
            <a:ext cx="1750555" cy="14855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801182" y="6380064"/>
            <a:ext cx="176192" cy="160400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3967850" y="6541420"/>
            <a:ext cx="1984894" cy="5684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3938227" y="6124530"/>
            <a:ext cx="203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2637261" y="6656639"/>
            <a:ext cx="185541" cy="136563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367495" y="6791698"/>
            <a:ext cx="2277086" cy="3168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66024" y="6528267"/>
            <a:ext cx="2491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1999076" y="6336803"/>
            <a:ext cx="178588" cy="11828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309307" y="6452828"/>
            <a:ext cx="1702272" cy="2263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24058" y="6009900"/>
            <a:ext cx="1930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1784455" y="5858906"/>
            <a:ext cx="273373" cy="103832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128016" y="5962738"/>
            <a:ext cx="1679787" cy="0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114385" y="5507277"/>
            <a:ext cx="169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9144" y="5047358"/>
            <a:ext cx="1741133" cy="130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-6292" y="4587569"/>
            <a:ext cx="181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1673037" y="5430901"/>
            <a:ext cx="196920" cy="127301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128016" y="5431536"/>
            <a:ext cx="1545021" cy="377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88289" y="5004654"/>
            <a:ext cx="157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-464992" y="3798883"/>
            <a:ext cx="6998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ПРОВЕДЕННЫХ ПРОВЕРОК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030494" y="6041961"/>
            <a:ext cx="224444" cy="836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005431" y="4564530"/>
            <a:ext cx="41477" cy="153849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-72297" y="4150770"/>
            <a:ext cx="212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-64008" y="4572000"/>
            <a:ext cx="2060179" cy="56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49809" y="5153057"/>
            <a:ext cx="943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169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3659928" y="2819521"/>
            <a:ext cx="72232" cy="47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3621397" y="2822291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5338704" y="2877106"/>
            <a:ext cx="63545" cy="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4504199" y="2805744"/>
            <a:ext cx="53682" cy="703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4463067" y="2805744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8741544" y="2910186"/>
            <a:ext cx="33095" cy="398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8695672" y="2950686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8482549" y="2765379"/>
            <a:ext cx="42561" cy="2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596537" y="1025415"/>
            <a:ext cx="6163086" cy="9340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г.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Санкт-Петербургу (1 проверка)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краю (4 проверки)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 (2 проверки)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Республике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Татарстан (3 проверки)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 (4 проверки)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проверка)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21161" y="929480"/>
            <a:ext cx="103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663562" y="3564618"/>
            <a:ext cx="153760" cy="135722"/>
          </a:xfrm>
          <a:prstGeom prst="rect">
            <a:avLst/>
          </a:prstGeom>
          <a:solidFill>
            <a:srgbClr val="839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822244" y="3492129"/>
            <a:ext cx="2222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Запланированные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139500" y="3574810"/>
            <a:ext cx="153760" cy="135722"/>
          </a:xfrm>
          <a:prstGeom prst="rect">
            <a:avLst/>
          </a:prstGeom>
          <a:solidFill>
            <a:srgbClr val="B2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4298182" y="3502321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плановые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034993" y="3564373"/>
            <a:ext cx="153760" cy="135722"/>
          </a:xfrm>
          <a:prstGeom prst="rect">
            <a:avLst/>
          </a:prstGeom>
          <a:solidFill>
            <a:srgbClr val="F19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7193675" y="3491884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внеплановые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7" name="Заголовок 1"/>
          <p:cNvSpPr txBox="1">
            <a:spLocks/>
          </p:cNvSpPr>
          <p:nvPr/>
        </p:nvSpPr>
        <p:spPr>
          <a:xfrm>
            <a:off x="4267613" y="92008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ОСУЩЕСТВЛЕНИЯФЕДЕРАЛЬН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КАЗНАЧЕЙСТВОМ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ЕГО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ТЕРРИТОРИАЛЬНЫМИ ОРГАНАМИ ФУНКЦИИ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ВНЕШНЕМУ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КОНТРОЛЮ 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КАЧЕСТВА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РАБОТЫ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АУДИТОРСКИХ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ОРГАНИЗАЦИЙ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2019 ГОДУ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-84671" y="2659729"/>
            <a:ext cx="877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Составлено протоколов об АП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-162690" y="2292623"/>
            <a:ext cx="107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Вынесено мер воздействия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 flipH="1">
            <a:off x="707232" y="2613846"/>
            <a:ext cx="68165" cy="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H="1">
            <a:off x="676275" y="2846849"/>
            <a:ext cx="68813" cy="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8373141" y="2903390"/>
            <a:ext cx="42561" cy="2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10863253" y="282039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11302318" y="2727775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2862365" y="2902066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 flipV="1">
            <a:off x="2818852" y="2937375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701800" y="2812933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flipH="1">
            <a:off x="3687079" y="2911083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 flipV="1">
            <a:off x="3643566" y="2946392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7" name="Прямоугольник 156"/>
          <p:cNvSpPr/>
          <p:nvPr/>
        </p:nvSpPr>
        <p:spPr>
          <a:xfrm>
            <a:off x="3526514" y="2821950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 flipH="1">
            <a:off x="4567682" y="2907710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 flipV="1">
            <a:off x="4524169" y="2943019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4407117" y="2818577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5" name="Прямая соединительная линия 174"/>
          <p:cNvCxnSpPr/>
          <p:nvPr/>
        </p:nvCxnSpPr>
        <p:spPr>
          <a:xfrm flipH="1">
            <a:off x="7453387" y="2914384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H="1" flipV="1">
            <a:off x="7409874" y="2949693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7292822" y="2825251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flipH="1">
            <a:off x="9991570" y="2893301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H="1" flipV="1">
            <a:off x="9948057" y="2928610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9831005" y="2804168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 flipH="1" flipV="1">
            <a:off x="10806846" y="2812604"/>
            <a:ext cx="51631" cy="4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flipH="1" flipV="1">
            <a:off x="10764161" y="2810484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H="1">
            <a:off x="10852071" y="2920747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 flipV="1">
            <a:off x="10808558" y="2956056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10691506" y="2831614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>
            <a:off x="6215825" y="2947729"/>
            <a:ext cx="25195" cy="49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flipH="1" flipV="1">
            <a:off x="6234558" y="2998871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6253185" y="2873018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 flipH="1" flipV="1">
            <a:off x="6313581" y="2898438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6332208" y="2772585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9581575" y="2936690"/>
            <a:ext cx="25195" cy="49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H="1" flipV="1">
            <a:off x="9600308" y="2987832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Прямоугольник 205"/>
          <p:cNvSpPr/>
          <p:nvPr/>
        </p:nvSpPr>
        <p:spPr>
          <a:xfrm>
            <a:off x="9618935" y="2861979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 flipH="1" flipV="1">
            <a:off x="9679331" y="2887399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8" name="Прямоугольник 207"/>
          <p:cNvSpPr/>
          <p:nvPr/>
        </p:nvSpPr>
        <p:spPr>
          <a:xfrm>
            <a:off x="9697958" y="2761546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11702725" y="2918155"/>
            <a:ext cx="25195" cy="49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H="1" flipV="1">
            <a:off x="11721458" y="2969297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Прямоугольник 210"/>
          <p:cNvSpPr/>
          <p:nvPr/>
        </p:nvSpPr>
        <p:spPr>
          <a:xfrm>
            <a:off x="11740085" y="2843444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11800481" y="2868864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11819108" y="2743011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10863615" y="2879063"/>
            <a:ext cx="419536" cy="16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11302679" y="2783291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10023262" y="2703395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V="1">
            <a:off x="10462327" y="2610773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10025127" y="2862393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10464192" y="2769771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8771701" y="2679245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9210766" y="2586623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8769892" y="2854996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9208957" y="2762374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7926985" y="2887861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8366050" y="2795239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>
            <a:off x="7516096" y="2779218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flipV="1">
            <a:off x="7955161" y="2686596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7926985" y="2847143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V="1">
            <a:off x="8366050" y="2754521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7501470" y="2903218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6672581" y="263664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flipV="1">
            <a:off x="7111646" y="2544025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>
            <a:off x="6667636" y="278938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V="1">
            <a:off x="7106701" y="2696765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>
            <a:off x="5408193" y="2851709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flipV="1">
            <a:off x="5847258" y="2759087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4564518" y="2851709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flipV="1">
            <a:off x="5003583" y="2759087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5408317" y="289140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V="1">
            <a:off x="5847382" y="2798785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 flipH="1">
            <a:off x="5424455" y="2926867"/>
            <a:ext cx="48253" cy="35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flipH="1" flipV="1">
            <a:off x="5380942" y="2962176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0" name="Прямоугольник 249"/>
          <p:cNvSpPr/>
          <p:nvPr/>
        </p:nvSpPr>
        <p:spPr>
          <a:xfrm>
            <a:off x="5263890" y="2837734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4564900" y="2889543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flipV="1">
            <a:off x="5003965" y="2796921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>
            <a:off x="3726025" y="2839396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V="1">
            <a:off x="4165090" y="2746774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flipV="1">
            <a:off x="4165090" y="2803082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3722648" y="288711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flipV="1">
            <a:off x="3326314" y="2557140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2883872" y="264593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flipV="1">
            <a:off x="3324516" y="2759680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>
            <a:off x="2882074" y="2848477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/>
          <p:nvPr/>
        </p:nvCxnSpPr>
        <p:spPr>
          <a:xfrm flipV="1">
            <a:off x="2488114" y="2339642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/>
          <p:nvPr/>
        </p:nvCxnSpPr>
        <p:spPr>
          <a:xfrm>
            <a:off x="2045672" y="2428439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flipV="1">
            <a:off x="2488114" y="2660677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>
            <a:off x="2045672" y="2749474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V="1">
            <a:off x="1218730" y="2389853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>
            <a:off x="776288" y="2478650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V="1">
            <a:off x="1225647" y="2681591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>
            <a:off x="783205" y="2770388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V="1">
            <a:off x="1650334" y="2752972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1207892" y="2844944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 flipV="1">
            <a:off x="1649867" y="2797224"/>
            <a:ext cx="112235" cy="830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1207425" y="2889196"/>
            <a:ext cx="419898" cy="1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1624803" y="2928758"/>
            <a:ext cx="25195" cy="49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H="1" flipV="1">
            <a:off x="1643536" y="2979900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7" name="Прямоугольник 276"/>
          <p:cNvSpPr/>
          <p:nvPr/>
        </p:nvSpPr>
        <p:spPr>
          <a:xfrm>
            <a:off x="1662163" y="2854047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 flipH="1" flipV="1">
            <a:off x="1767684" y="2782488"/>
            <a:ext cx="4589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1786311" y="2656635"/>
            <a:ext cx="134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684959" y="2971273"/>
            <a:ext cx="1013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ЦАФК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0659" y="103647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внешних проверках контроля качества работы УФК по г. Москве участвовали сотрудники:</a:t>
            </a:r>
          </a:p>
        </p:txBody>
      </p:sp>
      <p:graphicFrame>
        <p:nvGraphicFramePr>
          <p:cNvPr id="296" name="Диаграмма 295"/>
          <p:cNvGraphicFramePr/>
          <p:nvPr>
            <p:extLst>
              <p:ext uri="{D42A27DB-BD31-4B8C-83A1-F6EECF244321}">
                <p14:modId xmlns:p14="http://schemas.microsoft.com/office/powerpoint/2010/main" val="2443354501"/>
              </p:ext>
            </p:extLst>
          </p:nvPr>
        </p:nvGraphicFramePr>
        <p:xfrm>
          <a:off x="7234965" y="3909218"/>
          <a:ext cx="3996559" cy="319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97" name="Прямая соединительная линия 296"/>
          <p:cNvCxnSpPr/>
          <p:nvPr/>
        </p:nvCxnSpPr>
        <p:spPr>
          <a:xfrm flipV="1">
            <a:off x="7925446" y="4927384"/>
            <a:ext cx="175275" cy="20296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 297"/>
          <p:cNvSpPr/>
          <p:nvPr/>
        </p:nvSpPr>
        <p:spPr>
          <a:xfrm>
            <a:off x="10001976" y="4232613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10512212" y="4889650"/>
            <a:ext cx="147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0" name="Прямая соединительная линия 299"/>
          <p:cNvCxnSpPr/>
          <p:nvPr/>
        </p:nvCxnSpPr>
        <p:spPr>
          <a:xfrm flipV="1">
            <a:off x="9866827" y="4476877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>
            <a:off x="10181159" y="4480583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flipV="1">
            <a:off x="10303716" y="5308374"/>
            <a:ext cx="323666" cy="190435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10619195" y="5308326"/>
            <a:ext cx="1277208" cy="48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flipV="1">
            <a:off x="10081935" y="6056817"/>
            <a:ext cx="460799" cy="267753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10547269" y="6053996"/>
            <a:ext cx="1473285" cy="5128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Прямоугольник 305"/>
          <p:cNvSpPr/>
          <p:nvPr/>
        </p:nvSpPr>
        <p:spPr>
          <a:xfrm>
            <a:off x="10443715" y="5633717"/>
            <a:ext cx="169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10079091" y="6097207"/>
            <a:ext cx="1852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 flipH="1" flipV="1">
            <a:off x="10110576" y="6541421"/>
            <a:ext cx="1735799" cy="6851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 flipH="1" flipV="1">
            <a:off x="9256018" y="6635697"/>
            <a:ext cx="358973" cy="151900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 flipH="1" flipV="1">
            <a:off x="9594545" y="6782855"/>
            <a:ext cx="2411274" cy="22411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Прямоугольник 310"/>
          <p:cNvSpPr/>
          <p:nvPr/>
        </p:nvSpPr>
        <p:spPr>
          <a:xfrm>
            <a:off x="9423997" y="6554138"/>
            <a:ext cx="2709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2" name="Прямая соединительная линия 311"/>
          <p:cNvCxnSpPr/>
          <p:nvPr/>
        </p:nvCxnSpPr>
        <p:spPr>
          <a:xfrm flipH="1">
            <a:off x="8547953" y="6586195"/>
            <a:ext cx="84229" cy="104617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H="1" flipV="1">
            <a:off x="6278186" y="6689308"/>
            <a:ext cx="2277086" cy="3168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Прямоугольник 313"/>
          <p:cNvSpPr/>
          <p:nvPr/>
        </p:nvSpPr>
        <p:spPr>
          <a:xfrm>
            <a:off x="6176715" y="6425877"/>
            <a:ext cx="2491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5" name="Прямая соединительная линия 314"/>
          <p:cNvCxnSpPr/>
          <p:nvPr/>
        </p:nvCxnSpPr>
        <p:spPr>
          <a:xfrm flipH="1">
            <a:off x="8017691" y="6208697"/>
            <a:ext cx="178588" cy="11828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 flipH="1">
            <a:off x="6327922" y="6324722"/>
            <a:ext cx="1702272" cy="2263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Прямоугольник 316"/>
          <p:cNvSpPr/>
          <p:nvPr/>
        </p:nvSpPr>
        <p:spPr>
          <a:xfrm>
            <a:off x="6188393" y="5881794"/>
            <a:ext cx="1930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8" name="Прямая соединительная линия 317"/>
          <p:cNvCxnSpPr/>
          <p:nvPr/>
        </p:nvCxnSpPr>
        <p:spPr>
          <a:xfrm flipH="1">
            <a:off x="7895659" y="5637763"/>
            <a:ext cx="92701" cy="184505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 flipH="1">
            <a:off x="6220931" y="5822268"/>
            <a:ext cx="1679787" cy="0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Прямоугольник 319"/>
          <p:cNvSpPr/>
          <p:nvPr/>
        </p:nvSpPr>
        <p:spPr>
          <a:xfrm>
            <a:off x="6207300" y="5366807"/>
            <a:ext cx="169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1" name="Прямая соединительная линия 320"/>
          <p:cNvCxnSpPr/>
          <p:nvPr/>
        </p:nvCxnSpPr>
        <p:spPr>
          <a:xfrm flipV="1">
            <a:off x="6200866" y="4943858"/>
            <a:ext cx="1741133" cy="130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Прямоугольник 321"/>
          <p:cNvSpPr/>
          <p:nvPr/>
        </p:nvSpPr>
        <p:spPr>
          <a:xfrm>
            <a:off x="6185430" y="4484069"/>
            <a:ext cx="181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3" name="Прямая соединительная линия 322"/>
          <p:cNvCxnSpPr/>
          <p:nvPr/>
        </p:nvCxnSpPr>
        <p:spPr>
          <a:xfrm flipH="1">
            <a:off x="7793027" y="5180480"/>
            <a:ext cx="232740" cy="17412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 flipH="1" flipV="1">
            <a:off x="6248006" y="5355236"/>
            <a:ext cx="1545021" cy="377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Прямоугольник 324"/>
          <p:cNvSpPr/>
          <p:nvPr/>
        </p:nvSpPr>
        <p:spPr>
          <a:xfrm>
            <a:off x="6236486" y="4928354"/>
            <a:ext cx="157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6" name="Прямая соединительная линия 325"/>
          <p:cNvCxnSpPr/>
          <p:nvPr/>
        </p:nvCxnSpPr>
        <p:spPr>
          <a:xfrm flipH="1" flipV="1">
            <a:off x="9983712" y="6380065"/>
            <a:ext cx="126864" cy="16039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H="1" flipV="1">
            <a:off x="8263272" y="4474140"/>
            <a:ext cx="170923" cy="149116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8" name="Прямоугольник 327"/>
          <p:cNvSpPr/>
          <p:nvPr/>
        </p:nvSpPr>
        <p:spPr>
          <a:xfrm>
            <a:off x="6186975" y="4055647"/>
            <a:ext cx="212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9" name="Прямая соединительная линия 328"/>
          <p:cNvCxnSpPr/>
          <p:nvPr/>
        </p:nvCxnSpPr>
        <p:spPr>
          <a:xfrm flipH="1" flipV="1">
            <a:off x="6213552" y="4476877"/>
            <a:ext cx="2060179" cy="56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Прямоугольник 329"/>
          <p:cNvSpPr/>
          <p:nvPr/>
        </p:nvSpPr>
        <p:spPr>
          <a:xfrm>
            <a:off x="8605998" y="5030753"/>
            <a:ext cx="11804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129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723063" y="3804467"/>
            <a:ext cx="6998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ВЫНЕСЕННЫХ МЕР ВОЗДЕЙСТВИЯ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rot="2406402">
            <a:off x="9707262" y="5956988"/>
            <a:ext cx="535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2(2%)</a:t>
            </a:r>
          </a:p>
        </p:txBody>
      </p:sp>
      <p:sp>
        <p:nvSpPr>
          <p:cNvPr id="65" name="Прямоугольник 64"/>
          <p:cNvSpPr/>
          <p:nvPr/>
        </p:nvSpPr>
        <p:spPr>
          <a:xfrm rot="2702991">
            <a:off x="9550976" y="6076257"/>
            <a:ext cx="535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bg1"/>
                </a:solidFill>
              </a:rPr>
              <a:t>5(4%)</a:t>
            </a:r>
            <a:endParaRPr lang="en-US" dirty="0"/>
          </a:p>
        </p:txBody>
      </p:sp>
      <p:sp>
        <p:nvSpPr>
          <p:cNvPr id="67" name="Прямоугольник 66"/>
          <p:cNvSpPr/>
          <p:nvPr/>
        </p:nvSpPr>
        <p:spPr>
          <a:xfrm rot="948275">
            <a:off x="8034357" y="5060375"/>
            <a:ext cx="535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5(4%)</a:t>
            </a:r>
          </a:p>
        </p:txBody>
      </p:sp>
      <p:sp>
        <p:nvSpPr>
          <p:cNvPr id="69" name="Прямоугольник 68"/>
          <p:cNvSpPr/>
          <p:nvPr/>
        </p:nvSpPr>
        <p:spPr>
          <a:xfrm rot="1745483">
            <a:off x="8041554" y="4887884"/>
            <a:ext cx="535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3</a:t>
            </a:r>
            <a:r>
              <a:rPr lang="en-US" dirty="0"/>
              <a:t>(</a:t>
            </a:r>
            <a:r>
              <a:rPr lang="ru-RU" dirty="0"/>
              <a:t>2</a:t>
            </a:r>
            <a:r>
              <a:rPr lang="en-US" dirty="0"/>
              <a:t>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07817" y="1716872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краю (2 проверки)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1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1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1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1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5" grpId="0">
        <p:bldAsOne/>
      </p:bldGraphic>
      <p:bldP spid="60" grpId="0"/>
      <p:bldP spid="61" grpId="0"/>
      <p:bldP spid="10" grpId="0"/>
      <p:bldP spid="16" grpId="0"/>
      <p:bldP spid="20" grpId="0"/>
      <p:bldP spid="43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3" grpId="0"/>
      <p:bldP spid="66" grpId="0"/>
      <p:bldP spid="73" grpId="0"/>
      <p:bldP spid="79" grpId="0"/>
      <p:bldP spid="85" grpId="0"/>
      <p:bldP spid="95" grpId="0"/>
      <p:bldP spid="100" grpId="0"/>
      <p:bldP spid="114" grpId="0"/>
      <p:bldP spid="116" grpId="0"/>
      <p:bldP spid="81" grpId="0"/>
      <p:bldP spid="3" grpId="0"/>
      <p:bldP spid="102" grpId="0" animBg="1"/>
      <p:bldP spid="101" grpId="0"/>
      <p:bldP spid="159" grpId="0"/>
      <p:bldP spid="160" grpId="0" animBg="1"/>
      <p:bldP spid="161" grpId="0"/>
      <p:bldP spid="162" grpId="0" animBg="1"/>
      <p:bldP spid="163" grpId="0"/>
      <p:bldP spid="164" grpId="0" animBg="1"/>
      <p:bldP spid="165" grpId="0"/>
      <p:bldP spid="169" grpId="0"/>
      <p:bldP spid="171" grpId="0"/>
      <p:bldP spid="152" grpId="0"/>
      <p:bldP spid="157" grpId="0"/>
      <p:bldP spid="172" grpId="0"/>
      <p:bldP spid="178" grpId="0"/>
      <p:bldP spid="183" grpId="0"/>
      <p:bldP spid="192" grpId="0"/>
      <p:bldP spid="195" grpId="0"/>
      <p:bldP spid="197" grpId="0"/>
      <p:bldP spid="206" grpId="0"/>
      <p:bldP spid="208" grpId="0"/>
      <p:bldP spid="211" grpId="0"/>
      <p:bldP spid="213" grpId="0"/>
      <p:bldP spid="250" grpId="0"/>
      <p:bldP spid="277" grpId="0"/>
      <p:bldP spid="279" grpId="0"/>
      <p:bldP spid="281" grpId="0"/>
      <p:bldP spid="2" grpId="0"/>
      <p:bldGraphic spid="296" grpId="0">
        <p:bldAsOne/>
      </p:bldGraphic>
      <p:bldP spid="298" grpId="0"/>
      <p:bldP spid="299" grpId="0"/>
      <p:bldP spid="306" grpId="0"/>
      <p:bldP spid="307" grpId="0"/>
      <p:bldP spid="311" grpId="0"/>
      <p:bldP spid="314" grpId="0"/>
      <p:bldP spid="317" grpId="0"/>
      <p:bldP spid="320" grpId="0"/>
      <p:bldP spid="322" grpId="0"/>
      <p:bldP spid="325" grpId="0"/>
      <p:bldP spid="328" grpId="0"/>
      <p:bldP spid="330" grpId="0"/>
      <p:bldP spid="331" grpId="0"/>
      <p:bldP spid="67" grpId="0"/>
      <p:bldP spid="6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" name="Диаграмма 102"/>
          <p:cNvGraphicFramePr/>
          <p:nvPr>
            <p:extLst>
              <p:ext uri="{D42A27DB-BD31-4B8C-83A1-F6EECF244321}">
                <p14:modId xmlns:p14="http://schemas.microsoft.com/office/powerpoint/2010/main" val="4021289486"/>
              </p:ext>
            </p:extLst>
          </p:nvPr>
        </p:nvGraphicFramePr>
        <p:xfrm>
          <a:off x="7305850" y="3432192"/>
          <a:ext cx="3996559" cy="353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2" y="441805"/>
            <a:ext cx="6516898" cy="403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37706"/>
              </p:ext>
            </p:extLst>
          </p:nvPr>
        </p:nvGraphicFramePr>
        <p:xfrm>
          <a:off x="80632" y="874205"/>
          <a:ext cx="5533621" cy="611696"/>
        </p:xfrm>
        <a:graphic>
          <a:graphicData uri="http://schemas.openxmlformats.org/drawingml/2006/table">
            <a:tbl>
              <a:tblPr/>
              <a:tblGrid>
                <a:gridCol w="136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84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25.09.2019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255861" y="1535388"/>
            <a:ext cx="3200400" cy="50323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578788" y="1699582"/>
            <a:ext cx="866789" cy="159096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8985" y="94862"/>
            <a:ext cx="9465795" cy="55398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ВЫЯВЛЕННЫЕ ПО РЕЗУЛЬТАТАМ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ПРОВЕРОК АУДИТОРСКИХ ОРГАНИЗАЦИЙ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</a:t>
            </a:r>
            <a:r>
              <a:rPr kumimoji="0" lang="ru-RU" sz="1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2016-2018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ГОДАХ И ИСТЕКШЕМ ПЕРИОДЕ 2019 ГОДА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888602" y="2174049"/>
            <a:ext cx="946923" cy="2609871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аудиторских организаций</a:t>
            </a: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4155074" y="1704580"/>
            <a:ext cx="871133" cy="159096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2369864" y="1561158"/>
            <a:ext cx="871135" cy="187215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3653477" y="2138572"/>
            <a:ext cx="946924" cy="2680822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законы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организации страхового дела»,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банках и банковской деятельности»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др.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46139" y="589500"/>
            <a:ext cx="6201693" cy="2810925"/>
          </a:xfrm>
          <a:prstGeom prst="wedgeRoundRectCallout">
            <a:avLst>
              <a:gd name="adj1" fmla="val -60062"/>
              <a:gd name="adj2" fmla="val -2424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29826"/>
              </p:ext>
            </p:extLst>
          </p:nvPr>
        </p:nvGraphicFramePr>
        <p:xfrm>
          <a:off x="6074269" y="680611"/>
          <a:ext cx="5725085" cy="2612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715">
                  <a:extLst>
                    <a:ext uri="{9D8B030D-6E8A-4147-A177-3AD203B41FA5}">
                      <a16:colId xmlns:a16="http://schemas.microsoft.com/office/drawing/2014/main" xmlns="" val="1746294470"/>
                    </a:ext>
                  </a:extLst>
                </a:gridCol>
                <a:gridCol w="336713">
                  <a:extLst>
                    <a:ext uri="{9D8B030D-6E8A-4147-A177-3AD203B41FA5}">
                      <a16:colId xmlns:a16="http://schemas.microsoft.com/office/drawing/2014/main" xmlns="" val="385616380"/>
                    </a:ext>
                  </a:extLst>
                </a:gridCol>
                <a:gridCol w="586270">
                  <a:extLst>
                    <a:ext uri="{9D8B030D-6E8A-4147-A177-3AD203B41FA5}">
                      <a16:colId xmlns:a16="http://schemas.microsoft.com/office/drawing/2014/main" xmlns="" val="3133773312"/>
                    </a:ext>
                  </a:extLst>
                </a:gridCol>
                <a:gridCol w="393256">
                  <a:extLst>
                    <a:ext uri="{9D8B030D-6E8A-4147-A177-3AD203B41FA5}">
                      <a16:colId xmlns:a16="http://schemas.microsoft.com/office/drawing/2014/main" xmlns="" val="3634730636"/>
                    </a:ext>
                  </a:extLst>
                </a:gridCol>
                <a:gridCol w="555235">
                  <a:extLst>
                    <a:ext uri="{9D8B030D-6E8A-4147-A177-3AD203B41FA5}">
                      <a16:colId xmlns:a16="http://schemas.microsoft.com/office/drawing/2014/main" xmlns="" val="1614247058"/>
                    </a:ext>
                  </a:extLst>
                </a:gridCol>
                <a:gridCol w="402078">
                  <a:extLst>
                    <a:ext uri="{9D8B030D-6E8A-4147-A177-3AD203B41FA5}">
                      <a16:colId xmlns:a16="http://schemas.microsoft.com/office/drawing/2014/main" xmlns="" val="4175263390"/>
                    </a:ext>
                  </a:extLst>
                </a:gridCol>
                <a:gridCol w="545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4896">
                  <a:extLst>
                    <a:ext uri="{9D8B030D-6E8A-4147-A177-3AD203B41FA5}">
                      <a16:colId xmlns:a16="http://schemas.microsoft.com/office/drawing/2014/main" xmlns="" val="3676815233"/>
                    </a:ext>
                  </a:extLst>
                </a:gridCol>
              </a:tblGrid>
              <a:tr h="2500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25.09.2019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775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04954"/>
              </p:ext>
            </p:extLst>
          </p:nvPr>
        </p:nvGraphicFramePr>
        <p:xfrm>
          <a:off x="69562" y="3989126"/>
          <a:ext cx="5416838" cy="248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0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7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9403">
                  <a:extLst>
                    <a:ext uri="{9D8B030D-6E8A-4147-A177-3AD203B41FA5}">
                      <a16:colId xmlns:a16="http://schemas.microsoft.com/office/drawing/2014/main" xmlns="" val="1427209569"/>
                    </a:ext>
                  </a:extLst>
                </a:gridCol>
                <a:gridCol w="5147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6588">
                  <a:extLst>
                    <a:ext uri="{9D8B030D-6E8A-4147-A177-3AD203B41FA5}">
                      <a16:colId xmlns:a16="http://schemas.microsoft.com/office/drawing/2014/main" xmlns="" val="1379458602"/>
                    </a:ext>
                  </a:extLst>
                </a:gridCol>
              </a:tblGrid>
              <a:tr h="4779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с Классификатором нарушений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25.09.2019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2 426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неустранимые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7 855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2 939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001" y="6542704"/>
            <a:ext cx="37338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результатам вынесенных мер воздействия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7779312" y="4489093"/>
            <a:ext cx="263368" cy="111699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10221459" y="3688023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583786" y="5218932"/>
            <a:ext cx="156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10087345" y="3931328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0401677" y="3925095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10378121" y="5653758"/>
            <a:ext cx="332740" cy="229286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0700743" y="5655599"/>
            <a:ext cx="1324567" cy="463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0221459" y="6142594"/>
            <a:ext cx="282778" cy="38100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0490791" y="6182126"/>
            <a:ext cx="1622628" cy="9244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0507424" y="5756028"/>
            <a:ext cx="172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0265971" y="6185759"/>
            <a:ext cx="2008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10358088" y="6607617"/>
            <a:ext cx="1829150" cy="5114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8544110" y="6341811"/>
            <a:ext cx="291826" cy="218549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 flipV="1">
            <a:off x="6112705" y="6557795"/>
            <a:ext cx="2435575" cy="4141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5901520" y="6275078"/>
            <a:ext cx="289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8044011" y="5876735"/>
            <a:ext cx="185541" cy="136563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 flipV="1">
            <a:off x="5774245" y="6011794"/>
            <a:ext cx="2277086" cy="3168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5672774" y="5748363"/>
            <a:ext cx="2491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flipH="1">
            <a:off x="7777597" y="5477140"/>
            <a:ext cx="218168" cy="59891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5567608" y="5534768"/>
            <a:ext cx="2222492" cy="2263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5465384" y="5293362"/>
            <a:ext cx="2437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flipH="1">
            <a:off x="7713423" y="5033118"/>
            <a:ext cx="273373" cy="103832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5577580" y="5133877"/>
            <a:ext cx="2145239" cy="3073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5374015" y="4884220"/>
            <a:ext cx="255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5568023" y="4489093"/>
            <a:ext cx="2211946" cy="2146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5502094" y="4241866"/>
            <a:ext cx="2335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flipH="1">
            <a:off x="7703759" y="4775876"/>
            <a:ext cx="302419" cy="76081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5668645" y="4851854"/>
            <a:ext cx="2040116" cy="103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5565489" y="4607263"/>
            <a:ext cx="2214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 flipV="1">
            <a:off x="10177623" y="6180694"/>
            <a:ext cx="185225" cy="4260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 flipV="1">
            <a:off x="8091903" y="4030231"/>
            <a:ext cx="282459" cy="267292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5989954" y="3583163"/>
            <a:ext cx="212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H="1" flipV="1">
            <a:off x="6009004" y="4028501"/>
            <a:ext cx="2093361" cy="4523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689000" y="4998294"/>
            <a:ext cx="111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39590">
            <a:off x="9745815" y="5742000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sp>
        <p:nvSpPr>
          <p:cNvPr id="8" name="Прямоугольник 7"/>
          <p:cNvSpPr/>
          <p:nvPr/>
        </p:nvSpPr>
        <p:spPr>
          <a:xfrm rot="1628646">
            <a:off x="9837622" y="5536344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sp>
        <p:nvSpPr>
          <p:cNvPr id="10" name="Прямоугольник 9"/>
          <p:cNvSpPr/>
          <p:nvPr/>
        </p:nvSpPr>
        <p:spPr>
          <a:xfrm rot="1486515">
            <a:off x="7971328" y="4580083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sp>
        <p:nvSpPr>
          <p:cNvPr id="11" name="Прямоугольник 10"/>
          <p:cNvSpPr/>
          <p:nvPr/>
        </p:nvSpPr>
        <p:spPr>
          <a:xfrm rot="990922">
            <a:off x="7887571" y="4725115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18920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704583" y="223864"/>
            <a:ext cx="7090913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ПЛАНИРОВАНИЮ ВНЕШНЕГО КОНТРОЛЯ КАЧЕСТВА РАБОТЫ АУДИТОРСКИХ ОРГАНИЗАЦИЙ НА 2020 ГОД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7573261"/>
              </p:ext>
            </p:extLst>
          </p:nvPr>
        </p:nvGraphicFramePr>
        <p:xfrm>
          <a:off x="1017681" y="1866203"/>
          <a:ext cx="4091024" cy="351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610176" y="2989587"/>
            <a:ext cx="262711" cy="193907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26261" y="2439659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0707" y="2933813"/>
            <a:ext cx="156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692147" y="2682964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06479" y="2676731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172978" y="3359114"/>
            <a:ext cx="184804" cy="78684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65952" y="3360955"/>
            <a:ext cx="1324567" cy="463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25378" y="4023973"/>
            <a:ext cx="56964" cy="25325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368896" y="4048125"/>
            <a:ext cx="1460404" cy="2605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329207" y="3624631"/>
            <a:ext cx="1649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74522" y="4169884"/>
            <a:ext cx="189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974522" y="4580530"/>
            <a:ext cx="1829150" cy="5114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87388" y="4789876"/>
            <a:ext cx="201221" cy="340120"/>
          </a:xfrm>
          <a:prstGeom prst="line">
            <a:avLst/>
          </a:prstGeom>
          <a:ln w="19050">
            <a:solidFill>
              <a:srgbClr val="62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678736" y="5129996"/>
            <a:ext cx="1998164" cy="3979"/>
          </a:xfrm>
          <a:prstGeom prst="line">
            <a:avLst/>
          </a:prstGeom>
          <a:ln w="19050">
            <a:solidFill>
              <a:srgbClr val="62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775397" y="4672471"/>
            <a:ext cx="2068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840483" y="4910131"/>
            <a:ext cx="120439" cy="264935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70716" y="5173562"/>
            <a:ext cx="2277086" cy="3168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69245" y="4910131"/>
            <a:ext cx="2491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935081" y="4614086"/>
            <a:ext cx="173727" cy="22760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51243" y="4830975"/>
            <a:ext cx="1593842" cy="1229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621459" y="4078541"/>
            <a:ext cx="273373" cy="103832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88484" y="4179545"/>
            <a:ext cx="1542500" cy="92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090" y="2990850"/>
            <a:ext cx="1525086" cy="6891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13087" y="2528713"/>
            <a:ext cx="180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554610" y="3572836"/>
            <a:ext cx="126112" cy="113335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9231" y="3572733"/>
            <a:ext cx="1490381" cy="103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-26509" y="3156250"/>
            <a:ext cx="1676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835851" y="4404124"/>
            <a:ext cx="143432" cy="1755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078872" y="2465051"/>
            <a:ext cx="282459" cy="267292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4548" y="2017983"/>
            <a:ext cx="212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6040" y="2466975"/>
            <a:ext cx="2023295" cy="870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366667" y="3212883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259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439590">
            <a:off x="9745815" y="5627700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249(2%)</a:t>
            </a:r>
          </a:p>
        </p:txBody>
      </p:sp>
      <p:sp>
        <p:nvSpPr>
          <p:cNvPr id="43" name="Прямоугольник 42"/>
          <p:cNvSpPr/>
          <p:nvPr/>
        </p:nvSpPr>
        <p:spPr>
          <a:xfrm rot="1628646">
            <a:off x="9837622" y="5422044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417(4%)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-30468" y="3732483"/>
            <a:ext cx="176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1408" y="4371450"/>
            <a:ext cx="174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647315" y="2133600"/>
            <a:ext cx="181984" cy="228600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820334" y="2136465"/>
            <a:ext cx="1618241" cy="0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784009" y="1697445"/>
            <a:ext cx="170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Ивановской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42593" y="1070693"/>
            <a:ext cx="5740263" cy="46226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Федерального казначейства и ТОФК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49967" y="1070693"/>
            <a:ext cx="5740263" cy="46226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согласование с органами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рокуратуры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7978059" y="2954373"/>
            <a:ext cx="159937" cy="138961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10166293" y="2591439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0570739" y="3085593"/>
            <a:ext cx="156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V="1">
            <a:off x="10032179" y="2834744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0346511" y="2828511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10513010" y="3510894"/>
            <a:ext cx="184804" cy="78684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0687696" y="3512735"/>
            <a:ext cx="1324567" cy="463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0665410" y="4175753"/>
            <a:ext cx="56964" cy="25325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0708928" y="4202510"/>
            <a:ext cx="1622628" cy="9244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10640664" y="3776411"/>
            <a:ext cx="172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0314554" y="4283564"/>
            <a:ext cx="189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 flipH="1" flipV="1">
            <a:off x="10314554" y="4732310"/>
            <a:ext cx="1829150" cy="5114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765779" y="4829284"/>
            <a:ext cx="236022" cy="407293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9992277" y="5240732"/>
            <a:ext cx="2104473" cy="7543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10247599" y="4814752"/>
            <a:ext cx="1849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9180515" y="5061911"/>
            <a:ext cx="120439" cy="264935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6910748" y="5325342"/>
            <a:ext cx="2277086" cy="3168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6809277" y="5061911"/>
            <a:ext cx="2491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H="1">
            <a:off x="8275113" y="4765866"/>
            <a:ext cx="173727" cy="22760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6691275" y="4982755"/>
            <a:ext cx="1593842" cy="1229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8009117" y="4211258"/>
            <a:ext cx="176504" cy="122895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6476141" y="4331325"/>
            <a:ext cx="1542500" cy="92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6462498" y="2952290"/>
            <a:ext cx="1525086" cy="6891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6345606" y="2518623"/>
            <a:ext cx="180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7914089" y="3612901"/>
            <a:ext cx="126112" cy="113335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6435491" y="3622802"/>
            <a:ext cx="1490381" cy="103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6369051" y="3193796"/>
            <a:ext cx="1676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10175883" y="4555904"/>
            <a:ext cx="143432" cy="1755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8555872" y="2346547"/>
            <a:ext cx="135247" cy="231611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6503721" y="1894295"/>
            <a:ext cx="2160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flipH="1" flipV="1">
            <a:off x="6532577" y="2341032"/>
            <a:ext cx="2023295" cy="870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Прямоугольник 144"/>
          <p:cNvSpPr/>
          <p:nvPr/>
        </p:nvSpPr>
        <p:spPr>
          <a:xfrm>
            <a:off x="6347664" y="3884263"/>
            <a:ext cx="176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611464" y="4523595"/>
            <a:ext cx="174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V="1">
            <a:off x="8987347" y="2285380"/>
            <a:ext cx="181984" cy="228600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9160366" y="2287685"/>
            <a:ext cx="1618241" cy="0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9124041" y="1849225"/>
            <a:ext cx="170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Ивановской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2" name="Диаграмма 111"/>
          <p:cNvGraphicFramePr/>
          <p:nvPr>
            <p:extLst>
              <p:ext uri="{D42A27DB-BD31-4B8C-83A1-F6EECF244321}">
                <p14:modId xmlns:p14="http://schemas.microsoft.com/office/powerpoint/2010/main" val="1171520052"/>
              </p:ext>
            </p:extLst>
          </p:nvPr>
        </p:nvGraphicFramePr>
        <p:xfrm>
          <a:off x="7357713" y="2017983"/>
          <a:ext cx="4091024" cy="351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8706699" y="3364663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1" name="Группа 26"/>
          <p:cNvGrpSpPr>
            <a:grpSpLocks/>
          </p:cNvGrpSpPr>
          <p:nvPr/>
        </p:nvGrpSpPr>
        <p:grpSpPr bwMode="auto">
          <a:xfrm rot="16200000">
            <a:off x="4551561" y="3210092"/>
            <a:ext cx="3200400" cy="503239"/>
            <a:chOff x="4621427" y="3253946"/>
            <a:chExt cx="3122140" cy="567123"/>
          </a:xfrm>
        </p:grpSpPr>
        <p:sp>
          <p:nvSpPr>
            <p:cNvPr id="162" name="Равнобедренный треугольник 161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4" name="Прямоугольник 163"/>
          <p:cNvSpPr/>
          <p:nvPr/>
        </p:nvSpPr>
        <p:spPr bwMode="auto">
          <a:xfrm>
            <a:off x="696427" y="5494741"/>
            <a:ext cx="10959878" cy="120011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numCol="1" anchor="ctr"/>
          <a:lstStyle/>
          <a:p>
            <a:pPr marL="36195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не прошло согласование с органами прокуратуры 6 проверок:</a:t>
            </a:r>
          </a:p>
          <a:p>
            <a:pPr marL="447675" marR="0" lvl="0" indent="-19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kumimoji="0" lang="ru-RU" sz="13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</a:t>
            </a: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– 3 проверки (предыдущие проверки проведены в 2017 году)</a:t>
            </a:r>
          </a:p>
          <a:p>
            <a:pPr marL="447675" marR="0" lvl="0" indent="-19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ru-RU" sz="13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 – 1 проверка (дата регистрации юридического лица – 2018 год)</a:t>
            </a:r>
          </a:p>
          <a:p>
            <a:pPr marL="447675" indent="-19050" algn="just"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kumimoji="0" lang="ru-RU" sz="13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УФК</a:t>
            </a: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Красноярскому краю – 1 проверка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(изменение организационно-правовой формы)</a:t>
            </a:r>
            <a:endParaRPr kumimoji="0" lang="ru-RU" sz="13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19050" algn="just"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ru-RU" sz="13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Ивановской области – 1 проверка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регистрации юридического лица – 2018 год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59734" y="5491894"/>
            <a:ext cx="10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7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9" b="82802"/>
          <a:stretch/>
        </p:blipFill>
        <p:spPr bwMode="auto">
          <a:xfrm>
            <a:off x="17784" y="1"/>
            <a:ext cx="4265981" cy="88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Graphic spid="6" grpId="0">
        <p:bldAsOne/>
      </p:bldGraphic>
      <p:bldP spid="11" grpId="0"/>
      <p:bldP spid="12" grpId="0"/>
      <p:bldP spid="19" grpId="0"/>
      <p:bldP spid="20" grpId="0"/>
      <p:bldP spid="24" grpId="0"/>
      <p:bldP spid="27" grpId="0"/>
      <p:bldP spid="33" grpId="0"/>
      <p:bldP spid="36" grpId="0"/>
      <p:bldP spid="39" grpId="0"/>
      <p:bldP spid="41" grpId="0"/>
      <p:bldP spid="42" grpId="0"/>
      <p:bldP spid="43" grpId="0"/>
      <p:bldP spid="47" grpId="0"/>
      <p:bldP spid="49" grpId="0"/>
      <p:bldP spid="60" grpId="0"/>
      <p:bldP spid="107" grpId="0" animBg="1"/>
      <p:bldP spid="108" grpId="0" animBg="1"/>
      <p:bldP spid="114" grpId="0"/>
      <p:bldP spid="115" grpId="0"/>
      <p:bldP spid="122" grpId="0"/>
      <p:bldP spid="123" grpId="0"/>
      <p:bldP spid="127" grpId="0"/>
      <p:bldP spid="130" grpId="0"/>
      <p:bldP spid="136" grpId="0"/>
      <p:bldP spid="139" grpId="0"/>
      <p:bldP spid="142" grpId="0"/>
      <p:bldP spid="145" grpId="0"/>
      <p:bldP spid="146" grpId="0"/>
      <p:bldP spid="149" grpId="0"/>
      <p:bldGraphic spid="112" grpId="0">
        <p:bldAsOne/>
      </p:bldGraphic>
      <p:bldP spid="144" grpId="0"/>
      <p:bldP spid="164" grpId="0" animBg="1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33416" y="802719"/>
          <a:ext cx="11629198" cy="59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7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Поддержание в актуальном состоянии и размещение на сайте перечня актов, содержащих обязательные требования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мая 2019 г. № 131 «О внесении изменений и дополнений в приказ Федерального казначейства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 30 декабря 2016 г. № 541 «Об утверждении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деятельности», и Порядка ведения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307-ФЗ «Об аудиторской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правовых актов, содержащих обязательные требования,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размещен на официальном сайте Федерального казначейства www.roskazna.ru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0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Обобщение и размещение на сайте результатов правоприменительной практики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декабря 2016 г. № 544 «Об утверждении Порядка обобщения и анализа правоприменительной практики Федерального казначейства по осуществлению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Федерального казначейства от 28 февраля 2019 г. № 57 «Об утверждении обзора правоприменительной практики Федерального казначейства по осуществлению внешнего контроля качества работы аудиторских организаций, проводящих обязательный аудит бухгалтерской (финансовой) отчетности организаций, указанных в части 3 статьи Федерального закона 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30 декабря 2008 г. № 307-ФЗ «Об аудиторской деятельности», за 2018 год»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Обобщение правоприменительной практики размещено на официальном сайте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казначейства www.roskazna.ru</a:t>
                      </a: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83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подконтрольных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субъектов по вопросам  соблюдения обязательных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требований, ведение разъяснительной работы относительно процедур контроля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Обеспечена работа Совета ВККР АО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регулярной основе проводятся семинары, круглые столы, совещания с участием представителей аудиторского сообщества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Создана Контрольная комиссия Федерального казначейства по рассмотрению результатов внешнего контроля качества работы аудиторских организаций (приказ Федерального казначейства от 27 апреля 2017 г.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98)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7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2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самообследования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размещение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сайте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доклада об итогах профилактической работы за год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риказ Федерального казначейства от 26 февраля 2019 г. № 53 «Об утверждении Программы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профилактических мероприятий, направленных на предупреждение нарушений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организаций, на 2019 год»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Подготовлен Доклад Федерального казначейства о проведении в 2018 году профилактических мероприятий, направленных на предупреждение нарушения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 и размещен на официальном сайте Федерального казначейства www.roskazna.ru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Проведено </a:t>
                      </a:r>
                      <a:r>
                        <a:rPr lang="ru-RU" sz="12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704583" y="223864"/>
            <a:ext cx="7090913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ПО ПРОФИЛАКТИКЕ 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НАРУШЕНИЙ ОБЯЗАТЕЛЬНЫХ ТРЕБОВАНИЙ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20296</TotalTime>
  <Words>4444</Words>
  <Application>Microsoft Office PowerPoint</Application>
  <PresentationFormat>Широкоэкранный</PresentationFormat>
  <Paragraphs>784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Open Sans Condensed</vt:lpstr>
      <vt:lpstr>Open Sans Condensed Light</vt:lpstr>
      <vt:lpstr>Tahoma</vt:lpstr>
      <vt:lpstr>Times New Roman</vt:lpstr>
      <vt:lpstr>Wingdings</vt:lpstr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Ушмодина Елизавета Николаевна</cp:lastModifiedBy>
  <cp:revision>1776</cp:revision>
  <cp:lastPrinted>2019-03-28T06:56:34Z</cp:lastPrinted>
  <dcterms:created xsi:type="dcterms:W3CDTF">2017-06-26T12:05:56Z</dcterms:created>
  <dcterms:modified xsi:type="dcterms:W3CDTF">2019-10-11T08:54:37Z</dcterms:modified>
</cp:coreProperties>
</file>