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3" r:id="rId3"/>
    <p:sldId id="279" r:id="rId4"/>
    <p:sldId id="276" r:id="rId5"/>
    <p:sldId id="275" r:id="rId6"/>
    <p:sldId id="267" r:id="rId7"/>
    <p:sldId id="272" r:id="rId8"/>
    <p:sldId id="262" r:id="rId9"/>
    <p:sldId id="257" r:id="rId10"/>
    <p:sldId id="258" r:id="rId11"/>
    <p:sldId id="270" r:id="rId12"/>
    <p:sldId id="278" r:id="rId13"/>
    <p:sldId id="260" r:id="rId14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1" autoAdjust="0"/>
    <p:restoredTop sz="95175" autoAdjust="0"/>
  </p:normalViewPr>
  <p:slideViewPr>
    <p:cSldViewPr>
      <p:cViewPr varScale="1">
        <p:scale>
          <a:sx n="105" d="100"/>
          <a:sy n="105" d="100"/>
        </p:scale>
        <p:origin x="-1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layout/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ПБС</c:v>
                </c:pt>
              </c:strCache>
            </c:strRef>
          </c:tx>
          <c:spPr>
            <a:effectLst>
              <a:innerShdw blurRad="63500" dist="50800" dir="10800000">
                <a:prstClr val="black">
                  <a:alpha val="50000"/>
                </a:prstClr>
              </a:innerShdw>
            </a:effectLst>
          </c:spPr>
          <c:dLbls>
            <c:txPr>
              <a:bodyPr/>
              <a:lstStyle/>
              <a:p>
                <a:pPr>
                  <a:defRPr sz="15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ТО ФОИВ 32 организации                                                        36 комплектов</c:v>
                </c:pt>
                <c:pt idx="1">
                  <c:v>КУ 20 организаций                                   20 комплектов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32</c:v>
                </c:pt>
                <c:pt idx="1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/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title>
      <c:layout/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АУ БУ</c:v>
                </c:pt>
              </c:strCache>
            </c:strRef>
          </c:tx>
          <c:dPt>
            <c:idx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Pt>
            <c:idx val="1"/>
            <c:bubble3D val="0"/>
            <c:spPr>
              <a:solidFill>
                <a:schemeClr val="accent4">
                  <a:lumMod val="75000"/>
                </a:schemeClr>
              </a:solidFill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5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2.8097958251552296E-2"/>
                  <c:y val="0.11633678444289509"/>
                </c:manualLayout>
              </c:layout>
              <c:spPr/>
              <c:txPr>
                <a:bodyPr/>
                <a:lstStyle/>
                <a:p>
                  <a:pPr>
                    <a:defRPr sz="15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БУ 35 организаций                   42 комплекта</c:v>
                </c:pt>
                <c:pt idx="1">
                  <c:v>АУ 1 организация                           1 комплект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35</c:v>
                </c:pt>
                <c:pt idx="1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5.2257568089142357E-2"/>
          <c:y val="0.15596029745052906"/>
          <c:w val="0.83297431972579183"/>
          <c:h val="0.29528274220001094"/>
        </c:manualLayout>
      </c:layout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title>
      <c:layout/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АД</c:v>
                </c:pt>
              </c:strCache>
            </c:strRef>
          </c:tx>
          <c:dLbls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</c:f>
              <c:strCache>
                <c:ptCount val="1"/>
                <c:pt idx="0">
                  <c:v>8 организаций                                 10 комплектов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/>
      <c:overlay val="0"/>
      <c:txPr>
        <a:bodyPr/>
        <a:lstStyle/>
        <a:p>
          <a:pPr>
            <a:defRPr sz="15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191 н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061728395061727E-2"/>
                  <c:y val="-5.03912263716729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6296296296296294E-3"/>
                  <c:y val="-4.72417747234434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1 Квартал</c:v>
                </c:pt>
                <c:pt idx="1">
                  <c:v>2 Квартал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0.14000000000000001</c:v>
                </c:pt>
                <c:pt idx="1">
                  <c:v>0.7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33 н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7037037037037035E-2"/>
                  <c:y val="-5.03912263716729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8580246913580245E-2"/>
                  <c:y val="-4.09428714269843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1 Квартал</c:v>
                </c:pt>
                <c:pt idx="1">
                  <c:v>2 Квартал</c:v>
                </c:pt>
              </c:strCache>
            </c:strRef>
          </c:cat>
          <c:val>
            <c:numRef>
              <c:f>Лист1!$C$2:$C$3</c:f>
              <c:numCache>
                <c:formatCode>0%</c:formatCode>
                <c:ptCount val="2"/>
                <c:pt idx="0">
                  <c:v>0.25</c:v>
                </c:pt>
                <c:pt idx="1">
                  <c:v>0.64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89662208"/>
        <c:axId val="89663744"/>
        <c:axId val="0"/>
      </c:bar3DChart>
      <c:catAx>
        <c:axId val="8966220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89663744"/>
        <c:crosses val="autoZero"/>
        <c:auto val="1"/>
        <c:lblAlgn val="ctr"/>
        <c:lblOffset val="100"/>
        <c:noMultiLvlLbl val="0"/>
      </c:catAx>
      <c:valAx>
        <c:axId val="8966374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8966220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b="1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0800C7-B632-45C2-A248-D9242CBA9659}" type="doc">
      <dgm:prSet loTypeId="urn:microsoft.com/office/officeart/2005/8/layout/chart3" loCatId="relationship" qsTypeId="urn:microsoft.com/office/officeart/2005/8/quickstyle/3d2" qsCatId="3D" csTypeId="urn:microsoft.com/office/officeart/2005/8/colors/accent1_2" csCatId="accent1" phldr="1"/>
      <dgm:spPr/>
    </dgm:pt>
    <dgm:pt modelId="{9AD186B6-1668-4911-A3FF-0FE1D6406314}" type="pres">
      <dgm:prSet presAssocID="{E00800C7-B632-45C2-A248-D9242CBA9659}" presName="compositeShape" presStyleCnt="0">
        <dgm:presLayoutVars>
          <dgm:chMax val="7"/>
          <dgm:dir/>
          <dgm:resizeHandles val="exact"/>
        </dgm:presLayoutVars>
      </dgm:prSet>
      <dgm:spPr/>
    </dgm:pt>
  </dgm:ptLst>
  <dgm:cxnLst>
    <dgm:cxn modelId="{922E048A-6A8A-49B7-B8CD-E938D0F63797}" type="presOf" srcId="{E00800C7-B632-45C2-A248-D9242CBA9659}" destId="{9AD186B6-1668-4911-A3FF-0FE1D6406314}" srcOrd="0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EB361B-A0E4-44BC-BD21-0E668378988B}" type="doc">
      <dgm:prSet loTypeId="urn:microsoft.com/office/officeart/2005/8/layout/hierarchy4" loCatId="relationship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DBA2FDB6-BD0B-488E-8BB2-9B1E1E300C6C}">
      <dgm:prSet phldrT="[Текст]"/>
      <dgm:spPr/>
      <dgm:t>
        <a:bodyPr/>
        <a:lstStyle/>
        <a:p>
          <a:r>
            <a:rPr lang="ru-RU" dirty="0" smtClean="0"/>
            <a:t>Основные </a:t>
          </a:r>
          <a:r>
            <a:rPr lang="ru-RU" dirty="0" smtClean="0"/>
            <a:t>проблемы при представлении отчетности в </a:t>
          </a:r>
          <a:r>
            <a:rPr lang="ru-RU" dirty="0" err="1" smtClean="0"/>
            <a:t>ПУиО</a:t>
          </a:r>
          <a:r>
            <a:rPr lang="ru-RU" dirty="0" smtClean="0"/>
            <a:t> ГИИС «Электронный бюджет»</a:t>
          </a:r>
          <a:endParaRPr lang="ru-RU" dirty="0"/>
        </a:p>
      </dgm:t>
    </dgm:pt>
    <dgm:pt modelId="{445895F4-F28A-4182-9DCF-D6B271A937FB}" type="parTrans" cxnId="{8C145C02-DBA9-40B6-8F66-3FBBDE1B76C8}">
      <dgm:prSet/>
      <dgm:spPr/>
      <dgm:t>
        <a:bodyPr/>
        <a:lstStyle/>
        <a:p>
          <a:endParaRPr lang="ru-RU"/>
        </a:p>
      </dgm:t>
    </dgm:pt>
    <dgm:pt modelId="{45102CB1-F00B-4AA8-9DAF-8AA8AD3071C2}" type="sibTrans" cxnId="{8C145C02-DBA9-40B6-8F66-3FBBDE1B76C8}">
      <dgm:prSet/>
      <dgm:spPr/>
      <dgm:t>
        <a:bodyPr/>
        <a:lstStyle/>
        <a:p>
          <a:endParaRPr lang="ru-RU"/>
        </a:p>
      </dgm:t>
    </dgm:pt>
    <dgm:pt modelId="{654E9658-A5BF-438E-B201-AEADFB5C53F3}">
      <dgm:prSet phldrT="[Текст]"/>
      <dgm:spPr/>
      <dgm:t>
        <a:bodyPr/>
        <a:lstStyle/>
        <a:p>
          <a:r>
            <a:rPr lang="ru-RU" dirty="0" smtClean="0"/>
            <a:t>Нестабильная работа программного продукта</a:t>
          </a:r>
          <a:endParaRPr lang="ru-RU" dirty="0"/>
        </a:p>
      </dgm:t>
    </dgm:pt>
    <dgm:pt modelId="{0A1B3C97-4557-4A89-9A75-8FB0910BBB92}" type="parTrans" cxnId="{9F072303-B2BF-4ED8-B357-F4554D3328D9}">
      <dgm:prSet/>
      <dgm:spPr/>
      <dgm:t>
        <a:bodyPr/>
        <a:lstStyle/>
        <a:p>
          <a:endParaRPr lang="ru-RU"/>
        </a:p>
      </dgm:t>
    </dgm:pt>
    <dgm:pt modelId="{16820225-3E9C-4FA7-951D-353ACC20A1C3}" type="sibTrans" cxnId="{9F072303-B2BF-4ED8-B357-F4554D3328D9}">
      <dgm:prSet/>
      <dgm:spPr/>
      <dgm:t>
        <a:bodyPr/>
        <a:lstStyle/>
        <a:p>
          <a:endParaRPr lang="ru-RU"/>
        </a:p>
      </dgm:t>
    </dgm:pt>
    <dgm:pt modelId="{D016AB7A-AC16-49C8-ACB3-744474D0DB46}">
      <dgm:prSet phldrT="[Текст]"/>
      <dgm:spPr/>
      <dgm:t>
        <a:bodyPr/>
        <a:lstStyle/>
        <a:p>
          <a:r>
            <a:rPr lang="ru-RU" dirty="0" smtClean="0"/>
            <a:t>Запрет ГРБС на выгрузку отчетности до момента проверки</a:t>
          </a:r>
          <a:endParaRPr lang="ru-RU" dirty="0"/>
        </a:p>
      </dgm:t>
    </dgm:pt>
    <dgm:pt modelId="{B7843EE7-2A67-4B55-BA9F-45EBE77889DC}" type="parTrans" cxnId="{1E504D3A-4A5B-4DB4-AE51-70CB333F8942}">
      <dgm:prSet/>
      <dgm:spPr/>
      <dgm:t>
        <a:bodyPr/>
        <a:lstStyle/>
        <a:p>
          <a:endParaRPr lang="ru-RU"/>
        </a:p>
      </dgm:t>
    </dgm:pt>
    <dgm:pt modelId="{8587A8F8-13DB-4D21-9442-2109AA7AAD1B}" type="sibTrans" cxnId="{1E504D3A-4A5B-4DB4-AE51-70CB333F8942}">
      <dgm:prSet/>
      <dgm:spPr/>
      <dgm:t>
        <a:bodyPr/>
        <a:lstStyle/>
        <a:p>
          <a:endParaRPr lang="ru-RU"/>
        </a:p>
      </dgm:t>
    </dgm:pt>
    <dgm:pt modelId="{1064DB95-441E-4114-A863-B6D90B410C14}">
      <dgm:prSet phldrT="[Текст]"/>
      <dgm:spPr/>
      <dgm:t>
        <a:bodyPr/>
        <a:lstStyle/>
        <a:p>
          <a:r>
            <a:rPr lang="ru-RU" dirty="0" smtClean="0"/>
            <a:t>Сжатые сроки представления отчетности</a:t>
          </a:r>
          <a:endParaRPr lang="ru-RU" dirty="0"/>
        </a:p>
      </dgm:t>
    </dgm:pt>
    <dgm:pt modelId="{F962CF69-B564-409A-9135-2978DA6A5E44}" type="parTrans" cxnId="{6179F5BA-5F4B-4866-9DD6-846980B9FFA1}">
      <dgm:prSet/>
      <dgm:spPr/>
      <dgm:t>
        <a:bodyPr/>
        <a:lstStyle/>
        <a:p>
          <a:endParaRPr lang="ru-RU"/>
        </a:p>
      </dgm:t>
    </dgm:pt>
    <dgm:pt modelId="{618B3640-F0DB-4600-972B-93730118D08D}" type="sibTrans" cxnId="{6179F5BA-5F4B-4866-9DD6-846980B9FFA1}">
      <dgm:prSet/>
      <dgm:spPr/>
      <dgm:t>
        <a:bodyPr/>
        <a:lstStyle/>
        <a:p>
          <a:endParaRPr lang="ru-RU"/>
        </a:p>
      </dgm:t>
    </dgm:pt>
    <dgm:pt modelId="{7059F8D3-2B68-4F61-85E3-16E272942E45}">
      <dgm:prSet phldrT="[Текст]"/>
      <dgm:spPr/>
      <dgm:t>
        <a:bodyPr/>
        <a:lstStyle/>
        <a:p>
          <a:r>
            <a:rPr lang="ru-RU" dirty="0" smtClean="0"/>
            <a:t>Ошибки в отчетных формах</a:t>
          </a:r>
          <a:endParaRPr lang="ru-RU" dirty="0"/>
        </a:p>
      </dgm:t>
    </dgm:pt>
    <dgm:pt modelId="{7DC0799C-73FB-4ED9-8379-8F048C03BD9D}" type="parTrans" cxnId="{DBFDB210-B220-4808-9435-1923BD6AF85E}">
      <dgm:prSet/>
      <dgm:spPr/>
      <dgm:t>
        <a:bodyPr/>
        <a:lstStyle/>
        <a:p>
          <a:endParaRPr lang="ru-RU"/>
        </a:p>
      </dgm:t>
    </dgm:pt>
    <dgm:pt modelId="{98B98646-E0B5-4147-9C29-1C148F8EFAC7}" type="sibTrans" cxnId="{DBFDB210-B220-4808-9435-1923BD6AF85E}">
      <dgm:prSet/>
      <dgm:spPr/>
      <dgm:t>
        <a:bodyPr/>
        <a:lstStyle/>
        <a:p>
          <a:endParaRPr lang="ru-RU"/>
        </a:p>
      </dgm:t>
    </dgm:pt>
    <dgm:pt modelId="{CF530B96-7835-434C-BDCE-4C0035E402BD}" type="pres">
      <dgm:prSet presAssocID="{DEEB361B-A0E4-44BC-BD21-0E668378988B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00446A8-5E67-40E8-B0EA-81BAB1813737}" type="pres">
      <dgm:prSet presAssocID="{DBA2FDB6-BD0B-488E-8BB2-9B1E1E300C6C}" presName="vertOne" presStyleCnt="0"/>
      <dgm:spPr/>
    </dgm:pt>
    <dgm:pt modelId="{F2E77D7E-7736-44A4-AC64-B5F954F819AD}" type="pres">
      <dgm:prSet presAssocID="{DBA2FDB6-BD0B-488E-8BB2-9B1E1E300C6C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BAD4FE9-84C7-4062-82DD-61A733E2194A}" type="pres">
      <dgm:prSet presAssocID="{DBA2FDB6-BD0B-488E-8BB2-9B1E1E300C6C}" presName="parTransOne" presStyleCnt="0"/>
      <dgm:spPr/>
    </dgm:pt>
    <dgm:pt modelId="{E820B8BB-B998-4704-BCA6-6DF9C299E856}" type="pres">
      <dgm:prSet presAssocID="{DBA2FDB6-BD0B-488E-8BB2-9B1E1E300C6C}" presName="horzOne" presStyleCnt="0"/>
      <dgm:spPr/>
    </dgm:pt>
    <dgm:pt modelId="{13F8DFD6-8562-4853-A4AD-208FEA88EBB6}" type="pres">
      <dgm:prSet presAssocID="{654E9658-A5BF-438E-B201-AEADFB5C53F3}" presName="vertTwo" presStyleCnt="0"/>
      <dgm:spPr/>
    </dgm:pt>
    <dgm:pt modelId="{15EF90D4-891B-4C9C-9A3A-A58D94C7E05C}" type="pres">
      <dgm:prSet presAssocID="{654E9658-A5BF-438E-B201-AEADFB5C53F3}" presName="txTwo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270F8C0-4645-41AA-B6E9-9A9CC1F40DFE}" type="pres">
      <dgm:prSet presAssocID="{654E9658-A5BF-438E-B201-AEADFB5C53F3}" presName="horzTwo" presStyleCnt="0"/>
      <dgm:spPr/>
    </dgm:pt>
    <dgm:pt modelId="{C85CB901-C96C-418C-BAC0-8D2AF7C8A30F}" type="pres">
      <dgm:prSet presAssocID="{16820225-3E9C-4FA7-951D-353ACC20A1C3}" presName="sibSpaceTwo" presStyleCnt="0"/>
      <dgm:spPr/>
    </dgm:pt>
    <dgm:pt modelId="{3C73CD09-46A1-4D49-8CF6-F3AF5559A35D}" type="pres">
      <dgm:prSet presAssocID="{D016AB7A-AC16-49C8-ACB3-744474D0DB46}" presName="vertTwo" presStyleCnt="0"/>
      <dgm:spPr/>
    </dgm:pt>
    <dgm:pt modelId="{67788C43-3D20-47EC-90CA-6D6681280233}" type="pres">
      <dgm:prSet presAssocID="{D016AB7A-AC16-49C8-ACB3-744474D0DB46}" presName="txTwo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4383D21-E9F8-4924-BE11-D406641E5024}" type="pres">
      <dgm:prSet presAssocID="{D016AB7A-AC16-49C8-ACB3-744474D0DB46}" presName="horzTwo" presStyleCnt="0"/>
      <dgm:spPr/>
    </dgm:pt>
    <dgm:pt modelId="{AFFFBF5E-18A2-428E-9BFC-C2B9B3FFE50E}" type="pres">
      <dgm:prSet presAssocID="{8587A8F8-13DB-4D21-9442-2109AA7AAD1B}" presName="sibSpaceTwo" presStyleCnt="0"/>
      <dgm:spPr/>
    </dgm:pt>
    <dgm:pt modelId="{F67144D1-9966-4E89-B086-F20A3DBA81EC}" type="pres">
      <dgm:prSet presAssocID="{1064DB95-441E-4114-A863-B6D90B410C14}" presName="vertTwo" presStyleCnt="0"/>
      <dgm:spPr/>
    </dgm:pt>
    <dgm:pt modelId="{463E5DD5-B91F-4179-8D9F-9213C1D00980}" type="pres">
      <dgm:prSet presAssocID="{1064DB95-441E-4114-A863-B6D90B410C14}" presName="txTwo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D8CD000-5DC1-43EF-872B-E9A417306D0D}" type="pres">
      <dgm:prSet presAssocID="{1064DB95-441E-4114-A863-B6D90B410C14}" presName="horzTwo" presStyleCnt="0"/>
      <dgm:spPr/>
    </dgm:pt>
    <dgm:pt modelId="{2E97EA24-1845-48D5-A36D-52EEFA2CFB02}" type="pres">
      <dgm:prSet presAssocID="{618B3640-F0DB-4600-972B-93730118D08D}" presName="sibSpaceTwo" presStyleCnt="0"/>
      <dgm:spPr/>
    </dgm:pt>
    <dgm:pt modelId="{AAECCA29-780C-48C7-9877-87B57AA1A9BC}" type="pres">
      <dgm:prSet presAssocID="{7059F8D3-2B68-4F61-85E3-16E272942E45}" presName="vertTwo" presStyleCnt="0"/>
      <dgm:spPr/>
    </dgm:pt>
    <dgm:pt modelId="{B782BBB1-F75A-4FC8-BB3C-A0808B026B16}" type="pres">
      <dgm:prSet presAssocID="{7059F8D3-2B68-4F61-85E3-16E272942E45}" presName="txTwo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2C59A5B-2882-4A0A-84CF-A85DFBDC57AC}" type="pres">
      <dgm:prSet presAssocID="{7059F8D3-2B68-4F61-85E3-16E272942E45}" presName="horzTwo" presStyleCnt="0"/>
      <dgm:spPr/>
    </dgm:pt>
  </dgm:ptLst>
  <dgm:cxnLst>
    <dgm:cxn modelId="{6E9DE619-8C48-4B72-9EB4-172B1104397A}" type="presOf" srcId="{1064DB95-441E-4114-A863-B6D90B410C14}" destId="{463E5DD5-B91F-4179-8D9F-9213C1D00980}" srcOrd="0" destOrd="0" presId="urn:microsoft.com/office/officeart/2005/8/layout/hierarchy4"/>
    <dgm:cxn modelId="{41AC1CC0-42EB-40D4-910E-DEE0B899A003}" type="presOf" srcId="{654E9658-A5BF-438E-B201-AEADFB5C53F3}" destId="{15EF90D4-891B-4C9C-9A3A-A58D94C7E05C}" srcOrd="0" destOrd="0" presId="urn:microsoft.com/office/officeart/2005/8/layout/hierarchy4"/>
    <dgm:cxn modelId="{C5E07BC7-33D8-45E3-AC65-83E4FDBA38CC}" type="presOf" srcId="{DBA2FDB6-BD0B-488E-8BB2-9B1E1E300C6C}" destId="{F2E77D7E-7736-44A4-AC64-B5F954F819AD}" srcOrd="0" destOrd="0" presId="urn:microsoft.com/office/officeart/2005/8/layout/hierarchy4"/>
    <dgm:cxn modelId="{6179F5BA-5F4B-4866-9DD6-846980B9FFA1}" srcId="{DBA2FDB6-BD0B-488E-8BB2-9B1E1E300C6C}" destId="{1064DB95-441E-4114-A863-B6D90B410C14}" srcOrd="2" destOrd="0" parTransId="{F962CF69-B564-409A-9135-2978DA6A5E44}" sibTransId="{618B3640-F0DB-4600-972B-93730118D08D}"/>
    <dgm:cxn modelId="{DC65D8AF-EF80-444D-B9B0-693A51BEA76A}" type="presOf" srcId="{7059F8D3-2B68-4F61-85E3-16E272942E45}" destId="{B782BBB1-F75A-4FC8-BB3C-A0808B026B16}" srcOrd="0" destOrd="0" presId="urn:microsoft.com/office/officeart/2005/8/layout/hierarchy4"/>
    <dgm:cxn modelId="{9F072303-B2BF-4ED8-B357-F4554D3328D9}" srcId="{DBA2FDB6-BD0B-488E-8BB2-9B1E1E300C6C}" destId="{654E9658-A5BF-438E-B201-AEADFB5C53F3}" srcOrd="0" destOrd="0" parTransId="{0A1B3C97-4557-4A89-9A75-8FB0910BBB92}" sibTransId="{16820225-3E9C-4FA7-951D-353ACC20A1C3}"/>
    <dgm:cxn modelId="{8C145C02-DBA9-40B6-8F66-3FBBDE1B76C8}" srcId="{DEEB361B-A0E4-44BC-BD21-0E668378988B}" destId="{DBA2FDB6-BD0B-488E-8BB2-9B1E1E300C6C}" srcOrd="0" destOrd="0" parTransId="{445895F4-F28A-4182-9DCF-D6B271A937FB}" sibTransId="{45102CB1-F00B-4AA8-9DAF-8AA8AD3071C2}"/>
    <dgm:cxn modelId="{1E504D3A-4A5B-4DB4-AE51-70CB333F8942}" srcId="{DBA2FDB6-BD0B-488E-8BB2-9B1E1E300C6C}" destId="{D016AB7A-AC16-49C8-ACB3-744474D0DB46}" srcOrd="1" destOrd="0" parTransId="{B7843EE7-2A67-4B55-BA9F-45EBE77889DC}" sibTransId="{8587A8F8-13DB-4D21-9442-2109AA7AAD1B}"/>
    <dgm:cxn modelId="{B0F95B97-6A33-4DBC-964F-DA224CAB8AF6}" type="presOf" srcId="{DEEB361B-A0E4-44BC-BD21-0E668378988B}" destId="{CF530B96-7835-434C-BDCE-4C0035E402BD}" srcOrd="0" destOrd="0" presId="urn:microsoft.com/office/officeart/2005/8/layout/hierarchy4"/>
    <dgm:cxn modelId="{5AB7543E-18D5-4C82-A264-FD202C64A3D5}" type="presOf" srcId="{D016AB7A-AC16-49C8-ACB3-744474D0DB46}" destId="{67788C43-3D20-47EC-90CA-6D6681280233}" srcOrd="0" destOrd="0" presId="urn:microsoft.com/office/officeart/2005/8/layout/hierarchy4"/>
    <dgm:cxn modelId="{DBFDB210-B220-4808-9435-1923BD6AF85E}" srcId="{DBA2FDB6-BD0B-488E-8BB2-9B1E1E300C6C}" destId="{7059F8D3-2B68-4F61-85E3-16E272942E45}" srcOrd="3" destOrd="0" parTransId="{7DC0799C-73FB-4ED9-8379-8F048C03BD9D}" sibTransId="{98B98646-E0B5-4147-9C29-1C148F8EFAC7}"/>
    <dgm:cxn modelId="{D237F67E-2B34-4D02-9F9D-EAD0ED5A7591}" type="presParOf" srcId="{CF530B96-7835-434C-BDCE-4C0035E402BD}" destId="{E00446A8-5E67-40E8-B0EA-81BAB1813737}" srcOrd="0" destOrd="0" presId="urn:microsoft.com/office/officeart/2005/8/layout/hierarchy4"/>
    <dgm:cxn modelId="{BBAC7D6D-3332-4269-873B-03064C6DC329}" type="presParOf" srcId="{E00446A8-5E67-40E8-B0EA-81BAB1813737}" destId="{F2E77D7E-7736-44A4-AC64-B5F954F819AD}" srcOrd="0" destOrd="0" presId="urn:microsoft.com/office/officeart/2005/8/layout/hierarchy4"/>
    <dgm:cxn modelId="{350B4C3B-33F7-4B63-BD98-A605C11555DA}" type="presParOf" srcId="{E00446A8-5E67-40E8-B0EA-81BAB1813737}" destId="{4BAD4FE9-84C7-4062-82DD-61A733E2194A}" srcOrd="1" destOrd="0" presId="urn:microsoft.com/office/officeart/2005/8/layout/hierarchy4"/>
    <dgm:cxn modelId="{A87668B0-D543-4EE6-8519-34DF0B4C4F26}" type="presParOf" srcId="{E00446A8-5E67-40E8-B0EA-81BAB1813737}" destId="{E820B8BB-B998-4704-BCA6-6DF9C299E856}" srcOrd="2" destOrd="0" presId="urn:microsoft.com/office/officeart/2005/8/layout/hierarchy4"/>
    <dgm:cxn modelId="{25465AA0-E389-477B-9E94-7CCFC20326C1}" type="presParOf" srcId="{E820B8BB-B998-4704-BCA6-6DF9C299E856}" destId="{13F8DFD6-8562-4853-A4AD-208FEA88EBB6}" srcOrd="0" destOrd="0" presId="urn:microsoft.com/office/officeart/2005/8/layout/hierarchy4"/>
    <dgm:cxn modelId="{79F99B87-D1F5-4B09-A1D7-5CC1221BBFAD}" type="presParOf" srcId="{13F8DFD6-8562-4853-A4AD-208FEA88EBB6}" destId="{15EF90D4-891B-4C9C-9A3A-A58D94C7E05C}" srcOrd="0" destOrd="0" presId="urn:microsoft.com/office/officeart/2005/8/layout/hierarchy4"/>
    <dgm:cxn modelId="{15057CA6-D62F-4AA4-9764-CB274B03D714}" type="presParOf" srcId="{13F8DFD6-8562-4853-A4AD-208FEA88EBB6}" destId="{F270F8C0-4645-41AA-B6E9-9A9CC1F40DFE}" srcOrd="1" destOrd="0" presId="urn:microsoft.com/office/officeart/2005/8/layout/hierarchy4"/>
    <dgm:cxn modelId="{422C9245-BB29-42D9-B946-4B8DF88C0E41}" type="presParOf" srcId="{E820B8BB-B998-4704-BCA6-6DF9C299E856}" destId="{C85CB901-C96C-418C-BAC0-8D2AF7C8A30F}" srcOrd="1" destOrd="0" presId="urn:microsoft.com/office/officeart/2005/8/layout/hierarchy4"/>
    <dgm:cxn modelId="{1DC24609-F4C6-4749-8144-F4579E94D129}" type="presParOf" srcId="{E820B8BB-B998-4704-BCA6-6DF9C299E856}" destId="{3C73CD09-46A1-4D49-8CF6-F3AF5559A35D}" srcOrd="2" destOrd="0" presId="urn:microsoft.com/office/officeart/2005/8/layout/hierarchy4"/>
    <dgm:cxn modelId="{14DC332A-58D7-4ED2-8873-C9B71B8A3970}" type="presParOf" srcId="{3C73CD09-46A1-4D49-8CF6-F3AF5559A35D}" destId="{67788C43-3D20-47EC-90CA-6D6681280233}" srcOrd="0" destOrd="0" presId="urn:microsoft.com/office/officeart/2005/8/layout/hierarchy4"/>
    <dgm:cxn modelId="{27000AAE-96A2-4275-9D2B-F3B23E8EB9FA}" type="presParOf" srcId="{3C73CD09-46A1-4D49-8CF6-F3AF5559A35D}" destId="{24383D21-E9F8-4924-BE11-D406641E5024}" srcOrd="1" destOrd="0" presId="urn:microsoft.com/office/officeart/2005/8/layout/hierarchy4"/>
    <dgm:cxn modelId="{A6EEA1E8-6BAC-45D4-BF7C-83C1E3018C66}" type="presParOf" srcId="{E820B8BB-B998-4704-BCA6-6DF9C299E856}" destId="{AFFFBF5E-18A2-428E-9BFC-C2B9B3FFE50E}" srcOrd="3" destOrd="0" presId="urn:microsoft.com/office/officeart/2005/8/layout/hierarchy4"/>
    <dgm:cxn modelId="{C9054559-53C7-4CCA-87B7-9A381E577039}" type="presParOf" srcId="{E820B8BB-B998-4704-BCA6-6DF9C299E856}" destId="{F67144D1-9966-4E89-B086-F20A3DBA81EC}" srcOrd="4" destOrd="0" presId="urn:microsoft.com/office/officeart/2005/8/layout/hierarchy4"/>
    <dgm:cxn modelId="{58E1A41E-F356-4E1C-8115-34E431645935}" type="presParOf" srcId="{F67144D1-9966-4E89-B086-F20A3DBA81EC}" destId="{463E5DD5-B91F-4179-8D9F-9213C1D00980}" srcOrd="0" destOrd="0" presId="urn:microsoft.com/office/officeart/2005/8/layout/hierarchy4"/>
    <dgm:cxn modelId="{10B09932-2522-41B4-BD17-39863F6677A7}" type="presParOf" srcId="{F67144D1-9966-4E89-B086-F20A3DBA81EC}" destId="{3D8CD000-5DC1-43EF-872B-E9A417306D0D}" srcOrd="1" destOrd="0" presId="urn:microsoft.com/office/officeart/2005/8/layout/hierarchy4"/>
    <dgm:cxn modelId="{D475FA9E-1F2B-486D-ABBC-3BC592892F58}" type="presParOf" srcId="{E820B8BB-B998-4704-BCA6-6DF9C299E856}" destId="{2E97EA24-1845-48D5-A36D-52EEFA2CFB02}" srcOrd="5" destOrd="0" presId="urn:microsoft.com/office/officeart/2005/8/layout/hierarchy4"/>
    <dgm:cxn modelId="{A9B36733-8CA6-47A7-B753-857AA43B30FC}" type="presParOf" srcId="{E820B8BB-B998-4704-BCA6-6DF9C299E856}" destId="{AAECCA29-780C-48C7-9877-87B57AA1A9BC}" srcOrd="6" destOrd="0" presId="urn:microsoft.com/office/officeart/2005/8/layout/hierarchy4"/>
    <dgm:cxn modelId="{C47445ED-C792-46B3-AB91-28E6EBBD28CD}" type="presParOf" srcId="{AAECCA29-780C-48C7-9877-87B57AA1A9BC}" destId="{B782BBB1-F75A-4FC8-BB3C-A0808B026B16}" srcOrd="0" destOrd="0" presId="urn:microsoft.com/office/officeart/2005/8/layout/hierarchy4"/>
    <dgm:cxn modelId="{37C7D938-A1D7-4E03-A9EC-8E2623392600}" type="presParOf" srcId="{AAECCA29-780C-48C7-9877-87B57AA1A9BC}" destId="{F2C59A5B-2882-4A0A-84CF-A85DFBDC57AC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E77D7E-7736-44A4-AC64-B5F954F819AD}">
      <dsp:nvSpPr>
        <dsp:cNvPr id="0" name=""/>
        <dsp:cNvSpPr/>
      </dsp:nvSpPr>
      <dsp:spPr>
        <a:xfrm>
          <a:off x="1330" y="908"/>
          <a:ext cx="8226939" cy="21524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Основные </a:t>
          </a:r>
          <a:r>
            <a:rPr lang="ru-RU" sz="4000" kern="1200" dirty="0" smtClean="0"/>
            <a:t>проблемы при представлении отчетности в </a:t>
          </a:r>
          <a:r>
            <a:rPr lang="ru-RU" sz="4000" kern="1200" dirty="0" err="1" smtClean="0"/>
            <a:t>ПУиО</a:t>
          </a:r>
          <a:r>
            <a:rPr lang="ru-RU" sz="4000" kern="1200" dirty="0" smtClean="0"/>
            <a:t> ГИИС «Электронный бюджет»</a:t>
          </a:r>
          <a:endParaRPr lang="ru-RU" sz="4000" kern="1200" dirty="0"/>
        </a:p>
      </dsp:txBody>
      <dsp:txXfrm>
        <a:off x="64374" y="63952"/>
        <a:ext cx="8100851" cy="2026396"/>
      </dsp:txXfrm>
    </dsp:sp>
    <dsp:sp modelId="{15EF90D4-891B-4C9C-9A3A-A58D94C7E05C}">
      <dsp:nvSpPr>
        <dsp:cNvPr id="0" name=""/>
        <dsp:cNvSpPr/>
      </dsp:nvSpPr>
      <dsp:spPr>
        <a:xfrm>
          <a:off x="1330" y="2372570"/>
          <a:ext cx="1934840" cy="21524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Нестабильная работа программного продукта</a:t>
          </a:r>
          <a:endParaRPr lang="ru-RU" sz="2000" kern="1200" dirty="0"/>
        </a:p>
      </dsp:txBody>
      <dsp:txXfrm>
        <a:off x="58000" y="2429240"/>
        <a:ext cx="1821500" cy="2039144"/>
      </dsp:txXfrm>
    </dsp:sp>
    <dsp:sp modelId="{67788C43-3D20-47EC-90CA-6D6681280233}">
      <dsp:nvSpPr>
        <dsp:cNvPr id="0" name=""/>
        <dsp:cNvSpPr/>
      </dsp:nvSpPr>
      <dsp:spPr>
        <a:xfrm>
          <a:off x="2098696" y="2372570"/>
          <a:ext cx="1934840" cy="21524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Запрет ГРБС на выгрузку отчетности до момента проверки</a:t>
          </a:r>
          <a:endParaRPr lang="ru-RU" sz="2000" kern="1200" dirty="0"/>
        </a:p>
      </dsp:txBody>
      <dsp:txXfrm>
        <a:off x="2155366" y="2429240"/>
        <a:ext cx="1821500" cy="2039144"/>
      </dsp:txXfrm>
    </dsp:sp>
    <dsp:sp modelId="{463E5DD5-B91F-4179-8D9F-9213C1D00980}">
      <dsp:nvSpPr>
        <dsp:cNvPr id="0" name=""/>
        <dsp:cNvSpPr/>
      </dsp:nvSpPr>
      <dsp:spPr>
        <a:xfrm>
          <a:off x="4196063" y="2372570"/>
          <a:ext cx="1934840" cy="21524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Сжатые сроки представления отчетности</a:t>
          </a:r>
          <a:endParaRPr lang="ru-RU" sz="2000" kern="1200" dirty="0"/>
        </a:p>
      </dsp:txBody>
      <dsp:txXfrm>
        <a:off x="4252733" y="2429240"/>
        <a:ext cx="1821500" cy="2039144"/>
      </dsp:txXfrm>
    </dsp:sp>
    <dsp:sp modelId="{B782BBB1-F75A-4FC8-BB3C-A0808B026B16}">
      <dsp:nvSpPr>
        <dsp:cNvPr id="0" name=""/>
        <dsp:cNvSpPr/>
      </dsp:nvSpPr>
      <dsp:spPr>
        <a:xfrm>
          <a:off x="6293429" y="2372570"/>
          <a:ext cx="1934840" cy="21524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Ошибки в отчетных формах</a:t>
          </a:r>
          <a:endParaRPr lang="ru-RU" sz="2000" kern="1200" dirty="0"/>
        </a:p>
      </dsp:txBody>
      <dsp:txXfrm>
        <a:off x="6350099" y="2429240"/>
        <a:ext cx="1821500" cy="20391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0.34848</cdr:x>
      <cdr:y>0.94915</cdr:y>
    </cdr:from>
    <cdr:to>
      <cdr:x>0.65152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56184" y="4032448"/>
          <a:ext cx="144016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100" b="1" dirty="0" smtClean="0"/>
            <a:t>54%</a:t>
          </a:r>
          <a:endParaRPr lang="ru-RU" sz="11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0.42483</cdr:x>
      <cdr:y>0.94118</cdr:y>
    </cdr:from>
    <cdr:to>
      <cdr:x>0.60185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728192" y="3456385"/>
          <a:ext cx="72008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100" b="1" dirty="0" smtClean="0"/>
            <a:t>38%</a:t>
          </a:r>
          <a:endParaRPr lang="ru-RU" sz="1100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0.35294</cdr:x>
      <cdr:y>0.93548</cdr:y>
    </cdr:from>
    <cdr:to>
      <cdr:x>0.70588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64096" y="2088232"/>
          <a:ext cx="864096" cy="1440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0.32475</cdr:x>
      <cdr:y>0.92208</cdr:y>
    </cdr:from>
    <cdr:to>
      <cdr:x>0.70588</cdr:x>
      <cdr:y>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95083" y="2232248"/>
          <a:ext cx="933109" cy="1886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0.32475</cdr:x>
      <cdr:y>0.92105</cdr:y>
    </cdr:from>
    <cdr:to>
      <cdr:x>0.70588</cdr:x>
      <cdr:y>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95083" y="2520280"/>
          <a:ext cx="933109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100" b="1" dirty="0" smtClean="0"/>
            <a:t>8%</a:t>
          </a:r>
          <a:endParaRPr lang="ru-RU" sz="11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51DF3-3D0E-4EFF-89A3-EF994A37B427}" type="datetimeFigureOut">
              <a:rPr lang="ru-RU" smtClean="0"/>
              <a:t>10.08.2017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E03B1E-6E57-4FE7-9C23-42BC1FF24B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8435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03B1E-6E57-4FE7-9C23-42BC1FF24B3B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78303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03B1E-6E57-4FE7-9C23-42BC1FF24B3B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2135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14CC-247D-4CF5-86C4-D7B6D3EAF2A5}" type="datetimeFigureOut">
              <a:rPr lang="ru-RU" smtClean="0"/>
              <a:t>10.08.2017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97BC7-7E50-48F2-8E15-5D35CE6A9C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978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14CC-247D-4CF5-86C4-D7B6D3EAF2A5}" type="datetimeFigureOut">
              <a:rPr lang="ru-RU" smtClean="0"/>
              <a:t>10.08.2017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97BC7-7E50-48F2-8E15-5D35CE6A9C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657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14CC-247D-4CF5-86C4-D7B6D3EAF2A5}" type="datetimeFigureOut">
              <a:rPr lang="ru-RU" smtClean="0"/>
              <a:t>10.08.2017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97BC7-7E50-48F2-8E15-5D35CE6A9C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06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14CC-247D-4CF5-86C4-D7B6D3EAF2A5}" type="datetimeFigureOut">
              <a:rPr lang="ru-RU" smtClean="0"/>
              <a:t>10.08.2017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97BC7-7E50-48F2-8E15-5D35CE6A9C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7918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14CC-247D-4CF5-86C4-D7B6D3EAF2A5}" type="datetimeFigureOut">
              <a:rPr lang="ru-RU" smtClean="0"/>
              <a:t>10.08.2017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97BC7-7E50-48F2-8E15-5D35CE6A9C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0628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14CC-247D-4CF5-86C4-D7B6D3EAF2A5}" type="datetimeFigureOut">
              <a:rPr lang="ru-RU" smtClean="0"/>
              <a:t>10.08.2017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97BC7-7E50-48F2-8E15-5D35CE6A9C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6203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14CC-247D-4CF5-86C4-D7B6D3EAF2A5}" type="datetimeFigureOut">
              <a:rPr lang="ru-RU" smtClean="0"/>
              <a:t>10.08.2017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97BC7-7E50-48F2-8E15-5D35CE6A9C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998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14CC-247D-4CF5-86C4-D7B6D3EAF2A5}" type="datetimeFigureOut">
              <a:rPr lang="ru-RU" smtClean="0"/>
              <a:t>10.08.2017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97BC7-7E50-48F2-8E15-5D35CE6A9C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590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14CC-247D-4CF5-86C4-D7B6D3EAF2A5}" type="datetimeFigureOut">
              <a:rPr lang="ru-RU" smtClean="0"/>
              <a:t>10.08.2017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97BC7-7E50-48F2-8E15-5D35CE6A9C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1311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14CC-247D-4CF5-86C4-D7B6D3EAF2A5}" type="datetimeFigureOut">
              <a:rPr lang="ru-RU" smtClean="0"/>
              <a:t>10.08.2017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97BC7-7E50-48F2-8E15-5D35CE6A9C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7691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14CC-247D-4CF5-86C4-D7B6D3EAF2A5}" type="datetimeFigureOut">
              <a:rPr lang="ru-RU" smtClean="0"/>
              <a:t>10.08.2017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97BC7-7E50-48F2-8E15-5D35CE6A9C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6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F14CC-247D-4CF5-86C4-D7B6D3EAF2A5}" type="datetimeFigureOut">
              <a:rPr lang="ru-RU" smtClean="0"/>
              <a:t>10.08.2017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97BC7-7E50-48F2-8E15-5D35CE6A9C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575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0.e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Layout" Target="../diagrams/layout1.xml"/><Relationship Id="rId7" Type="http://schemas.openxmlformats.org/officeDocument/2006/relationships/chart" Target="../charts/char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11" Type="http://schemas.openxmlformats.org/officeDocument/2006/relationships/image" Target="../media/image3.png"/><Relationship Id="rId5" Type="http://schemas.openxmlformats.org/officeDocument/2006/relationships/diagramColors" Target="../diagrams/colors1.xml"/><Relationship Id="rId10" Type="http://schemas.openxmlformats.org/officeDocument/2006/relationships/chart" Target="../charts/chart3.xml"/><Relationship Id="rId4" Type="http://schemas.openxmlformats.org/officeDocument/2006/relationships/diagramQuickStyle" Target="../diagrams/quickStyle1.xml"/><Relationship Id="rId9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772816"/>
            <a:ext cx="8784976" cy="4752529"/>
          </a:xfrm>
        </p:spPr>
        <p:txBody>
          <a:bodyPr>
            <a:noAutofit/>
          </a:bodyPr>
          <a:lstStyle/>
          <a:p>
            <a:r>
              <a:rPr lang="ru-RU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Доклад на тему: </a:t>
            </a:r>
            <a:r>
              <a:rPr lang="ru-RU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«Итоги формирования участниками бюджетного процесса бюджетной (бухгалтерской) отчетности на 01.07.2017 в подсистеме «Учет и отчетность» государственной интегрированной информационной системы управления общественными финансами </a:t>
            </a:r>
            <a:endParaRPr lang="en-US" sz="25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«Электронный бюджет»</a:t>
            </a:r>
            <a:endParaRPr lang="en-U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отдела финансового обеспечения</a:t>
            </a:r>
          </a:p>
          <a:p>
            <a:pPr algn="r"/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Дудникова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И.С.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1" name="Группа 10"/>
          <p:cNvGrpSpPr>
            <a:grpSpLocks/>
          </p:cNvGrpSpPr>
          <p:nvPr/>
        </p:nvGrpSpPr>
        <p:grpSpPr bwMode="auto">
          <a:xfrm>
            <a:off x="0" y="1"/>
            <a:ext cx="9144000" cy="1340768"/>
            <a:chOff x="0" y="0"/>
            <a:chExt cx="9144000" cy="928670"/>
          </a:xfrm>
          <a:solidFill>
            <a:schemeClr val="accent1">
              <a:lumMod val="75000"/>
            </a:schemeClr>
          </a:solidFill>
        </p:grpSpPr>
        <p:grpSp>
          <p:nvGrpSpPr>
            <p:cNvPr id="22" name="Группа 14"/>
            <p:cNvGrpSpPr>
              <a:grpSpLocks/>
            </p:cNvGrpSpPr>
            <p:nvPr/>
          </p:nvGrpSpPr>
          <p:grpSpPr bwMode="auto">
            <a:xfrm>
              <a:off x="0" y="0"/>
              <a:ext cx="9144000" cy="928670"/>
              <a:chOff x="0" y="0"/>
              <a:chExt cx="9144000" cy="928670"/>
            </a:xfrm>
            <a:grpFill/>
          </p:grpSpPr>
          <p:sp>
            <p:nvSpPr>
              <p:cNvPr id="24" name="Прямоугольник 23"/>
              <p:cNvSpPr/>
              <p:nvPr/>
            </p:nvSpPr>
            <p:spPr>
              <a:xfrm>
                <a:off x="0" y="0"/>
                <a:ext cx="9144000" cy="92867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/>
              </a:p>
            </p:txBody>
          </p:sp>
          <p:sp>
            <p:nvSpPr>
              <p:cNvPr id="25" name="Прямоугольник 24"/>
              <p:cNvSpPr/>
              <p:nvPr/>
            </p:nvSpPr>
            <p:spPr>
              <a:xfrm>
                <a:off x="974595" y="49528"/>
                <a:ext cx="7200800" cy="490310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ru-RU" sz="2000" b="1" dirty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Управление Федерального </a:t>
                </a:r>
                <a:r>
                  <a:rPr lang="ru-RU" sz="2000" b="1" kern="1600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казначейства</a:t>
                </a:r>
              </a:p>
              <a:p>
                <a:pPr algn="ctr">
                  <a:defRPr/>
                </a:pPr>
                <a:r>
                  <a:rPr lang="ru-RU" sz="2000" b="1" kern="1600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b="1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 Курской области</a:t>
                </a:r>
                <a:endParaRPr lang="ru-RU" sz="2000" b="1" dirty="0">
                  <a:solidFill>
                    <a:prstClr val="white">
                      <a:alpha val="97000"/>
                    </a:prst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pic>
          <p:nvPicPr>
            <p:cNvPr id="23" name="Рисунок 12" descr="539px-Roskazna.pn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7504" y="75600"/>
              <a:ext cx="1008112" cy="8100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229200"/>
            <a:ext cx="2448273" cy="1378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Рисунок 1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2692" y="1"/>
            <a:ext cx="1111308" cy="13407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4338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10"/>
          <p:cNvGrpSpPr>
            <a:grpSpLocks/>
          </p:cNvGrpSpPr>
          <p:nvPr/>
        </p:nvGrpSpPr>
        <p:grpSpPr bwMode="auto">
          <a:xfrm>
            <a:off x="0" y="1"/>
            <a:ext cx="9144000" cy="1340768"/>
            <a:chOff x="0" y="0"/>
            <a:chExt cx="9144000" cy="928670"/>
          </a:xfrm>
          <a:solidFill>
            <a:schemeClr val="accent1">
              <a:lumMod val="75000"/>
            </a:schemeClr>
          </a:solidFill>
        </p:grpSpPr>
        <p:grpSp>
          <p:nvGrpSpPr>
            <p:cNvPr id="5" name="Группа 14"/>
            <p:cNvGrpSpPr>
              <a:grpSpLocks/>
            </p:cNvGrpSpPr>
            <p:nvPr/>
          </p:nvGrpSpPr>
          <p:grpSpPr bwMode="auto">
            <a:xfrm>
              <a:off x="0" y="0"/>
              <a:ext cx="9144000" cy="928670"/>
              <a:chOff x="0" y="0"/>
              <a:chExt cx="9144000" cy="928670"/>
            </a:xfrm>
            <a:grpFill/>
          </p:grpSpPr>
          <p:sp>
            <p:nvSpPr>
              <p:cNvPr id="7" name="Прямоугольник 6"/>
              <p:cNvSpPr/>
              <p:nvPr/>
            </p:nvSpPr>
            <p:spPr>
              <a:xfrm>
                <a:off x="0" y="0"/>
                <a:ext cx="9144000" cy="92867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/>
              </a:p>
            </p:txBody>
          </p:sp>
          <p:sp>
            <p:nvSpPr>
              <p:cNvPr id="8" name="Прямоугольник 7"/>
              <p:cNvSpPr/>
              <p:nvPr/>
            </p:nvSpPr>
            <p:spPr>
              <a:xfrm>
                <a:off x="974595" y="49528"/>
                <a:ext cx="7200800" cy="490310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ru-RU" sz="2000" b="1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Управление Федерального </a:t>
                </a:r>
                <a:r>
                  <a:rPr lang="ru-RU" sz="2000" b="1" kern="1600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казначейства</a:t>
                </a:r>
              </a:p>
              <a:p>
                <a:pPr algn="ctr">
                  <a:defRPr/>
                </a:pPr>
                <a:r>
                  <a:rPr lang="ru-RU" sz="2000" b="1" kern="1600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b="1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 Курской области</a:t>
                </a:r>
                <a:endParaRPr lang="ru-RU" sz="2000" b="1" dirty="0">
                  <a:solidFill>
                    <a:prstClr val="white">
                      <a:alpha val="97000"/>
                    </a:prst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pic>
          <p:nvPicPr>
            <p:cNvPr id="6" name="Рисунок 12" descr="539px-Roskazna.pn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7504" y="75600"/>
              <a:ext cx="1008112" cy="8100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12776"/>
            <a:ext cx="8712968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Рисунок 8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2692" y="1"/>
            <a:ext cx="1111308" cy="13407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2885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10"/>
          <p:cNvGrpSpPr>
            <a:grpSpLocks/>
          </p:cNvGrpSpPr>
          <p:nvPr/>
        </p:nvGrpSpPr>
        <p:grpSpPr bwMode="auto">
          <a:xfrm>
            <a:off x="0" y="1"/>
            <a:ext cx="9144000" cy="1340768"/>
            <a:chOff x="0" y="0"/>
            <a:chExt cx="9144000" cy="928670"/>
          </a:xfrm>
          <a:solidFill>
            <a:schemeClr val="accent1">
              <a:lumMod val="75000"/>
            </a:schemeClr>
          </a:solidFill>
        </p:grpSpPr>
        <p:grpSp>
          <p:nvGrpSpPr>
            <p:cNvPr id="7" name="Группа 14"/>
            <p:cNvGrpSpPr>
              <a:grpSpLocks/>
            </p:cNvGrpSpPr>
            <p:nvPr/>
          </p:nvGrpSpPr>
          <p:grpSpPr bwMode="auto">
            <a:xfrm>
              <a:off x="0" y="0"/>
              <a:ext cx="9144000" cy="928670"/>
              <a:chOff x="0" y="0"/>
              <a:chExt cx="9144000" cy="928670"/>
            </a:xfrm>
            <a:grpFill/>
          </p:grpSpPr>
          <p:sp>
            <p:nvSpPr>
              <p:cNvPr id="9" name="Прямоугольник 8"/>
              <p:cNvSpPr/>
              <p:nvPr/>
            </p:nvSpPr>
            <p:spPr>
              <a:xfrm>
                <a:off x="0" y="0"/>
                <a:ext cx="9144000" cy="92867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/>
              </a:p>
            </p:txBody>
          </p:sp>
          <p:sp>
            <p:nvSpPr>
              <p:cNvPr id="10" name="Прямоугольник 9"/>
              <p:cNvSpPr/>
              <p:nvPr/>
            </p:nvSpPr>
            <p:spPr>
              <a:xfrm>
                <a:off x="974595" y="49528"/>
                <a:ext cx="7200800" cy="490310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ru-RU" sz="2000" b="1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Управление Федерального </a:t>
                </a:r>
                <a:r>
                  <a:rPr lang="ru-RU" sz="2000" b="1" kern="1600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казначейства</a:t>
                </a:r>
              </a:p>
              <a:p>
                <a:pPr algn="ctr">
                  <a:defRPr/>
                </a:pPr>
                <a:r>
                  <a:rPr lang="ru-RU" sz="2000" b="1" kern="1600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b="1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 Курской области</a:t>
                </a:r>
                <a:endParaRPr lang="ru-RU" sz="2000" b="1" dirty="0">
                  <a:solidFill>
                    <a:prstClr val="white">
                      <a:alpha val="97000"/>
                    </a:prst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pic>
          <p:nvPicPr>
            <p:cNvPr id="8" name="Рисунок 12" descr="539px-Roskazna.pn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7504" y="75600"/>
              <a:ext cx="1008112" cy="8100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12776"/>
            <a:ext cx="8784976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Рисунок 1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2692" y="1"/>
            <a:ext cx="1111308" cy="13407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0909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889191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1" name="Группа 10"/>
          <p:cNvGrpSpPr>
            <a:grpSpLocks/>
          </p:cNvGrpSpPr>
          <p:nvPr/>
        </p:nvGrpSpPr>
        <p:grpSpPr bwMode="auto">
          <a:xfrm>
            <a:off x="0" y="1"/>
            <a:ext cx="9144000" cy="1340768"/>
            <a:chOff x="0" y="0"/>
            <a:chExt cx="9144000" cy="928670"/>
          </a:xfrm>
          <a:solidFill>
            <a:schemeClr val="accent1">
              <a:lumMod val="75000"/>
            </a:schemeClr>
          </a:solidFill>
        </p:grpSpPr>
        <p:grpSp>
          <p:nvGrpSpPr>
            <p:cNvPr id="12" name="Группа 14"/>
            <p:cNvGrpSpPr>
              <a:grpSpLocks/>
            </p:cNvGrpSpPr>
            <p:nvPr/>
          </p:nvGrpSpPr>
          <p:grpSpPr bwMode="auto">
            <a:xfrm>
              <a:off x="0" y="0"/>
              <a:ext cx="9144000" cy="928670"/>
              <a:chOff x="0" y="0"/>
              <a:chExt cx="9144000" cy="928670"/>
            </a:xfrm>
            <a:grpFill/>
          </p:grpSpPr>
          <p:sp>
            <p:nvSpPr>
              <p:cNvPr id="14" name="Прямоугольник 13"/>
              <p:cNvSpPr/>
              <p:nvPr/>
            </p:nvSpPr>
            <p:spPr>
              <a:xfrm>
                <a:off x="0" y="0"/>
                <a:ext cx="9144000" cy="92867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/>
              </a:p>
            </p:txBody>
          </p:sp>
          <p:sp>
            <p:nvSpPr>
              <p:cNvPr id="15" name="Прямоугольник 14"/>
              <p:cNvSpPr/>
              <p:nvPr/>
            </p:nvSpPr>
            <p:spPr>
              <a:xfrm>
                <a:off x="974595" y="49528"/>
                <a:ext cx="7200800" cy="490310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ru-RU" sz="2000" b="1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Управление Федерального </a:t>
                </a:r>
                <a:r>
                  <a:rPr lang="ru-RU" sz="2000" b="1" kern="1600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казначейства</a:t>
                </a:r>
              </a:p>
              <a:p>
                <a:pPr algn="ctr">
                  <a:defRPr/>
                </a:pPr>
                <a:r>
                  <a:rPr lang="ru-RU" sz="2000" b="1" kern="1600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b="1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 Курской области</a:t>
                </a:r>
                <a:endParaRPr lang="ru-RU" sz="2000" b="1" dirty="0">
                  <a:solidFill>
                    <a:prstClr val="white">
                      <a:alpha val="97000"/>
                    </a:prst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pic>
          <p:nvPicPr>
            <p:cNvPr id="13" name="Рисунок 12" descr="539px-Roskazna.png"/>
            <p:cNvPicPr>
              <a:picLocks noChangeAspect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07504" y="75600"/>
              <a:ext cx="1008112" cy="8100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7" name="Рисунок 16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2692" y="1"/>
            <a:ext cx="1111308" cy="13407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74250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10"/>
          <p:cNvGrpSpPr>
            <a:grpSpLocks/>
          </p:cNvGrpSpPr>
          <p:nvPr/>
        </p:nvGrpSpPr>
        <p:grpSpPr bwMode="auto">
          <a:xfrm>
            <a:off x="0" y="1"/>
            <a:ext cx="9144000" cy="1340768"/>
            <a:chOff x="0" y="0"/>
            <a:chExt cx="9144000" cy="928670"/>
          </a:xfrm>
          <a:solidFill>
            <a:schemeClr val="accent1">
              <a:lumMod val="75000"/>
            </a:schemeClr>
          </a:solidFill>
        </p:grpSpPr>
        <p:grpSp>
          <p:nvGrpSpPr>
            <p:cNvPr id="7" name="Группа 14"/>
            <p:cNvGrpSpPr>
              <a:grpSpLocks/>
            </p:cNvGrpSpPr>
            <p:nvPr/>
          </p:nvGrpSpPr>
          <p:grpSpPr bwMode="auto">
            <a:xfrm>
              <a:off x="0" y="0"/>
              <a:ext cx="9144000" cy="928670"/>
              <a:chOff x="0" y="0"/>
              <a:chExt cx="9144000" cy="928670"/>
            </a:xfrm>
            <a:grpFill/>
          </p:grpSpPr>
          <p:sp>
            <p:nvSpPr>
              <p:cNvPr id="9" name="Прямоугольник 8"/>
              <p:cNvSpPr/>
              <p:nvPr/>
            </p:nvSpPr>
            <p:spPr>
              <a:xfrm>
                <a:off x="0" y="0"/>
                <a:ext cx="9144000" cy="92867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/>
              </a:p>
            </p:txBody>
          </p:sp>
          <p:sp>
            <p:nvSpPr>
              <p:cNvPr id="10" name="Прямоугольник 9"/>
              <p:cNvSpPr/>
              <p:nvPr/>
            </p:nvSpPr>
            <p:spPr>
              <a:xfrm>
                <a:off x="974595" y="49528"/>
                <a:ext cx="7200800" cy="490310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ru-RU" sz="2000" b="1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Управление Федерального </a:t>
                </a:r>
                <a:r>
                  <a:rPr lang="ru-RU" sz="2000" b="1" kern="1600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казначейства</a:t>
                </a:r>
              </a:p>
              <a:p>
                <a:pPr algn="ctr">
                  <a:defRPr/>
                </a:pPr>
                <a:r>
                  <a:rPr lang="ru-RU" sz="2000" b="1" kern="1600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b="1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 Курской области</a:t>
                </a:r>
                <a:endParaRPr lang="ru-RU" sz="2000" b="1" dirty="0">
                  <a:solidFill>
                    <a:prstClr val="white">
                      <a:alpha val="97000"/>
                    </a:prst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pic>
          <p:nvPicPr>
            <p:cNvPr id="8" name="Рисунок 12" descr="539px-Roskazna.pn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7504" y="75600"/>
              <a:ext cx="1008112" cy="8100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8"/>
          </a:xfrm>
        </p:spPr>
        <p:txBody>
          <a:bodyPr/>
          <a:lstStyle/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ru-RU" sz="60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1F497D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  <a:p>
            <a:endParaRPr lang="ru-RU" dirty="0"/>
          </a:p>
        </p:txBody>
      </p:sp>
      <p:pic>
        <p:nvPicPr>
          <p:cNvPr id="12" name="Рисунок 11" descr="U:\!EXCHANGE\--МОЛОДЕЖНЫЙ СОВЕТ--\здание фото\PhotoFunia-14411060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359158"/>
            <a:ext cx="8280920" cy="4238194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Рисунок 19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2692" y="1"/>
            <a:ext cx="1111308" cy="13407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819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88840"/>
            <a:ext cx="8229600" cy="1008112"/>
          </a:xfrm>
        </p:spPr>
        <p:txBody>
          <a:bodyPr>
            <a:normAutofit fontScale="90000"/>
          </a:bodyPr>
          <a:lstStyle/>
          <a:p>
            <a:pPr fontAlgn="ctr"/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СУБЪЕКТОВ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МОНИТОРИНГА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БЮДЖЕТНОЙ (БУХГАЛТЕРСКОЙ)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ОТЧЕТНОСТИ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61164381"/>
              </p:ext>
            </p:extLst>
          </p:nvPr>
        </p:nvGraphicFramePr>
        <p:xfrm>
          <a:off x="457200" y="1484784"/>
          <a:ext cx="4040188" cy="4641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6804248" y="299695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25" name="Диаграмма 24"/>
          <p:cNvGraphicFramePr/>
          <p:nvPr>
            <p:extLst>
              <p:ext uri="{D42A27DB-BD31-4B8C-83A1-F6EECF244321}">
                <p14:modId xmlns:p14="http://schemas.microsoft.com/office/powerpoint/2010/main" val="4111319692"/>
              </p:ext>
            </p:extLst>
          </p:nvPr>
        </p:nvGraphicFramePr>
        <p:xfrm>
          <a:off x="179512" y="2420888"/>
          <a:ext cx="4752528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pSp>
        <p:nvGrpSpPr>
          <p:cNvPr id="37" name="Группа 36"/>
          <p:cNvGrpSpPr>
            <a:grpSpLocks/>
          </p:cNvGrpSpPr>
          <p:nvPr/>
        </p:nvGrpSpPr>
        <p:grpSpPr bwMode="auto">
          <a:xfrm>
            <a:off x="0" y="1"/>
            <a:ext cx="9144000" cy="1340768"/>
            <a:chOff x="0" y="0"/>
            <a:chExt cx="9144000" cy="928670"/>
          </a:xfrm>
        </p:grpSpPr>
        <p:grpSp>
          <p:nvGrpSpPr>
            <p:cNvPr id="38" name="Группа 14"/>
            <p:cNvGrpSpPr>
              <a:grpSpLocks/>
            </p:cNvGrpSpPr>
            <p:nvPr/>
          </p:nvGrpSpPr>
          <p:grpSpPr bwMode="auto">
            <a:xfrm>
              <a:off x="0" y="0"/>
              <a:ext cx="9144000" cy="928670"/>
              <a:chOff x="0" y="0"/>
              <a:chExt cx="9144000" cy="928670"/>
            </a:xfrm>
          </p:grpSpPr>
          <p:sp>
            <p:nvSpPr>
              <p:cNvPr id="40" name="Прямоугольник 39"/>
              <p:cNvSpPr/>
              <p:nvPr/>
            </p:nvSpPr>
            <p:spPr>
              <a:xfrm>
                <a:off x="0" y="0"/>
                <a:ext cx="9144000" cy="92867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/>
              </a:p>
            </p:txBody>
          </p:sp>
          <p:sp>
            <p:nvSpPr>
              <p:cNvPr id="41" name="Прямоугольник 40"/>
              <p:cNvSpPr/>
              <p:nvPr/>
            </p:nvSpPr>
            <p:spPr>
              <a:xfrm>
                <a:off x="974595" y="49528"/>
                <a:ext cx="7200800" cy="4903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ru-RU" sz="2000" b="1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Управление Федерального </a:t>
                </a:r>
                <a:r>
                  <a:rPr lang="ru-RU" sz="2000" b="1" kern="1600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казначейства</a:t>
                </a:r>
              </a:p>
              <a:p>
                <a:pPr algn="ctr">
                  <a:defRPr/>
                </a:pPr>
                <a:r>
                  <a:rPr lang="ru-RU" sz="2000" b="1" kern="1600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b="1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 Курской области</a:t>
                </a:r>
                <a:endParaRPr lang="ru-RU" sz="2000" b="1" dirty="0">
                  <a:solidFill>
                    <a:prstClr val="white">
                      <a:alpha val="97000"/>
                    </a:prst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pic>
          <p:nvPicPr>
            <p:cNvPr id="39" name="Рисунок 38" descr="539px-Roskazna.png"/>
            <p:cNvPicPr>
              <a:picLocks noChangeAspect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107504" y="75600"/>
              <a:ext cx="1008112" cy="81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1035" name="Объект 1034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946321379"/>
              </p:ext>
            </p:extLst>
          </p:nvPr>
        </p:nvGraphicFramePr>
        <p:xfrm>
          <a:off x="5076056" y="2420887"/>
          <a:ext cx="4067944" cy="36724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1036" name="Диаграмма 1035"/>
          <p:cNvGraphicFramePr/>
          <p:nvPr>
            <p:extLst>
              <p:ext uri="{D42A27DB-BD31-4B8C-83A1-F6EECF244321}">
                <p14:modId xmlns:p14="http://schemas.microsoft.com/office/powerpoint/2010/main" val="1562027667"/>
              </p:ext>
            </p:extLst>
          </p:nvPr>
        </p:nvGraphicFramePr>
        <p:xfrm>
          <a:off x="3779912" y="3933056"/>
          <a:ext cx="2448272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pic>
        <p:nvPicPr>
          <p:cNvPr id="15" name="Рисунок 14"/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2692" y="1"/>
            <a:ext cx="1111308" cy="13407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0616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6804248" y="299695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pSp>
        <p:nvGrpSpPr>
          <p:cNvPr id="37" name="Группа 36"/>
          <p:cNvGrpSpPr>
            <a:grpSpLocks/>
          </p:cNvGrpSpPr>
          <p:nvPr/>
        </p:nvGrpSpPr>
        <p:grpSpPr bwMode="auto">
          <a:xfrm>
            <a:off x="0" y="1"/>
            <a:ext cx="9144000" cy="1340768"/>
            <a:chOff x="0" y="0"/>
            <a:chExt cx="9144000" cy="928670"/>
          </a:xfrm>
        </p:grpSpPr>
        <p:grpSp>
          <p:nvGrpSpPr>
            <p:cNvPr id="38" name="Группа 14"/>
            <p:cNvGrpSpPr>
              <a:grpSpLocks/>
            </p:cNvGrpSpPr>
            <p:nvPr/>
          </p:nvGrpSpPr>
          <p:grpSpPr bwMode="auto">
            <a:xfrm>
              <a:off x="0" y="0"/>
              <a:ext cx="9144000" cy="928670"/>
              <a:chOff x="0" y="0"/>
              <a:chExt cx="9144000" cy="928670"/>
            </a:xfrm>
          </p:grpSpPr>
          <p:sp>
            <p:nvSpPr>
              <p:cNvPr id="40" name="Прямоугольник 39"/>
              <p:cNvSpPr/>
              <p:nvPr/>
            </p:nvSpPr>
            <p:spPr>
              <a:xfrm>
                <a:off x="0" y="0"/>
                <a:ext cx="9144000" cy="92867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/>
              </a:p>
            </p:txBody>
          </p:sp>
          <p:sp>
            <p:nvSpPr>
              <p:cNvPr id="41" name="Прямоугольник 40"/>
              <p:cNvSpPr/>
              <p:nvPr/>
            </p:nvSpPr>
            <p:spPr>
              <a:xfrm>
                <a:off x="974595" y="49528"/>
                <a:ext cx="7200800" cy="4903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ru-RU" sz="2000" b="1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Управление Федерального </a:t>
                </a:r>
                <a:r>
                  <a:rPr lang="ru-RU" sz="2000" b="1" kern="1600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казначейства</a:t>
                </a:r>
              </a:p>
              <a:p>
                <a:pPr algn="ctr">
                  <a:defRPr/>
                </a:pPr>
                <a:r>
                  <a:rPr lang="ru-RU" sz="2000" b="1" kern="1600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b="1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 Курской области</a:t>
                </a:r>
                <a:endParaRPr lang="ru-RU" sz="2000" b="1" dirty="0">
                  <a:solidFill>
                    <a:prstClr val="white">
                      <a:alpha val="97000"/>
                    </a:prst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pic>
          <p:nvPicPr>
            <p:cNvPr id="39" name="Рисунок 38" descr="539px-Roskazna.pn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7504" y="75600"/>
              <a:ext cx="1008112" cy="81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5" name="Рисунок 1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2692" y="1"/>
            <a:ext cx="1111308" cy="1340768"/>
          </a:xfrm>
          <a:prstGeom prst="rect">
            <a:avLst/>
          </a:prstGeom>
          <a:noFill/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898927"/>
              </p:ext>
            </p:extLst>
          </p:nvPr>
        </p:nvGraphicFramePr>
        <p:xfrm>
          <a:off x="179510" y="1484784"/>
          <a:ext cx="8784978" cy="5010066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709745"/>
                <a:gridCol w="339772"/>
                <a:gridCol w="537972"/>
                <a:gridCol w="3278793"/>
                <a:gridCol w="709745"/>
                <a:gridCol w="2680417"/>
                <a:gridCol w="528534"/>
              </a:tblGrid>
              <a:tr h="26026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Таблица взаимодействия ОФО и </a:t>
                      </a:r>
                      <a:r>
                        <a:rPr lang="ru-RU" sz="105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ОБУиО</a:t>
                      </a:r>
                      <a:r>
                        <a:rPr lang="ru-RU" sz="105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при осуществлении мониторинга информации, размещаемой в </a:t>
                      </a:r>
                      <a:r>
                        <a:rPr lang="ru-RU" sz="105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ПУиО</a:t>
                      </a:r>
                      <a:r>
                        <a:rPr lang="ru-RU" sz="105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ГИИС "Электронный бюджет" 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" marR="5606" marT="5606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916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" marR="5606" marT="5606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Главы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" marR="5606" marT="5606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</a:t>
                      </a:r>
                      <a:r>
                        <a:rPr lang="ru-RU" sz="9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организа-ции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" marR="5606" marT="5606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Полное наименование организации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" marR="5606" marT="5606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Ответствен-</a:t>
                      </a:r>
                      <a:r>
                        <a:rPr lang="ru-RU" sz="9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ный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исполнитель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" marR="5606" marT="5606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Отметка о результатах проверки отделом бюджетного учета и отчетности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" marR="5606" marT="5606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 сдачи </a:t>
                      </a:r>
                      <a:r>
                        <a:rPr lang="ru-RU" sz="9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отчетнос-ти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в центр компетенции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" marR="5606" marT="5606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580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ОФО/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ОБУиО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" marR="5606" marT="5606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46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" marR="5606" marT="5606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" marR="5606" marT="5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001X9428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" marR="5606" marT="5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ФЕДЕРАЛЬНОЕ ГОСУДАРСТВЕННОЕ БЮДЖЕТНОЕ НАУЧНОЕ УЧРЕЖДЕНИЕ "ВСЕРОССИЙСКИЙ НАУЧНО-ИССЛЕДОВАТЕЛЬСКИЙ ИНСТИТУТ ЗЕМЛЕДЕЛИЯ И ЗАЩИТЫ ПОЧВ ОТ ЭРОЗИИ"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" marR="5606" marT="5606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Артемова С.И./ Горбулина Ю.В.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" marR="5606" marT="5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14.07.2017 Отчет ф. 0503779 сверена с ф. 0503154, расхождений нет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" marR="5606" marT="5606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18.07.2017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" marR="5606" marT="5606" marB="0" anchor="ctr"/>
                </a:tc>
              </a:tr>
              <a:tr h="5101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" marR="5606" marT="5606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001X9427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" marR="5606" marT="5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ФЕДЕРАЛЬНОЕ ГОСУДАРСТВЕННОЕ БЮДЖЕТНОЕ НАУЧНОЕ УЧРЕЖДЕНИЕ "КУРСКИЙ НАУЧНО-ИССЛЕДОВАТЕЛЬСКИЙ ИНСТИТУТ АГРОПРОМЫШЛЕННОГО ПРОИЗВОДСТВА"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" marR="5606" marT="5606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14.07.2017 Отчет ф. 0503779 сверена с ф. 0503154, расхождений нет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" marR="5606" marT="5606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42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" marR="5606" marT="5606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001X9429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" marR="5606" marT="5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ФЕДЕРАЛЬНОЕ ГОСУДАРСТВЕННОЕ БЮДЖЕТНОЕ НАУЧНОЕ УЧРЕЖДЕНИЕ "РОССИЙСКИЙ НАУЧНО-ИССЛЕДОВАТЕЛЬСКИЙ ИНСТИТУТ  САХАРНОЙ ПРОМЫШЛЕННОСТИ"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" marR="5606" marT="5606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14.07.2017 Отчет ф. 0503779 сверена с ф. 0503154, расхождений нет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" marR="5606" marT="5606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76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" marR="5606" marT="5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" marR="5606" marT="5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001У5363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" marR="5606" marT="5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КУРСКИЙ ЦЕНТР НАУЧНО-ТЕХНИЧЕСКОЙ ИНФОРМАЦИИ - ФИЛИАЛ ФГБУ "РЭА" МИНЭНЕРГО РОССИИ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" marR="5606" marT="5606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Крупина О.Ю./       Новикова Т.Н.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" marR="5606" marT="5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13.07.2017 Отчет ф. 0503779 сверена с ф. 0503154, расхождений нет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" marR="5606" marT="5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14.07.2017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" marR="5606" marT="5606" marB="0" anchor="ctr"/>
                </a:tc>
              </a:tr>
              <a:tr h="8328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" marR="5606" marT="560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" marR="5606" marT="5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00178019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" marR="5606" marT="5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ФЕДЕРАЛЬНОЙ СЛУЖБЫ ПО НАДЗОРУ В СФЕРЕ ПРИРОДОПОЛЬЗОВАНИЯ (РОСПРИРОДНАДЗОРА) ПО КУРСКОЙ ОБЛАСТИ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" marR="5606" marT="5606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13.07.2017 ф.0503127 сверена с ф. 0521413, ф.0531340 расхождений нет.  Ф.0503178 сверена с ф. 0531341 расхождений нет 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" marR="5606" marT="560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17.07.2017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" marR="5606" marT="5606" marB="0" anchor="ctr"/>
                </a:tc>
              </a:tr>
              <a:tr h="4788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" marR="5606" marT="5606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001X3875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" marR="5606" marT="56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ФИЛИАЛ "ЦЛАТИ ПО КУРСКОЙ ОБЛАСТИ" ФГБУ "ЦЛАТИ ПО ЦФО"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" marR="5606" marT="5606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13.07.2017 Отчет ф. 0503779 сверена с ф. 0503154, расхождений нет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" marR="5606" marT="5606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42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86986"/>
            <a:ext cx="8579296" cy="981556"/>
          </a:xfrm>
        </p:spPr>
        <p:txBody>
          <a:bodyPr/>
          <a:lstStyle/>
          <a:p>
            <a:endParaRPr lang="ru-RU" dirty="0"/>
          </a:p>
        </p:txBody>
      </p:sp>
      <p:grpSp>
        <p:nvGrpSpPr>
          <p:cNvPr id="4" name="Группа 10"/>
          <p:cNvGrpSpPr>
            <a:grpSpLocks/>
          </p:cNvGrpSpPr>
          <p:nvPr/>
        </p:nvGrpSpPr>
        <p:grpSpPr bwMode="auto">
          <a:xfrm>
            <a:off x="0" y="-1"/>
            <a:ext cx="9144000" cy="1068543"/>
            <a:chOff x="0" y="0"/>
            <a:chExt cx="9144000" cy="928670"/>
          </a:xfrm>
          <a:solidFill>
            <a:schemeClr val="accent1">
              <a:lumMod val="75000"/>
            </a:schemeClr>
          </a:solidFill>
        </p:grpSpPr>
        <p:grpSp>
          <p:nvGrpSpPr>
            <p:cNvPr id="5" name="Группа 14"/>
            <p:cNvGrpSpPr>
              <a:grpSpLocks/>
            </p:cNvGrpSpPr>
            <p:nvPr/>
          </p:nvGrpSpPr>
          <p:grpSpPr bwMode="auto">
            <a:xfrm>
              <a:off x="0" y="0"/>
              <a:ext cx="9144000" cy="928670"/>
              <a:chOff x="0" y="0"/>
              <a:chExt cx="9144000" cy="928670"/>
            </a:xfrm>
            <a:grpFill/>
          </p:grpSpPr>
          <p:sp>
            <p:nvSpPr>
              <p:cNvPr id="7" name="Прямоугольник 6"/>
              <p:cNvSpPr/>
              <p:nvPr/>
            </p:nvSpPr>
            <p:spPr>
              <a:xfrm>
                <a:off x="0" y="0"/>
                <a:ext cx="9144000" cy="92867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/>
              </a:p>
            </p:txBody>
          </p:sp>
          <p:sp>
            <p:nvSpPr>
              <p:cNvPr id="8" name="Прямоугольник 7"/>
              <p:cNvSpPr/>
              <p:nvPr/>
            </p:nvSpPr>
            <p:spPr>
              <a:xfrm>
                <a:off x="974595" y="49528"/>
                <a:ext cx="7200800" cy="615223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ru-RU" sz="2000" b="1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Управление Федерального </a:t>
                </a:r>
                <a:r>
                  <a:rPr lang="ru-RU" sz="2000" b="1" kern="1600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казначейства</a:t>
                </a:r>
              </a:p>
              <a:p>
                <a:pPr algn="ctr">
                  <a:defRPr/>
                </a:pPr>
                <a:r>
                  <a:rPr lang="ru-RU" sz="2000" b="1" kern="1600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b="1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 Курской области</a:t>
                </a:r>
                <a:endParaRPr lang="ru-RU" sz="2000" b="1" dirty="0">
                  <a:solidFill>
                    <a:prstClr val="white">
                      <a:alpha val="97000"/>
                    </a:prst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pic>
          <p:nvPicPr>
            <p:cNvPr id="6" name="Рисунок 12" descr="539px-Roskazna.pn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7504" y="75600"/>
              <a:ext cx="1008112" cy="8100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" name="Рисунок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5394" y="1"/>
            <a:ext cx="968605" cy="1068541"/>
          </a:xfrm>
          <a:prstGeom prst="rect">
            <a:avLst/>
          </a:prstGeom>
          <a:noFill/>
        </p:spPr>
      </p:pic>
      <p:pic>
        <p:nvPicPr>
          <p:cNvPr id="11" name="Объект 10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40768"/>
            <a:ext cx="9143999" cy="5517231"/>
          </a:xfrm>
        </p:spPr>
      </p:pic>
      <p:grpSp>
        <p:nvGrpSpPr>
          <p:cNvPr id="12" name="Группа 11"/>
          <p:cNvGrpSpPr>
            <a:grpSpLocks/>
          </p:cNvGrpSpPr>
          <p:nvPr/>
        </p:nvGrpSpPr>
        <p:grpSpPr bwMode="auto">
          <a:xfrm>
            <a:off x="0" y="1"/>
            <a:ext cx="9144000" cy="1340768"/>
            <a:chOff x="0" y="0"/>
            <a:chExt cx="9144000" cy="928670"/>
          </a:xfrm>
        </p:grpSpPr>
        <p:grpSp>
          <p:nvGrpSpPr>
            <p:cNvPr id="13" name="Группа 14"/>
            <p:cNvGrpSpPr>
              <a:grpSpLocks/>
            </p:cNvGrpSpPr>
            <p:nvPr/>
          </p:nvGrpSpPr>
          <p:grpSpPr bwMode="auto">
            <a:xfrm>
              <a:off x="0" y="0"/>
              <a:ext cx="9144000" cy="928670"/>
              <a:chOff x="0" y="0"/>
              <a:chExt cx="9144000" cy="928670"/>
            </a:xfrm>
          </p:grpSpPr>
          <p:sp>
            <p:nvSpPr>
              <p:cNvPr id="15" name="Прямоугольник 14"/>
              <p:cNvSpPr/>
              <p:nvPr/>
            </p:nvSpPr>
            <p:spPr>
              <a:xfrm>
                <a:off x="0" y="0"/>
                <a:ext cx="9144000" cy="92867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/>
              </a:p>
            </p:txBody>
          </p:sp>
          <p:sp>
            <p:nvSpPr>
              <p:cNvPr id="16" name="Прямоугольник 15"/>
              <p:cNvSpPr/>
              <p:nvPr/>
            </p:nvSpPr>
            <p:spPr>
              <a:xfrm>
                <a:off x="974595" y="49528"/>
                <a:ext cx="7200800" cy="4903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ru-RU" sz="2000" b="1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Управление Федерального </a:t>
                </a:r>
                <a:r>
                  <a:rPr lang="ru-RU" sz="2000" b="1" kern="1600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казначейства</a:t>
                </a:r>
              </a:p>
              <a:p>
                <a:pPr algn="ctr">
                  <a:defRPr/>
                </a:pPr>
                <a:r>
                  <a:rPr lang="ru-RU" sz="2000" b="1" kern="1600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b="1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 Курской области</a:t>
                </a:r>
                <a:endParaRPr lang="ru-RU" sz="2000" b="1" dirty="0">
                  <a:solidFill>
                    <a:prstClr val="white">
                      <a:alpha val="97000"/>
                    </a:prst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pic>
          <p:nvPicPr>
            <p:cNvPr id="14" name="Рисунок 13" descr="539px-Roskazna.pn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7504" y="75600"/>
              <a:ext cx="1008112" cy="81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7" name="Рисунок 1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2692" y="1"/>
            <a:ext cx="1111308" cy="13407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1061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3913079"/>
              </p:ext>
            </p:extLst>
          </p:nvPr>
        </p:nvGraphicFramePr>
        <p:xfrm>
          <a:off x="457200" y="2564904"/>
          <a:ext cx="8229600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1080120"/>
          </a:xfrm>
        </p:spPr>
        <p:txBody>
          <a:bodyPr>
            <a:normAutofit/>
          </a:bodyPr>
          <a:lstStyle/>
          <a:p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Своевременность </a:t>
            </a:r>
            <a: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представления бюджетной (бухгалтерской) отчетности, 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</a:p>
        </p:txBody>
      </p:sp>
      <p:grpSp>
        <p:nvGrpSpPr>
          <p:cNvPr id="11" name="Группа 10"/>
          <p:cNvGrpSpPr>
            <a:grpSpLocks/>
          </p:cNvGrpSpPr>
          <p:nvPr/>
        </p:nvGrpSpPr>
        <p:grpSpPr bwMode="auto">
          <a:xfrm>
            <a:off x="0" y="1"/>
            <a:ext cx="9144000" cy="1340768"/>
            <a:chOff x="0" y="0"/>
            <a:chExt cx="9144000" cy="928670"/>
          </a:xfrm>
        </p:grpSpPr>
        <p:grpSp>
          <p:nvGrpSpPr>
            <p:cNvPr id="12" name="Группа 14"/>
            <p:cNvGrpSpPr>
              <a:grpSpLocks/>
            </p:cNvGrpSpPr>
            <p:nvPr/>
          </p:nvGrpSpPr>
          <p:grpSpPr bwMode="auto">
            <a:xfrm>
              <a:off x="0" y="0"/>
              <a:ext cx="9144000" cy="928670"/>
              <a:chOff x="0" y="0"/>
              <a:chExt cx="9144000" cy="928670"/>
            </a:xfrm>
          </p:grpSpPr>
          <p:sp>
            <p:nvSpPr>
              <p:cNvPr id="14" name="Прямоугольник 13"/>
              <p:cNvSpPr/>
              <p:nvPr/>
            </p:nvSpPr>
            <p:spPr>
              <a:xfrm>
                <a:off x="0" y="0"/>
                <a:ext cx="9144000" cy="92867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/>
              </a:p>
            </p:txBody>
          </p:sp>
          <p:sp>
            <p:nvSpPr>
              <p:cNvPr id="15" name="Прямоугольник 14"/>
              <p:cNvSpPr/>
              <p:nvPr/>
            </p:nvSpPr>
            <p:spPr>
              <a:xfrm>
                <a:off x="974595" y="49528"/>
                <a:ext cx="7200800" cy="4903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ru-RU" sz="2000" b="1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Управление Федерального </a:t>
                </a:r>
                <a:r>
                  <a:rPr lang="ru-RU" sz="2000" b="1" kern="1600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казначейства</a:t>
                </a:r>
              </a:p>
              <a:p>
                <a:pPr algn="ctr">
                  <a:defRPr/>
                </a:pPr>
                <a:r>
                  <a:rPr lang="ru-RU" sz="2000" b="1" kern="1600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b="1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 Курской области</a:t>
                </a:r>
                <a:endParaRPr lang="ru-RU" sz="2000" b="1" dirty="0">
                  <a:solidFill>
                    <a:prstClr val="white">
                      <a:alpha val="97000"/>
                    </a:prst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pic>
          <p:nvPicPr>
            <p:cNvPr id="13" name="Рисунок 12" descr="539px-Roskazna.pn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7504" y="75600"/>
              <a:ext cx="1008112" cy="81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6" name="Рисунок 1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2692" y="1"/>
            <a:ext cx="1111308" cy="13407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4215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6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338" y="739931"/>
            <a:ext cx="5954713" cy="32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" name="Группа 10"/>
          <p:cNvGrpSpPr>
            <a:grpSpLocks/>
          </p:cNvGrpSpPr>
          <p:nvPr/>
        </p:nvGrpSpPr>
        <p:grpSpPr bwMode="auto">
          <a:xfrm>
            <a:off x="0" y="-1"/>
            <a:ext cx="9144000" cy="1068543"/>
            <a:chOff x="0" y="0"/>
            <a:chExt cx="9144000" cy="928670"/>
          </a:xfrm>
          <a:solidFill>
            <a:schemeClr val="accent1">
              <a:lumMod val="75000"/>
            </a:schemeClr>
          </a:solidFill>
        </p:grpSpPr>
        <p:grpSp>
          <p:nvGrpSpPr>
            <p:cNvPr id="13" name="Группа 14"/>
            <p:cNvGrpSpPr>
              <a:grpSpLocks/>
            </p:cNvGrpSpPr>
            <p:nvPr/>
          </p:nvGrpSpPr>
          <p:grpSpPr bwMode="auto">
            <a:xfrm>
              <a:off x="0" y="0"/>
              <a:ext cx="9144000" cy="928670"/>
              <a:chOff x="0" y="0"/>
              <a:chExt cx="9144000" cy="928670"/>
            </a:xfrm>
            <a:grpFill/>
          </p:grpSpPr>
          <p:sp>
            <p:nvSpPr>
              <p:cNvPr id="15" name="Прямоугольник 14"/>
              <p:cNvSpPr/>
              <p:nvPr/>
            </p:nvSpPr>
            <p:spPr>
              <a:xfrm>
                <a:off x="0" y="0"/>
                <a:ext cx="9144000" cy="92867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/>
              </a:p>
            </p:txBody>
          </p:sp>
          <p:sp>
            <p:nvSpPr>
              <p:cNvPr id="16" name="Прямоугольник 15"/>
              <p:cNvSpPr/>
              <p:nvPr/>
            </p:nvSpPr>
            <p:spPr>
              <a:xfrm>
                <a:off x="974595" y="49528"/>
                <a:ext cx="7200800" cy="615223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ru-RU" sz="2000" b="1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Управление Федерального </a:t>
                </a:r>
                <a:r>
                  <a:rPr lang="ru-RU" sz="2000" b="1" kern="1600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казначейства</a:t>
                </a:r>
              </a:p>
              <a:p>
                <a:pPr algn="ctr">
                  <a:defRPr/>
                </a:pPr>
                <a:r>
                  <a:rPr lang="ru-RU" sz="2000" b="1" kern="1600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b="1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 Курской области</a:t>
                </a:r>
                <a:endParaRPr lang="ru-RU" sz="2000" b="1" dirty="0">
                  <a:solidFill>
                    <a:prstClr val="white">
                      <a:alpha val="97000"/>
                    </a:prst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pic>
          <p:nvPicPr>
            <p:cNvPr id="14" name="Рисунок 12" descr="539px-Roskazna.pn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7504" y="75600"/>
              <a:ext cx="1008112" cy="8100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9329886"/>
              </p:ext>
            </p:extLst>
          </p:nvPr>
        </p:nvGraphicFramePr>
        <p:xfrm>
          <a:off x="146503" y="1272054"/>
          <a:ext cx="8856984" cy="5381727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4035686"/>
                <a:gridCol w="2410649"/>
                <a:gridCol w="2410649"/>
              </a:tblGrid>
              <a:tr h="71970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5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ОШИБОК, СОДЕРЖАЩИХСЯ В БЮДЖЕТНОЙ (БУХГАЛТЕРСКОЙ) ОТЧЕТНОСТИ, ПРЕДСТАВЛЯЕМОЙ В ГИИС "ЭЛЕКТРОННЫЙ БЮДЖЕТ" СУБЪЕКТАМИ </a:t>
                      </a:r>
                      <a:r>
                        <a:rPr lang="ru-RU" sz="15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МОНИТОРИНГА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8104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5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01.07.2017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7080"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8356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форм с ошибками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от общего количества форм, </a:t>
                      </a:r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представленных </a:t>
                      </a:r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ошибками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44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Сведения по дебиторской и кредиторской задолженности (ф.0503169, ф.0503769)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7708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том числе:    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Инструкции № 191н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708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Инструкции № 33н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7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2.Отчет об обязательствах (ф.0503128, ф.0503738)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7708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по Инструкции № 191н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708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Инструкции № 33н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7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Сведения об исполнении бюджета (ф.0503164)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21448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том числе: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по Инструкции № 191н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80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Сведения об остатках денежных средств (ф.0503178, ф.0503779)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7708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    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Инструкции № 191н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708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Инструкции № 33н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80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Иные единичные формы (ф.0503123,ф. 0503723, ф.0503125, ф.0503725, ф.0503295)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7708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том числе: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по Инструкции № 191н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708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Инструкции № 33н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7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7708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том числе:    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Инструкции № 191н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708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Инструкции № 33н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9" name="Рисунок 8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5394" y="1"/>
            <a:ext cx="968605" cy="1068543"/>
          </a:xfrm>
          <a:prstGeom prst="rect">
            <a:avLst/>
          </a:prstGeom>
          <a:noFill/>
        </p:spPr>
      </p:pic>
      <p:grpSp>
        <p:nvGrpSpPr>
          <p:cNvPr id="10" name="Группа 10"/>
          <p:cNvGrpSpPr>
            <a:grpSpLocks/>
          </p:cNvGrpSpPr>
          <p:nvPr/>
        </p:nvGrpSpPr>
        <p:grpSpPr bwMode="auto">
          <a:xfrm>
            <a:off x="0" y="1"/>
            <a:ext cx="9144000" cy="1340768"/>
            <a:chOff x="0" y="0"/>
            <a:chExt cx="9144000" cy="928670"/>
          </a:xfrm>
          <a:solidFill>
            <a:schemeClr val="accent1">
              <a:lumMod val="75000"/>
            </a:schemeClr>
          </a:solidFill>
        </p:grpSpPr>
        <p:grpSp>
          <p:nvGrpSpPr>
            <p:cNvPr id="11" name="Группа 14"/>
            <p:cNvGrpSpPr>
              <a:grpSpLocks/>
            </p:cNvGrpSpPr>
            <p:nvPr/>
          </p:nvGrpSpPr>
          <p:grpSpPr bwMode="auto">
            <a:xfrm>
              <a:off x="0" y="0"/>
              <a:ext cx="9144000" cy="928670"/>
              <a:chOff x="0" y="0"/>
              <a:chExt cx="9144000" cy="928670"/>
            </a:xfrm>
            <a:grpFill/>
          </p:grpSpPr>
          <p:sp>
            <p:nvSpPr>
              <p:cNvPr id="18" name="Прямоугольник 17"/>
              <p:cNvSpPr/>
              <p:nvPr/>
            </p:nvSpPr>
            <p:spPr>
              <a:xfrm>
                <a:off x="0" y="0"/>
                <a:ext cx="9144000" cy="92867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/>
              </a:p>
            </p:txBody>
          </p:sp>
          <p:sp>
            <p:nvSpPr>
              <p:cNvPr id="19" name="Прямоугольник 18"/>
              <p:cNvSpPr/>
              <p:nvPr/>
            </p:nvSpPr>
            <p:spPr>
              <a:xfrm>
                <a:off x="974595" y="49528"/>
                <a:ext cx="7200800" cy="490310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ru-RU" sz="2000" b="1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Управление Федерального </a:t>
                </a:r>
                <a:r>
                  <a:rPr lang="ru-RU" sz="2000" b="1" kern="1600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казначейства</a:t>
                </a:r>
              </a:p>
              <a:p>
                <a:pPr algn="ctr">
                  <a:defRPr/>
                </a:pPr>
                <a:r>
                  <a:rPr lang="ru-RU" sz="2000" b="1" kern="1600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b="1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 Курской области</a:t>
                </a:r>
                <a:endParaRPr lang="ru-RU" sz="2000" b="1" dirty="0">
                  <a:solidFill>
                    <a:prstClr val="white">
                      <a:alpha val="97000"/>
                    </a:prst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pic>
          <p:nvPicPr>
            <p:cNvPr id="17" name="Рисунок 12" descr="539px-Roskazna.pn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7504" y="75600"/>
              <a:ext cx="1008112" cy="8100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1" name="Рисунок 2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2692" y="1"/>
            <a:ext cx="1111308" cy="13407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3982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10"/>
          <p:cNvGrpSpPr>
            <a:grpSpLocks/>
          </p:cNvGrpSpPr>
          <p:nvPr/>
        </p:nvGrpSpPr>
        <p:grpSpPr bwMode="auto">
          <a:xfrm>
            <a:off x="0" y="1"/>
            <a:ext cx="9144000" cy="1340768"/>
            <a:chOff x="0" y="0"/>
            <a:chExt cx="9144000" cy="928670"/>
          </a:xfrm>
          <a:solidFill>
            <a:schemeClr val="accent1">
              <a:lumMod val="75000"/>
            </a:schemeClr>
          </a:solidFill>
        </p:grpSpPr>
        <p:grpSp>
          <p:nvGrpSpPr>
            <p:cNvPr id="7" name="Группа 14"/>
            <p:cNvGrpSpPr>
              <a:grpSpLocks/>
            </p:cNvGrpSpPr>
            <p:nvPr/>
          </p:nvGrpSpPr>
          <p:grpSpPr bwMode="auto">
            <a:xfrm>
              <a:off x="0" y="0"/>
              <a:ext cx="9144000" cy="928670"/>
              <a:chOff x="0" y="0"/>
              <a:chExt cx="9144000" cy="928670"/>
            </a:xfrm>
            <a:grpFill/>
          </p:grpSpPr>
          <p:sp>
            <p:nvSpPr>
              <p:cNvPr id="9" name="Прямоугольник 8"/>
              <p:cNvSpPr/>
              <p:nvPr/>
            </p:nvSpPr>
            <p:spPr>
              <a:xfrm>
                <a:off x="0" y="0"/>
                <a:ext cx="9144000" cy="92867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/>
              </a:p>
            </p:txBody>
          </p:sp>
          <p:sp>
            <p:nvSpPr>
              <p:cNvPr id="10" name="Прямоугольник 9"/>
              <p:cNvSpPr/>
              <p:nvPr/>
            </p:nvSpPr>
            <p:spPr>
              <a:xfrm>
                <a:off x="974595" y="49528"/>
                <a:ext cx="7200800" cy="490310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ru-RU" sz="2000" b="1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Управление Федерального </a:t>
                </a:r>
                <a:r>
                  <a:rPr lang="ru-RU" sz="2000" b="1" kern="1600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казначейства</a:t>
                </a:r>
              </a:p>
              <a:p>
                <a:pPr algn="ctr">
                  <a:defRPr/>
                </a:pPr>
                <a:r>
                  <a:rPr lang="ru-RU" sz="2000" b="1" kern="1600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b="1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 Курской области</a:t>
                </a:r>
                <a:endParaRPr lang="ru-RU" sz="2000" b="1" dirty="0">
                  <a:solidFill>
                    <a:prstClr val="white">
                      <a:alpha val="97000"/>
                    </a:prst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pic>
          <p:nvPicPr>
            <p:cNvPr id="8" name="Рисунок 12" descr="539px-Roskazna.pn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7504" y="75600"/>
              <a:ext cx="1008112" cy="8100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1" name="Рисунок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2692" y="1"/>
            <a:ext cx="1111308" cy="1340768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1484784"/>
            <a:ext cx="8640960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162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10"/>
          <p:cNvGrpSpPr>
            <a:grpSpLocks/>
          </p:cNvGrpSpPr>
          <p:nvPr/>
        </p:nvGrpSpPr>
        <p:grpSpPr bwMode="auto">
          <a:xfrm>
            <a:off x="0" y="1"/>
            <a:ext cx="9144000" cy="1340768"/>
            <a:chOff x="0" y="0"/>
            <a:chExt cx="9144000" cy="928670"/>
          </a:xfrm>
          <a:solidFill>
            <a:schemeClr val="accent1">
              <a:lumMod val="75000"/>
            </a:schemeClr>
          </a:solidFill>
        </p:grpSpPr>
        <p:grpSp>
          <p:nvGrpSpPr>
            <p:cNvPr id="7" name="Группа 14"/>
            <p:cNvGrpSpPr>
              <a:grpSpLocks/>
            </p:cNvGrpSpPr>
            <p:nvPr/>
          </p:nvGrpSpPr>
          <p:grpSpPr bwMode="auto">
            <a:xfrm>
              <a:off x="0" y="0"/>
              <a:ext cx="9144000" cy="928670"/>
              <a:chOff x="0" y="0"/>
              <a:chExt cx="9144000" cy="928670"/>
            </a:xfrm>
            <a:grpFill/>
          </p:grpSpPr>
          <p:sp>
            <p:nvSpPr>
              <p:cNvPr id="9" name="Прямоугольник 8"/>
              <p:cNvSpPr/>
              <p:nvPr/>
            </p:nvSpPr>
            <p:spPr>
              <a:xfrm>
                <a:off x="0" y="0"/>
                <a:ext cx="9144000" cy="92867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/>
              </a:p>
            </p:txBody>
          </p:sp>
          <p:sp>
            <p:nvSpPr>
              <p:cNvPr id="10" name="Прямоугольник 9"/>
              <p:cNvSpPr/>
              <p:nvPr/>
            </p:nvSpPr>
            <p:spPr>
              <a:xfrm>
                <a:off x="974595" y="49528"/>
                <a:ext cx="7200800" cy="490310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ru-RU" sz="2000" b="1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Управление Федерального </a:t>
                </a:r>
                <a:r>
                  <a:rPr lang="ru-RU" sz="2000" b="1" kern="1600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казначейства</a:t>
                </a:r>
              </a:p>
              <a:p>
                <a:pPr algn="ctr">
                  <a:defRPr/>
                </a:pPr>
                <a:r>
                  <a:rPr lang="ru-RU" sz="2000" b="1" kern="1600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b="1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 Курской области</a:t>
                </a:r>
                <a:endParaRPr lang="ru-RU" sz="2000" b="1" dirty="0">
                  <a:solidFill>
                    <a:prstClr val="white">
                      <a:alpha val="97000"/>
                    </a:prst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pic>
          <p:nvPicPr>
            <p:cNvPr id="8" name="Рисунок 12" descr="539px-Roskazna.pn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7504" y="75600"/>
              <a:ext cx="1008112" cy="8100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2" name="Рисунок 1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2692" y="1"/>
            <a:ext cx="1111308" cy="1340768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556792"/>
            <a:ext cx="8784976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745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10"/>
          <p:cNvGrpSpPr>
            <a:grpSpLocks/>
          </p:cNvGrpSpPr>
          <p:nvPr/>
        </p:nvGrpSpPr>
        <p:grpSpPr bwMode="auto">
          <a:xfrm>
            <a:off x="0" y="1"/>
            <a:ext cx="9144000" cy="1340768"/>
            <a:chOff x="0" y="0"/>
            <a:chExt cx="9144000" cy="928670"/>
          </a:xfrm>
          <a:solidFill>
            <a:schemeClr val="accent1">
              <a:lumMod val="75000"/>
            </a:schemeClr>
          </a:solidFill>
        </p:grpSpPr>
        <p:grpSp>
          <p:nvGrpSpPr>
            <p:cNvPr id="8" name="Группа 14"/>
            <p:cNvGrpSpPr>
              <a:grpSpLocks/>
            </p:cNvGrpSpPr>
            <p:nvPr/>
          </p:nvGrpSpPr>
          <p:grpSpPr bwMode="auto">
            <a:xfrm>
              <a:off x="0" y="0"/>
              <a:ext cx="9144000" cy="928670"/>
              <a:chOff x="0" y="0"/>
              <a:chExt cx="9144000" cy="928670"/>
            </a:xfrm>
            <a:grpFill/>
          </p:grpSpPr>
          <p:sp>
            <p:nvSpPr>
              <p:cNvPr id="10" name="Прямоугольник 9"/>
              <p:cNvSpPr/>
              <p:nvPr/>
            </p:nvSpPr>
            <p:spPr>
              <a:xfrm>
                <a:off x="0" y="0"/>
                <a:ext cx="9144000" cy="92867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/>
              </a:p>
            </p:txBody>
          </p:sp>
          <p:sp>
            <p:nvSpPr>
              <p:cNvPr id="11" name="Прямоугольник 10"/>
              <p:cNvSpPr/>
              <p:nvPr/>
            </p:nvSpPr>
            <p:spPr>
              <a:xfrm>
                <a:off x="974595" y="49528"/>
                <a:ext cx="7200800" cy="490310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ru-RU" sz="2000" b="1" dirty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Управление Федерального </a:t>
                </a:r>
                <a:r>
                  <a:rPr lang="ru-RU" sz="2000" b="1" kern="1600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казначейства</a:t>
                </a:r>
              </a:p>
              <a:p>
                <a:pPr algn="ctr">
                  <a:defRPr/>
                </a:pPr>
                <a:r>
                  <a:rPr lang="ru-RU" sz="2000" b="1" kern="1600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b="1" dirty="0" smtClean="0">
                    <a:solidFill>
                      <a:prstClr val="white">
                        <a:alpha val="97000"/>
                      </a:prst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 Курской области</a:t>
                </a:r>
                <a:endParaRPr lang="ru-RU" sz="2000" b="1" dirty="0">
                  <a:solidFill>
                    <a:prstClr val="white">
                      <a:alpha val="97000"/>
                    </a:prst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pic>
          <p:nvPicPr>
            <p:cNvPr id="9" name="Рисунок 12" descr="539px-Roskazna.pn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7504" y="75600"/>
              <a:ext cx="1008112" cy="8100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84784"/>
            <a:ext cx="8928992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Рисунок 1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2692" y="1"/>
            <a:ext cx="1111308" cy="13407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2333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1108</TotalTime>
  <Words>687</Words>
  <Application>Microsoft Office PowerPoint</Application>
  <PresentationFormat>Экран (4:3)</PresentationFormat>
  <Paragraphs>156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ПЕРЕЧЕНЬ СУБЪЕКТОВ МОНИТОРИНГА БЮДЖЕТНОЙ (БУХГАЛТЕРСКОЙ) ОТЧЕТНОСТИ  </vt:lpstr>
      <vt:lpstr>Презентация PowerPoint</vt:lpstr>
      <vt:lpstr>Презентация PowerPoint</vt:lpstr>
      <vt:lpstr>Своевременность представления бюджетной (бухгалтерской) отчетности, %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УФК по Курской области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СУББОТА Яна Николаевна</dc:creator>
  <cp:lastModifiedBy>ГОЛОДНЫХ Юлия Ивановна</cp:lastModifiedBy>
  <cp:revision>121</cp:revision>
  <cp:lastPrinted>2017-08-08T09:05:04Z</cp:lastPrinted>
  <dcterms:created xsi:type="dcterms:W3CDTF">2017-07-21T12:31:53Z</dcterms:created>
  <dcterms:modified xsi:type="dcterms:W3CDTF">2017-08-10T09:51:53Z</dcterms:modified>
</cp:coreProperties>
</file>