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6" r:id="rId9"/>
    <p:sldId id="26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BCEA03F3-D0F7-43C0-9A2F-D78A3B7D2F81}">
          <p14:sldIdLst>
            <p14:sldId id="256"/>
            <p14:sldId id="257"/>
            <p14:sldId id="268"/>
          </p14:sldIdLst>
        </p14:section>
        <p14:section name="Раздел без заголовка" id="{891BEB31-977C-4AB8-8DDC-391646888007}">
          <p14:sldIdLst>
            <p14:sldId id="265"/>
            <p14:sldId id="264"/>
            <p14:sldId id="269"/>
            <p14:sldId id="263"/>
            <p14:sldId id="262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71" autoAdjust="0"/>
  </p:normalViewPr>
  <p:slideViewPr>
    <p:cSldViewPr>
      <p:cViewPr>
        <p:scale>
          <a:sx n="77" d="100"/>
          <a:sy n="77" d="100"/>
        </p:scale>
        <p:origin x="-2568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E9F81-98A3-4D09-872B-B731B35CAE67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3D71F-951A-4F1F-BD7B-2E3FF54B7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60A7EEF833A4EF9592606BC994FA56E2E8BF78212DFADF9C67F557BFEDCDE97FB052E2455F60DDCx6j4M" TargetMode="External"/><Relationship Id="rId2" Type="http://schemas.openxmlformats.org/officeDocument/2006/relationships/hyperlink" Target="consultantplus://offline/ref=160A7EEF833A4EF9592606BC994FA56E2E8BF78212DFADF9C67F557BFEDCDE97FB052E2455F609D6x6j2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160A7EEF833A4EF9592606BC994FA56E2E8BF78212DFADF9C67F557BFEDCDE97FB052E2455F60DDCx6j3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rg-rsa.ru/upload/M2-PPO.docx" TargetMode="External"/><Relationship Id="rId2" Type="http://schemas.openxmlformats.org/officeDocument/2006/relationships/hyperlink" Target="http://org-rsa.ru/upload/M1-PVK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rg-rsa.ru/upload/M3-PFT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rg-rsa.ru/upload/RD_315_330.xlsx" TargetMode="External"/><Relationship Id="rId3" Type="http://schemas.openxmlformats.org/officeDocument/2006/relationships/hyperlink" Target="http://org-rsa.ru/upload/RD_240_1.xls" TargetMode="External"/><Relationship Id="rId7" Type="http://schemas.openxmlformats.org/officeDocument/2006/relationships/hyperlink" Target="http://org-rsa.ru/upload/RD_315.xlsx" TargetMode="External"/><Relationship Id="rId2" Type="http://schemas.openxmlformats.org/officeDocument/2006/relationships/hyperlink" Target="http://org-rsa.ru/upload/RD22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rg-rsa.ru/upload/RD_250.docx" TargetMode="External"/><Relationship Id="rId5" Type="http://schemas.openxmlformats.org/officeDocument/2006/relationships/hyperlink" Target="http://org-rsa.ru/upload/RD_240_6.doc" TargetMode="External"/><Relationship Id="rId4" Type="http://schemas.openxmlformats.org/officeDocument/2006/relationships/hyperlink" Target="http://org-rsa.ru/upload/RD_240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ogo_MA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852936"/>
            <a:ext cx="2808312" cy="3096345"/>
          </a:xfrm>
          <a:prstGeom prst="rect">
            <a:avLst/>
          </a:prstGeom>
          <a:noFill/>
          <a:effectLst>
            <a:glow rad="127000">
              <a:schemeClr val="accent1">
                <a:alpha val="2000"/>
              </a:schemeClr>
            </a:glow>
            <a:outerShdw blurRad="50800" dist="50800" dir="5400000" algn="ctr" rotWithShape="0">
              <a:srgbClr val="000000"/>
            </a:outerShdw>
            <a:reflection stA="53000" endPos="65000" dist="50800" dir="5400000" sy="-100000" algn="bl" rotWithShape="0"/>
          </a:effectLst>
          <a:scene3d>
            <a:camera prst="orthographicFront"/>
            <a:lightRig rig="sof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640960" cy="244827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b="1" dirty="0" smtClean="0"/>
              <a:t>Практика проведения в СРО РСА специальных проверок внешнего контроля по соблюдению требований ПОД/ФТ и ФРОМУ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877271"/>
            <a:ext cx="9036496" cy="816497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 smtClean="0">
                <a:solidFill>
                  <a:schemeClr val="tx1"/>
                </a:solidFill>
              </a:rPr>
              <a:t> Москва</a:t>
            </a:r>
            <a:endParaRPr lang="ru-RU" sz="2900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28 марта2019 г.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70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569326" cy="4012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111"/>
                <a:gridCol w="2808312"/>
                <a:gridCol w="2015903"/>
              </a:tblGrid>
              <a:tr h="720229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Соде нарушений (недостатков)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Нарушенные положения следующих статей Федерального закона «Об аудиторской деятельности»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Номер замечания и классификация нарушения по Классификатору 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представлены для ВККР документы аудиторской организации – локальные нормативные акты, договоры и рабочие аудиторские документы, заверенные копии аудиторских заключений по объектам выборки, кадровая документация, в том числе не предоставлены документы, обосновывающие осуществление аудиторских процедур, связанных с проверкой выполнения </a:t>
                      </a:r>
                      <a:r>
                        <a:rPr lang="ru-RU" sz="10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аудируемым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лицом требований Федерального закона № 115-ФЗ «О противодействии легализации (отмыванию) доходов, полученных преступным путем, и финансированию терроризма». Таким образом, имеет место нарушение аудиторской организацией, обязанности проходить внешний контроль качества работы, в том числе предоставлять всю необходимую для проверки документацию и информацию; предоставление недостоверной информации и/или документации для целей осуществления внешнего контроля качества работы; нарушение по вине аудиторской организации, индивидуального аудитора максимальной периодичности плановых внешних проверок качества работы.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часть 2 статьи 10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Федерального закона N 307-ФЗ, 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часть 8 статьи 10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Федерального закона N 307-ФЗ, 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часть 9 статьи 10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Федерального закона N 307-ФЗ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1.10 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Грубое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нарушение</a:t>
                      </a:r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12968" cy="186653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В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ыявленные нарушения в ходе плановых проверок соблюдения требований  № 112 -ФЗ :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3" cy="4569371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Открыт ли проверяемым Объектом Личный кабинет на сайте Федеральной службы по финансовому мониторингу</a:t>
            </a:r>
          </a:p>
          <a:p>
            <a:pPr algn="just"/>
            <a:r>
              <a:rPr lang="ru-RU" sz="1600" dirty="0" smtClean="0"/>
              <a:t>Оказывались ли проверяемым Объектом бухгалтерские услуги  и юридические услуги в отношении лиц, указанных в части 1 статьи 7.1. Федерального закона от 7 августа 2001 г. N 115-ФЗ "О противодействии легализации (отмыванию) доходов, полученных преступным путем, и финансированию терроризма«</a:t>
            </a:r>
          </a:p>
          <a:p>
            <a:pPr algn="just"/>
            <a:r>
              <a:rPr lang="ru-RU" sz="1600" dirty="0" smtClean="0"/>
              <a:t>При ответе «ДА» на вопрос № 2 исполнялись ли проверяемым Объектом требования по идентификации клиента, представителя клиента и (или) </a:t>
            </a:r>
            <a:r>
              <a:rPr lang="ru-RU" sz="1600" dirty="0" err="1" smtClean="0"/>
              <a:t>выгодоприобретателя</a:t>
            </a:r>
            <a:r>
              <a:rPr lang="ru-RU" sz="1600" dirty="0" smtClean="0"/>
              <a:t>, организации внутреннего контроля, фиксирования и хранения информации согласно статьи 7 Федерального закона от 7 августа 2001 г. N 115-ФЗ "О противодействии легализации (отмыванию) доходов, полученных преступным путем, и финансированию терроризма»</a:t>
            </a:r>
          </a:p>
          <a:p>
            <a:pPr algn="just"/>
            <a:r>
              <a:rPr lang="ru-RU" sz="1600" dirty="0" smtClean="0"/>
              <a:t>Анализировалось ли соответствие клиентов как лиц, подающих под требования ст. 5, ч.1 ст. 7.1 Федерального закона от 7 августа 2001 г. N 115-ФЗ "О противодействии легализации (отмыванию) доходов, полученных преступным путем, и финансированию терроризма"                            </a:t>
            </a:r>
          </a:p>
          <a:p>
            <a:pPr algn="just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3100" b="1" dirty="0" smtClean="0"/>
              <a:t>ПЕРЕЧЕНЬ ВОПРОСОВ, ПОДЛЕЖАЩИХ ИЗУЧЕНИЮ В ХОДЕ ВНЕШНЕЙ ПРОВЕРКИ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7380312" y="58052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412776"/>
            <a:ext cx="8424935" cy="471338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При ответе «ДА» на вопрос №4:</a:t>
            </a:r>
          </a:p>
          <a:p>
            <a:r>
              <a:rPr lang="ru-RU" sz="1800" dirty="0" smtClean="0"/>
              <a:t>Проводилось ли тестирование указанных клиентов на предмет исполнения ими требований статьи 7 Федерального закона от 7 августа 2001 г. N 115-ФЗ "О противодействии легализации (отмыванию) доходов, полученных преступным путем, и финансированию терроризма«</a:t>
            </a:r>
          </a:p>
          <a:p>
            <a:r>
              <a:rPr lang="ru-RU" sz="1800" dirty="0" smtClean="0"/>
              <a:t>Проводилось ли тестирование </a:t>
            </a:r>
            <a:r>
              <a:rPr lang="ru-RU" sz="1800" dirty="0" err="1" smtClean="0"/>
              <a:t>аудируемых</a:t>
            </a:r>
            <a:r>
              <a:rPr lang="ru-RU" sz="1800" dirty="0" smtClean="0"/>
              <a:t> лиц на предмет оценки риска, недобросовестности в соответствии с требованиями МСА 240 и 250 (исследовать вопрос примере трех объектов выборки)?</a:t>
            </a:r>
          </a:p>
          <a:p>
            <a:r>
              <a:rPr lang="ru-RU" sz="1800" dirty="0" smtClean="0"/>
              <a:t>При ответе «ДА» на вопрос № 6 выявлены ли факты сомнительных действий?</a:t>
            </a:r>
          </a:p>
          <a:p>
            <a:r>
              <a:rPr lang="ru-RU" sz="1800" dirty="0" smtClean="0"/>
              <a:t>При ответе «ДА» на вопрос № 7 имеются ли таковые после 04 мая 2018 года?</a:t>
            </a:r>
          </a:p>
          <a:p>
            <a:r>
              <a:rPr lang="ru-RU" sz="1800" dirty="0" smtClean="0"/>
              <a:t>При ответе «ДА» на вопрос № 8 осуществлено ли проверяемым объектом информирование Федеральной службы по финансовому мониторингу с соответствии с  ч.2.1 ст.7.1 Федерального закона от 7 августа 2001 г. N 115-ФЗ "О противодействии легализации (отмыванию) доходов, полученных преступным путем, и финансированию терроризма"?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ПЕРЕЧЕНЬ ВОПРОСОВ, ПОДЛЕЖАЩИХ ИЗУЧЕНИЮ В ХОДЕ ВНЕШНЕЙ ПРОВЕРКИ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988840"/>
            <a:ext cx="8064895" cy="4137323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С 2019 года СРО РСА ввела плановые специальные проверки соблюдения членами СРО РСА требований Федерального закона от 07.08.2001 № 115-ФЗ «О противодействии легализации (отмыванию) доходов, полученных преступным путем, и финансированию терроризма». План специальных проверок был утвержден Комитетом по контролю качества СРО РСА 31 декабря 218 года. План составлялся на основании </a:t>
            </a:r>
            <a:r>
              <a:rPr lang="ru-RU" sz="1600" b="1" dirty="0" err="1" smtClean="0">
                <a:solidFill>
                  <a:schemeClr val="accent2">
                    <a:lumMod val="75000"/>
                  </a:schemeClr>
                </a:solidFill>
              </a:rPr>
              <a:t>риск-ориентированного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 подхода.</a:t>
            </a:r>
          </a:p>
          <a:p>
            <a:endParaRPr lang="ru-RU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Правлением СРО РСА  7 февраля 2019г. были утверждены «Правила  по осуществлению контроля соблюдения аудиторскими организациями и индивидуальными аудиторами законодательства Российской Федерации о противодействии легализации (отмыванию) доходов, полученных преступным путем, финансированию терроризма и финансированию распространения оружия массового уничтожения».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Плановые специальные проверки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420888"/>
            <a:ext cx="8424935" cy="370527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600" u="sng" dirty="0" smtClean="0">
                <a:hlinkClick r:id="rId2"/>
              </a:rPr>
              <a:t>Правила внутреннего контроля в целях противодействия легализации (отмыванию) доходов, полученных преступным путем, и финансированию терроризма</a:t>
            </a:r>
            <a:r>
              <a:rPr lang="ru-RU" sz="2600" u="sng" dirty="0" smtClean="0"/>
              <a:t>; </a:t>
            </a:r>
          </a:p>
          <a:p>
            <a:pPr lvl="0"/>
            <a:r>
              <a:rPr lang="ru-RU" sz="2600" u="sng" dirty="0" smtClean="0">
                <a:hlinkClick r:id="rId3"/>
              </a:rPr>
              <a:t>Положение по обеспечению выполнения требований законодательства о противодействии легализации (отмыванию) доходов, полученных преступным путем, и финансированию терроризма</a:t>
            </a:r>
            <a:r>
              <a:rPr lang="ru-RU" sz="2600" u="sng" dirty="0" smtClean="0"/>
              <a:t>; </a:t>
            </a:r>
          </a:p>
          <a:p>
            <a:pPr lvl="0"/>
            <a:r>
              <a:rPr lang="ru-RU" sz="2600" u="sng" dirty="0" smtClean="0">
                <a:hlinkClick r:id="rId4"/>
              </a:rPr>
              <a:t>Обязанности по противодействию легализации (отмыванию) доходов, полученных преступным путем, и финансированию терроризма (ПОД/ФТ) при оказании аудиторских услуг</a:t>
            </a:r>
            <a:r>
              <a:rPr lang="ru-RU" sz="2600" u="sng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201622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Документы,  разработанные в СРО РСА в помощь своим членам :</a:t>
            </a:r>
            <a:br>
              <a:rPr lang="ru-RU" sz="2800" b="1" dirty="0" smtClean="0"/>
            </a:b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hlinkClick r:id="rId2"/>
              </a:rPr>
              <a:t>РД_220 Принятие клиента на обслуживание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>
                <a:hlinkClick r:id="rId3"/>
              </a:rPr>
              <a:t>РД_240_1 </a:t>
            </a:r>
            <a:r>
              <a:rPr lang="ru-RU" dirty="0" err="1" smtClean="0">
                <a:hlinkClick r:id="rId3"/>
              </a:rPr>
              <a:t>Стратегия_План_Противодействие</a:t>
            </a:r>
            <a:r>
              <a:rPr lang="ru-RU" dirty="0" smtClean="0">
                <a:hlinkClick r:id="rId3"/>
              </a:rPr>
              <a:t> коррупции_1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>
                <a:hlinkClick r:id="rId4"/>
              </a:rPr>
              <a:t>РД_240_Недобросовестные действия_1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>
                <a:hlinkClick r:id="rId5"/>
              </a:rPr>
              <a:t>РД_240_6 Запрос о коррупции_легализации_недобр_действ_1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>
                <a:hlinkClick r:id="rId6"/>
              </a:rPr>
              <a:t>РД_250 Проверка соблюдения нормативных актов_1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>
                <a:hlinkClick r:id="rId7"/>
              </a:rPr>
              <a:t>РД_315_Риски ПОД ФТ (</a:t>
            </a:r>
            <a:r>
              <a:rPr lang="ru-RU" dirty="0" err="1" smtClean="0">
                <a:hlinkClick r:id="rId7"/>
              </a:rPr>
              <a:t>сокращенн</a:t>
            </a:r>
            <a:r>
              <a:rPr lang="ru-RU" dirty="0" smtClean="0">
                <a:hlinkClick r:id="rId7"/>
              </a:rPr>
              <a:t> РД 315_330)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>
                <a:hlinkClick r:id="rId8"/>
              </a:rPr>
              <a:t>РД_315_330 </a:t>
            </a:r>
            <a:r>
              <a:rPr lang="ru-RU" dirty="0" err="1" smtClean="0">
                <a:hlinkClick r:id="rId8"/>
              </a:rPr>
              <a:t>Риски_Стратегия</a:t>
            </a:r>
            <a:r>
              <a:rPr lang="ru-RU" dirty="0" smtClean="0">
                <a:hlinkClick r:id="rId8"/>
              </a:rPr>
              <a:t> аудита_1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/>
          </a:bodyPr>
          <a:lstStyle/>
          <a:p>
            <a:r>
              <a:rPr lang="ru-RU" sz="3100" b="1" dirty="0" smtClean="0"/>
              <a:t>Шаблоны рабочих документов аудитора, с учетом новых требований законодательства по ПОД/ФТ: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5877271"/>
            <a:ext cx="7408333" cy="248891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2509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СРО РСА предлагает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принять совместное коллегиальное решение о новых подходах к проведению проверок соблюдения аудиторами требований ПОД/ФТ и ФРОМУ.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ogo_MA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908720"/>
            <a:ext cx="1944216" cy="2088232"/>
          </a:xfrm>
          <a:prstGeom prst="rect">
            <a:avLst/>
          </a:prstGeom>
          <a:noFill/>
          <a:effectLst>
            <a:reflection stA="64000" endPos="65000" dist="508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3568" y="3284984"/>
            <a:ext cx="7772400" cy="178117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err="1" smtClean="0">
                <a:solidFill>
                  <a:srgbClr val="002060"/>
                </a:solidFill>
              </a:rPr>
              <a:t>Саморегулируемая</a:t>
            </a:r>
            <a:r>
              <a:rPr lang="ru-RU" sz="2800" b="1" dirty="0" smtClean="0">
                <a:solidFill>
                  <a:srgbClr val="002060"/>
                </a:solidFill>
              </a:rPr>
              <a:t> организация аудиторов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«Российский Союз аудиторов» (Ассоциация)</a:t>
            </a:r>
            <a:r>
              <a:rPr lang="ru-RU" sz="1800" b="1" dirty="0" smtClean="0">
                <a:solidFill>
                  <a:srgbClr val="002060"/>
                </a:solidFill>
              </a:rPr>
              <a:t/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/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en-US" sz="1800" b="1" dirty="0">
                <a:solidFill>
                  <a:srgbClr val="002060"/>
                </a:solidFill>
              </a:rPr>
              <a:t>http://org-rsa.ru/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77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657</TotalTime>
  <Words>530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                 Практика проведения в СРО РСА специальных проверок внешнего контроля по соблюдению требований ПОД/ФТ и ФРОМУ   </vt:lpstr>
      <vt:lpstr>  Выявленные нарушения в ходе плановых проверок соблюдения требований  № 112 -ФЗ : </vt:lpstr>
      <vt:lpstr>   ПЕРЕЧЕНЬ ВОПРОСОВ, ПОДЛЕЖАЩИХ ИЗУЧЕНИЮ В ХОДЕ ВНЕШНЕЙ ПРОВЕРКИ   </vt:lpstr>
      <vt:lpstr> ПЕРЕЧЕНЬ ВОПРОСОВ, ПОДЛЕЖАЩИХ ИЗУЧЕНИЮ В ХОДЕ ВНЕШНЕЙ ПРОВЕРКИ </vt:lpstr>
      <vt:lpstr>Плановые специальные проверки  </vt:lpstr>
      <vt:lpstr>Документы,  разработанные в СРО РСА в помощь своим членам : </vt:lpstr>
      <vt:lpstr>Шаблоны рабочих документов аудитора, с учетом новых требований законодательства по ПОД/ФТ:</vt:lpstr>
      <vt:lpstr>  СРО РСА предлагает  принять совместное коллегиальное решение о новых подходах к проведению проверок соблюдения аудиторами требований ПОД/ФТ и ФРОМУ.   </vt:lpstr>
      <vt:lpstr> Саморегулируемая организация аудиторов  «Российский Союз аудиторов» (Ассоциация)  http://org-rsa.ru/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ПРОВЕДЕНИЯ ПРОВЕРОК ЧЛЕНОВ РСА</dc:title>
  <dc:creator>Петряшина Татьяна Андреевна</dc:creator>
  <cp:lastModifiedBy>Секретарь</cp:lastModifiedBy>
  <cp:revision>75</cp:revision>
  <cp:lastPrinted>2017-04-13T10:18:37Z</cp:lastPrinted>
  <dcterms:created xsi:type="dcterms:W3CDTF">2017-04-13T06:35:14Z</dcterms:created>
  <dcterms:modified xsi:type="dcterms:W3CDTF">2019-03-27T15:48:01Z</dcterms:modified>
</cp:coreProperties>
</file>