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496" r:id="rId2"/>
    <p:sldId id="372" r:id="rId3"/>
    <p:sldId id="528" r:id="rId4"/>
    <p:sldId id="529" r:id="rId5"/>
    <p:sldId id="533" r:id="rId6"/>
    <p:sldId id="530" r:id="rId7"/>
    <p:sldId id="531" r:id="rId8"/>
    <p:sldId id="532" r:id="rId9"/>
    <p:sldId id="534" r:id="rId10"/>
    <p:sldId id="535" r:id="rId11"/>
    <p:sldId id="536" r:id="rId12"/>
    <p:sldId id="537" r:id="rId13"/>
    <p:sldId id="538" r:id="rId14"/>
    <p:sldId id="541" r:id="rId15"/>
    <p:sldId id="542" r:id="rId16"/>
    <p:sldId id="539" r:id="rId17"/>
    <p:sldId id="543" r:id="rId18"/>
    <p:sldId id="544" r:id="rId19"/>
    <p:sldId id="545" r:id="rId20"/>
    <p:sldId id="546" r:id="rId21"/>
    <p:sldId id="547" r:id="rId22"/>
    <p:sldId id="548" r:id="rId23"/>
    <p:sldId id="549" r:id="rId24"/>
    <p:sldId id="550" r:id="rId25"/>
    <p:sldId id="551" r:id="rId26"/>
    <p:sldId id="553" r:id="rId27"/>
    <p:sldId id="552" r:id="rId28"/>
    <p:sldId id="554" r:id="rId29"/>
    <p:sldId id="555" r:id="rId30"/>
    <p:sldId id="556" r:id="rId31"/>
    <p:sldId id="557" r:id="rId32"/>
    <p:sldId id="558" r:id="rId33"/>
    <p:sldId id="559" r:id="rId34"/>
    <p:sldId id="560" r:id="rId35"/>
    <p:sldId id="561" r:id="rId36"/>
  </p:sldIdLst>
  <p:sldSz cx="9144000" cy="6858000" type="screen4x3"/>
  <p:notesSz cx="6858000" cy="994727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836" autoAdjust="0"/>
  </p:normalViewPr>
  <p:slideViewPr>
    <p:cSldViewPr>
      <p:cViewPr varScale="1">
        <p:scale>
          <a:sx n="110" d="100"/>
          <a:sy n="110" d="100"/>
        </p:scale>
        <p:origin x="16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F9AD60-11F4-4553-A182-36E728386B0E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BEE43598-5070-4A90-864E-73ADE7B60D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2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3C415-D04E-4B7B-89F7-9CE19E950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315F-57B6-4846-B115-BC74AA7F4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E58BC-0D15-4815-9561-73CEF2FF5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FA90E-184E-457C-B228-45D37D495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4AD05-646B-48E7-8FA3-60BEE976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73D4-042A-456B-84AF-6445C9C09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7F9-A5A1-4DDD-BC92-C03A9684A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A134-AEDA-41A0-BE74-8E98CCF16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A477E-7C4B-49C8-AAE6-11FE076B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AF0FD-7551-4026-A303-73DCCEE56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8353E-4A67-40AA-8A94-1D65B7CA0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8E42C-1005-4965-9ED6-0F201E7F1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BB8D20-B5FA-40EA-A6D7-1149ED877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328414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296551/b5ca71c670056c5671354c98494f70f12b4180a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328414/94da9cb147d926b48d7a6460caa88bf95963ad8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1026" name="Picture 2" descr="C:\Users\user\Desktop\Эмблема РС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6672"/>
            <a:ext cx="2068066" cy="250829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3717032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 соответствии специфических требований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ПОД/ФТ общим требованиям Закона № 307-ФЗ и стандартов аудиторской деятельности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01.12.2014 N 403-ФЗ)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14. </a:t>
            </a:r>
          </a:p>
          <a:p>
            <a:pPr algn="just">
              <a:buNone/>
            </a:pPr>
            <a:r>
              <a:rPr lang="ru-RU" sz="2400" dirty="0" smtClean="0"/>
              <a:t>3. Учредители (участники)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представители либо его руководитель обязаны рассмотреть информацию аудиторской организации, индивидуального аудитора о ставших известными аудиторской организации, индивидуальному аудитору при оказании аудиторских услуг случаях коррупционных правонарушений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лица, в том числе случаях подкупа иностранных должностных лиц, 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r>
              <a:rPr lang="ru-RU" sz="2400" dirty="0" smtClean="0"/>
              <a:t>случаях иных нарушений законодательства Российской Федерации, либо признаках таких случаев, либо риске возникновения таких случаев и в письменной форме проинформировать о результатах рассмотрения аудиторскую организацию, индивидуального аудитора </a:t>
            </a:r>
            <a:r>
              <a:rPr lang="ru-RU" sz="2400" b="1" dirty="0" smtClean="0">
                <a:solidFill>
                  <a:srgbClr val="FF0000"/>
                </a:solidFill>
              </a:rPr>
              <a:t>не позднее 90 календарных дней со дня, следующего за днем получения указанной информации.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r>
              <a:rPr lang="ru-RU" sz="2400" dirty="0" smtClean="0"/>
              <a:t>случаях иных нарушений законодательства Российской Федерации, либо признаках таких случаев, либо риске возникновения таких случаев и в письменной форме проинформировать о результатах рассмотрения аудиторскую организацию, индивидуального аудитора </a:t>
            </a:r>
            <a:r>
              <a:rPr lang="ru-RU" sz="2400" b="1" dirty="0" smtClean="0">
                <a:solidFill>
                  <a:srgbClr val="FF0000"/>
                </a:solidFill>
              </a:rPr>
              <a:t>не позднее 90 календарных дней со дня, следующего за днем получения указанной информации.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130534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Постановление Правительства РФ от 16.02.2005 № 82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ОБ УТВЕРЖДЕНИИ ПОЛОЖЕНИЯ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 ПОРЯДКЕ ПЕРЕДАЧИ ИНФОРМАЦИИ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ФЕДЕРАЛЬНУЮ СЛУЖБУ ПО ФИНАНСОВОМУ МОНИТОРИНГУ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АДВОКАТАМИ, НОТАРИУСАМИ, ЛИЦАМИ, ОСУЩЕСТВЛЯЮЩИМИ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ПРЕДПРИНИМАТЕЛЬСКУЮ ДЕЯТЕЛЬНОСТЬ В СФЕРЕ ОКАЗАНИЯ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ЮРИДИЧЕСКИХ ИЛИ БУХГАЛТЕРСКИХ УСЛУГ,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А ТАКЖЕ АУДИТОРСКИМИ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ОРГАНИЗАЦИЯМИ И ИНДИВИДУАЛЬНЫМИ АУДИТОРАМИ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ПРИ ОКАЗАНИИ АУДИТОРСКИХ УСЛУГ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(в ред. ПП РФ №1332 от 08.11.2018)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/>
            <a:r>
              <a:rPr lang="ru-RU" sz="2000" dirty="0" smtClean="0"/>
              <a:t>3. Информация, указанная в пунктах 2 и 2(1) настоящего Положения, представляется в Федеральную службу по финансовому мониторингу </a:t>
            </a:r>
            <a:r>
              <a:rPr lang="ru-RU" sz="2000" b="1" dirty="0" smtClean="0">
                <a:solidFill>
                  <a:srgbClr val="FF0000"/>
                </a:solidFill>
              </a:rPr>
              <a:t>в течение 3 рабочих дней, следующих за днем выявления соответствующей операции (сделки). </a:t>
            </a:r>
            <a:r>
              <a:rPr lang="ru-RU" sz="2000" dirty="0" smtClean="0"/>
              <a:t>Информация представляется в электронной форме адвокатом, нотариусом, лицом, осуществляющим предпринимательскую деятельность в сфере оказания юридических или бухгалтерских услуг, </a:t>
            </a:r>
            <a:r>
              <a:rPr lang="ru-RU" sz="2000" dirty="0" smtClean="0">
                <a:solidFill>
                  <a:srgbClr val="FF0000"/>
                </a:solidFill>
              </a:rPr>
              <a:t>аудиторской организацией или индивидуальным аудитором </a:t>
            </a:r>
            <a:r>
              <a:rPr lang="ru-RU" sz="2000" dirty="0" smtClean="0"/>
              <a:t>(далее - электронное сообщение) через личный кабинет, определенный в соответствии с Федеральным </a:t>
            </a:r>
            <a:r>
              <a:rPr lang="ru-RU" sz="2000" dirty="0" smtClean="0">
                <a:hlinkClick r:id="rId2"/>
              </a:rPr>
              <a:t>законом</a:t>
            </a:r>
            <a:r>
              <a:rPr lang="ru-RU" sz="2000" dirty="0" smtClean="0"/>
              <a:t> "О противодействии легализации (отмыванию) доходов, полученных преступным путем, и финансированию терроризма", либо на оптическом или цифровом носителе информации.</a:t>
            </a: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404664"/>
            <a:ext cx="7859216" cy="5721499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Действия аудитора в связи с выполнением аудиторского задания</a:t>
            </a:r>
            <a:endParaRPr lang="ru-RU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Принятие и продолжение отношений с клиентами</a:t>
            </a:r>
          </a:p>
          <a:p>
            <a:pPr algn="just"/>
            <a:r>
              <a:rPr lang="ru-RU" sz="2000" i="1" dirty="0" smtClean="0"/>
              <a:t>В соответствии с пунктом 26 МСКК 1 аудиторская организация должна внедрять политику и процедуры по принятию и продолжению отношений с клиентами, принятию и выполнению конкретных заданий, призванные обеспечить ее разумную уверенность в том, что она примет решение о продолжении отношений и выполнения задания только в тех случаях, когда: (</a:t>
            </a:r>
            <a:r>
              <a:rPr lang="ru-RU" sz="2000" i="1" dirty="0" err="1" smtClean="0"/>
              <a:t>a</a:t>
            </a:r>
            <a:r>
              <a:rPr lang="ru-RU" sz="2000" i="1" dirty="0" smtClean="0"/>
              <a:t>) компетентна для проведения конкретного задания и обладает соответствующими возможностями, включая время и ресурсы; (</a:t>
            </a:r>
            <a:r>
              <a:rPr lang="ru-RU" sz="2000" i="1" dirty="0" err="1" smtClean="0"/>
              <a:t>b</a:t>
            </a:r>
            <a:r>
              <a:rPr lang="ru-RU" sz="2000" i="1" dirty="0" smtClean="0"/>
              <a:t>) в состоянии выполнить соответствующие этические требования; (</a:t>
            </a:r>
            <a:r>
              <a:rPr lang="ru-RU" sz="2000" i="1" dirty="0" err="1" smtClean="0"/>
              <a:t>c</a:t>
            </a:r>
            <a:r>
              <a:rPr lang="ru-RU" sz="2000" i="1" dirty="0" smtClean="0"/>
              <a:t>) </a:t>
            </a:r>
            <a:r>
              <a:rPr lang="ru-RU" sz="2000" b="1" i="1" dirty="0" smtClean="0"/>
              <a:t>провела анализ честности конкретного клиента</a:t>
            </a:r>
            <a:r>
              <a:rPr lang="ru-RU" sz="2000" i="1" dirty="0" smtClean="0"/>
              <a:t> и не обладает информацией, позволяющей сделать вывод о том, что он недостаточно честен. </a:t>
            </a:r>
            <a:endParaRPr lang="ru-RU" sz="20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Принятие и продолжение отношений с клиентами</a:t>
            </a:r>
          </a:p>
          <a:p>
            <a:pPr algn="just"/>
            <a:r>
              <a:rPr lang="ru-RU" sz="2400" i="1" dirty="0" smtClean="0"/>
              <a:t>Пунктом A19 МСКК 1 предусмотрено, что вопросы, которые необходимо проанализировать, в отношении честности клиента включают вопрос о том, </a:t>
            </a:r>
            <a:r>
              <a:rPr lang="ru-RU" sz="2400" b="1" i="1" dirty="0" smtClean="0"/>
              <a:t>имеются ли признаки возможного участия клиента </a:t>
            </a:r>
            <a:r>
              <a:rPr lang="ru-RU" sz="2400" i="1" dirty="0" smtClean="0"/>
              <a:t>в отмывании денежных средств или иных уголовно наказуемых деяниях.</a:t>
            </a:r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При принятии и продолжении отношений с клиентами аудиторские организации и индивидуальные аудиторы должны проверять, имеется ли информация о нахождении клиента (его собственников, бенефициаров, руководителей ) в перечнях, размещенных в личных кабинетах на официальном Интернет-сайте </a:t>
            </a:r>
            <a:r>
              <a:rPr lang="ru-RU" dirty="0" err="1" smtClean="0"/>
              <a:t>Росфинмониторинга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Выявление и оценка рисков существенного искажения посредством изучения организации и ее окружения</a:t>
            </a:r>
          </a:p>
          <a:p>
            <a:pPr>
              <a:buNone/>
            </a:pPr>
            <a:r>
              <a:rPr lang="ru-RU" sz="2400" i="1" dirty="0" smtClean="0"/>
              <a:t>    На основании пункта 25 МСА 240 «Обязанности аудитора в отношении недобросовестных действий при проведении аудита финансовой отчетности» аудитор должен выявить и оценить </a:t>
            </a:r>
            <a:r>
              <a:rPr lang="ru-RU" sz="2400" b="1" i="1" dirty="0" smtClean="0"/>
              <a:t>риски существенного искажения вследствие недобросовестных действий </a:t>
            </a:r>
            <a:r>
              <a:rPr lang="ru-RU" sz="2400" i="1" dirty="0" smtClean="0"/>
              <a:t>на уровне финансовой отчетности и на уровне предпосылок в отношении видов операций, остатков по счетам и раскрытия информации.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07.08.2001 № 115-ФЗ</a:t>
            </a:r>
          </a:p>
          <a:p>
            <a:pPr algn="just"/>
            <a:r>
              <a:rPr lang="ru-RU" sz="2400" dirty="0" smtClean="0"/>
              <a:t>2.1. Аудиторские организации, индивидуальные аудиторы при оказании аудиторских услуг при наличии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обязаны уведомить об этом уполномоченный орган.</a:t>
            </a:r>
          </a:p>
          <a:p>
            <a:pPr>
              <a:buNone/>
            </a:pPr>
            <a:r>
              <a:rPr lang="ru-RU" sz="2400" dirty="0" smtClean="0"/>
              <a:t>    (п. 2.1 введен Федеральным законом от 23.04.2018 N 112-ФЗ)</a:t>
            </a:r>
          </a:p>
          <a:p>
            <a:pPr algn="ctr">
              <a:buNone/>
            </a:pPr>
            <a:r>
              <a:rPr lang="ru-RU" sz="2400" dirty="0" smtClean="0"/>
              <a:t> </a:t>
            </a: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Выявление и оценка рисков существенного искажения посредством изучения организации и ее окружения</a:t>
            </a:r>
          </a:p>
          <a:p>
            <a:pPr algn="just"/>
            <a:r>
              <a:rPr lang="ru-RU" sz="2400" i="1" dirty="0" smtClean="0"/>
              <a:t>Пунктом 27 МСА 240 предусмотрено, </a:t>
            </a:r>
            <a:r>
              <a:rPr lang="ru-RU" sz="2400" b="1" i="1" dirty="0" smtClean="0"/>
              <a:t>аудитор должен отнести оцененные риски существенного искажения вследствие недобросовестных действий к значительным </a:t>
            </a:r>
            <a:r>
              <a:rPr lang="ru-RU" sz="2400" i="1" dirty="0" smtClean="0"/>
              <a:t>и, следовательно, в той степени, до которой он еще этого не сделал, должен получить понимание системы внутреннего контроля </a:t>
            </a:r>
            <a:r>
              <a:rPr lang="ru-RU" sz="2400" i="1" dirty="0" err="1" smtClean="0"/>
              <a:t>аудируемой</a:t>
            </a:r>
            <a:r>
              <a:rPr lang="ru-RU" sz="2400" i="1" dirty="0" smtClean="0"/>
              <a:t> организации, включая контрольные действия, относящиеся к таким рискам.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проанализировать наличие рисков, связанных с легализацией (отмыванием) доходов, полученных преступным путем, и финансированием терроризма. </a:t>
            </a:r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 МЕТОДИЧЕСКИЕ РЕКОМЕНДАЦИИ</a:t>
            </a:r>
            <a:endParaRPr lang="ru-RU" sz="2400" dirty="0" smtClean="0"/>
          </a:p>
          <a:p>
            <a:pPr algn="ctr">
              <a:buNone/>
            </a:pPr>
            <a:r>
              <a:rPr lang="ru-RU" sz="2400" b="1" dirty="0" smtClean="0"/>
              <a:t>    по рассмотрению аудиторскими организациями и индивидуальными аудиторами при оказании аудиторских услуг рисков легализации (отмывания) доходов, полученных преступным путем, и финансирования терроризма </a:t>
            </a:r>
            <a:endParaRPr lang="ru-RU" sz="2400" dirty="0" smtClean="0"/>
          </a:p>
          <a:p>
            <a:pPr algn="ctr">
              <a:buNone/>
            </a:pPr>
            <a:r>
              <a:rPr lang="ru-RU" sz="2400" b="1" dirty="0" smtClean="0"/>
              <a:t>    </a:t>
            </a:r>
            <a:r>
              <a:rPr lang="ru-RU" sz="2400" i="1" dirty="0" smtClean="0"/>
              <a:t>(информационное письмо Федеральной службы по финансовому мониторингу </a:t>
            </a:r>
            <a:br>
              <a:rPr lang="ru-RU" sz="2400" i="1" dirty="0" smtClean="0"/>
            </a:br>
            <a:r>
              <a:rPr lang="ru-RU" sz="2400" i="1" dirty="0" smtClean="0"/>
              <a:t>от 23 ноября 2018 г. № 56)</a:t>
            </a:r>
            <a:endParaRPr lang="ru-RU" sz="2400" dirty="0" smtClean="0"/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200" i="1" dirty="0" smtClean="0"/>
              <a:t>В соответствии с пунктом 12 МСА 250 «Рассмотрение законов и нормативных актов в ходе аудита финансовой отчетности» (далее - МСА 250) в процессе получения понимания организации и ее окружения в соответствии с МСА 315 аудитор должен получить общее понимание: (</a:t>
            </a:r>
            <a:r>
              <a:rPr lang="ru-RU" sz="2200" i="1" dirty="0" err="1" smtClean="0"/>
              <a:t>a</a:t>
            </a:r>
            <a:r>
              <a:rPr lang="ru-RU" sz="2200" i="1" dirty="0" smtClean="0"/>
              <a:t>) нормативно-правовой базы, применимой к организации и к отрасли или сектору экономики, в которых организация ведет деятельность; (</a:t>
            </a:r>
            <a:r>
              <a:rPr lang="ru-RU" sz="2200" i="1" dirty="0" err="1" smtClean="0"/>
              <a:t>b</a:t>
            </a:r>
            <a:r>
              <a:rPr lang="ru-RU" sz="2200" i="1" dirty="0" smtClean="0"/>
              <a:t>) того, каким образом организация соблюдает требования этой нормативно-правовой базы. </a:t>
            </a:r>
            <a:endParaRPr lang="ru-RU" sz="22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400" i="1" dirty="0" smtClean="0"/>
              <a:t>Пунктом 13 МСА 250 предусмотрено, что аудитор должен получить достаточные надлежащие аудиторские доказательства в отношении соблюдения положений тех законов и нормативных актов, которые обычно признаются оказывающими непосредственное влияние на определение существенных показателей и </a:t>
            </a:r>
            <a:r>
              <a:rPr lang="ru-RU" sz="2400" b="1" i="1" dirty="0" smtClean="0"/>
              <a:t>раскрытий информации </a:t>
            </a:r>
            <a:r>
              <a:rPr lang="ru-RU" sz="2400" i="1" dirty="0" smtClean="0"/>
              <a:t>в финансовой отчетности. 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200" i="1" dirty="0" smtClean="0"/>
              <a:t>Пунктом 14 МСА 250 определено, что аудитор должен выполнить следующие аудиторские процедуры, направленные на выявление случаев несоблюдения прочих законов и нормативных актов, которые могут оказать существенное влияние на финансовую отчетность: (</a:t>
            </a:r>
            <a:r>
              <a:rPr lang="ru-RU" sz="2200" i="1" dirty="0" err="1" smtClean="0"/>
              <a:t>a</a:t>
            </a:r>
            <a:r>
              <a:rPr lang="ru-RU" sz="2200" i="1" dirty="0" smtClean="0"/>
              <a:t>) направление запросов в адрес руководства и, если уместно, лиц, отвечающих за корпоративное управление, относительно того, соблюдает ли организация такие законы и нормативные акты; (</a:t>
            </a:r>
            <a:r>
              <a:rPr lang="ru-RU" sz="2200" i="1" dirty="0" err="1" smtClean="0"/>
              <a:t>b</a:t>
            </a:r>
            <a:r>
              <a:rPr lang="ru-RU" sz="2200" i="1" dirty="0" smtClean="0"/>
              <a:t>) изучение переписки, если таковая имеется, с соответствующими лицензирующими и регулирующими органами.</a:t>
            </a:r>
            <a:endParaRPr lang="ru-RU" sz="22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Федеральный закон от 07.08.2001 № 115-ФЗ</a:t>
            </a:r>
          </a:p>
          <a:p>
            <a:pPr algn="just"/>
            <a:r>
              <a:rPr lang="ru-RU" sz="2400" b="1" dirty="0" smtClean="0"/>
              <a:t>Статья 6.1. Обязанности юридического лица по раскрытию информации о своих </a:t>
            </a:r>
            <a:r>
              <a:rPr lang="ru-RU" sz="2400" b="1" dirty="0" err="1" smtClean="0"/>
              <a:t>бенефициарных</a:t>
            </a:r>
            <a:r>
              <a:rPr lang="ru-RU" sz="2400" b="1" dirty="0" smtClean="0"/>
              <a:t> владельцах</a:t>
            </a:r>
          </a:p>
          <a:p>
            <a:pPr algn="just"/>
            <a:r>
              <a:rPr lang="ru-RU" sz="2400" dirty="0" smtClean="0"/>
              <a:t>1. Юридическое лицо обязано располагать информацией о своих </a:t>
            </a:r>
            <a:r>
              <a:rPr lang="ru-RU" sz="2400" dirty="0" err="1" smtClean="0"/>
              <a:t>бенефициарных</a:t>
            </a:r>
            <a:r>
              <a:rPr lang="ru-RU" sz="2400" dirty="0" smtClean="0"/>
              <a:t> владельцах и принимать обоснованные и доступные в сложившихся обстоятельствах меры по установлению в отношении своих </a:t>
            </a:r>
            <a:r>
              <a:rPr lang="ru-RU" sz="2400" dirty="0" err="1" smtClean="0"/>
              <a:t>бенефициарных</a:t>
            </a:r>
            <a:r>
              <a:rPr lang="ru-RU" sz="2400" dirty="0" smtClean="0"/>
              <a:t> владельцев сведений, предусмотренных абзацем вторым подпункта 1 пункта 1 статьи 7 настоящего Федерального закона.</a:t>
            </a:r>
          </a:p>
          <a:p>
            <a:pPr marL="342900" lvl="1" indent="-342900" algn="just">
              <a:buNone/>
            </a:pPr>
            <a:endParaRPr lang="ru-RU" dirty="0" smtClean="0"/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проверить соблюдение </a:t>
            </a:r>
            <a:r>
              <a:rPr lang="ru-RU" dirty="0" err="1" smtClean="0"/>
              <a:t>аудируемыми</a:t>
            </a:r>
            <a:r>
              <a:rPr lang="ru-RU" dirty="0" smtClean="0"/>
              <a:t> лицами обязанностей юридического лица по раскрытию информации о своих </a:t>
            </a:r>
            <a:r>
              <a:rPr lang="ru-RU" dirty="0" err="1" smtClean="0"/>
              <a:t>бенефициарных</a:t>
            </a:r>
            <a:r>
              <a:rPr lang="ru-RU" dirty="0" smtClean="0"/>
              <a:t> владельцах, установленных статьей 6.1 Федерального закона от 07.08.2001 № 115-ФЗ.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В отношении </a:t>
            </a:r>
            <a:r>
              <a:rPr lang="ru-RU" sz="2400" dirty="0" err="1" smtClean="0"/>
              <a:t>аудируемых</a:t>
            </a:r>
            <a:r>
              <a:rPr lang="ru-RU" sz="2400" dirty="0" smtClean="0"/>
              <a:t> лиц – организаций, осуществляющих операции с денежными средствами или иным имуществом, определенных ст. 5 Федерального закона №115-ФЗ следует провести дополнительные аудиторские процедуры по проверке соблюдения требований закона, связанных с идентификацией клиентов, организацией внутреннего контроля, фиксированием, хранением и представлением информации. </a:t>
            </a:r>
          </a:p>
          <a:p>
            <a:pPr marL="342900" lvl="1" indent="-342900"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Аудиторские процедуры в ответ на риски</a:t>
            </a:r>
          </a:p>
          <a:p>
            <a:pPr algn="just"/>
            <a:r>
              <a:rPr lang="ru-RU" sz="2400" i="1" dirty="0" smtClean="0"/>
              <a:t>Пунктом 28 МСА 240 установлено, что аудитор должен определить аудиторские процедуры общего характера в ответ на оцененные риски существенного искажения вследствие недобросовестных действий на уровне финансовой отчетности.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01.12.2014 N 403-ФЗ)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3.1) информировать учредителей (участников)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представителей либо его руководителя о ставших известными аудиторской организации, индивидуальному аудитору случаях коррупционных правонарушений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лица, в том числе случаях подкупа иностранных должностных лиц,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Аудиторские процедуры в ответ на риски</a:t>
            </a:r>
          </a:p>
          <a:p>
            <a:pPr algn="just"/>
            <a:r>
              <a:rPr lang="ru-RU" sz="2400" i="1" dirty="0" smtClean="0"/>
              <a:t>Пунктом 30 МСА 240 определено, что в соответствии с МСА 330 аудитор должен разработать и выполнить </a:t>
            </a:r>
            <a:r>
              <a:rPr lang="ru-RU" sz="2400" b="1" i="1" dirty="0" smtClean="0"/>
              <a:t>дополнительные аудиторские процедуры</a:t>
            </a:r>
            <a:r>
              <a:rPr lang="ru-RU" sz="2400" i="1" dirty="0" smtClean="0"/>
              <a:t>, характер, сроки и объем которых разработаны с учетом оцененных рисков существенного искажения вследствие недобросовестных действий на уровне предпосылок.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разработать и выполнить соответствующие аудиторские процедуры в ответ на данные риски.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Оценка аудиторских доказательств</a:t>
            </a:r>
          </a:p>
          <a:p>
            <a:pPr algn="just"/>
            <a:r>
              <a:rPr lang="ru-RU" sz="2000" i="1" dirty="0" smtClean="0"/>
              <a:t>В соответствии с пунктом 38 МСА 240, если в результате искажения вследствие недобросовестных действий или подозрения в недобросовестных действиях аудитор сталкивается с исключительными обстоятельствами, которые ставят под сомнение его способность продолжить выполнение задания, аудитор должен:</a:t>
            </a:r>
            <a:endParaRPr lang="ru-RU" sz="2000" dirty="0" smtClean="0"/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a</a:t>
            </a:r>
            <a:r>
              <a:rPr lang="ru-RU" sz="2000" i="1" dirty="0" smtClean="0"/>
              <a:t>) определить профессиональные и юридические обязанности, применимые в данных обстоятельствах, в том числе определить, обязан ли он докладывать лицу или лицам, которые его назначили проводить аудит, или, в некоторых случаях, регулирующим органам;</a:t>
            </a:r>
            <a:endParaRPr lang="ru-RU" sz="2000" dirty="0" smtClean="0"/>
          </a:p>
          <a:p>
            <a:pPr lvl="0" algn="just"/>
            <a:endParaRPr lang="ru-RU" sz="20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Оценка аудиторских доказательств</a:t>
            </a:r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b</a:t>
            </a:r>
            <a:r>
              <a:rPr lang="ru-RU" sz="2000" i="1" dirty="0" smtClean="0"/>
              <a:t>) проанализировать, не будет ли правильным отказаться от дальнейшего выполнения задания, когда отказ от дальнейшего выполнения задания разрешается применимыми законами или нормативными актами;</a:t>
            </a:r>
            <a:endParaRPr lang="ru-RU" sz="2000" dirty="0" smtClean="0"/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c</a:t>
            </a:r>
            <a:r>
              <a:rPr lang="ru-RU" sz="2000" i="1" dirty="0" smtClean="0"/>
              <a:t>) если аудитор отказывается от дальнейшего выполнения задания: (</a:t>
            </a:r>
            <a:r>
              <a:rPr lang="ru-RU" sz="2000" i="1" dirty="0" err="1" smtClean="0"/>
              <a:t>i</a:t>
            </a:r>
            <a:r>
              <a:rPr lang="ru-RU" sz="2000" i="1" dirty="0" smtClean="0"/>
              <a:t>) обсудить с руководством соответствующего уровня и с лицами, отвечающими за корпоративное управление, отказ аудитора от дальнейшего выполнения задания и причины отказа; (</a:t>
            </a:r>
            <a:r>
              <a:rPr lang="ru-RU" sz="2000" i="1" dirty="0" err="1" smtClean="0"/>
              <a:t>ii</a:t>
            </a:r>
            <a:r>
              <a:rPr lang="ru-RU" sz="2000" i="1" dirty="0" smtClean="0"/>
              <a:t>) определить, существуют ли требования закона или нормы профессиональной этики, предусматривающие необходимость докладывать лицу или лицам, назначившим аудитора, или, в некоторых случаях, регулирующим органам об отказе аудитора от дальнейшего выполнения задания и о причинах отказа.</a:t>
            </a:r>
            <a:endParaRPr lang="ru-RU" sz="20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algn="just">
              <a:buNone/>
            </a:pPr>
            <a:r>
              <a:rPr lang="ru-RU" sz="2400" b="1" dirty="0" smtClean="0"/>
              <a:t>     </a:t>
            </a:r>
            <a:r>
              <a:rPr lang="ru-RU" dirty="0" smtClean="0"/>
              <a:t>Все проверяемые сделки и финансовые операции </a:t>
            </a:r>
            <a:r>
              <a:rPr lang="ru-RU" dirty="0" err="1" smtClean="0"/>
              <a:t>аудируемого</a:t>
            </a:r>
            <a:r>
              <a:rPr lang="ru-RU" dirty="0" smtClean="0"/>
              <a:t> лица следует оценивать на предмет их возможного совершения в целях ОД/ФТ. </a:t>
            </a:r>
            <a:endParaRPr lang="ru-RU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algn="just">
              <a:buNone/>
            </a:pPr>
            <a:r>
              <a:rPr lang="ru-RU" sz="2400" b="1" dirty="0" smtClean="0"/>
              <a:t>     </a:t>
            </a:r>
            <a:r>
              <a:rPr lang="ru-RU" sz="2400" dirty="0" smtClean="0"/>
              <a:t>При наличии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</a:t>
            </a:r>
            <a:r>
              <a:rPr lang="ru-RU" sz="2400" smtClean="0"/>
              <a:t>целях ОД/ФТ, следует </a:t>
            </a:r>
            <a:r>
              <a:rPr lang="ru-RU" sz="2400" dirty="0" smtClean="0"/>
              <a:t>проанализировать, могут ли быть такие сделки объяснены с позиции нормальных, законных целей/обстоятельств хозяйственной деятельности. Если такое объяснение не является удовлетворительным, следует сообщить о сделке в </a:t>
            </a:r>
            <a:r>
              <a:rPr lang="ru-RU" sz="2400" dirty="0" err="1" smtClean="0"/>
              <a:t>Росфинмониторинг</a:t>
            </a:r>
            <a:r>
              <a:rPr lang="ru-RU" sz="2400" dirty="0" smtClean="0"/>
              <a:t> (через личный кабинет)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случаях </a:t>
            </a:r>
            <a:r>
              <a:rPr lang="ru-RU" sz="2400" b="1" dirty="0" smtClean="0">
                <a:solidFill>
                  <a:srgbClr val="FF0000"/>
                </a:solidFill>
              </a:rPr>
              <a:t>иных нарушений законодательства Российской Федерации, либо признаках таких случаев, либо риске возникновения таких случаев</a:t>
            </a:r>
            <a:r>
              <a:rPr lang="ru-RU" sz="2400" dirty="0" smtClean="0"/>
              <a:t>. В случае, если учредители (участники)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представители либо его руководитель не принимают надлежащих мер по рассмотрению указанной информации аудиторской организации, индивидуального аудитора, последние обязаны проинформировать об этом </a:t>
            </a:r>
            <a:r>
              <a:rPr lang="ru-RU" sz="2400" b="1" dirty="0" smtClean="0">
                <a:solidFill>
                  <a:srgbClr val="FF0000"/>
                </a:solidFill>
              </a:rPr>
              <a:t>соответствующие уполномоченные государственные органы</a:t>
            </a:r>
            <a:r>
              <a:rPr lang="ru-RU" sz="2400" dirty="0" smtClean="0"/>
              <a:t>;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Кого информировать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23.04.2018 № 112-ФЗ)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3.1) информировать </a:t>
            </a:r>
            <a:r>
              <a:rPr lang="ru-RU" sz="2400" b="1" dirty="0" smtClean="0">
                <a:solidFill>
                  <a:srgbClr val="FF0000"/>
                </a:solidFill>
              </a:rPr>
              <a:t>за исключением случая, указанного в </a:t>
            </a:r>
            <a:r>
              <a:rPr lang="ru-RU" sz="2400" b="1" dirty="0" smtClean="0">
                <a:solidFill>
                  <a:srgbClr val="FF0000"/>
                </a:solidFill>
                <a:hlinkClick r:id="rId2"/>
              </a:rPr>
              <a:t>пункте 3.2</a:t>
            </a:r>
            <a:r>
              <a:rPr lang="ru-RU" sz="2400" b="1" dirty="0" smtClean="0">
                <a:solidFill>
                  <a:srgbClr val="FF0000"/>
                </a:solidFill>
              </a:rPr>
              <a:t> настоящей части,</a:t>
            </a:r>
            <a:r>
              <a:rPr lang="ru-RU" sz="2400" dirty="0" smtClean="0"/>
              <a:t>  учредителей (участников)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лица…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23.04.2018 № 112-ФЗ)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3.2) уведомлять о возникновении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федеральный орган исполнительной власти, осуществляющий функции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по выработке государственной политики и нормативно-правовому регулированию в сфере противодействия легализации (отмыванию) доходов, полученных преступным путем, и финансированию терроризма, в порядке, установленном Федеральным </a:t>
            </a:r>
            <a:r>
              <a:rPr lang="ru-RU" sz="2400" dirty="0" smtClean="0">
                <a:hlinkClick r:id="rId2"/>
              </a:rPr>
              <a:t>законом</a:t>
            </a:r>
            <a:r>
              <a:rPr lang="ru-RU" sz="2400" dirty="0" smtClean="0"/>
              <a:t> от 7 августа 2001 года N 115-ФЗ "О противодействии легализации (отмыванию) доходов, полученных преступным путем, и финансированию терроризма"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24744"/>
            <a:ext cx="7859216" cy="5001419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В какие сроки информировать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15760</TotalTime>
  <Words>1627</Words>
  <Application>Microsoft Office PowerPoint</Application>
  <PresentationFormat>Экран (4:3)</PresentationFormat>
  <Paragraphs>137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Arial</vt:lpstr>
      <vt:lpstr>Оформление по умолчанию</vt:lpstr>
      <vt:lpstr>  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требования к оформлению аудиторского заключения</dc:title>
  <dc:creator>Администратор</dc:creator>
  <cp:lastModifiedBy>Зубарева Юлия Тагировна</cp:lastModifiedBy>
  <cp:revision>145</cp:revision>
  <dcterms:created xsi:type="dcterms:W3CDTF">2010-12-26T16:31:34Z</dcterms:created>
  <dcterms:modified xsi:type="dcterms:W3CDTF">2019-08-01T08:21:13Z</dcterms:modified>
</cp:coreProperties>
</file>